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1" r:id="rId4"/>
    <p:sldId id="292" r:id="rId5"/>
    <p:sldId id="298" r:id="rId6"/>
    <p:sldId id="293" r:id="rId7"/>
    <p:sldId id="294" r:id="rId8"/>
    <p:sldId id="295" r:id="rId9"/>
    <p:sldId id="300" r:id="rId10"/>
    <p:sldId id="296" r:id="rId11"/>
    <p:sldId id="299" r:id="rId12"/>
    <p:sldId id="301" r:id="rId13"/>
    <p:sldId id="302" r:id="rId14"/>
    <p:sldId id="304" r:id="rId15"/>
    <p:sldId id="303" r:id="rId16"/>
    <p:sldId id="305" r:id="rId17"/>
    <p:sldId id="306" r:id="rId18"/>
    <p:sldId id="309" r:id="rId19"/>
    <p:sldId id="30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Orta Stil 3 - Vurgu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Orta Stil 4 - Vurgu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2"/>
    <p:restoredTop sz="94638"/>
  </p:normalViewPr>
  <p:slideViewPr>
    <p:cSldViewPr snapToGrid="0">
      <p:cViewPr>
        <p:scale>
          <a:sx n="110" d="100"/>
          <a:sy n="110" d="100"/>
        </p:scale>
        <p:origin x="10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D1146-AAE4-CA42-92E1-CE86B7B03206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B817-7739-7545-ABC6-7D8FBBC98FC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259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D7FB89-4FD4-453B-7F6A-B53D451CF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8359CD9-232F-F476-3555-7289A8312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593F12-B1B5-5398-F5F8-8EDB6DE9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F7BB0E-0E59-D567-67BC-905C9535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07FBCB-A4C5-416B-7F77-02E9B298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064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4749F3-BF52-37A2-06D3-9EDC8A54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33742AF-34AC-77B1-9BCF-3D9937FA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086E133-BF7D-D1C3-8328-49A36B23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506386-78B4-29B2-9BE5-ECFF71A8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44C70F-EAE5-A6EB-E4D7-CFD3B0D7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048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3675E7B-F4EF-5C7E-2B4D-430C7B1E0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E8B21BA-0ACE-4535-67A3-797ECF84F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BB3CA1-839A-9E39-39EA-F0733C34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7EFBA0-2AD1-5FAD-D034-416320B4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177DCF-B7FD-8E59-E30D-1AF05A95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8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D7DF9B-44F6-6F18-CC1C-FB2BD313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06BAA-73D6-F97F-3B66-AE410743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1CAB36-44A7-568F-F9B6-394C444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81DA707-0236-F9DB-1111-6ACDF990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CE75A1E-01E3-913C-C02E-764F78E1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219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1E846F-2E1A-89C2-0D99-9083F2C5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DF461B8-875E-F62B-826C-2F98C070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888471-3E25-27FC-E58D-6C83C2F4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6879FBE-F03E-A1E6-59DD-DB1046D9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667FCF-711B-421D-A2FC-38618FA2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968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10546A-CABB-1225-CD0E-7B15693E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B8EC44-73FA-6ECD-7D0C-344F7ACC8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8DD9EF9-058F-7792-78A2-6A006B26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465192-2762-6AD8-6099-81660338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555312-FD5D-9DC6-5479-08821E14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790AD37-D308-B873-331C-F8447DFB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61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D2A0C-6127-9D2D-1EC4-3FDB5733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CDC918-4847-7AED-F537-EEA9A304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95C6D0-D6C1-EE33-A137-CFF931B6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6A3DD1B-1611-1AA4-40CD-8B1874BD8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F71B0A1-904F-763D-65FD-D2B91BE14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19DC1E9-3F57-E370-4621-7F57E7E5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2B4F8E6-E67B-9745-0D3A-DBA07012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786FC38-F8BB-8272-E177-DA91B646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A5F1B1-7F97-AFD1-5FED-2A49005A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998E04B-16E3-FB0F-1E61-FBEB01E6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D32574C-AFA7-790C-51C0-DDA690A2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4753BBF-DB61-DC11-7F86-289A781A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35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158C9F1-26AC-5C40-0B70-9E8113A2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5926AA0-A12F-F8F7-5A0C-E05CB23B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D53B28-5354-A798-FF1D-0321481D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5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D91B79-B0DE-9A39-3905-A97C3A5E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5C90F4-E9D9-6109-E103-6291A755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1DCB1E-B97A-D7E0-05E3-535D2CE0D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12B7DF5-BCC2-52CF-BB15-4ED94696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A9E386-DEDE-8E0D-1BEA-B3CAC3D3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9E2B5BB-AA73-7539-5A44-D2B664C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255657-EA49-B663-6760-534DB303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12F9DF8-CC16-595E-9FFB-B42275549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216772-8788-A609-2CDD-9A2C367EF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972443B-4E50-F732-095D-23522425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77516AE-4217-A593-D348-F445C133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13AB42-5013-6E6B-EF12-81D35DE7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730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2409963-EC64-BF7E-AC2B-31EBDB0B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DD382F9-498C-3EB4-D982-057B9B21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78FA96-91DA-E698-1313-99A4083E6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A46D-6620-EF41-BFB2-E2FAAD0648A9}" type="datetimeFigureOut">
              <a:rPr lang="tr-TR" smtClean="0"/>
              <a:t>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B08344-4848-AD51-7063-E9455C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F00B2A-6B33-D200-D3B5-79D7389B4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FD52E-0EB5-9441-BFE4-B7D083C8B0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11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overheid.nl/en/dataset/4818-climate-data-de-bilt--temperature--precipitation--sunshine-1800-2014#panel-description" TargetMode="External"/><Relationship Id="rId2" Type="http://schemas.openxmlformats.org/officeDocument/2006/relationships/hyperlink" Target="https://doi.org/10.1016/j.energy.2012.03.04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2691/ajams-8-2-1" TargetMode="External"/><Relationship Id="rId4" Type="http://schemas.openxmlformats.org/officeDocument/2006/relationships/hyperlink" Target="https://doi.org/10.1017/s026988891000005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DFC271-B313-5A2C-A000-C5869E79F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Selection &amp; Regression Modelling for Climate Analysis Using Dutch Climate Data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6E749A5-36E2-6AD4-E912-EBCACCB62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027"/>
            <a:ext cx="9144000" cy="884583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Tuğba Nur Işık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 Student in Civil Engineering</a:t>
            </a: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FFB4456F-9540-4BC7-2C9D-CEFA9C4288C0}"/>
              </a:ext>
            </a:extLst>
          </p:cNvPr>
          <p:cNvSpPr txBox="1">
            <a:spLocks/>
          </p:cNvSpPr>
          <p:nvPr/>
        </p:nvSpPr>
        <p:spPr>
          <a:xfrm>
            <a:off x="7646505" y="5735637"/>
            <a:ext cx="4161182" cy="884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552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with Python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2024-2025</a:t>
            </a:r>
          </a:p>
        </p:txBody>
      </p:sp>
    </p:spTree>
    <p:extLst>
      <p:ext uri="{BB962C8B-B14F-4D97-AF65-F5344CB8AC3E}">
        <p14:creationId xmlns:p14="http://schemas.microsoft.com/office/powerpoint/2010/main" val="162026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8CD7-9F23-8396-225A-C3712CAD1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01A51B-9FC3-B5BD-780B-A7C4F826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ANALYSIS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392D77-2864-30FB-E71E-88E2DEF91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63407"/>
            <a:ext cx="4800604" cy="22369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Pearson Correlation Coefficient </a:t>
            </a:r>
            <a:r>
              <a:rPr lang="tr-TR" sz="20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(r)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o 4">
                <a:extLst>
                  <a:ext uri="{FF2B5EF4-FFF2-40B4-BE49-F238E27FC236}">
                    <a16:creationId xmlns:a16="http://schemas.microsoft.com/office/drawing/2014/main" id="{BD61EE49-3454-01FA-5389-CA3101EB79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17877"/>
                  </p:ext>
                </p:extLst>
              </p:nvPr>
            </p:nvGraphicFramePr>
            <p:xfrm>
              <a:off x="1029970" y="1810124"/>
              <a:ext cx="4391660" cy="11734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95830">
                      <a:extLst>
                        <a:ext uri="{9D8B030D-6E8A-4147-A177-3AD203B41FA5}">
                          <a16:colId xmlns:a16="http://schemas.microsoft.com/office/drawing/2014/main" val="2948897049"/>
                        </a:ext>
                      </a:extLst>
                    </a:gridCol>
                    <a:gridCol w="2195830">
                      <a:extLst>
                        <a:ext uri="{9D8B030D-6E8A-4147-A177-3AD203B41FA5}">
                          <a16:colId xmlns:a16="http://schemas.microsoft.com/office/drawing/2014/main" val="42648063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Correlation rate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Explanation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12669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0.7≤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&lt;1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Strong positive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263799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0.3≤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&lt;0.7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Moderate positive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22921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&lt;0.3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Weak positive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64999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−0.3≤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&lt;0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Weak negative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78265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−0.7≤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&lt;−0.3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Moderate negative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8938045"/>
                      </a:ext>
                    </a:extLst>
                  </a:tr>
                  <a:tr h="40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&lt;−0.7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Strong negative relationship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32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o 4">
                <a:extLst>
                  <a:ext uri="{FF2B5EF4-FFF2-40B4-BE49-F238E27FC236}">
                    <a16:creationId xmlns:a16="http://schemas.microsoft.com/office/drawing/2014/main" id="{BD61EE49-3454-01FA-5389-CA3101EB79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17877"/>
                  </p:ext>
                </p:extLst>
              </p:nvPr>
            </p:nvGraphicFramePr>
            <p:xfrm>
              <a:off x="1029970" y="1810124"/>
              <a:ext cx="4391660" cy="11734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195830">
                      <a:extLst>
                        <a:ext uri="{9D8B030D-6E8A-4147-A177-3AD203B41FA5}">
                          <a16:colId xmlns:a16="http://schemas.microsoft.com/office/drawing/2014/main" val="2948897049"/>
                        </a:ext>
                      </a:extLst>
                    </a:gridCol>
                    <a:gridCol w="2195830">
                      <a:extLst>
                        <a:ext uri="{9D8B030D-6E8A-4147-A177-3AD203B41FA5}">
                          <a16:colId xmlns:a16="http://schemas.microsoft.com/office/drawing/2014/main" val="4264806318"/>
                        </a:ext>
                      </a:extLst>
                    </a:gridCol>
                  </a:tblGrid>
                  <a:tr h="167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Correlation rate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Explanation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1266956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" t="-114286" r="-101156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Strong positive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2637997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" t="-230769" r="-101156" b="-4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Moderate positive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02292167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" t="-330769" r="-101156" b="-3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Weak positive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6499986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" t="-430769" r="-101156" b="-26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Weak negative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7826592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" t="-492857" r="-101156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Moderate negative relationship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8938045"/>
                      </a:ext>
                    </a:extLst>
                  </a:tr>
                  <a:tr h="1676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78" t="-638462" r="-101156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Strong negative relationship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27232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Resim 5" descr="metin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255CAE8F-8E5C-0C24-E4F6-98176A2CF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988807"/>
            <a:ext cx="6192000" cy="4280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81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B1AE-3F1F-1991-0F8A-70C7A064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4B2EEB-B11E-1935-F581-7FDF5C42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ANALYSIS</a:t>
            </a:r>
          </a:p>
        </p:txBody>
      </p:sp>
      <p:pic>
        <p:nvPicPr>
          <p:cNvPr id="6" name="Resim 5" descr="metin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E2D1A460-4DBC-EA17-E287-FCCC6F8C8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988807"/>
            <a:ext cx="6192000" cy="428065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1BD64BA4-9113-5607-D1F7-4D5A3F61A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244484"/>
                  </p:ext>
                </p:extLst>
              </p:nvPr>
            </p:nvGraphicFramePr>
            <p:xfrm>
              <a:off x="838196" y="973537"/>
              <a:ext cx="4800604" cy="49275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09576">
                      <a:extLst>
                        <a:ext uri="{9D8B030D-6E8A-4147-A177-3AD203B41FA5}">
                          <a16:colId xmlns:a16="http://schemas.microsoft.com/office/drawing/2014/main" val="725058291"/>
                        </a:ext>
                      </a:extLst>
                    </a:gridCol>
                    <a:gridCol w="1909576">
                      <a:extLst>
                        <a:ext uri="{9D8B030D-6E8A-4147-A177-3AD203B41FA5}">
                          <a16:colId xmlns:a16="http://schemas.microsoft.com/office/drawing/2014/main" val="2530915192"/>
                        </a:ext>
                      </a:extLst>
                    </a:gridCol>
                    <a:gridCol w="981452">
                      <a:extLst>
                        <a:ext uri="{9D8B030D-6E8A-4147-A177-3AD203B41FA5}">
                          <a16:colId xmlns:a16="http://schemas.microsoft.com/office/drawing/2014/main" val="940922245"/>
                        </a:ext>
                      </a:extLst>
                    </a:gridCol>
                  </a:tblGrid>
                  <a:tr h="379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Correlation range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Features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Correlation rate (r)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5059195"/>
                      </a:ext>
                    </a:extLst>
                  </a:tr>
                  <a:tr h="189522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0.7≤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&lt;1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Frost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0.86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79615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Ice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0.82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3691305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Snow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0.70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64415"/>
                      </a:ext>
                    </a:extLst>
                  </a:tr>
                  <a:tr h="1895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0.3≤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&lt;0.7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Sunless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0.65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639633"/>
                      </a:ext>
                    </a:extLst>
                  </a:tr>
                  <a:tr h="189522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0≤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&lt;0.3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Relative Humidity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9540321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Days with Fog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&lt; 0.00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8002749"/>
                      </a:ext>
                    </a:extLst>
                  </a:tr>
                  <a:tr h="189522">
                    <a:tc row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−0.3≤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&lt;0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Evaporation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-0.02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50600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Tropical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-0.16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9556968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Dry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-0.16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1431766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Summer Average Maximum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-0.27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7790109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Days with Precipitation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-0.29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4963556"/>
                      </a:ext>
                    </a:extLst>
                  </a:tr>
                  <a:tr h="189522">
                    <a:tc row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−0.7≤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&lt;−0.3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Summery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-0.31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7372073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Quantity of Precipitation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-0.34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5094662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Summer Average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-0.38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74783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Hours of Sunshine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-0.43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1802044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Year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-0.47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415072"/>
                      </a:ext>
                    </a:extLst>
                  </a:tr>
                  <a:tr h="379044"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−1≤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1100" i="1" kern="100">
                                    <a:solidFill>
                                      <a:srgbClr val="0E101A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&lt;−0.7</m:t>
                                </m:r>
                              </m:oMath>
                            </m:oMathPara>
                          </a14:m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Winter Average Minimum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-0.78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4546278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Winter Average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-0.78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140230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Yearly Average Temperature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-0.99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6345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o 6">
                <a:extLst>
                  <a:ext uri="{FF2B5EF4-FFF2-40B4-BE49-F238E27FC236}">
                    <a16:creationId xmlns:a16="http://schemas.microsoft.com/office/drawing/2014/main" id="{1BD64BA4-9113-5607-D1F7-4D5A3F61A5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6244484"/>
                  </p:ext>
                </p:extLst>
              </p:nvPr>
            </p:nvGraphicFramePr>
            <p:xfrm>
              <a:off x="838196" y="973537"/>
              <a:ext cx="4800604" cy="49275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909576">
                      <a:extLst>
                        <a:ext uri="{9D8B030D-6E8A-4147-A177-3AD203B41FA5}">
                          <a16:colId xmlns:a16="http://schemas.microsoft.com/office/drawing/2014/main" val="725058291"/>
                        </a:ext>
                      </a:extLst>
                    </a:gridCol>
                    <a:gridCol w="1909576">
                      <a:extLst>
                        <a:ext uri="{9D8B030D-6E8A-4147-A177-3AD203B41FA5}">
                          <a16:colId xmlns:a16="http://schemas.microsoft.com/office/drawing/2014/main" val="2530915192"/>
                        </a:ext>
                      </a:extLst>
                    </a:gridCol>
                    <a:gridCol w="981452">
                      <a:extLst>
                        <a:ext uri="{9D8B030D-6E8A-4147-A177-3AD203B41FA5}">
                          <a16:colId xmlns:a16="http://schemas.microsoft.com/office/drawing/2014/main" val="940922245"/>
                        </a:ext>
                      </a:extLst>
                    </a:gridCol>
                  </a:tblGrid>
                  <a:tr h="3790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Correlation range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Features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Correlation rate (r)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15059195"/>
                      </a:ext>
                    </a:extLst>
                  </a:tr>
                  <a:tr h="189522">
                    <a:tc rowSpan="3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5556" r="-152318" b="-7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Frost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0.86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79615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Ice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0.82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3691305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Snow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0.70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4864415"/>
                      </a:ext>
                    </a:extLst>
                  </a:tr>
                  <a:tr h="189522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26667" r="-152318" b="-20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Sunless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0.65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7639633"/>
                      </a:ext>
                    </a:extLst>
                  </a:tr>
                  <a:tr h="189522">
                    <a:tc rowSpan="2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3333" r="-152318" b="-9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Relative Humidity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0.01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9540321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Days with Fog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&lt; 0.00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78002749"/>
                      </a:ext>
                    </a:extLst>
                  </a:tr>
                  <a:tr h="189522">
                    <a:tc rowSpan="5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39326" r="-152318" b="-2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Evaporation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-0.02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3950600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Tropical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-0.16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99556968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Dry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-0.16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1431766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Summer Average Maximum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-0.27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7790109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Days with Precipitation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-0.29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34963556"/>
                      </a:ext>
                    </a:extLst>
                  </a:tr>
                  <a:tr h="189522">
                    <a:tc rowSpan="5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36667" r="-152318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Summery Days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-0.31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7372073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Quantity of Precipitation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-0.34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5094662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Summer Average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-0.38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6474783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Hours of Sunshine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-0.43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01802044"/>
                      </a:ext>
                    </a:extLst>
                  </a:tr>
                  <a:tr h="189522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Year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-0.47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11415072"/>
                      </a:ext>
                    </a:extLst>
                  </a:tr>
                  <a:tr h="379044">
                    <a:tc rowSpan="3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36667" r="-152318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Winter Average Minimum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-0.78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4546278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Winter Average Temperature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-0.78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8140230"/>
                      </a:ext>
                    </a:extLst>
                  </a:tr>
                  <a:tr h="379044"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Yearly Average Temperature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-0.99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16345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148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15A4-414F-E988-89B2-D185F9533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FE5CD5-86AC-A9E8-31F8-DE3030B4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FA0C82-3738-AB64-B9EF-21444F90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63407"/>
            <a:ext cx="11022496" cy="54965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F3BD4237-1AE3-CD14-0328-9C414B955648}"/>
              </a:ext>
            </a:extLst>
          </p:cNvPr>
          <p:cNvSpPr txBox="1">
            <a:spLocks/>
          </p:cNvSpPr>
          <p:nvPr/>
        </p:nvSpPr>
        <p:spPr>
          <a:xfrm>
            <a:off x="838205" y="1105131"/>
            <a:ext cx="10515599" cy="8750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predict the monthly heating demand of the building, the relationship between the input variables and the response variable was estimated using a multiple linear regression model</a:t>
            </a:r>
            <a:r>
              <a:rPr lang="tr-TR" sz="900" dirty="0">
                <a:effectLst/>
              </a:rPr>
              <a:t> </a:t>
            </a:r>
            <a:endParaRPr lang="tr-TR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o 8">
                <a:extLst>
                  <a:ext uri="{FF2B5EF4-FFF2-40B4-BE49-F238E27FC236}">
                    <a16:creationId xmlns:a16="http://schemas.microsoft.com/office/drawing/2014/main" id="{541AAEA6-9435-B2B3-A5BE-4E7CDE11B0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573441"/>
                  </p:ext>
                </p:extLst>
              </p:nvPr>
            </p:nvGraphicFramePr>
            <p:xfrm>
              <a:off x="3216032" y="2121952"/>
              <a:ext cx="6796069" cy="37087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67055">
                      <a:extLst>
                        <a:ext uri="{9D8B030D-6E8A-4147-A177-3AD203B41FA5}">
                          <a16:colId xmlns:a16="http://schemas.microsoft.com/office/drawing/2014/main" val="3991778249"/>
                        </a:ext>
                      </a:extLst>
                    </a:gridCol>
                    <a:gridCol w="529014">
                      <a:extLst>
                        <a:ext uri="{9D8B030D-6E8A-4147-A177-3AD203B41FA5}">
                          <a16:colId xmlns:a16="http://schemas.microsoft.com/office/drawing/2014/main" val="638871950"/>
                        </a:ext>
                      </a:extLst>
                    </a:gridCol>
                  </a:tblGrid>
                  <a:tr h="36832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(1)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873865"/>
                      </a:ext>
                    </a:extLst>
                  </a:tr>
                  <a:tr h="8271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𝑎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184601"/>
                      </a:ext>
                    </a:extLst>
                  </a:tr>
                  <a:tr h="81626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𝑡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d>
                                          <m:d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tr-TR" sz="11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11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566710"/>
                      </a:ext>
                    </a:extLst>
                  </a:tr>
                  <a:tr h="82710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fr-FR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fr-FR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fr-F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𝐹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fr-F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514338"/>
                      </a:ext>
                    </a:extLst>
                  </a:tr>
                  <a:tr h="48774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1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sSubSup>
                                  <m:sSubSup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1059371"/>
                      </a:ext>
                    </a:extLst>
                  </a:tr>
                  <a:tr h="38214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sSubSup>
                                  <m:sSubSup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𝐹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68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o 8">
                <a:extLst>
                  <a:ext uri="{FF2B5EF4-FFF2-40B4-BE49-F238E27FC236}">
                    <a16:creationId xmlns:a16="http://schemas.microsoft.com/office/drawing/2014/main" id="{541AAEA6-9435-B2B3-A5BE-4E7CDE11B0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573441"/>
                  </p:ext>
                </p:extLst>
              </p:nvPr>
            </p:nvGraphicFramePr>
            <p:xfrm>
              <a:off x="3216032" y="2121952"/>
              <a:ext cx="6796069" cy="3708704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6267055">
                      <a:extLst>
                        <a:ext uri="{9D8B030D-6E8A-4147-A177-3AD203B41FA5}">
                          <a16:colId xmlns:a16="http://schemas.microsoft.com/office/drawing/2014/main" val="3991778249"/>
                        </a:ext>
                      </a:extLst>
                    </a:gridCol>
                    <a:gridCol w="529014">
                      <a:extLst>
                        <a:ext uri="{9D8B030D-6E8A-4147-A177-3AD203B41FA5}">
                          <a16:colId xmlns:a16="http://schemas.microsoft.com/office/drawing/2014/main" val="638871950"/>
                        </a:ext>
                      </a:extLst>
                    </a:gridCol>
                  </a:tblGrid>
                  <a:tr h="36832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2" t="-13793" r="-8502" b="-910345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algn="ctr"/>
                          <a:r>
                            <a:rPr lang="en-US" sz="1100" b="1" kern="10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(1)</a:t>
                          </a:r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7873865"/>
                      </a:ext>
                    </a:extLst>
                  </a:tr>
                  <a:tr h="82710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2" t="-50769" r="-8502" b="-306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184601"/>
                      </a:ext>
                    </a:extLst>
                  </a:tr>
                  <a:tr h="81626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2" t="-150769" r="-8502" b="-206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8566710"/>
                      </a:ext>
                    </a:extLst>
                  </a:tr>
                  <a:tr h="827109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2" t="-250769" r="-8502" b="-1061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2514338"/>
                      </a:ext>
                    </a:extLst>
                  </a:tr>
                  <a:tr h="487748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2" t="-584615" r="-8502" b="-7692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1059371"/>
                      </a:ext>
                    </a:extLst>
                  </a:tr>
                  <a:tr h="38214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l="-202" t="-890000" r="-850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668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471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302B-FF59-56D7-EC01-154D9E7A7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F6BCA-372B-531B-51EE-8101AD07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MLR: Error Estimation Metrics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533C66-5974-9CD0-1643-6E859C45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63407"/>
            <a:ext cx="11022496" cy="56913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Başlık 1">
                <a:extLst>
                  <a:ext uri="{FF2B5EF4-FFF2-40B4-BE49-F238E27FC236}">
                    <a16:creationId xmlns:a16="http://schemas.microsoft.com/office/drawing/2014/main" id="{E98AD418-FA66-5855-6756-D7B552FA70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053553"/>
                <a:ext cx="10515599" cy="474040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US" sz="1800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Coefficient of Determination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tr-TR" sz="1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sz="18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tr-TR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Başlık 1">
                <a:extLst>
                  <a:ext uri="{FF2B5EF4-FFF2-40B4-BE49-F238E27FC236}">
                    <a16:creationId xmlns:a16="http://schemas.microsoft.com/office/drawing/2014/main" id="{E98AD418-FA66-5855-6756-D7B552FA7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053553"/>
                <a:ext cx="10515599" cy="474040"/>
              </a:xfrm>
              <a:prstGeom prst="rect">
                <a:avLst/>
              </a:prstGeom>
              <a:blipFill>
                <a:blip r:embed="rId2"/>
                <a:stretch>
                  <a:fillRect l="-483"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Başlık 1">
            <a:extLst>
              <a:ext uri="{FF2B5EF4-FFF2-40B4-BE49-F238E27FC236}">
                <a16:creationId xmlns:a16="http://schemas.microsoft.com/office/drawing/2014/main" id="{1CA9F22E-E337-0A2A-C5C2-69C9B0342955}"/>
              </a:ext>
            </a:extLst>
          </p:cNvPr>
          <p:cNvSpPr txBox="1">
            <a:spLocks/>
          </p:cNvSpPr>
          <p:nvPr/>
        </p:nvSpPr>
        <p:spPr>
          <a:xfrm>
            <a:off x="838198" y="1741980"/>
            <a:ext cx="10515599" cy="47404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used to measure the predictability degree of the model. It has a value between 0 to 1. </a:t>
            </a:r>
            <a:endParaRPr lang="tr-TR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1D20694A-F4FB-F1B4-285F-8ED4CA70FB4F}"/>
              </a:ext>
            </a:extLst>
          </p:cNvPr>
          <p:cNvSpPr txBox="1">
            <a:spLocks/>
          </p:cNvSpPr>
          <p:nvPr/>
        </p:nvSpPr>
        <p:spPr>
          <a:xfrm>
            <a:off x="838193" y="3365578"/>
            <a:ext cx="10515599" cy="4435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</a:t>
            </a: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175D8A9-E5BF-6FDB-068D-C83B4F05BBE2}"/>
              </a:ext>
            </a:extLst>
          </p:cNvPr>
          <p:cNvSpPr txBox="1"/>
          <p:nvPr/>
        </p:nvSpPr>
        <p:spPr>
          <a:xfrm>
            <a:off x="838192" y="3853291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used to calculate the variance between the target and the predicted value</a:t>
            </a:r>
            <a:r>
              <a:rPr lang="tr-TR" dirty="0">
                <a:effectLst/>
              </a:rPr>
              <a:t> 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o 14">
                <a:extLst>
                  <a:ext uri="{FF2B5EF4-FFF2-40B4-BE49-F238E27FC236}">
                    <a16:creationId xmlns:a16="http://schemas.microsoft.com/office/drawing/2014/main" id="{39FD630B-169D-BF6E-3637-BA9E3D631A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506759"/>
                  </p:ext>
                </p:extLst>
              </p:nvPr>
            </p:nvGraphicFramePr>
            <p:xfrm>
              <a:off x="3292554" y="2361091"/>
              <a:ext cx="6113780" cy="64662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07965">
                      <a:extLst>
                        <a:ext uri="{9D8B030D-6E8A-4147-A177-3AD203B41FA5}">
                          <a16:colId xmlns:a16="http://schemas.microsoft.com/office/drawing/2014/main" val="498909360"/>
                        </a:ext>
                      </a:extLst>
                    </a:gridCol>
                    <a:gridCol w="805815">
                      <a:extLst>
                        <a:ext uri="{9D8B030D-6E8A-4147-A177-3AD203B41FA5}">
                          <a16:colId xmlns:a16="http://schemas.microsoft.com/office/drawing/2014/main" val="390883264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144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</a:rPr>
                                  <m:t>=1− </m:t>
                                </m:r>
                                <m:f>
                                  <m:f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𝑡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</a:rPr>
                                                  <m:t>− 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𝑡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𝑡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Aptos" panose="020B0004020202020204" pitchFamily="34" charset="0"/>
                                                  </a:rPr>
                                                  <m:t>− 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tr-TR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1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Aptos" panose="020B0004020202020204" pitchFamily="34" charset="0"/>
                                                      </a:rPr>
                                                      <m:t>𝑟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Aptos" panose="020B0004020202020204" pitchFamily="34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tr-TR" sz="1200" kern="10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144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(2)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38901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o 14">
                <a:extLst>
                  <a:ext uri="{FF2B5EF4-FFF2-40B4-BE49-F238E27FC236}">
                    <a16:creationId xmlns:a16="http://schemas.microsoft.com/office/drawing/2014/main" id="{39FD630B-169D-BF6E-3637-BA9E3D631A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5506759"/>
                  </p:ext>
                </p:extLst>
              </p:nvPr>
            </p:nvGraphicFramePr>
            <p:xfrm>
              <a:off x="3292554" y="2361091"/>
              <a:ext cx="6113780" cy="64662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07965">
                      <a:extLst>
                        <a:ext uri="{9D8B030D-6E8A-4147-A177-3AD203B41FA5}">
                          <a16:colId xmlns:a16="http://schemas.microsoft.com/office/drawing/2014/main" val="498909360"/>
                        </a:ext>
                      </a:extLst>
                    </a:gridCol>
                    <a:gridCol w="805815">
                      <a:extLst>
                        <a:ext uri="{9D8B030D-6E8A-4147-A177-3AD203B41FA5}">
                          <a16:colId xmlns:a16="http://schemas.microsoft.com/office/drawing/2014/main" val="3908832647"/>
                        </a:ext>
                      </a:extLst>
                    </a:gridCol>
                  </a:tblGrid>
                  <a:tr h="64662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38462" r="-15550" b="-36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144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(2)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38901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o 16">
                <a:extLst>
                  <a:ext uri="{FF2B5EF4-FFF2-40B4-BE49-F238E27FC236}">
                    <a16:creationId xmlns:a16="http://schemas.microsoft.com/office/drawing/2014/main" id="{290A0008-B354-7188-CD4F-4577731B7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875879"/>
                  </p:ext>
                </p:extLst>
              </p:nvPr>
            </p:nvGraphicFramePr>
            <p:xfrm>
              <a:off x="3282171" y="4582790"/>
              <a:ext cx="6113780" cy="6491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07965">
                      <a:extLst>
                        <a:ext uri="{9D8B030D-6E8A-4147-A177-3AD203B41FA5}">
                          <a16:colId xmlns:a16="http://schemas.microsoft.com/office/drawing/2014/main" val="620681975"/>
                        </a:ext>
                      </a:extLst>
                    </a:gridCol>
                    <a:gridCol w="805815">
                      <a:extLst>
                        <a:ext uri="{9D8B030D-6E8A-4147-A177-3AD203B41FA5}">
                          <a16:colId xmlns:a16="http://schemas.microsoft.com/office/drawing/2014/main" val="203162446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144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𝑀𝑆𝐸</m:t>
                                </m:r>
                                <m:r>
                                  <a:rPr lang="en-US" sz="11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tr-TR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tr-TR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tr-TR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1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tr-TR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1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Aptos" panose="020B00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144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(3)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1478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o 16">
                <a:extLst>
                  <a:ext uri="{FF2B5EF4-FFF2-40B4-BE49-F238E27FC236}">
                    <a16:creationId xmlns:a16="http://schemas.microsoft.com/office/drawing/2014/main" id="{290A0008-B354-7188-CD4F-4577731B7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2875879"/>
                  </p:ext>
                </p:extLst>
              </p:nvPr>
            </p:nvGraphicFramePr>
            <p:xfrm>
              <a:off x="3282171" y="4582790"/>
              <a:ext cx="6113780" cy="6491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307965">
                      <a:extLst>
                        <a:ext uri="{9D8B030D-6E8A-4147-A177-3AD203B41FA5}">
                          <a16:colId xmlns:a16="http://schemas.microsoft.com/office/drawing/2014/main" val="620681975"/>
                        </a:ext>
                      </a:extLst>
                    </a:gridCol>
                    <a:gridCol w="805815">
                      <a:extLst>
                        <a:ext uri="{9D8B030D-6E8A-4147-A177-3AD203B41FA5}">
                          <a16:colId xmlns:a16="http://schemas.microsoft.com/office/drawing/2014/main" val="2031624466"/>
                        </a:ext>
                      </a:extLst>
                    </a:gridCol>
                  </a:tblGrid>
                  <a:tr h="64916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82692" r="-15550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1440"/>
                            </a:spcAft>
                          </a:pPr>
                          <a:r>
                            <a:rPr lang="en-US" sz="1100" b="1" kern="100" dirty="0">
                              <a:solidFill>
                                <a:srgbClr val="0E101A"/>
                              </a:solidFill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</a:rPr>
                            <a:t>(3)</a:t>
                          </a:r>
                          <a:endParaRPr lang="tr-TR" sz="12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51478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971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FDD7C-A45E-C536-0C92-89A6B9278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845A9-ED73-15A5-2E10-9C8BC169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TRAINING AND EVALUATION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27414C-6001-6954-2CF8-422AE8D94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63407"/>
            <a:ext cx="5537204" cy="19829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split of train and test sets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70% of the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30% of the data</a:t>
            </a:r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E94D85E9-A34D-B288-3EA9-F91730BD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62359"/>
              </p:ext>
            </p:extLst>
          </p:nvPr>
        </p:nvGraphicFramePr>
        <p:xfrm>
          <a:off x="1963896" y="3084743"/>
          <a:ext cx="8805705" cy="1856305"/>
        </p:xfrm>
        <a:graphic>
          <a:graphicData uri="http://schemas.openxmlformats.org/drawingml/2006/table">
            <a:tbl>
              <a:tblPr firstRow="1" firstCol="1" bandRow="1"/>
              <a:tblGrid>
                <a:gridCol w="1466855">
                  <a:extLst>
                    <a:ext uri="{9D8B030D-6E8A-4147-A177-3AD203B41FA5}">
                      <a16:colId xmlns:a16="http://schemas.microsoft.com/office/drawing/2014/main" val="2651349710"/>
                    </a:ext>
                  </a:extLst>
                </a:gridCol>
                <a:gridCol w="1467770">
                  <a:extLst>
                    <a:ext uri="{9D8B030D-6E8A-4147-A177-3AD203B41FA5}">
                      <a16:colId xmlns:a16="http://schemas.microsoft.com/office/drawing/2014/main" val="1613704797"/>
                    </a:ext>
                  </a:extLst>
                </a:gridCol>
                <a:gridCol w="1467770">
                  <a:extLst>
                    <a:ext uri="{9D8B030D-6E8A-4147-A177-3AD203B41FA5}">
                      <a16:colId xmlns:a16="http://schemas.microsoft.com/office/drawing/2014/main" val="2777890270"/>
                    </a:ext>
                  </a:extLst>
                </a:gridCol>
                <a:gridCol w="1467770">
                  <a:extLst>
                    <a:ext uri="{9D8B030D-6E8A-4147-A177-3AD203B41FA5}">
                      <a16:colId xmlns:a16="http://schemas.microsoft.com/office/drawing/2014/main" val="3134286430"/>
                    </a:ext>
                  </a:extLst>
                </a:gridCol>
                <a:gridCol w="1467770">
                  <a:extLst>
                    <a:ext uri="{9D8B030D-6E8A-4147-A177-3AD203B41FA5}">
                      <a16:colId xmlns:a16="http://schemas.microsoft.com/office/drawing/2014/main" val="1285431492"/>
                    </a:ext>
                  </a:extLst>
                </a:gridCol>
                <a:gridCol w="1467770">
                  <a:extLst>
                    <a:ext uri="{9D8B030D-6E8A-4147-A177-3AD203B41FA5}">
                      <a16:colId xmlns:a16="http://schemas.microsoft.com/office/drawing/2014/main" val="1365716048"/>
                    </a:ext>
                  </a:extLst>
                </a:gridCol>
              </a:tblGrid>
              <a:tr h="3712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2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081139"/>
                  </a:ext>
                </a:extLst>
              </a:tr>
              <a:tr h="3712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Random Train-Test Split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Year-Based Split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99051"/>
                  </a:ext>
                </a:extLst>
              </a:tr>
              <a:tr h="3712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52777"/>
                  </a:ext>
                </a:extLst>
              </a:tr>
              <a:tr h="371261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Metrics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R-score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0.55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447229"/>
                  </a:ext>
                </a:extLst>
              </a:tr>
              <a:tr h="371261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248.76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1457.38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124.10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26552.16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683402"/>
                  </a:ext>
                </a:extLst>
              </a:tr>
            </a:tbl>
          </a:graphicData>
        </a:graphic>
      </p:graphicFrame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1051D6B-D0AA-2ECB-7895-8E7129252DEA}"/>
              </a:ext>
            </a:extLst>
          </p:cNvPr>
          <p:cNvSpPr txBox="1">
            <a:spLocks/>
          </p:cNvSpPr>
          <p:nvPr/>
        </p:nvSpPr>
        <p:spPr>
          <a:xfrm>
            <a:off x="6375401" y="963407"/>
            <a:ext cx="5537204" cy="198299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trend in Heating Degree Days variable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Year-based split of train and test sets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First 70% of the data (1981-2004)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  Remaining 30% of the data (2004-2014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A0155B85-F2C1-6EB5-81B8-B71DF777901B}"/>
              </a:ext>
            </a:extLst>
          </p:cNvPr>
          <p:cNvSpPr txBox="1">
            <a:spLocks/>
          </p:cNvSpPr>
          <p:nvPr/>
        </p:nvSpPr>
        <p:spPr>
          <a:xfrm>
            <a:off x="838196" y="3033049"/>
            <a:ext cx="11048400" cy="198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İçerik Yer Tutucusu 2">
            <a:extLst>
              <a:ext uri="{FF2B5EF4-FFF2-40B4-BE49-F238E27FC236}">
                <a16:creationId xmlns:a16="http://schemas.microsoft.com/office/drawing/2014/main" id="{40DB6641-5A33-FFCA-505D-64E5C212ABCD}"/>
              </a:ext>
            </a:extLst>
          </p:cNvPr>
          <p:cNvSpPr txBox="1">
            <a:spLocks/>
          </p:cNvSpPr>
          <p:nvPr/>
        </p:nvSpPr>
        <p:spPr>
          <a:xfrm>
            <a:off x="838197" y="5110099"/>
            <a:ext cx="11074408" cy="158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</a:p>
          <a:p>
            <a:pPr algn="just">
              <a:spcAft>
                <a:spcPts val="60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results point to two major issues: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Multicollinearity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Arises when independent variables are highly correlated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Overfitting: 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Happens 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when the model learned patterns also the noise resulting failed generalization of the data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3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255F9-6880-DD58-6FF9-5EC7D27D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412291-392B-25BC-874E-EA95A658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2F5C09-E834-250F-2A89-1AAD2498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63407"/>
            <a:ext cx="11022496" cy="289739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ANALYSIS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 Factor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(VIF): </a:t>
            </a:r>
            <a:r>
              <a:rPr lang="en-US" sz="1800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 general rule suggests that variables with VIF values above 10 are considered to be a problem for the model’s learning hence needs to be eliminated</a:t>
            </a:r>
            <a:r>
              <a:rPr lang="tr-TR" sz="1400" dirty="0">
                <a:solidFill>
                  <a:srgbClr val="0E101A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lang="tr-TR" sz="2000" b="1" dirty="0">
              <a:solidFill>
                <a:srgbClr val="0E101A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1400" dirty="0">
              <a:solidFill>
                <a:srgbClr val="0E101A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9C2F8464-0469-10E8-FC17-C2B878225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43626"/>
              </p:ext>
            </p:extLst>
          </p:nvPr>
        </p:nvGraphicFramePr>
        <p:xfrm>
          <a:off x="3005931" y="2009140"/>
          <a:ext cx="6180138" cy="1775464"/>
        </p:xfrm>
        <a:graphic>
          <a:graphicData uri="http://schemas.openxmlformats.org/drawingml/2006/table">
            <a:tbl>
              <a:tblPr firstRow="1" firstCol="1" bandRow="1"/>
              <a:tblGrid>
                <a:gridCol w="2315002">
                  <a:extLst>
                    <a:ext uri="{9D8B030D-6E8A-4147-A177-3AD203B41FA5}">
                      <a16:colId xmlns:a16="http://schemas.microsoft.com/office/drawing/2014/main" val="3414855065"/>
                    </a:ext>
                  </a:extLst>
                </a:gridCol>
                <a:gridCol w="775067">
                  <a:extLst>
                    <a:ext uri="{9D8B030D-6E8A-4147-A177-3AD203B41FA5}">
                      <a16:colId xmlns:a16="http://schemas.microsoft.com/office/drawing/2014/main" val="1010098152"/>
                    </a:ext>
                  </a:extLst>
                </a:gridCol>
                <a:gridCol w="2315002">
                  <a:extLst>
                    <a:ext uri="{9D8B030D-6E8A-4147-A177-3AD203B41FA5}">
                      <a16:colId xmlns:a16="http://schemas.microsoft.com/office/drawing/2014/main" val="3267032093"/>
                    </a:ext>
                  </a:extLst>
                </a:gridCol>
                <a:gridCol w="775067">
                  <a:extLst>
                    <a:ext uri="{9D8B030D-6E8A-4147-A177-3AD203B41FA5}">
                      <a16:colId xmlns:a16="http://schemas.microsoft.com/office/drawing/2014/main" val="2581641389"/>
                    </a:ext>
                  </a:extLst>
                </a:gridCol>
              </a:tblGrid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VIF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VIF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09556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15540.22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Days with Precipitation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300.47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93285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Summer Average Max Temperature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8790.85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Evaporation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288.47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77896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Relative Humidity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4829.96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Dry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107.07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337565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Summer Average Temperature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3029.11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Frost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70.44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683349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Yearly Average Temperature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1848.88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Quantity of Precipitation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32.25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41326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Hours of Sunshine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752.75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Summery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20.17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89691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Winter Average Temperature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499.01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779995"/>
                  </a:ext>
                </a:extLst>
              </a:tr>
            </a:tbl>
          </a:graphicData>
        </a:graphic>
      </p:graphicFrame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7946A4FB-F04E-9496-BFC1-40C8A8DBD995}"/>
              </a:ext>
            </a:extLst>
          </p:cNvPr>
          <p:cNvSpPr txBox="1">
            <a:spLocks/>
          </p:cNvSpPr>
          <p:nvPr/>
        </p:nvSpPr>
        <p:spPr>
          <a:xfrm>
            <a:off x="838197" y="3924741"/>
            <a:ext cx="11022496" cy="25351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Elimination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key features for HDD prediction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b="1" dirty="0">
              <a:solidFill>
                <a:srgbClr val="0E101A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sz="1400" dirty="0">
              <a:solidFill>
                <a:srgbClr val="0E101A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</p:txBody>
      </p:sp>
      <p:graphicFrame>
        <p:nvGraphicFramePr>
          <p:cNvPr id="14" name="Tablo 13">
            <a:extLst>
              <a:ext uri="{FF2B5EF4-FFF2-40B4-BE49-F238E27FC236}">
                <a16:creationId xmlns:a16="http://schemas.microsoft.com/office/drawing/2014/main" id="{CA667F6F-9BA3-17E2-9EA3-E07EF490B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04141"/>
              </p:ext>
            </p:extLst>
          </p:nvPr>
        </p:nvGraphicFramePr>
        <p:xfrm>
          <a:off x="3424237" y="4754137"/>
          <a:ext cx="5414963" cy="1629572"/>
        </p:xfrm>
        <a:graphic>
          <a:graphicData uri="http://schemas.openxmlformats.org/drawingml/2006/table">
            <a:tbl>
              <a:tblPr firstRow="1" firstCol="1" bandRow="1"/>
              <a:tblGrid>
                <a:gridCol w="4060881">
                  <a:extLst>
                    <a:ext uri="{9D8B030D-6E8A-4147-A177-3AD203B41FA5}">
                      <a16:colId xmlns:a16="http://schemas.microsoft.com/office/drawing/2014/main" val="1482214275"/>
                    </a:ext>
                  </a:extLst>
                </a:gridCol>
                <a:gridCol w="1354082">
                  <a:extLst>
                    <a:ext uri="{9D8B030D-6E8A-4147-A177-3AD203B41FA5}">
                      <a16:colId xmlns:a16="http://schemas.microsoft.com/office/drawing/2014/main" val="3270172466"/>
                    </a:ext>
                  </a:extLst>
                </a:gridCol>
              </a:tblGrid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Selected Features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VIF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14744"/>
                  </a:ext>
                </a:extLst>
              </a:tr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Tropical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1.98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857156"/>
                  </a:ext>
                </a:extLst>
              </a:tr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Winter Average Minimum Temperature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2.597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869454"/>
                  </a:ext>
                </a:extLst>
              </a:tr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Snow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6.85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333065"/>
                  </a:ext>
                </a:extLst>
              </a:tr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Days with Fog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7.27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625713"/>
                  </a:ext>
                </a:extLst>
              </a:tr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Ice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7.41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782298"/>
                  </a:ext>
                </a:extLst>
              </a:tr>
              <a:tr h="232796"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Sunless Days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8.99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488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2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DBA38-D01A-000A-D934-2BC7982C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EF565-2BF3-AA98-AF67-FB585618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TRAINING AND EVALUATION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0BA230-596C-8242-92EA-5CD60D59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63407"/>
            <a:ext cx="11022496" cy="12463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  <a:p>
            <a:r>
              <a:rPr lang="tr-T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elimination: Tropical Days, Winter Avg Min Temp, Snow Days, Days with Fog, Ice Days, Sunless Days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161848CF-FC3E-D38C-24A4-466503073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30437"/>
              </p:ext>
            </p:extLst>
          </p:nvPr>
        </p:nvGraphicFramePr>
        <p:xfrm>
          <a:off x="981392" y="2408450"/>
          <a:ext cx="4936809" cy="2290552"/>
        </p:xfrm>
        <a:graphic>
          <a:graphicData uri="http://schemas.openxmlformats.org/drawingml/2006/table">
            <a:tbl>
              <a:tblPr firstRow="1" firstCol="1" bandRow="1"/>
              <a:tblGrid>
                <a:gridCol w="822374">
                  <a:extLst>
                    <a:ext uri="{9D8B030D-6E8A-4147-A177-3AD203B41FA5}">
                      <a16:colId xmlns:a16="http://schemas.microsoft.com/office/drawing/2014/main" val="1663086711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1233134452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3544144417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2618859969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1772590495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4123357439"/>
                    </a:ext>
                  </a:extLst>
                </a:gridCol>
              </a:tblGrid>
              <a:tr h="381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 Model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69044"/>
                  </a:ext>
                </a:extLst>
              </a:tr>
              <a:tr h="7635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Random Train-Test Split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Random Train-Test Split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Feature Elimination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3132"/>
                  </a:ext>
                </a:extLst>
              </a:tr>
              <a:tr h="381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814420"/>
                  </a:ext>
                </a:extLst>
              </a:tr>
              <a:tr h="381759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Metrics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R-score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23151"/>
                  </a:ext>
                </a:extLst>
              </a:tr>
              <a:tr h="38175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248.76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1457.38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15.77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38.17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35751"/>
                  </a:ext>
                </a:extLst>
              </a:tr>
            </a:tbl>
          </a:graphicData>
        </a:graphic>
      </p:graphicFrame>
      <p:pic>
        <p:nvPicPr>
          <p:cNvPr id="8" name="Resim 7" descr="metin, çizgi, öykü gelişim çizgisi; kumpas; grafiğini çıkarma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C563B2D-2B88-4339-822B-D864012BA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9"/>
          <a:stretch/>
        </p:blipFill>
        <p:spPr bwMode="auto">
          <a:xfrm>
            <a:off x="6273801" y="2358758"/>
            <a:ext cx="5295158" cy="391962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86453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172C0-C0F5-945D-9761-60DE34ED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AEA8CE-D47D-771D-8E8E-E302920B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FC6DDD-D730-C917-7A7B-3D31A667F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63407"/>
            <a:ext cx="11022496" cy="12463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elimination: Tropical Days, Winter Avg Min Temp, Snow Days, Days with Fog, Ice Days, Sunless Days</a:t>
            </a: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0A3021ED-4CD1-3349-FF0A-BACA2041C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91770"/>
              </p:ext>
            </p:extLst>
          </p:nvPr>
        </p:nvGraphicFramePr>
        <p:xfrm>
          <a:off x="981392" y="2408450"/>
          <a:ext cx="4936809" cy="2290552"/>
        </p:xfrm>
        <a:graphic>
          <a:graphicData uri="http://schemas.openxmlformats.org/drawingml/2006/table">
            <a:tbl>
              <a:tblPr firstRow="1" firstCol="1" bandRow="1"/>
              <a:tblGrid>
                <a:gridCol w="822374">
                  <a:extLst>
                    <a:ext uri="{9D8B030D-6E8A-4147-A177-3AD203B41FA5}">
                      <a16:colId xmlns:a16="http://schemas.microsoft.com/office/drawing/2014/main" val="1663086711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1233134452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3544144417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2618859969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1772590495"/>
                    </a:ext>
                  </a:extLst>
                </a:gridCol>
                <a:gridCol w="822887">
                  <a:extLst>
                    <a:ext uri="{9D8B030D-6E8A-4147-A177-3AD203B41FA5}">
                      <a16:colId xmlns:a16="http://schemas.microsoft.com/office/drawing/2014/main" val="4123357439"/>
                    </a:ext>
                  </a:extLst>
                </a:gridCol>
              </a:tblGrid>
              <a:tr h="381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 Model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569044"/>
                  </a:ext>
                </a:extLst>
              </a:tr>
              <a:tr h="76351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Random Train-Test Split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Random Train-Test Split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Feature Elimination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93132"/>
                  </a:ext>
                </a:extLst>
              </a:tr>
              <a:tr h="38175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Train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 Set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814420"/>
                  </a:ext>
                </a:extLst>
              </a:tr>
              <a:tr h="381759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Metrics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R-score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0.99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0.91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923151"/>
                  </a:ext>
                </a:extLst>
              </a:tr>
              <a:tr h="381759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MSE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248.76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1457.38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15.77</a:t>
                      </a:r>
                      <a:endParaRPr lang="tr-T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00" dirty="0">
                          <a:solidFill>
                            <a:srgbClr val="0E101A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38.17</a:t>
                      </a:r>
                      <a:endParaRPr lang="tr-T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35751"/>
                  </a:ext>
                </a:extLst>
              </a:tr>
            </a:tbl>
          </a:graphicData>
        </a:graphic>
      </p:graphicFrame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E899CE5F-6181-BCCD-71E8-7313877B6C6F}"/>
              </a:ext>
            </a:extLst>
          </p:cNvPr>
          <p:cNvSpPr txBox="1">
            <a:spLocks/>
          </p:cNvSpPr>
          <p:nvPr/>
        </p:nvSpPr>
        <p:spPr>
          <a:xfrm>
            <a:off x="6096000" y="2408450"/>
            <a:ext cx="5764693" cy="38145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Aptos" panose="020B0004020202020204" pitchFamily="34" charset="0"/>
              </a:rPr>
              <a:t>Contributions</a:t>
            </a:r>
          </a:p>
          <a:p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ailoring feature selection</a:t>
            </a:r>
          </a:p>
          <a:p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</a:rPr>
              <a:t>Justified the use of MLR model</a:t>
            </a:r>
          </a:p>
          <a:p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</a:rPr>
              <a:t>Revealed</a:t>
            </a:r>
            <a:r>
              <a:rPr lang="en-US" sz="2000" i="1" dirty="0">
                <a:latin typeface="Times New Roman" panose="02020603050405020304" pitchFamily="18" charset="0"/>
                <a:ea typeface="Aptos" panose="020B0004020202020204" pitchFamily="34" charset="0"/>
              </a:rPr>
              <a:t> hidden </a:t>
            </a: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</a:rPr>
              <a:t>relationships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Cooling Degree Days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72FA9F85-4E62-346F-E8A9-36DEAC43D1C0}"/>
              </a:ext>
            </a:extLst>
          </p:cNvPr>
          <p:cNvCxnSpPr>
            <a:cxnSpLocks/>
          </p:cNvCxnSpPr>
          <p:nvPr/>
        </p:nvCxnSpPr>
        <p:spPr>
          <a:xfrm>
            <a:off x="4241800" y="4497593"/>
            <a:ext cx="1676401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121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A15F-9EB8-E4C2-4465-C5118083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94255C-1CEE-A165-424E-77AA6259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59561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E101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 of the Presentation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A565D22-48C3-4BF7-C24F-F19708EED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0027"/>
            <a:ext cx="9144000" cy="884583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Tuğba Nur Işık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 Student in Civil Engineering</a:t>
            </a:r>
          </a:p>
        </p:txBody>
      </p:sp>
      <p:sp>
        <p:nvSpPr>
          <p:cNvPr id="4" name="Alt Başlık 2">
            <a:extLst>
              <a:ext uri="{FF2B5EF4-FFF2-40B4-BE49-F238E27FC236}">
                <a16:creationId xmlns:a16="http://schemas.microsoft.com/office/drawing/2014/main" id="{BDD9D6BD-63E5-C6DB-62CB-B7C1F2CC597F}"/>
              </a:ext>
            </a:extLst>
          </p:cNvPr>
          <p:cNvSpPr txBox="1">
            <a:spLocks/>
          </p:cNvSpPr>
          <p:nvPr/>
        </p:nvSpPr>
        <p:spPr>
          <a:xfrm>
            <a:off x="7646505" y="5735637"/>
            <a:ext cx="4161182" cy="8845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552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with Python</a:t>
            </a:r>
          </a:p>
          <a:p>
            <a:r>
              <a:rPr lang="tr-T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2024-2025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B7A5668-A3E2-E806-A7F0-310940AB674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next slides for References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Links</a:t>
            </a:r>
          </a:p>
        </p:txBody>
      </p:sp>
    </p:spTree>
    <p:extLst>
      <p:ext uri="{BB962C8B-B14F-4D97-AF65-F5344CB8AC3E}">
        <p14:creationId xmlns:p14="http://schemas.microsoft.com/office/powerpoint/2010/main" val="47136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D65E-6265-ED7A-157E-8C0CD8C4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A38971-4E7E-B958-22EA-465EA61D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5B9A19-4EE5-AE7D-49F8-0AF8E7C8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092201"/>
            <a:ext cx="11022496" cy="5418506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indent="0" algn="just">
              <a:buNone/>
            </a:pPr>
            <a:endParaRPr lang="tr-T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future of cooling. (2018). In OECD eBooks. https://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doi.org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/10.1787/9789264301993-en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Li, D. H., Yang, L., &amp; Lam, J. C. (2012). Impact of climate change on energy use in the built environment in different climate zones – A review. Energy, 42(1), 103–112.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hlinkClick r:id="rId2"/>
              </a:rPr>
              <a:t>https://doi.org/10.1016/j.energy.2012.03.044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Ciulla, G., &amp; D’Amico, A. (2019). Building energy performance forecasting: A multiple linear regression approach.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Applied Energy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253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113500. https://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doi.org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/10.1016/j.apenergy.2019.113500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"/>
            </a:pP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Climate data De Bilt; temperature, precipitation, sunshine 1800-2014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(n.d.). Data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Overheid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hlinkClick r:id="rId3"/>
              </a:rPr>
              <a:t>https://data.overheid.nl/en/dataset/4818-climate-data-de-bilt--temperature--precipitation--sunshine-1800-2014#panel-description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"/>
            </a:pP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Jaadi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Z. (2021, December 12). Everything you need to know about interpreting correlations.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Medium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https://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towardsdatascience.com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/eveything-you-need-to-know-about-interpreting-correlations-2c485841c0b8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1200"/>
              </a:spcBef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Parsons, S. (2010b). Introduction to Machine Learning, Second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Editon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by Ethem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Alpaydin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MIT Press, 584 pp., $55.00. ISBN 978-0-262-01243-0.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 Knowledge Engineering Review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2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25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(3), 353.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hlinkClick r:id="rId4"/>
              </a:rPr>
              <a:t>https://doi.org/10.1017/s0269888910000056</a:t>
            </a:r>
            <a:endParaRPr lang="en-US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"/>
            </a:pP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Shrestha, N. (2020). Detecting multicollinearity in regression analysis. </a:t>
            </a:r>
            <a:r>
              <a:rPr lang="en-US" sz="2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American Journal of Applied Mathematics and Statistics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39–42. 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https://doi.org/10.12691/ajams-8-2-1</a:t>
            </a:r>
            <a:endParaRPr lang="en-US" sz="2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JUPYTER NOTEBOOK LINK</a:t>
            </a:r>
          </a:p>
          <a:p>
            <a:pPr marL="0" lvl="0" indent="0" algn="l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https://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github.com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tugbanurisik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/cs552_climatedebilt</a:t>
            </a:r>
          </a:p>
          <a:p>
            <a:pPr marL="0" lvl="0" indent="0" algn="l">
              <a:lnSpc>
                <a:spcPct val="115000"/>
              </a:lnSpc>
              <a:spcAft>
                <a:spcPts val="600"/>
              </a:spcAft>
              <a:buNone/>
            </a:pPr>
            <a:endParaRPr lang="tr-TR" sz="2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600"/>
              </a:spcAft>
              <a:buFont typeface="Wingdings" pitchFamily="2" charset="2"/>
              <a:buChar char=""/>
            </a:pPr>
            <a:endParaRPr lang="tr-TR" kern="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lvl="0" indent="0" algn="l">
              <a:lnSpc>
                <a:spcPct val="115000"/>
              </a:lnSpc>
              <a:spcAft>
                <a:spcPts val="600"/>
              </a:spcAft>
              <a:buNone/>
            </a:pPr>
            <a:endParaRPr lang="tr-TR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8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771EE9-66D9-AC3D-DE77-554A4008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F304BE-847E-16EE-2CF5-A14F2FE8B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12608"/>
            <a:ext cx="11022496" cy="155119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intensity of climate change effects,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in energy use from heating to cooling : Heating Degree Days (HDD)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dynamics between climate variables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DE83955C-11F8-92EC-80DC-12A5EBFA4F08}"/>
              </a:ext>
            </a:extLst>
          </p:cNvPr>
          <p:cNvSpPr txBox="1">
            <a:spLocks/>
          </p:cNvSpPr>
          <p:nvPr/>
        </p:nvSpPr>
        <p:spPr>
          <a:xfrm>
            <a:off x="838197" y="5110341"/>
            <a:ext cx="11022494" cy="1332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of Multiple Linear Regression (MLR) in explaining climate dynamics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variable impact on Heating HDD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A8BEE31D-F143-3CB5-BBD7-0B71F130D691}"/>
              </a:ext>
            </a:extLst>
          </p:cNvPr>
          <p:cNvSpPr txBox="1">
            <a:spLocks/>
          </p:cNvSpPr>
          <p:nvPr/>
        </p:nvSpPr>
        <p:spPr>
          <a:xfrm>
            <a:off x="838196" y="4601396"/>
            <a:ext cx="11022495" cy="501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890D530-6670-97CD-73A2-87416CF2F2CF}"/>
              </a:ext>
            </a:extLst>
          </p:cNvPr>
          <p:cNvSpPr txBox="1">
            <a:spLocks/>
          </p:cNvSpPr>
          <p:nvPr/>
        </p:nvSpPr>
        <p:spPr>
          <a:xfrm>
            <a:off x="838197" y="3084541"/>
            <a:ext cx="11022494" cy="13321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machine learning methods: Accessibility for non-expert users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tools: Hard to reach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655260B1-6E78-2406-0537-4B8AA528CA50}"/>
              </a:ext>
            </a:extLst>
          </p:cNvPr>
          <p:cNvSpPr txBox="1">
            <a:spLocks/>
          </p:cNvSpPr>
          <p:nvPr/>
        </p:nvSpPr>
        <p:spPr>
          <a:xfrm>
            <a:off x="838196" y="2575596"/>
            <a:ext cx="11022495" cy="501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</p:spTree>
    <p:extLst>
      <p:ext uri="{BB962C8B-B14F-4D97-AF65-F5344CB8AC3E}">
        <p14:creationId xmlns:p14="http://schemas.microsoft.com/office/powerpoint/2010/main" val="347826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B57C-7DAE-F4C0-D309-B5E4294E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3DECD-BA8F-E838-2EFD-F5C94962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749C59-709F-57BD-95E2-F0D6CB237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12607"/>
            <a:ext cx="11022496" cy="189565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effect: Using historical climate data of the Netherlands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patterns and relationships between the climate variables,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the variables that effect HDD,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MLR model to predict HDD.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48134FC-4F3D-8AAE-AF15-7E291D332DAA}"/>
              </a:ext>
            </a:extLst>
          </p:cNvPr>
          <p:cNvSpPr txBox="1">
            <a:spLocks/>
          </p:cNvSpPr>
          <p:nvPr/>
        </p:nvSpPr>
        <p:spPr>
          <a:xfrm>
            <a:off x="838197" y="3592541"/>
            <a:ext cx="11022494" cy="23528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Climate Data De Bilt data set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data environment: KNMI (Royal Netherlands Meteorological Institute)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between the years: 1800-2014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Year-based, temperature-based, atmospheric conditions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F91C5A55-5D66-82CF-0691-96E66B9D80D6}"/>
              </a:ext>
            </a:extLst>
          </p:cNvPr>
          <p:cNvSpPr txBox="1">
            <a:spLocks/>
          </p:cNvSpPr>
          <p:nvPr/>
        </p:nvSpPr>
        <p:spPr>
          <a:xfrm>
            <a:off x="838196" y="3083596"/>
            <a:ext cx="11022495" cy="501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93FA19AA-2130-D7EA-9C44-19E83BA35BF8}"/>
              </a:ext>
            </a:extLst>
          </p:cNvPr>
          <p:cNvSpPr txBox="1">
            <a:spLocks/>
          </p:cNvSpPr>
          <p:nvPr/>
        </p:nvSpPr>
        <p:spPr>
          <a:xfrm>
            <a:off x="838196" y="6209218"/>
            <a:ext cx="11022495" cy="501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[1]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Climate Data De Bilt; Temperature, Precipitation, Sunshine 1800-2014, n.d.</a:t>
            </a:r>
            <a:r>
              <a:rPr lang="en-US" sz="1100" dirty="0">
                <a:effectLst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8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9E3CA-F667-BEA0-8615-0C99CEBC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11C0EF-C825-D505-8E43-B728B1F8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5072FC-B1CD-5E61-9673-2754E5EEB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63407"/>
            <a:ext cx="11022496" cy="55473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engineering and coding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Python Programming Language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Data cleaning and analysis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Data Visualization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Sci-kit learn: Machine Learning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Tabular data (Excel)</a:t>
            </a: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(See Appendix)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1: Data 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2: Data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 3: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227807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6D90-A6CB-7C37-A7B8-A268E521C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51A71E-C931-7730-5B7B-D90F042F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341418-A427-9CFB-F936-536D6B74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963407"/>
            <a:ext cx="11022496" cy="406579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metrics (R-score. MSE)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TRAINING: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1 and Model 2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Multicollinearity and Overfitting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Backward Elimination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TRAINING AND EVALUATION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42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4F4F6-470C-01BD-B085-F1B3A974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1AB136-97C7-4EED-5726-0FDD22EF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Variables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F2589-8A2B-6D38-69C5-DEE55BD3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96" y="1649207"/>
            <a:ext cx="4038604" cy="48107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Temperature-based variables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Average Temperature,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Average Temperature,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 Avg Minimum Temp,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Avg Max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E7B95CC8-DBE7-918C-8DF0-A189FCEBA6D8}"/>
              </a:ext>
            </a:extLst>
          </p:cNvPr>
          <p:cNvSpPr txBox="1">
            <a:spLocks/>
          </p:cNvSpPr>
          <p:nvPr/>
        </p:nvSpPr>
        <p:spPr>
          <a:xfrm>
            <a:off x="4876801" y="1649207"/>
            <a:ext cx="3420000" cy="48107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Day-based variables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Heating Degree Days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Sunless Days,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with Fog,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with Precipitation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 Days,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 Days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Summery Days,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Tropical Days,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 Days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80EEB74-0C35-FAA0-3AFC-9B9BB4F9D2CA}"/>
              </a:ext>
            </a:extLst>
          </p:cNvPr>
          <p:cNvSpPr txBox="1">
            <a:spLocks/>
          </p:cNvSpPr>
          <p:nvPr/>
        </p:nvSpPr>
        <p:spPr>
          <a:xfrm>
            <a:off x="8356600" y="1649207"/>
            <a:ext cx="3478693" cy="48107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tr-T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variables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of sunshine,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of Precipitation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Evaporation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2163C7FD-C33F-5DD6-0A64-BC61620BDE19}"/>
              </a:ext>
            </a:extLst>
          </p:cNvPr>
          <p:cNvSpPr txBox="1">
            <a:spLocks/>
          </p:cNvSpPr>
          <p:nvPr/>
        </p:nvSpPr>
        <p:spPr>
          <a:xfrm>
            <a:off x="787395" y="1087150"/>
            <a:ext cx="11022497" cy="5013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tr-T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1800-2014</a:t>
            </a:r>
          </a:p>
        </p:txBody>
      </p:sp>
    </p:spTree>
    <p:extLst>
      <p:ext uri="{BB962C8B-B14F-4D97-AF65-F5344CB8AC3E}">
        <p14:creationId xmlns:p14="http://schemas.microsoft.com/office/powerpoint/2010/main" val="5386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F727D-D5FB-C15F-ECE2-5B847DED3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17A53-BCA3-E383-290A-0E7547F5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Variable: Heating Degree Days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970EF171-E7D3-5526-6865-C2AE82B77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/>
          <a:lstStyle/>
          <a:p>
            <a:r>
              <a:rPr lang="en-US" dirty="0"/>
              <a:t>Estimation of energy demands of buildings</a:t>
            </a:r>
          </a:p>
          <a:p>
            <a:r>
              <a:rPr lang="en-US" dirty="0"/>
              <a:t>Difference between baseline outdoor temperature and indoor temperature</a:t>
            </a:r>
          </a:p>
          <a:p>
            <a:r>
              <a:rPr lang="en-US" dirty="0"/>
              <a:t>Directly </a:t>
            </a:r>
            <a:r>
              <a:rPr lang="en-US" dirty="0" err="1"/>
              <a:t>linkted</a:t>
            </a:r>
            <a:r>
              <a:rPr lang="en-US" dirty="0"/>
              <a:t> to energy use and occupant activity.</a:t>
            </a:r>
          </a:p>
          <a:p>
            <a:pPr marL="0" indent="0">
              <a:buNone/>
            </a:pPr>
            <a:r>
              <a:rPr lang="en-US" b="1" dirty="0"/>
              <a:t>Influencing variables</a:t>
            </a:r>
          </a:p>
          <a:p>
            <a:r>
              <a:rPr lang="en-US" dirty="0"/>
              <a:t>Inversely </a:t>
            </a:r>
            <a:r>
              <a:rPr lang="en-US" dirty="0" err="1"/>
              <a:t>propotional</a:t>
            </a:r>
            <a:endParaRPr lang="en-US" dirty="0"/>
          </a:p>
          <a:p>
            <a:pPr lvl="1"/>
            <a:r>
              <a:rPr lang="en-US" dirty="0"/>
              <a:t>Yearly average temperature</a:t>
            </a:r>
          </a:p>
          <a:p>
            <a:pPr lvl="1"/>
            <a:r>
              <a:rPr lang="en-US" dirty="0"/>
              <a:t>Winter average temperature, </a:t>
            </a:r>
          </a:p>
          <a:p>
            <a:pPr lvl="1"/>
            <a:r>
              <a:rPr lang="en-US" dirty="0"/>
              <a:t>Winter average minimum temperature</a:t>
            </a:r>
          </a:p>
          <a:p>
            <a:r>
              <a:rPr lang="en-US" dirty="0"/>
              <a:t>Weather events</a:t>
            </a:r>
          </a:p>
          <a:p>
            <a:pPr lvl="1"/>
            <a:r>
              <a:rPr lang="en-US" dirty="0"/>
              <a:t>Fog, snow</a:t>
            </a:r>
          </a:p>
        </p:txBody>
      </p:sp>
    </p:spTree>
    <p:extLst>
      <p:ext uri="{BB962C8B-B14F-4D97-AF65-F5344CB8AC3E}">
        <p14:creationId xmlns:p14="http://schemas.microsoft.com/office/powerpoint/2010/main" val="121398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FA632-D358-5D8B-B791-F1732A86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6B5BCF-9104-A496-BAD3-A4A1A20C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291B05-1CD4-DD9A-15B8-89F046BD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963407"/>
            <a:ext cx="6171093" cy="58248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data with missing values: 1800 - 1981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with no significance : ID (Data sequence)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Data Rearrangement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and order change for enhanced interpretation and data visualization.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slicing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Periods: 1800JJ00 to 1800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change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Year-based, temperature-based, atmospheric conditions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change</a:t>
            </a:r>
          </a:p>
        </p:txBody>
      </p:sp>
      <p:pic>
        <p:nvPicPr>
          <p:cNvPr id="5" name="Resim 4" descr="metin, ekran görüntüsü, dikdörtgen, diyagram içeren bir resim&#10;&#10;Açıklama otomatik olarak oluşturuldu">
            <a:extLst>
              <a:ext uri="{FF2B5EF4-FFF2-40B4-BE49-F238E27FC236}">
                <a16:creationId xmlns:a16="http://schemas.microsoft.com/office/drawing/2014/main" id="{19EA7F33-DB91-6A3E-E355-A2B8FD53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963407"/>
            <a:ext cx="4643467" cy="58248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718B245D-EA9D-266A-4B47-E6F1DD5C2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688145"/>
              </p:ext>
            </p:extLst>
          </p:nvPr>
        </p:nvGraphicFramePr>
        <p:xfrm>
          <a:off x="5867400" y="5690927"/>
          <a:ext cx="3432520" cy="1008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716260">
                  <a:extLst>
                    <a:ext uri="{9D8B030D-6E8A-4147-A177-3AD203B41FA5}">
                      <a16:colId xmlns:a16="http://schemas.microsoft.com/office/drawing/2014/main" val="3331997860"/>
                    </a:ext>
                  </a:extLst>
                </a:gridCol>
                <a:gridCol w="1716260">
                  <a:extLst>
                    <a:ext uri="{9D8B030D-6E8A-4147-A177-3AD203B41FA5}">
                      <a16:colId xmlns:a16="http://schemas.microsoft.com/office/drawing/2014/main" val="3224819252"/>
                    </a:ext>
                  </a:extLst>
                </a:gridCol>
              </a:tblGrid>
              <a:tr h="336000">
                <a:tc>
                  <a:txBody>
                    <a:bodyPr/>
                    <a:lstStyle/>
                    <a:p>
                      <a:r>
                        <a:rPr lang="en-US" sz="1600" noProof="0"/>
                        <a:t>Original title </a:t>
                      </a:r>
                    </a:p>
                  </a:txBody>
                  <a:tcPr marL="80729" marR="80729" marT="40364" marB="4036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Rearranged title</a:t>
                      </a:r>
                    </a:p>
                  </a:txBody>
                  <a:tcPr marL="80729" marR="80729" marT="40364" marB="403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36344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en-US" sz="1600" noProof="0"/>
                        <a:t>Periods</a:t>
                      </a:r>
                    </a:p>
                  </a:txBody>
                  <a:tcPr marL="80729" marR="80729" marT="40364" marB="4036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Years</a:t>
                      </a:r>
                    </a:p>
                  </a:txBody>
                  <a:tcPr marL="80729" marR="80729" marT="40364" marB="403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110955"/>
                  </a:ext>
                </a:extLst>
              </a:tr>
              <a:tr h="336000">
                <a:tc>
                  <a:txBody>
                    <a:bodyPr/>
                    <a:lstStyle/>
                    <a:p>
                      <a:r>
                        <a:rPr lang="en-US" sz="1600" noProof="0"/>
                        <a:t>YearAverage_1</a:t>
                      </a:r>
                    </a:p>
                  </a:txBody>
                  <a:tcPr marL="80729" marR="80729" marT="40364" marB="40364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 err="1"/>
                        <a:t>YearlyAvgTemp</a:t>
                      </a:r>
                      <a:endParaRPr lang="en-US" sz="1600" noProof="0" dirty="0"/>
                    </a:p>
                  </a:txBody>
                  <a:tcPr marL="80729" marR="80729" marT="40364" marB="403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801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72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6452-8F77-5C4A-CEB3-D96EBEF65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F91CED-B3C5-DAA7-48B6-F7D9920E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398093"/>
            <a:ext cx="11022497" cy="501377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ANALYSIS</a:t>
            </a:r>
          </a:p>
        </p:txBody>
      </p:sp>
      <p:pic>
        <p:nvPicPr>
          <p:cNvPr id="6" name="Resim 5" descr="metin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84D60478-C6AF-1339-F2A9-47A8A6346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00" y="1084791"/>
            <a:ext cx="8351000" cy="57732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7848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1530</Words>
  <Application>Microsoft Macintosh PowerPoint</Application>
  <PresentationFormat>Geniş ekran</PresentationFormat>
  <Paragraphs>372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Teması</vt:lpstr>
      <vt:lpstr>Feature Selection &amp; Regression Modelling for Climate Analysis Using Dutch Climate Data </vt:lpstr>
      <vt:lpstr>Research Problem</vt:lpstr>
      <vt:lpstr>Research Objective</vt:lpstr>
      <vt:lpstr>Research Methodology</vt:lpstr>
      <vt:lpstr>Research Methodology</vt:lpstr>
      <vt:lpstr>Dataset: Variables</vt:lpstr>
      <vt:lpstr>Focus Variable: Heating Degree Days</vt:lpstr>
      <vt:lpstr>DATA PREPROCESSING</vt:lpstr>
      <vt:lpstr>2. DATA ANALYSIS</vt:lpstr>
      <vt:lpstr>2. DATA ANALYSIS</vt:lpstr>
      <vt:lpstr>2. DATA ANALYSIS</vt:lpstr>
      <vt:lpstr>Multiple Linear Regression</vt:lpstr>
      <vt:lpstr>MLR: Error Estimation Metrics</vt:lpstr>
      <vt:lpstr>INITIAL MODEL TRAINING AND EVALUATION</vt:lpstr>
      <vt:lpstr>FEATURE SELECTION</vt:lpstr>
      <vt:lpstr>FINAL MODEL TRAINING AND EVALUATION</vt:lpstr>
      <vt:lpstr>CONCLUSION</vt:lpstr>
      <vt:lpstr>End of the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Nur Isik</dc:creator>
  <cp:lastModifiedBy>Nur Isik</cp:lastModifiedBy>
  <cp:revision>22</cp:revision>
  <dcterms:created xsi:type="dcterms:W3CDTF">2023-11-21T15:04:24Z</dcterms:created>
  <dcterms:modified xsi:type="dcterms:W3CDTF">2025-01-06T14:06:20Z</dcterms:modified>
</cp:coreProperties>
</file>