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Roboto" charset="1" panose="02000000000000000000"/>
      <p:regular r:id="rId10"/>
    </p:embeddedFont>
    <p:embeddedFont>
      <p:font typeface="Roboto Bold" charset="1" panose="02000000000000000000"/>
      <p:regular r:id="rId11"/>
    </p:embeddedFont>
    <p:embeddedFont>
      <p:font typeface="Roboto Italics" charset="1" panose="02000000000000000000"/>
      <p:regular r:id="rId12"/>
    </p:embeddedFont>
    <p:embeddedFont>
      <p:font typeface="Roboto Bold Italics" charset="1" panose="020000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15" Target="slides/slide2.xml" Type="http://schemas.openxmlformats.org/officeDocument/2006/relationships/slide"/><Relationship Id="rId16" Target="slides/slide3.xml" Type="http://schemas.openxmlformats.org/officeDocument/2006/relationships/slide"/><Relationship Id="rId17" Target="slides/slide4.xml" Type="http://schemas.openxmlformats.org/officeDocument/2006/relationships/slide"/><Relationship Id="rId18" Target="slides/slide5.xml" Type="http://schemas.openxmlformats.org/officeDocument/2006/relationships/slide"/><Relationship Id="rId19" Target="slides/slide6.xml" Type="http://schemas.openxmlformats.org/officeDocument/2006/relationships/slide"/><Relationship Id="rId2" Target="presProps.xml" Type="http://schemas.openxmlformats.org/officeDocument/2006/relationships/presProps"/><Relationship Id="rId20" Target="slides/slide7.xml" Type="http://schemas.openxmlformats.org/officeDocument/2006/relationships/slide"/><Relationship Id="rId21" Target="slides/slide8.xml" Type="http://schemas.openxmlformats.org/officeDocument/2006/relationships/slide"/><Relationship Id="rId22" Target="slides/slide9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1836588" cy="10411502"/>
            <a:chOff x="0" y="0"/>
            <a:chExt cx="3117455" cy="2742124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3117455" cy="2742124"/>
            </a:xfrm>
            <a:custGeom>
              <a:avLst/>
              <a:gdLst/>
              <a:ahLst/>
              <a:cxnLst/>
              <a:rect r="r" b="b" t="t" l="l"/>
              <a:pathLst>
                <a:path h="2742124" w="3117455">
                  <a:moveTo>
                    <a:pt x="0" y="0"/>
                  </a:moveTo>
                  <a:lnTo>
                    <a:pt x="3117455" y="0"/>
                  </a:lnTo>
                  <a:lnTo>
                    <a:pt x="3117455" y="2742124"/>
                  </a:lnTo>
                  <a:lnTo>
                    <a:pt x="0" y="2742124"/>
                  </a:lnTo>
                  <a:close/>
                </a:path>
              </a:pathLst>
            </a:custGeom>
            <a:solidFill>
              <a:srgbClr val="FFBE4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72250" y="2434601"/>
            <a:ext cx="11553408" cy="5417798"/>
            <a:chOff x="0" y="0"/>
            <a:chExt cx="15404544" cy="7223730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1399313"/>
              <a:ext cx="15404544" cy="44799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3200"/>
                </a:lnSpc>
              </a:pPr>
              <a:r>
                <a:rPr lang="en-US" sz="11000">
                  <a:solidFill>
                    <a:srgbClr val="FFFFFF"/>
                  </a:solidFill>
                  <a:latin typeface="Roboto Bold"/>
                </a:rPr>
                <a:t>Neural Style Transfer Project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-19050"/>
              <a:ext cx="15404544" cy="577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sz="2800" spc="56">
                  <a:solidFill>
                    <a:srgbClr val="FFFFFF"/>
                  </a:solidFill>
                  <a:latin typeface="Roboto Bold"/>
                </a:rPr>
                <a:t>BILKENT UNIVERSITY SPRING 2023 - CS 484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6669587"/>
              <a:ext cx="15404544" cy="5566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sz="2500" spc="50">
                  <a:solidFill>
                    <a:srgbClr val="090909"/>
                  </a:solidFill>
                  <a:latin typeface="Roboto"/>
                </a:rPr>
                <a:t>Tugberk Dikmen - 21802480</a:t>
              </a:r>
            </a:p>
          </p:txBody>
        </p:sp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2070030" y="2434601"/>
            <a:ext cx="5685380" cy="56853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90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4482088"/>
            <a:ext cx="18459191" cy="5897042"/>
            <a:chOff x="0" y="0"/>
            <a:chExt cx="4861680" cy="1553130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4861680" cy="1553130"/>
            </a:xfrm>
            <a:custGeom>
              <a:avLst/>
              <a:gdLst/>
              <a:ahLst/>
              <a:cxnLst/>
              <a:rect r="r" b="b" t="t" l="l"/>
              <a:pathLst>
                <a:path h="1553130" w="4861680">
                  <a:moveTo>
                    <a:pt x="0" y="0"/>
                  </a:moveTo>
                  <a:lnTo>
                    <a:pt x="4861680" y="0"/>
                  </a:lnTo>
                  <a:lnTo>
                    <a:pt x="4861680" y="1553130"/>
                  </a:lnTo>
                  <a:lnTo>
                    <a:pt x="0" y="155313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413433" y="5143500"/>
            <a:ext cx="11461135" cy="4318104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2675498" y="843538"/>
            <a:ext cx="12937004" cy="3638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70"/>
              </a:lnSpc>
            </a:pPr>
            <a:r>
              <a:rPr lang="en-US" sz="7975">
                <a:solidFill>
                  <a:srgbClr val="FFFFFF"/>
                </a:solidFill>
                <a:latin typeface="Roboto Bold"/>
              </a:rPr>
              <a:t>What is Convolutional Neural Networks ?</a:t>
            </a:r>
          </a:p>
          <a:p>
            <a:pPr algn="ctr">
              <a:lnSpc>
                <a:spcPts val="957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8079824" y="9538481"/>
            <a:ext cx="2299543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Roboto"/>
              </a:rPr>
              <a:t>Figure 1: CNN[4]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90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6302937" y="0"/>
            <a:ext cx="11985063" cy="10287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6406826" y="1420604"/>
            <a:ext cx="11692751" cy="7445791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639630" y="3482916"/>
            <a:ext cx="5378126" cy="4122971"/>
            <a:chOff x="0" y="0"/>
            <a:chExt cx="7170835" cy="5497294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19050"/>
              <a:ext cx="7170835" cy="42862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404"/>
                </a:lnSpc>
                <a:spcBef>
                  <a:spcPct val="0"/>
                </a:spcBef>
              </a:pPr>
              <a:r>
                <a:rPr lang="en-US" sz="7003">
                  <a:solidFill>
                    <a:srgbClr val="FFFFFF"/>
                  </a:solidFill>
                  <a:latin typeface="Roboto Bold"/>
                </a:rPr>
                <a:t>What is Neural Style Transfer ?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4746725"/>
              <a:ext cx="7170835" cy="599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717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911780" y="9210675"/>
            <a:ext cx="2767377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Roboto"/>
              </a:rPr>
              <a:t>Figure 2: NST[3]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134155" y="5198259"/>
            <a:ext cx="17153845" cy="0"/>
          </a:xfrm>
          <a:prstGeom prst="line">
            <a:avLst/>
          </a:prstGeom>
          <a:ln cap="rnd" w="19050">
            <a:solidFill>
              <a:srgbClr val="09090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345027" y="2130172"/>
            <a:ext cx="15597945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  <a:spcBef>
                <a:spcPct val="0"/>
              </a:spcBef>
            </a:pPr>
            <a:r>
              <a:rPr lang="en-US" sz="6000">
                <a:solidFill>
                  <a:srgbClr val="090909"/>
                </a:solidFill>
                <a:latin typeface="Roboto Bold"/>
              </a:rPr>
              <a:t>How to Implement a NST Program ?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5083278"/>
            <a:ext cx="210911" cy="210911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BE40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28700" y="4035528"/>
            <a:ext cx="2345108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3000">
                <a:solidFill>
                  <a:srgbClr val="090909"/>
                </a:solidFill>
                <a:latin typeface="Roboto Bold"/>
              </a:rPr>
              <a:t>1. Step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028700" y="5960939"/>
            <a:ext cx="2345108" cy="1429868"/>
            <a:chOff x="0" y="0"/>
            <a:chExt cx="3126811" cy="1906491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1438285"/>
              <a:ext cx="3126811" cy="4072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1">
                <a:lnSpc>
                  <a:spcPts val="2590"/>
                </a:lnSpc>
                <a:spcBef>
                  <a:spcPct val="0"/>
                </a:spcBef>
              </a:pP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-57150"/>
              <a:ext cx="3126811" cy="11408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1">
                <a:lnSpc>
                  <a:spcPts val="3500"/>
                </a:lnSpc>
                <a:spcBef>
                  <a:spcPct val="0"/>
                </a:spcBef>
              </a:pPr>
              <a:r>
                <a:rPr lang="en-US" sz="2500">
                  <a:solidFill>
                    <a:srgbClr val="090909"/>
                  </a:solidFill>
                  <a:latin typeface="Roboto"/>
                </a:rPr>
                <a:t>Understanding what NST is.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4500073" y="5083278"/>
            <a:ext cx="210911" cy="210911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 flipH="false" flipV="false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BE40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4500073" y="4035528"/>
            <a:ext cx="2345108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3000">
                <a:solidFill>
                  <a:srgbClr val="090909"/>
                </a:solidFill>
                <a:latin typeface="Roboto Bold"/>
              </a:rPr>
              <a:t>2. Step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4500073" y="5960939"/>
            <a:ext cx="2345108" cy="1896593"/>
            <a:chOff x="0" y="0"/>
            <a:chExt cx="3126811" cy="2528791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2060584"/>
              <a:ext cx="3126811" cy="4072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1">
                <a:lnSpc>
                  <a:spcPts val="2590"/>
                </a:lnSpc>
                <a:spcBef>
                  <a:spcPct val="0"/>
                </a:spcBef>
              </a:pP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-47625"/>
              <a:ext cx="3126811" cy="17155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499"/>
                </a:lnSpc>
              </a:pPr>
              <a:r>
                <a:rPr lang="en-US" sz="2499">
                  <a:solidFill>
                    <a:srgbClr val="090909"/>
                  </a:solidFill>
                  <a:latin typeface="Roboto"/>
                </a:rPr>
                <a:t>Choosing a deep learning model.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7971446" y="5083278"/>
            <a:ext cx="210911" cy="210911"/>
            <a:chOff x="0" y="0"/>
            <a:chExt cx="6350000" cy="6350000"/>
          </a:xfrm>
        </p:grpSpPr>
        <p:sp>
          <p:nvSpPr>
            <p:cNvPr name="Freeform 17" id="17"/>
            <p:cNvSpPr/>
            <p:nvPr/>
          </p:nvSpPr>
          <p:spPr>
            <a:xfrm flipH="false" flipV="false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BE40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7971446" y="4035528"/>
            <a:ext cx="2345108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3000">
                <a:solidFill>
                  <a:srgbClr val="090909"/>
                </a:solidFill>
                <a:latin typeface="Roboto Bold"/>
              </a:rPr>
              <a:t>3. Step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7971446" y="5960939"/>
            <a:ext cx="2345108" cy="2812898"/>
            <a:chOff x="0" y="0"/>
            <a:chExt cx="3126811" cy="3750531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0" y="2935615"/>
              <a:ext cx="3126811" cy="4923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1">
                <a:lnSpc>
                  <a:spcPts val="3010"/>
                </a:lnSpc>
                <a:spcBef>
                  <a:spcPct val="0"/>
                </a:spcBef>
              </a:pP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-47625"/>
              <a:ext cx="3126811" cy="22997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1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90909"/>
                  </a:solidFill>
                  <a:latin typeface="Roboto"/>
                </a:rPr>
                <a:t>Creating a dataset and training the model.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1442819" y="5083278"/>
            <a:ext cx="210911" cy="210911"/>
            <a:chOff x="0" y="0"/>
            <a:chExt cx="6350000" cy="6350000"/>
          </a:xfrm>
        </p:grpSpPr>
        <p:sp>
          <p:nvSpPr>
            <p:cNvPr name="Freeform 23" id="23"/>
            <p:cNvSpPr/>
            <p:nvPr/>
          </p:nvSpPr>
          <p:spPr>
            <a:xfrm flipH="false" flipV="false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BE40"/>
            </a:solidFill>
          </p:spPr>
        </p:sp>
      </p:grpSp>
      <p:sp>
        <p:nvSpPr>
          <p:cNvPr name="TextBox 24" id="24"/>
          <p:cNvSpPr txBox="true"/>
          <p:nvPr/>
        </p:nvSpPr>
        <p:spPr>
          <a:xfrm rot="0">
            <a:off x="11442819" y="4035528"/>
            <a:ext cx="2345108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3000">
                <a:solidFill>
                  <a:srgbClr val="090909"/>
                </a:solidFill>
                <a:latin typeface="Roboto Bold"/>
              </a:rPr>
              <a:t>4. Step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11442819" y="5960939"/>
            <a:ext cx="2345108" cy="1765148"/>
            <a:chOff x="0" y="0"/>
            <a:chExt cx="3126811" cy="2353531"/>
          </a:xfrm>
        </p:grpSpPr>
        <p:sp>
          <p:nvSpPr>
            <p:cNvPr name="TextBox 26" id="26"/>
            <p:cNvSpPr txBox="true"/>
            <p:nvPr/>
          </p:nvSpPr>
          <p:spPr>
            <a:xfrm rot="0">
              <a:off x="0" y="1419235"/>
              <a:ext cx="3126811" cy="4593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1">
                <a:lnSpc>
                  <a:spcPts val="2800"/>
                </a:lnSpc>
                <a:spcBef>
                  <a:spcPct val="0"/>
                </a:spcBef>
              </a:pP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0" y="-57150"/>
              <a:ext cx="3126811" cy="11408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1">
                <a:lnSpc>
                  <a:spcPts val="3500"/>
                </a:lnSpc>
                <a:spcBef>
                  <a:spcPct val="0"/>
                </a:spcBef>
              </a:pPr>
              <a:r>
                <a:rPr lang="en-US" sz="2500">
                  <a:solidFill>
                    <a:srgbClr val="090909"/>
                  </a:solidFill>
                  <a:latin typeface="Roboto"/>
                </a:rPr>
                <a:t>Parameter tuning.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4914192" y="5083278"/>
            <a:ext cx="210911" cy="210911"/>
            <a:chOff x="0" y="0"/>
            <a:chExt cx="6350000" cy="6350000"/>
          </a:xfrm>
        </p:grpSpPr>
        <p:sp>
          <p:nvSpPr>
            <p:cNvPr name="Freeform 29" id="29"/>
            <p:cNvSpPr/>
            <p:nvPr/>
          </p:nvSpPr>
          <p:spPr>
            <a:xfrm flipH="false" flipV="false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BE40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4914192" y="4035528"/>
            <a:ext cx="2345108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3000">
                <a:solidFill>
                  <a:srgbClr val="090909"/>
                </a:solidFill>
                <a:latin typeface="Roboto Bold"/>
              </a:rPr>
              <a:t>5. Step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14914192" y="5960939"/>
            <a:ext cx="2345108" cy="1768958"/>
            <a:chOff x="0" y="0"/>
            <a:chExt cx="3126811" cy="2358611"/>
          </a:xfrm>
        </p:grpSpPr>
        <p:sp>
          <p:nvSpPr>
            <p:cNvPr name="TextBox 32" id="32"/>
            <p:cNvSpPr txBox="true"/>
            <p:nvPr/>
          </p:nvSpPr>
          <p:spPr>
            <a:xfrm rot="0">
              <a:off x="0" y="1699905"/>
              <a:ext cx="3126811" cy="3742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1">
                <a:lnSpc>
                  <a:spcPts val="2379"/>
                </a:lnSpc>
                <a:spcBef>
                  <a:spcPct val="0"/>
                </a:spcBef>
              </a:pPr>
            </a:p>
          </p:txBody>
        </p:sp>
        <p:sp>
          <p:nvSpPr>
            <p:cNvPr name="TextBox 33" id="33"/>
            <p:cNvSpPr txBox="true"/>
            <p:nvPr/>
          </p:nvSpPr>
          <p:spPr>
            <a:xfrm rot="0">
              <a:off x="0" y="-47625"/>
              <a:ext cx="3126811" cy="11313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1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90909"/>
                  </a:solidFill>
                  <a:latin typeface="Roboto"/>
                </a:rPr>
                <a:t>Taking the results.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BE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3841271"/>
            <a:ext cx="18381377" cy="6445729"/>
            <a:chOff x="0" y="0"/>
            <a:chExt cx="4841186" cy="1697641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4841186" cy="1697641"/>
            </a:xfrm>
            <a:custGeom>
              <a:avLst/>
              <a:gdLst/>
              <a:ahLst/>
              <a:cxnLst/>
              <a:rect r="r" b="b" t="t" l="l"/>
              <a:pathLst>
                <a:path h="1697641" w="4841186">
                  <a:moveTo>
                    <a:pt x="0" y="0"/>
                  </a:moveTo>
                  <a:lnTo>
                    <a:pt x="4841186" y="0"/>
                  </a:lnTo>
                  <a:lnTo>
                    <a:pt x="4841186" y="1697641"/>
                  </a:lnTo>
                  <a:lnTo>
                    <a:pt x="0" y="169764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345984" y="4033577"/>
            <a:ext cx="9596031" cy="5635116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220376" y="1808536"/>
            <a:ext cx="15847248" cy="1390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800"/>
              </a:lnSpc>
            </a:pPr>
            <a:r>
              <a:rPr lang="en-US" sz="9000">
                <a:solidFill>
                  <a:srgbClr val="090909"/>
                </a:solidFill>
                <a:latin typeface="Roboto Bold"/>
              </a:rPr>
              <a:t>VGG-19 Deep Learning Model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760311" y="9621068"/>
            <a:ext cx="2767377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Roboto"/>
              </a:rPr>
              <a:t>Figure 3: VGG-19[8]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9144000" y="0"/>
            <a:ext cx="9144000" cy="10287000"/>
          </a:xfrm>
          <a:prstGeom prst="rect">
            <a:avLst/>
          </a:prstGeom>
          <a:solidFill>
            <a:srgbClr val="090909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0650141" y="5927250"/>
            <a:ext cx="6131719" cy="372745"/>
            <a:chOff x="0" y="0"/>
            <a:chExt cx="8175625" cy="496993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134560"/>
              <a:ext cx="230414" cy="230414"/>
              <a:chOff x="0" y="0"/>
              <a:chExt cx="6350000" cy="63500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BE40"/>
              </a:solidFill>
            </p:spPr>
          </p:sp>
        </p:grpSp>
        <p:sp>
          <p:nvSpPr>
            <p:cNvPr name="TextBox 6" id="6"/>
            <p:cNvSpPr txBox="true"/>
            <p:nvPr/>
          </p:nvSpPr>
          <p:spPr>
            <a:xfrm rot="0">
              <a:off x="800554" y="-57150"/>
              <a:ext cx="7375071" cy="5236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90"/>
                </a:lnSpc>
              </a:pPr>
              <a:r>
                <a:rPr lang="en-US" sz="2350">
                  <a:solidFill>
                    <a:srgbClr val="FFFFFF"/>
                  </a:solidFill>
                  <a:latin typeface="Roboto"/>
                </a:rPr>
                <a:t>Trained on a large and diverse dataset.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650141" y="7128670"/>
            <a:ext cx="6131719" cy="808990"/>
            <a:chOff x="0" y="0"/>
            <a:chExt cx="8175625" cy="1078653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134560"/>
              <a:ext cx="230414" cy="230414"/>
              <a:chOff x="0" y="0"/>
              <a:chExt cx="6350000" cy="63500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BE40"/>
              </a:solidFill>
            </p:spPr>
          </p:sp>
        </p:grpSp>
        <p:sp>
          <p:nvSpPr>
            <p:cNvPr name="TextBox 10" id="10"/>
            <p:cNvSpPr txBox="true"/>
            <p:nvPr/>
          </p:nvSpPr>
          <p:spPr>
            <a:xfrm rot="0">
              <a:off x="800554" y="-57150"/>
              <a:ext cx="7375071" cy="11408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sz="2500">
                  <a:solidFill>
                    <a:srgbClr val="FFFFFF"/>
                  </a:solidFill>
                  <a:latin typeface="Roboto"/>
                </a:rPr>
                <a:t> Already learned to extract low-level features from the images.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650141" y="8408026"/>
            <a:ext cx="6131719" cy="1247140"/>
            <a:chOff x="0" y="0"/>
            <a:chExt cx="8175625" cy="1662853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134560"/>
              <a:ext cx="230414" cy="230414"/>
              <a:chOff x="0" y="0"/>
              <a:chExt cx="6350000" cy="63500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BE40"/>
              </a:solidFill>
            </p:spPr>
          </p:sp>
        </p:grpSp>
        <p:sp>
          <p:nvSpPr>
            <p:cNvPr name="TextBox 14" id="14"/>
            <p:cNvSpPr txBox="true"/>
            <p:nvPr/>
          </p:nvSpPr>
          <p:spPr>
            <a:xfrm rot="0">
              <a:off x="800554" y="-57150"/>
              <a:ext cx="7375071" cy="17250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sz="2500">
                  <a:solidFill>
                    <a:srgbClr val="FFFFFF"/>
                  </a:solidFill>
                  <a:latin typeface="Roboto"/>
                </a:rPr>
                <a:t>Not always suitable for the specific task may require fine-tuning or re-training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506141" y="7165733"/>
            <a:ext cx="6131719" cy="808990"/>
            <a:chOff x="0" y="0"/>
            <a:chExt cx="8175625" cy="1078653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134560"/>
              <a:ext cx="230414" cy="230414"/>
              <a:chOff x="0" y="0"/>
              <a:chExt cx="6350000" cy="63500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BE40"/>
              </a:solidFill>
            </p:spPr>
          </p:sp>
        </p:grpSp>
        <p:sp>
          <p:nvSpPr>
            <p:cNvPr name="TextBox 18" id="18"/>
            <p:cNvSpPr txBox="true"/>
            <p:nvPr/>
          </p:nvSpPr>
          <p:spPr>
            <a:xfrm rot="0">
              <a:off x="800554" y="-57150"/>
              <a:ext cx="7375071" cy="11408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sz="2500">
                  <a:solidFill>
                    <a:srgbClr val="090909"/>
                  </a:solidFill>
                  <a:latin typeface="Roboto"/>
                </a:rPr>
                <a:t>The hyperparameters and architecture should be adjusted and optimized.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506141" y="8408026"/>
            <a:ext cx="6131719" cy="1247140"/>
            <a:chOff x="0" y="0"/>
            <a:chExt cx="8175625" cy="1662853"/>
          </a:xfrm>
        </p:grpSpPr>
        <p:grpSp>
          <p:nvGrpSpPr>
            <p:cNvPr name="Group 20" id="20"/>
            <p:cNvGrpSpPr/>
            <p:nvPr/>
          </p:nvGrpSpPr>
          <p:grpSpPr>
            <a:xfrm rot="0">
              <a:off x="0" y="134560"/>
              <a:ext cx="230414" cy="230414"/>
              <a:chOff x="0" y="0"/>
              <a:chExt cx="6350000" cy="6350000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BE40"/>
              </a:solidFill>
            </p:spPr>
          </p:sp>
        </p:grpSp>
        <p:sp>
          <p:nvSpPr>
            <p:cNvPr name="TextBox 22" id="22"/>
            <p:cNvSpPr txBox="true"/>
            <p:nvPr/>
          </p:nvSpPr>
          <p:spPr>
            <a:xfrm rot="0">
              <a:off x="800554" y="-57150"/>
              <a:ext cx="7375071" cy="17250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sz="2500">
                  <a:solidFill>
                    <a:srgbClr val="090909"/>
                  </a:solidFill>
                  <a:latin typeface="Roboto"/>
                </a:rPr>
                <a:t>Allows to capture the specific characteristics of the content and style images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506141" y="5927250"/>
            <a:ext cx="6131719" cy="805180"/>
            <a:chOff x="0" y="0"/>
            <a:chExt cx="8175625" cy="1073573"/>
          </a:xfrm>
        </p:grpSpPr>
        <p:grpSp>
          <p:nvGrpSpPr>
            <p:cNvPr name="Group 24" id="24"/>
            <p:cNvGrpSpPr/>
            <p:nvPr/>
          </p:nvGrpSpPr>
          <p:grpSpPr>
            <a:xfrm rot="0">
              <a:off x="0" y="134560"/>
              <a:ext cx="230414" cy="230414"/>
              <a:chOff x="0" y="0"/>
              <a:chExt cx="6350000" cy="6350000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BE40"/>
              </a:solidFill>
            </p:spPr>
          </p:sp>
        </p:grpSp>
        <p:sp>
          <p:nvSpPr>
            <p:cNvPr name="TextBox 26" id="26"/>
            <p:cNvSpPr txBox="true"/>
            <p:nvPr/>
          </p:nvSpPr>
          <p:spPr>
            <a:xfrm rot="0">
              <a:off x="800554" y="-57150"/>
              <a:ext cx="7375071" cy="11408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sz="2500">
                  <a:solidFill>
                    <a:srgbClr val="090909"/>
                  </a:solidFill>
                  <a:latin typeface="Roboto"/>
                </a:rPr>
                <a:t>Trained for content and style images, 1000 each.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506141" y="1595218"/>
            <a:ext cx="6131719" cy="3501013"/>
            <a:chOff x="0" y="0"/>
            <a:chExt cx="8175625" cy="4668017"/>
          </a:xfrm>
        </p:grpSpPr>
        <p:sp>
          <p:nvSpPr>
            <p:cNvPr name="TextBox 28" id="28"/>
            <p:cNvSpPr txBox="true"/>
            <p:nvPr/>
          </p:nvSpPr>
          <p:spPr>
            <a:xfrm rot="0">
              <a:off x="0" y="1610492"/>
              <a:ext cx="8175625" cy="3057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000"/>
                </a:lnSpc>
              </a:pPr>
              <a:r>
                <a:rPr lang="en-US" sz="5000">
                  <a:solidFill>
                    <a:srgbClr val="090909"/>
                  </a:solidFill>
                  <a:latin typeface="Roboto Bold"/>
                </a:rPr>
                <a:t>Training VGG-19 Model With Specific Dataset</a:t>
              </a:r>
            </a:p>
          </p:txBody>
        </p:sp>
        <p:pic>
          <p:nvPicPr>
            <p:cNvPr name="Picture 29" id="29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967672" cy="943041"/>
            </a:xfrm>
            <a:prstGeom prst="rect">
              <a:avLst/>
            </a:prstGeom>
          </p:spPr>
        </p:pic>
      </p:grpSp>
      <p:grpSp>
        <p:nvGrpSpPr>
          <p:cNvPr name="Group 30" id="30"/>
          <p:cNvGrpSpPr/>
          <p:nvPr/>
        </p:nvGrpSpPr>
        <p:grpSpPr>
          <a:xfrm rot="0">
            <a:off x="10650141" y="1691649"/>
            <a:ext cx="6131719" cy="3404583"/>
            <a:chOff x="0" y="0"/>
            <a:chExt cx="8175625" cy="4539444"/>
          </a:xfrm>
        </p:grpSpPr>
        <p:sp>
          <p:nvSpPr>
            <p:cNvPr name="TextBox 31" id="31"/>
            <p:cNvSpPr txBox="true"/>
            <p:nvPr/>
          </p:nvSpPr>
          <p:spPr>
            <a:xfrm rot="0">
              <a:off x="0" y="1481919"/>
              <a:ext cx="8175625" cy="3057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000"/>
                </a:lnSpc>
              </a:pPr>
              <a:r>
                <a:rPr lang="en-US" sz="5000">
                  <a:solidFill>
                    <a:srgbClr val="FFFFFF"/>
                  </a:solidFill>
                  <a:latin typeface="Roboto Bold"/>
                </a:rPr>
                <a:t>Using ImageNet Pretrained VGG-19 Model</a:t>
              </a:r>
            </a:p>
          </p:txBody>
        </p:sp>
        <p:pic>
          <p:nvPicPr>
            <p:cNvPr name="Picture 32" id="32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1148608" cy="8144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BE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8885838" cy="10287000"/>
            <a:chOff x="0" y="0"/>
            <a:chExt cx="2340303" cy="2709333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2340303" cy="2709333"/>
            </a:xfrm>
            <a:custGeom>
              <a:avLst/>
              <a:gdLst/>
              <a:ahLst/>
              <a:cxnLst/>
              <a:rect r="r" b="b" t="t" l="l"/>
              <a:pathLst>
                <a:path h="2709333" w="2340303">
                  <a:moveTo>
                    <a:pt x="0" y="0"/>
                  </a:moveTo>
                  <a:lnTo>
                    <a:pt x="2340303" y="0"/>
                  </a:lnTo>
                  <a:lnTo>
                    <a:pt x="234030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E1E1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0" y="1280602"/>
            <a:ext cx="8885838" cy="7527913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9644776" y="2381250"/>
            <a:ext cx="8143659" cy="5505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800"/>
              </a:lnSpc>
            </a:pPr>
            <a:r>
              <a:rPr lang="en-US" sz="9000">
                <a:solidFill>
                  <a:srgbClr val="090909"/>
                </a:solidFill>
                <a:latin typeface="Roboto Bold"/>
              </a:rPr>
              <a:t>Parameter Tuning for Training Deep Learning Model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90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3195817"/>
            <a:ext cx="18412502" cy="7091183"/>
            <a:chOff x="0" y="0"/>
            <a:chExt cx="4849383" cy="1867637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4849383" cy="1867637"/>
            </a:xfrm>
            <a:custGeom>
              <a:avLst/>
              <a:gdLst/>
              <a:ahLst/>
              <a:cxnLst/>
              <a:rect r="r" b="b" t="t" l="l"/>
              <a:pathLst>
                <a:path h="1867637" w="4849383">
                  <a:moveTo>
                    <a:pt x="0" y="0"/>
                  </a:moveTo>
                  <a:lnTo>
                    <a:pt x="4849383" y="0"/>
                  </a:lnTo>
                  <a:lnTo>
                    <a:pt x="4849383" y="1867637"/>
                  </a:lnTo>
                  <a:lnTo>
                    <a:pt x="0" y="186763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620489" y="3777941"/>
            <a:ext cx="11047022" cy="5480359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3778989" y="1019175"/>
            <a:ext cx="10854525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>
                <a:solidFill>
                  <a:srgbClr val="FFBE40"/>
                </a:solidFill>
                <a:latin typeface="Roboto Bold"/>
              </a:rPr>
              <a:t>Results and Conclusion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989953" y="9356500"/>
            <a:ext cx="4308095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Roboto"/>
              </a:rPr>
              <a:t>Figure 4: Example Outputs[5]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3563" y="-209550"/>
            <a:ext cx="6299895" cy="1604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Arimo Bold"/>
              </a:rPr>
              <a:t>References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44317" y="1337944"/>
            <a:ext cx="17399365" cy="8816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Roboto"/>
              </a:rPr>
              <a:t>[1] Computer vision: Algorithms and applications, 2nd ed. [Online]. Available: http://szeliski.org/Book/. [Accessed: 07-Apr-2023].</a:t>
            </a:r>
          </a:p>
          <a:p>
            <a:pPr>
              <a:lnSpc>
                <a:spcPts val="2800"/>
              </a:lnSpc>
            </a:pP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Roboto"/>
              </a:rPr>
              <a:t>[2] L. A. Gatys, A. S. Ecker, and M. Bethge, “A neural algorithm of artistic style,” arXiv.org, 02-Sep-2015. [Online]. Available: https://arxiv.org/abs/1508.06576. [Accessed: 07-Apr-2023].</a:t>
            </a:r>
          </a:p>
          <a:p>
            <a:pPr>
              <a:lnSpc>
                <a:spcPts val="2800"/>
              </a:lnSpc>
            </a:pP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Roboto"/>
              </a:rPr>
              <a:t>[3] “How to style transfer your own images,” GoDataDriven, https://godatadriven.com/blog/how-to-style-transfer-your-own-images/ (accessed May 8, 2023).</a:t>
            </a:r>
          </a:p>
          <a:p>
            <a:pPr>
              <a:lnSpc>
                <a:spcPts val="2800"/>
              </a:lnSpc>
            </a:pP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Roboto"/>
              </a:rPr>
              <a:t>[4] [1] M. Mandal, “Introduction to convolutional neural networks (CNN),” Analytics Vidhya, https://www.analyticsvidhya.com/blog/2021/05/convolutional-neural-networks-cnn/ (accessed May 9, 2023).</a:t>
            </a:r>
          </a:p>
          <a:p>
            <a:pPr>
              <a:lnSpc>
                <a:spcPts val="2800"/>
              </a:lnSpc>
            </a:pP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Roboto"/>
              </a:rPr>
              <a:t>[5] A. Sharma, “Introduction and implementation to neural style transfer - deep learning,” Analytics Vidhya, https://www.analyticsvidhya.com/blog/2020/10/introduction-and-implementation-to-neural-style-transfer-deep-learning/ (accessed May 8, 2023).</a:t>
            </a:r>
          </a:p>
          <a:p>
            <a:pPr>
              <a:lnSpc>
                <a:spcPts val="2800"/>
              </a:lnSpc>
            </a:pP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Roboto"/>
              </a:rPr>
              <a:t>[6] “Neural style transfer tutorial with tensorflow and python in 10 minutes,” YouTube, 07-Jan-2021. [Online]. Available: https://www.youtube.com/watch?v=bFeltWvzZpQ. [Accessed: 07-Apr-2023].</a:t>
            </a:r>
          </a:p>
          <a:p>
            <a:pPr>
              <a:lnSpc>
                <a:spcPts val="2800"/>
              </a:lnSpc>
            </a:pP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Roboto"/>
              </a:rPr>
              <a:t>[7] “Pytorch Neural Style Transfer tutorial,” YouTube, 02-Jul-2020. [Online]. Available: https://www.youtube.com/watch?v=imX4kSKDY7s. [Accessed: 07-Apr-2023].</a:t>
            </a:r>
          </a:p>
          <a:p>
            <a:pPr>
              <a:lnSpc>
                <a:spcPts val="2800"/>
              </a:lnSpc>
            </a:pP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Roboto"/>
              </a:rPr>
              <a:t>[8] G. Boesch, “VGG very deep convolutional networks (vggnet) - what you need to know,” viso.ai, https://viso.ai/deep-learning/vgg-very-deep-convolutional-networks/ (accessed May 8, 2023).</a:t>
            </a:r>
          </a:p>
          <a:p>
            <a:pPr>
              <a:lnSpc>
                <a:spcPts val="2800"/>
              </a:lnSpc>
            </a:pPr>
          </a:p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Roboto"/>
              </a:rPr>
              <a:t>[9] “Welcome to pytorch tutorials¶,” Welcome to PyTorch Tutorials - PyTorch Tutorials 2.0.0+cu117 documentation. [Online]. Available: https://pytorch.org/tutorials/. [Accessed: 07-Apr-2023].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DAFiVa742Ik</dc:identifier>
  <dcterms:modified xsi:type="dcterms:W3CDTF">2011-08-01T06:04:30Z</dcterms:modified>
  <cp:revision>1</cp:revision>
  <dc:title>Siyah Sarı Koyu Sade Eğitimde Dijital Teknoloji Teknoloji Sunum</dc:title>
</cp:coreProperties>
</file>