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836588" cy="10411502"/>
            <a:chOff x="0" y="0"/>
            <a:chExt cx="3117455" cy="2742124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117455" cy="2742124"/>
            </a:xfrm>
            <a:custGeom>
              <a:avLst/>
              <a:gdLst/>
              <a:ahLst/>
              <a:cxnLst/>
              <a:rect r="r" b="b" t="t" l="l"/>
              <a:pathLst>
                <a:path h="2742124" w="3117455">
                  <a:moveTo>
                    <a:pt x="0" y="0"/>
                  </a:moveTo>
                  <a:lnTo>
                    <a:pt x="3117455" y="0"/>
                  </a:lnTo>
                  <a:lnTo>
                    <a:pt x="3117455" y="2742124"/>
                  </a:lnTo>
                  <a:lnTo>
                    <a:pt x="0" y="2742124"/>
                  </a:lnTo>
                  <a:close/>
                </a:path>
              </a:pathLst>
            </a:custGeom>
            <a:solidFill>
              <a:srgbClr val="FFBE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5692" y="2434601"/>
            <a:ext cx="11553408" cy="5417798"/>
            <a:chOff x="0" y="0"/>
            <a:chExt cx="15404544" cy="72237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99313"/>
              <a:ext cx="15404544" cy="447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0"/>
                </a:lnSpc>
              </a:pPr>
              <a:r>
                <a:rPr lang="en-US" sz="11000">
                  <a:solidFill>
                    <a:srgbClr val="FFFFFF"/>
                  </a:solidFill>
                  <a:latin typeface="Roboto Bold"/>
                </a:rPr>
                <a:t>Neural Style Transfer Project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15404544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spc="56">
                  <a:solidFill>
                    <a:srgbClr val="FFFFFF"/>
                  </a:solidFill>
                  <a:latin typeface="Roboto Bold"/>
                </a:rPr>
                <a:t>BILKENT UNIVERSITY SPRING 2023 - CS 484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669587"/>
              <a:ext cx="15404544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spc="50">
                  <a:solidFill>
                    <a:srgbClr val="090909"/>
                  </a:solidFill>
                  <a:latin typeface="Roboto"/>
                </a:rPr>
                <a:t>Tugberk Dikmen - 21802480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70030" y="2434601"/>
            <a:ext cx="5685380" cy="5685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482088"/>
            <a:ext cx="18459191" cy="5897042"/>
            <a:chOff x="0" y="0"/>
            <a:chExt cx="4861680" cy="155313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61680" cy="1553130"/>
            </a:xfrm>
            <a:custGeom>
              <a:avLst/>
              <a:gdLst/>
              <a:ahLst/>
              <a:cxnLst/>
              <a:rect r="r" b="b" t="t" l="l"/>
              <a:pathLst>
                <a:path h="1553130" w="4861680">
                  <a:moveTo>
                    <a:pt x="0" y="0"/>
                  </a:moveTo>
                  <a:lnTo>
                    <a:pt x="4861680" y="0"/>
                  </a:lnTo>
                  <a:lnTo>
                    <a:pt x="4861680" y="1553130"/>
                  </a:lnTo>
                  <a:lnTo>
                    <a:pt x="0" y="15531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13433" y="5143500"/>
            <a:ext cx="11461135" cy="43181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675498" y="843538"/>
            <a:ext cx="12937004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0"/>
              </a:lnSpc>
            </a:pPr>
            <a:r>
              <a:rPr lang="en-US" sz="7975">
                <a:solidFill>
                  <a:srgbClr val="FFFFFF"/>
                </a:solidFill>
                <a:latin typeface="Roboto Bold"/>
              </a:rPr>
              <a:t>What is Convolutional Neural Networks ?</a:t>
            </a:r>
          </a:p>
          <a:p>
            <a:pPr algn="ctr">
              <a:lnSpc>
                <a:spcPts val="95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79824" y="9538481"/>
            <a:ext cx="22995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1: CNN[4]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302937" y="0"/>
            <a:ext cx="11985063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06826" y="1420604"/>
            <a:ext cx="11692751" cy="744579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39630" y="3482916"/>
            <a:ext cx="5378126" cy="4122971"/>
            <a:chOff x="0" y="0"/>
            <a:chExt cx="7170835" cy="549729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7170835" cy="428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04"/>
                </a:lnSpc>
                <a:spcBef>
                  <a:spcPct val="0"/>
                </a:spcBef>
              </a:pPr>
              <a:r>
                <a:rPr lang="en-US" sz="7003">
                  <a:solidFill>
                    <a:srgbClr val="FFFFFF"/>
                  </a:solidFill>
                  <a:latin typeface="Roboto Bold"/>
                </a:rPr>
                <a:t>What is Neural Style Transfer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46725"/>
              <a:ext cx="7170835" cy="599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230459" y="8836025"/>
            <a:ext cx="27673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2: NST[3]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155" y="5198259"/>
            <a:ext cx="17153845" cy="0"/>
          </a:xfrm>
          <a:prstGeom prst="line">
            <a:avLst/>
          </a:prstGeom>
          <a:ln cap="rnd" w="19050">
            <a:solidFill>
              <a:srgbClr val="09090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45027" y="2130172"/>
            <a:ext cx="1559794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90909"/>
                </a:solidFill>
                <a:latin typeface="Roboto Bold"/>
              </a:rPr>
              <a:t>How to Implement a NST Program 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083278"/>
            <a:ext cx="210911" cy="21091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1. Step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960939"/>
            <a:ext cx="2345108" cy="1429868"/>
            <a:chOff x="0" y="0"/>
            <a:chExt cx="3126811" cy="190649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38285"/>
              <a:ext cx="3126811" cy="40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59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12681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Understanding what NST is.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500073" y="5083278"/>
            <a:ext cx="210911" cy="21091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00073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2. Step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500073" y="5960939"/>
            <a:ext cx="2345108" cy="1896593"/>
            <a:chOff x="0" y="0"/>
            <a:chExt cx="3126811" cy="252879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060584"/>
              <a:ext cx="3126811" cy="40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590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3126811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Choosing a deep learning model.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71446" y="5083278"/>
            <a:ext cx="210911" cy="21091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971446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3. Step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971446" y="5960939"/>
            <a:ext cx="2345108" cy="2812898"/>
            <a:chOff x="0" y="0"/>
            <a:chExt cx="3126811" cy="375053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935615"/>
              <a:ext cx="3126811" cy="49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010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126811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Creating a dataset and training the model.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442819" y="5083278"/>
            <a:ext cx="210911" cy="210911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442819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4. Step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442819" y="5960939"/>
            <a:ext cx="2345108" cy="1765148"/>
            <a:chOff x="0" y="0"/>
            <a:chExt cx="3126811" cy="235353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419235"/>
              <a:ext cx="3126811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57150"/>
              <a:ext cx="312681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Parameter tuning.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914192" y="5083278"/>
            <a:ext cx="210911" cy="210911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914192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5. Step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4914192" y="5960939"/>
            <a:ext cx="2345108" cy="1768958"/>
            <a:chOff x="0" y="0"/>
            <a:chExt cx="3126811" cy="2358611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1699905"/>
              <a:ext cx="3126811" cy="374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379"/>
                </a:lnSpc>
                <a:spcBef>
                  <a:spcPct val="0"/>
                </a:spcBef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47625"/>
              <a:ext cx="312681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Taking the results.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41271"/>
            <a:ext cx="18381377" cy="6445729"/>
            <a:chOff x="0" y="0"/>
            <a:chExt cx="4841186" cy="169764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41186" cy="1697641"/>
            </a:xfrm>
            <a:custGeom>
              <a:avLst/>
              <a:gdLst/>
              <a:ahLst/>
              <a:cxnLst/>
              <a:rect r="r" b="b" t="t" l="l"/>
              <a:pathLst>
                <a:path h="1697641" w="4841186">
                  <a:moveTo>
                    <a:pt x="0" y="0"/>
                  </a:moveTo>
                  <a:lnTo>
                    <a:pt x="4841186" y="0"/>
                  </a:lnTo>
                  <a:lnTo>
                    <a:pt x="4841186" y="1697641"/>
                  </a:lnTo>
                  <a:lnTo>
                    <a:pt x="0" y="16976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45984" y="4033577"/>
            <a:ext cx="9596031" cy="56351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20376" y="1808536"/>
            <a:ext cx="1584724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90909"/>
                </a:solidFill>
                <a:latin typeface="Roboto Bold"/>
              </a:rPr>
              <a:t>VGG-19 Deep Learning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60311" y="9621068"/>
            <a:ext cx="27673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3: VGG-19[8]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10287000"/>
          </a:xfrm>
          <a:prstGeom prst="rect">
            <a:avLst/>
          </a:prstGeom>
          <a:solidFill>
            <a:srgbClr val="09090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650141" y="5927250"/>
            <a:ext cx="6131719" cy="372745"/>
            <a:chOff x="0" y="0"/>
            <a:chExt cx="8175625" cy="4969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00554" y="-57150"/>
              <a:ext cx="7375071" cy="523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>
                  <a:solidFill>
                    <a:srgbClr val="FFFFFF"/>
                  </a:solidFill>
                  <a:latin typeface="Roboto"/>
                </a:rPr>
                <a:t>Trained on a large and diverse dataset.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650141" y="7128670"/>
            <a:ext cx="6131719" cy="808990"/>
            <a:chOff x="0" y="0"/>
            <a:chExt cx="8175625" cy="10786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Roboto"/>
                </a:rPr>
                <a:t> Already learned to extract low-level features from the images.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50141" y="8408026"/>
            <a:ext cx="6131719" cy="1247140"/>
            <a:chOff x="0" y="0"/>
            <a:chExt cx="8175625" cy="166285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800554" y="-57150"/>
              <a:ext cx="7375071" cy="1725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Roboto"/>
                </a:rPr>
                <a:t>Not always suitable for the specific task may require fine-tuning or re-training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06141" y="7165733"/>
            <a:ext cx="6131719" cy="808990"/>
            <a:chOff x="0" y="0"/>
            <a:chExt cx="8175625" cy="107865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The hyperparameters and architecture should be adjusted and optimized.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6141" y="8408026"/>
            <a:ext cx="6131719" cy="1247140"/>
            <a:chOff x="0" y="0"/>
            <a:chExt cx="8175625" cy="166285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800554" y="-57150"/>
              <a:ext cx="7375071" cy="1725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Allows to capture the specific characteristics of the content and style images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06141" y="5927250"/>
            <a:ext cx="6131719" cy="805180"/>
            <a:chOff x="0" y="0"/>
            <a:chExt cx="8175625" cy="107357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Trained for content and style images, 1000 each.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06141" y="1595218"/>
            <a:ext cx="6131719" cy="3501013"/>
            <a:chOff x="0" y="0"/>
            <a:chExt cx="8175625" cy="4668017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610492"/>
              <a:ext cx="8175625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090909"/>
                  </a:solidFill>
                  <a:latin typeface="Roboto Bold"/>
                </a:rPr>
                <a:t>Training VGG-19 Model With Specific Dataset</a:t>
              </a:r>
            </a:p>
          </p:txBody>
        </p:sp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67672" cy="943041"/>
            </a:xfrm>
            <a:prstGeom prst="rect">
              <a:avLst/>
            </a:prstGeom>
          </p:spPr>
        </p:pic>
      </p:grpSp>
      <p:grpSp>
        <p:nvGrpSpPr>
          <p:cNvPr name="Group 30" id="30"/>
          <p:cNvGrpSpPr/>
          <p:nvPr/>
        </p:nvGrpSpPr>
        <p:grpSpPr>
          <a:xfrm rot="0">
            <a:off x="10650141" y="1691649"/>
            <a:ext cx="6131719" cy="3404583"/>
            <a:chOff x="0" y="0"/>
            <a:chExt cx="8175625" cy="4539444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1481919"/>
              <a:ext cx="8175625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oboto Bold"/>
                </a:rPr>
                <a:t>Using ImageNet Pretrained VGG-19 Model</a:t>
              </a:r>
            </a:p>
          </p:txBody>
        </p:sp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48608" cy="814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885838" cy="10287000"/>
            <a:chOff x="0" y="0"/>
            <a:chExt cx="2340303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3403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0303">
                  <a:moveTo>
                    <a:pt x="0" y="0"/>
                  </a:moveTo>
                  <a:lnTo>
                    <a:pt x="2340303" y="0"/>
                  </a:lnTo>
                  <a:lnTo>
                    <a:pt x="23403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1280602"/>
            <a:ext cx="8885838" cy="752791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644776" y="2381250"/>
            <a:ext cx="8143659" cy="55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90909"/>
                </a:solidFill>
                <a:latin typeface="Roboto Bold"/>
              </a:rPr>
              <a:t>Parameter Tuning for Training Deep Learning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95817"/>
            <a:ext cx="18412502" cy="7091183"/>
            <a:chOff x="0" y="0"/>
            <a:chExt cx="4849383" cy="186763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49383" cy="1867637"/>
            </a:xfrm>
            <a:custGeom>
              <a:avLst/>
              <a:gdLst/>
              <a:ahLst/>
              <a:cxnLst/>
              <a:rect r="r" b="b" t="t" l="l"/>
              <a:pathLst>
                <a:path h="1867637" w="4849383">
                  <a:moveTo>
                    <a:pt x="0" y="0"/>
                  </a:moveTo>
                  <a:lnTo>
                    <a:pt x="4849383" y="0"/>
                  </a:lnTo>
                  <a:lnTo>
                    <a:pt x="4849383" y="1867637"/>
                  </a:lnTo>
                  <a:lnTo>
                    <a:pt x="0" y="18676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20489" y="3777941"/>
            <a:ext cx="11047022" cy="54803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778989" y="1019175"/>
            <a:ext cx="1085452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BE40"/>
                </a:solidFill>
                <a:latin typeface="Roboto Bold"/>
              </a:rPr>
              <a:t>Results and 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9953" y="9356500"/>
            <a:ext cx="430809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4: Example Outputs[5]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563" y="-209550"/>
            <a:ext cx="6299895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mo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317" y="1337944"/>
            <a:ext cx="17399365" cy="881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[1] Computer vision: Algorithms and applications, 2nd ed. [Online]. Available: http://szeliski.org/Book/.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[2] L. A. Gatys, A. S. Ecker, and M. Bethge, “A neural algorithm of artistic style,” arXiv.org, 02-Sep-2015. [Online]. Available: https://arxiv.org/abs/1508.06576.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[3] “How to style transfer your own images,” GoDataDriven, https://godatadriven.com/blog/how-to-style-transfer-your-own-images/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[4] [1] M. Mandal, “Introduction to convolutional neural networks (CNN),” Analytics Vidhya, https://www.analyticsvidhya.com/blog/2021/05/convolutional-neural-networks-cnn/ (accessed May 9,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[5] A. Sharma, “Introduction and implementation to neural style transfer - deep learning,” Analytics Vidhya, https://www.analyticsvidhya.com/blog/2020/10/introduction-and-implementation-to-neural-style-transfer-deep-learning/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[6] “Neural style transfer tutorial with tensorflow and python in 10 minutes,” YouTube, 07-Jan-2021. [Online]. Available: https://www.youtube.com/watch?v=bFeltWvzZpQ.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[7] “Pytorch Neural Style Transfer tutorial,” YouTube, 02-Jul-2020. [Online]. Available: https://www.youtube.com/watch?v=imX4kSKDY7s.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[8] G. Boesch, “VGG very deep convolutional networks (vggnet) - what you need to know,” viso.ai, https://viso.ai/deep-learning/vgg-very-deep-convolutional-networks/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oboto"/>
              </a:rPr>
              <a:t>[9] “Welcome to pytorch tutorials¶,” Welcome to PyTorch Tutorials - PyTorch Tutorials 2.0.0+cu117 documentation. [Online]. Available: https://pytorch.org/tutorials/. [Accessed: 07-Apr-2023].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DAFiVa742Ik</dc:identifier>
  <dcterms:modified xsi:type="dcterms:W3CDTF">2011-08-01T06:04:30Z</dcterms:modified>
  <cp:revision>1</cp:revision>
  <dc:title>Siyah Sarı Koyu Sade Eğitimde Dijital Teknoloji Teknoloji Sunum</dc:title>
</cp:coreProperties>
</file>