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DDA42E-325C-4948-88E7-2F8408D34DF6}">
  <a:tblStyle styleId="{03DDA42E-325C-4948-88E7-2F8408D34D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7c716af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7c716af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87c716afd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87c716afd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87c716af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87c716af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7c716a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87c716a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87c716af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87c716af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7c716af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87c716af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7c716af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7c716af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8b7c8e5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8b7c8e5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8b7c8e5ae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8b7c8e5ae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8b7c8e5a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8b7c8e5a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8b7c8e5a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8b7c8e5a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7c716af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7c716af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8b7c8e5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8b7c8e5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8917e8b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8917e8b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8b7c8e5a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8b7c8e5a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8917e8b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8917e8b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87c716afd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87c716afd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8b7c8e5ae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8b7c8e5ae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917e8b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8917e8b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b33f50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8b33f50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87c716af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87c716af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Relationship Id="rId4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datasets/olistbr/brazilian-ecommerce" TargetMode="External"/><Relationship Id="rId4" Type="http://schemas.openxmlformats.org/officeDocument/2006/relationships/hyperlink" Target="https://scikit-learn.org/stable/modules/naive_bayes.html" TargetMode="External"/><Relationship Id="rId5" Type="http://schemas.openxmlformats.org/officeDocument/2006/relationships/hyperlink" Target="https://scikit-learn.org/stable/modules/svm.html#" TargetMode="External"/><Relationship Id="rId6" Type="http://schemas.openxmlformats.org/officeDocument/2006/relationships/hyperlink" Target="https://scikit-learn.org/stable/modules/generated/sklearn.svm.SVC.html#sklearn.svm.SVC" TargetMode="External"/><Relationship Id="rId7" Type="http://schemas.openxmlformats.org/officeDocument/2006/relationships/hyperlink" Target="https://www.kaggle.com/datasets/eswarchandt/amazon-music-revi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CS-464 Final Presentation Sentiment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tr" sz="1480">
                <a:solidFill>
                  <a:schemeClr val="dk1"/>
                </a:solidFill>
              </a:rPr>
              <a:t>Group 23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480">
                <a:solidFill>
                  <a:schemeClr val="dk1"/>
                </a:solidFill>
              </a:rPr>
              <a:t>21903488 Emrehan Hoşver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480">
                <a:solidFill>
                  <a:schemeClr val="dk1"/>
                </a:solidFill>
              </a:rPr>
              <a:t>21901798 Gökberk Altıparmak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480">
                <a:solidFill>
                  <a:schemeClr val="dk1"/>
                </a:solidFill>
              </a:rPr>
              <a:t>21802480 Tuğberk Dikmen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480">
                <a:solidFill>
                  <a:schemeClr val="dk1"/>
                </a:solidFill>
              </a:rPr>
              <a:t>21901418 Efser Efe Kantik	</a:t>
            </a:r>
            <a:endParaRPr sz="21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SVM - Brasil Dataset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50" y="950900"/>
            <a:ext cx="3671450" cy="40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500" y="950900"/>
            <a:ext cx="4151344" cy="4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SVM Datasets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" y="1793500"/>
            <a:ext cx="4422924" cy="242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50" y="1793500"/>
            <a:ext cx="4083858" cy="24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739500" y="4648300"/>
            <a:ext cx="1665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6: label </a:t>
            </a:r>
            <a:r>
              <a:rPr lang="tr" sz="1100">
                <a:solidFill>
                  <a:schemeClr val="dk2"/>
                </a:solidFill>
              </a:rPr>
              <a:t>distribution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RNN	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Recurrent Neural Networks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Two Layers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LSTM (Long Term Short Term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GRU (Gated Recurrent Units)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Adam Optimizer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RNN Results 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50500" y="114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Batch = 32 Epoch = 2 Learning Rate = 1e-3 Accuracy = 0.8 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780" y="1565713"/>
            <a:ext cx="2601924" cy="2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75" y="1565725"/>
            <a:ext cx="2936274" cy="224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495" y="1565724"/>
            <a:ext cx="2859279" cy="2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RNN Results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Batch = 64 Epoch = 2 Learning Rate = 1e-2 Accuracy = 0.78  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" y="1656275"/>
            <a:ext cx="3306725" cy="2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575" y="1707650"/>
            <a:ext cx="2873100" cy="21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900" y="1758623"/>
            <a:ext cx="2873100" cy="230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RNN Results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Batch = 64 Epoch = 2  Learning Rate = 1e-3 Accuracy 0.79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" y="1694950"/>
            <a:ext cx="3179901" cy="240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25" y="1694950"/>
            <a:ext cx="2765600" cy="24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075" y="1790458"/>
            <a:ext cx="2765599" cy="221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RNN Results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Batch = 64 Epoch = 10 Learning Rate = 1e-3 Accuracy 0.84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2" y="1602638"/>
            <a:ext cx="3314375" cy="25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600" y="1647400"/>
            <a:ext cx="2735775" cy="24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369" y="1653732"/>
            <a:ext cx="2818150" cy="22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500" y="1201975"/>
            <a:ext cx="65055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43825"/>
            <a:ext cx="892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(Bidirectional Encoder Representations from Transformers)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3204275"/>
            <a:ext cx="85206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P</a:t>
            </a:r>
            <a:r>
              <a:rPr lang="tr" sz="1400">
                <a:solidFill>
                  <a:schemeClr val="dk1"/>
                </a:solidFill>
              </a:rPr>
              <a:t>owerful natural language processing (NLP)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Contextual understanding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BERT tokenizer ('bert-base-uncased')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One-hot Encoding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The TFBertForSequenceClassification model is initialized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Pre-trained weights from the 'bert-base-uncased' version.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AdamW </a:t>
            </a:r>
            <a:r>
              <a:rPr lang="tr" sz="1400">
                <a:solidFill>
                  <a:schemeClr val="dk1"/>
                </a:solidFill>
              </a:rPr>
              <a:t>optimizer</a:t>
            </a:r>
            <a:endParaRPr sz="120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839575" y="3204275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7: BERT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u="sng">
                <a:solidFill>
                  <a:schemeClr val="dk1"/>
                </a:solidFill>
              </a:rPr>
              <a:t>Hyperparameters:</a:t>
            </a: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tr" sz="1400">
                <a:solidFill>
                  <a:schemeClr val="dk1"/>
                </a:solidFill>
              </a:rPr>
              <a:t>Learning Rate: 2e-5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tr" sz="1400">
                <a:solidFill>
                  <a:schemeClr val="dk1"/>
                </a:solidFill>
              </a:rPr>
              <a:t># of Epochs: 3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tr" sz="1400">
                <a:solidFill>
                  <a:schemeClr val="dk1"/>
                </a:solidFill>
              </a:rPr>
              <a:t>Effective Batch Size: 32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tr" sz="1400">
                <a:solidFill>
                  <a:schemeClr val="dk1"/>
                </a:solidFill>
              </a:rPr>
              <a:t>Gradient Accumulation Steps: 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tr" sz="1400">
                <a:solidFill>
                  <a:schemeClr val="dk1"/>
                </a:solidFill>
              </a:rPr>
              <a:t>Optimizer: AdamW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4425"/>
            <a:ext cx="9144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6983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u="sng">
                <a:solidFill>
                  <a:schemeClr val="dk1"/>
                </a:solidFill>
              </a:rPr>
              <a:t>Validation Performance Accuracies: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First Epoch: 63.7%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Second </a:t>
            </a:r>
            <a:r>
              <a:rPr lang="tr" sz="1400">
                <a:solidFill>
                  <a:schemeClr val="dk1"/>
                </a:solidFill>
              </a:rPr>
              <a:t>Epoch: 84.1%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Third Epoch: 91.9%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BERT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25" y="1487959"/>
            <a:ext cx="5344550" cy="7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71750" y="1627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723" y="2488275"/>
            <a:ext cx="5344554" cy="2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96150" y="483025"/>
            <a:ext cx="24726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/>
              <a:t>Performance </a:t>
            </a:r>
            <a:r>
              <a:rPr lang="tr" u="sng"/>
              <a:t>Results: 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Problem Definition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294500" y="3593525"/>
            <a:ext cx="65550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tr" sz="1810">
                <a:solidFill>
                  <a:schemeClr val="dk1"/>
                </a:solidFill>
              </a:rPr>
              <a:t>How can sentiment analysis of customer feedback enhance e-commerce operations and customer satisfaction?</a:t>
            </a:r>
            <a:endParaRPr sz="2365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404438"/>
            <a:ext cx="37242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BERT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1546450"/>
            <a:ext cx="3118625" cy="262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225" y="1782188"/>
            <a:ext cx="2687909" cy="21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138" y="1782199"/>
            <a:ext cx="2831054" cy="2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Comparison of Each Model for Amazon Dataset</a:t>
            </a:r>
            <a:endParaRPr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233625" y="26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{03DDA42E-325C-4948-88E7-2F8408D34DF6}</a:tableStyleId>
              </a:tblPr>
              <a:tblGrid>
                <a:gridCol w="1719725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</a:tblGrid>
              <a:tr h="58755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chemeClr val="lt1"/>
                          </a:solidFill>
                        </a:rPr>
                        <a:t>Multinomial Naïve Bayes​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SVM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RNN​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BERT​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hMerge="1"/>
                <a:tc hMerge="1"/>
              </a:tr>
              <a:tr h="473000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 hMerge="1"/>
                <a:tc hMerge="1"/>
              </a:tr>
              <a:tr h="6129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Precision</a:t>
                      </a: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0.93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0.93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D"/>
                    </a:solidFill>
                  </a:tcPr>
                </a:tc>
              </a:tr>
              <a:tr h="6129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Recall</a:t>
                      </a: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0.88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0.88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</a:tr>
            </a:tbl>
          </a:graphicData>
        </a:graphic>
      </p:graphicFrame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925" y="3346700"/>
            <a:ext cx="1580225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400" y="3346700"/>
            <a:ext cx="1580225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875" y="3346700"/>
            <a:ext cx="1580225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350" y="3346700"/>
            <a:ext cx="1580225" cy="47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33"/>
          <p:cNvGraphicFramePr/>
          <p:nvPr/>
        </p:nvGraphicFramePr>
        <p:xfrm>
          <a:off x="214313" y="107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{03DDA42E-325C-4948-88E7-2F8408D34DF6}</a:tableStyleId>
              </a:tblPr>
              <a:tblGrid>
                <a:gridCol w="1719750"/>
                <a:gridCol w="1719750"/>
                <a:gridCol w="1719750"/>
                <a:gridCol w="1719750"/>
                <a:gridCol w="1719750"/>
              </a:tblGrid>
              <a:tr h="7143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chemeClr val="lt1"/>
                          </a:solidFill>
                        </a:rPr>
                        <a:t>Multinomial Naïve Bayes​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SVM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RNN​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FFFFFF"/>
                          </a:solidFill>
                        </a:rPr>
                        <a:t>BERT​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Test </a:t>
                      </a:r>
                      <a:r>
                        <a:rPr b="1" lang="tr"/>
                        <a:t>Accuracy</a:t>
                      </a:r>
                      <a:r>
                        <a:rPr lang="tr"/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​0.88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​0.87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​0.87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0.93​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9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[1] Olist,  “Brazilian E-Commerce Public Dataset by Olist, ” Kaggle. [Online]. Available: </a:t>
            </a:r>
            <a:r>
              <a:rPr b="1" lang="tr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https://www.kaggle.com/datasets/olistbr/brazilian-ecommerce</a:t>
            </a:r>
            <a:r>
              <a:rPr b="1" lang="tr" sz="1100">
                <a:solidFill>
                  <a:schemeClr val="dk1"/>
                </a:solidFill>
              </a:rPr>
              <a:t> [Accessed: Oct 19, 2023].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[2]”1.9.NaiveBayes,”</a:t>
            </a:r>
            <a:r>
              <a:rPr b="1" i="1" lang="tr" sz="1100">
                <a:solidFill>
                  <a:schemeClr val="dk1"/>
                </a:solidFill>
              </a:rPr>
              <a:t>scikit-learn.org.</a:t>
            </a:r>
            <a:r>
              <a:rPr b="1" lang="tr" sz="1100">
                <a:solidFill>
                  <a:schemeClr val="dk1"/>
                </a:solidFill>
              </a:rPr>
              <a:t>[Online]. Available:</a:t>
            </a:r>
            <a:r>
              <a:rPr b="1" lang="tr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https://scikit-learn.org/stable/modules/naive_bayes.html</a:t>
            </a:r>
            <a:r>
              <a:rPr b="1" lang="tr" sz="1100">
                <a:solidFill>
                  <a:schemeClr val="dk1"/>
                </a:solidFill>
              </a:rPr>
              <a:t> [Accessed: Nov 22, 2023].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[3]”1.4. Support Vector Machines,”</a:t>
            </a:r>
            <a:r>
              <a:rPr b="1" i="1" lang="tr" sz="1100">
                <a:solidFill>
                  <a:schemeClr val="dk1"/>
                </a:solidFill>
              </a:rPr>
              <a:t> scikit-learn.org. </a:t>
            </a:r>
            <a:r>
              <a:rPr b="1" lang="tr" sz="1100">
                <a:solidFill>
                  <a:schemeClr val="dk1"/>
                </a:solidFill>
              </a:rPr>
              <a:t>[Online]. Available: </a:t>
            </a:r>
            <a:r>
              <a:rPr b="1" lang="tr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https://scikit-learn.org/stable/modules/svm.html#</a:t>
            </a:r>
            <a:r>
              <a:rPr b="1" lang="tr" sz="1100">
                <a:solidFill>
                  <a:schemeClr val="dk1"/>
                </a:solidFill>
              </a:rPr>
              <a:t> [Accessed: Nov 23, 2023].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[4]”sklearn.svm.SVC,”</a:t>
            </a:r>
            <a:r>
              <a:rPr b="1" i="1" lang="tr" sz="1100">
                <a:solidFill>
                  <a:schemeClr val="dk1"/>
                </a:solidFill>
              </a:rPr>
              <a:t>scikit-learn.org.</a:t>
            </a:r>
            <a:r>
              <a:rPr b="1" lang="tr" sz="1100">
                <a:solidFill>
                  <a:schemeClr val="dk1"/>
                </a:solidFill>
              </a:rPr>
              <a:t>[Online]. Available:</a:t>
            </a:r>
            <a:r>
              <a:rPr b="1" lang="tr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https://scikit-learn.org/stable/modules/generated/sklearn.svm.SVC.html#sklearn.svm.SVC</a:t>
            </a:r>
            <a:r>
              <a:rPr b="1" lang="tr" sz="1100">
                <a:solidFill>
                  <a:schemeClr val="dk1"/>
                </a:solidFill>
              </a:rPr>
              <a:t> [Accessed: Nov 23, 2023]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[5]E. Chand, “Amazon Musical Instruments Reviews ” Kaggle. [Online]. Available:</a:t>
            </a:r>
            <a:r>
              <a:rPr b="1" lang="tr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https://www.kaggle.com/datasets/eswarchandt/amazon-music-reviews </a:t>
            </a:r>
            <a:r>
              <a:rPr b="1" lang="tr" sz="1100">
                <a:solidFill>
                  <a:schemeClr val="dk1"/>
                </a:solidFill>
              </a:rPr>
              <a:t>[Accessed: Oct 25, 2023].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Labeling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1652" r="0" t="0"/>
          <a:stretch/>
        </p:blipFill>
        <p:spPr>
          <a:xfrm>
            <a:off x="311700" y="1240100"/>
            <a:ext cx="4478300" cy="34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642100" y="1364575"/>
            <a:ext cx="29655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Sentiment ranting out of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negative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 sz="1800">
                <a:solidFill>
                  <a:schemeClr val="dk1"/>
                </a:solidFill>
              </a:rPr>
              <a:t>rating &lt;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neutral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 sz="1800">
                <a:solidFill>
                  <a:schemeClr val="dk1"/>
                </a:solidFill>
              </a:rPr>
              <a:t>rating =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positive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 sz="1800">
                <a:solidFill>
                  <a:schemeClr val="dk1"/>
                </a:solidFill>
              </a:rPr>
              <a:t>rating &gt;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579900" y="4657050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1: sentiment analysis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 </a:t>
            </a:r>
            <a:r>
              <a:rPr lang="tr"/>
              <a:t>Preprocessing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825"/>
            <a:ext cx="4333200" cy="21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6032"/>
            <a:ext cx="4333199" cy="67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23823"/>
            <a:ext cx="4333199" cy="68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924825" y="1250900"/>
            <a:ext cx="34815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Amazon Dataset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Unbalanced</a:t>
            </a:r>
            <a:r>
              <a:rPr lang="tr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sentiment</a:t>
            </a:r>
            <a:r>
              <a:rPr lang="tr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categories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Stop word removal (English)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Brazilian E Commerce Dataset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Unbalanced sentiment categories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Stop word removal (Portuguese)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Amazon Dataset </a:t>
            </a:r>
            <a:r>
              <a:rPr lang="tr"/>
              <a:t>Visualization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56100" y="1152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825" y="1775775"/>
            <a:ext cx="2679984" cy="26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5776"/>
            <a:ext cx="5379126" cy="2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601050" y="4607400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3: after sampling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85150" y="4607400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2: before sampling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310900" y="4607400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4: dataset distribution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75" y="2174275"/>
            <a:ext cx="8433651" cy="31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 Cloud for Sentiment Classes of Amazon Dataset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0" y="1239175"/>
            <a:ext cx="2764749" cy="14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00" y="1239175"/>
            <a:ext cx="2764801" cy="14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7500" y="1239174"/>
            <a:ext cx="2764801" cy="14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8"/>
          <p:cNvSpPr txBox="1"/>
          <p:nvPr/>
        </p:nvSpPr>
        <p:spPr>
          <a:xfrm>
            <a:off x="3819725" y="4735775"/>
            <a:ext cx="194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fig. 5: word cloud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Multinomial </a:t>
            </a:r>
            <a:r>
              <a:rPr lang="tr"/>
              <a:t>Naive Bayes - Amazon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3925"/>
            <a:ext cx="4572000" cy="342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3925"/>
            <a:ext cx="3970505" cy="16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5545"/>
            <a:ext cx="3999025" cy="1690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31850" y="2706463"/>
            <a:ext cx="4411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Before oversampling the positive and negative variables on </a:t>
            </a:r>
            <a:r>
              <a:rPr lang="tr" sz="1100">
                <a:solidFill>
                  <a:schemeClr val="dk1"/>
                </a:solidFill>
              </a:rPr>
              <a:t>dataset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90200" y="4688700"/>
            <a:ext cx="4294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After</a:t>
            </a:r>
            <a:r>
              <a:rPr lang="tr" sz="1100">
                <a:solidFill>
                  <a:schemeClr val="dk1"/>
                </a:solidFill>
              </a:rPr>
              <a:t> oversampling the positive and negative variables on dataset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099300" y="4502925"/>
            <a:ext cx="151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After oversampling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Multinomial Naive Bayes - Brazilian E Commerce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0" y="1055850"/>
            <a:ext cx="4236374" cy="177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058400"/>
            <a:ext cx="4411200" cy="33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78500" y="2750213"/>
            <a:ext cx="4411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Before oversampling the positive and negative variables on dataset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49425" y="4732425"/>
            <a:ext cx="4294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After oversampling the positive and negative variables on dataset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161775" y="4476700"/>
            <a:ext cx="151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After oversampling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00" y="3020275"/>
            <a:ext cx="4236374" cy="178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SVM - Amazon Dataset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1" y="907100"/>
            <a:ext cx="387117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275" y="933325"/>
            <a:ext cx="4256100" cy="40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