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360" y="360"/>
            <a:ext cx="10078200" cy="5672520"/>
          </a:xfrm>
          <a:prstGeom prst="rect">
            <a:avLst/>
          </a:prstGeom>
          <a:ln>
            <a:noFill/>
          </a:ln>
        </p:spPr>
      </p:pic>
      <p:sp>
        <p:nvSpPr>
          <p:cNvPr id="1" name="PlaceHolder 1"/>
          <p:cNvSpPr>
            <a:spLocks noGrp="1"/>
          </p:cNvSpPr>
          <p:nvPr>
            <p:ph type="title"/>
          </p:nvPr>
        </p:nvSpPr>
        <p:spPr>
          <a:xfrm>
            <a:off x="504000" y="216000"/>
            <a:ext cx="9071280" cy="6472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504000" y="1368000"/>
            <a:ext cx="9071280" cy="3287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360" y="360"/>
            <a:ext cx="10078200" cy="567252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216000"/>
            <a:ext cx="9071280" cy="64728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ea typeface="DejaVu Sans"/>
              </a:rPr>
              <a:t>RDBMS</a:t>
            </a:r>
            <a:endParaRPr b="0" lang="en-US" sz="3300" spc="-1" strike="noStrike">
              <a:latin typeface="Arial"/>
            </a:endParaRPr>
          </a:p>
        </p:txBody>
      </p:sp>
      <p:sp>
        <p:nvSpPr>
          <p:cNvPr id="79"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Relational Database Management System</a:t>
            </a:r>
            <a:endParaRPr b="0" lang="en-US" sz="32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504000" y="216000"/>
            <a:ext cx="9071280" cy="64728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ea typeface="DejaVu Sans"/>
              </a:rPr>
              <a:t>Data Types: Number</a:t>
            </a:r>
            <a:endParaRPr b="0" lang="en-US" sz="3300" spc="-1" strike="noStrike">
              <a:latin typeface="Arial"/>
            </a:endParaRPr>
          </a:p>
        </p:txBody>
      </p:sp>
      <p:graphicFrame>
        <p:nvGraphicFramePr>
          <p:cNvPr id="100" name="Table 2"/>
          <p:cNvGraphicFramePr/>
          <p:nvPr/>
        </p:nvGraphicFramePr>
        <p:xfrm>
          <a:off x="156600" y="1464480"/>
          <a:ext cx="9693360" cy="2698200"/>
        </p:xfrm>
        <a:graphic>
          <a:graphicData uri="http://schemas.openxmlformats.org/drawingml/2006/table">
            <a:tbl>
              <a:tblPr/>
              <a:tblGrid>
                <a:gridCol w="1234440"/>
                <a:gridCol w="8459280"/>
              </a:tblGrid>
              <a:tr h="308520">
                <a:tc>
                  <a:txBody>
                    <a:bodyPr lIns="90000" rIns="90000"/>
                    <a:p>
                      <a:r>
                        <a:rPr b="0" lang="en-US" sz="1000" spc="-1" strike="noStrike">
                          <a:latin typeface="Times New Roman"/>
                        </a:rPr>
                        <a:t>TINYINT(size)</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000" spc="-1" strike="noStrike">
                          <a:latin typeface="Times New Roman"/>
                        </a:rPr>
                        <a:t>-128 to 127 normal. 0 to 255 UNSIGNED*. The maximum number of digits may be specified in parenthesis</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08520">
                <a:tc>
                  <a:txBody>
                    <a:bodyPr lIns="90000" rIns="90000"/>
                    <a:p>
                      <a:r>
                        <a:rPr b="0" lang="en-US" sz="1000" spc="-1" strike="noStrike">
                          <a:latin typeface="Times New Roman"/>
                        </a:rPr>
                        <a:t>SMALLINT(size)</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000" spc="-1" strike="noStrike">
                          <a:latin typeface="Times New Roman"/>
                        </a:rPr>
                        <a:t>-32768 to 32767 normal. 0 to 65535 UNSIGNED*. The maximum number of digits may be specified in parenthesis</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08520">
                <a:tc>
                  <a:txBody>
                    <a:bodyPr lIns="90000" rIns="90000"/>
                    <a:p>
                      <a:r>
                        <a:rPr b="0" lang="en-US" sz="1000" spc="-1" strike="noStrike">
                          <a:latin typeface="Times New Roman"/>
                        </a:rPr>
                        <a:t>MEDIUMINT(size)</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000" spc="-1" strike="noStrike">
                          <a:latin typeface="Times New Roman"/>
                        </a:rPr>
                        <a:t>-8388608 to 8388607 normal. 0 to 16777215 UNSIGNED*. The maximum number of digits may be specified in parenthesis</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08520">
                <a:tc>
                  <a:txBody>
                    <a:bodyPr lIns="90000" rIns="90000"/>
                    <a:p>
                      <a:r>
                        <a:rPr b="0" lang="en-US" sz="1000" spc="-1" strike="noStrike">
                          <a:latin typeface="Times New Roman"/>
                        </a:rPr>
                        <a:t>INT(size)</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000" spc="-1" strike="noStrike">
                          <a:latin typeface="Times New Roman"/>
                        </a:rPr>
                        <a:t>-2147483648 to 2147483647 normal. 0 to 4294967295 UNSIGNED*. The maximum number of digits may be specified in parenthesis</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66120">
                <a:tc>
                  <a:txBody>
                    <a:bodyPr lIns="90000" rIns="90000"/>
                    <a:p>
                      <a:r>
                        <a:rPr b="0" lang="en-US" sz="1000" spc="-1" strike="noStrike">
                          <a:latin typeface="Times New Roman"/>
                        </a:rPr>
                        <a:t>BIGINT(size)</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000" spc="-1" strike="noStrike">
                          <a:latin typeface="Times New Roman"/>
                        </a:rPr>
                        <a:t>-9223372036854775808 to 9223372036854775807 normal. 0 to 18446744073709551615 UNSIGNED*. The maximum number of digits may be specified in parenthesis</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66120">
                <a:tc>
                  <a:txBody>
                    <a:bodyPr lIns="90000" rIns="90000"/>
                    <a:p>
                      <a:r>
                        <a:rPr b="0" lang="en-US" sz="1000" spc="-1" strike="noStrike">
                          <a:latin typeface="Times New Roman"/>
                        </a:rPr>
                        <a:t>FLOAT(size,d)</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000" spc="-1" strike="noStrike">
                          <a:latin typeface="Times New Roman"/>
                        </a:rPr>
                        <a:t>A small number with a floating decimal point. The maximum number of digits may be specified in the size parameter. The maximum number of digits to the right of the decimal point is specified in the d parameter</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66120">
                <a:tc>
                  <a:txBody>
                    <a:bodyPr lIns="90000" rIns="90000"/>
                    <a:p>
                      <a:r>
                        <a:rPr b="0" lang="en-US" sz="1000" spc="-1" strike="noStrike">
                          <a:latin typeface="Times New Roman"/>
                        </a:rPr>
                        <a:t>DOUBLE(size,d)</a:t>
                      </a:r>
                      <a:r>
                        <a:rPr b="0" lang="en-US" sz="1000" spc="-1" strike="noStrike">
                          <a:latin typeface="Times New Roman"/>
                        </a:rPr>
                        <a:t>	</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000" spc="-1" strike="noStrike">
                          <a:latin typeface="Times New Roman"/>
                        </a:rPr>
                        <a:t>A large number with a floating decimal point. The maximum number of digits may be specified in the size parameter. The maximum number of digits to the right of the decimal point is specified in the d parameter</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66120">
                <a:tc>
                  <a:txBody>
                    <a:bodyPr lIns="90000" rIns="90000"/>
                    <a:p>
                      <a:r>
                        <a:rPr b="0" lang="en-US" sz="1000" spc="-1" strike="noStrike">
                          <a:latin typeface="Times New Roman"/>
                        </a:rPr>
                        <a:t>DECIMAL(size,d)</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000" spc="-1" strike="noStrike">
                          <a:latin typeface="Times New Roman"/>
                        </a:rPr>
                        <a:t>A DOUBLE stored as a string , allowing for a fixed decimal point. The maximum number of digits may be specified in the size parameter. The maximum number of digits to the right of the decimal point is specified in the d parameter</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04000" y="216000"/>
            <a:ext cx="9071280" cy="64728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ea typeface="DejaVu Sans"/>
              </a:rPr>
              <a:t>Data Types: Date</a:t>
            </a:r>
            <a:endParaRPr b="0" lang="en-US" sz="3300" spc="-1" strike="noStrike">
              <a:latin typeface="Arial"/>
            </a:endParaRPr>
          </a:p>
        </p:txBody>
      </p:sp>
      <p:graphicFrame>
        <p:nvGraphicFramePr>
          <p:cNvPr id="102" name="Table 2"/>
          <p:cNvGraphicFramePr/>
          <p:nvPr/>
        </p:nvGraphicFramePr>
        <p:xfrm>
          <a:off x="504000" y="1368000"/>
          <a:ext cx="9071640" cy="1967400"/>
        </p:xfrm>
        <a:graphic>
          <a:graphicData uri="http://schemas.openxmlformats.org/drawingml/2006/table">
            <a:tbl>
              <a:tblPr/>
              <a:tblGrid>
                <a:gridCol w="1509480"/>
                <a:gridCol w="7562520"/>
              </a:tblGrid>
              <a:tr h="366120">
                <a:tc>
                  <a:txBody>
                    <a:bodyPr lIns="90000" rIns="90000"/>
                    <a:p>
                      <a:r>
                        <a:rPr b="0" lang="en-US" sz="1000" spc="-1" strike="noStrike">
                          <a:latin typeface="Times New Roman"/>
                        </a:rPr>
                        <a:t>DATE()</a:t>
                      </a:r>
                      <a:r>
                        <a:rPr b="0" lang="en-US" sz="1000" spc="-1" strike="noStrike">
                          <a:latin typeface="Times New Roman"/>
                        </a:rPr>
                        <a:t>	</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r>
                        <a:rPr b="0" lang="en-US" sz="1000" spc="-1" strike="noStrike">
                          <a:latin typeface="Times New Roman"/>
                        </a:rPr>
                        <a:t>A date. Format: YYYY-MM-DD</a:t>
                      </a:r>
                      <a:endParaRPr b="0" lang="en-US" sz="1000" spc="-1" strike="noStrike">
                        <a:latin typeface="Arial"/>
                      </a:endParaRPr>
                    </a:p>
                    <a:p>
                      <a:r>
                        <a:rPr b="0" lang="en-US" sz="1000" spc="-1" strike="noStrike">
                          <a:latin typeface="Times New Roman"/>
                        </a:rPr>
                        <a:t>Note: The supported range is from '1000-01-01' to '9999-12-31'</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66120">
                <a:tc>
                  <a:txBody>
                    <a:bodyPr lIns="90000" rIns="90000"/>
                    <a:p>
                      <a:r>
                        <a:rPr b="0" lang="en-US" sz="1000" spc="-1" strike="noStrike">
                          <a:latin typeface="Times New Roman"/>
                        </a:rPr>
                        <a:t>DATETIME()</a:t>
                      </a:r>
                      <a:r>
                        <a:rPr b="0" lang="en-US" sz="1000" spc="-1" strike="noStrike">
                          <a:latin typeface="Times New Roman"/>
                        </a:rPr>
                        <a:t>	</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000" spc="-1" strike="noStrike">
                          <a:latin typeface="Times New Roman"/>
                        </a:rPr>
                        <a:t>*A date and time combination. Format: YYYY-MM-DD HH:MI:SS</a:t>
                      </a:r>
                      <a:endParaRPr b="0" lang="en-US" sz="1000" spc="-1" strike="noStrike">
                        <a:latin typeface="Arial"/>
                      </a:endParaRPr>
                    </a:p>
                    <a:p>
                      <a:r>
                        <a:rPr b="0" lang="en-US" sz="1000" spc="-1" strike="noStrike">
                          <a:latin typeface="Times New Roman"/>
                        </a:rPr>
                        <a:t>Note: The supported range is from '1000-01-01 00:00:00' to '9999-12-31 23:59:59'</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03280">
                <a:tc>
                  <a:txBody>
                    <a:bodyPr lIns="90000" rIns="90000"/>
                    <a:p>
                      <a:r>
                        <a:rPr b="0" lang="en-US" sz="1000" spc="-1" strike="noStrike">
                          <a:latin typeface="Times New Roman"/>
                        </a:rPr>
                        <a:t>TIMESTAMP()</a:t>
                      </a:r>
                      <a:r>
                        <a:rPr b="0" lang="en-US" sz="1000" spc="-1" strike="noStrike">
                          <a:latin typeface="Times New Roman"/>
                        </a:rPr>
                        <a:t>	</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000" spc="-1" strike="noStrike">
                          <a:latin typeface="Times New Roman"/>
                        </a:rPr>
                        <a:t>*A timestamp. TIMESTAMP values are stored as the number of seconds since the Unix epoch ('1970-01-01 00:00:00' UTC). Format: YYYY-MM-DD HH:MI:SS</a:t>
                      </a:r>
                      <a:endParaRPr b="0" lang="en-US" sz="1000" spc="-1" strike="noStrike">
                        <a:latin typeface="Arial"/>
                      </a:endParaRPr>
                    </a:p>
                    <a:p>
                      <a:r>
                        <a:rPr b="0" lang="en-US" sz="1000" spc="-1" strike="noStrike">
                          <a:latin typeface="Times New Roman"/>
                        </a:rPr>
                        <a:t>Note: The supported range is from '1970-01-01 00:00:01' UTC to '2038-01-09 03:14:07' UTC</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66120">
                <a:tc>
                  <a:txBody>
                    <a:bodyPr lIns="90000" rIns="90000"/>
                    <a:p>
                      <a:r>
                        <a:rPr b="0" lang="en-US" sz="1000" spc="-1" strike="noStrike">
                          <a:latin typeface="Times New Roman"/>
                        </a:rPr>
                        <a:t>TIME()</a:t>
                      </a:r>
                      <a:r>
                        <a:rPr b="0" lang="en-US" sz="1000" spc="-1" strike="noStrike">
                          <a:latin typeface="Times New Roman"/>
                        </a:rPr>
                        <a:t>	</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000" spc="-1" strike="noStrike">
                          <a:latin typeface="Times New Roman"/>
                        </a:rPr>
                        <a:t>A time. Format: HH:MI:SS</a:t>
                      </a:r>
                      <a:endParaRPr b="0" lang="en-US" sz="1000" spc="-1" strike="noStrike">
                        <a:latin typeface="Arial"/>
                      </a:endParaRPr>
                    </a:p>
                    <a:p>
                      <a:r>
                        <a:rPr b="0" lang="en-US" sz="1000" spc="-1" strike="noStrike">
                          <a:latin typeface="Times New Roman"/>
                        </a:rPr>
                        <a:t>Note: The supported range is from '-838:59:59' to '838:59:59'</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66120">
                <a:tc>
                  <a:txBody>
                    <a:bodyPr lIns="90000" rIns="90000"/>
                    <a:p>
                      <a:r>
                        <a:rPr b="0" lang="en-US" sz="1000" spc="-1" strike="noStrike">
                          <a:latin typeface="Times New Roman"/>
                        </a:rPr>
                        <a:t>YEAR()</a:t>
                      </a:r>
                      <a:r>
                        <a:rPr b="0" lang="en-US" sz="1000" spc="-1" strike="noStrike">
                          <a:latin typeface="Times New Roman"/>
                        </a:rPr>
                        <a:t>	</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000" spc="-1" strike="noStrike">
                          <a:latin typeface="Times New Roman"/>
                        </a:rPr>
                        <a:t>A year in two-digit or four-digit format.</a:t>
                      </a:r>
                      <a:endParaRPr b="0" lang="en-US" sz="1000" spc="-1" strike="noStrike">
                        <a:latin typeface="Arial"/>
                      </a:endParaRPr>
                    </a:p>
                    <a:p>
                      <a:r>
                        <a:rPr b="0" lang="en-US" sz="1000" spc="-1" strike="noStrike">
                          <a:latin typeface="Times New Roman"/>
                        </a:rPr>
                        <a:t>Note: Values allowed in four-digit format: 1901 to 2155. Values allowed in two-digit format: 70 to 69, representing years from 1970 to 2069</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103" name="CustomShape 3"/>
          <p:cNvSpPr/>
          <p:nvPr/>
        </p:nvSpPr>
        <p:spPr>
          <a:xfrm>
            <a:off x="548640" y="3291840"/>
            <a:ext cx="9051840" cy="2193840"/>
          </a:xfrm>
          <a:prstGeom prst="rect">
            <a:avLst/>
          </a:prstGeom>
          <a:noFill/>
          <a:ln>
            <a:noFill/>
          </a:ln>
        </p:spPr>
        <p:style>
          <a:lnRef idx="0"/>
          <a:fillRef idx="0"/>
          <a:effectRef idx="0"/>
          <a:fontRef idx="minor"/>
        </p:style>
        <p:txBody>
          <a:bodyPr lIns="90000" rIns="90000" tIns="45000" bIns="45000"/>
          <a:p>
            <a:endParaRPr b="0" lang="en-US" sz="1800" spc="-1" strike="noStrike">
              <a:latin typeface="Arial"/>
            </a:endParaRPr>
          </a:p>
          <a:p>
            <a:endParaRPr b="0" lang="en-US" sz="1800" spc="-1" strike="noStrike">
              <a:latin typeface="Arial"/>
            </a:endParaRPr>
          </a:p>
          <a:p>
            <a:endParaRPr b="0" lang="en-US" sz="1800" spc="-1" strike="noStrike">
              <a:latin typeface="Arial"/>
            </a:endParaRPr>
          </a:p>
          <a:p>
            <a:endParaRPr b="0" lang="en-US" sz="1800" spc="-1" strike="noStrike">
              <a:latin typeface="Arial"/>
            </a:endParaRPr>
          </a:p>
          <a:p>
            <a:r>
              <a:rPr b="0" lang="en-US" sz="1400" spc="-1" strike="noStrike">
                <a:solidFill>
                  <a:srgbClr val="000000"/>
                </a:solidFill>
                <a:latin typeface="Arial"/>
                <a:ea typeface="DejaVu Sans"/>
              </a:rPr>
              <a:t>*Even if DATETIME and TIMESTAMP return the same format, they work very differently. In an INSERT or UPDATE query, the TIMESTAMP automatically set itself to the current date and time. TIMESTAMP also accepts various formats, like YYYYMMDDHHMISS, YYMMDDHHMISS, YYYYMMDD, or YYMMDD.</a:t>
            </a:r>
            <a:endParaRPr b="0" lang="en-US" sz="1400" spc="-1" strike="noStrike">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04000" y="216000"/>
            <a:ext cx="9071280" cy="64728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ea typeface="DejaVu Sans"/>
              </a:rPr>
              <a:t>Operators</a:t>
            </a:r>
            <a:endParaRPr b="0" lang="en-US" sz="3300" spc="-1" strike="noStrike">
              <a:latin typeface="Arial"/>
            </a:endParaRPr>
          </a:p>
        </p:txBody>
      </p:sp>
      <p:graphicFrame>
        <p:nvGraphicFramePr>
          <p:cNvPr id="105" name="Table 2"/>
          <p:cNvGraphicFramePr/>
          <p:nvPr/>
        </p:nvGraphicFramePr>
        <p:xfrm>
          <a:off x="908640" y="1869120"/>
          <a:ext cx="2055960" cy="2109960"/>
        </p:xfrm>
        <a:graphic>
          <a:graphicData uri="http://schemas.openxmlformats.org/drawingml/2006/table">
            <a:tbl>
              <a:tblPr/>
              <a:tblGrid>
                <a:gridCol w="463320"/>
                <a:gridCol w="1593000"/>
              </a:tblGrid>
              <a:tr h="423720">
                <a:tc gridSpan="2">
                  <a:txBody>
                    <a:bodyPr lIns="90000" rIns="90000"/>
                    <a:p>
                      <a:pPr algn="ctr">
                        <a:lnSpc>
                          <a:spcPct val="100000"/>
                        </a:lnSpc>
                      </a:pPr>
                      <a:r>
                        <a:rPr b="1" lang="en-US" sz="1400" spc="-1" strike="noStrike">
                          <a:latin typeface="Times New Roman"/>
                        </a:rPr>
                        <a:t>Arithmetic Operators</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cPr>
                    <a:solidFill>
                      <a:srgbClr val="729fcf"/>
                    </a:solidFill>
                  </a:tcPr>
                </a:tc>
              </a:tr>
              <a:tr h="337320">
                <a:tc>
                  <a:txBody>
                    <a:bodyPr lIns="90000" rIns="90000"/>
                    <a:p>
                      <a:pPr algn="ctr">
                        <a:lnSpc>
                          <a:spcPct val="100000"/>
                        </a:lnSpc>
                      </a:pPr>
                      <a:r>
                        <a:rPr b="0" lang="en-US" sz="1400" spc="-1" strike="noStrike">
                          <a:latin typeface="Arial"/>
                        </a:rPr>
                        <a: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1400" spc="-1" strike="noStrike">
                          <a:latin typeface="Arial"/>
                        </a:rPr>
                        <a:t>Add</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37320">
                <a:tc>
                  <a:txBody>
                    <a:bodyPr lIns="90000" rIns="90000"/>
                    <a:p>
                      <a:pPr algn="ctr">
                        <a:lnSpc>
                          <a:spcPct val="100000"/>
                        </a:lnSpc>
                      </a:pPr>
                      <a:r>
                        <a:rPr b="0" lang="en-US" sz="1400" spc="-1" strike="noStrike">
                          <a:latin typeface="Arial"/>
                        </a:rPr>
                        <a: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1400" spc="-1" strike="noStrike">
                          <a:latin typeface="Arial"/>
                        </a:rPr>
                        <a:t>Subtract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37320">
                <a:tc>
                  <a:txBody>
                    <a:bodyPr lIns="90000" rIns="90000"/>
                    <a:p>
                      <a:pPr algn="ctr">
                        <a:lnSpc>
                          <a:spcPct val="100000"/>
                        </a:lnSpc>
                      </a:pPr>
                      <a:r>
                        <a:rPr b="0" lang="en-US" sz="1400" spc="-1" strike="noStrike">
                          <a:latin typeface="Arial"/>
                        </a:rPr>
                        <a: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1400" spc="-1" strike="noStrike">
                          <a:latin typeface="Arial"/>
                        </a:rPr>
                        <a:t>Multiply</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37320">
                <a:tc>
                  <a:txBody>
                    <a:bodyPr lIns="90000" rIns="90000"/>
                    <a:p>
                      <a:pPr algn="ctr">
                        <a:lnSpc>
                          <a:spcPct val="100000"/>
                        </a:lnSpc>
                      </a:pPr>
                      <a:r>
                        <a:rPr b="0" lang="en-US" sz="1400" spc="-1" strike="noStrike">
                          <a:latin typeface="Arial"/>
                        </a:rPr>
                        <a: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1400" spc="-1" strike="noStrike">
                          <a:latin typeface="Arial"/>
                        </a:rPr>
                        <a:t>Divide</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37320">
                <a:tc>
                  <a:txBody>
                    <a:bodyPr lIns="90000" rIns="90000"/>
                    <a:p>
                      <a:pPr algn="ctr">
                        <a:lnSpc>
                          <a:spcPct val="100000"/>
                        </a:lnSpc>
                      </a:pPr>
                      <a:r>
                        <a:rPr b="0" lang="en-US" sz="1400" spc="-1" strike="noStrike">
                          <a:latin typeface="Arial"/>
                        </a:rPr>
                        <a: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1400" spc="-1" strike="noStrike">
                          <a:latin typeface="Arial"/>
                        </a:rPr>
                        <a:t>Modulo</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aphicFrame>
        <p:nvGraphicFramePr>
          <p:cNvPr id="106" name="Table 3"/>
          <p:cNvGraphicFramePr/>
          <p:nvPr/>
        </p:nvGraphicFramePr>
        <p:xfrm>
          <a:off x="4055400" y="2256840"/>
          <a:ext cx="2056680" cy="1435320"/>
        </p:xfrm>
        <a:graphic>
          <a:graphicData uri="http://schemas.openxmlformats.org/drawingml/2006/table">
            <a:tbl>
              <a:tblPr/>
              <a:tblGrid>
                <a:gridCol w="463320"/>
                <a:gridCol w="1593720"/>
              </a:tblGrid>
              <a:tr h="423720">
                <a:tc gridSpan="2">
                  <a:txBody>
                    <a:bodyPr lIns="90000" rIns="90000"/>
                    <a:p>
                      <a:pPr algn="ctr">
                        <a:lnSpc>
                          <a:spcPct val="100000"/>
                        </a:lnSpc>
                      </a:pPr>
                      <a:r>
                        <a:rPr b="1" lang="en-US" sz="1400" spc="-1" strike="noStrike">
                          <a:latin typeface="Arial"/>
                        </a:rPr>
                        <a:t>Bitwise Operators</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cPr>
                    <a:solidFill>
                      <a:srgbClr val="729fcf"/>
                    </a:solidFill>
                  </a:tcPr>
                </a:tc>
              </a:tr>
              <a:tr h="337320">
                <a:tc>
                  <a:txBody>
                    <a:bodyPr lIns="90000" rIns="90000"/>
                    <a:p>
                      <a:pPr algn="ctr">
                        <a:lnSpc>
                          <a:spcPct val="100000"/>
                        </a:lnSpc>
                      </a:pPr>
                      <a:r>
                        <a:rPr b="0" lang="en-US" sz="1400" spc="-1" strike="noStrike">
                          <a:latin typeface="Arial"/>
                        </a:rPr>
                        <a:t>&amp;</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1400" spc="-1" strike="noStrike">
                          <a:latin typeface="Arial"/>
                        </a:rPr>
                        <a:t>Bitwise AND</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37320">
                <a:tc>
                  <a:txBody>
                    <a:bodyPr lIns="90000" rIns="90000"/>
                    <a:p>
                      <a:pPr algn="ctr">
                        <a:lnSpc>
                          <a:spcPct val="100000"/>
                        </a:lnSpc>
                      </a:pPr>
                      <a:r>
                        <a:rPr b="0" lang="en-US" sz="1400" spc="-1" strike="noStrike">
                          <a:latin typeface="Arial"/>
                        </a:rPr>
                        <a: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1400" spc="-1" strike="noStrike">
                          <a:latin typeface="Arial"/>
                        </a:rPr>
                        <a:t>Bitwise OR</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37320">
                <a:tc>
                  <a:txBody>
                    <a:bodyPr lIns="90000" rIns="90000"/>
                    <a:p>
                      <a:pPr algn="ctr">
                        <a:lnSpc>
                          <a:spcPct val="100000"/>
                        </a:lnSpc>
                      </a:pPr>
                      <a:r>
                        <a:rPr b="0" lang="en-US" sz="1400" spc="-1" strike="noStrike">
                          <a:latin typeface="Arial"/>
                        </a:rPr>
                        <a: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1400" spc="-1" strike="noStrike">
                          <a:latin typeface="Arial"/>
                        </a:rPr>
                        <a:t>Bitwise exclusive OR</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aphicFrame>
        <p:nvGraphicFramePr>
          <p:cNvPr id="107" name="Table 4"/>
          <p:cNvGraphicFramePr/>
          <p:nvPr/>
        </p:nvGraphicFramePr>
        <p:xfrm>
          <a:off x="7075080" y="1490040"/>
          <a:ext cx="2056680" cy="2598480"/>
        </p:xfrm>
        <a:graphic>
          <a:graphicData uri="http://schemas.openxmlformats.org/drawingml/2006/table">
            <a:tbl>
              <a:tblPr/>
              <a:tblGrid>
                <a:gridCol w="463320"/>
                <a:gridCol w="1593720"/>
              </a:tblGrid>
              <a:tr h="487800">
                <a:tc gridSpan="2">
                  <a:txBody>
                    <a:bodyPr lIns="90000" rIns="90000"/>
                    <a:p>
                      <a:pPr algn="ctr">
                        <a:lnSpc>
                          <a:spcPct val="100000"/>
                        </a:lnSpc>
                      </a:pPr>
                      <a:r>
                        <a:rPr b="1" lang="en-US" sz="1400" spc="-1" strike="noStrike">
                          <a:latin typeface="Arial"/>
                        </a:rPr>
                        <a:t>Comparison Operators</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cPr>
                    <a:solidFill>
                      <a:srgbClr val="729fcf"/>
                    </a:solidFill>
                  </a:tcPr>
                </a:tc>
              </a:tr>
              <a:tr h="337320">
                <a:tc>
                  <a:txBody>
                    <a:bodyPr lIns="90000" rIns="90000"/>
                    <a:p>
                      <a:pPr algn="ctr">
                        <a:lnSpc>
                          <a:spcPct val="100000"/>
                        </a:lnSpc>
                      </a:pPr>
                      <a:r>
                        <a:rPr b="0" lang="en-US" sz="1400" spc="-1" strike="noStrike">
                          <a:latin typeface="Arial"/>
                        </a:rPr>
                        <a: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1400" spc="-1" strike="noStrike">
                          <a:latin typeface="Arial"/>
                        </a:rPr>
                        <a:t>Equal to</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37320">
                <a:tc>
                  <a:txBody>
                    <a:bodyPr lIns="90000" rIns="90000"/>
                    <a:p>
                      <a:pPr algn="ctr">
                        <a:lnSpc>
                          <a:spcPct val="100000"/>
                        </a:lnSpc>
                      </a:pPr>
                      <a:r>
                        <a:rPr b="0" lang="en-US" sz="1400" spc="-1" strike="noStrike">
                          <a:latin typeface="Arial"/>
                        </a:rPr>
                        <a:t>&gt;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1400" spc="-1" strike="noStrike">
                          <a:latin typeface="Arial"/>
                        </a:rPr>
                        <a:t>Greater than</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37320">
                <a:tc>
                  <a:txBody>
                    <a:bodyPr lIns="90000" rIns="90000"/>
                    <a:p>
                      <a:pPr algn="ctr">
                        <a:lnSpc>
                          <a:spcPct val="100000"/>
                        </a:lnSpc>
                      </a:pPr>
                      <a:r>
                        <a:rPr b="0" lang="en-US" sz="1400" spc="-1" strike="noStrike">
                          <a:latin typeface="Arial"/>
                        </a:rPr>
                        <a:t>&lt;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1400" spc="-1" strike="noStrike">
                          <a:latin typeface="Arial"/>
                        </a:rPr>
                        <a:t>Less than</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37320">
                <a:tc>
                  <a:txBody>
                    <a:bodyPr lIns="90000" rIns="90000"/>
                    <a:p>
                      <a:pPr algn="ctr">
                        <a:lnSpc>
                          <a:spcPct val="100000"/>
                        </a:lnSpc>
                      </a:pPr>
                      <a:r>
                        <a:rPr b="0" lang="en-US" sz="1400" spc="-1" strike="noStrike">
                          <a:latin typeface="Arial"/>
                        </a:rPr>
                        <a:t>&gt;=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1400" spc="-1" strike="noStrike">
                          <a:latin typeface="Arial"/>
                        </a:rPr>
                        <a:t>Greater than or equal to</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38040">
                <a:tc>
                  <a:txBody>
                    <a:bodyPr lIns="90000" rIns="90000"/>
                    <a:p>
                      <a:pPr algn="ctr">
                        <a:lnSpc>
                          <a:spcPct val="100000"/>
                        </a:lnSpc>
                      </a:pPr>
                      <a:r>
                        <a:rPr b="0" lang="en-US" sz="1400" spc="-1" strike="noStrike">
                          <a:latin typeface="Arial"/>
                        </a:rPr>
                        <a:t>&lt;=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1400" spc="-1" strike="noStrike">
                          <a:latin typeface="Arial"/>
                        </a:rPr>
                        <a:t>Less than or equal to</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23720">
                <a:tc>
                  <a:txBody>
                    <a:bodyPr lIns="90000" rIns="90000"/>
                    <a:p>
                      <a:pPr algn="ctr">
                        <a:lnSpc>
                          <a:spcPct val="100000"/>
                        </a:lnSpc>
                      </a:pPr>
                      <a:r>
                        <a:rPr b="0" lang="en-US" sz="1400" spc="-1" strike="noStrike">
                          <a:latin typeface="Arial"/>
                        </a:rPr>
                        <a:t>&lt;&gt;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1400" spc="-1" strike="noStrike">
                          <a:latin typeface="Arial"/>
                        </a:rPr>
                        <a:t>Not Equal to</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04000" y="216000"/>
            <a:ext cx="9071280" cy="64728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ea typeface="DejaVu Sans"/>
              </a:rPr>
              <a:t>Operators</a:t>
            </a:r>
            <a:endParaRPr b="0" lang="en-US" sz="3300" spc="-1" strike="noStrike">
              <a:latin typeface="Arial"/>
            </a:endParaRPr>
          </a:p>
        </p:txBody>
      </p:sp>
      <p:graphicFrame>
        <p:nvGraphicFramePr>
          <p:cNvPr id="109" name="Table 2"/>
          <p:cNvGraphicFramePr/>
          <p:nvPr/>
        </p:nvGraphicFramePr>
        <p:xfrm>
          <a:off x="874080" y="1398600"/>
          <a:ext cx="2057400" cy="3191040"/>
        </p:xfrm>
        <a:graphic>
          <a:graphicData uri="http://schemas.openxmlformats.org/drawingml/2006/table">
            <a:tbl>
              <a:tblPr/>
              <a:tblGrid>
                <a:gridCol w="463320"/>
                <a:gridCol w="1594440"/>
              </a:tblGrid>
              <a:tr h="288720">
                <a:tc gridSpan="2">
                  <a:txBody>
                    <a:bodyPr lIns="90000" rIns="90000"/>
                    <a:p>
                      <a:pPr algn="ctr">
                        <a:lnSpc>
                          <a:spcPct val="100000"/>
                        </a:lnSpc>
                      </a:pPr>
                      <a:r>
                        <a:rPr b="1" lang="en-US" sz="1400" spc="-1" strike="noStrike">
                          <a:latin typeface="Arial"/>
                        </a:rPr>
                        <a:t>Compound Operators</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cPr>
                    <a:solidFill>
                      <a:srgbClr val="729fcf"/>
                    </a:solidFill>
                  </a:tcPr>
                </a:tc>
              </a:tr>
              <a:tr h="289440">
                <a:tc>
                  <a:txBody>
                    <a:bodyPr lIns="90000" rIns="90000"/>
                    <a:p>
                      <a:pPr algn="ctr">
                        <a:lnSpc>
                          <a:spcPct val="100000"/>
                        </a:lnSpc>
                      </a:pPr>
                      <a:r>
                        <a:rPr b="0" lang="en-US" sz="1400" spc="-1" strike="noStrike">
                          <a:latin typeface="Arial"/>
                        </a:rPr>
                        <a: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1400" spc="-1" strike="noStrike">
                          <a:latin typeface="Arial"/>
                        </a:rPr>
                        <a:t>Add equals</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89440">
                <a:tc>
                  <a:txBody>
                    <a:bodyPr lIns="90000" rIns="90000"/>
                    <a:p>
                      <a:pPr algn="ctr">
                        <a:lnSpc>
                          <a:spcPct val="100000"/>
                        </a:lnSpc>
                      </a:pPr>
                      <a:r>
                        <a:rPr b="0" lang="en-US" sz="1400" spc="-1" strike="noStrike">
                          <a:latin typeface="Arial"/>
                        </a:rPr>
                        <a: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1400" spc="-1" strike="noStrike">
                          <a:latin typeface="Arial"/>
                        </a:rPr>
                        <a:t>Subtract equals</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89440">
                <a:tc>
                  <a:txBody>
                    <a:bodyPr lIns="90000" rIns="90000"/>
                    <a:p>
                      <a:pPr algn="ctr">
                        <a:lnSpc>
                          <a:spcPct val="100000"/>
                        </a:lnSpc>
                      </a:pPr>
                      <a:r>
                        <a:rPr b="0" lang="en-US" sz="1400" spc="-1" strike="noStrike">
                          <a:latin typeface="Arial"/>
                        </a:rPr>
                        <a: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1400" spc="-1" strike="noStrike">
                          <a:latin typeface="Arial"/>
                        </a:rPr>
                        <a:t>Multiply equals</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88720">
                <a:tc>
                  <a:txBody>
                    <a:bodyPr lIns="90000" rIns="90000"/>
                    <a:p>
                      <a:pPr algn="ctr">
                        <a:lnSpc>
                          <a:spcPct val="100000"/>
                        </a:lnSpc>
                      </a:pPr>
                      <a:r>
                        <a:rPr b="0" lang="en-US" sz="1400" spc="-1" strike="noStrike">
                          <a:latin typeface="Arial"/>
                        </a:rPr>
                        <a: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1400" spc="-1" strike="noStrike">
                          <a:latin typeface="Arial"/>
                        </a:rPr>
                        <a:t>Divide equals</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88720">
                <a:tc>
                  <a:txBody>
                    <a:bodyPr lIns="90000" rIns="90000"/>
                    <a:p>
                      <a:pPr algn="ctr">
                        <a:lnSpc>
                          <a:spcPct val="100000"/>
                        </a:lnSpc>
                      </a:pPr>
                      <a:r>
                        <a:rPr b="0" lang="en-US" sz="1400" spc="-1" strike="noStrike">
                          <a:latin typeface="Arial"/>
                        </a:rPr>
                        <a: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1400" spc="-1" strike="noStrike">
                          <a:latin typeface="Arial"/>
                        </a:rPr>
                        <a:t>Modulo equals</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85640">
                <a:tc>
                  <a:txBody>
                    <a:bodyPr lIns="90000" rIns="90000"/>
                    <a:p>
                      <a:pPr algn="ctr">
                        <a:lnSpc>
                          <a:spcPct val="100000"/>
                        </a:lnSpc>
                      </a:pPr>
                      <a:r>
                        <a:rPr b="0" lang="en-US" sz="1400" spc="-1" strike="noStrike">
                          <a:latin typeface="Arial"/>
                        </a:rPr>
                        <a:t>&amp;=</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1400" spc="-1" strike="noStrike">
                          <a:latin typeface="Arial"/>
                        </a:rPr>
                        <a:t>Bitwise AND equals</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485640">
                <a:tc>
                  <a:txBody>
                    <a:bodyPr lIns="90000" rIns="90000"/>
                    <a:p>
                      <a:pPr algn="ctr">
                        <a:lnSpc>
                          <a:spcPct val="100000"/>
                        </a:lnSpc>
                      </a:pPr>
                      <a:r>
                        <a:rPr b="0" lang="en-US" sz="1400" spc="-1" strike="noStrike">
                          <a:latin typeface="Arial"/>
                        </a:rPr>
                        <a: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1400" spc="-1" strike="noStrike">
                          <a:latin typeface="Arial"/>
                        </a:rPr>
                        <a:t>Bitwise exclusive equals</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485640">
                <a:tc>
                  <a:txBody>
                    <a:bodyPr lIns="90000" rIns="90000"/>
                    <a:p>
                      <a:pPr algn="ctr">
                        <a:lnSpc>
                          <a:spcPct val="100000"/>
                        </a:lnSpc>
                      </a:pPr>
                      <a:r>
                        <a:rPr b="0" lang="en-US" sz="1400" spc="-1" strike="noStrike">
                          <a:latin typeface="Arial"/>
                        </a:rPr>
                        <a: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1400" spc="-1" strike="noStrike">
                          <a:latin typeface="Arial"/>
                        </a:rPr>
                        <a:t>Bitwise OR equals</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110" name="Table 3"/>
          <p:cNvGraphicFramePr/>
          <p:nvPr/>
        </p:nvGraphicFramePr>
        <p:xfrm>
          <a:off x="3627000" y="1404720"/>
          <a:ext cx="6014880" cy="3175560"/>
        </p:xfrm>
        <a:graphic>
          <a:graphicData uri="http://schemas.openxmlformats.org/drawingml/2006/table">
            <a:tbl>
              <a:tblPr/>
              <a:tblGrid>
                <a:gridCol w="1229400"/>
                <a:gridCol w="4785840"/>
              </a:tblGrid>
              <a:tr h="288720">
                <a:tc gridSpan="2">
                  <a:txBody>
                    <a:bodyPr lIns="90000" rIns="90000"/>
                    <a:p>
                      <a:pPr algn="ctr">
                        <a:lnSpc>
                          <a:spcPct val="100000"/>
                        </a:lnSpc>
                      </a:pPr>
                      <a:r>
                        <a:rPr b="1" lang="en-US" sz="1400" spc="-1" strike="noStrike">
                          <a:latin typeface="Arial"/>
                        </a:rPr>
                        <a:t>Logical Operators</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hMerge="1">
                  <a:tcPr>
                    <a:solidFill>
                      <a:srgbClr val="729fcf"/>
                    </a:solidFill>
                  </a:tcPr>
                </a:tc>
              </a:tr>
              <a:tr h="288720">
                <a:tc>
                  <a:txBody>
                    <a:bodyPr lIns="90000" rIns="90000"/>
                    <a:p>
                      <a:r>
                        <a:rPr b="0" lang="en-US" sz="1400" spc="-1" strike="noStrike">
                          <a:latin typeface="Arial"/>
                        </a:rPr>
                        <a:t>ALL</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200" spc="-1" strike="noStrike">
                          <a:latin typeface="Arial"/>
                        </a:rPr>
                        <a:t>TRUE if all of the subquery values meet the condition</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88720">
                <a:tc>
                  <a:txBody>
                    <a:bodyPr lIns="90000" rIns="90000"/>
                    <a:p>
                      <a:r>
                        <a:rPr b="0" lang="en-US" sz="1400" spc="-1" strike="noStrike">
                          <a:latin typeface="Arial"/>
                        </a:rPr>
                        <a:t>AND</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200" spc="-1" strike="noStrike">
                          <a:latin typeface="Arial"/>
                        </a:rPr>
                        <a:t>TRUE if all the conditions separated by AND is TRUE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88720">
                <a:tc>
                  <a:txBody>
                    <a:bodyPr lIns="90000" rIns="90000"/>
                    <a:p>
                      <a:r>
                        <a:rPr b="0" lang="en-US" sz="1400" spc="-1" strike="noStrike">
                          <a:latin typeface="Arial"/>
                        </a:rPr>
                        <a:t>ANY</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200" spc="-1" strike="noStrike">
                          <a:latin typeface="Arial"/>
                        </a:rPr>
                        <a:t>TRUE if any of the subquery values meet the condition</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88720">
                <a:tc>
                  <a:txBody>
                    <a:bodyPr lIns="90000" rIns="90000"/>
                    <a:p>
                      <a:r>
                        <a:rPr b="0" lang="en-US" sz="1400" spc="-1" strike="noStrike">
                          <a:latin typeface="Arial"/>
                        </a:rPr>
                        <a:t>BETWEEN</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200" spc="-1" strike="noStrike">
                          <a:latin typeface="Arial"/>
                        </a:rPr>
                        <a:t>TRUE if the operand is within the range of comparisons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88720">
                <a:tc>
                  <a:txBody>
                    <a:bodyPr lIns="90000" rIns="90000"/>
                    <a:p>
                      <a:r>
                        <a:rPr b="0" lang="en-US" sz="1400" spc="-1" strike="noStrike">
                          <a:latin typeface="Arial"/>
                        </a:rPr>
                        <a:t>EXISTS</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200" spc="-1" strike="noStrike">
                          <a:latin typeface="Arial"/>
                        </a:rPr>
                        <a:t>TRUE if the subquery returns one or more records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88720">
                <a:tc>
                  <a:txBody>
                    <a:bodyPr lIns="90000" rIns="90000"/>
                    <a:p>
                      <a:r>
                        <a:rPr b="0" lang="en-US" sz="1400" spc="-1" strike="noStrike">
                          <a:latin typeface="Arial"/>
                        </a:rPr>
                        <a:t>IN</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200" spc="-1" strike="noStrike">
                          <a:latin typeface="Arial"/>
                        </a:rPr>
                        <a:t>TRUE if the operand is equal to one of a list of expressions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88720">
                <a:tc>
                  <a:txBody>
                    <a:bodyPr lIns="90000" rIns="90000"/>
                    <a:p>
                      <a:r>
                        <a:rPr b="0" lang="en-US" sz="1400" spc="-1" strike="noStrike">
                          <a:latin typeface="Arial"/>
                        </a:rPr>
                        <a:t>LIKE</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200" spc="-1" strike="noStrike">
                          <a:latin typeface="Arial"/>
                        </a:rPr>
                        <a:t>TRUE if the operand matches a pattern</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88720">
                <a:tc>
                  <a:txBody>
                    <a:bodyPr lIns="90000" rIns="90000"/>
                    <a:p>
                      <a:r>
                        <a:rPr b="0" lang="en-US" sz="1400" spc="-1" strike="noStrike">
                          <a:latin typeface="Arial"/>
                        </a:rPr>
                        <a:t>NOT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200" spc="-1" strike="noStrike">
                          <a:latin typeface="Arial"/>
                        </a:rPr>
                        <a:t>Displays a record if the condition(s) is NOT TRUE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88720">
                <a:tc>
                  <a:txBody>
                    <a:bodyPr lIns="90000" rIns="90000"/>
                    <a:p>
                      <a:r>
                        <a:rPr b="0" lang="en-US" sz="1400" spc="-1" strike="noStrike">
                          <a:latin typeface="Arial"/>
                        </a:rPr>
                        <a:t>OR</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200" spc="-1" strike="noStrike">
                          <a:latin typeface="Arial"/>
                        </a:rPr>
                        <a:t>TRUE if any of the conditions separated by OR is TRUE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88720">
                <a:tc>
                  <a:txBody>
                    <a:bodyPr lIns="90000" rIns="90000"/>
                    <a:p>
                      <a:r>
                        <a:rPr b="0" lang="en-US" sz="1400" spc="-1" strike="noStrike">
                          <a:latin typeface="Arial"/>
                        </a:rPr>
                        <a:t>SOME</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200" spc="-1" strike="noStrike">
                          <a:latin typeface="Arial"/>
                        </a:rPr>
                        <a:t>TRUE if any of the subquery values meet the condition</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04000" y="216000"/>
            <a:ext cx="9071280" cy="64728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ea typeface="DejaVu Sans"/>
              </a:rPr>
              <a:t>References</a:t>
            </a:r>
            <a:endParaRPr b="0" lang="en-US" sz="3300" spc="-1" strike="noStrike">
              <a:latin typeface="Arial"/>
            </a:endParaRPr>
          </a:p>
        </p:txBody>
      </p:sp>
      <p:sp>
        <p:nvSpPr>
          <p:cNvPr id="112"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060"/>
              </a:spcAft>
              <a:buClr>
                <a:srgbClr val="006600"/>
              </a:buClr>
              <a:buSzPct val="45000"/>
              <a:buFont typeface="Wingdings" charset="2"/>
              <a:buChar char=""/>
            </a:pPr>
            <a:r>
              <a:rPr b="0" lang="en-US" sz="2400" spc="-1" strike="noStrike">
                <a:solidFill>
                  <a:srgbClr val="000000"/>
                </a:solidFill>
                <a:latin typeface="Arial"/>
                <a:ea typeface="DejaVu Sans"/>
              </a:rPr>
              <a:t>https://www.w3schools.com/sql/</a:t>
            </a:r>
            <a:endParaRPr b="0" lang="en-US" sz="2400" spc="-1" strike="noStrike">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16000"/>
            <a:ext cx="9071280" cy="64728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ea typeface="DejaVu Sans"/>
              </a:rPr>
              <a:t>RDBMS</a:t>
            </a:r>
            <a:endParaRPr b="0" lang="en-US" sz="3300" spc="-1" strike="noStrike">
              <a:latin typeface="Arial"/>
            </a:endParaRPr>
          </a:p>
        </p:txBody>
      </p:sp>
      <p:sp>
        <p:nvSpPr>
          <p:cNvPr id="81" name="CustomShape 2"/>
          <p:cNvSpPr/>
          <p:nvPr/>
        </p:nvSpPr>
        <p:spPr>
          <a:xfrm>
            <a:off x="54864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060"/>
              </a:spcAft>
              <a:buClr>
                <a:srgbClr val="006600"/>
              </a:buClr>
              <a:buSzPct val="45000"/>
              <a:buFont typeface="Wingdings" charset="2"/>
              <a:buChar char=""/>
            </a:pPr>
            <a:r>
              <a:rPr b="0" lang="en-US" sz="2400" spc="-1" strike="noStrike">
                <a:solidFill>
                  <a:srgbClr val="000000"/>
                </a:solidFill>
                <a:latin typeface="Arial"/>
                <a:ea typeface="DejaVu Sans"/>
              </a:rPr>
              <a:t>A database management system that is based on the relational model invented by E. F. Codd.</a:t>
            </a:r>
            <a:endParaRPr b="0" lang="en-US" sz="2400" spc="-1" strike="noStrike">
              <a:latin typeface="Arial"/>
            </a:endParaRPr>
          </a:p>
          <a:p>
            <a:pPr marL="432000" indent="-323280">
              <a:lnSpc>
                <a:spcPct val="100000"/>
              </a:lnSpc>
              <a:spcAft>
                <a:spcPts val="1060"/>
              </a:spcAft>
              <a:buClr>
                <a:srgbClr val="006600"/>
              </a:buClr>
              <a:buSzPct val="45000"/>
              <a:buFont typeface="Wingdings" charset="2"/>
              <a:buChar char=""/>
            </a:pPr>
            <a:r>
              <a:rPr b="0" lang="en-US" sz="2400" spc="-1" strike="noStrike">
                <a:solidFill>
                  <a:srgbClr val="000000"/>
                </a:solidFill>
                <a:latin typeface="Arial"/>
                <a:ea typeface="DejaVu Sans"/>
              </a:rPr>
              <a:t>Information is stored in a set of tables.</a:t>
            </a:r>
            <a:endParaRPr b="0" lang="en-US" sz="2400" spc="-1" strike="noStrike">
              <a:latin typeface="Arial"/>
            </a:endParaRPr>
          </a:p>
          <a:p>
            <a:pPr marL="432000" indent="-323280">
              <a:lnSpc>
                <a:spcPct val="100000"/>
              </a:lnSpc>
              <a:spcAft>
                <a:spcPts val="1060"/>
              </a:spcAft>
              <a:buClr>
                <a:srgbClr val="006600"/>
              </a:buClr>
              <a:buSzPct val="45000"/>
              <a:buFont typeface="Wingdings" charset="2"/>
              <a:buChar char=""/>
            </a:pPr>
            <a:r>
              <a:rPr b="0" lang="en-US" sz="2400" spc="-1" strike="noStrike">
                <a:solidFill>
                  <a:srgbClr val="000000"/>
                </a:solidFill>
                <a:latin typeface="Arial"/>
                <a:ea typeface="DejaVu Sans"/>
              </a:rPr>
              <a:t>Each table has a unique identifier (</a:t>
            </a:r>
            <a:r>
              <a:rPr b="1" lang="en-US" sz="2400" spc="-1" strike="noStrike">
                <a:solidFill>
                  <a:srgbClr val="ed1c24"/>
                </a:solidFill>
                <a:latin typeface="Arial"/>
                <a:ea typeface="DejaVu Sans"/>
              </a:rPr>
              <a:t>primary key</a:t>
            </a:r>
            <a:r>
              <a:rPr b="0" lang="en-US" sz="2400" spc="-1" strike="noStrike">
                <a:solidFill>
                  <a:srgbClr val="ed1c24"/>
                </a:solidFill>
                <a:latin typeface="Arial"/>
                <a:ea typeface="DejaVu Sans"/>
              </a:rPr>
              <a:t>).</a:t>
            </a:r>
            <a:endParaRPr b="0" lang="en-US" sz="2400" spc="-1" strike="noStrike">
              <a:latin typeface="Arial"/>
            </a:endParaRPr>
          </a:p>
          <a:p>
            <a:pPr marL="432000" indent="-323280">
              <a:lnSpc>
                <a:spcPct val="100000"/>
              </a:lnSpc>
              <a:spcAft>
                <a:spcPts val="1060"/>
              </a:spcAft>
              <a:buClr>
                <a:srgbClr val="006600"/>
              </a:buClr>
              <a:buSzPct val="45000"/>
              <a:buFont typeface="Wingdings" charset="2"/>
              <a:buChar char=""/>
            </a:pPr>
            <a:r>
              <a:rPr b="0" lang="en-US" sz="2400" spc="-1" strike="noStrike">
                <a:solidFill>
                  <a:srgbClr val="ed1c24"/>
                </a:solidFill>
                <a:latin typeface="Arial"/>
                <a:ea typeface="DejaVu Sans"/>
              </a:rPr>
              <a:t>Relations between tables are represented by </a:t>
            </a:r>
            <a:r>
              <a:rPr b="1" lang="en-US" sz="2400" spc="-1" strike="noStrike">
                <a:solidFill>
                  <a:srgbClr val="5e8ac7"/>
                </a:solidFill>
                <a:latin typeface="Arial"/>
                <a:ea typeface="DejaVu Sans"/>
              </a:rPr>
              <a:t>foreign keys</a:t>
            </a:r>
            <a:r>
              <a:rPr b="0" lang="en-US" sz="2400" spc="-1" strike="noStrike">
                <a:solidFill>
                  <a:srgbClr val="5e8ac7"/>
                </a:solidFill>
                <a:latin typeface="Arial"/>
                <a:ea typeface="DejaVu Sans"/>
              </a:rPr>
              <a:t>.</a:t>
            </a:r>
            <a:endParaRPr b="0" lang="en-US" sz="2400" spc="-1" strike="noStrike">
              <a:latin typeface="Arial"/>
            </a:endParaRPr>
          </a:p>
          <a:p>
            <a:pPr marL="432000" indent="-323280">
              <a:lnSpc>
                <a:spcPct val="100000"/>
              </a:lnSpc>
              <a:spcAft>
                <a:spcPts val="1060"/>
              </a:spcAft>
              <a:buClr>
                <a:srgbClr val="006600"/>
              </a:buClr>
              <a:buSzPct val="45000"/>
              <a:buFont typeface="Wingdings" charset="2"/>
              <a:buChar char=""/>
            </a:pPr>
            <a:r>
              <a:rPr b="0" lang="en-US" sz="2400" spc="-1" strike="noStrike">
                <a:solidFill>
                  <a:srgbClr val="5e8ac7"/>
                </a:solidFill>
                <a:latin typeface="Arial"/>
                <a:ea typeface="DejaVu Sans"/>
              </a:rPr>
              <a:t>Foreign key can be considered as the primary key in a </a:t>
            </a:r>
            <a:r>
              <a:rPr b="1" lang="en-US" sz="2400" spc="-1" strike="noStrike">
                <a:solidFill>
                  <a:srgbClr val="5e8ac7"/>
                </a:solidFill>
                <a:latin typeface="Arial"/>
                <a:ea typeface="DejaVu Sans"/>
              </a:rPr>
              <a:t>different table</a:t>
            </a:r>
            <a:r>
              <a:rPr b="0" lang="en-US" sz="2400" spc="-1" strike="noStrike">
                <a:solidFill>
                  <a:srgbClr val="5e8ac7"/>
                </a:solidFill>
                <a:latin typeface="Arial"/>
                <a:ea typeface="DejaVu Sans"/>
              </a:rPr>
              <a:t>.</a:t>
            </a:r>
            <a:endParaRPr b="0" lang="en-US" sz="24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216000"/>
            <a:ext cx="9071280" cy="64728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ea typeface="DejaVu Sans"/>
              </a:rPr>
              <a:t>Example RDBMS</a:t>
            </a:r>
            <a:endParaRPr b="0" lang="en-US" sz="3300" spc="-1" strike="noStrike">
              <a:latin typeface="Arial"/>
            </a:endParaRPr>
          </a:p>
        </p:txBody>
      </p:sp>
      <p:graphicFrame>
        <p:nvGraphicFramePr>
          <p:cNvPr id="83" name="Table 2"/>
          <p:cNvGraphicFramePr/>
          <p:nvPr/>
        </p:nvGraphicFramePr>
        <p:xfrm>
          <a:off x="2070000" y="2772360"/>
          <a:ext cx="2194200" cy="1812960"/>
        </p:xfrm>
        <a:graphic>
          <a:graphicData uri="http://schemas.openxmlformats.org/drawingml/2006/table">
            <a:tbl>
              <a:tblPr/>
              <a:tblGrid>
                <a:gridCol w="2194560"/>
              </a:tblGrid>
              <a:tr h="433800">
                <a:tc>
                  <a:txBody>
                    <a:bodyPr lIns="90000" rIns="90000"/>
                    <a:p>
                      <a:pPr algn="ctr">
                        <a:lnSpc>
                          <a:spcPct val="100000"/>
                        </a:lnSpc>
                      </a:pPr>
                      <a:r>
                        <a:rPr b="1" lang="en-US" sz="2400" spc="-1" strike="noStrike">
                          <a:latin typeface="Arial"/>
                        </a:rPr>
                        <a:t>Customer</a:t>
                      </a:r>
                      <a:endParaRPr b="0"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4880">
                <a:tc>
                  <a:txBody>
                    <a:bodyPr lIns="90000" rIns="90000"/>
                    <a:p>
                      <a:r>
                        <a:rPr b="1" lang="en-US" sz="1800" spc="-1" strike="noStrike">
                          <a:solidFill>
                            <a:srgbClr val="5e8ac7"/>
                          </a:solidFill>
                          <a:latin typeface="Arial"/>
                        </a:rPr>
                        <a:t>Customer ID (PK)</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4880">
                <a:tc>
                  <a:txBody>
                    <a:bodyPr lIns="90000" rIns="90000"/>
                    <a:p>
                      <a:r>
                        <a:rPr b="0" lang="en-US" sz="1800" spc="-1" strike="noStrike">
                          <a:latin typeface="Arial"/>
                        </a:rPr>
                        <a:t>Last Name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4880">
                <a:tc>
                  <a:txBody>
                    <a:bodyPr lIns="90000" rIns="90000"/>
                    <a:p>
                      <a:r>
                        <a:rPr b="0" lang="en-US" sz="1800" spc="-1" strike="noStrike">
                          <a:latin typeface="Arial"/>
                        </a:rPr>
                        <a:t>First Name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4880">
                <a:tc>
                  <a:txBody>
                    <a:bodyPr lIns="90000" rIns="90000"/>
                    <a:p>
                      <a:r>
                        <a:rPr b="0" lang="en-US" sz="1800" spc="-1" strike="noStrike">
                          <a:latin typeface="Arial"/>
                        </a:rPr>
                        <a:t>E-mail Address</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graphicFrame>
        <p:nvGraphicFramePr>
          <p:cNvPr id="84" name="Table 3"/>
          <p:cNvGraphicFramePr/>
          <p:nvPr/>
        </p:nvGraphicFramePr>
        <p:xfrm>
          <a:off x="5986800" y="2323440"/>
          <a:ext cx="2319840" cy="1886400"/>
        </p:xfrm>
        <a:graphic>
          <a:graphicData uri="http://schemas.openxmlformats.org/drawingml/2006/table">
            <a:tbl>
              <a:tblPr/>
              <a:tblGrid>
                <a:gridCol w="2320200"/>
              </a:tblGrid>
              <a:tr h="507240">
                <a:tc>
                  <a:txBody>
                    <a:bodyPr lIns="90000" rIns="90000"/>
                    <a:p>
                      <a:pPr algn="ctr">
                        <a:lnSpc>
                          <a:spcPct val="100000"/>
                        </a:lnSpc>
                      </a:pPr>
                      <a:r>
                        <a:rPr b="1" lang="en-US" sz="2400" spc="-1" strike="noStrike">
                          <a:latin typeface="Arial"/>
                        </a:rPr>
                        <a:t>Order</a:t>
                      </a:r>
                      <a:endParaRPr b="0" lang="en-US"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4880">
                <a:tc>
                  <a:txBody>
                    <a:bodyPr lIns="90000" rIns="90000"/>
                    <a:p>
                      <a:r>
                        <a:rPr b="1" lang="en-US" sz="1800" spc="-1" strike="noStrike">
                          <a:solidFill>
                            <a:srgbClr val="ed1c24"/>
                          </a:solidFill>
                          <a:latin typeface="Arial"/>
                        </a:rPr>
                        <a:t>Order Number </a:t>
                      </a:r>
                      <a:r>
                        <a:rPr b="1" lang="en-US" sz="1800" spc="-1" strike="noStrike">
                          <a:solidFill>
                            <a:srgbClr val="000000"/>
                          </a:solidFill>
                          <a:latin typeface="Arial"/>
                        </a:rPr>
                        <a:t>(PK)</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4880">
                <a:tc>
                  <a:txBody>
                    <a:bodyPr lIns="90000" rIns="90000"/>
                    <a:p>
                      <a:r>
                        <a:rPr b="1" lang="en-US" sz="1800" spc="-1" strike="noStrike">
                          <a:solidFill>
                            <a:srgbClr val="5e8ac7"/>
                          </a:solidFill>
                          <a:latin typeface="Arial"/>
                        </a:rPr>
                        <a:t>Customer ID (FK)</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4880">
                <a:tc>
                  <a:txBody>
                    <a:bodyPr lIns="90000" rIns="90000"/>
                    <a:p>
                      <a:r>
                        <a:rPr b="0" lang="en-US" sz="1800" spc="-1" strike="noStrike">
                          <a:latin typeface="Arial"/>
                        </a:rPr>
                        <a:t>Order Date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4880">
                <a:tc>
                  <a:txBody>
                    <a:bodyPr lIns="90000" rIns="90000"/>
                    <a:p>
                      <a:r>
                        <a:rPr b="0" lang="en-US" sz="1800" spc="-1" strike="noStrike">
                          <a:latin typeface="Arial"/>
                        </a:rPr>
                        <a:t>Due Date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85" name="Line 4"/>
          <p:cNvSpPr/>
          <p:nvPr/>
        </p:nvSpPr>
        <p:spPr>
          <a:xfrm>
            <a:off x="4227120" y="3383280"/>
            <a:ext cx="1812240" cy="360"/>
          </a:xfrm>
          <a:prstGeom prst="line">
            <a:avLst/>
          </a:prstGeom>
          <a:ln>
            <a:solidFill>
              <a:srgbClr val="5e8ac7"/>
            </a:solidFill>
            <a:headEnd len="med" type="oval" w="med"/>
            <a:tailEnd len="med" type="triangle" w="med"/>
          </a:ln>
        </p:spPr>
        <p:style>
          <a:lnRef idx="0"/>
          <a:fillRef idx="0"/>
          <a:effectRef idx="0"/>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216000"/>
            <a:ext cx="9071280" cy="64728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ea typeface="DejaVu Sans"/>
              </a:rPr>
              <a:t>Tables</a:t>
            </a:r>
            <a:endParaRPr b="0" lang="en-US" sz="3300" spc="-1" strike="noStrike">
              <a:latin typeface="Arial"/>
            </a:endParaRPr>
          </a:p>
        </p:txBody>
      </p:sp>
      <p:sp>
        <p:nvSpPr>
          <p:cNvPr id="87" name="CustomShape 2"/>
          <p:cNvSpPr/>
          <p:nvPr/>
        </p:nvSpPr>
        <p:spPr>
          <a:xfrm>
            <a:off x="504000" y="1368000"/>
            <a:ext cx="9071280" cy="393480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060"/>
              </a:spcAft>
              <a:buClr>
                <a:srgbClr val="006600"/>
              </a:buClr>
              <a:buSzPct val="45000"/>
              <a:buFont typeface="Wingdings" charset="2"/>
              <a:buChar char=""/>
            </a:pPr>
            <a:r>
              <a:rPr b="0" lang="en-US" sz="2400" spc="-1" strike="noStrike">
                <a:solidFill>
                  <a:srgbClr val="000000"/>
                </a:solidFill>
                <a:latin typeface="Arial"/>
                <a:ea typeface="DejaVu Sans"/>
              </a:rPr>
              <a:t>Tables are a collection of data entries consisting of numerous columns and rows.</a:t>
            </a:r>
            <a:endParaRPr b="0" lang="en-US" sz="2400" spc="-1" strike="noStrike">
              <a:latin typeface="Arial"/>
            </a:endParaRPr>
          </a:p>
          <a:p>
            <a:pPr marL="432000" indent="-323280">
              <a:lnSpc>
                <a:spcPct val="100000"/>
              </a:lnSpc>
              <a:spcAft>
                <a:spcPts val="1060"/>
              </a:spcAft>
              <a:buClr>
                <a:srgbClr val="006600"/>
              </a:buClr>
              <a:buSzPct val="45000"/>
              <a:buFont typeface="Wingdings" charset="2"/>
              <a:buChar char=""/>
            </a:pPr>
            <a:r>
              <a:rPr b="0" lang="en-US" sz="2400" spc="-1" strike="noStrike">
                <a:solidFill>
                  <a:srgbClr val="000000"/>
                </a:solidFill>
                <a:latin typeface="Arial"/>
                <a:ea typeface="DejaVu Sans"/>
              </a:rPr>
              <a:t>“</a:t>
            </a:r>
            <a:r>
              <a:rPr b="0" lang="en-US" sz="2400" spc="-1" strike="noStrike">
                <a:solidFill>
                  <a:srgbClr val="000000"/>
                </a:solidFill>
                <a:latin typeface="Arial"/>
                <a:ea typeface="DejaVu Sans"/>
              </a:rPr>
              <a:t>Fields” are columns and “records” are rows of a table.</a:t>
            </a:r>
            <a:endParaRPr b="0" lang="en-US" sz="2400" spc="-1" strike="noStrike">
              <a:latin typeface="Arial"/>
            </a:endParaRPr>
          </a:p>
          <a:p>
            <a:pPr marL="432000" indent="-323280">
              <a:lnSpc>
                <a:spcPct val="100000"/>
              </a:lnSpc>
              <a:spcAft>
                <a:spcPts val="1060"/>
              </a:spcAft>
              <a:buClr>
                <a:srgbClr val="006600"/>
              </a:buClr>
              <a:buSzPct val="45000"/>
              <a:buFont typeface="Wingdings" charset="2"/>
              <a:buChar char=""/>
            </a:pPr>
            <a:r>
              <a:rPr b="0" lang="en-US" sz="2400" spc="-1" strike="noStrike">
                <a:solidFill>
                  <a:srgbClr val="000000"/>
                </a:solidFill>
                <a:latin typeface="Arial"/>
                <a:ea typeface="DejaVu Sans"/>
              </a:rPr>
              <a:t> </a:t>
            </a:r>
            <a:r>
              <a:rPr b="0" lang="en-US" sz="2400" spc="-1" strike="noStrike">
                <a:solidFill>
                  <a:srgbClr val="000000"/>
                </a:solidFill>
                <a:latin typeface="Arial"/>
                <a:ea typeface="DejaVu Sans"/>
              </a:rPr>
              <a:t>For example, a column in the below table is CITY. And there are 4 records in the table which represent 4 different students.</a:t>
            </a:r>
            <a:endParaRPr b="0" lang="en-US" sz="2400" spc="-1" strike="noStrike">
              <a:latin typeface="Arial"/>
            </a:endParaRPr>
          </a:p>
        </p:txBody>
      </p:sp>
      <p:graphicFrame>
        <p:nvGraphicFramePr>
          <p:cNvPr id="88" name="Table 3"/>
          <p:cNvGraphicFramePr/>
          <p:nvPr/>
        </p:nvGraphicFramePr>
        <p:xfrm>
          <a:off x="1060560" y="3496320"/>
          <a:ext cx="8046360" cy="1323360"/>
        </p:xfrm>
        <a:graphic>
          <a:graphicData uri="http://schemas.openxmlformats.org/drawingml/2006/table">
            <a:tbl>
              <a:tblPr/>
              <a:tblGrid>
                <a:gridCol w="1608480"/>
                <a:gridCol w="1608480"/>
                <a:gridCol w="1608480"/>
                <a:gridCol w="1608480"/>
                <a:gridCol w="1612800"/>
              </a:tblGrid>
              <a:tr h="293760">
                <a:tc>
                  <a:txBody>
                    <a:bodyPr lIns="90000" rIns="90000"/>
                    <a:p>
                      <a:pPr algn="ctr">
                        <a:lnSpc>
                          <a:spcPct val="100000"/>
                        </a:lnSpc>
                      </a:pPr>
                      <a:r>
                        <a:rPr b="1" lang="en-US" sz="1200" spc="-1" strike="noStrike">
                          <a:latin typeface="Arial"/>
                        </a:rPr>
                        <a:t>ID</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US" sz="1200" spc="-1" strike="noStrike">
                          <a:latin typeface="Arial"/>
                        </a:rPr>
                        <a:t>NAME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US" sz="1200" spc="-1" strike="noStrike">
                          <a:latin typeface="Arial"/>
                        </a:rPr>
                        <a:t>SEMESTER</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US" sz="1200" spc="-1" strike="noStrike">
                          <a:latin typeface="Arial"/>
                        </a:rPr>
                        <a:t>GPA</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US" sz="1200" spc="-1" strike="noStrike">
                          <a:latin typeface="Arial"/>
                        </a:rPr>
                        <a:t>CITY</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258120">
                <a:tc>
                  <a:txBody>
                    <a:bodyPr lIns="90000" rIns="90000"/>
                    <a:p>
                      <a:pPr algn="ctr">
                        <a:lnSpc>
                          <a:spcPct val="100000"/>
                        </a:lnSpc>
                      </a:pPr>
                      <a:r>
                        <a:rPr b="0" lang="en-US" sz="1000" spc="-1" strike="noStrike">
                          <a:latin typeface="Arial"/>
                        </a:rPr>
                        <a:t>1</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1000" spc="-1" strike="noStrike">
                          <a:latin typeface="Arial"/>
                        </a:rPr>
                        <a:t>ali</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1000" spc="-1" strike="noStrike">
                          <a:latin typeface="Arial"/>
                        </a:rPr>
                        <a:t>3</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1000" spc="-1" strike="noStrike">
                          <a:latin typeface="Arial"/>
                        </a:rPr>
                        <a:t>2.10</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1000" spc="-1" strike="noStrike">
                          <a:latin typeface="Arial"/>
                        </a:rPr>
                        <a:t>istanbul</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58120">
                <a:tc>
                  <a:txBody>
                    <a:bodyPr lIns="90000" rIns="90000"/>
                    <a:p>
                      <a:pPr algn="ctr">
                        <a:lnSpc>
                          <a:spcPct val="100000"/>
                        </a:lnSpc>
                      </a:pPr>
                      <a:r>
                        <a:rPr b="0" lang="en-US" sz="1000" spc="-1" strike="noStrike">
                          <a:latin typeface="Arial"/>
                        </a:rPr>
                        <a:t>2</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1000" spc="-1" strike="noStrike">
                          <a:latin typeface="Arial"/>
                        </a:rPr>
                        <a:t>veli</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1000" spc="-1" strike="noStrike">
                          <a:latin typeface="Arial"/>
                        </a:rPr>
                        <a:t>2</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1000" spc="-1" strike="noStrike">
                          <a:latin typeface="Arial"/>
                        </a:rPr>
                        <a:t>2.82</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1000" spc="-1" strike="noStrike">
                          <a:latin typeface="Arial"/>
                        </a:rPr>
                        <a:t>ankara</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57040">
                <a:tc>
                  <a:txBody>
                    <a:bodyPr lIns="90000" rIns="90000"/>
                    <a:p>
                      <a:pPr algn="ctr">
                        <a:lnSpc>
                          <a:spcPct val="100000"/>
                        </a:lnSpc>
                      </a:pPr>
                      <a:r>
                        <a:rPr b="0" lang="en-US" sz="1000" spc="-1" strike="noStrike">
                          <a:latin typeface="Arial"/>
                        </a:rPr>
                        <a:t>3</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1000" spc="-1" strike="noStrike">
                          <a:latin typeface="Arial"/>
                        </a:rPr>
                        <a:t>leyla</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1000" spc="-1" strike="noStrike">
                          <a:latin typeface="Arial"/>
                        </a:rPr>
                        <a:t>3</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1000" spc="-1" strike="noStrike">
                          <a:latin typeface="Arial"/>
                        </a:rPr>
                        <a:t>2.76</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gn="ctr">
                        <a:lnSpc>
                          <a:spcPct val="100000"/>
                        </a:lnSpc>
                      </a:pPr>
                      <a:r>
                        <a:rPr b="0" lang="en-US" sz="1000" spc="-1" strike="noStrike">
                          <a:latin typeface="Arial"/>
                        </a:rPr>
                        <a:t>adana</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56320">
                <a:tc>
                  <a:txBody>
                    <a:bodyPr lIns="90000" rIns="90000"/>
                    <a:p>
                      <a:pPr algn="ctr">
                        <a:lnSpc>
                          <a:spcPct val="100000"/>
                        </a:lnSpc>
                      </a:pPr>
                      <a:r>
                        <a:rPr b="0" lang="en-US" sz="1000" spc="-1" strike="noStrike">
                          <a:latin typeface="Arial"/>
                        </a:rPr>
                        <a:t>4</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1000" spc="-1" strike="noStrike">
                          <a:latin typeface="Arial"/>
                        </a:rPr>
                        <a:t>fatma</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1000" spc="-1" strike="noStrike">
                          <a:latin typeface="Arial"/>
                        </a:rPr>
                        <a:t>1</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1000" spc="-1" strike="noStrike">
                          <a:latin typeface="Arial"/>
                        </a:rPr>
                        <a:t>3.12</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gn="ctr">
                        <a:lnSpc>
                          <a:spcPct val="100000"/>
                        </a:lnSpc>
                      </a:pPr>
                      <a:r>
                        <a:rPr b="0" lang="en-US" sz="1000" spc="-1" strike="noStrike">
                          <a:latin typeface="Arial"/>
                        </a:rPr>
                        <a:t>ankara</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04000" y="216000"/>
            <a:ext cx="9071280" cy="64728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ea typeface="DejaVu Sans"/>
              </a:rPr>
              <a:t>Data Integrity</a:t>
            </a:r>
            <a:endParaRPr b="0" lang="en-US" sz="3300" spc="-1" strike="noStrike">
              <a:latin typeface="Arial"/>
            </a:endParaRPr>
          </a:p>
        </p:txBody>
      </p:sp>
      <p:sp>
        <p:nvSpPr>
          <p:cNvPr id="90"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060"/>
              </a:spcAft>
              <a:buClr>
                <a:srgbClr val="006600"/>
              </a:buClr>
              <a:buSzPct val="45000"/>
              <a:buFont typeface="Wingdings" charset="2"/>
              <a:buChar char=""/>
            </a:pPr>
            <a:r>
              <a:rPr b="1" lang="en-US" sz="2400" spc="-1" strike="noStrike">
                <a:solidFill>
                  <a:srgbClr val="000000"/>
                </a:solidFill>
                <a:latin typeface="Arial"/>
                <a:ea typeface="DejaVu Sans"/>
              </a:rPr>
              <a:t>Entity Integrity: </a:t>
            </a:r>
            <a:r>
              <a:rPr b="0" lang="en-US" sz="2400" spc="-1" strike="noStrike">
                <a:solidFill>
                  <a:srgbClr val="000000"/>
                </a:solidFill>
                <a:latin typeface="Arial"/>
                <a:ea typeface="DejaVu Sans"/>
              </a:rPr>
              <a:t>There can not be any duplicate record in a table.</a:t>
            </a:r>
            <a:endParaRPr b="0" lang="en-US" sz="2400" spc="-1" strike="noStrike">
              <a:latin typeface="Arial"/>
            </a:endParaRPr>
          </a:p>
          <a:p>
            <a:pPr marL="432000" indent="-323280">
              <a:lnSpc>
                <a:spcPct val="100000"/>
              </a:lnSpc>
              <a:spcAft>
                <a:spcPts val="1060"/>
              </a:spcAft>
              <a:buClr>
                <a:srgbClr val="006600"/>
              </a:buClr>
              <a:buSzPct val="45000"/>
              <a:buFont typeface="Wingdings" charset="2"/>
              <a:buChar char=""/>
            </a:pPr>
            <a:r>
              <a:rPr b="1" lang="en-US" sz="2400" spc="-1" strike="noStrike">
                <a:solidFill>
                  <a:srgbClr val="000000"/>
                </a:solidFill>
                <a:latin typeface="Arial"/>
                <a:ea typeface="DejaVu Sans"/>
              </a:rPr>
              <a:t>Domain Integrity: </a:t>
            </a:r>
            <a:r>
              <a:rPr b="0" lang="en-US" sz="2400" spc="-1" strike="noStrike">
                <a:solidFill>
                  <a:srgbClr val="000000"/>
                </a:solidFill>
                <a:latin typeface="Arial"/>
                <a:ea typeface="DejaVu Sans"/>
              </a:rPr>
              <a:t>Each entry to a field must have the specified type, format and the range of values.</a:t>
            </a:r>
            <a:endParaRPr b="0" lang="en-US" sz="2400" spc="-1" strike="noStrike">
              <a:latin typeface="Arial"/>
            </a:endParaRPr>
          </a:p>
          <a:p>
            <a:pPr marL="432000" indent="-323280">
              <a:lnSpc>
                <a:spcPct val="100000"/>
              </a:lnSpc>
              <a:spcAft>
                <a:spcPts val="1060"/>
              </a:spcAft>
              <a:buClr>
                <a:srgbClr val="006600"/>
              </a:buClr>
              <a:buSzPct val="45000"/>
              <a:buFont typeface="Wingdings" charset="2"/>
              <a:buChar char=""/>
            </a:pPr>
            <a:r>
              <a:rPr b="1" lang="en-US" sz="2400" spc="-1" strike="noStrike">
                <a:solidFill>
                  <a:srgbClr val="000000"/>
                </a:solidFill>
                <a:latin typeface="Arial"/>
                <a:ea typeface="DejaVu Sans"/>
              </a:rPr>
              <a:t>Referential Integrity: </a:t>
            </a:r>
            <a:r>
              <a:rPr b="0" lang="en-US" sz="2400" spc="-1" strike="noStrike">
                <a:solidFill>
                  <a:srgbClr val="000000"/>
                </a:solidFill>
                <a:latin typeface="Arial"/>
                <a:ea typeface="DejaVu Sans"/>
              </a:rPr>
              <a:t>Records that are used by other records can not be deleted.</a:t>
            </a:r>
            <a:endParaRPr b="0" lang="en-US" sz="2400" spc="-1" strike="noStrike">
              <a:latin typeface="Arial"/>
            </a:endParaRPr>
          </a:p>
          <a:p>
            <a:pPr marL="432000" indent="-323280">
              <a:lnSpc>
                <a:spcPct val="100000"/>
              </a:lnSpc>
              <a:spcAft>
                <a:spcPts val="1060"/>
              </a:spcAft>
              <a:buClr>
                <a:srgbClr val="006600"/>
              </a:buClr>
              <a:buSzPct val="45000"/>
              <a:buFont typeface="Wingdings" charset="2"/>
              <a:buChar char=""/>
            </a:pPr>
            <a:r>
              <a:rPr b="1" lang="en-US" sz="2400" spc="-1" strike="noStrike">
                <a:solidFill>
                  <a:srgbClr val="000000"/>
                </a:solidFill>
                <a:latin typeface="Arial"/>
                <a:ea typeface="DejaVu Sans"/>
              </a:rPr>
              <a:t>User-Defined Integrity: </a:t>
            </a:r>
            <a:r>
              <a:rPr b="0" lang="en-US" sz="2400" spc="-1" strike="noStrike">
                <a:solidFill>
                  <a:srgbClr val="000000"/>
                </a:solidFill>
                <a:latin typeface="Arial"/>
                <a:ea typeface="DejaVu Sans"/>
              </a:rPr>
              <a:t>Some constraints specified by the user.</a:t>
            </a:r>
            <a:endParaRPr b="0" lang="en-US" sz="24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504000" y="216000"/>
            <a:ext cx="9071280" cy="64728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ea typeface="DejaVu Sans"/>
              </a:rPr>
              <a:t>SQL</a:t>
            </a:r>
            <a:endParaRPr b="0" lang="en-US" sz="3300" spc="-1" strike="noStrike">
              <a:latin typeface="Arial"/>
            </a:endParaRPr>
          </a:p>
        </p:txBody>
      </p:sp>
      <p:sp>
        <p:nvSpPr>
          <p:cNvPr id="92"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060"/>
              </a:spcAft>
              <a:buClr>
                <a:srgbClr val="006600"/>
              </a:buClr>
              <a:buSzPct val="45000"/>
              <a:buFont typeface="Wingdings" charset="2"/>
              <a:buChar char=""/>
            </a:pPr>
            <a:r>
              <a:rPr b="0" lang="en-US" sz="2800" spc="-1" strike="noStrike">
                <a:solidFill>
                  <a:srgbClr val="000000"/>
                </a:solidFill>
                <a:latin typeface="Arial"/>
                <a:ea typeface="DejaVu Sans"/>
              </a:rPr>
              <a:t>Stands for Structured Query Language.</a:t>
            </a:r>
            <a:endParaRPr b="0" lang="en-US" sz="2800" spc="-1" strike="noStrike">
              <a:latin typeface="Arial"/>
            </a:endParaRPr>
          </a:p>
          <a:p>
            <a:pPr marL="432000" indent="-323280">
              <a:lnSpc>
                <a:spcPct val="100000"/>
              </a:lnSpc>
              <a:spcAft>
                <a:spcPts val="1060"/>
              </a:spcAft>
              <a:buClr>
                <a:srgbClr val="006600"/>
              </a:buClr>
              <a:buSzPct val="45000"/>
              <a:buFont typeface="Wingdings" charset="2"/>
              <a:buChar char=""/>
            </a:pPr>
            <a:r>
              <a:rPr b="0" lang="en-US" sz="2800" spc="-1" strike="noStrike">
                <a:solidFill>
                  <a:srgbClr val="000000"/>
                </a:solidFill>
                <a:latin typeface="Arial"/>
                <a:ea typeface="DejaVu Sans"/>
              </a:rPr>
              <a:t>Lets us access and manipulate databases.</a:t>
            </a:r>
            <a:endParaRPr b="0" lang="en-US" sz="2800" spc="-1" strike="noStrike">
              <a:latin typeface="Arial"/>
            </a:endParaRPr>
          </a:p>
          <a:p>
            <a:pPr marL="432000" indent="-323280">
              <a:lnSpc>
                <a:spcPct val="100000"/>
              </a:lnSpc>
              <a:spcAft>
                <a:spcPts val="1060"/>
              </a:spcAft>
              <a:buClr>
                <a:srgbClr val="006600"/>
              </a:buClr>
              <a:buSzPct val="45000"/>
              <a:buFont typeface="Wingdings" charset="2"/>
              <a:buChar char=""/>
            </a:pPr>
            <a:r>
              <a:rPr b="0" lang="en-US" sz="2800" spc="-1" strike="noStrike">
                <a:solidFill>
                  <a:srgbClr val="000000"/>
                </a:solidFill>
                <a:latin typeface="Arial"/>
                <a:ea typeface="DejaVu Sans"/>
              </a:rPr>
              <a:t>Most RDBMS use SQL as database query language.</a:t>
            </a:r>
            <a:endParaRPr b="0" lang="en-US" sz="2800" spc="-1" strike="noStrike">
              <a:latin typeface="Arial"/>
            </a:endParaRPr>
          </a:p>
          <a:p>
            <a:pPr>
              <a:lnSpc>
                <a:spcPct val="100000"/>
              </a:lnSpc>
              <a:spcAft>
                <a:spcPts val="1060"/>
              </a:spcAft>
            </a:pPr>
            <a:endParaRPr b="0" lang="en-US" sz="28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504000" y="216000"/>
            <a:ext cx="9071280" cy="64728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ea typeface="DejaVu Sans"/>
              </a:rPr>
              <a:t>SQL Syntax</a:t>
            </a:r>
            <a:endParaRPr b="0" lang="en-US" sz="3300" spc="-1" strike="noStrike">
              <a:latin typeface="Arial"/>
            </a:endParaRPr>
          </a:p>
        </p:txBody>
      </p:sp>
      <p:sp>
        <p:nvSpPr>
          <p:cNvPr id="94"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060"/>
              </a:spcAft>
              <a:buClr>
                <a:srgbClr val="006600"/>
              </a:buClr>
              <a:buSzPct val="45000"/>
              <a:buFont typeface="Wingdings" charset="2"/>
              <a:buChar char=""/>
            </a:pPr>
            <a:r>
              <a:rPr b="0" lang="en-US" sz="2400" spc="-1" strike="noStrike">
                <a:solidFill>
                  <a:srgbClr val="000000"/>
                </a:solidFill>
                <a:latin typeface="Arial"/>
                <a:ea typeface="DejaVu Sans"/>
              </a:rPr>
              <a:t>All the SQL statements start with any of the keywords and end with a semicolon (;).</a:t>
            </a:r>
            <a:endParaRPr b="0" lang="en-US" sz="2400" spc="-1" strike="noStrike">
              <a:latin typeface="Arial"/>
            </a:endParaRPr>
          </a:p>
          <a:p>
            <a:pPr marL="432000" indent="-323280">
              <a:lnSpc>
                <a:spcPct val="100000"/>
              </a:lnSpc>
              <a:spcAft>
                <a:spcPts val="1060"/>
              </a:spcAft>
              <a:buClr>
                <a:srgbClr val="006600"/>
              </a:buClr>
              <a:buSzPct val="45000"/>
              <a:buFont typeface="Wingdings" charset="2"/>
              <a:buChar char=""/>
            </a:pPr>
            <a:r>
              <a:rPr b="0" lang="en-US" sz="2400" spc="-1" strike="noStrike">
                <a:solidFill>
                  <a:srgbClr val="000000"/>
                </a:solidFill>
                <a:latin typeface="Arial"/>
                <a:ea typeface="DejaVu Sans"/>
              </a:rPr>
              <a:t>SQL keywords are NOT case sensitive: select is the same as SELECT</a:t>
            </a:r>
            <a:endParaRPr b="0" lang="en-US" sz="2400" spc="-1" strike="noStrike">
              <a:latin typeface="Arial"/>
            </a:endParaRPr>
          </a:p>
          <a:p>
            <a:pPr marL="432000" indent="-323280">
              <a:lnSpc>
                <a:spcPct val="100000"/>
              </a:lnSpc>
              <a:spcAft>
                <a:spcPts val="1060"/>
              </a:spcAft>
              <a:buClr>
                <a:srgbClr val="006600"/>
              </a:buClr>
              <a:buSzPct val="45000"/>
              <a:buFont typeface="Wingdings" charset="2"/>
              <a:buChar char=""/>
            </a:pPr>
            <a:r>
              <a:rPr b="0" lang="en-US" sz="2400" spc="-1" strike="noStrike">
                <a:solidFill>
                  <a:srgbClr val="000000"/>
                </a:solidFill>
                <a:latin typeface="Arial"/>
                <a:ea typeface="DejaVu Sans"/>
              </a:rPr>
              <a:t>An example query looks like:</a:t>
            </a:r>
            <a:endParaRPr b="0" lang="en-US" sz="2400" spc="-1" strike="noStrike">
              <a:latin typeface="Arial"/>
            </a:endParaRPr>
          </a:p>
          <a:p>
            <a:pPr>
              <a:lnSpc>
                <a:spcPct val="100000"/>
              </a:lnSpc>
              <a:spcAft>
                <a:spcPts val="848"/>
              </a:spcAft>
            </a:pPr>
            <a:r>
              <a:rPr b="0" lang="en-US" sz="2090" spc="-1" strike="noStrike">
                <a:solidFill>
                  <a:srgbClr val="0066b3"/>
                </a:solidFill>
                <a:latin typeface="Consolas"/>
                <a:ea typeface="DejaVu Sans"/>
              </a:rPr>
              <a:t>SELECT </a:t>
            </a:r>
            <a:r>
              <a:rPr b="0" lang="en-US" sz="2090" spc="-1" strike="noStrike">
                <a:solidFill>
                  <a:srgbClr val="000000"/>
                </a:solidFill>
                <a:latin typeface="Consolas"/>
                <a:ea typeface="DejaVu Sans"/>
              </a:rPr>
              <a:t>GPA, CITY </a:t>
            </a:r>
            <a:r>
              <a:rPr b="0" lang="en-US" sz="2090" spc="-1" strike="noStrike">
                <a:solidFill>
                  <a:srgbClr val="0066b3"/>
                </a:solidFill>
                <a:latin typeface="Consolas"/>
                <a:ea typeface="DejaVu Sans"/>
              </a:rPr>
              <a:t>FROM </a:t>
            </a:r>
            <a:r>
              <a:rPr b="0" lang="en-US" sz="2090" spc="-1" strike="noStrike">
                <a:solidFill>
                  <a:srgbClr val="000000"/>
                </a:solidFill>
                <a:latin typeface="Consolas"/>
                <a:ea typeface="DejaVu Sans"/>
              </a:rPr>
              <a:t>Students</a:t>
            </a:r>
            <a:endParaRPr b="0" lang="en-US" sz="2090" spc="-1" strike="noStrike">
              <a:latin typeface="Arial"/>
            </a:endParaRPr>
          </a:p>
          <a:p>
            <a:pPr>
              <a:lnSpc>
                <a:spcPct val="100000"/>
              </a:lnSpc>
              <a:spcAft>
                <a:spcPts val="848"/>
              </a:spcAft>
            </a:pPr>
            <a:r>
              <a:rPr b="0" lang="en-US" sz="2090" spc="-1" strike="noStrike">
                <a:solidFill>
                  <a:srgbClr val="0066b3"/>
                </a:solidFill>
                <a:latin typeface="Consolas"/>
                <a:ea typeface="DejaVu Sans"/>
              </a:rPr>
              <a:t>WHERE </a:t>
            </a:r>
            <a:r>
              <a:rPr b="0" lang="en-US" sz="2090" spc="-1" strike="noStrike">
                <a:solidFill>
                  <a:srgbClr val="000000"/>
                </a:solidFill>
                <a:latin typeface="Consolas"/>
                <a:ea typeface="DejaVu Sans"/>
              </a:rPr>
              <a:t>GPA &gt; 2 </a:t>
            </a:r>
            <a:r>
              <a:rPr b="0" lang="en-US" sz="2090" spc="-1" strike="noStrike">
                <a:solidFill>
                  <a:srgbClr val="0066b3"/>
                </a:solidFill>
                <a:latin typeface="Consolas"/>
                <a:ea typeface="DejaVu Sans"/>
              </a:rPr>
              <a:t>AND </a:t>
            </a:r>
            <a:r>
              <a:rPr b="0" lang="en-US" sz="2090" spc="-1" strike="noStrike">
                <a:solidFill>
                  <a:srgbClr val="000000"/>
                </a:solidFill>
                <a:latin typeface="Consolas"/>
                <a:ea typeface="DejaVu Sans"/>
              </a:rPr>
              <a:t>CITY </a:t>
            </a:r>
            <a:r>
              <a:rPr b="0" lang="en-US" sz="2090" spc="-1" strike="noStrike">
                <a:solidFill>
                  <a:srgbClr val="0066b3"/>
                </a:solidFill>
                <a:latin typeface="Consolas"/>
                <a:ea typeface="DejaVu Sans"/>
              </a:rPr>
              <a:t>IN </a:t>
            </a:r>
            <a:r>
              <a:rPr b="0" lang="en-US" sz="2090" spc="-1" strike="noStrike">
                <a:solidFill>
                  <a:srgbClr val="000000"/>
                </a:solidFill>
                <a:latin typeface="Consolas"/>
                <a:ea typeface="DejaVu Sans"/>
              </a:rPr>
              <a:t>(“ankara”, “adana”)</a:t>
            </a:r>
            <a:endParaRPr b="0" lang="en-US" sz="2090" spc="-1" strike="noStrike">
              <a:latin typeface="Arial"/>
            </a:endParaRPr>
          </a:p>
          <a:p>
            <a:pPr>
              <a:lnSpc>
                <a:spcPct val="100000"/>
              </a:lnSpc>
              <a:spcAft>
                <a:spcPts val="848"/>
              </a:spcAft>
            </a:pPr>
            <a:r>
              <a:rPr b="0" lang="en-US" sz="2090" spc="-1" strike="noStrike">
                <a:solidFill>
                  <a:srgbClr val="0066b3"/>
                </a:solidFill>
                <a:latin typeface="Consolas"/>
                <a:ea typeface="DejaVu Sans"/>
              </a:rPr>
              <a:t>ORDER BY </a:t>
            </a:r>
            <a:r>
              <a:rPr b="0" lang="en-US" sz="2090" spc="-1" strike="noStrike">
                <a:solidFill>
                  <a:srgbClr val="000000"/>
                </a:solidFill>
                <a:latin typeface="Consolas"/>
                <a:ea typeface="DejaVu Sans"/>
              </a:rPr>
              <a:t>GPA;</a:t>
            </a:r>
            <a:endParaRPr b="0" lang="en-US" sz="209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504000" y="216000"/>
            <a:ext cx="9071280" cy="64728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ea typeface="DejaVu Sans"/>
              </a:rPr>
              <a:t>Some Important SQL Commands</a:t>
            </a:r>
            <a:endParaRPr b="0" lang="en-US" sz="3300" spc="-1" strike="noStrike">
              <a:latin typeface="Arial"/>
            </a:endParaRPr>
          </a:p>
        </p:txBody>
      </p:sp>
      <p:sp>
        <p:nvSpPr>
          <p:cNvPr id="96" name="CustomShape 2"/>
          <p:cNvSpPr/>
          <p:nvPr/>
        </p:nvSpPr>
        <p:spPr>
          <a:xfrm>
            <a:off x="504000" y="1368000"/>
            <a:ext cx="907128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060"/>
              </a:spcAft>
              <a:buClr>
                <a:srgbClr val="006600"/>
              </a:buClr>
              <a:buSzPct val="45000"/>
              <a:buFont typeface="Wingdings" charset="2"/>
              <a:buChar char=""/>
            </a:pPr>
            <a:r>
              <a:rPr b="1" lang="en-US" sz="1800" spc="-1" strike="noStrike">
                <a:solidFill>
                  <a:srgbClr val="000000"/>
                </a:solidFill>
                <a:latin typeface="Arial"/>
                <a:ea typeface="DejaVu Sans"/>
              </a:rPr>
              <a:t>SELECT</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Extracts data from a database</a:t>
            </a:r>
            <a:endParaRPr b="0" lang="en-US" sz="1800" spc="-1" strike="noStrike">
              <a:latin typeface="Arial"/>
            </a:endParaRPr>
          </a:p>
          <a:p>
            <a:pPr marL="432000" indent="-323280">
              <a:lnSpc>
                <a:spcPct val="100000"/>
              </a:lnSpc>
              <a:spcAft>
                <a:spcPts val="1060"/>
              </a:spcAft>
              <a:buClr>
                <a:srgbClr val="006600"/>
              </a:buClr>
              <a:buSzPct val="45000"/>
              <a:buFont typeface="Wingdings" charset="2"/>
              <a:buChar char=""/>
            </a:pPr>
            <a:r>
              <a:rPr b="1" lang="en-US" sz="1800" spc="-1" strike="noStrike">
                <a:solidFill>
                  <a:srgbClr val="000000"/>
                </a:solidFill>
                <a:latin typeface="Arial"/>
                <a:ea typeface="DejaVu Sans"/>
              </a:rPr>
              <a:t>UPDATE:</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Updates data in a database</a:t>
            </a:r>
            <a:endParaRPr b="0" lang="en-US" sz="1800" spc="-1" strike="noStrike">
              <a:latin typeface="Arial"/>
            </a:endParaRPr>
          </a:p>
          <a:p>
            <a:pPr marL="432000" indent="-323280">
              <a:lnSpc>
                <a:spcPct val="100000"/>
              </a:lnSpc>
              <a:spcAft>
                <a:spcPts val="1060"/>
              </a:spcAft>
              <a:buClr>
                <a:srgbClr val="006600"/>
              </a:buClr>
              <a:buSzPct val="45000"/>
              <a:buFont typeface="Wingdings" charset="2"/>
              <a:buChar char=""/>
            </a:pPr>
            <a:r>
              <a:rPr b="1" lang="en-US" sz="1800" spc="-1" strike="noStrike">
                <a:solidFill>
                  <a:srgbClr val="000000"/>
                </a:solidFill>
                <a:latin typeface="Arial"/>
                <a:ea typeface="DejaVu Sans"/>
              </a:rPr>
              <a:t>DELETE</a:t>
            </a:r>
            <a:r>
              <a:rPr b="1" lang="en-US" sz="1800" spc="-1" strike="noStrike">
                <a:solidFill>
                  <a:srgbClr val="000000"/>
                </a:solidFill>
                <a:latin typeface="Arial"/>
                <a:ea typeface="DejaVu Sans"/>
              </a:rPr>
              <a:t>	</a:t>
            </a:r>
            <a:r>
              <a:rPr b="1" lang="en-US" sz="1800" spc="-1" strike="noStrike">
                <a:solidFill>
                  <a:srgbClr val="000000"/>
                </a:solidFill>
                <a:latin typeface="Arial"/>
                <a:ea typeface="DejaVu Sans"/>
              </a:rPr>
              <a:t>:</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Deletes data from a database</a:t>
            </a:r>
            <a:endParaRPr b="0" lang="en-US" sz="1800" spc="-1" strike="noStrike">
              <a:latin typeface="Arial"/>
            </a:endParaRPr>
          </a:p>
          <a:p>
            <a:pPr marL="432000" indent="-323280">
              <a:lnSpc>
                <a:spcPct val="100000"/>
              </a:lnSpc>
              <a:spcAft>
                <a:spcPts val="1060"/>
              </a:spcAft>
              <a:buClr>
                <a:srgbClr val="006600"/>
              </a:buClr>
              <a:buSzPct val="45000"/>
              <a:buFont typeface="Wingdings" charset="2"/>
              <a:buChar char=""/>
            </a:pPr>
            <a:r>
              <a:rPr b="1" lang="en-US" sz="1800" spc="-1" strike="noStrike">
                <a:solidFill>
                  <a:srgbClr val="000000"/>
                </a:solidFill>
                <a:latin typeface="Arial"/>
                <a:ea typeface="DejaVu Sans"/>
              </a:rPr>
              <a:t>INSERT INTO:</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Inserts new data into a database</a:t>
            </a:r>
            <a:endParaRPr b="0" lang="en-US" sz="1800" spc="-1" strike="noStrike">
              <a:latin typeface="Arial"/>
            </a:endParaRPr>
          </a:p>
          <a:p>
            <a:pPr marL="432000" indent="-323280">
              <a:lnSpc>
                <a:spcPct val="100000"/>
              </a:lnSpc>
              <a:spcAft>
                <a:spcPts val="1060"/>
              </a:spcAft>
              <a:buClr>
                <a:srgbClr val="006600"/>
              </a:buClr>
              <a:buSzPct val="45000"/>
              <a:buFont typeface="Wingdings" charset="2"/>
              <a:buChar char=""/>
            </a:pPr>
            <a:r>
              <a:rPr b="1" lang="en-US" sz="1800" spc="-1" strike="noStrike">
                <a:solidFill>
                  <a:srgbClr val="000000"/>
                </a:solidFill>
                <a:latin typeface="Arial"/>
                <a:ea typeface="DejaVu Sans"/>
              </a:rPr>
              <a:t>CREATE DATABASE</a:t>
            </a:r>
            <a:endParaRPr b="0" lang="en-US" sz="1800" spc="-1" strike="noStrike">
              <a:latin typeface="Arial"/>
            </a:endParaRPr>
          </a:p>
          <a:p>
            <a:pPr marL="432000" indent="-323280">
              <a:lnSpc>
                <a:spcPct val="100000"/>
              </a:lnSpc>
              <a:spcAft>
                <a:spcPts val="1060"/>
              </a:spcAft>
              <a:buClr>
                <a:srgbClr val="006600"/>
              </a:buClr>
              <a:buSzPct val="45000"/>
              <a:buFont typeface="Wingdings" charset="2"/>
              <a:buChar char=""/>
            </a:pPr>
            <a:r>
              <a:rPr b="1" lang="en-US" sz="1800" spc="-1" strike="noStrike">
                <a:solidFill>
                  <a:srgbClr val="000000"/>
                </a:solidFill>
                <a:latin typeface="Arial"/>
                <a:ea typeface="DejaVu Sans"/>
              </a:rPr>
              <a:t>CREATE TABLE</a:t>
            </a:r>
            <a:endParaRPr b="0" lang="en-US" sz="1800" spc="-1" strike="noStrike">
              <a:latin typeface="Arial"/>
            </a:endParaRPr>
          </a:p>
          <a:p>
            <a:pPr marL="432000" indent="-323280">
              <a:lnSpc>
                <a:spcPct val="100000"/>
              </a:lnSpc>
              <a:spcAft>
                <a:spcPts val="1060"/>
              </a:spcAft>
              <a:buClr>
                <a:srgbClr val="006600"/>
              </a:buClr>
              <a:buSzPct val="45000"/>
              <a:buFont typeface="Wingdings" charset="2"/>
              <a:buChar char=""/>
            </a:pPr>
            <a:r>
              <a:rPr b="1" lang="en-US" sz="1800" spc="-1" strike="noStrike">
                <a:solidFill>
                  <a:srgbClr val="000000"/>
                </a:solidFill>
                <a:latin typeface="Arial"/>
                <a:ea typeface="DejaVu Sans"/>
              </a:rPr>
              <a:t>DROP TABLE</a:t>
            </a:r>
            <a:endParaRPr b="0" lang="en-US" sz="18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504000" y="216000"/>
            <a:ext cx="9071280" cy="647280"/>
          </a:xfrm>
          <a:prstGeom prst="rect">
            <a:avLst/>
          </a:prstGeom>
          <a:noFill/>
          <a:ln>
            <a:noFill/>
          </a:ln>
        </p:spPr>
        <p:style>
          <a:lnRef idx="0"/>
          <a:fillRef idx="0"/>
          <a:effectRef idx="0"/>
          <a:fontRef idx="minor"/>
        </p:style>
        <p:txBody>
          <a:bodyPr lIns="0" rIns="0" tIns="0" bIns="0" anchor="ctr"/>
          <a:p>
            <a:pPr algn="ctr">
              <a:lnSpc>
                <a:spcPct val="100000"/>
              </a:lnSpc>
            </a:pPr>
            <a:r>
              <a:rPr b="1" lang="en-US" sz="3300" spc="-1" strike="noStrike">
                <a:solidFill>
                  <a:srgbClr val="ffffff"/>
                </a:solidFill>
                <a:latin typeface="Arial"/>
                <a:ea typeface="DejaVu Sans"/>
              </a:rPr>
              <a:t>Data Types: Text</a:t>
            </a:r>
            <a:endParaRPr b="0" lang="en-US" sz="3300" spc="-1" strike="noStrike">
              <a:latin typeface="Arial"/>
            </a:endParaRPr>
          </a:p>
        </p:txBody>
      </p:sp>
      <p:graphicFrame>
        <p:nvGraphicFramePr>
          <p:cNvPr id="98" name="Table 2"/>
          <p:cNvGraphicFramePr/>
          <p:nvPr/>
        </p:nvGraphicFramePr>
        <p:xfrm>
          <a:off x="504000" y="1368000"/>
          <a:ext cx="9071640" cy="3709800"/>
        </p:xfrm>
        <a:graphic>
          <a:graphicData uri="http://schemas.openxmlformats.org/drawingml/2006/table">
            <a:tbl>
              <a:tblPr/>
              <a:tblGrid>
                <a:gridCol w="2050560"/>
                <a:gridCol w="7021440"/>
              </a:tblGrid>
              <a:tr h="372600">
                <a:tc>
                  <a:txBody>
                    <a:bodyPr lIns="90000" rIns="90000"/>
                    <a:p>
                      <a:r>
                        <a:rPr b="0" lang="en-US" sz="1400" spc="-1" strike="noStrike">
                          <a:latin typeface="Arial"/>
                        </a:rPr>
                        <a:t>CHAR(size)</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000" spc="-1" strike="noStrike">
                          <a:latin typeface="Arial"/>
                        </a:rPr>
                        <a:t>Holds a fixed length string (can contain letters, numbers, and special characters). The fixed size is specified in parenthesis. Can store up to 255 characters</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66120">
                <a:tc>
                  <a:txBody>
                    <a:bodyPr lIns="90000" rIns="90000"/>
                    <a:p>
                      <a:r>
                        <a:rPr b="0" lang="en-US" sz="1400" spc="-1" strike="noStrike">
                          <a:latin typeface="Times New Roman"/>
                        </a:rPr>
                        <a:t>VARCHAR(size)</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000" spc="-1" strike="noStrike">
                          <a:latin typeface="Times New Roman"/>
                        </a:rPr>
                        <a:t>Holds a variable length string (can contain letters, numbers, and special characters). The maximum size is specified in parenthesis. Can store up to 255 characters. Note: If you put a greater value than 255 it will be converted to a TEXT type</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25800">
                <a:tc>
                  <a:txBody>
                    <a:bodyPr lIns="90000" rIns="90000"/>
                    <a:p>
                      <a:r>
                        <a:rPr b="0" lang="en-US" sz="1400" spc="-1" strike="noStrike">
                          <a:latin typeface="Times New Roman"/>
                        </a:rPr>
                        <a:t>TINYTEXT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000" spc="-1" strike="noStrike">
                          <a:latin typeface="Times New Roman"/>
                        </a:rPr>
                        <a:t>Holds a string with a maximum length of 255 characters</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25800">
                <a:tc>
                  <a:txBody>
                    <a:bodyPr lIns="90000" rIns="90000"/>
                    <a:p>
                      <a:r>
                        <a:rPr b="0" lang="en-US" sz="1400" spc="-1" strike="noStrike">
                          <a:latin typeface="Times New Roman"/>
                        </a:rPr>
                        <a:t>TEXT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000" spc="-1" strike="noStrike">
                          <a:latin typeface="Times New Roman"/>
                        </a:rPr>
                        <a:t>Holds a string with a maximum length of 65,535 characters</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25800">
                <a:tc>
                  <a:txBody>
                    <a:bodyPr lIns="90000" rIns="90000"/>
                    <a:p>
                      <a:r>
                        <a:rPr b="0" lang="en-US" sz="1400" spc="-1" strike="noStrike">
                          <a:latin typeface="Times New Roman"/>
                        </a:rPr>
                        <a:t>BLOB</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000" spc="-1" strike="noStrike">
                          <a:latin typeface="Times New Roman"/>
                        </a:rPr>
                        <a:t>For BLOBs (Binary Large OBjects). Holds up to 65,535 bytes of data</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25800">
                <a:tc>
                  <a:txBody>
                    <a:bodyPr lIns="90000" rIns="90000"/>
                    <a:p>
                      <a:r>
                        <a:rPr b="0" lang="en-US" sz="1400" spc="-1" strike="noStrike">
                          <a:latin typeface="Times New Roman"/>
                        </a:rPr>
                        <a:t>MEDIUMTEXT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000" spc="-1" strike="noStrike">
                          <a:latin typeface="Times New Roman"/>
                        </a:rPr>
                        <a:t>Holds a string with a maximum length of 16,777,215 characters</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25800">
                <a:tc>
                  <a:txBody>
                    <a:bodyPr lIns="90000" rIns="90000"/>
                    <a:p>
                      <a:r>
                        <a:rPr b="0" lang="en-US" sz="1400" spc="-1" strike="noStrike">
                          <a:latin typeface="Times New Roman"/>
                        </a:rPr>
                        <a:t>MEDIUMBLOB</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000" spc="-1" strike="noStrike">
                          <a:latin typeface="Times New Roman"/>
                        </a:rPr>
                        <a:t>For BLOBs (Binary Large OBjects). Holds up to 16,777,215 bytes of data</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25800">
                <a:tc>
                  <a:txBody>
                    <a:bodyPr lIns="90000" rIns="90000"/>
                    <a:p>
                      <a:r>
                        <a:rPr b="0" lang="en-US" sz="1400" spc="-1" strike="noStrike">
                          <a:latin typeface="Times New Roman"/>
                        </a:rPr>
                        <a:t>LONGTEXT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000" spc="-1" strike="noStrike">
                          <a:latin typeface="Times New Roman"/>
                        </a:rPr>
                        <a:t>Holds a string with a maximum length of 4,294,967,295 characters</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25800">
                <a:tc>
                  <a:txBody>
                    <a:bodyPr lIns="90000" rIns="90000"/>
                    <a:p>
                      <a:r>
                        <a:rPr b="0" lang="en-US" sz="1400" spc="-1" strike="noStrike">
                          <a:latin typeface="Times New Roman"/>
                        </a:rPr>
                        <a:t>LONGBLOB</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000" spc="-1" strike="noStrike">
                          <a:latin typeface="Times New Roman"/>
                        </a:rPr>
                        <a:t>For BLOBs (Binary Large OBjects). Holds up to 4,294,967,295 bytes of data</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66120">
                <a:tc>
                  <a:txBody>
                    <a:bodyPr lIns="90000" rIns="90000"/>
                    <a:p>
                      <a:r>
                        <a:rPr b="0" lang="en-US" sz="1400" spc="-1" strike="noStrike">
                          <a:latin typeface="Times New Roman"/>
                        </a:rPr>
                        <a:t>ENUM(x,y,z,etc.)</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1000" spc="-1" strike="noStrike">
                          <a:latin typeface="Times New Roman"/>
                        </a:rPr>
                        <a:t>Let you enter a list of possible values. You can list up to 65535 values in an ENUM list. If a value is inserted that is not in the list, a blank value will be inserted.</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24360">
                <a:tc>
                  <a:txBody>
                    <a:bodyPr lIns="90000" rIns="90000"/>
                    <a:p>
                      <a:r>
                        <a:rPr b="0" lang="en-US" sz="1400" spc="-1" strike="noStrike">
                          <a:latin typeface="Times New Roman"/>
                        </a:rPr>
                        <a:t>SET</a:t>
                      </a:r>
                      <a:endParaRPr b="0" lang="en-US" sz="1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1000" spc="-1" strike="noStrike">
                          <a:latin typeface="Times New Roman"/>
                        </a:rPr>
                        <a:t>Similar to ENUM except that SET may contain up to 64 list items and can store more than one choice</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TotalTime>
  <Application>LibreOffice/5.4.1.2$Windows_X86_64 LibreOffice_project/ea7cb86e6eeb2bf3a5af73a8f7777ac570321527</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2018-09-21T02:06:03Z</dcterms:created>
  <dc:creator/>
  <dc:description/>
  <dc:language>en-US</dc:language>
  <cp:lastModifiedBy/>
  <dcterms:modified xsi:type="dcterms:W3CDTF">2018-09-29T01:45:12Z</dcterms:modified>
  <cp:revision>10</cp:revision>
  <dc:subject/>
  <dc:title>Lush Green</dc:title>
</cp:coreProperties>
</file>