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9071640" cy="3003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9071640" cy="3003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 y="360"/>
            <a:ext cx="10078560" cy="5672880"/>
          </a:xfrm>
          <a:prstGeom prst="rect">
            <a:avLst/>
          </a:prstGeom>
          <a:ln>
            <a:noFill/>
          </a:ln>
        </p:spPr>
      </p:pic>
      <p:sp>
        <p:nvSpPr>
          <p:cNvPr id="1" name="PlaceHolder 1"/>
          <p:cNvSpPr>
            <a:spLocks noGrp="1"/>
          </p:cNvSpPr>
          <p:nvPr>
            <p:ph type="title"/>
          </p:nvPr>
        </p:nvSpPr>
        <p:spPr>
          <a:xfrm>
            <a:off x="504000" y="216000"/>
            <a:ext cx="9071640" cy="64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 y="360"/>
            <a:ext cx="10078560" cy="5672880"/>
          </a:xfrm>
          <a:prstGeom prst="rect">
            <a:avLst/>
          </a:prstGeom>
          <a:ln>
            <a:noFill/>
          </a:ln>
        </p:spPr>
      </p:pic>
      <p:sp>
        <p:nvSpPr>
          <p:cNvPr id="40" name="PlaceHolder 1"/>
          <p:cNvSpPr>
            <a:spLocks noGrp="1"/>
          </p:cNvSpPr>
          <p:nvPr>
            <p:ph type="title"/>
          </p:nvPr>
        </p:nvSpPr>
        <p:spPr>
          <a:xfrm>
            <a:off x="504000" y="216000"/>
            <a:ext cx="9071640" cy="64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ev.mysql.com/doc/workbench/en/wb-table-editor-main-window.html" TargetMode="External"/><Relationship Id="rId2" Type="http://schemas.openxmlformats.org/officeDocument/2006/relationships/hyperlink" Target="https://dev.mysql.com/doc/workbench/en/wb-table-editor-columns-tab.html" TargetMode="External"/><Relationship Id="rId3" Type="http://schemas.openxmlformats.org/officeDocument/2006/relationships/hyperlink" Target="https://dev.mysql.com/doc/workbench/en/wb-table-editor-foreign-keys-tab.html" TargetMode="External"/><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dev.mysql.com/doc/workbench/en/wb-using-table-tool.html" TargetMode="External"/><Relationship Id="rId2" Type="http://schemas.openxmlformats.org/officeDocument/2006/relationships/hyperlink" Target="https://dev.mysql.com/doc/workbench/en/wb-relationship-tools.html" TargetMode="External"/><Relationship Id="rId3" Type="http://schemas.openxmlformats.org/officeDocument/2006/relationships/hyperlink" Target="https://dev.mysql.com/doc/workbench/en/wb-relationship-editor.html"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CMPE351 LAB4</a:t>
            </a:r>
            <a:endParaRPr b="0" lang="en-US" sz="3300" spc="-1" strike="noStrike">
              <a:latin typeface="Arial"/>
            </a:endParaRPr>
          </a:p>
        </p:txBody>
      </p:sp>
      <p:sp>
        <p:nvSpPr>
          <p:cNvPr id="7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DATABASE RELATIONSHIPS &amp;</a:t>
            </a:r>
            <a:endParaRPr b="0" lang="en-US" sz="3200" spc="-1" strike="noStrike">
              <a:latin typeface="Arial"/>
            </a:endParaRPr>
          </a:p>
          <a:p>
            <a:pPr algn="ctr">
              <a:lnSpc>
                <a:spcPct val="100000"/>
              </a:lnSpc>
            </a:pPr>
            <a:r>
              <a:rPr b="0" lang="en-US" sz="3200" spc="-1" strike="noStrike">
                <a:latin typeface="Arial"/>
              </a:rPr>
              <a:t>MYSQL WORKBENCH</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Inner Join</a:t>
            </a:r>
            <a:endParaRPr b="0" lang="en-US" sz="3300" spc="-1" strike="noStrike">
              <a:latin typeface="Arial"/>
            </a:endParaRPr>
          </a:p>
        </p:txBody>
      </p:sp>
      <p:sp>
        <p:nvSpPr>
          <p:cNvPr id="101" name="CustomShape 2"/>
          <p:cNvSpPr/>
          <p:nvPr/>
        </p:nvSpPr>
        <p:spPr>
          <a:xfrm>
            <a:off x="504000" y="1188720"/>
            <a:ext cx="9071640" cy="402300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With this kind of JOIN query, the tables need to have a matching column name. In our case, both the tables have the CategoryID column. So, MySQL will join the records only when the value of this column is matching on two records.</a:t>
            </a:r>
            <a:endParaRPr b="0" lang="en-US" sz="2400" spc="-1" strike="noStrike">
              <a:latin typeface="Arial"/>
            </a:endParaRPr>
          </a:p>
          <a:p>
            <a:pPr>
              <a:lnSpc>
                <a:spcPct val="100000"/>
              </a:lnSpc>
            </a:pPr>
            <a:r>
              <a:rPr b="0" lang="en-US" sz="2400" spc="-1" strike="noStrike">
                <a:latin typeface="Arial"/>
              </a:rPr>
              <a:t>SELECT * FROM CATEGORIES JOIN PRODUCTS</a:t>
            </a:r>
            <a:endParaRPr b="0" lang="en-US" sz="2400" spc="-1" strike="noStrike">
              <a:latin typeface="Arial"/>
            </a:endParaRPr>
          </a:p>
          <a:p>
            <a:pPr>
              <a:lnSpc>
                <a:spcPct val="100000"/>
              </a:lnSpc>
            </a:pPr>
            <a:r>
              <a:rPr b="0" lang="en-US" sz="2400" spc="-1" strike="noStrike">
                <a:latin typeface="Arial"/>
              </a:rPr>
              <a:t>ON Categories.CategoryID = Products.CategoryID;</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latin typeface="Arial"/>
              </a:rPr>
              <a:t>SELECT * FROM CATEGORIES JOIN PRODUCTS</a:t>
            </a:r>
            <a:endParaRPr b="0" lang="en-US" sz="2400" spc="-1" strike="noStrike">
              <a:latin typeface="Arial"/>
            </a:endParaRPr>
          </a:p>
          <a:p>
            <a:pPr>
              <a:lnSpc>
                <a:spcPct val="100000"/>
              </a:lnSpc>
            </a:pPr>
            <a:r>
              <a:rPr b="0" lang="en-US" sz="2400" spc="-1" strike="noStrike">
                <a:latin typeface="Arial"/>
              </a:rPr>
              <a:t>USING (CategoryID);</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We can use USING clause if a column has the same name on both tables as in our example</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Left/Right (Outer) Join</a:t>
            </a:r>
            <a:endParaRPr b="0" lang="en-US" sz="3300" spc="-1" strike="noStrike">
              <a:latin typeface="Arial"/>
            </a:endParaRPr>
          </a:p>
        </p:txBody>
      </p:sp>
      <p:sp>
        <p:nvSpPr>
          <p:cNvPr id="10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In these queries, if there is no match found from the second table, the record from the first table is still displayed.</a:t>
            </a:r>
            <a:endParaRPr b="0" lang="en-US" sz="2400" spc="-1" strike="noStrike">
              <a:latin typeface="Arial"/>
            </a:endParaRPr>
          </a:p>
          <a:p>
            <a:pPr>
              <a:lnSpc>
                <a:spcPct val="100000"/>
              </a:lnSpc>
            </a:pPr>
            <a:r>
              <a:rPr b="0" lang="en-US" sz="2400" spc="-1" strike="noStrike">
                <a:latin typeface="Arial"/>
              </a:rPr>
              <a:t>SELECT * FROM Categories LEFT OUTER JOIN Products</a:t>
            </a:r>
            <a:endParaRPr b="0" lang="en-US" sz="2400" spc="-1" strike="noStrike">
              <a:latin typeface="Arial"/>
            </a:endParaRPr>
          </a:p>
          <a:p>
            <a:pPr>
              <a:lnSpc>
                <a:spcPct val="100000"/>
              </a:lnSpc>
            </a:pPr>
            <a:r>
              <a:rPr b="0" lang="en-US" sz="2400" spc="-1" strike="noStrike">
                <a:latin typeface="Arial"/>
              </a:rPr>
              <a:t>USING (CategoryID);</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LEFT JOIN is also useful for finding records that do not have relationships. For example, we can search for customers who have not placed any orders.</a:t>
            </a:r>
            <a:endParaRPr b="0" lang="en-US" sz="2400" spc="-1" strike="noStrike">
              <a:latin typeface="Arial"/>
            </a:endParaRPr>
          </a:p>
          <a:p>
            <a:pPr>
              <a:lnSpc>
                <a:spcPct val="100000"/>
              </a:lnSpc>
            </a:pPr>
            <a:r>
              <a:rPr b="0" lang="en-US" sz="2400" spc="-1" strike="noStrike">
                <a:latin typeface="Arial"/>
              </a:rPr>
              <a:t>SELECT * FROM Customers LEFT OUTER JOIN Orders</a:t>
            </a:r>
            <a:endParaRPr b="0" lang="en-US" sz="2400" spc="-1" strike="noStrike">
              <a:latin typeface="Arial"/>
            </a:endParaRPr>
          </a:p>
          <a:p>
            <a:pPr>
              <a:lnSpc>
                <a:spcPct val="100000"/>
              </a:lnSpc>
            </a:pPr>
            <a:r>
              <a:rPr b="0" lang="en-US" sz="2400" spc="-1" strike="noStrike">
                <a:latin typeface="Arial"/>
              </a:rPr>
              <a:t>USING (CustomerID)</a:t>
            </a:r>
            <a:endParaRPr b="0" lang="en-US" sz="2400" spc="-1" strike="noStrike">
              <a:latin typeface="Arial"/>
            </a:endParaRPr>
          </a:p>
          <a:p>
            <a:pPr>
              <a:lnSpc>
                <a:spcPct val="100000"/>
              </a:lnSpc>
            </a:pPr>
            <a:r>
              <a:rPr b="0" lang="en-US" sz="2400" spc="-1" strike="noStrike">
                <a:latin typeface="Arial"/>
              </a:rPr>
              <a:t>WHERE Orders.OrderID IS NULL;</a:t>
            </a:r>
            <a:endParaRPr b="0" lang="en-US" sz="2400" spc="-1" strike="noStrike">
              <a:latin typeface="Arial"/>
            </a:endParaRPr>
          </a:p>
          <a:p>
            <a:pPr>
              <a:lnSpc>
                <a:spcPct val="100000"/>
              </a:lnSpc>
            </a:pPr>
            <a:endParaRPr b="0" lang="en-US" sz="24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216000"/>
            <a:ext cx="9071640" cy="647640"/>
          </a:xfrm>
          <a:prstGeom prst="rect">
            <a:avLst/>
          </a:prstGeom>
          <a:noFill/>
          <a:ln>
            <a:noFill/>
          </a:ln>
        </p:spPr>
        <p:txBody>
          <a:bodyPr lIns="0" rIns="0" tIns="0" bIns="0" anchor="ctr"/>
          <a:p>
            <a:pPr algn="ctr">
              <a:lnSpc>
                <a:spcPct val="100000"/>
              </a:lnSpc>
            </a:pPr>
            <a:r>
              <a:rPr b="1" lang="en-US" sz="3300" spc="-1" strike="noStrike">
                <a:solidFill>
                  <a:srgbClr val="ffffff"/>
                </a:solidFill>
                <a:latin typeface="Arial"/>
              </a:rPr>
              <a:t>Full (Outer) Join</a:t>
            </a:r>
            <a:endParaRPr b="0" lang="en-US" sz="3300" spc="-1" strike="noStrike">
              <a:latin typeface="Arial"/>
            </a:endParaRPr>
          </a:p>
        </p:txBody>
      </p:sp>
      <p:sp>
        <p:nvSpPr>
          <p:cNvPr id="105" name="TextShape 2"/>
          <p:cNvSpPr txBox="1"/>
          <p:nvPr/>
        </p:nvSpPr>
        <p:spPr>
          <a:xfrm>
            <a:off x="91440" y="2103120"/>
            <a:ext cx="9692640" cy="1995120"/>
          </a:xfrm>
          <a:prstGeom prst="rect">
            <a:avLst/>
          </a:prstGeom>
          <a:noFill/>
          <a:ln>
            <a:noFill/>
          </a:ln>
        </p:spPr>
        <p:txBody>
          <a:bodyPr lIns="90000" rIns="90000" tIns="45000" bIns="45000"/>
          <a:p>
            <a:pPr marL="432000" indent="-323640">
              <a:lnSpc>
                <a:spcPct val="100000"/>
              </a:lnSpc>
              <a:buClr>
                <a:srgbClr val="006600"/>
              </a:buClr>
              <a:buSzPct val="45000"/>
              <a:buFont typeface="Wingdings" charset="2"/>
              <a:buChar char=""/>
            </a:pPr>
            <a:r>
              <a:rPr b="0" lang="en-US" sz="2400" spc="-1" strike="noStrike">
                <a:latin typeface="Arial"/>
              </a:rPr>
              <a:t>A full outer join is a combination of a left outer and right outer join. </a:t>
            </a:r>
            <a:endParaRPr b="0" lang="en-US" sz="2400" spc="-1" strike="noStrike">
              <a:latin typeface="Arial"/>
            </a:endParaRPr>
          </a:p>
          <a:p>
            <a:pPr marL="432000" indent="-323640">
              <a:lnSpc>
                <a:spcPct val="100000"/>
              </a:lnSpc>
              <a:buClr>
                <a:srgbClr val="006600"/>
              </a:buClr>
              <a:buSzPct val="45000"/>
              <a:buFont typeface="Wingdings" charset="2"/>
              <a:buChar char=""/>
            </a:pPr>
            <a:r>
              <a:rPr b="0" lang="en-US" sz="2400" spc="-1" strike="noStrike">
                <a:latin typeface="Arial"/>
              </a:rPr>
              <a:t>It returns all rows in both tables that match the query's where clause, and in cases where the on condition can't be satisfied for those rows it puts null values in for the unpopulated fields.</a:t>
            </a:r>
            <a:endParaRPr b="0" lang="en-US" sz="2400" spc="-1" strike="noStrike">
              <a:latin typeface="Arial"/>
            </a:endParaRPr>
          </a:p>
          <a:p>
            <a:pPr>
              <a:lnSpc>
                <a:spcPct val="100000"/>
              </a:lnSpc>
            </a:pPr>
            <a:endParaRPr b="0" lang="en-US" sz="24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MYSQL WORKBENCH</a:t>
            </a:r>
            <a:endParaRPr b="0" lang="en-US" sz="3300" spc="-1" strike="noStrike">
              <a:latin typeface="Arial"/>
            </a:endParaRPr>
          </a:p>
        </p:txBody>
      </p:sp>
      <p:sp>
        <p:nvSpPr>
          <p:cNvPr id="10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Open MySQL Workbench on your computers</a:t>
            </a:r>
            <a:endParaRPr b="0" lang="en-US" sz="2400" spc="-1" strike="noStrike">
              <a:latin typeface="Arial"/>
            </a:endParaRPr>
          </a:p>
          <a:p>
            <a:pPr>
              <a:lnSpc>
                <a:spcPct val="100000"/>
              </a:lnSpc>
              <a:spcAft>
                <a:spcPts val="1060"/>
              </a:spcAft>
            </a:pPr>
            <a:endParaRPr b="0" lang="en-US" sz="2400" spc="-1" strike="noStrike">
              <a:latin typeface="Arial"/>
            </a:endParaRPr>
          </a:p>
        </p:txBody>
      </p:sp>
      <p:pic>
        <p:nvPicPr>
          <p:cNvPr id="108" name="" descr=""/>
          <p:cNvPicPr/>
          <p:nvPr/>
        </p:nvPicPr>
        <p:blipFill>
          <a:blip r:embed="rId1"/>
          <a:stretch/>
        </p:blipFill>
        <p:spPr>
          <a:xfrm>
            <a:off x="1423440" y="1781640"/>
            <a:ext cx="7171560" cy="2332800"/>
          </a:xfrm>
          <a:prstGeom prst="rect">
            <a:avLst/>
          </a:prstGeom>
          <a:ln>
            <a:noFill/>
          </a:ln>
        </p:spPr>
      </p:pic>
      <p:sp>
        <p:nvSpPr>
          <p:cNvPr id="109" name="Line 3"/>
          <p:cNvSpPr/>
          <p:nvPr/>
        </p:nvSpPr>
        <p:spPr>
          <a:xfrm flipH="1">
            <a:off x="1737360" y="2651760"/>
            <a:ext cx="1280160" cy="1828800"/>
          </a:xfrm>
          <a:prstGeom prst="line">
            <a:avLst/>
          </a:prstGeom>
          <a:ln>
            <a:solidFill>
              <a:srgbClr val="000000"/>
            </a:solidFill>
            <a:tailEnd len="med" type="triangle" w="med"/>
          </a:ln>
        </p:spPr>
        <p:style>
          <a:lnRef idx="0"/>
          <a:fillRef idx="0"/>
          <a:effectRef idx="0"/>
          <a:fontRef idx="minor"/>
        </p:style>
      </p:sp>
      <p:sp>
        <p:nvSpPr>
          <p:cNvPr id="110" name="CustomShape 4"/>
          <p:cNvSpPr/>
          <p:nvPr/>
        </p:nvSpPr>
        <p:spPr>
          <a:xfrm>
            <a:off x="802080" y="4411440"/>
            <a:ext cx="3312360" cy="34308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Click here to create new model</a:t>
            </a:r>
            <a:endParaRPr b="0" lang="en-US"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Main Editor Window</a:t>
            </a:r>
            <a:endParaRPr b="0" lang="en-US" sz="3300" spc="-1" strike="noStrike">
              <a:latin typeface="Arial"/>
            </a:endParaRPr>
          </a:p>
        </p:txBody>
      </p:sp>
      <p:sp>
        <p:nvSpPr>
          <p:cNvPr id="112"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Study the documentation in the links below and try to understand the editor and its tabs.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u="sng">
                <a:solidFill>
                  <a:srgbClr val="0000ff"/>
                </a:solidFill>
                <a:uFillTx/>
                <a:latin typeface="Arial"/>
                <a:hlinkClick r:id="rId1"/>
              </a:rPr>
              <a:t>https://dev.mysql.com/doc/workbench/en/wb-table-editor-main-window.html</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u="sng">
                <a:solidFill>
                  <a:srgbClr val="0000ff"/>
                </a:solidFill>
                <a:uFillTx/>
                <a:latin typeface="Arial"/>
                <a:hlinkClick r:id="rId2"/>
              </a:rPr>
              <a:t>https://dev.mysql.com/doc/workbench/en/wb-table-editor-columns-tab.html</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u="sng">
                <a:solidFill>
                  <a:srgbClr val="0000ff"/>
                </a:solidFill>
                <a:uFillTx/>
                <a:latin typeface="Arial"/>
                <a:hlinkClick r:id="rId3"/>
              </a:rPr>
              <a:t>https://dev.mysql.com/doc/workbench/en/wb-table-editor-foreign-keys-tab.html</a:t>
            </a:r>
            <a:endParaRPr b="0" lang="en-US" sz="2400" spc="-1" strike="noStrike">
              <a:latin typeface="Arial"/>
            </a:endParaRPr>
          </a:p>
          <a:p>
            <a:pPr>
              <a:lnSpc>
                <a:spcPct val="100000"/>
              </a:lnSpc>
              <a:spcAft>
                <a:spcPts val="1060"/>
              </a:spcAft>
            </a:pPr>
            <a:endParaRPr b="0" lang="en-US" sz="24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Creating tables and relationships</a:t>
            </a:r>
            <a:endParaRPr b="0" lang="en-US" sz="3300" spc="-1" strike="noStrike">
              <a:latin typeface="Arial"/>
            </a:endParaRPr>
          </a:p>
        </p:txBody>
      </p:sp>
      <p:sp>
        <p:nvSpPr>
          <p:cNvPr id="114" name="CustomShape 2"/>
          <p:cNvSpPr/>
          <p:nvPr/>
        </p:nvSpPr>
        <p:spPr>
          <a:xfrm>
            <a:off x="548640" y="1094040"/>
            <a:ext cx="9071640" cy="448380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000" spc="-1" strike="noStrike">
                <a:latin typeface="Arial"/>
              </a:rPr>
              <a:t>Then try to create tables and relations on w3schools sample database using Workbench</a:t>
            </a:r>
            <a:endParaRPr b="0" lang="en-US" sz="20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000" spc="-1" strike="noStrike" u="sng">
                <a:solidFill>
                  <a:srgbClr val="0000ff"/>
                </a:solidFill>
                <a:uFillTx/>
                <a:latin typeface="Arial"/>
                <a:hlinkClick r:id="rId1"/>
              </a:rPr>
              <a:t>https://dev.mysql.com/doc/workbench/en/wb-using-table-tool.html</a:t>
            </a:r>
            <a:endParaRPr b="0" lang="en-US" sz="20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000" spc="-1" strike="noStrike" u="sng">
                <a:solidFill>
                  <a:srgbClr val="0000ff"/>
                </a:solidFill>
                <a:uFillTx/>
                <a:latin typeface="Arial"/>
                <a:hlinkClick r:id="rId2"/>
              </a:rPr>
              <a:t>https://dev.mysql.com/doc/workbench/en/wb-relationship-tools.html</a:t>
            </a:r>
            <a:endParaRPr b="0" lang="en-US" sz="20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000" spc="-1" strike="noStrike" u="sng">
                <a:solidFill>
                  <a:srgbClr val="0000ff"/>
                </a:solidFill>
                <a:uFillTx/>
                <a:latin typeface="Arial"/>
                <a:hlinkClick r:id="rId3"/>
              </a:rPr>
              <a:t>https://dev.mysql.com/doc/workbench/en/wb-relationship-editor.html</a:t>
            </a:r>
            <a:endParaRPr b="0" lang="en-US" sz="20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000" spc="-1" strike="noStrike">
                <a:solidFill>
                  <a:srgbClr val="000000"/>
                </a:solidFill>
                <a:latin typeface="Arial"/>
              </a:rPr>
              <a:t>Pay attention to the cardinality(one-to-many, many-to-many,etc.) of the relationships and primary/foreign keys of the tables related to each other.</a:t>
            </a:r>
            <a:endParaRPr b="0" lang="en-US" sz="20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Database Relationships</a:t>
            </a:r>
            <a:endParaRPr b="0" lang="en-US" sz="3300" spc="-1" strike="noStrike">
              <a:latin typeface="Arial"/>
            </a:endParaRPr>
          </a:p>
        </p:txBody>
      </p:sp>
      <p:sp>
        <p:nvSpPr>
          <p:cNvPr id="8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We will learn how to work with multiple tables that have relationships with each other. </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First, we will cover some key concepts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Then will discuss JOIN queries in detail.</a:t>
            </a:r>
            <a:endParaRPr b="0" lang="en-US" sz="24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Relationship Types</a:t>
            </a:r>
            <a:endParaRPr b="0" lang="en-US" sz="3300" spc="-1" strike="noStrike">
              <a:latin typeface="Arial"/>
            </a:endParaRPr>
          </a:p>
        </p:txBody>
      </p:sp>
      <p:sp>
        <p:nvSpPr>
          <p:cNvPr id="8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One to One relationships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One to Many and Many to One Relationships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Many to Many Relationships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Self Referencing Relationships</a:t>
            </a:r>
            <a:endParaRPr b="0" lang="en-US" sz="2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9071640" cy="647640"/>
          </a:xfrm>
          <a:prstGeom prst="rect">
            <a:avLst/>
          </a:prstGeom>
          <a:noFill/>
          <a:ln>
            <a:noFill/>
          </a:ln>
        </p:spPr>
        <p:style>
          <a:lnRef idx="0"/>
          <a:fillRef idx="0"/>
          <a:effectRef idx="0"/>
          <a:fontRef idx="minor"/>
        </p:style>
      </p:sp>
      <p:sp>
        <p:nvSpPr>
          <p:cNvPr id="8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1-1 relationship:</a:t>
            </a:r>
            <a:endParaRPr b="0" lang="en-US" sz="2400" spc="-1" strike="noStrike">
              <a:latin typeface="Arial"/>
            </a:endParaRPr>
          </a:p>
        </p:txBody>
      </p:sp>
      <p:pic>
        <p:nvPicPr>
          <p:cNvPr id="86" name="" descr=""/>
          <p:cNvPicPr/>
          <p:nvPr/>
        </p:nvPicPr>
        <p:blipFill>
          <a:blip r:embed="rId1"/>
          <a:stretch/>
        </p:blipFill>
        <p:spPr>
          <a:xfrm>
            <a:off x="3236760" y="2036160"/>
            <a:ext cx="3609720" cy="1599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16000"/>
            <a:ext cx="9071640" cy="647640"/>
          </a:xfrm>
          <a:prstGeom prst="rect">
            <a:avLst/>
          </a:prstGeom>
          <a:noFill/>
          <a:ln>
            <a:noFill/>
          </a:ln>
        </p:spPr>
        <p:style>
          <a:lnRef idx="0"/>
          <a:fillRef idx="0"/>
          <a:effectRef idx="0"/>
          <a:fontRef idx="minor"/>
        </p:style>
      </p:sp>
      <p:sp>
        <p:nvSpPr>
          <p:cNvPr id="88"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1-n (or n-1) relationship:</a:t>
            </a:r>
            <a:endParaRPr b="0" lang="en-US" sz="2400" spc="-1" strike="noStrike">
              <a:latin typeface="Arial"/>
            </a:endParaRPr>
          </a:p>
        </p:txBody>
      </p:sp>
      <p:pic>
        <p:nvPicPr>
          <p:cNvPr id="89" name="" descr=""/>
          <p:cNvPicPr/>
          <p:nvPr/>
        </p:nvPicPr>
        <p:blipFill>
          <a:blip r:embed="rId1"/>
          <a:stretch/>
        </p:blipFill>
        <p:spPr>
          <a:xfrm>
            <a:off x="2189160" y="2112120"/>
            <a:ext cx="5704920" cy="1447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16000"/>
            <a:ext cx="9071640" cy="647640"/>
          </a:xfrm>
          <a:prstGeom prst="rect">
            <a:avLst/>
          </a:prstGeom>
          <a:noFill/>
          <a:ln>
            <a:noFill/>
          </a:ln>
        </p:spPr>
        <p:style>
          <a:lnRef idx="0"/>
          <a:fillRef idx="0"/>
          <a:effectRef idx="0"/>
          <a:fontRef idx="minor"/>
        </p:style>
      </p:sp>
      <p:sp>
        <p:nvSpPr>
          <p:cNvPr id="9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n-n relationship:</a:t>
            </a:r>
            <a:endParaRPr b="0" lang="en-US" sz="2400" spc="-1" strike="noStrike">
              <a:latin typeface="Arial"/>
            </a:endParaRPr>
          </a:p>
        </p:txBody>
      </p:sp>
      <p:pic>
        <p:nvPicPr>
          <p:cNvPr id="92" name="" descr=""/>
          <p:cNvPicPr/>
          <p:nvPr/>
        </p:nvPicPr>
        <p:blipFill>
          <a:blip r:embed="rId1"/>
          <a:stretch/>
        </p:blipFill>
        <p:spPr>
          <a:xfrm>
            <a:off x="2088360" y="1920240"/>
            <a:ext cx="5866560" cy="2266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216000"/>
            <a:ext cx="9071640" cy="647640"/>
          </a:xfrm>
          <a:prstGeom prst="rect">
            <a:avLst/>
          </a:prstGeom>
          <a:noFill/>
          <a:ln>
            <a:noFill/>
          </a:ln>
        </p:spPr>
        <p:style>
          <a:lnRef idx="0"/>
          <a:fillRef idx="0"/>
          <a:effectRef idx="0"/>
          <a:fontRef idx="minor"/>
        </p:style>
      </p:sp>
      <p:sp>
        <p:nvSpPr>
          <p:cNvPr id="94"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Self referencing relationship:</a:t>
            </a:r>
            <a:endParaRPr b="0" lang="en-US" sz="2400" spc="-1" strike="noStrike">
              <a:latin typeface="Arial"/>
            </a:endParaRPr>
          </a:p>
        </p:txBody>
      </p:sp>
      <p:pic>
        <p:nvPicPr>
          <p:cNvPr id="95" name="" descr=""/>
          <p:cNvPicPr/>
          <p:nvPr/>
        </p:nvPicPr>
        <p:blipFill>
          <a:blip r:embed="rId1"/>
          <a:stretch/>
        </p:blipFill>
        <p:spPr>
          <a:xfrm>
            <a:off x="3789360" y="2050200"/>
            <a:ext cx="2504520" cy="15710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JOIN Queries</a:t>
            </a:r>
            <a:endParaRPr b="0" lang="en-US" sz="3300" spc="-1" strike="noStrike">
              <a:latin typeface="Arial"/>
            </a:endParaRPr>
          </a:p>
        </p:txBody>
      </p:sp>
      <p:sp>
        <p:nvSpPr>
          <p:cNvPr id="9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Cross Joins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Inner Joins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Left/Right (Outer) Joins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Full(Outer) Joins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We will also learn about the ON clause and the USING clause.</a:t>
            </a:r>
            <a:endParaRPr b="0" lang="en-US" sz="24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Cross Join</a:t>
            </a:r>
            <a:endParaRPr b="0" lang="en-US" sz="3300" spc="-1" strike="noStrike">
              <a:latin typeface="Arial"/>
            </a:endParaRPr>
          </a:p>
        </p:txBody>
      </p:sp>
      <p:sp>
        <p:nvSpPr>
          <p:cNvPr id="9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SELECT * FROM Categories JOIN Products;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SELECT * FROM Categories, Products;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The result is a Cartesian product of the tables Categories and Products. It means that each row from the first table is matched with each row of the second table.</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Since Categories had 8 rows and Products had 77 rows, we ended up getting a result of 616 rows.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This type of result is usually not useful. We will look at the other JOIN types.</a:t>
            </a:r>
            <a:endParaRPr b="0" lang="en-US" sz="24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2018-10-13T23:58:06Z</dcterms:created>
  <dc:creator/>
  <dc:description/>
  <dc:language>en-US</dc:language>
  <cp:lastModifiedBy/>
  <dcterms:modified xsi:type="dcterms:W3CDTF">2018-10-14T02:08:09Z</dcterms:modified>
  <cp:revision>10</cp:revision>
  <dc:subject/>
  <dc:title>Lush Green</dc:title>
</cp:coreProperties>
</file>