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9071640" cy="3003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9071640" cy="3003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9071640" cy="64764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 y="360"/>
            <a:ext cx="10078560" cy="5672880"/>
          </a:xfrm>
          <a:prstGeom prst="rect">
            <a:avLst/>
          </a:prstGeom>
          <a:ln>
            <a:noFill/>
          </a:ln>
        </p:spPr>
      </p:pic>
      <p:sp>
        <p:nvSpPr>
          <p:cNvPr id="1" name="PlaceHolder 1"/>
          <p:cNvSpPr>
            <a:spLocks noGrp="1"/>
          </p:cNvSpPr>
          <p:nvPr>
            <p:ph type="title"/>
          </p:nvPr>
        </p:nvSpPr>
        <p:spPr>
          <a:xfrm>
            <a:off x="504000" y="216000"/>
            <a:ext cx="9071640" cy="64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360" y="360"/>
            <a:ext cx="10078560" cy="5672880"/>
          </a:xfrm>
          <a:prstGeom prst="rect">
            <a:avLst/>
          </a:prstGeom>
          <a:ln>
            <a:noFill/>
          </a:ln>
        </p:spPr>
      </p:pic>
      <p:sp>
        <p:nvSpPr>
          <p:cNvPr id="40" name="PlaceHolder 1"/>
          <p:cNvSpPr>
            <a:spLocks noGrp="1"/>
          </p:cNvSpPr>
          <p:nvPr>
            <p:ph type="title"/>
          </p:nvPr>
        </p:nvSpPr>
        <p:spPr>
          <a:xfrm>
            <a:off x="504000" y="216000"/>
            <a:ext cx="9071640" cy="6476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41" name="PlaceHolder 2"/>
          <p:cNvSpPr>
            <a:spLocks noGrp="1"/>
          </p:cNvSpPr>
          <p:nvPr>
            <p:ph type="body"/>
          </p:nvPr>
        </p:nvSpPr>
        <p:spPr>
          <a:xfrm>
            <a:off x="504000" y="1368000"/>
            <a:ext cx="907164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CMPE351 LAB5</a:t>
            </a:r>
            <a:endParaRPr b="0" lang="en-US" sz="3300" spc="-1" strike="noStrike">
              <a:latin typeface="Arial"/>
            </a:endParaRPr>
          </a:p>
        </p:txBody>
      </p:sp>
      <p:sp>
        <p:nvSpPr>
          <p:cNvPr id="79"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chor="ctr"/>
          <a:p>
            <a:pPr algn="ctr">
              <a:lnSpc>
                <a:spcPct val="100000"/>
              </a:lnSpc>
            </a:pPr>
            <a:r>
              <a:rPr b="0" lang="en-US" sz="2800" spc="-1" strike="noStrike">
                <a:latin typeface="Arial"/>
              </a:rPr>
              <a:t>DATABASE RELATIONSHIPS &amp; </a:t>
            </a:r>
            <a:endParaRPr b="0" lang="en-US" sz="2800" spc="-1" strike="noStrike">
              <a:latin typeface="Arial"/>
            </a:endParaRPr>
          </a:p>
          <a:p>
            <a:pPr algn="ctr">
              <a:lnSpc>
                <a:spcPct val="100000"/>
              </a:lnSpc>
            </a:pPr>
            <a:r>
              <a:rPr b="0" lang="en-US" sz="2800" spc="-1" strike="noStrike">
                <a:latin typeface="Arial"/>
              </a:rPr>
              <a:t>MYSQL WORKBENCH </a:t>
            </a:r>
            <a:endParaRPr b="0" lang="en-US" sz="2800" spc="-1" strike="noStrike">
              <a:latin typeface="Arial"/>
            </a:endParaRPr>
          </a:p>
          <a:p>
            <a:pPr algn="ctr">
              <a:lnSpc>
                <a:spcPct val="100000"/>
              </a:lnSpc>
            </a:pPr>
            <a:r>
              <a:rPr b="0" lang="en-US" sz="2800" spc="-1" strike="noStrike">
                <a:latin typeface="Arial"/>
              </a:rPr>
              <a:t>CONTINUED</a:t>
            </a:r>
            <a:endParaRPr b="0" lang="en-US" sz="2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2800" spc="-1" strike="noStrike">
                <a:solidFill>
                  <a:srgbClr val="ffffff"/>
                </a:solidFill>
                <a:latin typeface="Arial"/>
              </a:rPr>
              <a:t>Total vs Partial Participation</a:t>
            </a:r>
            <a:endParaRPr b="0" lang="en-US" sz="2800" spc="-1" strike="noStrike">
              <a:latin typeface="Arial"/>
            </a:endParaRPr>
          </a:p>
        </p:txBody>
      </p:sp>
      <p:pic>
        <p:nvPicPr>
          <p:cNvPr id="97" name="" descr=""/>
          <p:cNvPicPr/>
          <p:nvPr/>
        </p:nvPicPr>
        <p:blipFill>
          <a:blip r:embed="rId1"/>
          <a:stretch/>
        </p:blipFill>
        <p:spPr>
          <a:xfrm>
            <a:off x="914400" y="1083600"/>
            <a:ext cx="8138160" cy="44028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2600" spc="-1" strike="noStrike">
                <a:solidFill>
                  <a:srgbClr val="ffffff"/>
                </a:solidFill>
                <a:latin typeface="Arial"/>
              </a:rPr>
              <a:t>How to represent participation constraints on Workbench</a:t>
            </a:r>
            <a:endParaRPr b="0" lang="en-US" sz="2600" spc="-1" strike="noStrike">
              <a:latin typeface="Arial"/>
            </a:endParaRPr>
          </a:p>
        </p:txBody>
      </p:sp>
      <p:sp>
        <p:nvSpPr>
          <p:cNvPr id="99" name="CustomShape 2"/>
          <p:cNvSpPr/>
          <p:nvPr/>
        </p:nvSpPr>
        <p:spPr>
          <a:xfrm>
            <a:off x="504000" y="1097280"/>
            <a:ext cx="9071640" cy="355860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Double click on the relationship, see the Relationship tab below</a:t>
            </a:r>
            <a:endParaRPr b="0" lang="en-US" sz="2400" spc="-1" strike="noStrike">
              <a:latin typeface="Arial"/>
            </a:endParaRPr>
          </a:p>
        </p:txBody>
      </p:sp>
      <p:pic>
        <p:nvPicPr>
          <p:cNvPr id="100" name="" descr=""/>
          <p:cNvPicPr/>
          <p:nvPr/>
        </p:nvPicPr>
        <p:blipFill>
          <a:blip r:embed="rId1"/>
          <a:stretch/>
        </p:blipFill>
        <p:spPr>
          <a:xfrm>
            <a:off x="1392480" y="1542960"/>
            <a:ext cx="7019640" cy="34858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2600" spc="-1" strike="noStrike">
                <a:solidFill>
                  <a:srgbClr val="ffffff"/>
                </a:solidFill>
                <a:latin typeface="Arial"/>
              </a:rPr>
              <a:t>How to represent participation constraints on Workbench</a:t>
            </a:r>
            <a:endParaRPr b="0" lang="en-US" sz="2600" spc="-1" strike="noStrike">
              <a:latin typeface="Arial"/>
            </a:endParaRPr>
          </a:p>
        </p:txBody>
      </p:sp>
      <p:sp>
        <p:nvSpPr>
          <p:cNvPr id="102" name="CustomShape 2"/>
          <p:cNvSpPr/>
          <p:nvPr/>
        </p:nvSpPr>
        <p:spPr>
          <a:xfrm>
            <a:off x="365760" y="2103120"/>
            <a:ext cx="2853720" cy="292572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For 1-to-n or 1-to-1 relationships, double click on the relationship again, and uncheck the mandatory box on the desired foreign key:</a:t>
            </a:r>
            <a:endParaRPr b="0" lang="en-US" sz="2400" spc="-1" strike="noStrike">
              <a:latin typeface="Arial"/>
            </a:endParaRPr>
          </a:p>
          <a:p>
            <a:pPr>
              <a:lnSpc>
                <a:spcPct val="100000"/>
              </a:lnSpc>
              <a:spcAft>
                <a:spcPts val="1060"/>
              </a:spcAft>
            </a:pPr>
            <a:endParaRPr b="0" lang="en-US" sz="2400" spc="-1" strike="noStrike">
              <a:latin typeface="Arial"/>
            </a:endParaRPr>
          </a:p>
        </p:txBody>
      </p:sp>
      <p:pic>
        <p:nvPicPr>
          <p:cNvPr id="103" name="" descr=""/>
          <p:cNvPicPr/>
          <p:nvPr/>
        </p:nvPicPr>
        <p:blipFill>
          <a:blip r:embed="rId1"/>
          <a:stretch/>
        </p:blipFill>
        <p:spPr>
          <a:xfrm>
            <a:off x="3474720" y="984600"/>
            <a:ext cx="2742840" cy="1209600"/>
          </a:xfrm>
          <a:prstGeom prst="rect">
            <a:avLst/>
          </a:prstGeom>
          <a:ln>
            <a:noFill/>
          </a:ln>
        </p:spPr>
      </p:pic>
      <p:pic>
        <p:nvPicPr>
          <p:cNvPr id="104" name="" descr=""/>
          <p:cNvPicPr/>
          <p:nvPr/>
        </p:nvPicPr>
        <p:blipFill>
          <a:blip r:embed="rId2"/>
          <a:stretch/>
        </p:blipFill>
        <p:spPr>
          <a:xfrm>
            <a:off x="3423600" y="2194560"/>
            <a:ext cx="6543000" cy="33112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29200" y="17496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2200" spc="-1" strike="noStrike">
                <a:solidFill>
                  <a:srgbClr val="ffffff"/>
                </a:solidFill>
                <a:latin typeface="Arial"/>
              </a:rPr>
              <a:t>Total/Partial Participation vs Identifying/Non-identifying Relationships</a:t>
            </a:r>
            <a:endParaRPr b="0" lang="en-US" sz="2200" spc="-1" strike="noStrike">
              <a:latin typeface="Arial"/>
            </a:endParaRPr>
          </a:p>
        </p:txBody>
      </p:sp>
      <p:sp>
        <p:nvSpPr>
          <p:cNvPr id="106" name="CustomShape 2"/>
          <p:cNvSpPr/>
          <p:nvPr/>
        </p:nvSpPr>
        <p:spPr>
          <a:xfrm>
            <a:off x="504000" y="1188720"/>
            <a:ext cx="9071640" cy="346716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Weak entities always participate totally in an identifying relationship. They can not participate in any relationship partially. So identifying  relationships always enforce total participation on weak entities.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But total participation does not imply that there is an identifying relationship (i.e. "WORKS_ON" relationship is non-identifying but requires total participation from both tables).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Partial participation in a non-identifying relationship is very common.</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Note that a participation constraint on its own does not imply anything about existence of an entity type. They state whether entities of a table must or may/may not be in a relationship.</a:t>
            </a:r>
            <a:endParaRPr b="0" lang="en-US" sz="24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Exercise</a:t>
            </a:r>
            <a:endParaRPr b="0" lang="en-US" sz="3300" spc="-1" strike="noStrike">
              <a:latin typeface="Arial"/>
            </a:endParaRPr>
          </a:p>
        </p:txBody>
      </p:sp>
      <p:sp>
        <p:nvSpPr>
          <p:cNvPr id="108" name="CustomShape 2"/>
          <p:cNvSpPr/>
          <p:nvPr/>
        </p:nvSpPr>
        <p:spPr>
          <a:xfrm>
            <a:off x="504000" y="1097280"/>
            <a:ext cx="9071640" cy="4114440"/>
          </a:xfrm>
          <a:prstGeom prst="rect">
            <a:avLst/>
          </a:prstGeom>
          <a:noFill/>
          <a:ln>
            <a:noFill/>
          </a:ln>
        </p:spPr>
        <p:style>
          <a:lnRef idx="0"/>
          <a:fillRef idx="0"/>
          <a:effectRef idx="0"/>
          <a:fontRef idx="minor"/>
        </p:style>
        <p:txBody>
          <a:bodyPr lIns="0" rIns="0" tIns="0" bIns="0">
            <a:normAutofit/>
          </a:bodyPr>
          <a:p>
            <a:r>
              <a:rPr b="1" lang="en-US" sz="2400" spc="-1" strike="noStrike">
                <a:latin typeface="Arial"/>
              </a:rPr>
              <a:t>Using MySQL Workbench</a:t>
            </a:r>
            <a:r>
              <a:rPr b="0" lang="en-US" sz="2400" spc="-1" strike="noStrike">
                <a:latin typeface="Arial"/>
              </a:rPr>
              <a:t>;</a:t>
            </a:r>
            <a:endParaRPr b="0" lang="en-US" sz="2400" spc="-1" strike="noStrike">
              <a:latin typeface="Arial"/>
            </a:endParaRPr>
          </a:p>
          <a:p>
            <a:pPr lvl="1" marL="864000" indent="-323640">
              <a:lnSpc>
                <a:spcPct val="100000"/>
              </a:lnSpc>
              <a:spcAft>
                <a:spcPts val="848"/>
              </a:spcAft>
              <a:buClr>
                <a:srgbClr val="006600"/>
              </a:buClr>
              <a:buFont typeface="StarSymbol"/>
              <a:buAutoNum type="arabicParenR"/>
            </a:pPr>
            <a:r>
              <a:rPr b="0" lang="en-US" sz="2090" spc="-1" strike="noStrike">
                <a:latin typeface="Arial"/>
              </a:rPr>
              <a:t>Create a table named “</a:t>
            </a:r>
            <a:r>
              <a:rPr b="1" lang="en-US" sz="2090" spc="-1" strike="noStrike">
                <a:latin typeface="Arial"/>
              </a:rPr>
              <a:t>Department</a:t>
            </a:r>
            <a:r>
              <a:rPr b="0" lang="en-US" sz="2090" spc="-1" strike="noStrike">
                <a:latin typeface="Arial"/>
              </a:rPr>
              <a:t>” with the fields “</a:t>
            </a:r>
            <a:r>
              <a:rPr b="1" lang="en-US" sz="2090" spc="-1" strike="noStrike">
                <a:latin typeface="Arial"/>
              </a:rPr>
              <a:t>idDepartment</a:t>
            </a:r>
            <a:r>
              <a:rPr b="0" lang="en-US" sz="2090" spc="-1" strike="noStrike">
                <a:latin typeface="Arial"/>
              </a:rPr>
              <a:t>” (int) as primary key, “</a:t>
            </a:r>
            <a:r>
              <a:rPr b="1" lang="en-US" sz="2090" spc="-1" strike="noStrike">
                <a:latin typeface="Arial"/>
              </a:rPr>
              <a:t>DepartmentName</a:t>
            </a:r>
            <a:r>
              <a:rPr b="0" lang="en-US" sz="2090" spc="-1" strike="noStrike">
                <a:latin typeface="Arial"/>
              </a:rPr>
              <a:t>” (varchar).</a:t>
            </a:r>
            <a:endParaRPr b="0" lang="en-US" sz="2090" spc="-1" strike="noStrike">
              <a:latin typeface="Arial"/>
            </a:endParaRPr>
          </a:p>
          <a:p>
            <a:pPr lvl="1" marL="864000" indent="-323640">
              <a:lnSpc>
                <a:spcPct val="100000"/>
              </a:lnSpc>
              <a:spcAft>
                <a:spcPts val="848"/>
              </a:spcAft>
              <a:buClr>
                <a:srgbClr val="006600"/>
              </a:buClr>
              <a:buFont typeface="StarSymbol"/>
              <a:buAutoNum type="arabicParenR"/>
            </a:pPr>
            <a:r>
              <a:rPr b="0" lang="en-US" sz="2090" spc="-1" strike="noStrike">
                <a:latin typeface="Arial"/>
              </a:rPr>
              <a:t>Create another table named “</a:t>
            </a:r>
            <a:r>
              <a:rPr b="1" lang="en-US" sz="2090" spc="-1" strike="noStrike">
                <a:latin typeface="Arial"/>
              </a:rPr>
              <a:t>Project</a:t>
            </a:r>
            <a:r>
              <a:rPr b="0" lang="en-US" sz="2090" spc="-1" strike="noStrike">
                <a:latin typeface="Arial"/>
              </a:rPr>
              <a:t>” with the fields “</a:t>
            </a:r>
            <a:r>
              <a:rPr b="1" lang="en-US" sz="2090" spc="-1" strike="noStrike">
                <a:latin typeface="Arial"/>
              </a:rPr>
              <a:t>idProject</a:t>
            </a:r>
            <a:r>
              <a:rPr b="0" lang="en-US" sz="2090" spc="-1" strike="noStrike">
                <a:latin typeface="Arial"/>
              </a:rPr>
              <a:t>” (int) as primary key, “</a:t>
            </a:r>
            <a:r>
              <a:rPr b="1" lang="en-US" sz="2090" spc="-1" strike="noStrike">
                <a:latin typeface="Arial"/>
              </a:rPr>
              <a:t>ProjectName</a:t>
            </a:r>
            <a:r>
              <a:rPr b="0" lang="en-US" sz="2090" spc="-1" strike="noStrike">
                <a:latin typeface="Arial"/>
              </a:rPr>
              <a:t>” (varchar), “</a:t>
            </a:r>
            <a:r>
              <a:rPr b="1" lang="en-US" sz="2090" spc="-1" strike="noStrike">
                <a:latin typeface="Arial"/>
              </a:rPr>
              <a:t>Budget</a:t>
            </a:r>
            <a:r>
              <a:rPr b="0" lang="en-US" sz="2090" spc="-1" strike="noStrike">
                <a:latin typeface="Arial"/>
              </a:rPr>
              <a:t>” (int) and “</a:t>
            </a:r>
            <a:r>
              <a:rPr b="1" lang="en-US" sz="2090" spc="-1" strike="noStrike">
                <a:latin typeface="Arial"/>
              </a:rPr>
              <a:t>StartDate</a:t>
            </a:r>
            <a:r>
              <a:rPr b="0" lang="en-US" sz="2090" spc="-1" strike="noStrike">
                <a:latin typeface="Arial"/>
              </a:rPr>
              <a:t>” (date).</a:t>
            </a:r>
            <a:endParaRPr b="0" lang="en-US" sz="2090" spc="-1" strike="noStrike">
              <a:latin typeface="Arial"/>
            </a:endParaRPr>
          </a:p>
          <a:p>
            <a:pPr lvl="1" marL="864000" indent="-323640">
              <a:lnSpc>
                <a:spcPct val="100000"/>
              </a:lnSpc>
              <a:spcAft>
                <a:spcPts val="848"/>
              </a:spcAft>
              <a:buClr>
                <a:srgbClr val="006600"/>
              </a:buClr>
              <a:buFont typeface="StarSymbol"/>
              <a:buAutoNum type="arabicParenR"/>
            </a:pPr>
            <a:r>
              <a:rPr b="0" lang="en-US" sz="2090" spc="-1" strike="noStrike">
                <a:latin typeface="Arial"/>
              </a:rPr>
              <a:t>Create </a:t>
            </a:r>
            <a:r>
              <a:rPr b="1" lang="en-US" sz="2090" spc="-1" strike="noStrike">
                <a:latin typeface="Arial"/>
              </a:rPr>
              <a:t>one-to-n non-identifying</a:t>
            </a:r>
            <a:r>
              <a:rPr b="0" lang="en-US" sz="2090" spc="-1" strike="noStrike">
                <a:latin typeface="Arial"/>
              </a:rPr>
              <a:t> relationship named “</a:t>
            </a:r>
            <a:r>
              <a:rPr b="1" lang="en-US" sz="2090" spc="-1" strike="noStrike">
                <a:latin typeface="Arial"/>
              </a:rPr>
              <a:t>Controls</a:t>
            </a:r>
            <a:r>
              <a:rPr b="0" lang="en-US" sz="2090" spc="-1" strike="noStrike">
                <a:latin typeface="Arial"/>
              </a:rPr>
              <a:t>” between “</a:t>
            </a:r>
            <a:r>
              <a:rPr b="1" lang="en-US" sz="2090" spc="-1" strike="noStrike">
                <a:latin typeface="Arial"/>
              </a:rPr>
              <a:t>Department</a:t>
            </a:r>
            <a:r>
              <a:rPr b="0" lang="en-US" sz="2090" spc="-1" strike="noStrike">
                <a:latin typeface="Arial"/>
              </a:rPr>
              <a:t>” and “</a:t>
            </a:r>
            <a:r>
              <a:rPr b="1" lang="en-US" sz="2090" spc="-1" strike="noStrike">
                <a:latin typeface="Arial"/>
              </a:rPr>
              <a:t>Project</a:t>
            </a:r>
            <a:r>
              <a:rPr b="0" lang="en-US" sz="2090" spc="-1" strike="noStrike">
                <a:latin typeface="Arial"/>
              </a:rPr>
              <a:t>” tables, where one department may control zero or many projects whereas a project must be controlled by only one department. Double click on the relation you created and set the </a:t>
            </a:r>
            <a:r>
              <a:rPr b="1" lang="en-US" sz="2090" spc="-1" strike="noStrike">
                <a:latin typeface="Arial"/>
              </a:rPr>
              <a:t>participation constraints</a:t>
            </a:r>
            <a:r>
              <a:rPr b="0" lang="en-US" sz="2090" spc="-1" strike="noStrike">
                <a:latin typeface="Arial"/>
              </a:rPr>
              <a:t> by checking/unchecking “Mandatory” checkboxes from “Foreign Key” tab.</a:t>
            </a:r>
            <a:endParaRPr b="0" lang="en-US" sz="2090" spc="-1" strike="noStrike">
              <a:latin typeface="Arial"/>
            </a:endParaRPr>
          </a:p>
          <a:p>
            <a:pPr lvl="1" marL="864000" indent="-323640">
              <a:lnSpc>
                <a:spcPct val="100000"/>
              </a:lnSpc>
              <a:spcAft>
                <a:spcPts val="848"/>
              </a:spcAft>
              <a:buClr>
                <a:srgbClr val="006600"/>
              </a:buClr>
              <a:buFont typeface="StarSymbol"/>
              <a:buAutoNum type="arabicParenR"/>
            </a:pPr>
            <a:r>
              <a:rPr b="0" lang="en-US" sz="2090" spc="-1" strike="noStrike">
                <a:latin typeface="Arial"/>
              </a:rPr>
              <a:t>Press </a:t>
            </a:r>
            <a:r>
              <a:rPr b="1" lang="en-US" sz="2090" spc="-1" strike="noStrike">
                <a:latin typeface="Arial"/>
              </a:rPr>
              <a:t>CTRL+P</a:t>
            </a:r>
            <a:r>
              <a:rPr b="0" lang="en-US" sz="2090" spc="-1" strike="noStrike">
                <a:latin typeface="Arial"/>
              </a:rPr>
              <a:t> to export your EER Diagram as pdf.</a:t>
            </a:r>
            <a:endParaRPr b="0" lang="en-US" sz="2090" spc="-1" strike="noStrike">
              <a:latin typeface="Arial"/>
            </a:endParaRPr>
          </a:p>
          <a:p>
            <a:pPr lvl="1" marL="864000" indent="-323640">
              <a:lnSpc>
                <a:spcPct val="100000"/>
              </a:lnSpc>
              <a:spcAft>
                <a:spcPts val="848"/>
              </a:spcAft>
              <a:buClr>
                <a:srgbClr val="006600"/>
              </a:buClr>
              <a:buFont typeface="StarSymbol"/>
              <a:buAutoNum type="arabicParenR"/>
            </a:pPr>
            <a:r>
              <a:rPr b="0" lang="en-US" sz="2090" spc="-1" strike="noStrike">
                <a:latin typeface="Arial"/>
              </a:rPr>
              <a:t>Press </a:t>
            </a:r>
            <a:r>
              <a:rPr b="1" lang="en-US" sz="2090" spc="-1" strike="noStrike">
                <a:latin typeface="Arial"/>
              </a:rPr>
              <a:t>CTRL+Shift+G</a:t>
            </a:r>
            <a:r>
              <a:rPr b="0" lang="en-US" sz="2090" spc="-1" strike="noStrike">
                <a:latin typeface="Arial"/>
              </a:rPr>
              <a:t> (or File/Export/</a:t>
            </a:r>
            <a:r>
              <a:rPr b="1" lang="en-US" sz="2090" spc="-1" strike="noStrike">
                <a:latin typeface="Arial"/>
              </a:rPr>
              <a:t>Forward Engineer</a:t>
            </a:r>
            <a:r>
              <a:rPr b="0" lang="en-US" sz="2090" spc="-1" strike="noStrike">
                <a:latin typeface="Arial"/>
              </a:rPr>
              <a:t>) in order to generate CREATE script. Click “</a:t>
            </a:r>
            <a:r>
              <a:rPr b="1" lang="en-US" sz="2090" spc="-1" strike="noStrike">
                <a:latin typeface="Arial"/>
              </a:rPr>
              <a:t>Next</a:t>
            </a:r>
            <a:r>
              <a:rPr b="0" lang="en-US" sz="2090" spc="-1" strike="noStrike">
                <a:latin typeface="Arial"/>
              </a:rPr>
              <a:t>”, click “</a:t>
            </a:r>
            <a:r>
              <a:rPr b="1" lang="en-US" sz="2090" spc="-1" strike="noStrike">
                <a:latin typeface="Arial"/>
              </a:rPr>
              <a:t>Next</a:t>
            </a:r>
            <a:r>
              <a:rPr b="0" lang="en-US" sz="2090" spc="-1" strike="noStrike">
                <a:latin typeface="Arial"/>
              </a:rPr>
              <a:t>” again and click “</a:t>
            </a:r>
            <a:r>
              <a:rPr b="1" lang="en-US" sz="2090" spc="-1" strike="noStrike">
                <a:latin typeface="Arial"/>
              </a:rPr>
              <a:t>Copy to Clipboard</a:t>
            </a:r>
            <a:r>
              <a:rPr b="0" lang="en-US" sz="2090" spc="-1" strike="noStrike">
                <a:latin typeface="Arial"/>
              </a:rPr>
              <a:t>”. Then paste the copied script into a txt file named “Lab5.txt”</a:t>
            </a:r>
            <a:endParaRPr b="0" lang="en-US" sz="2090" spc="-1" strike="noStrike">
              <a:latin typeface="Arial"/>
            </a:endParaRPr>
          </a:p>
          <a:p>
            <a:pPr>
              <a:lnSpc>
                <a:spcPct val="100000"/>
              </a:lnSpc>
            </a:pPr>
            <a:r>
              <a:rPr b="0" lang="en-US" sz="2400" spc="-1" strike="noStrike">
                <a:latin typeface="Arial"/>
              </a:rPr>
              <a:t>Submit the pdf you exported on question 4 and the script “Lab5.txt” on question 5 to the blackboard.</a:t>
            </a:r>
            <a:endParaRPr b="0" lang="en-US" sz="2400" spc="-1" strike="noStrike">
              <a:latin typeface="Arial"/>
            </a:endParaRPr>
          </a:p>
          <a:p>
            <a:pPr>
              <a:lnSpc>
                <a:spcPct val="100000"/>
              </a:lnSpc>
              <a:spcAft>
                <a:spcPts val="848"/>
              </a:spcAft>
            </a:pPr>
            <a:endParaRPr b="0" lang="en-US" sz="24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Multiple Primary Keys</a:t>
            </a:r>
            <a:endParaRPr b="0" lang="en-US" sz="3300" spc="-1" strike="noStrike">
              <a:latin typeface="Arial"/>
            </a:endParaRPr>
          </a:p>
        </p:txBody>
      </p:sp>
      <p:sp>
        <p:nvSpPr>
          <p:cNvPr id="8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It is possible that a table has multiple primary keys. When more than one column is defined as primary key on a table, it is called a "</a:t>
            </a:r>
            <a:r>
              <a:rPr b="1" lang="en-US" sz="2400" spc="-1" strike="noStrike">
                <a:latin typeface="Arial"/>
              </a:rPr>
              <a:t>composite primary key</a:t>
            </a:r>
            <a:r>
              <a:rPr b="0" lang="en-US" sz="2400" spc="-1" strike="noStrike">
                <a:latin typeface="Arial"/>
              </a:rPr>
              <a:t>”.</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It is OK to define two primary keys for the Employee table. It is also possible to define just one of them as primary key. Note that you should make the non-primary key column "unique" if you are not using it as a primary key.</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Composite primary keys are useful on </a:t>
            </a:r>
            <a:r>
              <a:rPr b="1" lang="en-US" sz="2400" spc="-1" strike="noStrike">
                <a:latin typeface="Arial"/>
              </a:rPr>
              <a:t>weak entities</a:t>
            </a:r>
            <a:r>
              <a:rPr b="0" lang="en-US" sz="2400" spc="-1" strike="noStrike">
                <a:latin typeface="Arial"/>
              </a:rPr>
              <a:t> and </a:t>
            </a:r>
            <a:r>
              <a:rPr b="1" lang="en-US" sz="2400" spc="-1" strike="noStrike">
                <a:latin typeface="Arial"/>
              </a:rPr>
              <a:t>many-to-many </a:t>
            </a:r>
            <a:r>
              <a:rPr b="0" lang="en-US" sz="2400" spc="-1" strike="noStrike">
                <a:latin typeface="Arial"/>
              </a:rPr>
              <a:t>relationships that require </a:t>
            </a:r>
            <a:r>
              <a:rPr b="1" lang="en-US" sz="2400" spc="-1" strike="noStrike">
                <a:latin typeface="Arial"/>
              </a:rPr>
              <a:t>total participation</a:t>
            </a:r>
            <a:r>
              <a:rPr b="0" lang="en-US" sz="2400" spc="-1" strike="noStrike">
                <a:latin typeface="Arial"/>
              </a:rPr>
              <a:t>.</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If you wish to create a composite primary key on Workbench you can select multiple columns and check the PK check box. However, there is an additional step that is required, you must click the Indexes tab, then in the Index Columns panel you must set the desired order of the primary keys.</a:t>
            </a:r>
            <a:endParaRPr b="0" lang="en-US" sz="24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Composite and Derived Attributes</a:t>
            </a:r>
            <a:endParaRPr b="0" lang="en-US" sz="3300" spc="-1" strike="noStrike">
              <a:latin typeface="Arial"/>
            </a:endParaRPr>
          </a:p>
        </p:txBody>
      </p:sp>
      <p:sp>
        <p:nvSpPr>
          <p:cNvPr id="8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MySQL </a:t>
            </a:r>
            <a:r>
              <a:rPr b="1" lang="en-US" sz="2400" spc="-1" strike="noStrike">
                <a:latin typeface="Arial"/>
              </a:rPr>
              <a:t>does not support composite attributes</a:t>
            </a:r>
            <a:r>
              <a:rPr b="0" lang="en-US" sz="2400" spc="-1" strike="noStrike">
                <a:latin typeface="Arial"/>
              </a:rPr>
              <a:t>. Besides, having composite attributes in a database violates 1NF which we will cover later.</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1" lang="en-US" sz="2400" spc="-1" strike="noStrike">
                <a:latin typeface="Arial"/>
              </a:rPr>
              <a:t>Instead</a:t>
            </a:r>
            <a:r>
              <a:rPr b="0" lang="en-US" sz="2400" spc="-1" strike="noStrike">
                <a:latin typeface="Arial"/>
              </a:rPr>
              <a:t>, each part of the composite attribute should be taken out into a new table or be added into the original table as separate columns.</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You </a:t>
            </a:r>
            <a:r>
              <a:rPr b="1" lang="en-US" sz="2400" spc="-1" strike="noStrike">
                <a:latin typeface="Arial"/>
              </a:rPr>
              <a:t>should not</a:t>
            </a:r>
            <a:r>
              <a:rPr b="0" lang="en-US" sz="2400" spc="-1" strike="noStrike">
                <a:latin typeface="Arial"/>
              </a:rPr>
              <a:t> define a column for </a:t>
            </a:r>
            <a:r>
              <a:rPr b="1" lang="en-US" sz="2400" spc="-1" strike="noStrike">
                <a:latin typeface="Arial"/>
              </a:rPr>
              <a:t>derived attributes</a:t>
            </a:r>
            <a:r>
              <a:rPr b="0" lang="en-US" sz="2400" spc="-1" strike="noStrike">
                <a:latin typeface="Arial"/>
              </a:rPr>
              <a:t>. They usually represent statistical information about the current state of a table.</a:t>
            </a:r>
            <a:endParaRPr b="0" lang="en-US" sz="24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Multivalued Attributes</a:t>
            </a:r>
            <a:endParaRPr b="0" lang="en-US" sz="3300" spc="-1" strike="noStrike">
              <a:latin typeface="Arial"/>
            </a:endParaRPr>
          </a:p>
        </p:txBody>
      </p:sp>
      <p:sp>
        <p:nvSpPr>
          <p:cNvPr id="85" name="CustomShape 2"/>
          <p:cNvSpPr/>
          <p:nvPr/>
        </p:nvSpPr>
        <p:spPr>
          <a:xfrm>
            <a:off x="504000" y="1368000"/>
            <a:ext cx="9071640" cy="366084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You should store multivalued attributes in a </a:t>
            </a:r>
            <a:r>
              <a:rPr b="1" lang="en-US" sz="2400" spc="-1" strike="noStrike">
                <a:latin typeface="Arial"/>
              </a:rPr>
              <a:t>new table</a:t>
            </a:r>
            <a:r>
              <a:rPr b="0" lang="en-US" sz="2400" spc="-1" strike="noStrike">
                <a:latin typeface="Arial"/>
              </a:rPr>
              <a:t>, which has </a:t>
            </a:r>
            <a:r>
              <a:rPr b="1" lang="en-US" sz="2400" spc="-1" strike="noStrike">
                <a:latin typeface="Arial"/>
              </a:rPr>
              <a:t>many-to-many</a:t>
            </a:r>
            <a:r>
              <a:rPr b="0" lang="en-US" sz="2400" spc="-1" strike="noStrike">
                <a:latin typeface="Arial"/>
              </a:rPr>
              <a:t> relationship with the original table. This means two more tables in total: one for multivalued attributes, one for m-to-n relationship.</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In COMPANY database, a table named “</a:t>
            </a:r>
            <a:r>
              <a:rPr b="1" lang="en-US" sz="2400" spc="-1" strike="noStrike">
                <a:latin typeface="Arial"/>
              </a:rPr>
              <a:t>Location</a:t>
            </a:r>
            <a:r>
              <a:rPr b="0" lang="en-US" sz="2400" spc="-1" strike="noStrike">
                <a:latin typeface="Arial"/>
              </a:rPr>
              <a:t>” should be created. Consider this situation like: </a:t>
            </a:r>
            <a:endParaRPr b="0" lang="en-US" sz="2400" spc="-1" strike="noStrike">
              <a:latin typeface="Arial"/>
            </a:endParaRPr>
          </a:p>
          <a:p>
            <a:pPr lvl="1" marL="864000" indent="-323640">
              <a:lnSpc>
                <a:spcPct val="100000"/>
              </a:lnSpc>
              <a:spcAft>
                <a:spcPts val="848"/>
              </a:spcAft>
              <a:buClr>
                <a:srgbClr val="006600"/>
              </a:buClr>
              <a:buSzPct val="75000"/>
              <a:buFont typeface="Symbol"/>
              <a:buChar char=""/>
            </a:pPr>
            <a:r>
              <a:rPr b="0" lang="en-US" sz="2090" spc="-1" strike="noStrike">
                <a:latin typeface="Arial"/>
              </a:rPr>
              <a:t>One department can exist in many locations, and there can also be many departments in one location. This implies a many-to-many relationship between Department and Location tables, and enforces an extra table for many-to-many relationship. </a:t>
            </a:r>
            <a:endParaRPr b="0" lang="en-US" sz="209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Note that "Project" table has a Location attribute, which indicates that "Location" table is also useful here.</a:t>
            </a:r>
            <a:endParaRPr b="0" lang="en-US" sz="24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Relationship Attributes</a:t>
            </a:r>
            <a:endParaRPr b="0" lang="en-US" sz="3300" spc="-1" strike="noStrike">
              <a:latin typeface="Arial"/>
            </a:endParaRPr>
          </a:p>
        </p:txBody>
      </p:sp>
      <p:sp>
        <p:nvSpPr>
          <p:cNvPr id="87" name="CustomShape 2"/>
          <p:cNvSpPr/>
          <p:nvPr/>
        </p:nvSpPr>
        <p:spPr>
          <a:xfrm>
            <a:off x="504000" y="1188720"/>
            <a:ext cx="9071640" cy="346716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If those attributes belong to a </a:t>
            </a:r>
            <a:r>
              <a:rPr b="1" lang="en-US" sz="2400" spc="-1" strike="noStrike">
                <a:latin typeface="Arial"/>
              </a:rPr>
              <a:t>many-to-many </a:t>
            </a:r>
            <a:r>
              <a:rPr b="0" lang="en-US" sz="2400" spc="-1" strike="noStrike">
                <a:latin typeface="Arial"/>
              </a:rPr>
              <a:t>relationship, they should be included in the </a:t>
            </a:r>
            <a:r>
              <a:rPr b="1" lang="en-US" sz="2400" spc="-1" strike="noStrike">
                <a:latin typeface="Arial"/>
              </a:rPr>
              <a:t>many-to-many table</a:t>
            </a:r>
            <a:r>
              <a:rPr b="0" lang="en-US" sz="2400" spc="-1" strike="noStrike">
                <a:latin typeface="Arial"/>
              </a:rPr>
              <a:t>. </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If they appear to be in a </a:t>
            </a:r>
            <a:r>
              <a:rPr b="1" lang="en-US" sz="2400" spc="-1" strike="noStrike">
                <a:latin typeface="Arial"/>
              </a:rPr>
              <a:t>one-to-one</a:t>
            </a:r>
            <a:r>
              <a:rPr b="0" lang="en-US" sz="2400" spc="-1" strike="noStrike">
                <a:latin typeface="Arial"/>
              </a:rPr>
              <a:t> or </a:t>
            </a:r>
            <a:r>
              <a:rPr b="1" lang="en-US" sz="2400" spc="-1" strike="noStrike">
                <a:latin typeface="Arial"/>
              </a:rPr>
              <a:t>one-to-many</a:t>
            </a:r>
            <a:r>
              <a:rPr b="0" lang="en-US" sz="2400" spc="-1" strike="noStrike">
                <a:latin typeface="Arial"/>
              </a:rPr>
              <a:t> relationship, they should be added to </a:t>
            </a:r>
            <a:r>
              <a:rPr b="1" lang="en-US" sz="2400" spc="-1" strike="noStrike">
                <a:latin typeface="Arial"/>
              </a:rPr>
              <a:t>the table with the foreign key</a:t>
            </a:r>
            <a:r>
              <a:rPr b="0" lang="en-US" sz="2400" spc="-1" strike="noStrike">
                <a:latin typeface="Arial"/>
              </a:rPr>
              <a:t>.</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In COMPANY database, the relationship "MANAGES" has "StartDate" attribute. Since each department can have one manager(one-to-one relationship), you can define columns for EmployeeID and StartDate (as </a:t>
            </a:r>
            <a:r>
              <a:rPr b="1" lang="en-US" sz="2400" spc="-1" strike="noStrike">
                <a:latin typeface="Arial"/>
              </a:rPr>
              <a:t>ManagerID</a:t>
            </a:r>
            <a:r>
              <a:rPr b="0" lang="en-US" sz="2400" spc="-1" strike="noStrike">
                <a:latin typeface="Arial"/>
              </a:rPr>
              <a:t> and </a:t>
            </a:r>
            <a:r>
              <a:rPr b="1" lang="en-US" sz="2400" spc="-1" strike="noStrike">
                <a:latin typeface="Arial"/>
              </a:rPr>
              <a:t>ManagerStartDate</a:t>
            </a:r>
            <a:r>
              <a:rPr b="0" lang="en-US" sz="2400" spc="-1" strike="noStrike">
                <a:latin typeface="Arial"/>
              </a:rPr>
              <a:t>) on </a:t>
            </a:r>
            <a:r>
              <a:rPr b="1" lang="en-US" sz="2400" spc="-1" strike="noStrike">
                <a:latin typeface="Arial"/>
              </a:rPr>
              <a:t>Department table</a:t>
            </a:r>
            <a:r>
              <a:rPr b="0" lang="en-US" sz="2400" spc="-1" strike="noStrike">
                <a:latin typeface="Arial"/>
              </a:rPr>
              <a:t>.</a:t>
            </a:r>
            <a:endParaRPr b="0" lang="en-US" sz="24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Identifying vs Non-Identifying Relationships</a:t>
            </a:r>
            <a:endParaRPr b="0" lang="en-US" sz="3300" spc="-1" strike="noStrike">
              <a:latin typeface="Arial"/>
            </a:endParaRPr>
          </a:p>
        </p:txBody>
      </p:sp>
      <p:pic>
        <p:nvPicPr>
          <p:cNvPr id="89" name="" descr=""/>
          <p:cNvPicPr/>
          <p:nvPr/>
        </p:nvPicPr>
        <p:blipFill>
          <a:blip r:embed="rId1"/>
          <a:stretch/>
        </p:blipFill>
        <p:spPr>
          <a:xfrm>
            <a:off x="417240" y="1272600"/>
            <a:ext cx="9000720" cy="384768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Identifying Relationships</a:t>
            </a:r>
            <a:endParaRPr b="0" lang="en-US" sz="3300" spc="-1" strike="noStrike">
              <a:latin typeface="Arial"/>
            </a:endParaRPr>
          </a:p>
        </p:txBody>
      </p:sp>
      <p:sp>
        <p:nvSpPr>
          <p:cNvPr id="91"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An identifying relationship can exist between </a:t>
            </a:r>
            <a:r>
              <a:rPr b="1" lang="en-US" sz="2400" spc="-1" strike="noStrike">
                <a:latin typeface="Arial"/>
              </a:rPr>
              <a:t>a strong</a:t>
            </a:r>
            <a:r>
              <a:rPr b="0" lang="en-US" sz="2400" spc="-1" strike="noStrike">
                <a:latin typeface="Arial"/>
              </a:rPr>
              <a:t> and a </a:t>
            </a:r>
            <a:r>
              <a:rPr b="1" lang="en-US" sz="2400" spc="-1" strike="noStrike">
                <a:latin typeface="Arial"/>
              </a:rPr>
              <a:t>weak entity type</a:t>
            </a:r>
            <a:r>
              <a:rPr b="0" lang="en-US" sz="2400" spc="-1" strike="noStrike">
                <a:latin typeface="Arial"/>
              </a:rPr>
              <a:t>, where weak entity's foreign key is part of its primary key.</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In COMPANY database, existance of a "Dependent" entity depends on existance of an "Employee", meaning that if an employee is deleted from the database, related dependents should also be deleted(referential integrity). This functionality can be achieved using </a:t>
            </a:r>
            <a:r>
              <a:rPr b="1" lang="en-US" sz="2400" spc="-1" strike="noStrike">
                <a:latin typeface="Arial"/>
              </a:rPr>
              <a:t>solid lines</a:t>
            </a:r>
            <a:r>
              <a:rPr b="0" lang="en-US" sz="2400" spc="-1" strike="noStrike">
                <a:latin typeface="Arial"/>
              </a:rPr>
              <a:t> on MySQL Workbench.</a:t>
            </a:r>
            <a:endParaRPr b="0" lang="en-US" sz="24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Non-Identifying Relationships</a:t>
            </a:r>
            <a:endParaRPr b="0" lang="en-US" sz="3300" spc="-1" strike="noStrike">
              <a:latin typeface="Arial"/>
            </a:endParaRPr>
          </a:p>
        </p:txBody>
      </p:sp>
      <p:sp>
        <p:nvSpPr>
          <p:cNvPr id="93"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0" lang="en-US" sz="2400" spc="-1" strike="noStrike">
                <a:latin typeface="Arial"/>
              </a:rPr>
              <a:t>Non-identifying relationships are relationships between </a:t>
            </a:r>
            <a:r>
              <a:rPr b="1" lang="en-US" sz="2400" spc="-1" strike="noStrike">
                <a:latin typeface="Arial"/>
              </a:rPr>
              <a:t>strong entity types</a:t>
            </a:r>
            <a:r>
              <a:rPr b="0" lang="en-US" sz="2400" spc="-1" strike="noStrike">
                <a:latin typeface="Arial"/>
              </a:rPr>
              <a:t>, each having their own key specified. These relationships do not enforce referential integrity on the related tables. </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A non-identifying relationship can be optional or mandatory, which means the foreign key column allows NULL or disallows NULL, respectively. </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Use </a:t>
            </a:r>
            <a:r>
              <a:rPr b="1" lang="en-US" sz="2400" spc="-1" strike="noStrike">
                <a:latin typeface="Arial"/>
              </a:rPr>
              <a:t>dashed lines</a:t>
            </a:r>
            <a:r>
              <a:rPr b="0" lang="en-US" sz="2400" spc="-1" strike="noStrike">
                <a:latin typeface="Arial"/>
              </a:rPr>
              <a:t> on MySQL Workbench for non-identifying relationships.</a:t>
            </a:r>
            <a:endParaRPr b="0" lang="en-US" sz="24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216000"/>
            <a:ext cx="9071640" cy="64764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rPr>
              <a:t>Participation Constraints</a:t>
            </a:r>
            <a:endParaRPr b="0" lang="en-US" sz="3300" spc="-1" strike="noStrike">
              <a:latin typeface="Arial"/>
            </a:endParaRPr>
          </a:p>
        </p:txBody>
      </p:sp>
      <p:sp>
        <p:nvSpPr>
          <p:cNvPr id="95" name="CustomShape 2"/>
          <p:cNvSpPr/>
          <p:nvPr/>
        </p:nvSpPr>
        <p:spPr>
          <a:xfrm>
            <a:off x="504000" y="1368000"/>
            <a:ext cx="9071640" cy="32878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060"/>
              </a:spcAft>
              <a:buClr>
                <a:srgbClr val="006600"/>
              </a:buClr>
              <a:buSzPct val="45000"/>
              <a:buFont typeface="Wingdings" charset="2"/>
              <a:buChar char=""/>
            </a:pPr>
            <a:r>
              <a:rPr b="1" lang="en-US" sz="2400" spc="-1" strike="noStrike">
                <a:latin typeface="Arial"/>
              </a:rPr>
              <a:t>Total participation:</a:t>
            </a:r>
            <a:r>
              <a:rPr b="0" lang="en-US" sz="2400" spc="-1" strike="noStrike">
                <a:latin typeface="Arial"/>
              </a:rPr>
              <a:t> All the entities in a table </a:t>
            </a:r>
            <a:r>
              <a:rPr b="1" lang="en-US" sz="2400" spc="-1" strike="noStrike">
                <a:latin typeface="Arial"/>
              </a:rPr>
              <a:t>must participate</a:t>
            </a:r>
            <a:r>
              <a:rPr b="0" lang="en-US" sz="2400" spc="-1" strike="noStrike">
                <a:latin typeface="Arial"/>
              </a:rPr>
              <a:t> in the relationship.</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1" lang="en-US" sz="2400" spc="-1" strike="noStrike">
                <a:latin typeface="Arial"/>
              </a:rPr>
              <a:t>Partial participation:</a:t>
            </a:r>
            <a:r>
              <a:rPr b="0" lang="en-US" sz="2400" spc="-1" strike="noStrike">
                <a:latin typeface="Arial"/>
              </a:rPr>
              <a:t> Entities </a:t>
            </a:r>
            <a:r>
              <a:rPr b="1" lang="en-US" sz="2400" spc="-1" strike="noStrike">
                <a:latin typeface="Arial"/>
              </a:rPr>
              <a:t>may </a:t>
            </a:r>
            <a:r>
              <a:rPr b="0" lang="en-US" sz="2400" spc="-1" strike="noStrike">
                <a:latin typeface="Arial"/>
              </a:rPr>
              <a:t>or</a:t>
            </a:r>
            <a:r>
              <a:rPr b="1" lang="en-US" sz="2400" spc="-1" strike="noStrike">
                <a:latin typeface="Arial"/>
              </a:rPr>
              <a:t> may not participate</a:t>
            </a:r>
            <a:r>
              <a:rPr b="0" lang="en-US" sz="2400" spc="-1" strike="noStrike">
                <a:latin typeface="Arial"/>
              </a:rPr>
              <a:t> in the relationship.</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In COMPANY database each department must have a manager while only a few of the employees are managers. In this relationship </a:t>
            </a:r>
            <a:r>
              <a:rPr b="1" lang="en-US" sz="2400" spc="-1" strike="noStrike">
                <a:latin typeface="Arial"/>
              </a:rPr>
              <a:t>department</a:t>
            </a:r>
            <a:r>
              <a:rPr b="0" lang="en-US" sz="2400" spc="-1" strike="noStrike">
                <a:latin typeface="Arial"/>
              </a:rPr>
              <a:t> table is participating</a:t>
            </a:r>
            <a:r>
              <a:rPr b="1" lang="en-US" sz="2400" spc="-1" strike="noStrike">
                <a:latin typeface="Arial"/>
              </a:rPr>
              <a:t> totally</a:t>
            </a:r>
            <a:r>
              <a:rPr b="0" lang="en-US" sz="2400" spc="-1" strike="noStrike">
                <a:latin typeface="Arial"/>
              </a:rPr>
              <a:t>, on the other hand </a:t>
            </a:r>
            <a:r>
              <a:rPr b="1" lang="en-US" sz="2400" spc="-1" strike="noStrike">
                <a:latin typeface="Arial"/>
              </a:rPr>
              <a:t>employee</a:t>
            </a:r>
            <a:r>
              <a:rPr b="0" lang="en-US" sz="2400" spc="-1" strike="noStrike">
                <a:latin typeface="Arial"/>
              </a:rPr>
              <a:t> table participates </a:t>
            </a:r>
            <a:r>
              <a:rPr b="1" lang="en-US" sz="2400" spc="-1" strike="noStrike">
                <a:latin typeface="Arial"/>
              </a:rPr>
              <a:t>partially</a:t>
            </a:r>
            <a:r>
              <a:rPr b="0" lang="en-US" sz="2400" spc="-1" strike="noStrike">
                <a:latin typeface="Arial"/>
              </a:rPr>
              <a:t>.</a:t>
            </a:r>
            <a:endParaRPr b="0" lang="en-US" sz="2400" spc="-1" strike="noStrike">
              <a:latin typeface="Arial"/>
            </a:endParaRPr>
          </a:p>
          <a:p>
            <a:pPr marL="432000" indent="-323640">
              <a:lnSpc>
                <a:spcPct val="100000"/>
              </a:lnSpc>
              <a:spcAft>
                <a:spcPts val="1060"/>
              </a:spcAft>
              <a:buClr>
                <a:srgbClr val="006600"/>
              </a:buClr>
              <a:buSzPct val="45000"/>
              <a:buFont typeface="Wingdings" charset="2"/>
              <a:buChar char=""/>
            </a:pPr>
            <a:r>
              <a:rPr b="0" lang="en-US" sz="2400" spc="-1" strike="noStrike">
                <a:latin typeface="Arial"/>
              </a:rPr>
              <a:t>In MySQL Workbench EER-diagram, participation constraints can be represented as shown in the following slides:</a:t>
            </a:r>
            <a:endParaRPr b="0" lang="en-US" sz="24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LibreOffice/5.4.1.2$Windows_X86_64 LibreOffice_project/ea7cb86e6eeb2bf3a5af73a8f7777ac570321527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2018-10-22T23:03:40Z</dcterms:created>
  <dc:creator/>
  <dc:description/>
  <dc:language>en-US</dc:language>
  <cp:lastModifiedBy/>
  <dcterms:modified xsi:type="dcterms:W3CDTF">2018-10-23T03:27:32Z</dcterms:modified>
  <cp:revision>4</cp:revision>
  <dc:subject/>
  <dc:title>Lush Green</dc:title>
</cp:coreProperties>
</file>