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8" r:id="rId2"/>
    <p:sldId id="274" r:id="rId3"/>
    <p:sldId id="275" r:id="rId4"/>
    <p:sldId id="292" r:id="rId5"/>
    <p:sldId id="293" r:id="rId6"/>
    <p:sldId id="294" r:id="rId7"/>
    <p:sldId id="257" r:id="rId8"/>
    <p:sldId id="286" r:id="rId9"/>
    <p:sldId id="287" r:id="rId10"/>
    <p:sldId id="295" r:id="rId11"/>
    <p:sldId id="296" r:id="rId12"/>
    <p:sldId id="297" r:id="rId13"/>
    <p:sldId id="288" r:id="rId14"/>
    <p:sldId id="289" r:id="rId15"/>
    <p:sldId id="265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3"/>
  </p:normalViewPr>
  <p:slideViewPr>
    <p:cSldViewPr snapToGrid="0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11T18:53:37.18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943 3312,'147'-119,"-84"71,3-3,3 0,7-6,2-1,6-2,-6 6,4-1,3-2,0 1,-13 8,1-1,0 1,2-1,1-2,-7 5,2-1,1-1,0 0,-2 2,-3 1,16-10,-4 3,-1 0,4-3,-2 1,4-3,1 0,-2 1,-5 4,-3 3,-4 5,-1 0,5-3,-2-1,5-3,1 0,-3 1,-4 6,16-7,-5 5,0-2,-17 6,1-4,-3 4,-8 7,1 8,-2 2,25-24,-1 1,8 7,-39 17,-1 0,18-7,-30 10,-9 11,-18 1,-73 29,24-9,-27 11,-7 2,26-8,0-1,-30 8,-5 1,-6 1,-4 0,17-5,-4-1,-3 0,12-4,-2 1,-1-1,-2 0,-7 1,-1 0,-2 0,-1-1,-4 0,-2-1,0 0,-1 0,-1 1,-2 0,1 0,-1-1,1-1,-1-1,1 0,0 0,2 0,-1 1,2-1,4-2,-5 0,5-1,-2-1,-9 1,-1 0,12-1,21-1,4-1,-2-1,-4-1,6 1,6 1,4 0,-10 1,2-1,-28 5,30-5,21-2,16-4,12 3,44 15,-12-8,37 20,-8-4,20 25,-25-19,3 3,11 9,1 4,4 10,2 4,-11-15,3 2,0 2,0 6,-1 3,2 1,7 6,2 3,-5-3,-13-14,-3-2,1 3,12 15,3 4,-3-3,-10-13,-1-1,0 1,8 12,1 2,0 0,1-2,0 0,-2 0,-6-5,-2 0,0-1,-1 0,1 0,-2 0,-2-4,-1-1,0 2,-2 0,-1 1,0-1,0-5,-1-1,0 0,17 28,-2-3,-12-20,-2-3,-2 1,-2-3,14 19,-5 4,-5-16,-17-20,-2-8,-10-17,0-2,-25-62,-2-2,-4-23,-2-11,2 7,0-5,5 3,2-6,0-1,-1-3,0-1,2-4,2 12,0-3,1-2,1 1,0-5,1-1,0 1,0 4,-2-12,0 5,1-4,3 15,0-4,1 2,0 4,1-1,1 3,-1-2,-3-16,1-3,0 1,4 9,1 1,-1 1,-3 3,-2 0,2 3,3 8,1 2,-1 0,-3 1,-2-1,2 3,3-23,1 4,-4 23,1 1,3-6,0 4,0-22,0 34,0 1,0-31,0 18,0 15,0 15,0 3,0 17,0-1,0 3,0-1,0-8,0 7,0-5,0 6,0-2,-31 58,15-18,-31 57,21-14,-3-13,-4 8,1 1,-1 6,-4 3,-8 10,-5 3,-1 5,13-22,-1 5,-1 2,0 0,-1 1,-3 1,0 1,-1 1,-1 1,-1 3,4-6,-1 3,0 1,-1 1,0 0,-1 0,-3 3,-2 1,0 1,1-1,0-1,3-2,-2 3,2-2,2-1,-1 0,-2 3,2-3,-2 3,-1 0,1 1,1-3,2-3,1-1,2-3,1-2,0 1,-2 3,2-4,-1 3,-1 1,1 0,0-3,3-3,-6 11,2-5,1-1,-1 1,-3 6,-2 1,2-2,5-7,3-4,4-7,-1 1,-1 2,-1 0,1-2,2-5,0-1,3-6,3-6,1-3,-7 12,1-3,-12 17,10-17,14-20,9-10,4-9,2-5,3-4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652D5-EDA8-4102-82D6-031C26B782CF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F646-9F20-4986-8F37-EC8A3EBEF57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517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EBBD5-C22A-46EF-996B-E94D11D37F7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444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4F646-9F20-4986-8F37-EC8A3EBEF57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917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365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542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666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349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250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18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536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470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41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28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9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86F728D-F992-47BD-960D-14696D1F2247}" type="datetimeFigureOut">
              <a:rPr lang="tr-TR" smtClean="0"/>
              <a:t>11.11.2018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67EF280-711C-4ECA-A8C1-F55D6C85637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7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4D8EDA-1733-4E6F-9F25-C42349094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422553EA-AB00-4085-AB5D-999AB77B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5E6C4-536B-45F0-A5D1-2D502EC8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67" y="1327355"/>
            <a:ext cx="10072714" cy="27579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tr-TR" sz="7200" dirty="0"/>
              <a:t>Chapter 3 </a:t>
            </a:r>
            <a:br>
              <a:rPr lang="tr-TR" sz="7200" dirty="0"/>
            </a:br>
            <a:r>
              <a:rPr lang="tr-TR" sz="7200" dirty="0"/>
              <a:t>Combinational Logic Design</a:t>
            </a:r>
            <a:endParaRPr lang="en-US" sz="7000" cap="al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CE4018-DA59-4838-BDC5-2AD8CD728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4EA1A-CCE5-4CE2-ADA9-9ED8CB87DFE8}"/>
              </a:ext>
            </a:extLst>
          </p:cNvPr>
          <p:cNvSpPr/>
          <p:nvPr/>
        </p:nvSpPr>
        <p:spPr>
          <a:xfrm>
            <a:off x="4729641" y="4535741"/>
            <a:ext cx="66973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sz="2800" dirty="0"/>
              <a:t>Encoder, Decoder and Multiplexer Exercises</a:t>
            </a:r>
          </a:p>
        </p:txBody>
      </p:sp>
    </p:spTree>
    <p:extLst>
      <p:ext uri="{BB962C8B-B14F-4D97-AF65-F5344CB8AC3E}">
        <p14:creationId xmlns:p14="http://schemas.microsoft.com/office/powerpoint/2010/main" val="156913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Multiplexer</a:t>
            </a:r>
            <a:endParaRPr lang="tr-T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518"/>
            <a:ext cx="10515600" cy="2201626"/>
          </a:xfrm>
        </p:spPr>
        <p:txBody>
          <a:bodyPr>
            <a:normAutofit/>
          </a:bodyPr>
          <a:lstStyle/>
          <a:p>
            <a:r>
              <a:rPr lang="en-US" sz="2400" dirty="0"/>
              <a:t>A multiplexer is a combinational circuit that selects binary information from one of</a:t>
            </a:r>
            <a:r>
              <a:rPr lang="tr-TR" sz="2400" dirty="0"/>
              <a:t> </a:t>
            </a:r>
            <a:r>
              <a:rPr lang="en-US" sz="2400" dirty="0"/>
              <a:t>many input lines and directs the information to a single output line. </a:t>
            </a:r>
            <a:endParaRPr lang="tr-TR" sz="2400" dirty="0"/>
          </a:p>
          <a:p>
            <a:r>
              <a:rPr lang="en-US" sz="2400" dirty="0"/>
              <a:t>The selection of</a:t>
            </a:r>
            <a:r>
              <a:rPr lang="tr-TR" sz="2400" dirty="0"/>
              <a:t> </a:t>
            </a:r>
            <a:r>
              <a:rPr lang="en-US" sz="2400" dirty="0"/>
              <a:t>a particular input line is controlled by a set of input variables, called </a:t>
            </a:r>
            <a:r>
              <a:rPr lang="en-US" sz="2400" i="1" dirty="0"/>
              <a:t>selection inputs</a:t>
            </a:r>
            <a:r>
              <a:rPr lang="en-US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979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/>
          <a:lstStyle/>
          <a:p>
            <a:r>
              <a:rPr lang="tr-TR" b="1" i="1" dirty="0"/>
              <a:t>Multiplexer</a:t>
            </a:r>
            <a:endParaRPr lang="tr-T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322962"/>
            <a:ext cx="5017851" cy="4854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2962"/>
            <a:ext cx="5181600" cy="4854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10" y="6043180"/>
            <a:ext cx="2608431" cy="6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7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2196" y="894397"/>
            <a:ext cx="5257800" cy="551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661482"/>
            <a:ext cx="5181600" cy="3654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5559997"/>
            <a:ext cx="5637796" cy="6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1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2257" y="6254297"/>
            <a:ext cx="10515600" cy="190046"/>
          </a:xfrm>
        </p:spPr>
        <p:txBody>
          <a:bodyPr>
            <a:normAutofit fontScale="90000"/>
          </a:bodyPr>
          <a:lstStyle/>
          <a:p>
            <a:r>
              <a:rPr lang="tr-TR" sz="1400" dirty="0" err="1"/>
              <a:t>From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book</a:t>
            </a:r>
            <a:r>
              <a:rPr lang="tr-TR" sz="1400" dirty="0"/>
              <a:t> </a:t>
            </a:r>
            <a:r>
              <a:rPr lang="en-US" sz="1400" dirty="0"/>
              <a:t>Fundamentals of Digital Logic with VHDL Design</a:t>
            </a:r>
            <a:r>
              <a:rPr lang="tr-TR" sz="1400" dirty="0"/>
              <a:t>; 2nd </a:t>
            </a:r>
            <a:r>
              <a:rPr lang="tr-TR" sz="1400" dirty="0" err="1"/>
              <a:t>edition</a:t>
            </a:r>
            <a:endParaRPr lang="tr-TR" sz="1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6"/>
            <a:ext cx="10515600" cy="647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i="1" dirty="0">
                <a:solidFill>
                  <a:schemeClr val="tx2"/>
                </a:solidFill>
              </a:rPr>
              <a:t>MUX</a:t>
            </a:r>
            <a:r>
              <a:rPr lang="tr-TR" b="1" i="1" dirty="0"/>
              <a:t> </a:t>
            </a:r>
            <a:r>
              <a:rPr lang="tr-TR" b="1" i="1" dirty="0">
                <a:solidFill>
                  <a:schemeClr val="tx2"/>
                </a:solidFill>
              </a:rPr>
              <a:t>:</a:t>
            </a:r>
            <a:r>
              <a:rPr lang="tr-TR" b="1" i="1" dirty="0"/>
              <a:t> </a:t>
            </a:r>
            <a:r>
              <a:rPr lang="tr-TR" b="1" i="1" dirty="0">
                <a:solidFill>
                  <a:schemeClr val="tx2"/>
                </a:solidFill>
              </a:rPr>
              <a:t>Question</a:t>
            </a:r>
            <a:r>
              <a:rPr lang="tr-TR" b="1" i="1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63" y="1200286"/>
            <a:ext cx="10045474" cy="44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8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704"/>
          </a:xfrm>
        </p:spPr>
        <p:txBody>
          <a:bodyPr>
            <a:normAutofit fontScale="90000"/>
          </a:bodyPr>
          <a:lstStyle/>
          <a:p>
            <a:r>
              <a:rPr lang="tr-TR" b="1" i="1" dirty="0"/>
              <a:t>MUX: </a:t>
            </a:r>
            <a:r>
              <a:rPr lang="tr-TR" b="1" i="1" dirty="0" err="1"/>
              <a:t>Answer</a:t>
            </a:r>
            <a:endParaRPr lang="tr-TR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46" y="1584552"/>
            <a:ext cx="10176783" cy="3673248"/>
          </a:xfrm>
          <a:prstGeom prst="rect">
            <a:avLst/>
          </a:prstGeom>
        </p:spPr>
      </p:pic>
      <p:sp>
        <p:nvSpPr>
          <p:cNvPr id="4" name="Title 4"/>
          <p:cNvSpPr txBox="1">
            <a:spLocks/>
          </p:cNvSpPr>
          <p:nvPr/>
        </p:nvSpPr>
        <p:spPr>
          <a:xfrm>
            <a:off x="642257" y="6254297"/>
            <a:ext cx="10515600" cy="19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/>
              <a:t>From the book </a:t>
            </a:r>
            <a:r>
              <a:rPr lang="en-US" sz="1400"/>
              <a:t>Fundamentals of Digital Logic with VHDL Design</a:t>
            </a:r>
            <a:r>
              <a:rPr lang="tr-TR" sz="1400"/>
              <a:t>; 2nd edition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44986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3743"/>
            <a:ext cx="10515600" cy="37821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 a 4-input priority encoder with inputs and outputs as in Table 8, but</a:t>
            </a:r>
            <a:r>
              <a:rPr lang="tr-TR" dirty="0"/>
              <a:t> </a:t>
            </a:r>
            <a:r>
              <a:rPr lang="en-US" dirty="0"/>
              <a:t>with the truth table representing the case in which input </a:t>
            </a:r>
            <a:r>
              <a:rPr lang="en-US" i="1" dirty="0"/>
              <a:t>D</a:t>
            </a:r>
            <a:r>
              <a:rPr lang="en-US" dirty="0"/>
              <a:t>0 has the highest</a:t>
            </a:r>
            <a:r>
              <a:rPr lang="tr-TR" dirty="0"/>
              <a:t> </a:t>
            </a:r>
            <a:r>
              <a:rPr lang="en-US" dirty="0"/>
              <a:t>priority and input </a:t>
            </a:r>
            <a:r>
              <a:rPr lang="en-US" i="1" dirty="0"/>
              <a:t>D3 </a:t>
            </a:r>
            <a:r>
              <a:rPr lang="en-US" dirty="0"/>
              <a:t>the lowest priority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08" y="2684772"/>
            <a:ext cx="10515600" cy="382161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104617"/>
            <a:ext cx="10515600" cy="312676"/>
          </a:xfrm>
        </p:spPr>
        <p:txBody>
          <a:bodyPr>
            <a:normAutofit fontScale="90000"/>
          </a:bodyPr>
          <a:lstStyle/>
          <a:p>
            <a:r>
              <a:rPr lang="tr-TR" b="1" i="1" dirty="0" err="1"/>
              <a:t>Question</a:t>
            </a:r>
            <a:r>
              <a:rPr lang="tr-TR" b="1" i="1" dirty="0"/>
              <a:t> 2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44057"/>
            <a:ext cx="10515600" cy="86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err="1"/>
              <a:t>Examples</a:t>
            </a:r>
            <a:r>
              <a:rPr lang="tr-TR" b="1" dirty="0"/>
              <a:t> </a:t>
            </a:r>
            <a:r>
              <a:rPr lang="tr-TR" b="1" dirty="0" err="1"/>
              <a:t>from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course</a:t>
            </a:r>
            <a:r>
              <a:rPr lang="tr-TR" b="1" dirty="0"/>
              <a:t> </a:t>
            </a:r>
            <a:r>
              <a:rPr lang="tr-TR" b="1" dirty="0" err="1"/>
              <a:t>book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720357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292"/>
          </a:xfrm>
        </p:spPr>
        <p:txBody>
          <a:bodyPr/>
          <a:lstStyle/>
          <a:p>
            <a:r>
              <a:rPr lang="tr-TR" b="1" i="1" dirty="0" err="1"/>
              <a:t>Answer</a:t>
            </a:r>
            <a:r>
              <a:rPr lang="tr-TR" b="1" i="1" dirty="0"/>
              <a:t>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2418"/>
            <a:ext cx="10515599" cy="48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5670"/>
            <a:ext cx="10515600" cy="1325563"/>
          </a:xfrm>
        </p:spPr>
        <p:txBody>
          <a:bodyPr/>
          <a:lstStyle/>
          <a:p>
            <a:r>
              <a:rPr lang="tr-TR" b="1" i="1" dirty="0" err="1"/>
              <a:t>Question</a:t>
            </a:r>
            <a:r>
              <a:rPr lang="tr-TR" b="1" i="1"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*</a:t>
            </a:r>
            <a:r>
              <a:rPr lang="en-US" sz="3600" dirty="0"/>
              <a:t>Construct a 15-to-1-line multiplexer with two 8-to-1-line multiplexers.</a:t>
            </a:r>
          </a:p>
          <a:p>
            <a:r>
              <a:rPr lang="en-US" sz="3600" dirty="0"/>
              <a:t>Interconnect the two multiplexers and label the inputs such that any added</a:t>
            </a:r>
            <a:r>
              <a:rPr lang="tr-TR" sz="3600" dirty="0"/>
              <a:t> </a:t>
            </a:r>
            <a:r>
              <a:rPr lang="en-US" sz="3600" dirty="0"/>
              <a:t>logic required to have selection codes 0000 through 1110 is minimized.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23465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Answer</a:t>
            </a:r>
            <a:r>
              <a:rPr lang="tr-TR" b="1" i="1" dirty="0"/>
              <a:t> 3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44" y="1384470"/>
            <a:ext cx="7524808" cy="47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3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Question</a:t>
            </a:r>
            <a:r>
              <a:rPr lang="tr-TR" b="1" i="1" dirty="0"/>
              <a:t> 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599" cy="44182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912C09-1590-FD4C-A017-904D6A5A0DB1}"/>
                  </a:ext>
                </a:extLst>
              </p14:cNvPr>
              <p14:cNvContentPartPr/>
              <p14:nvPr/>
            </p14:nvContentPartPr>
            <p14:xfrm>
              <a:off x="288423" y="70039"/>
              <a:ext cx="1850760" cy="212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912C09-1590-FD4C-A017-904D6A5A0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783" y="-37961"/>
                <a:ext cx="1958400" cy="23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7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DESIGN PROCEDURE STEPS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56080"/>
            <a:ext cx="9784080" cy="4673600"/>
          </a:xfrm>
        </p:spPr>
        <p:txBody>
          <a:bodyPr>
            <a:normAutofit/>
          </a:bodyPr>
          <a:lstStyle/>
          <a:p>
            <a:r>
              <a:rPr lang="en-US" sz="2400" b="1" dirty="0"/>
              <a:t>1. Specification: </a:t>
            </a:r>
            <a:r>
              <a:rPr lang="en-US" sz="2400" dirty="0"/>
              <a:t>Write a specification for the circuit, if one is not already</a:t>
            </a:r>
            <a:r>
              <a:rPr lang="tr-TR" sz="2400" dirty="0"/>
              <a:t> </a:t>
            </a:r>
            <a:r>
              <a:rPr lang="tr-TR" sz="2400" dirty="0" err="1"/>
              <a:t>available</a:t>
            </a:r>
            <a:r>
              <a:rPr lang="tr-TR" sz="2400" dirty="0"/>
              <a:t>.</a:t>
            </a:r>
          </a:p>
          <a:p>
            <a:r>
              <a:rPr lang="en-US" sz="2400" b="1" dirty="0"/>
              <a:t>2. Formulation: </a:t>
            </a:r>
            <a:r>
              <a:rPr lang="en-US" sz="2400" dirty="0"/>
              <a:t>Derive the truth table or initial Boolean equations that define</a:t>
            </a:r>
            <a:r>
              <a:rPr lang="tr-TR" sz="2400" dirty="0"/>
              <a:t> </a:t>
            </a:r>
            <a:r>
              <a:rPr lang="en-US" sz="2400" dirty="0"/>
              <a:t>the required relationships between inputs and outputs.</a:t>
            </a:r>
          </a:p>
          <a:p>
            <a:r>
              <a:rPr lang="en-US" sz="2400" b="1" dirty="0"/>
              <a:t>3. Optimization: </a:t>
            </a:r>
            <a:r>
              <a:rPr lang="en-US" sz="2400" dirty="0"/>
              <a:t>Apply two-level and multiple-level optimization. Draw a logic</a:t>
            </a:r>
            <a:r>
              <a:rPr lang="tr-TR" sz="2400" dirty="0"/>
              <a:t> </a:t>
            </a:r>
            <a:r>
              <a:rPr lang="en-US" sz="2400" dirty="0"/>
              <a:t>diagram or provide a netlist for the resulting circuit using ANDs, ORs, and</a:t>
            </a:r>
            <a:r>
              <a:rPr lang="tr-TR" sz="2400" dirty="0"/>
              <a:t> </a:t>
            </a:r>
            <a:r>
              <a:rPr lang="tr-TR" sz="2400" dirty="0" err="1"/>
              <a:t>inverters</a:t>
            </a:r>
            <a:r>
              <a:rPr lang="tr-TR" sz="2400" dirty="0"/>
              <a:t>.</a:t>
            </a:r>
          </a:p>
          <a:p>
            <a:r>
              <a:rPr lang="en-US" sz="2400" b="1" dirty="0"/>
              <a:t>4. Technology Mapping: </a:t>
            </a:r>
            <a:r>
              <a:rPr lang="en-US" sz="2400" dirty="0"/>
              <a:t>Transform the logic diagram or netlist to a new diagram</a:t>
            </a:r>
            <a:r>
              <a:rPr lang="tr-TR" sz="2400" dirty="0"/>
              <a:t> </a:t>
            </a:r>
            <a:r>
              <a:rPr lang="en-US" sz="2400" dirty="0"/>
              <a:t>or netlist using the available implementation technology.</a:t>
            </a:r>
          </a:p>
          <a:p>
            <a:r>
              <a:rPr lang="en-US" sz="2400" b="1" dirty="0"/>
              <a:t>5. Verification: </a:t>
            </a:r>
            <a:r>
              <a:rPr lang="en-US" sz="2400" dirty="0"/>
              <a:t>Verify the correctness of the final design.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543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Answer</a:t>
            </a:r>
            <a:r>
              <a:rPr lang="tr-TR" b="1" i="1" dirty="0"/>
              <a:t> 4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1447"/>
            <a:ext cx="10515600" cy="46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BEGINNING HIERARCHICAL 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A</a:t>
            </a:r>
            <a:r>
              <a:rPr lang="en-US" sz="2400" dirty="0"/>
              <a:t> “divide-and-conquer” approach called </a:t>
            </a:r>
            <a:r>
              <a:rPr lang="en-US" sz="2400" i="1" dirty="0"/>
              <a:t>hierarchical</a:t>
            </a:r>
            <a:r>
              <a:rPr lang="tr-TR" sz="2400" i="1" dirty="0"/>
              <a:t> </a:t>
            </a:r>
            <a:r>
              <a:rPr lang="en-US" sz="2400" i="1" dirty="0"/>
              <a:t>design</a:t>
            </a:r>
            <a:r>
              <a:rPr lang="en-US" sz="2400" dirty="0"/>
              <a:t>, and the resulting related symbols and schematics constitute a </a:t>
            </a:r>
            <a:r>
              <a:rPr lang="en-US" sz="2400" i="1" dirty="0"/>
              <a:t>hierarchy</a:t>
            </a:r>
            <a:r>
              <a:rPr lang="tr-TR" sz="2400" i="1" dirty="0"/>
              <a:t> </a:t>
            </a:r>
            <a:r>
              <a:rPr lang="en-US" sz="2400" dirty="0"/>
              <a:t>representing the circuit designed.</a:t>
            </a:r>
            <a:endParaRPr lang="tr-TR" sz="2400" dirty="0"/>
          </a:p>
          <a:p>
            <a:r>
              <a:rPr lang="en-US" sz="2400" dirty="0"/>
              <a:t> In order to deal with circuit complexity, the circuit</a:t>
            </a:r>
            <a:r>
              <a:rPr lang="tr-TR" sz="2400" dirty="0"/>
              <a:t> </a:t>
            </a:r>
            <a:r>
              <a:rPr lang="en-US" sz="2400" dirty="0"/>
              <a:t>is broken up into pieces we call </a:t>
            </a:r>
            <a:r>
              <a:rPr lang="en-US" sz="2400" i="1" dirty="0"/>
              <a:t>blocks.</a:t>
            </a:r>
            <a:endParaRPr lang="tr-TR" sz="2400" i="1" dirty="0"/>
          </a:p>
          <a:p>
            <a:r>
              <a:rPr lang="en-US" sz="2400" i="1" dirty="0"/>
              <a:t> </a:t>
            </a:r>
            <a:r>
              <a:rPr lang="en-US" sz="2400" dirty="0"/>
              <a:t>The blocks are interconnected to form</a:t>
            </a:r>
            <a:r>
              <a:rPr lang="tr-TR" sz="2400" dirty="0"/>
              <a:t> </a:t>
            </a:r>
            <a:r>
              <a:rPr lang="en-US" sz="2400" dirty="0"/>
              <a:t>the circuit. The functions of these blocks and their interfaces are carefully defined,</a:t>
            </a:r>
            <a:r>
              <a:rPr lang="tr-TR" sz="2400" dirty="0"/>
              <a:t> </a:t>
            </a:r>
            <a:r>
              <a:rPr lang="en-US" sz="2400" dirty="0"/>
              <a:t>so that the circuit formed by interconnecting the blocks obeys the initial circuit</a:t>
            </a:r>
            <a:r>
              <a:rPr lang="tr-TR" sz="2400" dirty="0"/>
              <a:t>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334097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4452"/>
            <a:ext cx="10515600" cy="743631"/>
          </a:xfrm>
        </p:spPr>
        <p:txBody>
          <a:bodyPr/>
          <a:lstStyle/>
          <a:p>
            <a:r>
              <a:rPr lang="tr-TR" b="1" i="1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5808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An encoder is a digital function that performs the inverse operation of a decoder.</a:t>
            </a:r>
          </a:p>
          <a:p>
            <a:r>
              <a:rPr lang="en-US" sz="2400" dirty="0"/>
              <a:t>An encoder has 2</a:t>
            </a:r>
            <a:r>
              <a:rPr lang="en-US" sz="2400" i="1" dirty="0"/>
              <a:t>n </a:t>
            </a:r>
            <a:r>
              <a:rPr lang="en-US" sz="2400" dirty="0"/>
              <a:t>(or fewer) input lines and </a:t>
            </a:r>
            <a:r>
              <a:rPr lang="en-US" sz="2400" i="1" dirty="0"/>
              <a:t>n </a:t>
            </a:r>
            <a:r>
              <a:rPr lang="en-US" sz="2400" dirty="0"/>
              <a:t>output lines. The output lines generate</a:t>
            </a:r>
            <a:r>
              <a:rPr lang="tr-TR" sz="2400" dirty="0"/>
              <a:t> </a:t>
            </a:r>
            <a:r>
              <a:rPr lang="en-US" sz="2400" dirty="0"/>
              <a:t>the binary code corresponding to the input value.</a:t>
            </a:r>
            <a:endParaRPr lang="tr-TR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2905760"/>
            <a:ext cx="6687031" cy="3347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18" y="4045402"/>
            <a:ext cx="3366954" cy="15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Encoder: </a:t>
            </a:r>
            <a:r>
              <a:rPr lang="tr-TR" b="1" i="1" dirty="0" err="1"/>
              <a:t>Question</a:t>
            </a:r>
            <a:endParaRPr lang="tr-T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0712"/>
            <a:ext cx="9667875" cy="504145"/>
          </a:xfrm>
          <a:prstGeom prst="rect">
            <a:avLst/>
          </a:prstGeom>
        </p:spPr>
      </p:pic>
      <p:sp>
        <p:nvSpPr>
          <p:cNvPr id="5" name="Title 4"/>
          <p:cNvSpPr txBox="1">
            <a:spLocks/>
          </p:cNvSpPr>
          <p:nvPr/>
        </p:nvSpPr>
        <p:spPr>
          <a:xfrm>
            <a:off x="642257" y="6254297"/>
            <a:ext cx="10515600" cy="19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/>
              <a:t>From the book </a:t>
            </a:r>
            <a:r>
              <a:rPr lang="en-US" sz="1400"/>
              <a:t>Fundamentals of Digital Logic with VHDL Design</a:t>
            </a:r>
            <a:r>
              <a:rPr lang="tr-TR" sz="1400"/>
              <a:t>; 2nd edition</a:t>
            </a:r>
            <a:endParaRPr lang="tr-T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486" y="2381924"/>
            <a:ext cx="5726793" cy="36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/>
              <a:t>Encoder: </a:t>
            </a:r>
            <a:r>
              <a:rPr lang="tr-TR" b="1" i="1" dirty="0" err="1"/>
              <a:t>Answer</a:t>
            </a:r>
            <a:endParaRPr lang="tr-TR" b="1" i="1" dirty="0"/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642257" y="6254297"/>
            <a:ext cx="10515600" cy="19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1400"/>
              <a:t>From the book </a:t>
            </a:r>
            <a:r>
              <a:rPr lang="en-US" sz="1400"/>
              <a:t>Fundamentals of Digital Logic with VHDL Design</a:t>
            </a:r>
            <a:r>
              <a:rPr lang="tr-TR" sz="1400"/>
              <a:t>; 2nd edition</a:t>
            </a:r>
            <a:endParaRPr lang="tr-TR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120"/>
            <a:ext cx="10319657" cy="35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7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Decoder</a:t>
            </a:r>
            <a:endParaRPr lang="tr-T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59280"/>
            <a:ext cx="9601200" cy="3581400"/>
          </a:xfrm>
        </p:spPr>
        <p:txBody>
          <a:bodyPr/>
          <a:lstStyle/>
          <a:p>
            <a:r>
              <a:rPr lang="tr-TR" sz="2400" dirty="0"/>
              <a:t>a </a:t>
            </a:r>
            <a:r>
              <a:rPr lang="tr-TR" sz="2400" dirty="0" err="1"/>
              <a:t>combinational</a:t>
            </a:r>
            <a:r>
              <a:rPr lang="tr-TR" sz="2400" dirty="0"/>
              <a:t> </a:t>
            </a:r>
            <a:r>
              <a:rPr lang="tr-TR" sz="2400" dirty="0" err="1"/>
              <a:t>circuit</a:t>
            </a:r>
            <a:r>
              <a:rPr lang="tr-TR" sz="2400" dirty="0"/>
              <a:t> </a:t>
            </a:r>
            <a:r>
              <a:rPr lang="en-US" sz="2400" dirty="0"/>
              <a:t>with an </a:t>
            </a:r>
            <a:r>
              <a:rPr lang="en-US" sz="2400" i="1" dirty="0"/>
              <a:t>n-bit </a:t>
            </a:r>
            <a:r>
              <a:rPr lang="en-US" sz="2400" dirty="0"/>
              <a:t>binary code applied to its inputs and an </a:t>
            </a:r>
            <a:r>
              <a:rPr lang="en-US" sz="2400" i="1" dirty="0"/>
              <a:t>m</a:t>
            </a:r>
            <a:r>
              <a:rPr lang="en-US" sz="2400" dirty="0"/>
              <a:t>-bit binary code appearing</a:t>
            </a:r>
            <a:r>
              <a:rPr lang="tr-TR" sz="2400" dirty="0"/>
              <a:t> </a:t>
            </a:r>
            <a:r>
              <a:rPr lang="en-US" sz="2400" dirty="0"/>
              <a:t>at the outputs. </a:t>
            </a:r>
            <a:endParaRPr lang="tr-TR" sz="2400" dirty="0"/>
          </a:p>
          <a:p>
            <a:r>
              <a:rPr lang="en-US" sz="2400" dirty="0"/>
              <a:t>The decoder may have unused bit combinations on its inputs for</a:t>
            </a:r>
            <a:r>
              <a:rPr lang="tr-TR" sz="2400" dirty="0"/>
              <a:t> </a:t>
            </a:r>
            <a:r>
              <a:rPr lang="en-US" sz="2400" dirty="0"/>
              <a:t>which no corresponding </a:t>
            </a:r>
            <a:r>
              <a:rPr lang="en-US" sz="2400" i="1" dirty="0"/>
              <a:t>m</a:t>
            </a:r>
            <a:r>
              <a:rPr lang="en-US" sz="2400" dirty="0"/>
              <a:t>-bit code appears at the outputs.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093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/>
          <a:lstStyle/>
          <a:p>
            <a:r>
              <a:rPr lang="tr-TR" b="1" i="1" dirty="0" err="1"/>
              <a:t>Decoder</a:t>
            </a:r>
            <a:r>
              <a:rPr lang="tr-TR" b="1" i="1" dirty="0"/>
              <a:t> </a:t>
            </a:r>
            <a:r>
              <a:rPr lang="tr-TR" b="1" i="1" dirty="0" err="1"/>
              <a:t>implementions</a:t>
            </a:r>
            <a:r>
              <a:rPr lang="tr-TR" b="1" i="1" dirty="0"/>
              <a:t> </a:t>
            </a:r>
            <a:r>
              <a:rPr lang="tr-TR" b="1" i="1" dirty="0" err="1"/>
              <a:t>and</a:t>
            </a:r>
            <a:r>
              <a:rPr lang="tr-TR" b="1" i="1" dirty="0"/>
              <a:t> </a:t>
            </a:r>
            <a:r>
              <a:rPr lang="tr-TR" b="1" i="1" dirty="0" err="1"/>
              <a:t>truth</a:t>
            </a:r>
            <a:r>
              <a:rPr lang="tr-TR" b="1" i="1" dirty="0"/>
              <a:t> </a:t>
            </a:r>
            <a:r>
              <a:rPr lang="tr-TR" b="1" i="1" dirty="0" err="1"/>
              <a:t>tables</a:t>
            </a:r>
            <a:endParaRPr lang="tr-TR" b="1" i="1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03376" y="2076774"/>
            <a:ext cx="5650424" cy="4039178"/>
          </a:xfrm>
          <a:prstGeom prst="rect">
            <a:avLst/>
          </a:prstGeom>
        </p:spPr>
      </p:pic>
      <p:pic>
        <p:nvPicPr>
          <p:cNvPr id="8" name="İçerik Yer Tutucusu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18796" y="2340244"/>
            <a:ext cx="3495675" cy="37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5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/>
              <a:t>Decoder</a:t>
            </a:r>
            <a:r>
              <a:rPr lang="tr-TR" b="1" i="1" dirty="0"/>
              <a:t> </a:t>
            </a:r>
            <a:r>
              <a:rPr lang="tr-TR" b="1" i="1" dirty="0" err="1"/>
              <a:t>with</a:t>
            </a:r>
            <a:r>
              <a:rPr lang="tr-TR" b="1" i="1" dirty="0"/>
              <a:t> </a:t>
            </a:r>
            <a:r>
              <a:rPr lang="tr-TR" b="1" i="1" dirty="0" err="1"/>
              <a:t>Enable</a:t>
            </a:r>
            <a:endParaRPr lang="tr-TR" b="1" i="1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134600" cy="44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677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498</Words>
  <Application>Microsoft Macintosh PowerPoint</Application>
  <PresentationFormat>Widescreen</PresentationFormat>
  <Paragraphs>44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Franklin Gothic Book</vt:lpstr>
      <vt:lpstr>Crop</vt:lpstr>
      <vt:lpstr>Chapter 3  Combinational Logic Design</vt:lpstr>
      <vt:lpstr>DESIGN PROCEDURE STEPS</vt:lpstr>
      <vt:lpstr>BEGINNING HIERARCHICAL DESIGN</vt:lpstr>
      <vt:lpstr>Encoder</vt:lpstr>
      <vt:lpstr>Encoder: Question</vt:lpstr>
      <vt:lpstr>Encoder: Answer</vt:lpstr>
      <vt:lpstr>Decoder</vt:lpstr>
      <vt:lpstr>Decoder implementions and truth tables</vt:lpstr>
      <vt:lpstr>Decoder with Enable</vt:lpstr>
      <vt:lpstr>Multiplexer</vt:lpstr>
      <vt:lpstr>Multiplexer</vt:lpstr>
      <vt:lpstr>PowerPoint Presentation</vt:lpstr>
      <vt:lpstr>From the book Fundamentals of Digital Logic with VHDL Design; 2nd edition</vt:lpstr>
      <vt:lpstr>MUX: Answer</vt:lpstr>
      <vt:lpstr>Question 2</vt:lpstr>
      <vt:lpstr>Answer 2</vt:lpstr>
      <vt:lpstr>Question 3</vt:lpstr>
      <vt:lpstr>Answer 3</vt:lpstr>
      <vt:lpstr>Question 4</vt:lpstr>
      <vt:lpstr>Answer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 Combinational Logic Design</dc:title>
  <dc:creator>lenovo</dc:creator>
  <cp:lastModifiedBy>Tuğberk Göç</cp:lastModifiedBy>
  <cp:revision>5</cp:revision>
  <dcterms:created xsi:type="dcterms:W3CDTF">2018-10-02T20:45:06Z</dcterms:created>
  <dcterms:modified xsi:type="dcterms:W3CDTF">2018-11-11T18:54:42Z</dcterms:modified>
</cp:coreProperties>
</file>