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72" r:id="rId11"/>
    <p:sldId id="265" r:id="rId12"/>
    <p:sldId id="292" r:id="rId13"/>
    <p:sldId id="293" r:id="rId14"/>
    <p:sldId id="270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73"/>
  </p:normalViewPr>
  <p:slideViewPr>
    <p:cSldViewPr snapToGrid="0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1T18:51:06.8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1706,'-3'-68,"0"0,3-13,0-9,0-7,0 23,0-24,0 45,0-33,0-4,8 23,7-20,15 32,1-4,20-5,-6-4,21-1,-34 29,0 1,26-12,-16 6,-1 3,12 10,-14-2,2 0,12 8,1-8,2 14,-9 3,-2 8,0 4,-11 1,1 4,-3 0,-8 0,8 0,-3 8,5 1,11 13,-4 1,1 0,7 4,-12-5,14 6,-6-1,2 6,-1-4,-3 7,-3-8,-3 7,-6-7,0 7,-5-9,-4 4,-3-6,-4-5,-3 3,-2-7,-2 7,3 12,2-2,-1 11,1-4,-5 0,1 7,0-1,0 0,0 0,1 7,-1-5,0 4,-4 0,3-4,-7 5,8-1,-4-4,0 10,3-10,-7 4,3-5,-4-1,0 1,0-6,0-1,0-6,0 1,0-5,-4 3,0-7,-8 3,0-1,-5 2,1 0,-1 9,-4-7,-21 42,10-29,-25 36,26-40,-18 19,15-20,-9 13,0-13,4 8,-9-7,10 1,0-4,3-1,8-4,-3-2,9-6,-3-3,4 2,0-7,1 3,5-5,3 0,-3 0,10 0,-9 3,12-6,-5 12,6-11,0 12,0-9,0 12,0-7,0 13,0 1,0 1,0 9,0-4,0 6,0-1,0 0,0 7,0-6,0 5,0-1,0-8,0 7,0-14,0 3,0-4,0-1,0-4,0-1,0-5,0 0,0 1,0-5,0 3,0-3,0 0,0 3,0-3,0 4,0 0,0 1,0-1,0 0,0-4,0 3,0-7,0 3,0-4,0 3,3-2,-2 1,2 0,-3-2,0 4,3-1,2 20,-1-22,1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1T18:51:07.74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 1,'-3'99,"1"-37,1-2,1 22,0-18,0 9,0-8,0 27,0-22,0 11,0-8,0-12,0-5,0 8,0-1,0-6,0-4,0 23,0-1,0-8,0-26,0-8,0-17,0-3,0-7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685CF-F8C0-4FFC-8238-0DA62F93F426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7C380-6FE4-4D64-8585-38076C4303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627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7C380-6FE4-4D64-8585-38076C4303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77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23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468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8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68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4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90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50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127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2370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4017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7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D7F3333-4C7A-461E-8FFC-1DDCCD7D660B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9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4AF8-3D1E-4856-9332-7872A8503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4610" y="507487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tr-TR" sz="6800" dirty="0">
                <a:solidFill>
                  <a:schemeClr val="tx1"/>
                </a:solidFill>
              </a:rPr>
              <a:t>CMPE 321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C70A-6FEC-45AA-9A2A-AA8164F69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tr-TR" sz="2000"/>
              <a:t>Binary Convertion</a:t>
            </a:r>
          </a:p>
          <a:p>
            <a:pPr algn="l">
              <a:spcAft>
                <a:spcPts val="600"/>
              </a:spcAft>
            </a:pPr>
            <a:r>
              <a:rPr lang="tr-TR" sz="2000"/>
              <a:t>Boolean Algebra </a:t>
            </a:r>
          </a:p>
          <a:p>
            <a:pPr algn="l">
              <a:spcAft>
                <a:spcPts val="600"/>
              </a:spcAft>
            </a:pPr>
            <a:r>
              <a:rPr lang="tr-TR" sz="2000"/>
              <a:t>K-Map</a:t>
            </a:r>
          </a:p>
          <a:p>
            <a:pPr algn="l">
              <a:spcAft>
                <a:spcPts val="600"/>
              </a:spcAft>
            </a:pPr>
            <a:r>
              <a:rPr lang="tr-TR" sz="2000"/>
              <a:t>Encoder Decoder MUX</a:t>
            </a:r>
          </a:p>
          <a:p>
            <a:pPr algn="l">
              <a:spcAft>
                <a:spcPts val="600"/>
              </a:spcAft>
            </a:pPr>
            <a:r>
              <a:rPr lang="tr-TR" sz="2000"/>
              <a:t>Review 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14961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1A92-8775-4629-880E-5357E7BA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1" y="527705"/>
            <a:ext cx="3141980" cy="911041"/>
          </a:xfrm>
        </p:spPr>
        <p:txBody>
          <a:bodyPr/>
          <a:lstStyle/>
          <a:p>
            <a:r>
              <a:rPr lang="tr-TR" dirty="0"/>
              <a:t>K- MAPS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22BE2F-75D1-4AD6-981B-3B21833A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65" y="3220499"/>
            <a:ext cx="3490075" cy="561062"/>
          </a:xfrm>
        </p:spPr>
        <p:txBody>
          <a:bodyPr>
            <a:normAutofit/>
          </a:bodyPr>
          <a:lstStyle/>
          <a:p>
            <a:r>
              <a:rPr lang="tr-TR" sz="2800" dirty="0"/>
              <a:t>4 Variable K-MAP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74BBE1-A013-44B9-8AA5-F196508339AE}"/>
              </a:ext>
            </a:extLst>
          </p:cNvPr>
          <p:cNvSpPr txBox="1">
            <a:spLocks/>
          </p:cNvSpPr>
          <p:nvPr/>
        </p:nvSpPr>
        <p:spPr>
          <a:xfrm>
            <a:off x="623187" y="1438746"/>
            <a:ext cx="3490075" cy="54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600" dirty="0"/>
              <a:t>Boolean Algebra</a:t>
            </a:r>
          </a:p>
          <a:p>
            <a:endParaRPr lang="tr-T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FB069E-1F2A-4390-82C1-6B8C99A01E98}"/>
              </a:ext>
            </a:extLst>
          </p:cNvPr>
          <p:cNvSpPr txBox="1">
            <a:spLocks/>
          </p:cNvSpPr>
          <p:nvPr/>
        </p:nvSpPr>
        <p:spPr>
          <a:xfrm>
            <a:off x="5108346" y="360239"/>
            <a:ext cx="2474229" cy="5444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/>
              <a:t>Truth Table</a:t>
            </a:r>
          </a:p>
          <a:p>
            <a:endParaRPr lang="tr-T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E52DA5-15FE-43A5-86C2-FFA6C9DE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99352"/>
              </p:ext>
            </p:extLst>
          </p:nvPr>
        </p:nvGraphicFramePr>
        <p:xfrm>
          <a:off x="453231" y="4044295"/>
          <a:ext cx="3966369" cy="2163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021">
                  <a:extLst>
                    <a:ext uri="{9D8B030D-6E8A-4147-A177-3AD203B41FA5}">
                      <a16:colId xmlns:a16="http://schemas.microsoft.com/office/drawing/2014/main" val="3753101233"/>
                    </a:ext>
                  </a:extLst>
                </a:gridCol>
                <a:gridCol w="773596">
                  <a:extLst>
                    <a:ext uri="{9D8B030D-6E8A-4147-A177-3AD203B41FA5}">
                      <a16:colId xmlns:a16="http://schemas.microsoft.com/office/drawing/2014/main" val="1590187972"/>
                    </a:ext>
                  </a:extLst>
                </a:gridCol>
                <a:gridCol w="717021">
                  <a:extLst>
                    <a:ext uri="{9D8B030D-6E8A-4147-A177-3AD203B41FA5}">
                      <a16:colId xmlns:a16="http://schemas.microsoft.com/office/drawing/2014/main" val="328211979"/>
                    </a:ext>
                  </a:extLst>
                </a:gridCol>
                <a:gridCol w="664136">
                  <a:extLst>
                    <a:ext uri="{9D8B030D-6E8A-4147-A177-3AD203B41FA5}">
                      <a16:colId xmlns:a16="http://schemas.microsoft.com/office/drawing/2014/main" val="2421748631"/>
                    </a:ext>
                  </a:extLst>
                </a:gridCol>
                <a:gridCol w="553447">
                  <a:extLst>
                    <a:ext uri="{9D8B030D-6E8A-4147-A177-3AD203B41FA5}">
                      <a16:colId xmlns:a16="http://schemas.microsoft.com/office/drawing/2014/main" val="985082761"/>
                    </a:ext>
                  </a:extLst>
                </a:gridCol>
                <a:gridCol w="541148">
                  <a:extLst>
                    <a:ext uri="{9D8B030D-6E8A-4147-A177-3AD203B41FA5}">
                      <a16:colId xmlns:a16="http://schemas.microsoft.com/office/drawing/2014/main" val="3725066020"/>
                    </a:ext>
                  </a:extLst>
                </a:gridCol>
              </a:tblGrid>
              <a:tr h="314198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AB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7715115"/>
                  </a:ext>
                </a:extLst>
              </a:tr>
              <a:tr h="592474">
                <a:tc gridSpan="2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489231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CD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525599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289697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879531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5324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5D6B5BF-A15F-4B6A-94FA-004FAF2C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6" y="2255887"/>
            <a:ext cx="2419350" cy="42862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686B3B-E17A-46D8-AEC2-DE7D7A248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20352"/>
              </p:ext>
            </p:extLst>
          </p:nvPr>
        </p:nvGraphicFramePr>
        <p:xfrm>
          <a:off x="7582575" y="289097"/>
          <a:ext cx="2041419" cy="6423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390">
                  <a:extLst>
                    <a:ext uri="{9D8B030D-6E8A-4147-A177-3AD203B41FA5}">
                      <a16:colId xmlns:a16="http://schemas.microsoft.com/office/drawing/2014/main" val="278288908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07868761"/>
                    </a:ext>
                  </a:extLst>
                </a:gridCol>
                <a:gridCol w="267928">
                  <a:extLst>
                    <a:ext uri="{9D8B030D-6E8A-4147-A177-3AD203B41FA5}">
                      <a16:colId xmlns:a16="http://schemas.microsoft.com/office/drawing/2014/main" val="2324901329"/>
                    </a:ext>
                  </a:extLst>
                </a:gridCol>
                <a:gridCol w="291740">
                  <a:extLst>
                    <a:ext uri="{9D8B030D-6E8A-4147-A177-3AD203B41FA5}">
                      <a16:colId xmlns:a16="http://schemas.microsoft.com/office/drawing/2014/main" val="2482783004"/>
                    </a:ext>
                  </a:extLst>
                </a:gridCol>
                <a:gridCol w="920496">
                  <a:extLst>
                    <a:ext uri="{9D8B030D-6E8A-4147-A177-3AD203B41FA5}">
                      <a16:colId xmlns:a16="http://schemas.microsoft.com/office/drawing/2014/main" val="2972895977"/>
                    </a:ext>
                  </a:extLst>
                </a:gridCol>
              </a:tblGrid>
              <a:tr h="3952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B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C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D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F(ABCD)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213754223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949960487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4281851461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1162535222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215074657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4082038081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607391755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299221165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102385893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1146741675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4005711244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819186691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296965777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840880658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120982871"/>
                  </a:ext>
                </a:extLst>
              </a:tr>
              <a:tr h="398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763482558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86708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60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35C8-E4AE-4BA6-9BA0-34043B59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Minterm – Maxterm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A49D-B829-46AA-984A-CCE1563A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1603247"/>
            <a:ext cx="11667545" cy="4211143"/>
          </a:xfrm>
        </p:spPr>
        <p:txBody>
          <a:bodyPr>
            <a:normAutofit/>
          </a:bodyPr>
          <a:lstStyle/>
          <a:p>
            <a:r>
              <a:rPr lang="tr-TR" dirty="0"/>
              <a:t>Minterm : It </a:t>
            </a:r>
            <a:r>
              <a:rPr lang="en-US" dirty="0"/>
              <a:t>is defined as the product term of n variables, in which each of the n variables will appear once either in its complemented or un-complemented form. The min term is denoted as mi where </a:t>
            </a:r>
            <a:r>
              <a:rPr lang="en-US" dirty="0" err="1"/>
              <a:t>i</a:t>
            </a:r>
            <a:r>
              <a:rPr lang="en-US" dirty="0"/>
              <a:t> is in the range of 0 ≤ </a:t>
            </a:r>
            <a:r>
              <a:rPr lang="en-US" dirty="0" err="1"/>
              <a:t>i</a:t>
            </a:r>
            <a:r>
              <a:rPr lang="en-US" dirty="0"/>
              <a:t> &lt; 2ⁿ.</a:t>
            </a:r>
          </a:p>
          <a:p>
            <a:r>
              <a:rPr lang="en-US" dirty="0"/>
              <a:t>A variable is in complemented form, if its value is assigned to 0, and the variable is un-complimented form, if its value is assigned to 1.</a:t>
            </a:r>
            <a:endParaRPr lang="tr-TR" dirty="0"/>
          </a:p>
          <a:p>
            <a:r>
              <a:rPr lang="en-US" dirty="0"/>
              <a:t>A max term is defined as the product of n variables, within the range of 0 ≤ </a:t>
            </a:r>
            <a:r>
              <a:rPr lang="en-US" dirty="0" err="1"/>
              <a:t>i</a:t>
            </a:r>
            <a:r>
              <a:rPr lang="en-US" dirty="0"/>
              <a:t> &lt; 2ⁿ. The max term is denoted as Mi. In max term, each variable is complimented, if its value is assigned to 1, and each variable is un-complimented if its value is assigned to 0.</a:t>
            </a:r>
          </a:p>
          <a:p>
            <a:r>
              <a:rPr lang="tr-TR" dirty="0"/>
              <a:t>Maxterm: Minterms and Maxterm are complement of each other.</a:t>
            </a:r>
          </a:p>
          <a:p>
            <a:pPr lvl="1"/>
            <a:r>
              <a:rPr lang="tr-TR" dirty="0"/>
              <a:t>Mi  = </a:t>
            </a:r>
            <a:r>
              <a:rPr lang="tr-TR" strike="sngStrike" dirty="0"/>
              <a:t>mi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CD9E1-18B1-4195-B96E-D486DD8B5A65}"/>
              </a:ext>
            </a:extLst>
          </p:cNvPr>
          <p:cNvSpPr txBox="1"/>
          <p:nvPr/>
        </p:nvSpPr>
        <p:spPr>
          <a:xfrm>
            <a:off x="755374" y="5814391"/>
            <a:ext cx="965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Resources: https://www.electronicshub.org/boolean-logic-sop-form-pos-form/</a:t>
            </a:r>
          </a:p>
        </p:txBody>
      </p:sp>
    </p:spTree>
    <p:extLst>
      <p:ext uri="{BB962C8B-B14F-4D97-AF65-F5344CB8AC3E}">
        <p14:creationId xmlns:p14="http://schemas.microsoft.com/office/powerpoint/2010/main" val="418994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4452"/>
            <a:ext cx="10515600" cy="743631"/>
          </a:xfrm>
        </p:spPr>
        <p:txBody>
          <a:bodyPr>
            <a:normAutofit fontScale="90000"/>
          </a:bodyPr>
          <a:lstStyle/>
          <a:p>
            <a:r>
              <a:rPr lang="tr-TR" b="1" i="1" dirty="0"/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58083"/>
            <a:ext cx="10515600" cy="4351338"/>
          </a:xfrm>
        </p:spPr>
        <p:txBody>
          <a:bodyPr/>
          <a:lstStyle/>
          <a:p>
            <a:r>
              <a:rPr lang="en-US" dirty="0"/>
              <a:t>An encoder is a digital function that performs the inverse operation of a decoder.</a:t>
            </a:r>
          </a:p>
          <a:p>
            <a:r>
              <a:rPr lang="en-US" dirty="0"/>
              <a:t>An encoder has 2</a:t>
            </a:r>
            <a:r>
              <a:rPr lang="en-US" i="1" dirty="0"/>
              <a:t>n </a:t>
            </a:r>
            <a:r>
              <a:rPr lang="en-US" dirty="0"/>
              <a:t>(or fewer) input lines and </a:t>
            </a:r>
            <a:r>
              <a:rPr lang="en-US" i="1" dirty="0"/>
              <a:t>n </a:t>
            </a:r>
            <a:r>
              <a:rPr lang="en-US" dirty="0"/>
              <a:t>output lines. The output lines generate</a:t>
            </a:r>
            <a:r>
              <a:rPr lang="tr-TR" dirty="0"/>
              <a:t> </a:t>
            </a:r>
            <a:r>
              <a:rPr lang="en-US" dirty="0"/>
              <a:t>the binary code corresponding to the input value.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3333752"/>
            <a:ext cx="6106886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18" y="4045402"/>
            <a:ext cx="3366954" cy="15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421" y="459015"/>
            <a:ext cx="8770571" cy="1560716"/>
          </a:xfrm>
        </p:spPr>
        <p:txBody>
          <a:bodyPr/>
          <a:lstStyle/>
          <a:p>
            <a:r>
              <a:rPr lang="tr-TR" b="1" i="1" dirty="0" err="1"/>
              <a:t>Decoder</a:t>
            </a:r>
            <a:endParaRPr lang="tr-T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20" y="1742661"/>
            <a:ext cx="10623276" cy="3651504"/>
          </a:xfrm>
        </p:spPr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combinational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en-US" dirty="0"/>
              <a:t>with an </a:t>
            </a:r>
            <a:r>
              <a:rPr lang="en-US" i="1" dirty="0"/>
              <a:t>n-bit </a:t>
            </a:r>
            <a:r>
              <a:rPr lang="en-US" dirty="0"/>
              <a:t>binary code applied to its inputs and an </a:t>
            </a:r>
            <a:r>
              <a:rPr lang="en-US" i="1" dirty="0"/>
              <a:t>m</a:t>
            </a:r>
            <a:r>
              <a:rPr lang="en-US" dirty="0"/>
              <a:t>-bit binary code appearing</a:t>
            </a:r>
            <a:r>
              <a:rPr lang="tr-TR" dirty="0"/>
              <a:t> </a:t>
            </a:r>
            <a:r>
              <a:rPr lang="en-US" dirty="0"/>
              <a:t>at the outputs. </a:t>
            </a:r>
            <a:endParaRPr lang="tr-TR" dirty="0"/>
          </a:p>
          <a:p>
            <a:r>
              <a:rPr lang="en-US" dirty="0"/>
              <a:t>The decoder may have unused bit combinations on its inputs for</a:t>
            </a:r>
            <a:r>
              <a:rPr lang="tr-TR" dirty="0"/>
              <a:t> </a:t>
            </a:r>
            <a:r>
              <a:rPr lang="en-US" dirty="0"/>
              <a:t>which no corresponding </a:t>
            </a:r>
            <a:r>
              <a:rPr lang="en-US" i="1" dirty="0"/>
              <a:t>m</a:t>
            </a:r>
            <a:r>
              <a:rPr lang="en-US" dirty="0"/>
              <a:t>-bit code appears at the outputs.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093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A130-86A6-422D-AB68-5EB4028E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05" y="568345"/>
            <a:ext cx="8770571" cy="1230638"/>
          </a:xfrm>
        </p:spPr>
        <p:txBody>
          <a:bodyPr>
            <a:normAutofit fontScale="90000"/>
          </a:bodyPr>
          <a:lstStyle/>
          <a:p>
            <a:r>
              <a:rPr lang="tr-TR" dirty="0"/>
              <a:t>Example</a:t>
            </a:r>
            <a:br>
              <a:rPr lang="tr-TR" dirty="0"/>
            </a:br>
            <a:r>
              <a:rPr lang="tr-TR" sz="3200" dirty="0"/>
              <a:t>from the book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7B858-F56E-4953-AE01-FECE92C6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5" y="2317021"/>
            <a:ext cx="10027920" cy="752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5ACF11-111E-4B43-8B83-057D7DD76FDF}"/>
                  </a:ext>
                </a:extLst>
              </p14:cNvPr>
              <p14:cNvContentPartPr/>
              <p14:nvPr/>
            </p14:nvContentPartPr>
            <p14:xfrm>
              <a:off x="656703" y="3064519"/>
              <a:ext cx="708840" cy="159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5ACF11-111E-4B43-8B83-057D7DD76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063" y="2956519"/>
                <a:ext cx="816480" cy="18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B05609-9C73-874A-A1C5-A9EDA267E031}"/>
                  </a:ext>
                </a:extLst>
              </p14:cNvPr>
              <p14:cNvContentPartPr/>
              <p14:nvPr/>
            </p14:nvContentPartPr>
            <p14:xfrm>
              <a:off x="1075023" y="5110759"/>
              <a:ext cx="2520" cy="54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B05609-9C73-874A-A1C5-A9EDA267E0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1023" y="5003119"/>
                <a:ext cx="110160" cy="7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21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706E-433C-4BE2-AC65-924259AD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548025"/>
            <a:ext cx="8770571" cy="1341735"/>
          </a:xfrm>
        </p:spPr>
        <p:txBody>
          <a:bodyPr/>
          <a:lstStyle/>
          <a:p>
            <a:r>
              <a:rPr lang="tr-TR" dirty="0"/>
              <a:t>Example</a:t>
            </a:r>
            <a:br>
              <a:rPr lang="tr-TR" dirty="0"/>
            </a:br>
            <a:r>
              <a:rPr lang="tr-TR" sz="3600" dirty="0"/>
              <a:t>from the book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A1A49-BD39-4DE2-B38B-43C8256A1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041" y="2713990"/>
            <a:ext cx="8572390" cy="3893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63C5DF-5D99-4E81-B51C-A364398C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1" y="1894840"/>
            <a:ext cx="857239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2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4D62-CDA3-4DE2-B8E9-C0BDE0C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697" y="194980"/>
            <a:ext cx="3229574" cy="1691640"/>
          </a:xfrm>
        </p:spPr>
        <p:txBody>
          <a:bodyPr anchor="b">
            <a:normAutofit/>
          </a:bodyPr>
          <a:lstStyle/>
          <a:p>
            <a:r>
              <a:rPr lang="tr-TR" sz="3400" dirty="0"/>
              <a:t>Binary Convertion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0CB7-5ACF-4D31-95AB-317F77FC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120" y="1886620"/>
            <a:ext cx="3505151" cy="4213734"/>
          </a:xfrm>
        </p:spPr>
        <p:txBody>
          <a:bodyPr>
            <a:normAutofit/>
          </a:bodyPr>
          <a:lstStyle/>
          <a:p>
            <a:r>
              <a:rPr lang="tr-TR" dirty="0"/>
              <a:t>Positive Numbers</a:t>
            </a:r>
          </a:p>
          <a:p>
            <a:pPr lvl="1"/>
            <a:r>
              <a:rPr lang="tr-TR" sz="2000" dirty="0"/>
              <a:t>For the integer part we continnue to divide by 2 till the result part is smaller than 2.</a:t>
            </a:r>
          </a:p>
          <a:p>
            <a:pPr lvl="1"/>
            <a:r>
              <a:rPr lang="tr-TR" sz="2000" dirty="0"/>
              <a:t>Then we write the numbers from the remainder from most significant bit to least significant bit.</a:t>
            </a:r>
          </a:p>
          <a:p>
            <a:pPr lvl="1"/>
            <a:endParaRPr lang="tr-TR" sz="1600" dirty="0"/>
          </a:p>
          <a:p>
            <a:pPr lvl="1"/>
            <a:endParaRPr lang="tr-TR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E2761C-C4A5-4451-AFE8-8CF13494D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39226"/>
              </p:ext>
            </p:extLst>
          </p:nvPr>
        </p:nvGraphicFramePr>
        <p:xfrm>
          <a:off x="634276" y="952626"/>
          <a:ext cx="7352694" cy="4830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122">
                  <a:extLst>
                    <a:ext uri="{9D8B030D-6E8A-4147-A177-3AD203B41FA5}">
                      <a16:colId xmlns:a16="http://schemas.microsoft.com/office/drawing/2014/main" val="2376756028"/>
                    </a:ext>
                  </a:extLst>
                </a:gridCol>
                <a:gridCol w="1080264">
                  <a:extLst>
                    <a:ext uri="{9D8B030D-6E8A-4147-A177-3AD203B41FA5}">
                      <a16:colId xmlns:a16="http://schemas.microsoft.com/office/drawing/2014/main" val="3578136471"/>
                    </a:ext>
                  </a:extLst>
                </a:gridCol>
                <a:gridCol w="2043464">
                  <a:extLst>
                    <a:ext uri="{9D8B030D-6E8A-4147-A177-3AD203B41FA5}">
                      <a16:colId xmlns:a16="http://schemas.microsoft.com/office/drawing/2014/main" val="1961626316"/>
                    </a:ext>
                  </a:extLst>
                </a:gridCol>
                <a:gridCol w="2522844">
                  <a:extLst>
                    <a:ext uri="{9D8B030D-6E8A-4147-A177-3AD203B41FA5}">
                      <a16:colId xmlns:a16="http://schemas.microsoft.com/office/drawing/2014/main" val="2980614273"/>
                    </a:ext>
                  </a:extLst>
                </a:gridCol>
              </a:tblGrid>
              <a:tr h="48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Number 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>
                          <a:effectLst/>
                        </a:rPr>
                        <a:t>126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Divide by 2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 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3738655576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68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 (Least Significant Bit)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3528299474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34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1861108941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17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481730762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8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1458021143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4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1868500057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2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515274041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 (Most Significant Bit)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3545776264"/>
                  </a:ext>
                </a:extLst>
              </a:tr>
              <a:tr h="44076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126 equals to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1001000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6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63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4D62-CDA3-4DE2-B8E9-C0BDE0C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097" y="604520"/>
            <a:ext cx="3229574" cy="1691640"/>
          </a:xfrm>
        </p:spPr>
        <p:txBody>
          <a:bodyPr anchor="b">
            <a:normAutofit/>
          </a:bodyPr>
          <a:lstStyle/>
          <a:p>
            <a:r>
              <a:rPr lang="tr-TR" sz="3400" dirty="0"/>
              <a:t>Binary Convertion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0CB7-5ACF-4D31-95AB-317F77FC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537" y="2296160"/>
            <a:ext cx="3229574" cy="4312194"/>
          </a:xfrm>
        </p:spPr>
        <p:txBody>
          <a:bodyPr>
            <a:normAutofit/>
          </a:bodyPr>
          <a:lstStyle/>
          <a:p>
            <a:r>
              <a:rPr lang="tr-TR" dirty="0"/>
              <a:t>Positive double number.</a:t>
            </a:r>
          </a:p>
          <a:p>
            <a:r>
              <a:rPr lang="tr-TR" dirty="0"/>
              <a:t>Integer part will be divided by 2 </a:t>
            </a:r>
          </a:p>
          <a:p>
            <a:r>
              <a:rPr lang="tr-TR" dirty="0"/>
              <a:t>While decimal part will be multiplied by 2</a:t>
            </a:r>
          </a:p>
          <a:p>
            <a:r>
              <a:rPr lang="tr-TR" dirty="0"/>
              <a:t>The Integer part start with LSB.</a:t>
            </a:r>
          </a:p>
          <a:p>
            <a:r>
              <a:rPr lang="tr-TR" dirty="0"/>
              <a:t>The part after decimal point start with MSB</a:t>
            </a:r>
          </a:p>
          <a:p>
            <a:endParaRPr lang="tr-TR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15D42B-4F44-45BD-942B-E6D141A8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64867"/>
              </p:ext>
            </p:extLst>
          </p:nvPr>
        </p:nvGraphicFramePr>
        <p:xfrm>
          <a:off x="1003912" y="640080"/>
          <a:ext cx="6613423" cy="5455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3353">
                  <a:extLst>
                    <a:ext uri="{9D8B030D-6E8A-4147-A177-3AD203B41FA5}">
                      <a16:colId xmlns:a16="http://schemas.microsoft.com/office/drawing/2014/main" val="3461955967"/>
                    </a:ext>
                  </a:extLst>
                </a:gridCol>
                <a:gridCol w="1333929">
                  <a:extLst>
                    <a:ext uri="{9D8B030D-6E8A-4147-A177-3AD203B41FA5}">
                      <a16:colId xmlns:a16="http://schemas.microsoft.com/office/drawing/2014/main" val="3255344794"/>
                    </a:ext>
                  </a:extLst>
                </a:gridCol>
                <a:gridCol w="1612492">
                  <a:extLst>
                    <a:ext uri="{9D8B030D-6E8A-4147-A177-3AD203B41FA5}">
                      <a16:colId xmlns:a16="http://schemas.microsoft.com/office/drawing/2014/main" val="1250870822"/>
                    </a:ext>
                  </a:extLst>
                </a:gridCol>
                <a:gridCol w="2213649">
                  <a:extLst>
                    <a:ext uri="{9D8B030D-6E8A-4147-A177-3AD203B41FA5}">
                      <a16:colId xmlns:a16="http://schemas.microsoft.com/office/drawing/2014/main" val="1558504530"/>
                    </a:ext>
                  </a:extLst>
                </a:gridCol>
              </a:tblGrid>
              <a:tr h="3235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Number 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32.125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2543850678"/>
                  </a:ext>
                </a:extLst>
              </a:tr>
              <a:tr h="62261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For the integer part -&gt; 32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Divide by 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4019870457"/>
                  </a:ext>
                </a:extLst>
              </a:tr>
              <a:tr h="553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16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 (Least Significant Bit)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494118989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8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510795343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4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146779470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2112723391"/>
                  </a:ext>
                </a:extLst>
              </a:tr>
              <a:tr h="553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 (Most Significant Bit)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096340470"/>
                  </a:ext>
                </a:extLst>
              </a:tr>
              <a:tr h="55390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For the decimal part -&gt;0.125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Multibly by 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3561398215"/>
                  </a:ext>
                </a:extLst>
              </a:tr>
              <a:tr h="553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 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0.250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Integer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0 (Most Significant Bit)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2399307551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0.500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Integer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4067868395"/>
                  </a:ext>
                </a:extLst>
              </a:tr>
              <a:tr h="553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1.000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Integer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1(Least Significant Bit)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01585318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2556455331"/>
                  </a:ext>
                </a:extLst>
              </a:tr>
              <a:tr h="290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Number 32.125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10000.001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45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11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692-F2BF-44B7-8B18-9B1A76A7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54" y="496872"/>
            <a:ext cx="10483526" cy="1560716"/>
          </a:xfrm>
        </p:spPr>
        <p:txBody>
          <a:bodyPr>
            <a:normAutofit/>
          </a:bodyPr>
          <a:lstStyle/>
          <a:p>
            <a:r>
              <a:rPr lang="tr-TR" dirty="0"/>
              <a:t>2’ s Complement – Negative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D95E-4390-4AC9-BF28-E4C804EF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40" y="1294645"/>
            <a:ext cx="11054031" cy="1066800"/>
          </a:xfrm>
        </p:spPr>
        <p:txBody>
          <a:bodyPr>
            <a:normAutofit/>
          </a:bodyPr>
          <a:lstStyle/>
          <a:p>
            <a:r>
              <a:rPr lang="tr-TR" dirty="0"/>
              <a:t>In order to find negative number first find the binary equalent.</a:t>
            </a:r>
          </a:p>
          <a:p>
            <a:r>
              <a:rPr lang="tr-TR" dirty="0"/>
              <a:t>Convert all 1s into 0s, and all 0s into 1s. Then add 1.</a:t>
            </a:r>
          </a:p>
          <a:p>
            <a:endParaRPr lang="tr-T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9DDF89-AC45-45E4-A60D-1A4D1D5D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64112"/>
              </p:ext>
            </p:extLst>
          </p:nvPr>
        </p:nvGraphicFramePr>
        <p:xfrm>
          <a:off x="1097281" y="2574339"/>
          <a:ext cx="9855199" cy="2468832"/>
        </p:xfrm>
        <a:graphic>
          <a:graphicData uri="http://schemas.openxmlformats.org/drawingml/2006/table">
            <a:tbl>
              <a:tblPr firstRow="1" firstCol="1" bandRow="1"/>
              <a:tblGrid>
                <a:gridCol w="2857207">
                  <a:extLst>
                    <a:ext uri="{9D8B030D-6E8A-4147-A177-3AD203B41FA5}">
                      <a16:colId xmlns:a16="http://schemas.microsoft.com/office/drawing/2014/main" val="453096540"/>
                    </a:ext>
                  </a:extLst>
                </a:gridCol>
                <a:gridCol w="3498996">
                  <a:extLst>
                    <a:ext uri="{9D8B030D-6E8A-4147-A177-3AD203B41FA5}">
                      <a16:colId xmlns:a16="http://schemas.microsoft.com/office/drawing/2014/main" val="1141645222"/>
                    </a:ext>
                  </a:extLst>
                </a:gridCol>
                <a:gridCol w="3498996">
                  <a:extLst>
                    <a:ext uri="{9D8B030D-6E8A-4147-A177-3AD203B41FA5}">
                      <a16:colId xmlns:a16="http://schemas.microsoft.com/office/drawing/2014/main" val="3238728365"/>
                    </a:ext>
                  </a:extLst>
                </a:gridCol>
              </a:tblGrid>
              <a:tr h="51673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Positive Number </a:t>
                      </a:r>
                      <a:endParaRPr lang="tr-T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831312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00010111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1’s Complement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18365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Invert 0s and 1s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11101000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2’s Complement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350777"/>
                  </a:ext>
                </a:extLst>
              </a:tr>
              <a:tr h="59044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1</a:t>
                      </a:r>
                      <a:endParaRPr lang="tr-T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11101001</a:t>
                      </a:r>
                      <a:endParaRPr lang="tr-T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0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4D62-CDA3-4DE2-B8E9-C0BDE0C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238076"/>
            <a:ext cx="7557783" cy="741225"/>
          </a:xfrm>
        </p:spPr>
        <p:txBody>
          <a:bodyPr anchor="b">
            <a:normAutofit/>
          </a:bodyPr>
          <a:lstStyle/>
          <a:p>
            <a:r>
              <a:rPr lang="tr-TR" sz="3400" dirty="0"/>
              <a:t>2’ s Complement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21988-1242-4E62-B1C0-9B760063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1087120"/>
            <a:ext cx="10592524" cy="511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2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0B65-21FF-4F7C-BC23-EDEBFD2E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10" y="568345"/>
            <a:ext cx="11259862" cy="1560716"/>
          </a:xfrm>
        </p:spPr>
        <p:txBody>
          <a:bodyPr>
            <a:normAutofit/>
          </a:bodyPr>
          <a:lstStyle/>
          <a:p>
            <a:r>
              <a:rPr lang="tr-TR" dirty="0"/>
              <a:t>Boolean Algebra</a:t>
            </a:r>
            <a:br>
              <a:rPr lang="tr-TR" dirty="0"/>
            </a:br>
            <a:r>
              <a:rPr lang="tr-TR" sz="4000" dirty="0"/>
              <a:t>Basic Rules</a:t>
            </a:r>
            <a:endParaRPr lang="tr-TR" dirty="0"/>
          </a:p>
        </p:txBody>
      </p:sp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883C3A86-FADC-417A-863A-94257641F96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409" y="2452224"/>
            <a:ext cx="11512365" cy="41175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494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841B-97ED-400F-9694-7527799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467590"/>
            <a:ext cx="5320792" cy="1137690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Boolean Algebra</a:t>
            </a:r>
            <a:br>
              <a:rPr lang="tr-TR" sz="3700" dirty="0"/>
            </a:br>
            <a:r>
              <a:rPr lang="tr-TR" sz="3700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F6C3F-E1E4-43A7-B286-354BBF37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9" y="2384696"/>
            <a:ext cx="5320791" cy="435884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981F6B-40BD-4978-B506-28280A5A0935}"/>
              </a:ext>
            </a:extLst>
          </p:cNvPr>
          <p:cNvSpPr txBox="1">
            <a:spLocks/>
          </p:cNvSpPr>
          <p:nvPr/>
        </p:nvSpPr>
        <p:spPr>
          <a:xfrm>
            <a:off x="460248" y="1656080"/>
            <a:ext cx="5320792" cy="4659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104000"/>
              </a:lnSpc>
              <a:spcBef>
                <a:spcPct val="0"/>
              </a:spcBef>
              <a:buNone/>
              <a:defRPr sz="3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/>
              <a:t>Question 1</a:t>
            </a:r>
            <a:endParaRPr lang="tr-TR" sz="3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692EB-02DA-40F7-ADB5-661E0CEB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4697"/>
            <a:ext cx="5898184" cy="435883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B5E9488-E14A-4369-9F1F-B2309BA5842F}"/>
              </a:ext>
            </a:extLst>
          </p:cNvPr>
          <p:cNvSpPr txBox="1">
            <a:spLocks/>
          </p:cNvSpPr>
          <p:nvPr/>
        </p:nvSpPr>
        <p:spPr>
          <a:xfrm>
            <a:off x="5939391" y="1650274"/>
            <a:ext cx="5320792" cy="4659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104000"/>
              </a:lnSpc>
              <a:spcBef>
                <a:spcPct val="0"/>
              </a:spcBef>
              <a:buNone/>
              <a:defRPr sz="3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/>
              <a:t>Question 2</a:t>
            </a:r>
            <a:endParaRPr lang="tr-TR" sz="3700" dirty="0"/>
          </a:p>
        </p:txBody>
      </p:sp>
    </p:spTree>
    <p:extLst>
      <p:ext uri="{BB962C8B-B14F-4D97-AF65-F5344CB8AC3E}">
        <p14:creationId xmlns:p14="http://schemas.microsoft.com/office/powerpoint/2010/main" val="398479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841B-97ED-400F-9694-7527799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775" y="615293"/>
            <a:ext cx="3851743" cy="1560716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tr-TR" sz="4000" dirty="0"/>
              <a:t>K- MAPS</a:t>
            </a:r>
            <a:endParaRPr lang="tr-TR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8EA8-B016-451A-A6A7-84A31B56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28" y="2686026"/>
            <a:ext cx="3851743" cy="3661955"/>
          </a:xfrm>
        </p:spPr>
        <p:txBody>
          <a:bodyPr>
            <a:normAutofit/>
          </a:bodyPr>
          <a:lstStyle/>
          <a:p>
            <a:r>
              <a:rPr lang="tr-TR" dirty="0"/>
              <a:t>Map structures.</a:t>
            </a:r>
          </a:p>
          <a:p>
            <a:r>
              <a:rPr lang="tr-TR" dirty="0"/>
              <a:t>2 variables</a:t>
            </a:r>
          </a:p>
          <a:p>
            <a:r>
              <a:rPr lang="tr-TR" dirty="0"/>
              <a:t>3 variables</a:t>
            </a:r>
          </a:p>
          <a:p>
            <a:r>
              <a:rPr lang="tr-TR" dirty="0"/>
              <a:t>4 variables maps.</a:t>
            </a:r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70731-4B2C-43C9-9519-6FDFFA77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80" y="238125"/>
            <a:ext cx="51149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0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1A92-8775-4629-880E-5357E7BA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527705"/>
            <a:ext cx="8770571" cy="1560716"/>
          </a:xfrm>
        </p:spPr>
        <p:txBody>
          <a:bodyPr/>
          <a:lstStyle/>
          <a:p>
            <a:r>
              <a:rPr lang="tr-TR" dirty="0"/>
              <a:t>K- MAPS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22BE2F-75D1-4AD6-981B-3B21833A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65" y="3220499"/>
            <a:ext cx="2381251" cy="561062"/>
          </a:xfrm>
        </p:spPr>
        <p:txBody>
          <a:bodyPr/>
          <a:lstStyle/>
          <a:p>
            <a:r>
              <a:rPr lang="tr-TR" dirty="0"/>
              <a:t>3 Variable K-MAP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8CBE99-218C-4846-9FEB-F5BA096CC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53540"/>
              </p:ext>
            </p:extLst>
          </p:nvPr>
        </p:nvGraphicFramePr>
        <p:xfrm>
          <a:off x="4885979" y="1669779"/>
          <a:ext cx="3542404" cy="4176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601">
                  <a:extLst>
                    <a:ext uri="{9D8B030D-6E8A-4147-A177-3AD203B41FA5}">
                      <a16:colId xmlns:a16="http://schemas.microsoft.com/office/drawing/2014/main" val="196988294"/>
                    </a:ext>
                  </a:extLst>
                </a:gridCol>
                <a:gridCol w="885601">
                  <a:extLst>
                    <a:ext uri="{9D8B030D-6E8A-4147-A177-3AD203B41FA5}">
                      <a16:colId xmlns:a16="http://schemas.microsoft.com/office/drawing/2014/main" val="1619844672"/>
                    </a:ext>
                  </a:extLst>
                </a:gridCol>
                <a:gridCol w="885601">
                  <a:extLst>
                    <a:ext uri="{9D8B030D-6E8A-4147-A177-3AD203B41FA5}">
                      <a16:colId xmlns:a16="http://schemas.microsoft.com/office/drawing/2014/main" val="3439267510"/>
                    </a:ext>
                  </a:extLst>
                </a:gridCol>
                <a:gridCol w="885601">
                  <a:extLst>
                    <a:ext uri="{9D8B030D-6E8A-4147-A177-3AD203B41FA5}">
                      <a16:colId xmlns:a16="http://schemas.microsoft.com/office/drawing/2014/main" val="4065618438"/>
                    </a:ext>
                  </a:extLst>
                </a:gridCol>
              </a:tblGrid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A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B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C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F(ABC)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12212368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539345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42793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456962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95169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52271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46505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43810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397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5D593E6-4953-45B4-B690-211EFBBA5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56" y="1990725"/>
            <a:ext cx="2381250" cy="5905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74BBE1-A013-44B9-8AA5-F196508339AE}"/>
              </a:ext>
            </a:extLst>
          </p:cNvPr>
          <p:cNvSpPr txBox="1">
            <a:spLocks/>
          </p:cNvSpPr>
          <p:nvPr/>
        </p:nvSpPr>
        <p:spPr>
          <a:xfrm>
            <a:off x="623187" y="1438746"/>
            <a:ext cx="2474229" cy="54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Boolean Algebra</a:t>
            </a:r>
          </a:p>
          <a:p>
            <a:endParaRPr lang="tr-T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FB069E-1F2A-4390-82C1-6B8C99A01E98}"/>
              </a:ext>
            </a:extLst>
          </p:cNvPr>
          <p:cNvSpPr txBox="1">
            <a:spLocks/>
          </p:cNvSpPr>
          <p:nvPr/>
        </p:nvSpPr>
        <p:spPr>
          <a:xfrm>
            <a:off x="4885979" y="739465"/>
            <a:ext cx="2474229" cy="54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Truth Table</a:t>
            </a:r>
          </a:p>
          <a:p>
            <a:endParaRPr lang="tr-T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1A729C-D4FD-4340-9AF5-B97B94626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86724"/>
              </p:ext>
            </p:extLst>
          </p:nvPr>
        </p:nvGraphicFramePr>
        <p:xfrm>
          <a:off x="373380" y="3822224"/>
          <a:ext cx="3797031" cy="148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6409">
                  <a:extLst>
                    <a:ext uri="{9D8B030D-6E8A-4147-A177-3AD203B41FA5}">
                      <a16:colId xmlns:a16="http://schemas.microsoft.com/office/drawing/2014/main" val="2431195204"/>
                    </a:ext>
                  </a:extLst>
                </a:gridCol>
                <a:gridCol w="779171">
                  <a:extLst>
                    <a:ext uri="{9D8B030D-6E8A-4147-A177-3AD203B41FA5}">
                      <a16:colId xmlns:a16="http://schemas.microsoft.com/office/drawing/2014/main" val="2937856290"/>
                    </a:ext>
                  </a:extLst>
                </a:gridCol>
                <a:gridCol w="647807">
                  <a:extLst>
                    <a:ext uri="{9D8B030D-6E8A-4147-A177-3AD203B41FA5}">
                      <a16:colId xmlns:a16="http://schemas.microsoft.com/office/drawing/2014/main" val="1188496150"/>
                    </a:ext>
                  </a:extLst>
                </a:gridCol>
                <a:gridCol w="635782">
                  <a:extLst>
                    <a:ext uri="{9D8B030D-6E8A-4147-A177-3AD203B41FA5}">
                      <a16:colId xmlns:a16="http://schemas.microsoft.com/office/drawing/2014/main" val="773607379"/>
                    </a:ext>
                  </a:extLst>
                </a:gridCol>
                <a:gridCol w="529818">
                  <a:extLst>
                    <a:ext uri="{9D8B030D-6E8A-4147-A177-3AD203B41FA5}">
                      <a16:colId xmlns:a16="http://schemas.microsoft.com/office/drawing/2014/main" val="560557858"/>
                    </a:ext>
                  </a:extLst>
                </a:gridCol>
                <a:gridCol w="518044">
                  <a:extLst>
                    <a:ext uri="{9D8B030D-6E8A-4147-A177-3AD203B41FA5}">
                      <a16:colId xmlns:a16="http://schemas.microsoft.com/office/drawing/2014/main" val="3840457641"/>
                    </a:ext>
                  </a:extLst>
                </a:gridCol>
              </a:tblGrid>
              <a:tr h="346863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AB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605760"/>
                  </a:ext>
                </a:extLst>
              </a:tr>
              <a:tr h="443553">
                <a:tc gridSpan="2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987890"/>
                  </a:ext>
                </a:extLst>
              </a:tr>
              <a:tr h="346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C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235811"/>
                  </a:ext>
                </a:extLst>
              </a:tr>
              <a:tr h="346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95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3254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147</TotalTime>
  <Words>732</Words>
  <Application>Microsoft Macintosh PowerPoint</Application>
  <PresentationFormat>Widescreen</PresentationFormat>
  <Paragraphs>322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Corbel</vt:lpstr>
      <vt:lpstr>Feathered</vt:lpstr>
      <vt:lpstr>CMPE 321 </vt:lpstr>
      <vt:lpstr>Binary Convertion</vt:lpstr>
      <vt:lpstr>Binary Convertion</vt:lpstr>
      <vt:lpstr>2’ s Complement – Negative numbers</vt:lpstr>
      <vt:lpstr>2’ s Complement</vt:lpstr>
      <vt:lpstr>Boolean Algebra Basic Rules</vt:lpstr>
      <vt:lpstr>Boolean Algebra Example</vt:lpstr>
      <vt:lpstr>K- MAPS</vt:lpstr>
      <vt:lpstr>K- MAPS</vt:lpstr>
      <vt:lpstr>K- MAPS</vt:lpstr>
      <vt:lpstr>Minterm – Maxterm </vt:lpstr>
      <vt:lpstr>Encoder</vt:lpstr>
      <vt:lpstr>Decoder</vt:lpstr>
      <vt:lpstr>Example from the book</vt:lpstr>
      <vt:lpstr>Example from the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321 </dc:title>
  <dc:creator>lenovo</dc:creator>
  <cp:lastModifiedBy>Tuğberk Göç</cp:lastModifiedBy>
  <cp:revision>18</cp:revision>
  <dcterms:created xsi:type="dcterms:W3CDTF">2018-10-16T19:04:55Z</dcterms:created>
  <dcterms:modified xsi:type="dcterms:W3CDTF">2018-11-11T18:51:10Z</dcterms:modified>
</cp:coreProperties>
</file>