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1"/>
  </p:notesMasterIdLst>
  <p:sldIdLst>
    <p:sldId id="256" r:id="rId2"/>
    <p:sldId id="258" r:id="rId3"/>
    <p:sldId id="351" r:id="rId4"/>
    <p:sldId id="352" r:id="rId5"/>
    <p:sldId id="259" r:id="rId6"/>
    <p:sldId id="332" r:id="rId7"/>
    <p:sldId id="333" r:id="rId8"/>
    <p:sldId id="260" r:id="rId9"/>
    <p:sldId id="334" r:id="rId10"/>
    <p:sldId id="261" r:id="rId11"/>
    <p:sldId id="311" r:id="rId12"/>
    <p:sldId id="336" r:id="rId13"/>
    <p:sldId id="335" r:id="rId14"/>
    <p:sldId id="350" r:id="rId15"/>
    <p:sldId id="264" r:id="rId16"/>
    <p:sldId id="327" r:id="rId17"/>
    <p:sldId id="337" r:id="rId18"/>
    <p:sldId id="338" r:id="rId19"/>
    <p:sldId id="265" r:id="rId20"/>
    <p:sldId id="266" r:id="rId21"/>
    <p:sldId id="267" r:id="rId22"/>
    <p:sldId id="268" r:id="rId23"/>
    <p:sldId id="341" r:id="rId24"/>
    <p:sldId id="269" r:id="rId25"/>
    <p:sldId id="353" r:id="rId26"/>
    <p:sldId id="340" r:id="rId27"/>
    <p:sldId id="342" r:id="rId28"/>
    <p:sldId id="343" r:id="rId29"/>
    <p:sldId id="354" r:id="rId30"/>
    <p:sldId id="346" r:id="rId31"/>
    <p:sldId id="355" r:id="rId32"/>
    <p:sldId id="349" r:id="rId33"/>
    <p:sldId id="345" r:id="rId34"/>
    <p:sldId id="344" r:id="rId35"/>
    <p:sldId id="271" r:id="rId36"/>
    <p:sldId id="348" r:id="rId37"/>
    <p:sldId id="276" r:id="rId38"/>
    <p:sldId id="277" r:id="rId39"/>
    <p:sldId id="31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  <a:srgbClr val="3333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5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C42FC7B4-4D84-4166-9CA8-ADF55714F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A7632-752E-42F6-8A07-EC05DE862BF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3D91E-6D7B-463E-933D-53E45B72704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7612D-13BA-46F8-BB97-D0F36F2EB40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E0E74-CD1B-4E1C-A3DD-81EAD808AF3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E0E74-CD1B-4E1C-A3DD-81EAD808AF3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E0E74-CD1B-4E1C-A3DD-81EAD808AF3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E0E74-CD1B-4E1C-A3DD-81EAD808AF3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E4454-7505-4E0E-A79A-CB6D889DC5D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DF5FB-D9B0-4195-ADE3-1B36C228BBF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27C93-0710-419E-B6B2-B3606C729BE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DE9CF-60B9-48BC-920B-8B011834C25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721EC-8BE0-433F-9BBE-C860580F25A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31894-7A82-41FE-8FDB-82EC2FAE8D1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31894-7A82-41FE-8FDB-82EC2FAE8D1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DE9CF-60B9-48BC-920B-8B011834C25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27C93-0710-419E-B6B2-B3606C729BE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DE9CF-60B9-48BC-920B-8B011834C25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DE9CF-60B9-48BC-920B-8B011834C25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165-42C0-432F-AAAE-1D5C8BDCF39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165-42C0-432F-AAAE-1D5C8BDCF39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165-42C0-432F-AAAE-1D5C8BDCF39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165-42C0-432F-AAAE-1D5C8BDCF39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676F3-B967-4AFB-85C2-579DAF28393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26BF6-B12D-4BE4-9E95-59298CB7CD7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165-42C0-432F-AAAE-1D5C8BDCF39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165-42C0-432F-AAAE-1D5C8BDCF39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8DF3B-38D2-4CE4-9755-F526BB39FF7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14026-182D-410E-AA4A-2415087C73A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79D7E-CBE8-4C07-96ED-AE8504B7F76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676F3-B967-4AFB-85C2-579DAF28393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E21D1-D933-49D2-8BC1-5E193B1F2DB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E21D1-D933-49D2-8BC1-5E193B1F2DB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E21D1-D933-49D2-8BC1-5E193B1F2DB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2470D-3C73-4A0D-9789-12303D95B85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2470D-3C73-4A0D-9789-12303D95B85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tr-TR" sz="1200"/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95750" y="152400"/>
            <a:ext cx="50482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6B366D6-72D3-4BF6-B4B7-F2696D25A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259AF01-52CD-4364-9A39-FDC8E35F8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849BB3-4630-4F5E-87A4-620D845D8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A636B95-3C0F-47CE-A3F2-359B831D3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6AF6F0F-8576-48F2-94FF-EB990E0A6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64C8DC6-95FC-4F1F-A880-496E73C74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964C6CC-FA7C-44E6-A3ED-901454FA4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0AC575-D91D-4476-AB2C-ACA41088D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645C745-6817-4050-95D2-90F103426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1185B62-7533-47D6-A231-B23FBDDC0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CA787BF-6C6B-4FAE-98C9-28B61698A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r>
              <a:rPr lang="en-US"/>
              <a:t>Copyright © 2012 Pearson Education. All rights reserved.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D54FFBD-D15B-4503-97D4-3D499CFF4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  <p:sldLayoutId id="214748370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Describing Syntax and Semantics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0040D1C-E729-4BC8-919F-DC862BF72CB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Formal Definition of Languages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Recognizers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recognition device reads input strings over the alphabet of the language and decides whether the input strings belong to the language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Example: syntax analysis part of a compiler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Generators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device that generates sentences of a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can determine if the syntax of a particular sentence is syntactically correct by comparing it to the structure of the generator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09B5EE8-CB28-44D9-8FBD-3F215082EC6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Formal Methods of Describing Syntax</a:t>
            </a:r>
            <a:r>
              <a:rPr lang="en-US" sz="3200" dirty="0" smtClean="0"/>
              <a:t>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800600"/>
          </a:xfrm>
        </p:spPr>
        <p:txBody>
          <a:bodyPr/>
          <a:lstStyle/>
          <a:p>
            <a:pPr eaLnBrk="1" hangingPunct="1"/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sytax</a:t>
            </a:r>
            <a:r>
              <a:rPr lang="tr-TR" dirty="0" smtClean="0"/>
              <a:t> of </a:t>
            </a:r>
            <a:r>
              <a:rPr lang="tr-TR" dirty="0" err="1" smtClean="0"/>
              <a:t>proramming</a:t>
            </a:r>
            <a:r>
              <a:rPr lang="tr-TR" dirty="0" smtClean="0"/>
              <a:t> </a:t>
            </a:r>
            <a:r>
              <a:rPr lang="tr-TR" smtClean="0"/>
              <a:t>languages</a:t>
            </a:r>
          </a:p>
          <a:p>
            <a:pPr eaLnBrk="1" hangingPunct="1"/>
            <a:r>
              <a:rPr lang="tr-TR" dirty="0" smtClean="0"/>
              <a:t>No </a:t>
            </a:r>
            <a:r>
              <a:rPr lang="tr-TR" dirty="0" err="1" smtClean="0"/>
              <a:t>disagrement</a:t>
            </a:r>
            <a:r>
              <a:rPr lang="tr-TR" dirty="0" smtClean="0"/>
              <a:t> on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endParaRPr lang="tr-TR" dirty="0" smtClean="0"/>
          </a:p>
          <a:p>
            <a:pPr eaLnBrk="1" hangingPunct="1"/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makes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easier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develop</a:t>
            </a:r>
            <a:r>
              <a:rPr lang="tr-TR" dirty="0" smtClean="0"/>
              <a:t> </a:t>
            </a:r>
            <a:r>
              <a:rPr lang="tr-TR" dirty="0" err="1" smtClean="0"/>
              <a:t>compilers</a:t>
            </a:r>
            <a:endParaRPr lang="tr-TR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Backus-Naur Form (1959)</a:t>
            </a:r>
          </a:p>
          <a:p>
            <a:pPr lvl="1" eaLnBrk="1" hangingPunct="1"/>
            <a:r>
              <a:rPr lang="en-US" dirty="0" smtClean="0"/>
              <a:t>Invented by John Backus to describe the syntax of </a:t>
            </a:r>
            <a:r>
              <a:rPr lang="en-US" dirty="0" err="1" smtClean="0"/>
              <a:t>Algol</a:t>
            </a:r>
            <a:r>
              <a:rPr lang="en-US" dirty="0" smtClean="0"/>
              <a:t> 58</a:t>
            </a:r>
          </a:p>
          <a:p>
            <a:pPr lvl="1" eaLnBrk="1" hangingPunct="1"/>
            <a:r>
              <a:rPr lang="en-US" dirty="0" smtClean="0"/>
              <a:t>BNF is </a:t>
            </a:r>
            <a:r>
              <a:rPr lang="tr-TR" dirty="0" smtClean="0"/>
              <a:t>a </a:t>
            </a:r>
            <a:r>
              <a:rPr lang="tr-TR" dirty="0" err="1" smtClean="0"/>
              <a:t>natural</a:t>
            </a:r>
            <a:r>
              <a:rPr lang="tr-TR" dirty="0" smtClean="0"/>
              <a:t> </a:t>
            </a:r>
            <a:r>
              <a:rPr lang="tr-TR" dirty="0" err="1" smtClean="0"/>
              <a:t>notation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CE39E8E-2774-4FFB-98C1-7B585E4C6AD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BNF Fundamentals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0290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BNF is simple,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sufficiently powerful to describe nearly all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of the syntax of programming languages.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 can describe lists of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similar constructs, the order in which different constructs must appear, and</a:t>
            </a:r>
          </a:p>
          <a:p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ested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structures to any depth, and even imply operator precedence and 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associativity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CE39E8E-2774-4FFB-98C1-7B585E4C6A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BNF Fundamentals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metalanguage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is a language that is used to describe another language. BNF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is a 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metalanguage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for programming languages.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BNF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uses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abstractions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syntactic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structures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 A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assignment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statement, for example, might be represented by 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/>
              <a:t>		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assign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&lt;var&gt; = 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>
              <a:buNone/>
            </a:pP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One example sentence 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	total = subtotal1 + subtotal2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CE39E8E-2774-4FFB-98C1-7B585E4C6AD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BNF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352800"/>
            <a:ext cx="51625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0"/>
            <a:ext cx="51911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7162800" y="51816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BNFs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CE39E8E-2774-4FFB-98C1-7B585E4C6AD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BNF Fundamentals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0290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None/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assign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&lt;var&gt; = 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tr-TR" sz="2400" i="1" dirty="0" smtClean="0"/>
              <a:t>	</a:t>
            </a:r>
            <a:r>
              <a:rPr lang="en-US" sz="2400" i="1" dirty="0" err="1" smtClean="0"/>
              <a:t>Nonterminal</a:t>
            </a:r>
            <a:r>
              <a:rPr lang="tr-TR" sz="2400" i="1" dirty="0" smtClean="0"/>
              <a:t>	</a:t>
            </a:r>
            <a:r>
              <a:rPr lang="en-US" sz="2400" i="1" dirty="0" smtClean="0"/>
              <a:t>terminal</a:t>
            </a:r>
            <a:r>
              <a:rPr lang="tr-TR" sz="2400" i="1" dirty="0" smtClean="0"/>
              <a:t>s (</a:t>
            </a:r>
            <a:r>
              <a:rPr lang="en-US" sz="2400" dirty="0" smtClean="0"/>
              <a:t>lexemes or tokens</a:t>
            </a:r>
            <a:r>
              <a:rPr lang="tr-TR" sz="2400" i="1" dirty="0" smtClean="0"/>
              <a:t>)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rule has a left-hand side (LHS), which is a </a:t>
            </a:r>
            <a:r>
              <a:rPr lang="en-US" sz="2400" dirty="0" err="1" smtClean="0"/>
              <a:t>nonterminal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right-hand side (RHS), which is a string of terminals and/or </a:t>
            </a:r>
            <a:r>
              <a:rPr lang="en-US" sz="2400" dirty="0" err="1" smtClean="0"/>
              <a:t>nonterminals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  <p:cxnSp>
        <p:nvCxnSpPr>
          <p:cNvPr id="7" name="6 Düz Ok Bağlayıcısı"/>
          <p:cNvCxnSpPr/>
          <p:nvPr/>
        </p:nvCxnSpPr>
        <p:spPr bwMode="auto">
          <a:xfrm rot="5400000">
            <a:off x="2095500" y="2857500"/>
            <a:ext cx="3048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7 Düz Ok Bağlayıcısı"/>
          <p:cNvCxnSpPr/>
          <p:nvPr/>
        </p:nvCxnSpPr>
        <p:spPr bwMode="auto">
          <a:xfrm rot="5400000">
            <a:off x="4305300" y="2933700"/>
            <a:ext cx="3048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Sağ Ayraç"/>
          <p:cNvSpPr/>
          <p:nvPr/>
        </p:nvSpPr>
        <p:spPr bwMode="auto">
          <a:xfrm rot="16200000">
            <a:off x="4038600" y="-304800"/>
            <a:ext cx="457200" cy="4876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3810000" y="1524000"/>
            <a:ext cx="9144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tr-TR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Rule</a:t>
            </a:r>
            <a:endParaRPr lang="tr-T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BNF Fundamentals </a:t>
            </a:r>
            <a:r>
              <a:rPr lang="en-US" sz="2800" smtClean="0"/>
              <a:t>(continued)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Nonterminals</a:t>
            </a:r>
            <a:r>
              <a:rPr lang="en-US" sz="2400" dirty="0" smtClean="0"/>
              <a:t> are often enclosed in angle brackets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Examples of BNF rules: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ident_list</a:t>
            </a:r>
            <a:r>
              <a:rPr lang="en-US" sz="1600" dirty="0" smtClean="0">
                <a:latin typeface="Courier New" pitchFamily="49" charset="0"/>
              </a:rPr>
              <a:t>&gt; → identifier | identifier, &lt;</a:t>
            </a:r>
            <a:r>
              <a:rPr lang="en-US" sz="1600" dirty="0" err="1" smtClean="0">
                <a:latin typeface="Courier New" pitchFamily="49" charset="0"/>
              </a:rPr>
              <a:t>ident_list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if_stmt</a:t>
            </a:r>
            <a:r>
              <a:rPr lang="en-US" sz="1600" dirty="0" smtClean="0">
                <a:latin typeface="Courier New" pitchFamily="49" charset="0"/>
              </a:rPr>
              <a:t>&gt; → </a:t>
            </a:r>
            <a:r>
              <a:rPr lang="en-US" sz="1600" b="1" dirty="0" smtClean="0">
                <a:latin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</a:rPr>
              <a:t> &lt;</a:t>
            </a:r>
            <a:r>
              <a:rPr lang="en-US" sz="1600" dirty="0" err="1" smtClean="0">
                <a:latin typeface="Courier New" pitchFamily="49" charset="0"/>
              </a:rPr>
              <a:t>logic_expr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b="1" dirty="0" smtClean="0">
                <a:latin typeface="Courier New" pitchFamily="49" charset="0"/>
              </a:rPr>
              <a:t>then</a:t>
            </a:r>
            <a:r>
              <a:rPr lang="en-US" sz="1600" dirty="0" smtClean="0">
                <a:latin typeface="Courier New" pitchFamily="49" charset="0"/>
              </a:rPr>
              <a:t> &lt;stmt&gt;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Grammar: a finite non-empty set of rules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start symbol</a:t>
            </a:r>
            <a:r>
              <a:rPr lang="en-US" sz="2400" dirty="0" smtClean="0"/>
              <a:t> is a special element of the </a:t>
            </a:r>
            <a:r>
              <a:rPr lang="en-US" sz="2400" dirty="0" err="1" smtClean="0"/>
              <a:t>nonterminals</a:t>
            </a:r>
            <a:r>
              <a:rPr lang="en-US" sz="2400" dirty="0" smtClean="0"/>
              <a:t> of a grammar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tr-TR" sz="2400" dirty="0" smtClean="0"/>
          </a:p>
          <a:p>
            <a:r>
              <a:rPr lang="tr-TR" sz="2400" i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identifiers</a:t>
            </a:r>
            <a:r>
              <a:rPr lang="tr-TR" sz="2400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methods, classes,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C8A6657-2F25-4120-A495-194F69947A1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BNF Fundamentals </a:t>
            </a:r>
            <a:r>
              <a:rPr lang="en-US" sz="2800" smtClean="0"/>
              <a:t>(continued)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Nonterminal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symbols can have two or more distinct definitions, representing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two or more possible syntactic forms in the language.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Multiple definitions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can be written as a single rule, with the different definitions separated by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symbol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|, meaning logical OR. 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C8A6657-2F25-4120-A495-194F69947A1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BNF Fundamentals </a:t>
            </a:r>
            <a:r>
              <a:rPr lang="en-US" sz="2800" smtClean="0"/>
              <a:t>(continued)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xample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a Java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statement can be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described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rules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</a:t>
            </a:r>
            <a:r>
              <a:rPr lang="tr-TR" sz="24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 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 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if_stmt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 &lt;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logic_expr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 &lt;stmt&gt;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&lt;stmt&gt;</a:t>
            </a:r>
          </a:p>
          <a:p>
            <a:pPr>
              <a:buNone/>
            </a:pP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rule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</a:t>
            </a:r>
            <a:r>
              <a:rPr lang="tr-TR" sz="24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 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 &lt;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 &lt;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logic_expr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 &lt;stmt&gt;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&lt;stmt&gt;</a:t>
            </a:r>
          </a:p>
          <a:p>
            <a:pPr>
              <a:buNone/>
            </a:pP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&lt;stmt&gt; represents either a single or a compound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statement</a:t>
            </a:r>
            <a:endParaRPr lang="en-US" sz="2000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C8A6657-2F25-4120-A495-194F69947A1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35B8EC7-30AF-43A9-AC0E-34FABD1CC4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BNF Rules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An abstraction (or nonterminal symbol) can have more than one RHS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     </a:t>
            </a:r>
            <a:r>
              <a:rPr lang="en-US" sz="2400" smtClean="0">
                <a:latin typeface="Courier New" pitchFamily="49" charset="0"/>
              </a:rPr>
              <a:t>&lt;stmt&gt;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&lt;single_stmt&gt;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   | begin &lt;stmt_list&gt;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4924980-0992-42D0-BB87-7043E17820E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3 Topics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dirty="0" smtClean="0"/>
              <a:t>Introduction</a:t>
            </a:r>
          </a:p>
          <a:p>
            <a:pPr marL="533400" indent="-533400" eaLnBrk="1" hangingPunct="1"/>
            <a:r>
              <a:rPr lang="en-US" dirty="0" smtClean="0"/>
              <a:t>The General Problem of Describing Syntax</a:t>
            </a:r>
          </a:p>
          <a:p>
            <a:pPr marL="533400" indent="-533400" eaLnBrk="1" hangingPunct="1"/>
            <a:r>
              <a:rPr lang="en-US" dirty="0" smtClean="0"/>
              <a:t>Formal Methods of </a:t>
            </a:r>
            <a:r>
              <a:rPr lang="en-US" smtClean="0"/>
              <a:t>Describing Syntax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207AE32-4DB1-4616-9406-789DF21B3F3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Describing Lists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Syntactic lists are described using recursion</a:t>
            </a:r>
          </a:p>
          <a:p>
            <a:pPr eaLnBrk="1" hangingPunct="1">
              <a:buFontTx/>
              <a:buNone/>
            </a:pPr>
            <a:r>
              <a:rPr lang="en-US" smtClean="0"/>
              <a:t>    </a:t>
            </a:r>
            <a:r>
              <a:rPr lang="en-US" sz="2400" smtClean="0">
                <a:latin typeface="Courier New" pitchFamily="49" charset="0"/>
              </a:rPr>
              <a:t>&lt;ident_list&gt;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ident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      | ident, &lt;ident_list&gt;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A derivation is a repeated application of rules, starting with the start symbol and ending with a sentence (all terminal symbols)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A46DB88-125E-4F31-B750-7B65DC1CB2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 Example Grammar</a:t>
            </a:r>
            <a:r>
              <a:rPr lang="tr-TR" dirty="0" smtClean="0"/>
              <a:t> - 1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&lt;program&gt; 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</a:rPr>
              <a:t>stmts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</a:rPr>
              <a:t>stmts</a:t>
            </a:r>
            <a:r>
              <a:rPr lang="en-US" sz="2000" dirty="0" smtClean="0">
                <a:latin typeface="Courier New" pitchFamily="49" charset="0"/>
              </a:rPr>
              <a:t>&gt; 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Courier New" pitchFamily="49" charset="0"/>
              </a:rPr>
              <a:t> &lt;stmt&gt; | &lt;stmt&gt; ; &lt;</a:t>
            </a:r>
            <a:r>
              <a:rPr lang="en-US" sz="2000" dirty="0" err="1" smtClean="0">
                <a:latin typeface="Courier New" pitchFamily="49" charset="0"/>
              </a:rPr>
              <a:t>stmts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&lt;stmt&gt; 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</a:rPr>
              <a:t>&gt; = &lt;</a:t>
            </a:r>
            <a:r>
              <a:rPr lang="en-US" sz="2000" dirty="0" err="1" smtClean="0">
                <a:latin typeface="Courier New" pitchFamily="49" charset="0"/>
              </a:rPr>
              <a:t>expr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</a:rPr>
              <a:t>&gt; 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Courier New" pitchFamily="49" charset="0"/>
              </a:rPr>
              <a:t> a | b | c | 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</a:rPr>
              <a:t>expr</a:t>
            </a:r>
            <a:r>
              <a:rPr lang="en-US" sz="2000" dirty="0" smtClean="0">
                <a:latin typeface="Courier New" pitchFamily="49" charset="0"/>
              </a:rPr>
              <a:t>&gt; 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Courier New" pitchFamily="49" charset="0"/>
              </a:rPr>
              <a:t> &lt;term&gt; + &lt;term&gt; | &lt;term&gt; - &lt;term&gt;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&lt;term&gt; 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</a:rPr>
              <a:t>&gt; | const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E177B0E-D13E-4DD0-8221-C61BAD05E5B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 Example Derivation</a:t>
            </a:r>
            <a:r>
              <a:rPr lang="tr-TR" dirty="0" smtClean="0"/>
              <a:t> - 1</a:t>
            </a:r>
            <a:endParaRPr 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&lt;program&gt; =&gt; &lt;</a:t>
            </a:r>
            <a:r>
              <a:rPr lang="en-US" sz="2000" dirty="0" err="1" smtClean="0">
                <a:latin typeface="Courier New" pitchFamily="49" charset="0"/>
              </a:rPr>
              <a:t>stmts</a:t>
            </a:r>
            <a:r>
              <a:rPr lang="en-US" sz="2000" dirty="0" smtClean="0">
                <a:latin typeface="Courier New" pitchFamily="49" charset="0"/>
              </a:rPr>
              <a:t>&gt; =&gt; &lt;stmt&gt;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   =&gt; &lt;</a:t>
            </a:r>
            <a:r>
              <a:rPr lang="en-US" sz="2000" dirty="0" err="1" smtClean="0">
                <a:latin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</a:rPr>
              <a:t>&gt; = &lt;</a:t>
            </a:r>
            <a:r>
              <a:rPr lang="en-US" sz="2000" dirty="0" err="1" smtClean="0">
                <a:latin typeface="Courier New" pitchFamily="49" charset="0"/>
              </a:rPr>
              <a:t>expr</a:t>
            </a:r>
            <a:r>
              <a:rPr lang="en-US" sz="2000" dirty="0" smtClean="0">
                <a:latin typeface="Courier New" pitchFamily="49" charset="0"/>
              </a:rPr>
              <a:t>&gt;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   =&gt; a = &lt;</a:t>
            </a:r>
            <a:r>
              <a:rPr lang="en-US" sz="2000" dirty="0" err="1" smtClean="0">
                <a:latin typeface="Courier New" pitchFamily="49" charset="0"/>
              </a:rPr>
              <a:t>expr</a:t>
            </a:r>
            <a:r>
              <a:rPr lang="en-US" sz="2000" dirty="0" smtClean="0">
                <a:latin typeface="Courier New" pitchFamily="49" charset="0"/>
              </a:rPr>
              <a:t>&gt;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   =&gt; a = &lt;term&gt; + &lt;term&gt;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   =&gt; a = &lt;</a:t>
            </a:r>
            <a:r>
              <a:rPr lang="en-US" sz="2000" dirty="0" err="1" smtClean="0">
                <a:latin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</a:rPr>
              <a:t>&gt; + &lt;term&gt;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   =&gt; a = b + &lt;term&gt;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   =&gt; a = b + const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4E2165F-7DF4-47F5-9A47-41B22F2F9C5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Grammer</a:t>
            </a:r>
            <a:endParaRPr 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grammar is a generative device for defining languages. </a:t>
            </a: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sentences of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language are generated through a sequence of applications of the rules,</a:t>
            </a:r>
          </a:p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beginning with a special </a:t>
            </a:r>
            <a:r>
              <a:rPr lang="en-US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nonterminal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of the grammar called the </a:t>
            </a:r>
            <a:r>
              <a:rPr lang="en-US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start symbol</a:t>
            </a: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often</a:t>
            </a: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named</a:t>
            </a: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Courier New" pitchFamily="49" charset="0"/>
              </a:rPr>
              <a:t>&lt;program&gt; </a:t>
            </a:r>
            <a:r>
              <a:rPr lang="en-US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4E2165F-7DF4-47F5-9A47-41B22F2F9C5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This sequence of rule applications 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grammer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is called a </a:t>
            </a:r>
            <a:r>
              <a:rPr lang="en-US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derivation</a:t>
            </a:r>
            <a:endParaRPr lang="tr-TR" dirty="0" smtClean="0"/>
          </a:p>
          <a:p>
            <a:pPr eaLnBrk="1" hangingPunct="1"/>
            <a:r>
              <a:rPr lang="en-US" dirty="0" smtClean="0"/>
              <a:t>Every string of symbols in a derivation is a </a:t>
            </a:r>
            <a:r>
              <a:rPr lang="en-US" i="1" dirty="0" smtClean="0"/>
              <a:t>sentential form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sentence</a:t>
            </a:r>
            <a:r>
              <a:rPr lang="en-US" dirty="0" smtClean="0"/>
              <a:t> is a sentential form that has only terminal symbols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leftmost derivation</a:t>
            </a:r>
            <a:r>
              <a:rPr lang="en-US" dirty="0" smtClean="0"/>
              <a:t> is one in which the leftmost </a:t>
            </a:r>
            <a:r>
              <a:rPr lang="en-US" dirty="0" err="1" smtClean="0"/>
              <a:t>nonterminal</a:t>
            </a:r>
            <a:r>
              <a:rPr lang="en-US" dirty="0" smtClean="0"/>
              <a:t> in each sentential form is the one that is expanded</a:t>
            </a:r>
          </a:p>
          <a:p>
            <a:pPr eaLnBrk="1" hangingPunct="1"/>
            <a:r>
              <a:rPr lang="en-US" dirty="0" smtClean="0"/>
              <a:t>A derivation may be neither leftmost nor rightmost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Grammar for a Small Language</a:t>
            </a:r>
            <a:br>
              <a:rPr lang="en-US" b="1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&lt;program&gt; → </a:t>
            </a:r>
            <a:r>
              <a:rPr lang="tr-TR" b="1" dirty="0" err="1" smtClean="0"/>
              <a:t>begin</a:t>
            </a:r>
            <a:r>
              <a:rPr lang="tr-TR" b="1" dirty="0" smtClean="0"/>
              <a:t> &lt;</a:t>
            </a:r>
            <a:r>
              <a:rPr lang="tr-TR" b="1" dirty="0" err="1" smtClean="0"/>
              <a:t>stmt</a:t>
            </a:r>
            <a:r>
              <a:rPr lang="tr-TR" b="1" dirty="0" smtClean="0"/>
              <a:t>_</a:t>
            </a:r>
            <a:r>
              <a:rPr lang="tr-TR" b="1" dirty="0" err="1" smtClean="0"/>
              <a:t>list</a:t>
            </a:r>
            <a:r>
              <a:rPr lang="tr-TR" b="1" dirty="0" smtClean="0"/>
              <a:t>&gt; </a:t>
            </a:r>
            <a:r>
              <a:rPr lang="tr-TR" b="1" dirty="0" err="1" smtClean="0"/>
              <a:t>end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&lt;</a:t>
            </a:r>
            <a:r>
              <a:rPr lang="tr-TR" dirty="0" err="1" smtClean="0"/>
              <a:t>stmt</a:t>
            </a:r>
            <a:r>
              <a:rPr lang="tr-TR" dirty="0" smtClean="0"/>
              <a:t>_</a:t>
            </a:r>
            <a:r>
              <a:rPr lang="tr-TR" dirty="0" err="1" smtClean="0"/>
              <a:t>list</a:t>
            </a:r>
            <a:r>
              <a:rPr lang="tr-TR" dirty="0" smtClean="0"/>
              <a:t>&gt; → &lt;</a:t>
            </a:r>
            <a:r>
              <a:rPr lang="tr-TR" dirty="0" err="1" smtClean="0"/>
              <a:t>stmt</a:t>
            </a:r>
            <a:r>
              <a:rPr lang="tr-TR" dirty="0" smtClean="0"/>
              <a:t>&gt;</a:t>
            </a:r>
          </a:p>
          <a:p>
            <a:pPr indent="2622550">
              <a:buNone/>
            </a:pPr>
            <a:r>
              <a:rPr lang="tr-TR" dirty="0" smtClean="0"/>
              <a:t>| &lt;</a:t>
            </a:r>
            <a:r>
              <a:rPr lang="tr-TR" dirty="0" err="1" smtClean="0"/>
              <a:t>stmt</a:t>
            </a:r>
            <a:r>
              <a:rPr lang="tr-TR" dirty="0" smtClean="0"/>
              <a:t>&gt; ; &lt;</a:t>
            </a:r>
            <a:r>
              <a:rPr lang="tr-TR" dirty="0" err="1" smtClean="0"/>
              <a:t>stmt</a:t>
            </a:r>
            <a:r>
              <a:rPr lang="tr-TR" dirty="0" smtClean="0"/>
              <a:t>_</a:t>
            </a:r>
            <a:r>
              <a:rPr lang="tr-TR" dirty="0" err="1" smtClean="0"/>
              <a:t>list</a:t>
            </a:r>
            <a:r>
              <a:rPr lang="tr-TR" dirty="0" smtClean="0"/>
              <a:t>&gt;</a:t>
            </a:r>
          </a:p>
          <a:p>
            <a:pPr>
              <a:buNone/>
            </a:pPr>
            <a:r>
              <a:rPr lang="tr-TR" dirty="0" smtClean="0"/>
              <a:t>&lt;</a:t>
            </a:r>
            <a:r>
              <a:rPr lang="tr-TR" dirty="0" err="1" smtClean="0"/>
              <a:t>stmt</a:t>
            </a:r>
            <a:r>
              <a:rPr lang="tr-TR" dirty="0" smtClean="0"/>
              <a:t>&gt; → &lt;var&gt; = &lt;</a:t>
            </a:r>
            <a:r>
              <a:rPr lang="tr-TR" dirty="0" err="1" smtClean="0"/>
              <a:t>expression</a:t>
            </a:r>
            <a:r>
              <a:rPr lang="tr-TR" dirty="0" smtClean="0"/>
              <a:t>&gt;</a:t>
            </a:r>
          </a:p>
          <a:p>
            <a:pPr>
              <a:buNone/>
            </a:pPr>
            <a:r>
              <a:rPr lang="tr-TR" dirty="0" smtClean="0"/>
              <a:t>&lt;var&gt; → A | B | C</a:t>
            </a:r>
          </a:p>
          <a:p>
            <a:pPr>
              <a:buNone/>
            </a:pPr>
            <a:r>
              <a:rPr lang="tr-TR" dirty="0" smtClean="0"/>
              <a:t>&lt;</a:t>
            </a:r>
            <a:r>
              <a:rPr lang="tr-TR" dirty="0" err="1" smtClean="0"/>
              <a:t>expression</a:t>
            </a:r>
            <a:r>
              <a:rPr lang="tr-TR" dirty="0" smtClean="0"/>
              <a:t>&gt; → &lt;var&gt; + &lt;var&gt;</a:t>
            </a:r>
          </a:p>
          <a:p>
            <a:pPr indent="2968625">
              <a:buNone/>
            </a:pPr>
            <a:r>
              <a:rPr lang="tr-TR" dirty="0" smtClean="0"/>
              <a:t>| &lt;var&gt; – &lt;var&gt;</a:t>
            </a:r>
          </a:p>
          <a:p>
            <a:pPr indent="2968625">
              <a:buNone/>
            </a:pPr>
            <a:r>
              <a:rPr lang="tr-TR" dirty="0" smtClean="0"/>
              <a:t>| &lt;var&gt;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2012 Pearson Education.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A636B95-3C0F-47CE-A3F2-359B831D3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E177B0E-D13E-4DD0-8221-C61BAD05E5B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 Example Derivation</a:t>
            </a:r>
            <a:r>
              <a:rPr lang="tr-TR" dirty="0" smtClean="0"/>
              <a:t> - 2</a:t>
            </a:r>
            <a:endParaRPr 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 eaLnBrk="1" hangingPunct="1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&lt;program&gt; =&gt;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end</a:t>
            </a:r>
            <a:endParaRPr lang="tr-TR" sz="2000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884363" indent="-360363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;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end</a:t>
            </a:r>
            <a:endParaRPr lang="tr-TR" sz="2000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884363" indent="-360363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&lt;var&gt; =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;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end</a:t>
            </a:r>
            <a:endParaRPr lang="tr-TR" sz="2000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884363" indent="-360363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 A = &lt;expression&gt; ; &lt;</a:t>
            </a:r>
            <a:r>
              <a:rPr lang="en-US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stmt_list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end</a:t>
            </a:r>
          </a:p>
          <a:p>
            <a:pPr marL="1884363" indent="-360363">
              <a:buNone/>
            </a:pPr>
            <a:r>
              <a:rPr lang="da-DK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da-DK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 A = &lt;var&gt; + &lt;var&gt; ; &lt;stmt_list&gt; end</a:t>
            </a:r>
          </a:p>
          <a:p>
            <a:pPr marL="1884363" indent="-360363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 = B + &lt;var&gt; ;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end</a:t>
            </a:r>
            <a:endParaRPr lang="tr-TR" sz="2000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884363" indent="-360363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 A = B + C ; &lt;</a:t>
            </a:r>
            <a:r>
              <a:rPr lang="en-US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stmt_list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end</a:t>
            </a:r>
          </a:p>
          <a:p>
            <a:pPr marL="1884363" indent="-360363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 A = B + C ; &lt;stmt&gt; end</a:t>
            </a:r>
          </a:p>
          <a:p>
            <a:pPr marL="1884363" indent="-360363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 A = B + C ; &lt;</a:t>
            </a:r>
            <a:r>
              <a:rPr lang="en-US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= &lt;expression&gt; end</a:t>
            </a:r>
          </a:p>
          <a:p>
            <a:pPr marL="1884363" indent="-360363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 A = B + C ; B = &lt;expression&gt; end</a:t>
            </a:r>
          </a:p>
          <a:p>
            <a:pPr marL="1884363" indent="-360363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 = B + C ; B = &lt;var&gt; 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end</a:t>
            </a:r>
            <a:endParaRPr lang="tr-TR" sz="2000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884363" indent="-360363"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begin A = B + C ; B = C end</a:t>
            </a:r>
            <a:endParaRPr 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A46DB88-125E-4F31-B750-7B65DC1CB20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 Example Grammar</a:t>
            </a:r>
            <a:r>
              <a:rPr lang="tr-TR" dirty="0" smtClean="0"/>
              <a:t> - 3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 eaLnBrk="1" hangingPunct="1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assign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=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A | B | C</a:t>
            </a:r>
          </a:p>
          <a:p>
            <a:pPr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→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+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indent="1001713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|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*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indent="1001713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| (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</a:t>
            </a:r>
          </a:p>
          <a:p>
            <a:pPr indent="1001713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|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  <a:endParaRPr 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E177B0E-D13E-4DD0-8221-C61BAD05E5B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 Example Derivation</a:t>
            </a:r>
            <a:r>
              <a:rPr lang="tr-TR" dirty="0" smtClean="0"/>
              <a:t> - 3</a:t>
            </a:r>
            <a:endParaRPr 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assign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=&gt;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=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* &lt;</a:t>
            </a:r>
            <a:r>
              <a:rPr lang="tr-TR" sz="2000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B *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B * (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B * (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+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B * ( A +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B * ( A + &lt;</a:t>
            </a:r>
            <a:r>
              <a:rPr lang="tr-TR" sz="20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&gt; )</a:t>
            </a:r>
          </a:p>
          <a:p>
            <a:pPr indent="917575">
              <a:buNone/>
            </a:pPr>
            <a:r>
              <a:rPr lang="tr-TR" sz="20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=&gt; A = B * ( A + C )</a:t>
            </a:r>
            <a:endParaRPr 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E177B0E-D13E-4DD0-8221-C61BAD05E5B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 Example Derivation</a:t>
            </a:r>
            <a:r>
              <a:rPr lang="tr-TR" dirty="0" smtClean="0"/>
              <a:t> - 3</a:t>
            </a:r>
            <a:endParaRPr 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 indent="-79375">
              <a:buNone/>
            </a:pPr>
            <a:r>
              <a:rPr lang="tr-TR" sz="3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 = B * ( A + C )</a:t>
            </a:r>
          </a:p>
          <a:p>
            <a:pPr indent="-79375">
              <a:buNone/>
            </a:pPr>
            <a:r>
              <a:rPr lang="tr-TR" sz="3200" dirty="0" smtClean="0"/>
              <a:t> A = C + B</a:t>
            </a:r>
          </a:p>
          <a:p>
            <a:pPr indent="-79375">
              <a:buNone/>
            </a:pPr>
            <a:r>
              <a:rPr lang="tr-TR" sz="3200" dirty="0" smtClean="0"/>
              <a:t> C = B * A</a:t>
            </a:r>
          </a:p>
          <a:p>
            <a:pPr indent="-79375">
              <a:buNone/>
            </a:pPr>
            <a:r>
              <a:rPr lang="tr-TR" sz="3200" dirty="0" smtClean="0"/>
              <a:t> C = C * (B + A)</a:t>
            </a:r>
          </a:p>
          <a:p>
            <a:pPr indent="-79375">
              <a:buNone/>
            </a:pPr>
            <a:r>
              <a:rPr lang="tr-TR" sz="3200" dirty="0" smtClean="0"/>
              <a:t> B = A + C * B</a:t>
            </a:r>
          </a:p>
          <a:p>
            <a:pPr indent="-79375">
              <a:buNone/>
            </a:pPr>
            <a:endParaRPr lang="tr-TR" sz="3200" dirty="0" smtClean="0"/>
          </a:p>
          <a:p>
            <a:pPr indent="-79375">
              <a:buNone/>
            </a:pPr>
            <a:endParaRPr lang="tr-TR" sz="3200" dirty="0" smtClean="0"/>
          </a:p>
          <a:p>
            <a:pPr indent="-79375">
              <a:buNone/>
            </a:pPr>
            <a:endParaRPr lang="tr-TR" sz="3200" dirty="0" smtClean="0"/>
          </a:p>
          <a:p>
            <a:pPr indent="-79375">
              <a:buNone/>
            </a:pPr>
            <a:endParaRPr lang="en-US" sz="3200" dirty="0" smtClean="0">
              <a:latin typeface="Courier New" pitchFamily="49" charset="0"/>
            </a:endParaRPr>
          </a:p>
          <a:p>
            <a:pPr indent="-79375">
              <a:buNone/>
            </a:pPr>
            <a:endParaRPr lang="en-US" sz="32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DBEAD1D-1CA7-4464-8B4B-98F0DEB73E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 err="1" smtClean="0"/>
              <a:t>Why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syntax</a:t>
            </a:r>
            <a:r>
              <a:rPr lang="tr-TR" sz="3200" dirty="0" smtClean="0"/>
              <a:t> </a:t>
            </a:r>
            <a:r>
              <a:rPr lang="tr-TR" sz="3200" dirty="0" err="1" smtClean="0"/>
              <a:t>needs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be </a:t>
            </a:r>
            <a:r>
              <a:rPr lang="tr-TR" sz="3200" dirty="0" err="1" smtClean="0"/>
              <a:t>described</a:t>
            </a:r>
            <a:endParaRPr lang="en-US" sz="32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learn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,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learn</a:t>
            </a:r>
            <a:r>
              <a:rPr lang="tr-TR" dirty="0" smtClean="0"/>
              <a:t> </a:t>
            </a:r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is </a:t>
            </a:r>
            <a:r>
              <a:rPr lang="tr-TR" dirty="0" err="1" smtClean="0"/>
              <a:t>represented</a:t>
            </a:r>
            <a:endParaRPr lang="tr-TR" dirty="0" smtClean="0"/>
          </a:p>
          <a:p>
            <a:pPr marL="533400" indent="-533400" eaLnBrk="1" hangingPunct="1"/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understand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endParaRPr lang="tr-TR" dirty="0" smtClean="0"/>
          </a:p>
          <a:p>
            <a:pPr marL="533400" indent="-533400" eaLnBrk="1" hangingPunct="1"/>
            <a:r>
              <a:rPr lang="tr-TR" dirty="0" err="1" smtClean="0"/>
              <a:t>One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in </a:t>
            </a:r>
            <a:r>
              <a:rPr lang="tr-TR" dirty="0" err="1" smtClean="0"/>
              <a:t>describing</a:t>
            </a:r>
            <a:r>
              <a:rPr lang="tr-TR" dirty="0" smtClean="0"/>
              <a:t> a </a:t>
            </a:r>
            <a:r>
              <a:rPr lang="tr-TR" dirty="0" err="1" smtClean="0"/>
              <a:t>language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diversity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understand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description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825501B-59D1-4C9E-A592-1EC87F7E055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Parse Tree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648200"/>
          </a:xfrm>
        </p:spPr>
        <p:txBody>
          <a:bodyPr/>
          <a:lstStyle/>
          <a:p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Syntax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establishes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structure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not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meaning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but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meaning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of a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sentence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 program) is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syntax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construct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reflects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semantics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eventually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attach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it as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tr-T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825501B-59D1-4C9E-A592-1EC87F7E055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Parse Tree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648200"/>
          </a:xfrm>
        </p:spPr>
        <p:txBody>
          <a:bodyPr/>
          <a:lstStyle/>
          <a:p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structure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of a program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determine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semantics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 </a:t>
            </a:r>
            <a:r>
              <a:rPr lang="tr-TR" dirty="0" err="1" smtClean="0"/>
              <a:t>way</a:t>
            </a:r>
            <a:r>
              <a:rPr lang="tr-TR" dirty="0" smtClean="0"/>
              <a:t> of </a:t>
            </a:r>
            <a:r>
              <a:rPr lang="tr-TR" dirty="0" err="1" smtClean="0"/>
              <a:t>expressing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r>
              <a:rPr lang="tr-TR" dirty="0" smtClean="0"/>
              <a:t> as </a:t>
            </a:r>
            <a:r>
              <a:rPr lang="tr-TR" dirty="0" err="1" smtClean="0"/>
              <a:t>determined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a </a:t>
            </a:r>
            <a:r>
              <a:rPr lang="tr-TR" dirty="0" err="1" smtClean="0"/>
              <a:t>derivation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825501B-59D1-4C9E-A592-1EC87F7E055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Parse Tree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648200"/>
          </a:xfrm>
        </p:spPr>
        <p:txBody>
          <a:bodyPr/>
          <a:lstStyle/>
          <a:p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standart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doing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parse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graphical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depiction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replacement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in a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derivation</a:t>
            </a: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Grammer</a:t>
            </a:r>
            <a:r>
              <a:rPr lang="tr-TR" dirty="0" smtClean="0"/>
              <a:t> =&gt; </a:t>
            </a:r>
            <a:r>
              <a:rPr lang="tr-TR" dirty="0" err="1" smtClean="0"/>
              <a:t>Derivation</a:t>
            </a:r>
            <a:r>
              <a:rPr lang="tr-TR" dirty="0" smtClean="0"/>
              <a:t> =&gt; </a:t>
            </a:r>
            <a:r>
              <a:rPr lang="tr-TR" dirty="0" err="1" smtClean="0"/>
              <a:t>Parse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825501B-59D1-4C9E-A592-1EC87F7E055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Parse Tree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4958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One of the most attractive features of grammars is that they naturally describe</a:t>
            </a:r>
            <a:r>
              <a:rPr lang="tr-TR" sz="3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hierarchical syntactic structure of the sentences of the languages they define.</a:t>
            </a:r>
          </a:p>
          <a:p>
            <a:r>
              <a:rPr lang="en-US" sz="3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These hierarchical structures are called </a:t>
            </a:r>
            <a:r>
              <a:rPr lang="en-US" sz="36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parse trees.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3C216A6-D4EB-43F8-BC2E-C13892882EC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 Tree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hierarchical representation of a derivation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	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19462" name="Line 16"/>
          <p:cNvSpPr>
            <a:spLocks noChangeShapeType="1"/>
          </p:cNvSpPr>
          <p:nvPr/>
        </p:nvSpPr>
        <p:spPr bwMode="auto">
          <a:xfrm>
            <a:off x="5791200" y="4876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63" name="Line 17"/>
          <p:cNvSpPr>
            <a:spLocks noChangeShapeType="1"/>
          </p:cNvSpPr>
          <p:nvPr/>
        </p:nvSpPr>
        <p:spPr bwMode="auto">
          <a:xfrm>
            <a:off x="4572000" y="4876800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64" name="Line 18"/>
          <p:cNvSpPr>
            <a:spLocks noChangeShapeType="1"/>
          </p:cNvSpPr>
          <p:nvPr/>
        </p:nvSpPr>
        <p:spPr bwMode="auto">
          <a:xfrm>
            <a:off x="4572000" y="251460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65" name="Line 19"/>
          <p:cNvSpPr>
            <a:spLocks noChangeShapeType="1"/>
          </p:cNvSpPr>
          <p:nvPr/>
        </p:nvSpPr>
        <p:spPr bwMode="auto">
          <a:xfrm>
            <a:off x="4648200" y="39624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66" name="Line 20"/>
          <p:cNvSpPr>
            <a:spLocks noChangeShapeType="1"/>
          </p:cNvSpPr>
          <p:nvPr/>
        </p:nvSpPr>
        <p:spPr bwMode="auto">
          <a:xfrm>
            <a:off x="3962400" y="4267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67" name="Rectangle 21"/>
          <p:cNvSpPr>
            <a:spLocks noChangeArrowheads="1"/>
          </p:cNvSpPr>
          <p:nvPr/>
        </p:nvSpPr>
        <p:spPr bwMode="auto">
          <a:xfrm>
            <a:off x="4000500" y="2286000"/>
            <a:ext cx="12731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&lt;program&gt;</a:t>
            </a:r>
          </a:p>
        </p:txBody>
      </p:sp>
      <p:sp>
        <p:nvSpPr>
          <p:cNvPr id="19468" name="Rectangle 22"/>
          <p:cNvSpPr>
            <a:spLocks noChangeArrowheads="1"/>
          </p:cNvSpPr>
          <p:nvPr/>
        </p:nvSpPr>
        <p:spPr bwMode="auto">
          <a:xfrm>
            <a:off x="4106863" y="2955925"/>
            <a:ext cx="98583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&lt;stmts&gt;</a:t>
            </a:r>
          </a:p>
        </p:txBody>
      </p:sp>
      <p:sp>
        <p:nvSpPr>
          <p:cNvPr id="19469" name="Rectangle 23"/>
          <p:cNvSpPr>
            <a:spLocks noChangeArrowheads="1"/>
          </p:cNvSpPr>
          <p:nvPr/>
        </p:nvSpPr>
        <p:spPr bwMode="auto">
          <a:xfrm>
            <a:off x="4160838" y="3565525"/>
            <a:ext cx="8699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&lt;stmt&gt;</a:t>
            </a:r>
          </a:p>
        </p:txBody>
      </p:sp>
      <p:sp>
        <p:nvSpPr>
          <p:cNvPr id="19470" name="Rectangle 24"/>
          <p:cNvSpPr>
            <a:spLocks noChangeArrowheads="1"/>
          </p:cNvSpPr>
          <p:nvPr/>
        </p:nvSpPr>
        <p:spPr bwMode="auto">
          <a:xfrm>
            <a:off x="5486400" y="5318125"/>
            <a:ext cx="7397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const</a:t>
            </a:r>
          </a:p>
        </p:txBody>
      </p:sp>
      <p:sp>
        <p:nvSpPr>
          <p:cNvPr id="19471" name="Rectangle 25"/>
          <p:cNvSpPr>
            <a:spLocks noChangeArrowheads="1"/>
          </p:cNvSpPr>
          <p:nvPr/>
        </p:nvSpPr>
        <p:spPr bwMode="auto">
          <a:xfrm>
            <a:off x="3810000" y="4708525"/>
            <a:ext cx="300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a</a:t>
            </a:r>
          </a:p>
        </p:txBody>
      </p:sp>
      <p:sp>
        <p:nvSpPr>
          <p:cNvPr id="19472" name="Line 26"/>
          <p:cNvSpPr>
            <a:spLocks noChangeShapeType="1"/>
          </p:cNvSpPr>
          <p:nvPr/>
        </p:nvSpPr>
        <p:spPr bwMode="auto">
          <a:xfrm flipV="1">
            <a:off x="3962400" y="39624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73" name="Rectangle 27"/>
          <p:cNvSpPr>
            <a:spLocks noChangeArrowheads="1"/>
          </p:cNvSpPr>
          <p:nvPr/>
        </p:nvSpPr>
        <p:spPr bwMode="auto">
          <a:xfrm>
            <a:off x="3581400" y="4175125"/>
            <a:ext cx="7413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&lt;var&gt;</a:t>
            </a:r>
          </a:p>
        </p:txBody>
      </p:sp>
      <p:sp>
        <p:nvSpPr>
          <p:cNvPr id="19474" name="Rectangle 28"/>
          <p:cNvSpPr>
            <a:spLocks noChangeArrowheads="1"/>
          </p:cNvSpPr>
          <p:nvPr/>
        </p:nvSpPr>
        <p:spPr bwMode="auto">
          <a:xfrm>
            <a:off x="4419600" y="4175125"/>
            <a:ext cx="306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=</a:t>
            </a:r>
          </a:p>
        </p:txBody>
      </p:sp>
      <p:sp>
        <p:nvSpPr>
          <p:cNvPr id="19475" name="Line 29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76" name="Line 30"/>
          <p:cNvSpPr>
            <a:spLocks noChangeShapeType="1"/>
          </p:cNvSpPr>
          <p:nvPr/>
        </p:nvSpPr>
        <p:spPr bwMode="auto">
          <a:xfrm>
            <a:off x="5257800" y="4495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77" name="Line 31"/>
          <p:cNvSpPr>
            <a:spLocks noChangeShapeType="1"/>
          </p:cNvSpPr>
          <p:nvPr/>
        </p:nvSpPr>
        <p:spPr bwMode="auto">
          <a:xfrm flipV="1">
            <a:off x="4572000" y="4495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478" name="Rectangle 32"/>
          <p:cNvSpPr>
            <a:spLocks noChangeArrowheads="1"/>
          </p:cNvSpPr>
          <p:nvPr/>
        </p:nvSpPr>
        <p:spPr bwMode="auto">
          <a:xfrm>
            <a:off x="4800600" y="4175125"/>
            <a:ext cx="8683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&lt;expr&gt;</a:t>
            </a:r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4191000" y="5318125"/>
            <a:ext cx="7413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&lt;var&gt;</a:t>
            </a:r>
          </a:p>
        </p:txBody>
      </p:sp>
      <p:sp>
        <p:nvSpPr>
          <p:cNvPr id="19480" name="Rectangle 34"/>
          <p:cNvSpPr>
            <a:spLocks noChangeArrowheads="1"/>
          </p:cNvSpPr>
          <p:nvPr/>
        </p:nvSpPr>
        <p:spPr bwMode="auto">
          <a:xfrm>
            <a:off x="4419600" y="5851525"/>
            <a:ext cx="311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b</a:t>
            </a:r>
          </a:p>
        </p:txBody>
      </p:sp>
      <p:sp>
        <p:nvSpPr>
          <p:cNvPr id="19481" name="Rectangle 35"/>
          <p:cNvSpPr>
            <a:spLocks noChangeArrowheads="1"/>
          </p:cNvSpPr>
          <p:nvPr/>
        </p:nvSpPr>
        <p:spPr bwMode="auto">
          <a:xfrm>
            <a:off x="4179888" y="4708525"/>
            <a:ext cx="88106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&lt;term&gt;</a:t>
            </a:r>
          </a:p>
        </p:txBody>
      </p:sp>
      <p:sp>
        <p:nvSpPr>
          <p:cNvPr id="19482" name="Rectangle 36"/>
          <p:cNvSpPr>
            <a:spLocks noChangeArrowheads="1"/>
          </p:cNvSpPr>
          <p:nvPr/>
        </p:nvSpPr>
        <p:spPr bwMode="auto">
          <a:xfrm>
            <a:off x="5029200" y="4708525"/>
            <a:ext cx="3063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+</a:t>
            </a:r>
          </a:p>
        </p:txBody>
      </p:sp>
      <p:sp>
        <p:nvSpPr>
          <p:cNvPr id="19483" name="Rectangle 37"/>
          <p:cNvSpPr>
            <a:spLocks noChangeArrowheads="1"/>
          </p:cNvSpPr>
          <p:nvPr/>
        </p:nvSpPr>
        <p:spPr bwMode="auto">
          <a:xfrm>
            <a:off x="5426075" y="4708525"/>
            <a:ext cx="8810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&lt;term&gt;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825501B-59D1-4C9E-A592-1EC87F7E055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Parse Tree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parse tree for the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statement</a:t>
            </a: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	A = B * (A + C)</a:t>
            </a:r>
            <a:endParaRPr lang="en-US" dirty="0" smtClean="0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514600"/>
            <a:ext cx="3962400" cy="434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825501B-59D1-4C9E-A592-1EC87F7E055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Parse Tree</a:t>
            </a:r>
            <a:r>
              <a:rPr lang="tr-TR" dirty="0" smtClean="0"/>
              <a:t> </a:t>
            </a:r>
            <a:r>
              <a:rPr lang="tr-TR" dirty="0" err="1" smtClean="0"/>
              <a:t>exercises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495800"/>
          </a:xfrm>
        </p:spPr>
        <p:txBody>
          <a:bodyPr/>
          <a:lstStyle/>
          <a:p>
            <a:r>
              <a:rPr lang="tr-TR" sz="3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Q6, a,b,c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F93ED60-B64E-4F0E-8092-5E8065BCDB1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Extended BNF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Optional parts are placed in brackets [ ]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Arial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&lt;proc_call&gt; -&gt; ident [(&lt;expr_list&gt;)]</a:t>
            </a:r>
          </a:p>
          <a:p>
            <a:pPr eaLnBrk="1" hangingPunct="1"/>
            <a:r>
              <a:rPr lang="en-US" smtClean="0"/>
              <a:t>Alternative parts of RHSs are placed inside parentheses and separated via vertical bars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Arial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&lt;term&gt; → &lt;term&gt;</a:t>
            </a:r>
            <a:r>
              <a:rPr lang="en-US" sz="2400" smtClean="0">
                <a:latin typeface="Arial" charset="0"/>
              </a:rPr>
              <a:t> </a:t>
            </a:r>
            <a:r>
              <a:rPr lang="en-US" sz="2400" smtClean="0">
                <a:latin typeface="Courier New" pitchFamily="49" charset="0"/>
              </a:rPr>
              <a:t>(+|-) const</a:t>
            </a:r>
          </a:p>
          <a:p>
            <a:pPr eaLnBrk="1" hangingPunct="1"/>
            <a:r>
              <a:rPr lang="en-US" smtClean="0"/>
              <a:t>Repetitions (0 or more) are placed inside braces { }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&lt;ident&gt; → letter {letter|digit}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1612861-C569-4B84-BA86-99D2D3CFC13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BNF and EBNF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</a:t>
            </a:r>
            <a:r>
              <a:rPr lang="en-US" sz="2400" smtClean="0">
                <a:latin typeface="Courier New" pitchFamily="49" charset="0"/>
              </a:rPr>
              <a:t>&lt;expr&gt;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&lt;expr&gt; +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	| &lt;expr&gt; -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	|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&lt;term&gt;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&lt;term&gt; *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	| &lt;term&gt; /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| &lt;factor&gt;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</a:t>
            </a:r>
            <a:r>
              <a:rPr lang="en-US" sz="2400" smtClean="0">
                <a:latin typeface="Courier New" pitchFamily="49" charset="0"/>
              </a:rPr>
              <a:t>&lt;expr&gt;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&lt;term&gt;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&lt;factor&gt; {(* | /) &lt;factor&gt;}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57AC997-632E-49D6-89C7-EC7394442CE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Recent Variations in EBNF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Alternative RHSs are put on separate lines</a:t>
            </a:r>
          </a:p>
          <a:p>
            <a:pPr eaLnBrk="1" hangingPunct="1"/>
            <a:r>
              <a:rPr lang="es-MX" smtClean="0"/>
              <a:t>Use of a colon instead of </a:t>
            </a:r>
            <a:r>
              <a:rPr lang="es-MX" sz="2000" smtClean="0">
                <a:latin typeface="Courier New" pitchFamily="49" charset="0"/>
              </a:rPr>
              <a:t>=&gt;</a:t>
            </a:r>
          </a:p>
          <a:p>
            <a:pPr eaLnBrk="1" hangingPunct="1"/>
            <a:r>
              <a:rPr lang="es-MX" smtClean="0"/>
              <a:t>Use of </a:t>
            </a:r>
            <a:r>
              <a:rPr lang="es-MX" baseline="-25000" smtClean="0">
                <a:latin typeface="Courier New" pitchFamily="49" charset="0"/>
              </a:rPr>
              <a:t>opt</a:t>
            </a:r>
            <a:r>
              <a:rPr lang="es-MX" smtClean="0"/>
              <a:t> for optional parts</a:t>
            </a:r>
          </a:p>
          <a:p>
            <a:pPr eaLnBrk="1" hangingPunct="1"/>
            <a:r>
              <a:rPr lang="es-MX" smtClean="0"/>
              <a:t>Use of </a:t>
            </a:r>
            <a:r>
              <a:rPr lang="es-MX" sz="2400" smtClean="0">
                <a:latin typeface="Courier New" pitchFamily="49" charset="0"/>
              </a:rPr>
              <a:t>oneof</a:t>
            </a:r>
            <a:r>
              <a:rPr lang="es-MX" smtClean="0"/>
              <a:t> for choices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DBEAD1D-1CA7-4464-8B4B-98F0DEB73EA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 err="1" smtClean="0"/>
              <a:t>Why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syntax</a:t>
            </a:r>
            <a:r>
              <a:rPr lang="tr-TR" sz="3200" dirty="0" smtClean="0"/>
              <a:t> </a:t>
            </a:r>
            <a:r>
              <a:rPr lang="tr-TR" sz="3200" dirty="0" err="1" smtClean="0"/>
              <a:t>needs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be </a:t>
            </a:r>
            <a:r>
              <a:rPr lang="tr-TR" sz="3200" dirty="0" err="1" smtClean="0"/>
              <a:t>described</a:t>
            </a:r>
            <a:endParaRPr lang="en-US" sz="32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An </a:t>
            </a:r>
            <a:r>
              <a:rPr lang="tr-TR" dirty="0" err="1" smtClean="0"/>
              <a:t>understandable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description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of a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programming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language is difficult but essential to the language’s success. </a:t>
            </a: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ALGOL 60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and ALGOL 68 were first presented using concise formal descriptions; however, the descriptions were not easily understandable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levels of acceptance of both languages suffered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as a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FD5B30E-CA85-43F5-915B-D3475AE4C6E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Syntax:</a:t>
            </a:r>
            <a:r>
              <a:rPr lang="en-US" dirty="0" smtClean="0"/>
              <a:t> the form or structure of the expressions, statements, and program units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Semantics:</a:t>
            </a:r>
            <a:r>
              <a:rPr lang="en-US" dirty="0" smtClean="0"/>
              <a:t> the meaning of the expressions,  statements, and program units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Syntax and semantics provide a language’s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Users of a language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Other language designers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Implementers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Programmers (the users of the language)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FD5B30E-CA85-43F5-915B-D3475AE4C6E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example, the syntax of a Java </a:t>
            </a:r>
            <a:r>
              <a:rPr lang="en-US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while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statement is</a:t>
            </a:r>
          </a:p>
          <a:p>
            <a:pPr>
              <a:buNone/>
            </a:pP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</a:t>
            </a:r>
            <a:r>
              <a:rPr lang="tr-TR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 </a:t>
            </a:r>
            <a:r>
              <a:rPr lang="tr-TR" b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statement</a:t>
            </a:r>
            <a:endParaRPr lang="tr-TR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semantics of this is that when the current value of the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Boolean expression is true, the embedded statement is executed. Otherwise,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control continues after the </a:t>
            </a:r>
            <a:r>
              <a:rPr lang="en-US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while construct. Then control implicitly returns</a:t>
            </a:r>
            <a:r>
              <a:rPr lang="tr-TR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 the Boolean expression to repeat the process.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FD5B30E-CA85-43F5-915B-D3475AE4C6E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yntax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tr-TR" dirty="0" smtClean="0"/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semantics are closely related. </a:t>
            </a: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 a well-designed programming language,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appearance of a statement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syntax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  <a:r>
              <a:rPr lang="tr-TR" dirty="0" smtClean="0"/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should strongly suggest what the statement is meant to accomplish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semantics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concise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and universally accepted notation is available for syntax description, but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none has yet been developed for semantics. 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03E20EF-78FA-4F00-AC40-5549A411E32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The General Problem of Describing Syntax: Terminology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sentence</a:t>
            </a:r>
            <a:r>
              <a:rPr lang="tr-TR" i="1" dirty="0" smtClean="0"/>
              <a:t> (</a:t>
            </a:r>
            <a:r>
              <a:rPr lang="tr-TR" i="1" dirty="0" err="1" smtClean="0"/>
              <a:t>statement</a:t>
            </a:r>
            <a:r>
              <a:rPr lang="tr-TR" i="1" dirty="0" smtClean="0"/>
              <a:t>) </a:t>
            </a:r>
            <a:r>
              <a:rPr lang="en-US" dirty="0" smtClean="0"/>
              <a:t>is a string of characters over some alphabet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language</a:t>
            </a:r>
            <a:r>
              <a:rPr lang="en-US" dirty="0" smtClean="0"/>
              <a:t> is a set of sentences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i="1" dirty="0" smtClean="0"/>
              <a:t> lexeme </a:t>
            </a:r>
            <a:r>
              <a:rPr lang="en-US" dirty="0" smtClean="0"/>
              <a:t>is the lowest level syntactic unit of a language (e.g., </a:t>
            </a:r>
            <a:r>
              <a:rPr lang="en-US" dirty="0" smtClean="0">
                <a:latin typeface="Courier New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sum, begin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token </a:t>
            </a:r>
            <a:r>
              <a:rPr lang="en-US" dirty="0" smtClean="0"/>
              <a:t>is a category of lexemes (e.g., identifier)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D03E20EF-78FA-4F00-AC40-5549A411E32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The General Problem of Describing Syntax: Terminology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257800"/>
          </a:xfrm>
        </p:spPr>
        <p:txBody>
          <a:bodyPr/>
          <a:lstStyle/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Java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statement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: 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= 2 * 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+ 17;</a:t>
            </a:r>
          </a:p>
          <a:p>
            <a:pPr>
              <a:buNone/>
            </a:pP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</a:t>
            </a:r>
            <a:r>
              <a:rPr lang="tr-TR" sz="2400" i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Lexemes</a:t>
            </a:r>
            <a:r>
              <a:rPr lang="tr-TR" sz="2400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		</a:t>
            </a:r>
            <a:r>
              <a:rPr lang="tr-TR" sz="2400" i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Tokens</a:t>
            </a:r>
            <a:endParaRPr lang="tr-TR" sz="2400" i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identifier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= 	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equal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sign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2 	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literal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* 	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mult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_op</a:t>
            </a: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identifier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+ 	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plus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_op</a:t>
            </a: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17 	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literal</a:t>
            </a:r>
            <a:endParaRPr lang="tr-TR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tr-TR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		; 			</a:t>
            </a:r>
            <a:r>
              <a:rPr lang="tr-TR" sz="24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semicolon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3393</TotalTime>
  <Words>1966</Words>
  <Application>Microsoft Office PowerPoint</Application>
  <PresentationFormat>Ekran Gösterisi (4:3)</PresentationFormat>
  <Paragraphs>379</Paragraphs>
  <Slides>39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0" baseType="lpstr">
      <vt:lpstr>1_sebesta</vt:lpstr>
      <vt:lpstr>Chapter 3</vt:lpstr>
      <vt:lpstr>Chapter 3 Topics</vt:lpstr>
      <vt:lpstr>Why the syntax needs to be described</vt:lpstr>
      <vt:lpstr>Why the syntax needs to be described</vt:lpstr>
      <vt:lpstr>Introduction</vt:lpstr>
      <vt:lpstr>Introduction</vt:lpstr>
      <vt:lpstr>Introduction</vt:lpstr>
      <vt:lpstr>The General Problem of Describing Syntax: Terminology</vt:lpstr>
      <vt:lpstr>The General Problem of Describing Syntax: Terminology</vt:lpstr>
      <vt:lpstr>Formal Definition of Languages</vt:lpstr>
      <vt:lpstr>Formal Methods of Describing Syntax </vt:lpstr>
      <vt:lpstr>BNF Fundamentals</vt:lpstr>
      <vt:lpstr>BNF Fundamentals</vt:lpstr>
      <vt:lpstr>BNF </vt:lpstr>
      <vt:lpstr>BNF Fundamentals</vt:lpstr>
      <vt:lpstr>BNF Fundamentals (continued)</vt:lpstr>
      <vt:lpstr>BNF Fundamentals (continued)</vt:lpstr>
      <vt:lpstr>BNF Fundamentals (continued)</vt:lpstr>
      <vt:lpstr>BNF Rules</vt:lpstr>
      <vt:lpstr>Describing Lists</vt:lpstr>
      <vt:lpstr>An Example Grammar - 1</vt:lpstr>
      <vt:lpstr>An Example Derivation - 1</vt:lpstr>
      <vt:lpstr>Grammer</vt:lpstr>
      <vt:lpstr>Derivations</vt:lpstr>
      <vt:lpstr>A Grammar for a Small Language </vt:lpstr>
      <vt:lpstr>An Example Derivation - 2</vt:lpstr>
      <vt:lpstr>An Example Grammar - 3</vt:lpstr>
      <vt:lpstr>An Example Derivation - 3</vt:lpstr>
      <vt:lpstr>An Example Derivation - 3</vt:lpstr>
      <vt:lpstr>Parse Tree</vt:lpstr>
      <vt:lpstr>Parse Tree</vt:lpstr>
      <vt:lpstr>Parse Tree</vt:lpstr>
      <vt:lpstr>Parse Tree</vt:lpstr>
      <vt:lpstr>Parse Tree</vt:lpstr>
      <vt:lpstr>Parse Tree</vt:lpstr>
      <vt:lpstr>Parse Tree exercises</vt:lpstr>
      <vt:lpstr>Extended BNF</vt:lpstr>
      <vt:lpstr>BNF and EBNF</vt:lpstr>
      <vt:lpstr>Recent Variations in EBNF</vt:lpstr>
    </vt:vector>
  </TitlesOfParts>
  <Company>Pearson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TOSHİBA</cp:lastModifiedBy>
  <cp:revision>87</cp:revision>
  <dcterms:created xsi:type="dcterms:W3CDTF">2003-08-01T12:29:19Z</dcterms:created>
  <dcterms:modified xsi:type="dcterms:W3CDTF">2018-03-04T19:22:47Z</dcterms:modified>
</cp:coreProperties>
</file>