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720" r:id="rId2"/>
    <p:sldMasterId id="2147483732" r:id="rId3"/>
    <p:sldMasterId id="2147483744" r:id="rId4"/>
    <p:sldMasterId id="2147483756" r:id="rId5"/>
  </p:sldMasterIdLst>
  <p:notesMasterIdLst>
    <p:notesMasterId r:id="rId76"/>
  </p:notesMasterIdLst>
  <p:sldIdLst>
    <p:sldId id="468" r:id="rId6"/>
    <p:sldId id="335" r:id="rId7"/>
    <p:sldId id="472" r:id="rId8"/>
    <p:sldId id="467" r:id="rId9"/>
    <p:sldId id="370" r:id="rId10"/>
    <p:sldId id="495" r:id="rId11"/>
    <p:sldId id="372" r:id="rId12"/>
    <p:sldId id="375" r:id="rId13"/>
    <p:sldId id="496" r:id="rId14"/>
    <p:sldId id="497" r:id="rId15"/>
    <p:sldId id="436" r:id="rId16"/>
    <p:sldId id="447" r:id="rId17"/>
    <p:sldId id="448" r:id="rId18"/>
    <p:sldId id="449" r:id="rId19"/>
    <p:sldId id="450" r:id="rId20"/>
    <p:sldId id="498" r:id="rId21"/>
    <p:sldId id="452" r:id="rId22"/>
    <p:sldId id="502" r:id="rId23"/>
    <p:sldId id="559" r:id="rId24"/>
    <p:sldId id="558" r:id="rId25"/>
    <p:sldId id="555" r:id="rId26"/>
    <p:sldId id="556" r:id="rId27"/>
    <p:sldId id="505" r:id="rId28"/>
    <p:sldId id="506" r:id="rId29"/>
    <p:sldId id="508" r:id="rId30"/>
    <p:sldId id="509" r:id="rId31"/>
    <p:sldId id="554" r:id="rId32"/>
    <p:sldId id="567" r:id="rId33"/>
    <p:sldId id="511" r:id="rId34"/>
    <p:sldId id="512" r:id="rId35"/>
    <p:sldId id="514" r:id="rId36"/>
    <p:sldId id="515" r:id="rId37"/>
    <p:sldId id="516" r:id="rId38"/>
    <p:sldId id="561" r:id="rId39"/>
    <p:sldId id="562" r:id="rId40"/>
    <p:sldId id="565" r:id="rId41"/>
    <p:sldId id="566" r:id="rId42"/>
    <p:sldId id="564" r:id="rId43"/>
    <p:sldId id="520" r:id="rId44"/>
    <p:sldId id="568" r:id="rId45"/>
    <p:sldId id="551" r:id="rId46"/>
    <p:sldId id="550" r:id="rId47"/>
    <p:sldId id="544" r:id="rId48"/>
    <p:sldId id="545" r:id="rId49"/>
    <p:sldId id="553" r:id="rId50"/>
    <p:sldId id="547" r:id="rId51"/>
    <p:sldId id="552" r:id="rId52"/>
    <p:sldId id="548" r:id="rId53"/>
    <p:sldId id="526" r:id="rId54"/>
    <p:sldId id="521" r:id="rId55"/>
    <p:sldId id="522" r:id="rId56"/>
    <p:sldId id="525" r:id="rId57"/>
    <p:sldId id="524" r:id="rId58"/>
    <p:sldId id="549" r:id="rId59"/>
    <p:sldId id="528" r:id="rId60"/>
    <p:sldId id="529" r:id="rId61"/>
    <p:sldId id="530" r:id="rId62"/>
    <p:sldId id="531" r:id="rId63"/>
    <p:sldId id="532" r:id="rId64"/>
    <p:sldId id="533" r:id="rId65"/>
    <p:sldId id="534" r:id="rId66"/>
    <p:sldId id="535" r:id="rId67"/>
    <p:sldId id="536" r:id="rId68"/>
    <p:sldId id="537" r:id="rId69"/>
    <p:sldId id="538" r:id="rId70"/>
    <p:sldId id="539" r:id="rId71"/>
    <p:sldId id="540" r:id="rId72"/>
    <p:sldId id="541" r:id="rId73"/>
    <p:sldId id="542" r:id="rId74"/>
    <p:sldId id="543" r:id="rId7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7" autoAdjust="0"/>
    <p:restoredTop sz="83246" autoAdjust="0"/>
  </p:normalViewPr>
  <p:slideViewPr>
    <p:cSldViewPr>
      <p:cViewPr varScale="1">
        <p:scale>
          <a:sx n="55" d="100"/>
          <a:sy n="55" d="100"/>
        </p:scale>
        <p:origin x="115" y="43"/>
      </p:cViewPr>
      <p:guideLst>
        <p:guide orient="horz" pos="2160"/>
        <p:guide pos="2880"/>
      </p:guideLst>
    </p:cSldViewPr>
  </p:slideViewPr>
  <p:notesTextViewPr>
    <p:cViewPr>
      <p:scale>
        <a:sx n="3" d="2"/>
        <a:sy n="3" d="2"/>
      </p:scale>
      <p:origin x="0" y="0"/>
    </p:cViewPr>
  </p:notesTextViewPr>
  <p:sorterViewPr>
    <p:cViewPr>
      <p:scale>
        <a:sx n="130" d="100"/>
        <a:sy n="130" d="100"/>
      </p:scale>
      <p:origin x="0" y="-25363"/>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CF7AE-4A3B-4382-992D-72899F1AED1A}" type="datetimeFigureOut">
              <a:rPr lang="tr-TR" smtClean="0"/>
              <a:t>23.02.2019</a:t>
            </a:fld>
            <a:endParaRPr lang="tr-T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B1A643-88D5-4CCF-A1CC-649556309776}" type="slidenum">
              <a:rPr lang="tr-TR" smtClean="0"/>
              <a:t>‹#›</a:t>
            </a:fld>
            <a:endParaRPr lang="tr-TR" dirty="0"/>
          </a:p>
        </p:txBody>
      </p:sp>
    </p:spTree>
    <p:extLst>
      <p:ext uri="{BB962C8B-B14F-4D97-AF65-F5344CB8AC3E}">
        <p14:creationId xmlns:p14="http://schemas.microsoft.com/office/powerpoint/2010/main" val="192222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C4C4B258-1A82-45A6-B0F8-2606ECFF7583}" type="slidenum">
              <a:rPr lang="en-US" altLang="en-US">
                <a:solidFill>
                  <a:srgbClr val="000000"/>
                </a:solidFill>
              </a:rPr>
              <a:pPr eaLnBrk="1" hangingPunct="1">
                <a:spcBef>
                  <a:spcPct val="0"/>
                </a:spcBef>
              </a:pPr>
              <a:t>1</a:t>
            </a:fld>
            <a:endParaRPr lang="en-US" altLang="en-US" dirty="0">
              <a:solidFill>
                <a:srgbClr val="000000"/>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500934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10</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3835068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11</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140417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12</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493261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13</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22392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14</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056149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15</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456532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16</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2906775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17</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2580789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18</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769588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19</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21795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2</a:t>
            </a:fld>
            <a:endParaRPr lang="en-US" altLang="en-US" dirty="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140946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20</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521895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21</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586855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22</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50364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23</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2962777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24</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284837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25</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28621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26</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288966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27</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2762730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28</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087014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29</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46696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3</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3890889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30</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2893840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31</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148788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32</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481220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33</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4171964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34</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684372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35</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6092323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36</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206739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37</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759265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38</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4145142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39</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637493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4</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3138207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40</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187675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41</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688312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42</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7034969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43</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822501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44</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23736179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45</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8442636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46</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6827996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47</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23443572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48</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8956311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49</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4003284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5</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17372731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51</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9713670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52</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1694767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53</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8236690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54</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19475805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55</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3661328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56</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491611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57</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8043808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58</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1687068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59</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3347067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60</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835640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6</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41164502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62</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37196648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63</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19387449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64</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12254133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65</a:t>
            </a:fld>
            <a:endParaRPr lang="en-US" altLang="en-US" dirty="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765879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66</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9476721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67</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33590438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68</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2268740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665" eaLnBrk="0" hangingPunct="0">
              <a:defRPr>
                <a:solidFill>
                  <a:schemeClr val="tx1"/>
                </a:solidFill>
                <a:latin typeface="Arial" charset="0"/>
              </a:defRPr>
            </a:lvl1pPr>
            <a:lvl2pPr marL="731731" indent="-281435" defTabSz="914665" eaLnBrk="0" hangingPunct="0">
              <a:defRPr>
                <a:solidFill>
                  <a:schemeClr val="tx1"/>
                </a:solidFill>
                <a:latin typeface="Arial" charset="0"/>
              </a:defRPr>
            </a:lvl2pPr>
            <a:lvl3pPr marL="1125741" indent="-225148" defTabSz="914665" eaLnBrk="0" hangingPunct="0">
              <a:defRPr>
                <a:solidFill>
                  <a:schemeClr val="tx1"/>
                </a:solidFill>
                <a:latin typeface="Arial" charset="0"/>
              </a:defRPr>
            </a:lvl3pPr>
            <a:lvl4pPr marL="1576037" indent="-225148" defTabSz="914665" eaLnBrk="0" hangingPunct="0">
              <a:defRPr>
                <a:solidFill>
                  <a:schemeClr val="tx1"/>
                </a:solidFill>
                <a:latin typeface="Arial" charset="0"/>
              </a:defRPr>
            </a:lvl4pPr>
            <a:lvl5pPr marL="2026333" indent="-225148" defTabSz="914665" eaLnBrk="0" hangingPunct="0">
              <a:defRPr>
                <a:solidFill>
                  <a:schemeClr val="tx1"/>
                </a:solidFill>
                <a:latin typeface="Arial" charset="0"/>
              </a:defRPr>
            </a:lvl5pPr>
            <a:lvl6pPr marL="2476630" indent="-225148" defTabSz="914665" eaLnBrk="0" fontAlgn="base" hangingPunct="0">
              <a:spcBef>
                <a:spcPct val="0"/>
              </a:spcBef>
              <a:spcAft>
                <a:spcPct val="0"/>
              </a:spcAft>
              <a:defRPr>
                <a:solidFill>
                  <a:schemeClr val="tx1"/>
                </a:solidFill>
                <a:latin typeface="Arial" charset="0"/>
              </a:defRPr>
            </a:lvl6pPr>
            <a:lvl7pPr marL="2926926" indent="-225148" defTabSz="914665" eaLnBrk="0" fontAlgn="base" hangingPunct="0">
              <a:spcBef>
                <a:spcPct val="0"/>
              </a:spcBef>
              <a:spcAft>
                <a:spcPct val="0"/>
              </a:spcAft>
              <a:defRPr>
                <a:solidFill>
                  <a:schemeClr val="tx1"/>
                </a:solidFill>
                <a:latin typeface="Arial" charset="0"/>
              </a:defRPr>
            </a:lvl7pPr>
            <a:lvl8pPr marL="3377222" indent="-225148" defTabSz="914665" eaLnBrk="0" fontAlgn="base" hangingPunct="0">
              <a:spcBef>
                <a:spcPct val="0"/>
              </a:spcBef>
              <a:spcAft>
                <a:spcPct val="0"/>
              </a:spcAft>
              <a:defRPr>
                <a:solidFill>
                  <a:schemeClr val="tx1"/>
                </a:solidFill>
                <a:latin typeface="Arial" charset="0"/>
              </a:defRPr>
            </a:lvl8pPr>
            <a:lvl9pPr marL="3827518" indent="-225148" defTabSz="914665" eaLnBrk="0" fontAlgn="base" hangingPunct="0">
              <a:spcBef>
                <a:spcPct val="0"/>
              </a:spcBef>
              <a:spcAft>
                <a:spcPct val="0"/>
              </a:spcAft>
              <a:defRPr>
                <a:solidFill>
                  <a:schemeClr val="tx1"/>
                </a:solidFill>
                <a:latin typeface="Arial" charset="0"/>
              </a:defRPr>
            </a:lvl9pPr>
          </a:lstStyle>
          <a:p>
            <a:pPr eaLnBrk="1" hangingPunct="1"/>
            <a:fld id="{839A1D75-8A98-4DAF-BC58-B52C404B2C53}" type="slidenum">
              <a:rPr lang="en-US" altLang="en-US" smtClean="0">
                <a:solidFill>
                  <a:prstClr val="black"/>
                </a:solidFill>
              </a:rPr>
              <a:pPr eaLnBrk="1" hangingPunct="1"/>
              <a:t>69</a:t>
            </a:fld>
            <a:endParaRPr lang="en-US" altLang="en-US" dirty="0" smtClean="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800" dirty="0"/>
              <a:t>According to Maxwell, the things that will UNDERMINE the Golden Rule are pressure, pleasure, power, pride and priorities. In the transportation profession the pursuit of  “profit” can definitely tarnish the Golden Rule.</a:t>
            </a:r>
          </a:p>
          <a:p>
            <a:pPr eaLnBrk="1" hangingPunct="1">
              <a:lnSpc>
                <a:spcPct val="80000"/>
              </a:lnSpc>
            </a:pPr>
            <a:r>
              <a:rPr lang="en-US" altLang="en-US" sz="800" b="1" dirty="0"/>
              <a:t>Pressure</a:t>
            </a:r>
            <a:r>
              <a:rPr lang="en-US" altLang="en-US" sz="800" dirty="0"/>
              <a:t> – Many of the ethical violations that keep emerging in corporate America today are due to executives’ “cooking the books.”  They do it to make their organizations appear more successful than they are.  As you face pressure, be aware of how you might be tempted to compromise your values, and ask yourself some tough questions:</a:t>
            </a:r>
          </a:p>
          <a:p>
            <a:pPr eaLnBrk="1" hangingPunct="1">
              <a:lnSpc>
                <a:spcPct val="80000"/>
              </a:lnSpc>
            </a:pPr>
            <a:r>
              <a:rPr lang="en-US" altLang="en-US" sz="800" dirty="0"/>
              <a:t>Am I going to make a rash emotional decision, compromise the truth, take shortcuts, keep my commitments, bow to others’ opinions, make promises I can’t keep? </a:t>
            </a:r>
          </a:p>
          <a:p>
            <a:pPr eaLnBrk="1" hangingPunct="1">
              <a:lnSpc>
                <a:spcPct val="80000"/>
              </a:lnSpc>
              <a:spcBef>
                <a:spcPct val="0"/>
              </a:spcBef>
            </a:pPr>
            <a:r>
              <a:rPr lang="en-US" altLang="en-US" sz="800" b="1" dirty="0"/>
              <a:t>Power</a:t>
            </a:r>
            <a:r>
              <a:rPr lang="en-US" altLang="en-US" sz="800" dirty="0"/>
              <a:t> – Many of the recent scandals in American business have developed because executives abused the power of their positions.  People who are especially susceptible to power issues typically experience a cycle that follows this pattern:</a:t>
            </a:r>
          </a:p>
          <a:p>
            <a:pPr eaLnBrk="1" hangingPunct="1">
              <a:lnSpc>
                <a:spcPct val="80000"/>
              </a:lnSpc>
              <a:spcBef>
                <a:spcPct val="0"/>
              </a:spcBef>
            </a:pPr>
            <a:r>
              <a:rPr lang="en-US" altLang="en-US" sz="800" dirty="0"/>
              <a:t>	-The reception of power (receiving power before you are ready for it).</a:t>
            </a:r>
          </a:p>
          <a:p>
            <a:pPr eaLnBrk="1" hangingPunct="1">
              <a:lnSpc>
                <a:spcPct val="80000"/>
              </a:lnSpc>
              <a:spcBef>
                <a:spcPct val="0"/>
              </a:spcBef>
            </a:pPr>
            <a:r>
              <a:rPr lang="en-US" altLang="en-US" sz="800" dirty="0"/>
              <a:t>	-The abuse of power (making the preservation of power the primary objective).</a:t>
            </a:r>
          </a:p>
          <a:p>
            <a:pPr eaLnBrk="1" hangingPunct="1">
              <a:lnSpc>
                <a:spcPct val="80000"/>
              </a:lnSpc>
              <a:spcBef>
                <a:spcPct val="0"/>
              </a:spcBef>
            </a:pPr>
            <a:r>
              <a:rPr lang="en-US" altLang="en-US" sz="800" dirty="0"/>
              <a:t>	-The loss of power (inevitably, anyone who abuses power loses power).</a:t>
            </a:r>
          </a:p>
          <a:p>
            <a:pPr eaLnBrk="1" hangingPunct="1">
              <a:lnSpc>
                <a:spcPct val="80000"/>
              </a:lnSpc>
              <a:spcBef>
                <a:spcPct val="0"/>
              </a:spcBef>
            </a:pPr>
            <a:endParaRPr lang="en-US" altLang="en-US" sz="800" dirty="0"/>
          </a:p>
          <a:p>
            <a:pPr eaLnBrk="1" hangingPunct="1">
              <a:lnSpc>
                <a:spcPct val="80000"/>
              </a:lnSpc>
              <a:spcBef>
                <a:spcPct val="0"/>
              </a:spcBef>
            </a:pPr>
            <a:r>
              <a:rPr lang="en-US" altLang="en-US" sz="800" dirty="0"/>
              <a:t>Anyone who realizes that he’s guarding his power too much had better start examining himself for breaches of ethics.  Power can be terribly seductive.  Ordinary people can become agents of destruction if situational pressures are strong enough (a social psychology phenomenon) .</a:t>
            </a:r>
          </a:p>
          <a:p>
            <a:pPr eaLnBrk="1" hangingPunct="1">
              <a:lnSpc>
                <a:spcPct val="80000"/>
              </a:lnSpc>
              <a:spcBef>
                <a:spcPct val="0"/>
              </a:spcBef>
            </a:pPr>
            <a:endParaRPr lang="en-US" altLang="en-US" sz="800" dirty="0"/>
          </a:p>
          <a:p>
            <a:pPr eaLnBrk="1" hangingPunct="1">
              <a:lnSpc>
                <a:spcPct val="80000"/>
              </a:lnSpc>
              <a:spcBef>
                <a:spcPct val="0"/>
              </a:spcBef>
            </a:pPr>
            <a:r>
              <a:rPr lang="en-US" altLang="en-US" sz="800" b="1" dirty="0"/>
              <a:t>Priorities</a:t>
            </a:r>
            <a:r>
              <a:rPr lang="en-US" altLang="en-US" sz="800" dirty="0"/>
              <a:t> – Jim Collins, the author of </a:t>
            </a:r>
            <a:r>
              <a:rPr lang="en-US" altLang="en-US" sz="800" i="1" dirty="0"/>
              <a:t>Built to Last</a:t>
            </a:r>
            <a:r>
              <a:rPr lang="en-US" altLang="en-US" sz="800" dirty="0"/>
              <a:t> and </a:t>
            </a:r>
            <a:r>
              <a:rPr lang="en-US" altLang="en-US" sz="800" i="1" dirty="0"/>
              <a:t>Good to Great</a:t>
            </a:r>
            <a:r>
              <a:rPr lang="en-US" altLang="en-US" sz="800" dirty="0"/>
              <a:t> has done extensive research on successful companies and offers this advice on priority:  “Our research points to one essential element in any successful company.  Those that are the best have built a set of core values and lived by them.”  What are your priorities?</a:t>
            </a:r>
          </a:p>
          <a:p>
            <a:pPr eaLnBrk="1" hangingPunct="1">
              <a:lnSpc>
                <a:spcPct val="80000"/>
              </a:lnSpc>
              <a:spcBef>
                <a:spcPct val="0"/>
              </a:spcBef>
            </a:pPr>
            <a:r>
              <a:rPr lang="en-US" altLang="en-US" sz="800" b="1" dirty="0"/>
              <a:t>Pleasure</a:t>
            </a:r>
            <a:r>
              <a:rPr lang="en-US" altLang="en-US" sz="800" dirty="0"/>
              <a:t> – We live in an “If it feels good, do it” society.  But that attitude has left us with a terrible legacy: runaway debt and bankruptcy, divorce and drug addiction.  Business leaders who have lost their hearts to pleasure and possessions regrettably make themselves untrustworthy to their followers.  Anyone who loves pleasure more than truth is headed for trouble – and will take others with them.</a:t>
            </a:r>
          </a:p>
          <a:p>
            <a:pPr eaLnBrk="1" hangingPunct="1">
              <a:lnSpc>
                <a:spcPct val="80000"/>
              </a:lnSpc>
              <a:spcBef>
                <a:spcPct val="0"/>
              </a:spcBef>
            </a:pPr>
            <a:r>
              <a:rPr lang="en-US" altLang="en-US" sz="800" b="1" dirty="0"/>
              <a:t>Pride</a:t>
            </a:r>
            <a:r>
              <a:rPr lang="en-US" altLang="en-US" sz="800" dirty="0"/>
              <a:t> – You may not automatically think of pride as a potential pitfall that can undermine ethics and work against the practice of the Golden Rule.  Pride can blind you – to your own faults, to other people’s needs, and to ethical pitfalls that lie in your path.</a:t>
            </a:r>
            <a:endParaRPr lang="en-US" altLang="en-US" sz="800" b="1" dirty="0"/>
          </a:p>
          <a:p>
            <a:pPr eaLnBrk="1" hangingPunct="1">
              <a:lnSpc>
                <a:spcPct val="80000"/>
              </a:lnSpc>
              <a:spcBef>
                <a:spcPct val="0"/>
              </a:spcBef>
            </a:pPr>
            <a:r>
              <a:rPr lang="en-US" altLang="en-US" sz="800" b="1" dirty="0"/>
              <a:t>Profit – </a:t>
            </a:r>
            <a:r>
              <a:rPr lang="en-US" altLang="en-US" sz="800" dirty="0"/>
              <a:t>What is the bottom line?  Making a profit may drive people to do things they may not normally do.</a:t>
            </a:r>
          </a:p>
          <a:p>
            <a:pPr eaLnBrk="1" hangingPunct="1">
              <a:lnSpc>
                <a:spcPct val="80000"/>
              </a:lnSpc>
              <a:spcBef>
                <a:spcPct val="0"/>
              </a:spcBef>
            </a:pPr>
            <a:endParaRPr lang="en-US" altLang="en-US" sz="800" dirty="0"/>
          </a:p>
        </p:txBody>
      </p:sp>
    </p:spTree>
    <p:extLst>
      <p:ext uri="{BB962C8B-B14F-4D97-AF65-F5344CB8AC3E}">
        <p14:creationId xmlns:p14="http://schemas.microsoft.com/office/powerpoint/2010/main" val="98023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7</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3705054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8</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3615335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9</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39485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grpSp>
      <p:sp>
        <p:nvSpPr>
          <p:cNvPr id="11266"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1126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dirty="0">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dirty="0">
                <a:solidFill>
                  <a:srgbClr val="000000"/>
                </a:solidFill>
              </a:rPr>
              <a:t>2-</a:t>
            </a:r>
            <a:fld id="{7C82D093-DAA0-44AF-B37C-A81F2AB4AE9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71446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9D07C8A6-F470-4927-8D4A-2379A324C115}"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88411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AF1AC85B-0DBA-46A2-8BF1-0ABC72B01E8D}"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790857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dirty="0">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dirty="0">
                <a:solidFill>
                  <a:srgbClr val="000000"/>
                </a:solidFill>
              </a:rPr>
              <a:t>1-</a:t>
            </a:r>
            <a:fld id="{0C4ED51D-9CCB-4D95-B57C-C0565018BFB5}"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520361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336B7190-F88D-4796-BE43-D9625A25084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43473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0C1FF30A-6B5B-4FAC-A87C-D9E7D100EE9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48079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5BC99B8C-3A62-4543-907F-C99002523904}"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028300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D7814E73-B8B9-43DD-846C-1169CD56F080}"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938284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B0170C83-FFC7-4777-AC78-800F2B6BE36E}"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620212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E006FDB6-8E15-4907-ADF3-98171E55F7B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767476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B9617902-5F05-4932-A6FA-B85FF994B40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84445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tr-TR" altLang="en-US" dirty="0">
                <a:solidFill>
                  <a:srgbClr val="000000"/>
                </a:solidFill>
              </a:rPr>
              <a:t>3</a:t>
            </a:r>
            <a:r>
              <a:rPr lang="en-US" altLang="en-US" dirty="0" smtClean="0">
                <a:solidFill>
                  <a:srgbClr val="000000"/>
                </a:solidFill>
              </a:rPr>
              <a:t>-</a:t>
            </a:r>
            <a:fld id="{6DC2138F-727C-4155-8FB0-6F024E9BC9BC}"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267739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A0E046F3-3ED1-4C73-AE1A-4DE6202957B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333782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DC05C635-02B7-4598-B671-8B383D426E72}"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842862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39B7C39A-AE85-4C2C-B3ED-FA915237768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0279758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dirty="0">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dirty="0">
                <a:solidFill>
                  <a:srgbClr val="000000"/>
                </a:solidFill>
              </a:rPr>
              <a:t>1-</a:t>
            </a:r>
            <a:fld id="{D471D900-724D-4FF5-8E2C-36FCCC19AF1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595054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E861EE4A-E326-4D26-BA85-7A0BAAB9FE7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801030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ED20D8CB-4FD4-4E9A-90F5-75ED49420482}"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444588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333F4641-409B-415C-B304-9A24C6AC6AF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1416321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DDA9C690-E752-4321-80F8-FD4A9083EEE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284620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A2EC68AA-4EE4-4AF2-883B-897F8468299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5158600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E8185A03-418E-4782-98BA-730FCCD606F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00083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B2290724-6568-492E-8F40-37037F9442E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6550111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9A6C566B-9C4C-4712-A48D-5C3FE864A0B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275309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2CFD3FFE-BC62-43DF-A5B7-73A95F9B7B9E}"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151230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A7465BB4-6A91-421F-8585-5585114F55C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2715194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AA3C65B3-72A3-45A4-B2C9-702CCA68E3B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5512429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dirty="0">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dirty="0">
                <a:solidFill>
                  <a:srgbClr val="000000"/>
                </a:solidFill>
              </a:rPr>
              <a:t>1-</a:t>
            </a:r>
            <a:fld id="{D471D900-724D-4FF5-8E2C-36FCCC19AF1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8957307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E861EE4A-E326-4D26-BA85-7A0BAAB9FE7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071423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ED20D8CB-4FD4-4E9A-90F5-75ED49420482}"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7733066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333F4641-409B-415C-B304-9A24C6AC6AF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172077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DDA9C690-E752-4321-80F8-FD4A9083EEE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5484042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A2EC68AA-4EE4-4AF2-883B-897F8468299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78091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BDA166CB-7C67-4C0B-8690-3014B9AE7E16}"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9417885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E8185A03-418E-4782-98BA-730FCCD606F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1254722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9A6C566B-9C4C-4712-A48D-5C3FE864A0B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547778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2CFD3FFE-BC62-43DF-A5B7-73A95F9B7B9E}"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4021371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A7465BB4-6A91-421F-8585-5585114F55C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8690808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AA3C65B3-72A3-45A4-B2C9-702CCA68E3B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8239981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grpSp>
      <p:sp>
        <p:nvSpPr>
          <p:cNvPr id="11266"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1126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dirty="0">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dirty="0">
                <a:solidFill>
                  <a:srgbClr val="000000"/>
                </a:solidFill>
              </a:rPr>
              <a:t>2-</a:t>
            </a:r>
            <a:fld id="{7C82D093-DAA0-44AF-B37C-A81F2AB4AE9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5100442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6DC2138F-727C-4155-8FB0-6F024E9BC9BC}"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7501813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B2290724-6568-492E-8F40-37037F9442E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8796916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BDA166CB-7C67-4C0B-8690-3014B9AE7E16}"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3142887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C1F6E053-7265-4E28-A22D-DCAAE91E824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01505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C1F6E053-7265-4E28-A22D-DCAAE91E824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0739690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09F343EB-98F2-4D91-8AB2-59B015CD8D2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816581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A85FEC47-A7B0-49A3-AD91-FF4A0A9515CE}"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0295883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35E6601A-8CEE-405B-BB8F-D537C26B084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6170989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B99955B3-4319-4F4A-9D1D-4E459EA42C83}"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9534627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9D07C8A6-F470-4927-8D4A-2379A324C115}"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9354879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AF1AC85B-0DBA-46A2-8BF1-0ABC72B01E8D}"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1235193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tr-TR"/>
          </a:p>
        </p:txBody>
      </p:sp>
      <p:sp>
        <p:nvSpPr>
          <p:cNvPr id="3" name="Chart Placeholder 2"/>
          <p:cNvSpPr>
            <a:spLocks noGrp="1"/>
          </p:cNvSpPr>
          <p:nvPr>
            <p:ph type="chart" idx="1"/>
          </p:nvPr>
        </p:nvSpPr>
        <p:spPr>
          <a:xfrm>
            <a:off x="457200" y="1600200"/>
            <a:ext cx="8229600" cy="4530725"/>
          </a:xfrm>
        </p:spPr>
        <p:txBody>
          <a:bodyPr/>
          <a:lstStyle/>
          <a:p>
            <a:pPr lvl="0"/>
            <a:endParaRPr lang="tr-TR" noProof="0" dirty="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r>
              <a:rPr lang="en-GB" altLang="en-US" dirty="0" smtClean="0">
                <a:solidFill>
                  <a:srgbClr val="000000"/>
                </a:solidFill>
              </a:rPr>
              <a:t>Copyright © 2013 Pearson Education, Inc. publishing as Prentice Hall</a:t>
            </a:r>
            <a:endParaRPr lang="en-US" altLang="en-US" dirty="0">
              <a:solidFill>
                <a:srgbClr val="000000"/>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F56EC9F-EBAC-4CBE-B452-35B6BE4A1432}"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60194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09F343EB-98F2-4D91-8AB2-59B015CD8D2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38529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A85FEC47-A7B0-49A3-AD91-FF4A0A9515CE}"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9544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35E6601A-8CEE-405B-BB8F-D537C26B084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49986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B99955B3-4319-4F4A-9D1D-4E459EA42C83}"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83638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4"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pPr fontAlgn="base">
              <a:spcBef>
                <a:spcPct val="0"/>
              </a:spcBef>
              <a:spcAft>
                <a:spcPct val="0"/>
              </a:spcAft>
              <a:defRPr/>
            </a:pPr>
            <a:endParaRPr lang="en-US" altLang="en-US" dirty="0">
              <a:solidFill>
                <a:srgbClr val="000000"/>
              </a:solidFill>
            </a:endParaRPr>
          </a:p>
        </p:txBody>
      </p:sp>
      <p:sp>
        <p:nvSpPr>
          <p:cNvPr id="10245"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pPr fontAlgn="base">
              <a:spcBef>
                <a:spcPct val="0"/>
              </a:spcBef>
              <a:spcAft>
                <a:spcPct val="0"/>
              </a:spcAft>
              <a:defRPr/>
            </a:pPr>
            <a:r>
              <a:rPr lang="en-US" altLang="en-US" dirty="0">
                <a:solidFill>
                  <a:srgbClr val="000000"/>
                </a:solidFill>
              </a:rPr>
              <a:t>Copyright © 2013 Pearson Education, Inc. publishing as Prentice Hall</a:t>
            </a:r>
          </a:p>
        </p:txBody>
      </p:sp>
      <p:sp>
        <p:nvSpPr>
          <p:cNvPr id="1024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pPr fontAlgn="base">
              <a:spcBef>
                <a:spcPct val="0"/>
              </a:spcBef>
              <a:spcAft>
                <a:spcPct val="0"/>
              </a:spcAft>
              <a:defRPr/>
            </a:pPr>
            <a:r>
              <a:rPr lang="en-US" altLang="en-US" dirty="0">
                <a:solidFill>
                  <a:srgbClr val="000000"/>
                </a:solidFill>
              </a:rPr>
              <a:t>2-</a:t>
            </a:r>
            <a:fld id="{64BCC023-A665-4793-977E-7422CB4E97E2}" type="slidenum">
              <a:rPr lang="en-US" altLang="en-US">
                <a:solidFill>
                  <a:srgbClr val="000000"/>
                </a:solidFill>
              </a:rPr>
              <a:pPr fontAlgn="base">
                <a:spcBef>
                  <a:spcPct val="0"/>
                </a:spcBef>
                <a:spcAft>
                  <a:spcPct val="0"/>
                </a:spcAft>
                <a:defRPr/>
              </a:pPr>
              <a:t>‹#›</a:t>
            </a:fld>
            <a:endParaRPr lang="en-US" altLang="en-US" dirty="0">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dirty="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dirty="0"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dirty="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dirty="0" smtClean="0">
              <a:solidFill>
                <a:srgbClr val="000000"/>
              </a:solidFill>
              <a:latin typeface="Times New Roman" pitchFamily="18" charset="0"/>
            </a:endParaRPr>
          </a:p>
        </p:txBody>
      </p:sp>
    </p:spTree>
    <p:extLst>
      <p:ext uri="{BB962C8B-B14F-4D97-AF65-F5344CB8AC3E}">
        <p14:creationId xmlns:p14="http://schemas.microsoft.com/office/powerpoint/2010/main" val="9729563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cs typeface="Arial" pitchFamily="34" charset="0"/>
              </a:defRPr>
            </a:lvl1pPr>
          </a:lstStyle>
          <a:p>
            <a:pPr fontAlgn="base">
              <a:spcBef>
                <a:spcPct val="0"/>
              </a:spcBef>
              <a:spcAft>
                <a:spcPct val="0"/>
              </a:spcAft>
              <a:defRPr/>
            </a:pPr>
            <a:endParaRPr lang="en-US" altLang="en-US" dirty="0">
              <a:solidFill>
                <a:srgbClr val="000000"/>
              </a:solidFill>
            </a:endParaRPr>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cs typeface="Arial" pitchFamily="34" charset="0"/>
              </a:defRPr>
            </a:lvl1pPr>
          </a:lstStyle>
          <a:p>
            <a:pPr fontAlgn="base">
              <a:spcBef>
                <a:spcPct val="0"/>
              </a:spcBef>
              <a:spcAft>
                <a:spcPct val="0"/>
              </a:spcAft>
              <a:defRPr/>
            </a:pPr>
            <a:r>
              <a:rPr lang="en-US" altLang="en-US" dirty="0">
                <a:solidFill>
                  <a:srgbClr val="000000"/>
                </a:solidFill>
              </a:rPr>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cs typeface="Arial" pitchFamily="34" charset="0"/>
              </a:defRPr>
            </a:lvl1pPr>
          </a:lstStyle>
          <a:p>
            <a:pPr fontAlgn="base">
              <a:spcBef>
                <a:spcPct val="0"/>
              </a:spcBef>
              <a:spcAft>
                <a:spcPct val="0"/>
              </a:spcAft>
              <a:defRPr/>
            </a:pPr>
            <a:r>
              <a:rPr lang="en-US" altLang="en-US" dirty="0">
                <a:solidFill>
                  <a:srgbClr val="000000"/>
                </a:solidFill>
              </a:rPr>
              <a:t>1-</a:t>
            </a:r>
            <a:fld id="{05536A51-7964-4FF0-A8A7-62AC14623937}" type="slidenum">
              <a:rPr lang="en-US" altLang="en-US">
                <a:solidFill>
                  <a:srgbClr val="000000"/>
                </a:solidFill>
              </a:rPr>
              <a:pPr fontAlgn="base">
                <a:spcBef>
                  <a:spcPct val="0"/>
                </a:spcBef>
                <a:spcAft>
                  <a:spcPct val="0"/>
                </a:spcAft>
                <a:defRPr/>
              </a:pPr>
              <a:t>‹#›</a:t>
            </a:fld>
            <a:endParaRPr lang="en-US" altLang="en-US" dirty="0">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Tree>
    <p:extLst>
      <p:ext uri="{BB962C8B-B14F-4D97-AF65-F5344CB8AC3E}">
        <p14:creationId xmlns:p14="http://schemas.microsoft.com/office/powerpoint/2010/main" val="37434015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endParaRPr lang="en-US" altLang="en-US" dirty="0">
              <a:solidFill>
                <a:srgbClr val="000000"/>
              </a:solidFill>
            </a:endParaRPr>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defRPr/>
            </a:pPr>
            <a:r>
              <a:rPr lang="en-US" altLang="en-US" dirty="0">
                <a:solidFill>
                  <a:srgbClr val="000000"/>
                </a:solidFill>
              </a:rPr>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r>
              <a:rPr lang="en-US" altLang="en-US" dirty="0">
                <a:solidFill>
                  <a:srgbClr val="000000"/>
                </a:solidFill>
              </a:rPr>
              <a:t>1-</a:t>
            </a:r>
            <a:fld id="{EA33DC02-A8EF-4C7C-9026-8999DC9D710A}" type="slidenum">
              <a:rPr lang="en-US" altLang="en-US">
                <a:solidFill>
                  <a:srgbClr val="000000"/>
                </a:solidFill>
              </a:rPr>
              <a:pPr fontAlgn="base">
                <a:spcBef>
                  <a:spcPct val="0"/>
                </a:spcBef>
                <a:spcAft>
                  <a:spcPct val="0"/>
                </a:spcAft>
                <a:defRPr/>
              </a:pPr>
              <a:t>‹#›</a:t>
            </a:fld>
            <a:endParaRPr lang="en-US" altLang="en-US" dirty="0">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r-TR" dirty="0"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Tree>
    <p:extLst>
      <p:ext uri="{BB962C8B-B14F-4D97-AF65-F5344CB8AC3E}">
        <p14:creationId xmlns:p14="http://schemas.microsoft.com/office/powerpoint/2010/main" val="300714660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endParaRPr lang="en-US" altLang="en-US" dirty="0">
              <a:solidFill>
                <a:srgbClr val="000000"/>
              </a:solidFill>
            </a:endParaRPr>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defRPr/>
            </a:pPr>
            <a:r>
              <a:rPr lang="en-US" altLang="en-US" dirty="0">
                <a:solidFill>
                  <a:srgbClr val="000000"/>
                </a:solidFill>
              </a:rPr>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r>
              <a:rPr lang="en-US" altLang="en-US" dirty="0">
                <a:solidFill>
                  <a:srgbClr val="000000"/>
                </a:solidFill>
              </a:rPr>
              <a:t>1-</a:t>
            </a:r>
            <a:fld id="{EA33DC02-A8EF-4C7C-9026-8999DC9D710A}" type="slidenum">
              <a:rPr lang="en-US" altLang="en-US">
                <a:solidFill>
                  <a:srgbClr val="000000"/>
                </a:solidFill>
              </a:rPr>
              <a:pPr fontAlgn="base">
                <a:spcBef>
                  <a:spcPct val="0"/>
                </a:spcBef>
                <a:spcAft>
                  <a:spcPct val="0"/>
                </a:spcAft>
                <a:defRPr/>
              </a:pPr>
              <a:t>‹#›</a:t>
            </a:fld>
            <a:endParaRPr lang="en-US" altLang="en-US" dirty="0">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r-TR" dirty="0"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Tree>
    <p:extLst>
      <p:ext uri="{BB962C8B-B14F-4D97-AF65-F5344CB8AC3E}">
        <p14:creationId xmlns:p14="http://schemas.microsoft.com/office/powerpoint/2010/main" val="168944359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4"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pPr fontAlgn="base">
              <a:spcBef>
                <a:spcPct val="0"/>
              </a:spcBef>
              <a:spcAft>
                <a:spcPct val="0"/>
              </a:spcAft>
              <a:defRPr/>
            </a:pPr>
            <a:endParaRPr lang="en-US" altLang="en-US" dirty="0">
              <a:solidFill>
                <a:srgbClr val="000000"/>
              </a:solidFill>
            </a:endParaRPr>
          </a:p>
        </p:txBody>
      </p:sp>
      <p:sp>
        <p:nvSpPr>
          <p:cNvPr id="10245"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pPr fontAlgn="base">
              <a:spcBef>
                <a:spcPct val="0"/>
              </a:spcBef>
              <a:spcAft>
                <a:spcPct val="0"/>
              </a:spcAft>
              <a:defRPr/>
            </a:pPr>
            <a:r>
              <a:rPr lang="en-US" altLang="en-US" dirty="0">
                <a:solidFill>
                  <a:srgbClr val="000000"/>
                </a:solidFill>
              </a:rPr>
              <a:t>Copyright © 2013 Pearson Education, Inc. publishing as Prentice Hall</a:t>
            </a:r>
          </a:p>
        </p:txBody>
      </p:sp>
      <p:sp>
        <p:nvSpPr>
          <p:cNvPr id="1024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pPr fontAlgn="base">
              <a:spcBef>
                <a:spcPct val="0"/>
              </a:spcBef>
              <a:spcAft>
                <a:spcPct val="0"/>
              </a:spcAft>
              <a:defRPr/>
            </a:pPr>
            <a:r>
              <a:rPr lang="en-US" altLang="en-US" dirty="0">
                <a:solidFill>
                  <a:srgbClr val="000000"/>
                </a:solidFill>
              </a:rPr>
              <a:t>2-</a:t>
            </a:r>
            <a:fld id="{64BCC023-A665-4793-977E-7422CB4E97E2}" type="slidenum">
              <a:rPr lang="en-US" altLang="en-US">
                <a:solidFill>
                  <a:srgbClr val="000000"/>
                </a:solidFill>
              </a:rPr>
              <a:pPr fontAlgn="base">
                <a:spcBef>
                  <a:spcPct val="0"/>
                </a:spcBef>
                <a:spcAft>
                  <a:spcPct val="0"/>
                </a:spcAft>
                <a:defRPr/>
              </a:pPr>
              <a:t>‹#›</a:t>
            </a:fld>
            <a:endParaRPr lang="en-US" altLang="en-US" dirty="0">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dirty="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dirty="0"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dirty="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dirty="0" smtClean="0">
              <a:solidFill>
                <a:srgbClr val="000000"/>
              </a:solidFill>
              <a:latin typeface="Times New Roman" pitchFamily="18" charset="0"/>
            </a:endParaRPr>
          </a:p>
        </p:txBody>
      </p:sp>
    </p:spTree>
    <p:extLst>
      <p:ext uri="{BB962C8B-B14F-4D97-AF65-F5344CB8AC3E}">
        <p14:creationId xmlns:p14="http://schemas.microsoft.com/office/powerpoint/2010/main" val="427776926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ftr" sz="quarter" idx="11"/>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Copyright © 2013 Pearson Education, Inc. publishing as Prentice Hall</a:t>
            </a:r>
          </a:p>
        </p:txBody>
      </p:sp>
      <p:sp>
        <p:nvSpPr>
          <p:cNvPr id="4100" name="Rectangle 2"/>
          <p:cNvSpPr>
            <a:spLocks noGrp="1" noChangeArrowheads="1"/>
          </p:cNvSpPr>
          <p:nvPr>
            <p:ph type="ctrTitle"/>
          </p:nvPr>
        </p:nvSpPr>
        <p:spPr>
          <a:xfrm>
            <a:off x="395536" y="685800"/>
            <a:ext cx="8208912" cy="2127250"/>
          </a:xfrm>
        </p:spPr>
        <p:txBody>
          <a:bodyPr/>
          <a:lstStyle/>
          <a:p>
            <a:pPr eaLnBrk="1" hangingPunct="1"/>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en-GB" sz="4400" b="1" dirty="0" smtClean="0">
                <a:solidFill>
                  <a:srgbClr val="6F6E4A"/>
                </a:solidFill>
                <a:latin typeface="Verdana"/>
              </a:rPr>
              <a:t>ENGR 400</a:t>
            </a:r>
            <a:r>
              <a:rPr lang="tr-TR" sz="4400" b="1" dirty="0" smtClean="0">
                <a:solidFill>
                  <a:srgbClr val="6F6E4A"/>
                </a:solidFill>
                <a:latin typeface="Verdana"/>
              </a:rPr>
              <a:t>/LENGR </a:t>
            </a:r>
            <a:r>
              <a:rPr lang="tr-TR" sz="4400" b="1" dirty="0">
                <a:solidFill>
                  <a:srgbClr val="6F6E4A"/>
                </a:solidFill>
                <a:latin typeface="Verdana"/>
              </a:rPr>
              <a:t>400</a:t>
            </a:r>
            <a:r>
              <a:rPr lang="en-GB" sz="4400" b="1" dirty="0">
                <a:solidFill>
                  <a:srgbClr val="6F6E4A"/>
                </a:solidFill>
                <a:latin typeface="Verdana"/>
              </a:rPr>
              <a:t/>
            </a:r>
            <a:br>
              <a:rPr lang="en-GB" sz="4400" b="1" dirty="0">
                <a:solidFill>
                  <a:srgbClr val="6F6E4A"/>
                </a:solidFill>
                <a:latin typeface="Verdana"/>
              </a:rPr>
            </a:br>
            <a:r>
              <a:rPr lang="en-GB" sz="4400" b="1" dirty="0">
                <a:solidFill>
                  <a:srgbClr val="6F6E4A"/>
                </a:solidFill>
                <a:latin typeface="Verdana"/>
              </a:rPr>
              <a:t>ETHICS IN ENGINEERING AND SCIENCE</a:t>
            </a:r>
            <a:endParaRPr lang="en-GB" altLang="en-US" sz="3600" b="1" dirty="0">
              <a:solidFill>
                <a:srgbClr val="666699"/>
              </a:solidFill>
              <a:latin typeface="Verdana" pitchFamily="34" charset="0"/>
            </a:endParaRPr>
          </a:p>
        </p:txBody>
      </p:sp>
      <p:sp>
        <p:nvSpPr>
          <p:cNvPr id="4101" name="Rectangle 3"/>
          <p:cNvSpPr>
            <a:spLocks noGrp="1" noChangeArrowheads="1"/>
          </p:cNvSpPr>
          <p:nvPr>
            <p:ph type="subTitle" idx="1"/>
          </p:nvPr>
        </p:nvSpPr>
        <p:spPr>
          <a:xfrm>
            <a:off x="251520" y="3270250"/>
            <a:ext cx="8712968" cy="2209800"/>
          </a:xfrm>
        </p:spPr>
        <p:txBody>
          <a:bodyPr/>
          <a:lstStyle/>
          <a:p>
            <a:pPr lvl="0" eaLnBrk="1" hangingPunct="1">
              <a:buClr>
                <a:srgbClr val="999966"/>
              </a:buClr>
            </a:pPr>
            <a:r>
              <a:rPr lang="en-US" altLang="en-US" sz="4400" b="1" dirty="0" smtClean="0">
                <a:solidFill>
                  <a:schemeClr val="tx2"/>
                </a:solidFill>
              </a:rPr>
              <a:t>Chapter </a:t>
            </a:r>
            <a:r>
              <a:rPr lang="tr-TR" altLang="en-US" sz="4400" b="1" dirty="0" smtClean="0">
                <a:solidFill>
                  <a:schemeClr val="tx2"/>
                </a:solidFill>
              </a:rPr>
              <a:t>3</a:t>
            </a:r>
          </a:p>
          <a:p>
            <a:pPr lvl="0" eaLnBrk="1" hangingPunct="1">
              <a:buClr>
                <a:srgbClr val="999966"/>
              </a:buClr>
            </a:pPr>
            <a:endParaRPr lang="en-US" altLang="en-US" sz="1600" b="1" dirty="0">
              <a:solidFill>
                <a:schemeClr val="tx2"/>
              </a:solidFill>
            </a:endParaRPr>
          </a:p>
          <a:p>
            <a:pPr lvl="0" eaLnBrk="1" hangingPunct="1">
              <a:buClr>
                <a:srgbClr val="999966"/>
              </a:buClr>
            </a:pPr>
            <a:r>
              <a:rPr lang="en-US" altLang="en-US" sz="3200" b="1" dirty="0" smtClean="0">
                <a:solidFill>
                  <a:srgbClr val="666699"/>
                </a:solidFill>
              </a:rPr>
              <a:t>Understanding </a:t>
            </a:r>
            <a:r>
              <a:rPr lang="en-US" altLang="en-US" sz="3200" b="1" dirty="0">
                <a:solidFill>
                  <a:srgbClr val="666699"/>
                </a:solidFill>
              </a:rPr>
              <a:t>Ethical </a:t>
            </a:r>
            <a:r>
              <a:rPr lang="en-US" altLang="en-US" sz="3200" b="1" dirty="0" smtClean="0">
                <a:solidFill>
                  <a:srgbClr val="666699"/>
                </a:solidFill>
              </a:rPr>
              <a:t>Problems</a:t>
            </a:r>
            <a:r>
              <a:rPr lang="tr-TR" altLang="en-US" sz="3200" b="1" dirty="0" smtClean="0">
                <a:solidFill>
                  <a:srgbClr val="666699"/>
                </a:solidFill>
              </a:rPr>
              <a:t> </a:t>
            </a:r>
            <a:r>
              <a:rPr lang="en-US" altLang="en-US" sz="3200" b="1" dirty="0" smtClean="0">
                <a:solidFill>
                  <a:srgbClr val="666699"/>
                </a:solidFill>
              </a:rPr>
              <a:t>and</a:t>
            </a:r>
            <a:endParaRPr lang="en-US" altLang="en-US" sz="3200" b="1" dirty="0">
              <a:solidFill>
                <a:srgbClr val="666699"/>
              </a:solidFill>
            </a:endParaRPr>
          </a:p>
          <a:p>
            <a:pPr lvl="0" eaLnBrk="1" hangingPunct="1">
              <a:buClr>
                <a:srgbClr val="999966"/>
              </a:buClr>
            </a:pPr>
            <a:r>
              <a:rPr lang="en-US" altLang="en-US" sz="3200" b="1" dirty="0">
                <a:solidFill>
                  <a:srgbClr val="666699"/>
                </a:solidFill>
              </a:rPr>
              <a:t>Making Ethical </a:t>
            </a:r>
            <a:r>
              <a:rPr lang="en-US" altLang="en-US" sz="3200" b="1" dirty="0" smtClean="0">
                <a:solidFill>
                  <a:srgbClr val="666699"/>
                </a:solidFill>
              </a:rPr>
              <a:t>Decisions</a:t>
            </a:r>
            <a:endParaRPr lang="en-US" altLang="en-US" sz="3200" b="1" dirty="0">
              <a:solidFill>
                <a:srgbClr val="666699"/>
              </a:solidFill>
            </a:endParaRPr>
          </a:p>
        </p:txBody>
      </p:sp>
      <p:sp>
        <p:nvSpPr>
          <p:cNvPr id="6" name="Rectangle 3"/>
          <p:cNvSpPr>
            <a:spLocks noChangeArrowheads="1"/>
          </p:cNvSpPr>
          <p:nvPr/>
        </p:nvSpPr>
        <p:spPr bwMode="auto">
          <a:xfrm>
            <a:off x="6659563" y="5805264"/>
            <a:ext cx="1858201" cy="369332"/>
          </a:xfrm>
          <a:prstGeom prst="rect">
            <a:avLst/>
          </a:prstGeom>
          <a:noFill/>
          <a:ln w="9525">
            <a:solidFill>
              <a:schemeClr val="bg1"/>
            </a:solidFill>
            <a:miter lim="800000"/>
            <a:headEnd/>
            <a:tailEnd/>
          </a:ln>
          <a:effectLst/>
        </p:spPr>
        <p:txBody>
          <a:bodyPr wrap="none">
            <a:spAutoFit/>
          </a:bodyPr>
          <a:lstStyle/>
          <a:p>
            <a:pPr>
              <a:defRPr/>
            </a:pPr>
            <a:r>
              <a:rPr lang="tr-TR" b="1" dirty="0">
                <a:solidFill>
                  <a:srgbClr val="666699"/>
                </a:solidFill>
              </a:rPr>
              <a:t>ORAL ANSEN</a:t>
            </a:r>
          </a:p>
        </p:txBody>
      </p:sp>
      <p:sp>
        <p:nvSpPr>
          <p:cNvPr id="7"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chemeClr val="tx1"/>
                </a:solidFill>
              </a:rPr>
              <a:t>3-</a:t>
            </a:r>
            <a:fld id="{BDE4EB28-B998-4999-9BE2-0498C14CD8A1}" type="slidenum">
              <a:rPr lang="en-US" altLang="en-US" sz="1000">
                <a:solidFill>
                  <a:schemeClr val="tx1"/>
                </a:solidFill>
              </a:rPr>
              <a:pPr>
                <a:spcBef>
                  <a:spcPct val="0"/>
                </a:spcBef>
                <a:buClrTx/>
                <a:buSzTx/>
                <a:buFontTx/>
                <a:buNone/>
              </a:pPr>
              <a:t>1</a:t>
            </a:fld>
            <a:endParaRPr lang="en-US" altLang="en-US" sz="1000" dirty="0">
              <a:solidFill>
                <a:schemeClr val="tx1"/>
              </a:solidFill>
            </a:endParaRPr>
          </a:p>
        </p:txBody>
      </p:sp>
    </p:spTree>
    <p:extLst>
      <p:ext uri="{BB962C8B-B14F-4D97-AF65-F5344CB8AC3E}">
        <p14:creationId xmlns:p14="http://schemas.microsoft.com/office/powerpoint/2010/main" val="2233081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mn-lt"/>
              </a:rPr>
              <a:t>Applied Ethics</a:t>
            </a:r>
            <a:endParaRPr lang="en-US" altLang="en-US" sz="4400" b="1" dirty="0">
              <a:latin typeface="+mn-lt"/>
            </a:endParaRPr>
          </a:p>
        </p:txBody>
      </p:sp>
      <p:sp>
        <p:nvSpPr>
          <p:cNvPr id="17413" name="Rectangle 3"/>
          <p:cNvSpPr>
            <a:spLocks noGrp="1" noChangeArrowheads="1"/>
          </p:cNvSpPr>
          <p:nvPr>
            <p:ph type="body" idx="1"/>
          </p:nvPr>
        </p:nvSpPr>
        <p:spPr/>
        <p:txBody>
          <a:bodyPr/>
          <a:lstStyle/>
          <a:p>
            <a:pPr marL="363538" indent="-363538">
              <a:defRPr/>
            </a:pPr>
            <a:r>
              <a:rPr lang="en-US" altLang="tr-TR" dirty="0" smtClean="0">
                <a:solidFill>
                  <a:srgbClr val="666699"/>
                </a:solidFill>
              </a:rPr>
              <a:t>Fields of applied </a:t>
            </a:r>
            <a:r>
              <a:rPr lang="en-US" altLang="tr-TR" dirty="0" smtClean="0">
                <a:solidFill>
                  <a:srgbClr val="666699"/>
                </a:solidFill>
              </a:rPr>
              <a:t>ethics are very wide</a:t>
            </a:r>
            <a:endParaRPr lang="en-US" altLang="tr-TR" dirty="0" smtClean="0">
              <a:solidFill>
                <a:srgbClr val="666699"/>
              </a:solidFill>
            </a:endParaRPr>
          </a:p>
          <a:p>
            <a:pPr marL="763588" lvl="1" indent="-363538">
              <a:defRPr/>
            </a:pPr>
            <a:r>
              <a:rPr lang="en-US" altLang="tr-TR" dirty="0" smtClean="0">
                <a:solidFill>
                  <a:schemeClr val="tx2"/>
                </a:solidFill>
              </a:rPr>
              <a:t>Engineering and Research </a:t>
            </a:r>
            <a:r>
              <a:rPr lang="en-US" altLang="tr-TR" dirty="0" smtClean="0">
                <a:solidFill>
                  <a:srgbClr val="666699"/>
                </a:solidFill>
              </a:rPr>
              <a:t>Ethics</a:t>
            </a:r>
            <a:endParaRPr lang="en-US" altLang="tr-TR" dirty="0" smtClean="0">
              <a:solidFill>
                <a:schemeClr val="tx2"/>
              </a:solidFill>
            </a:endParaRPr>
          </a:p>
          <a:p>
            <a:pPr marL="763588" lvl="1" indent="-363538">
              <a:defRPr/>
            </a:pPr>
            <a:r>
              <a:rPr lang="en-US" altLang="tr-TR" dirty="0" smtClean="0">
                <a:solidFill>
                  <a:schemeClr val="tx2"/>
                </a:solidFill>
              </a:rPr>
              <a:t>Environmental Ethics</a:t>
            </a:r>
          </a:p>
          <a:p>
            <a:pPr marL="763588" lvl="1" indent="-363538">
              <a:defRPr/>
            </a:pPr>
            <a:r>
              <a:rPr lang="en-US" altLang="tr-TR" dirty="0" smtClean="0">
                <a:solidFill>
                  <a:schemeClr val="tx2"/>
                </a:solidFill>
              </a:rPr>
              <a:t>Biomedical/Clinical Ethics </a:t>
            </a:r>
          </a:p>
          <a:p>
            <a:pPr marL="763588" lvl="1" indent="-363538">
              <a:defRPr/>
            </a:pPr>
            <a:r>
              <a:rPr lang="en-US" altLang="tr-TR" dirty="0" smtClean="0">
                <a:solidFill>
                  <a:schemeClr val="tx2"/>
                </a:solidFill>
              </a:rPr>
              <a:t>Computer/Information Ethics/Cybernetics</a:t>
            </a:r>
          </a:p>
          <a:p>
            <a:pPr marL="763588" lvl="1" indent="-363538">
              <a:defRPr/>
            </a:pPr>
            <a:r>
              <a:rPr lang="en-US" altLang="tr-TR" dirty="0" smtClean="0">
                <a:solidFill>
                  <a:srgbClr val="666699"/>
                </a:solidFill>
              </a:rPr>
              <a:t>Social Ethics</a:t>
            </a:r>
          </a:p>
          <a:p>
            <a:pPr marL="763588" lvl="1" indent="-363538">
              <a:defRPr/>
            </a:pPr>
            <a:r>
              <a:rPr lang="en-US" altLang="tr-TR" dirty="0" smtClean="0">
                <a:solidFill>
                  <a:schemeClr val="tx2"/>
                </a:solidFill>
              </a:rPr>
              <a:t>Professional Ethics</a:t>
            </a:r>
          </a:p>
          <a:p>
            <a:pPr marL="763588" lvl="1" indent="-363538">
              <a:defRPr/>
            </a:pPr>
            <a:r>
              <a:rPr lang="en-US" altLang="tr-TR" dirty="0" smtClean="0">
                <a:solidFill>
                  <a:schemeClr val="tx2"/>
                </a:solidFill>
              </a:rPr>
              <a:t>Business Ethics </a:t>
            </a:r>
          </a:p>
          <a:p>
            <a:pPr marL="763588" lvl="1" indent="-363538">
              <a:defRPr/>
            </a:pPr>
            <a:r>
              <a:rPr lang="en-US" altLang="tr-TR" dirty="0" smtClean="0">
                <a:solidFill>
                  <a:schemeClr val="tx2"/>
                </a:solidFill>
              </a:rPr>
              <a:t>International Ethics</a:t>
            </a:r>
          </a:p>
          <a:p>
            <a:pPr marL="763588" lvl="1" indent="-363538">
              <a:defRPr/>
            </a:pPr>
            <a:r>
              <a:rPr lang="en-US" altLang="tr-TR" dirty="0" smtClean="0">
                <a:solidFill>
                  <a:schemeClr val="tx2"/>
                </a:solidFill>
              </a:rPr>
              <a:t>Political Ethics</a:t>
            </a:r>
            <a:endParaRPr lang="en-US" altLang="tr-TR" dirty="0">
              <a:solidFill>
                <a:schemeClr val="tx2"/>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10</a:t>
            </a:fld>
            <a:endParaRPr lang="en-US" altLang="en-US" sz="1000" dirty="0">
              <a:solidFill>
                <a:srgbClr val="000000"/>
              </a:solidFill>
            </a:endParaRPr>
          </a:p>
        </p:txBody>
      </p:sp>
    </p:spTree>
    <p:extLst>
      <p:ext uri="{BB962C8B-B14F-4D97-AF65-F5344CB8AC3E}">
        <p14:creationId xmlns:p14="http://schemas.microsoft.com/office/powerpoint/2010/main" val="2121690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b="1" dirty="0"/>
              <a:t>Applied ethics </a:t>
            </a:r>
            <a:r>
              <a:rPr lang="en-US" altLang="en-US" dirty="0"/>
              <a:t>is aimed at the everyday life of the typical person</a:t>
            </a:r>
          </a:p>
          <a:p>
            <a:pPr eaLnBrk="1" hangingPunct="1">
              <a:defRPr/>
            </a:pPr>
            <a:r>
              <a:rPr lang="en-US" altLang="en-US" b="1" dirty="0" smtClean="0"/>
              <a:t>Professional ethics </a:t>
            </a:r>
            <a:r>
              <a:rPr lang="en-US" altLang="en-US" dirty="0" smtClean="0"/>
              <a:t>is aimed at a person engaged in the practice of a particular profession</a:t>
            </a:r>
          </a:p>
          <a:p>
            <a:pPr eaLnBrk="1" hangingPunct="1">
              <a:defRPr/>
            </a:pPr>
            <a:r>
              <a:rPr lang="en-US" altLang="en-US" b="1" dirty="0" smtClean="0"/>
              <a:t>Ethical theory </a:t>
            </a:r>
            <a:r>
              <a:rPr lang="en-US" altLang="en-US" dirty="0" smtClean="0"/>
              <a:t>is the study of ethics at a conceptual level</a:t>
            </a:r>
            <a:endParaRPr lang="en-US" alt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mn-lt"/>
              </a:rPr>
              <a:t>Applied Ethics Compared</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chemeClr val="tx1"/>
                </a:solidFill>
              </a:rPr>
              <a:t>3-</a:t>
            </a:r>
            <a:fld id="{BDE4EB28-B998-4999-9BE2-0498C14CD8A1}" type="slidenum">
              <a:rPr lang="en-US" altLang="en-US" sz="1000">
                <a:solidFill>
                  <a:schemeClr val="tx1"/>
                </a:solidFill>
              </a:rPr>
              <a:pPr>
                <a:spcBef>
                  <a:spcPct val="0"/>
                </a:spcBef>
                <a:buClrTx/>
                <a:buSzTx/>
                <a:buFontTx/>
                <a:buNone/>
              </a:pPr>
              <a:t>11</a:t>
            </a:fld>
            <a:endParaRPr lang="en-US" altLang="en-US" sz="1000" dirty="0">
              <a:solidFill>
                <a:schemeClr val="tx1"/>
              </a:solidFill>
            </a:endParaRPr>
          </a:p>
        </p:txBody>
      </p:sp>
    </p:spTree>
    <p:extLst>
      <p:ext uri="{BB962C8B-B14F-4D97-AF65-F5344CB8AC3E}">
        <p14:creationId xmlns:p14="http://schemas.microsoft.com/office/powerpoint/2010/main" val="330533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eaLnBrk="1" hangingPunct="1">
              <a:buClr>
                <a:srgbClr val="999966"/>
              </a:buClr>
              <a:defRPr/>
            </a:pPr>
            <a:r>
              <a:rPr lang="en-US" altLang="en-US" dirty="0" smtClean="0">
                <a:solidFill>
                  <a:srgbClr val="666699"/>
                </a:solidFill>
              </a:rPr>
              <a:t>Traditional approaches</a:t>
            </a:r>
            <a:r>
              <a:rPr lang="tr-TR" altLang="en-US" dirty="0" smtClean="0">
                <a:solidFill>
                  <a:srgbClr val="666699"/>
                </a:solidFill>
              </a:rPr>
              <a:t>, </a:t>
            </a:r>
            <a:r>
              <a:rPr lang="en-US" altLang="en-US" dirty="0" smtClean="0">
                <a:solidFill>
                  <a:srgbClr val="666699"/>
                </a:solidFill>
              </a:rPr>
              <a:t>ethical principles and </a:t>
            </a:r>
            <a:r>
              <a:rPr lang="en-US" altLang="en-US" dirty="0" smtClean="0">
                <a:solidFill>
                  <a:srgbClr val="666699"/>
                </a:solidFill>
              </a:rPr>
              <a:t>related </a:t>
            </a:r>
            <a:r>
              <a:rPr lang="en-US" altLang="en-US" dirty="0" smtClean="0">
                <a:solidFill>
                  <a:srgbClr val="666699"/>
                </a:solidFill>
              </a:rPr>
              <a:t>theories are </a:t>
            </a:r>
            <a:r>
              <a:rPr lang="en-US" dirty="0" smtClean="0">
                <a:solidFill>
                  <a:srgbClr val="666699"/>
                </a:solidFill>
              </a:rPr>
              <a:t>the foundations of ethical analysis </a:t>
            </a:r>
            <a:r>
              <a:rPr lang="en-US" altLang="en-US" dirty="0" smtClean="0">
                <a:solidFill>
                  <a:srgbClr val="666699"/>
                </a:solidFill>
              </a:rPr>
              <a:t>to build a framework for understanding ethical problems and making ethical decisions</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Ethical Principles</a:t>
            </a:r>
            <a:endParaRPr lang="en-US" altLang="en-US" sz="44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12</a:t>
            </a:fld>
            <a:endParaRPr lang="en-US" altLang="en-US" sz="1000" dirty="0">
              <a:solidFill>
                <a:srgbClr val="000000"/>
              </a:solidFill>
            </a:endParaRPr>
          </a:p>
        </p:txBody>
      </p:sp>
    </p:spTree>
    <p:extLst>
      <p:ext uri="{BB962C8B-B14F-4D97-AF65-F5344CB8AC3E}">
        <p14:creationId xmlns:p14="http://schemas.microsoft.com/office/powerpoint/2010/main" val="910856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lvl="0" eaLnBrk="1" hangingPunct="1">
              <a:buClr>
                <a:srgbClr val="999966"/>
              </a:buClr>
              <a:defRPr/>
            </a:pPr>
            <a:r>
              <a:rPr lang="en-US" b="1" dirty="0" smtClean="0">
                <a:solidFill>
                  <a:srgbClr val="666699"/>
                </a:solidFill>
              </a:rPr>
              <a:t>Ethical principles </a:t>
            </a:r>
            <a:r>
              <a:rPr lang="en-US" dirty="0" smtClean="0">
                <a:solidFill>
                  <a:srgbClr val="666699"/>
                </a:solidFill>
              </a:rPr>
              <a:t>are the common goals that each theory tries to achieve in order to be successful:</a:t>
            </a:r>
            <a:endParaRPr lang="en-US" b="1" dirty="0" smtClean="0"/>
          </a:p>
          <a:p>
            <a:pPr marL="1430338" indent="-349250">
              <a:buClr>
                <a:schemeClr val="accent1"/>
              </a:buClr>
              <a:buFont typeface="+mj-lt"/>
              <a:buAutoNum type="arabicPeriod"/>
            </a:pPr>
            <a:r>
              <a:rPr lang="en-US" b="1" dirty="0" smtClean="0"/>
              <a:t>Beneficence</a:t>
            </a:r>
          </a:p>
          <a:p>
            <a:pPr marL="1430338" indent="-349250">
              <a:buClr>
                <a:schemeClr val="accent1"/>
              </a:buClr>
              <a:buFont typeface="+mj-lt"/>
              <a:buAutoNum type="arabicPeriod"/>
            </a:pPr>
            <a:r>
              <a:rPr lang="en-US" b="1" dirty="0" smtClean="0"/>
              <a:t>Least Harm</a:t>
            </a:r>
          </a:p>
          <a:p>
            <a:pPr marL="1430338" indent="-349250">
              <a:buClr>
                <a:schemeClr val="accent1"/>
              </a:buClr>
              <a:buFont typeface="+mj-lt"/>
              <a:buAutoNum type="arabicPeriod"/>
            </a:pPr>
            <a:r>
              <a:rPr lang="en-US" b="1" dirty="0" smtClean="0"/>
              <a:t>Respect for Autonomy</a:t>
            </a:r>
          </a:p>
          <a:p>
            <a:pPr marL="1430338" indent="-349250">
              <a:buClr>
                <a:schemeClr val="accent1"/>
              </a:buClr>
              <a:buFont typeface="+mj-lt"/>
              <a:buAutoNum type="arabicPeriod"/>
            </a:pPr>
            <a:r>
              <a:rPr lang="en-US" b="1" dirty="0" smtClean="0"/>
              <a:t>Justice</a:t>
            </a:r>
          </a:p>
          <a:p>
            <a:pPr marL="0" indent="0">
              <a:buNone/>
            </a:pPr>
            <a:endParaRPr lang="en-US" sz="1600" dirty="0" smtClean="0"/>
          </a:p>
          <a:p>
            <a:pPr marL="0" indent="0">
              <a:buNone/>
            </a:pPr>
            <a:r>
              <a:rPr lang="en-US" sz="1600" dirty="0" smtClean="0"/>
              <a:t>Catherine Rainbow, Davidson College </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Ethical </a:t>
            </a:r>
            <a:r>
              <a:rPr lang="en-US" altLang="en-US" sz="4400" b="1" dirty="0" smtClean="0">
                <a:latin typeface="Verdana"/>
              </a:rPr>
              <a:t>Principles</a:t>
            </a:r>
            <a:endParaRPr lang="en-US" altLang="en-US" sz="44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13</a:t>
            </a:fld>
            <a:endParaRPr lang="en-US" altLang="en-US" sz="1000" dirty="0">
              <a:solidFill>
                <a:srgbClr val="000000"/>
              </a:solidFill>
            </a:endParaRPr>
          </a:p>
        </p:txBody>
      </p:sp>
    </p:spTree>
    <p:extLst>
      <p:ext uri="{BB962C8B-B14F-4D97-AF65-F5344CB8AC3E}">
        <p14:creationId xmlns:p14="http://schemas.microsoft.com/office/powerpoint/2010/main" val="3585552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r>
              <a:rPr lang="en-US" dirty="0"/>
              <a:t>Beneficence principle stipulates that </a:t>
            </a:r>
            <a:r>
              <a:rPr lang="en-US" dirty="0" smtClean="0"/>
              <a:t>choices should be made so that the </a:t>
            </a:r>
            <a:r>
              <a:rPr lang="en-US" dirty="0"/>
              <a:t>majority of people </a:t>
            </a:r>
            <a:r>
              <a:rPr lang="en-US" dirty="0" smtClean="0"/>
              <a:t>benefit from the greatest </a:t>
            </a:r>
            <a:r>
              <a:rPr lang="en-US" dirty="0"/>
              <a:t>amount of </a:t>
            </a:r>
            <a:r>
              <a:rPr lang="en-US" dirty="0" smtClean="0"/>
              <a:t>good</a:t>
            </a:r>
          </a:p>
          <a:p>
            <a:r>
              <a:rPr lang="en-US" dirty="0" smtClean="0"/>
              <a:t>This </a:t>
            </a:r>
            <a:r>
              <a:rPr lang="en-US" dirty="0"/>
              <a:t>principle </a:t>
            </a:r>
            <a:r>
              <a:rPr lang="en-US" dirty="0" smtClean="0"/>
              <a:t>is mainly linked with the utilitarian ethical theory to be explained in this chapter</a:t>
            </a:r>
            <a:endParaRPr 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Ethical </a:t>
            </a:r>
            <a:r>
              <a:rPr lang="en-US" altLang="en-US" sz="4000" b="1" dirty="0" smtClean="0">
                <a:latin typeface="Verdana"/>
              </a:rPr>
              <a:t>Principles</a:t>
            </a:r>
            <a:r>
              <a:rPr lang="tr-TR" altLang="en-US" sz="4000" b="1" dirty="0">
                <a:latin typeface="Verdana"/>
              </a:rPr>
              <a:t> </a:t>
            </a:r>
            <a:r>
              <a:rPr lang="tr-TR" altLang="en-US" sz="4000" b="1" dirty="0" smtClean="0">
                <a:latin typeface="Verdana"/>
              </a:rPr>
              <a:t>– </a:t>
            </a:r>
            <a:r>
              <a:rPr lang="en-US" altLang="en-US" sz="4000" b="1" dirty="0" smtClean="0">
                <a:latin typeface="Verdana"/>
              </a:rPr>
              <a:t>Beneficence</a:t>
            </a:r>
            <a:endParaRPr lang="en-US" altLang="en-US" sz="40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14</a:t>
            </a:fld>
            <a:endParaRPr lang="en-US" altLang="en-US" sz="1000" dirty="0">
              <a:solidFill>
                <a:srgbClr val="000000"/>
              </a:solidFill>
            </a:endParaRPr>
          </a:p>
        </p:txBody>
      </p:sp>
    </p:spTree>
    <p:extLst>
      <p:ext uri="{BB962C8B-B14F-4D97-AF65-F5344CB8AC3E}">
        <p14:creationId xmlns:p14="http://schemas.microsoft.com/office/powerpoint/2010/main" val="30668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r>
              <a:rPr lang="en-US" dirty="0" smtClean="0"/>
              <a:t>Least harm deals with situations in which neither choice is beneficial, but harmful, in which case a person should choose the option that provides the least harm to the fewest people possible</a:t>
            </a:r>
            <a:endParaRPr 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Ethical </a:t>
            </a:r>
            <a:r>
              <a:rPr lang="en-US" altLang="en-US" sz="4000" b="1" dirty="0" smtClean="0">
                <a:latin typeface="Verdana"/>
              </a:rPr>
              <a:t>Principles</a:t>
            </a:r>
            <a:r>
              <a:rPr lang="tr-TR" altLang="en-US" sz="4000" b="1" dirty="0">
                <a:latin typeface="Verdana"/>
              </a:rPr>
              <a:t> </a:t>
            </a:r>
            <a:r>
              <a:rPr lang="tr-TR" altLang="en-US" sz="4000" b="1" dirty="0" smtClean="0">
                <a:latin typeface="Verdana"/>
              </a:rPr>
              <a:t>– </a:t>
            </a:r>
            <a:br>
              <a:rPr lang="tr-TR" altLang="en-US" sz="4000" b="1" dirty="0" smtClean="0">
                <a:latin typeface="Verdana"/>
              </a:rPr>
            </a:br>
            <a:r>
              <a:rPr lang="en-US" altLang="en-US" sz="4000" b="1" dirty="0" smtClean="0">
                <a:latin typeface="Verdana"/>
              </a:rPr>
              <a:t>Least </a:t>
            </a:r>
            <a:r>
              <a:rPr lang="en-US" altLang="en-US" sz="4000" b="1" dirty="0">
                <a:latin typeface="Verdana"/>
              </a:rPr>
              <a:t>Harm</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15</a:t>
            </a:fld>
            <a:endParaRPr lang="en-US" altLang="en-US" sz="1000" dirty="0">
              <a:solidFill>
                <a:srgbClr val="000000"/>
              </a:solidFill>
            </a:endParaRPr>
          </a:p>
        </p:txBody>
      </p:sp>
    </p:spTree>
    <p:extLst>
      <p:ext uri="{BB962C8B-B14F-4D97-AF65-F5344CB8AC3E}">
        <p14:creationId xmlns:p14="http://schemas.microsoft.com/office/powerpoint/2010/main" val="3869527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r>
              <a:rPr lang="en-US" dirty="0" smtClean="0"/>
              <a:t>People have to be respectful for the autonomy (self-rule) of other people with regard to their ethical and other judgments and decisions concerning their own lives</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smtClean="0">
                <a:latin typeface="Verdana"/>
              </a:rPr>
              <a:t>Ethical Principles</a:t>
            </a:r>
            <a:r>
              <a:rPr lang="tr-TR" altLang="en-US" sz="4000" b="1" dirty="0" smtClean="0">
                <a:latin typeface="Verdana"/>
              </a:rPr>
              <a:t> – </a:t>
            </a:r>
            <a:br>
              <a:rPr lang="tr-TR" altLang="en-US" sz="4000" b="1" dirty="0" smtClean="0">
                <a:latin typeface="Verdana"/>
              </a:rPr>
            </a:br>
            <a:r>
              <a:rPr lang="en-US" altLang="en-US" sz="4000" b="1" dirty="0">
                <a:latin typeface="Verdana"/>
              </a:rPr>
              <a:t>Respect for Autonomy</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16</a:t>
            </a:fld>
            <a:endParaRPr lang="en-US" altLang="en-US" sz="1000" dirty="0">
              <a:solidFill>
                <a:srgbClr val="000000"/>
              </a:solidFill>
            </a:endParaRPr>
          </a:p>
        </p:txBody>
      </p:sp>
    </p:spTree>
    <p:extLst>
      <p:ext uri="{BB962C8B-B14F-4D97-AF65-F5344CB8AC3E}">
        <p14:creationId xmlns:p14="http://schemas.microsoft.com/office/powerpoint/2010/main" val="4289385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572000"/>
          </a:xfrm>
        </p:spPr>
        <p:txBody>
          <a:bodyPr/>
          <a:lstStyle/>
          <a:p>
            <a:r>
              <a:rPr lang="en-US" dirty="0"/>
              <a:t>Ethical actions should treat all human beings equally, without showing favoritism or </a:t>
            </a:r>
            <a:r>
              <a:rPr lang="en-US" dirty="0" smtClean="0"/>
              <a:t>discrimination;</a:t>
            </a:r>
            <a:endParaRPr lang="en-US" dirty="0" smtClean="0"/>
          </a:p>
          <a:p>
            <a:pPr lvl="1"/>
            <a:r>
              <a:rPr lang="en-US" dirty="0"/>
              <a:t>except where there is a morally justifiable reason not to do so, and </a:t>
            </a:r>
            <a:r>
              <a:rPr lang="en-US" dirty="0" smtClean="0"/>
              <a:t>under </a:t>
            </a:r>
            <a:r>
              <a:rPr lang="en-US" dirty="0" smtClean="0"/>
              <a:t>such a situation ethical decision should be fairly based on some standard that is defendable</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smtClean="0">
                <a:latin typeface="Verdana"/>
              </a:rPr>
              <a:t>Ethical Principles</a:t>
            </a:r>
            <a:r>
              <a:rPr lang="tr-TR" altLang="en-US" sz="4000" b="1" dirty="0" smtClean="0">
                <a:latin typeface="Verdana"/>
              </a:rPr>
              <a:t> – </a:t>
            </a:r>
            <a:br>
              <a:rPr lang="tr-TR" altLang="en-US" sz="4000" b="1" dirty="0" smtClean="0">
                <a:latin typeface="Verdana"/>
              </a:rPr>
            </a:br>
            <a:r>
              <a:rPr lang="en-US" altLang="en-US" sz="4000" b="1" dirty="0">
                <a:latin typeface="Verdana"/>
              </a:rPr>
              <a:t>Justice</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17</a:t>
            </a:fld>
            <a:endParaRPr lang="en-US" altLang="en-US" sz="1000" dirty="0">
              <a:solidFill>
                <a:srgbClr val="000000"/>
              </a:solidFill>
            </a:endParaRPr>
          </a:p>
        </p:txBody>
      </p:sp>
    </p:spTree>
    <p:extLst>
      <p:ext uri="{BB962C8B-B14F-4D97-AF65-F5344CB8AC3E}">
        <p14:creationId xmlns:p14="http://schemas.microsoft.com/office/powerpoint/2010/main" val="446019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363272" cy="4572000"/>
          </a:xfrm>
        </p:spPr>
        <p:txBody>
          <a:bodyPr/>
          <a:lstStyle/>
          <a:p>
            <a:pPr eaLnBrk="1" hangingPunct="1">
              <a:buClr>
                <a:srgbClr val="999966"/>
              </a:buClr>
              <a:defRPr/>
            </a:pPr>
            <a:r>
              <a:rPr lang="en-US" altLang="en-US" dirty="0" smtClean="0">
                <a:solidFill>
                  <a:srgbClr val="666699"/>
                </a:solidFill>
              </a:rPr>
              <a:t>As mentioned; ethical theories are </a:t>
            </a:r>
            <a:r>
              <a:rPr lang="en-US" altLang="en-US" dirty="0" smtClean="0">
                <a:solidFill>
                  <a:srgbClr val="666699"/>
                </a:solidFill>
              </a:rPr>
              <a:t>related to traditional </a:t>
            </a:r>
            <a:r>
              <a:rPr lang="en-US" altLang="en-US" dirty="0" smtClean="0">
                <a:solidFill>
                  <a:srgbClr val="666699"/>
                </a:solidFill>
              </a:rPr>
              <a:t>approaches and ethical principles</a:t>
            </a:r>
          </a:p>
          <a:p>
            <a:pPr lvl="0" eaLnBrk="1" hangingPunct="1">
              <a:buClr>
                <a:srgbClr val="999966"/>
              </a:buClr>
              <a:defRPr/>
            </a:pPr>
            <a:r>
              <a:rPr lang="en-US" altLang="en-US" dirty="0" smtClean="0"/>
              <a:t>The relatively large number of theories reflects the complexity of ethical problems and the diversity of approaches that have been developed over the centuries that goes back to philosophers; Aristotle, Socrates and Plato</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Ethical Theories</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18</a:t>
            </a:fld>
            <a:endParaRPr lang="en-US" altLang="en-US" sz="1000" dirty="0">
              <a:solidFill>
                <a:srgbClr val="000000"/>
              </a:solidFill>
            </a:endParaRPr>
          </a:p>
        </p:txBody>
      </p:sp>
    </p:spTree>
    <p:extLst>
      <p:ext uri="{BB962C8B-B14F-4D97-AF65-F5344CB8AC3E}">
        <p14:creationId xmlns:p14="http://schemas.microsoft.com/office/powerpoint/2010/main" val="789294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363272" cy="4572000"/>
          </a:xfrm>
        </p:spPr>
        <p:txBody>
          <a:bodyPr/>
          <a:lstStyle/>
          <a:p>
            <a:pPr lvl="0" eaLnBrk="1" hangingPunct="1">
              <a:buClr>
                <a:srgbClr val="999966"/>
              </a:buClr>
              <a:defRPr/>
            </a:pPr>
            <a:r>
              <a:rPr lang="en-US" altLang="en-US" dirty="0" smtClean="0">
                <a:solidFill>
                  <a:srgbClr val="666699"/>
                </a:solidFill>
              </a:rPr>
              <a:t>The aim </a:t>
            </a:r>
            <a:r>
              <a:rPr lang="en-US" altLang="en-US" dirty="0" smtClean="0">
                <a:solidFill>
                  <a:srgbClr val="666699"/>
                </a:solidFill>
              </a:rPr>
              <a:t>is </a:t>
            </a:r>
            <a:r>
              <a:rPr lang="en-US" altLang="en-US" dirty="0" smtClean="0">
                <a:solidFill>
                  <a:srgbClr val="666699"/>
                </a:solidFill>
              </a:rPr>
              <a:t>always to </a:t>
            </a:r>
            <a:r>
              <a:rPr lang="en-US" altLang="en-US" dirty="0" smtClean="0">
                <a:solidFill>
                  <a:srgbClr val="666699"/>
                </a:solidFill>
              </a:rPr>
              <a:t>provide a systematic answer to the question of how we should behave</a:t>
            </a:r>
          </a:p>
          <a:p>
            <a:pPr lvl="0" eaLnBrk="1" hangingPunct="1">
              <a:buClr>
                <a:srgbClr val="999966"/>
              </a:buClr>
              <a:defRPr/>
            </a:pPr>
            <a:r>
              <a:rPr lang="en-US" altLang="en-US" dirty="0" smtClean="0">
                <a:solidFill>
                  <a:srgbClr val="666699"/>
                </a:solidFill>
              </a:rPr>
              <a:t>People usually base their individual choice of ethical theory upon their ethical understanding and life experiences </a:t>
            </a:r>
            <a:r>
              <a:rPr lang="en-US" altLang="en-US" dirty="0" smtClean="0">
                <a:solidFill>
                  <a:srgbClr val="666699"/>
                </a:solidFill>
              </a:rPr>
              <a:t>with respect to </a:t>
            </a:r>
            <a:r>
              <a:rPr lang="en-US" altLang="en-US" dirty="0" smtClean="0">
                <a:solidFill>
                  <a:srgbClr val="666699"/>
                </a:solidFill>
              </a:rPr>
              <a:t>the problem involved</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Ethical Theories</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19</a:t>
            </a:fld>
            <a:endParaRPr lang="en-US" altLang="en-US" sz="1000" dirty="0">
              <a:solidFill>
                <a:srgbClr val="000000"/>
              </a:solidFill>
            </a:endParaRPr>
          </a:p>
        </p:txBody>
      </p:sp>
    </p:spTree>
    <p:extLst>
      <p:ext uri="{BB962C8B-B14F-4D97-AF65-F5344CB8AC3E}">
        <p14:creationId xmlns:p14="http://schemas.microsoft.com/office/powerpoint/2010/main" val="1401096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chor="ctr"/>
          <a:lstStyle/>
          <a:p>
            <a:pPr eaLnBrk="1" hangingPunct="1"/>
            <a:r>
              <a:rPr lang="en-US" sz="4400" b="1" dirty="0" smtClean="0">
                <a:latin typeface="Verdana"/>
                <a:ea typeface="Times New Roman"/>
              </a:rPr>
              <a:t>Chapter </a:t>
            </a:r>
            <a:r>
              <a:rPr lang="tr-TR" sz="4400" b="1" dirty="0">
                <a:latin typeface="Verdana"/>
                <a:ea typeface="Times New Roman"/>
              </a:rPr>
              <a:t>3</a:t>
            </a:r>
            <a:r>
              <a:rPr lang="en-US" sz="4400" b="1" dirty="0" smtClean="0">
                <a:latin typeface="Verdana"/>
                <a:ea typeface="Times New Roman"/>
              </a:rPr>
              <a:t> Outline</a:t>
            </a:r>
            <a:endParaRPr lang="en-US" sz="4400" b="1" dirty="0">
              <a:latin typeface="Verdana"/>
              <a:ea typeface="Times New Roman"/>
            </a:endParaRPr>
          </a:p>
        </p:txBody>
      </p:sp>
      <p:sp>
        <p:nvSpPr>
          <p:cNvPr id="57347" name="Rectangle 3"/>
          <p:cNvSpPr>
            <a:spLocks noGrp="1" noChangeArrowheads="1"/>
          </p:cNvSpPr>
          <p:nvPr>
            <p:ph type="body" idx="1"/>
          </p:nvPr>
        </p:nvSpPr>
        <p:spPr/>
        <p:txBody>
          <a:bodyPr/>
          <a:lstStyle/>
          <a:p>
            <a:r>
              <a:rPr lang="en-US" dirty="0" smtClean="0"/>
              <a:t>Understanding Ethical Problems </a:t>
            </a:r>
          </a:p>
          <a:p>
            <a:pPr lvl="1"/>
            <a:r>
              <a:rPr lang="en-US" dirty="0" smtClean="0"/>
              <a:t>Traditional Approaches to Ethics</a:t>
            </a:r>
          </a:p>
          <a:p>
            <a:pPr lvl="1"/>
            <a:r>
              <a:rPr lang="en-US" dirty="0" smtClean="0"/>
              <a:t>Ethical Principles</a:t>
            </a:r>
          </a:p>
          <a:p>
            <a:pPr lvl="1"/>
            <a:r>
              <a:rPr lang="en-US" dirty="0" smtClean="0"/>
              <a:t>Ethical Theories</a:t>
            </a:r>
          </a:p>
          <a:p>
            <a:pPr lvl="1"/>
            <a:r>
              <a:rPr lang="en-US" dirty="0" smtClean="0">
                <a:solidFill>
                  <a:srgbClr val="666699"/>
                </a:solidFill>
              </a:rPr>
              <a:t>Ethical Dilemmas – Sample Problems </a:t>
            </a:r>
            <a:endParaRPr lang="en-US" i="1" dirty="0" smtClean="0"/>
          </a:p>
          <a:p>
            <a:r>
              <a:rPr lang="en-US" dirty="0" smtClean="0"/>
              <a:t>Ethical Decision Making</a:t>
            </a:r>
          </a:p>
          <a:p>
            <a:pPr lvl="1"/>
            <a:r>
              <a:rPr lang="en-US" dirty="0" smtClean="0"/>
              <a:t>Basic Principles</a:t>
            </a:r>
          </a:p>
          <a:p>
            <a:pPr lvl="1"/>
            <a:r>
              <a:rPr lang="en-US" dirty="0" smtClean="0"/>
              <a:t>Framework</a:t>
            </a:r>
          </a:p>
          <a:p>
            <a:pPr lvl="1"/>
            <a:r>
              <a:rPr lang="en-US" dirty="0" smtClean="0"/>
              <a:t>The Golden Rule</a:t>
            </a:r>
          </a:p>
        </p:txBody>
      </p:sp>
      <p:sp>
        <p:nvSpPr>
          <p:cNvPr id="6"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chemeClr val="tx1"/>
                </a:solidFill>
              </a:rPr>
              <a:t>3-</a:t>
            </a:r>
            <a:fld id="{BDE4EB28-B998-4999-9BE2-0498C14CD8A1}" type="slidenum">
              <a:rPr lang="en-US" altLang="en-US" sz="1000">
                <a:solidFill>
                  <a:schemeClr val="tx1"/>
                </a:solidFill>
              </a:rPr>
              <a:pPr>
                <a:spcBef>
                  <a:spcPct val="0"/>
                </a:spcBef>
                <a:buClrTx/>
                <a:buSzTx/>
                <a:buFontTx/>
                <a:buNone/>
              </a:pPr>
              <a:t>2</a:t>
            </a:fld>
            <a:endParaRPr lang="en-US" altLang="en-US" sz="1000" dirty="0">
              <a:solidFill>
                <a:schemeClr val="tx1"/>
              </a:solidFill>
            </a:endParaRPr>
          </a:p>
        </p:txBody>
      </p:sp>
    </p:spTree>
    <p:extLst>
      <p:ext uri="{BB962C8B-B14F-4D97-AF65-F5344CB8AC3E}">
        <p14:creationId xmlns:p14="http://schemas.microsoft.com/office/powerpoint/2010/main" val="1985163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19256" cy="4572000"/>
          </a:xfrm>
        </p:spPr>
        <p:txBody>
          <a:bodyPr/>
          <a:lstStyle/>
          <a:p>
            <a:pPr marL="1800225" indent="-365125" eaLnBrk="1" hangingPunct="1">
              <a:lnSpc>
                <a:spcPct val="150000"/>
              </a:lnSpc>
              <a:buFont typeface="+mj-lt"/>
              <a:buAutoNum type="arabicPeriod"/>
              <a:defRPr/>
            </a:pPr>
            <a:r>
              <a:rPr lang="en-US" b="1" dirty="0" smtClean="0">
                <a:solidFill>
                  <a:srgbClr val="666699"/>
                </a:solidFill>
              </a:rPr>
              <a:t>Consequentialist </a:t>
            </a:r>
            <a:r>
              <a:rPr lang="en-US" b="1" dirty="0" smtClean="0">
                <a:solidFill>
                  <a:srgbClr val="666699"/>
                </a:solidFill>
              </a:rPr>
              <a:t>Theories </a:t>
            </a:r>
            <a:endParaRPr lang="en-US" b="1" dirty="0" smtClean="0">
              <a:solidFill>
                <a:srgbClr val="666699"/>
              </a:solidFill>
            </a:endParaRPr>
          </a:p>
          <a:p>
            <a:pPr marL="1800225" indent="-365125" eaLnBrk="1" hangingPunct="1">
              <a:lnSpc>
                <a:spcPct val="150000"/>
              </a:lnSpc>
              <a:buFont typeface="+mj-lt"/>
              <a:buAutoNum type="arabicPeriod"/>
              <a:defRPr/>
            </a:pPr>
            <a:r>
              <a:rPr lang="en-US" b="1" dirty="0" smtClean="0">
                <a:solidFill>
                  <a:srgbClr val="666699"/>
                </a:solidFill>
              </a:rPr>
              <a:t>Non-consequentialist </a:t>
            </a:r>
            <a:r>
              <a:rPr lang="en-US" b="1" dirty="0" smtClean="0">
                <a:solidFill>
                  <a:srgbClr val="666699"/>
                </a:solidFill>
              </a:rPr>
              <a:t>Theories </a:t>
            </a:r>
            <a:endParaRPr lang="en-US" b="1" dirty="0" smtClean="0">
              <a:solidFill>
                <a:srgbClr val="666699"/>
              </a:solidFill>
            </a:endParaRPr>
          </a:p>
          <a:p>
            <a:pPr marL="1800225" indent="-365125" eaLnBrk="1" hangingPunct="1">
              <a:lnSpc>
                <a:spcPct val="150000"/>
              </a:lnSpc>
              <a:buFont typeface="+mj-lt"/>
              <a:buAutoNum type="arabicPeriod"/>
              <a:defRPr/>
            </a:pPr>
            <a:r>
              <a:rPr lang="en-US" b="1" dirty="0" smtClean="0">
                <a:solidFill>
                  <a:srgbClr val="666699"/>
                </a:solidFill>
              </a:rPr>
              <a:t>Agent-centered </a:t>
            </a:r>
            <a:r>
              <a:rPr lang="en-US" b="1" dirty="0" smtClean="0">
                <a:solidFill>
                  <a:srgbClr val="666699"/>
                </a:solidFill>
              </a:rPr>
              <a:t>Theories</a:t>
            </a:r>
            <a:endParaRPr lang="en-US" b="1" dirty="0" smtClean="0">
              <a:solidFill>
                <a:srgbClr val="666699"/>
              </a:solidFill>
            </a:endParaRPr>
          </a:p>
          <a:p>
            <a:pPr marL="0" lvl="0" indent="0" eaLnBrk="1" hangingPunct="1">
              <a:buClr>
                <a:srgbClr val="999966"/>
              </a:buClr>
              <a:buNone/>
              <a:defRPr/>
            </a:pPr>
            <a:endParaRPr lang="en-US" sz="900" dirty="0" smtClean="0">
              <a:solidFill>
                <a:srgbClr val="666699"/>
              </a:solidFill>
            </a:endParaRPr>
          </a:p>
          <a:p>
            <a:pPr lvl="0" eaLnBrk="1" hangingPunct="1">
              <a:buClr>
                <a:srgbClr val="999966"/>
              </a:buClr>
              <a:defRPr/>
            </a:pPr>
            <a:r>
              <a:rPr lang="en-US" dirty="0" smtClean="0">
                <a:solidFill>
                  <a:srgbClr val="666699"/>
                </a:solidFill>
              </a:rPr>
              <a:t>Each of these broad ethical theories contains varieties of approaches to ethics, some of which share characteristics across them</a:t>
            </a:r>
          </a:p>
          <a:p>
            <a:pPr marL="0" lvl="0" indent="0" eaLnBrk="1" hangingPunct="1">
              <a:buClr>
                <a:srgbClr val="999966"/>
              </a:buClr>
              <a:buNone/>
              <a:defRPr/>
            </a:pPr>
            <a:endParaRPr lang="en-US" sz="700" dirty="0" smtClean="0">
              <a:solidFill>
                <a:srgbClr val="666699"/>
              </a:solidFill>
            </a:endParaRPr>
          </a:p>
          <a:p>
            <a:pPr marL="0" lvl="0" indent="0" eaLnBrk="1" hangingPunct="1">
              <a:buClr>
                <a:srgbClr val="999966"/>
              </a:buClr>
              <a:buNone/>
              <a:defRPr/>
            </a:pPr>
            <a:r>
              <a:rPr lang="en-US" sz="1600" dirty="0" smtClean="0">
                <a:solidFill>
                  <a:srgbClr val="666699"/>
                </a:solidFill>
              </a:rPr>
              <a:t>https://www.brown.edu/academics/science-and-technology-studies/framework-making-ethical-decisions</a:t>
            </a:r>
            <a:endParaRPr lang="en-US" sz="1600" dirty="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smtClean="0">
                <a:latin typeface="Verdana"/>
              </a:rPr>
              <a:t>Three Broad Types of Ethical </a:t>
            </a:r>
            <a:r>
              <a:rPr lang="en-US" altLang="en-US" sz="4000" b="1" dirty="0" smtClean="0">
                <a:latin typeface="Verdana"/>
              </a:rPr>
              <a:t>Theories</a:t>
            </a:r>
            <a:endParaRPr lang="en-US" altLang="en-US" sz="36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20</a:t>
            </a:fld>
            <a:endParaRPr lang="en-US" altLang="en-US" sz="1000" dirty="0">
              <a:solidFill>
                <a:srgbClr val="000000"/>
              </a:solidFill>
            </a:endParaRPr>
          </a:p>
        </p:txBody>
      </p:sp>
    </p:spTree>
    <p:extLst>
      <p:ext uri="{BB962C8B-B14F-4D97-AF65-F5344CB8AC3E}">
        <p14:creationId xmlns:p14="http://schemas.microsoft.com/office/powerpoint/2010/main" val="3623884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435280" cy="4572000"/>
          </a:xfrm>
        </p:spPr>
        <p:txBody>
          <a:bodyPr/>
          <a:lstStyle/>
          <a:p>
            <a:pPr marL="365125" indent="-365125" eaLnBrk="1" hangingPunct="1">
              <a:lnSpc>
                <a:spcPct val="95000"/>
              </a:lnSpc>
              <a:buFont typeface="+mj-lt"/>
              <a:buAutoNum type="arabicPeriod"/>
              <a:defRPr/>
            </a:pPr>
            <a:r>
              <a:rPr lang="en-US" b="1" dirty="0" smtClean="0"/>
              <a:t>Consequentialist </a:t>
            </a:r>
            <a:r>
              <a:rPr lang="en-US" b="1" dirty="0" smtClean="0"/>
              <a:t>Theories</a:t>
            </a:r>
            <a:endParaRPr lang="en-US" b="1" dirty="0" smtClean="0"/>
          </a:p>
          <a:p>
            <a:pPr marL="765175" lvl="1" indent="-365125" eaLnBrk="1" hangingPunct="1">
              <a:lnSpc>
                <a:spcPct val="95000"/>
              </a:lnSpc>
              <a:defRPr/>
            </a:pPr>
            <a:r>
              <a:rPr lang="en-US" dirty="0" smtClean="0">
                <a:solidFill>
                  <a:srgbClr val="666699"/>
                </a:solidFill>
              </a:rPr>
              <a:t>The Utilitarian Approach</a:t>
            </a:r>
          </a:p>
          <a:p>
            <a:pPr marL="765175" lvl="1" indent="-365125" eaLnBrk="1" hangingPunct="1">
              <a:lnSpc>
                <a:spcPct val="95000"/>
              </a:lnSpc>
              <a:defRPr/>
            </a:pPr>
            <a:r>
              <a:rPr lang="en-US" dirty="0" smtClean="0">
                <a:solidFill>
                  <a:srgbClr val="666699"/>
                </a:solidFill>
              </a:rPr>
              <a:t>The Egoistic Approach</a:t>
            </a:r>
          </a:p>
          <a:p>
            <a:pPr marL="765175" lvl="1" indent="-365125" eaLnBrk="1" hangingPunct="1">
              <a:lnSpc>
                <a:spcPct val="95000"/>
              </a:lnSpc>
              <a:defRPr/>
            </a:pPr>
            <a:r>
              <a:rPr lang="en-US" dirty="0" smtClean="0">
                <a:solidFill>
                  <a:srgbClr val="666699"/>
                </a:solidFill>
              </a:rPr>
              <a:t>The Common Good Approach</a:t>
            </a:r>
            <a:endParaRPr lang="en-US" dirty="0" smtClean="0"/>
          </a:p>
          <a:p>
            <a:pPr marL="365125" indent="-365125" eaLnBrk="1" hangingPunct="1">
              <a:lnSpc>
                <a:spcPct val="95000"/>
              </a:lnSpc>
              <a:buFont typeface="+mj-lt"/>
              <a:buAutoNum type="arabicPeriod"/>
              <a:defRPr/>
            </a:pPr>
            <a:r>
              <a:rPr lang="en-US" b="1" dirty="0" smtClean="0">
                <a:solidFill>
                  <a:srgbClr val="666699"/>
                </a:solidFill>
              </a:rPr>
              <a:t>Non-consequentialist </a:t>
            </a:r>
            <a:r>
              <a:rPr lang="en-US" b="1" dirty="0" smtClean="0">
                <a:solidFill>
                  <a:srgbClr val="666699"/>
                </a:solidFill>
              </a:rPr>
              <a:t>Theories</a:t>
            </a:r>
            <a:endParaRPr lang="en-US" b="1" dirty="0" smtClean="0">
              <a:solidFill>
                <a:srgbClr val="666699"/>
              </a:solidFill>
            </a:endParaRPr>
          </a:p>
          <a:p>
            <a:pPr marL="765175" lvl="1" indent="-365125" eaLnBrk="1" hangingPunct="1">
              <a:lnSpc>
                <a:spcPct val="95000"/>
              </a:lnSpc>
              <a:defRPr/>
            </a:pPr>
            <a:r>
              <a:rPr lang="en-US" dirty="0" smtClean="0">
                <a:solidFill>
                  <a:srgbClr val="666699"/>
                </a:solidFill>
              </a:rPr>
              <a:t>The Duty-Based Approach</a:t>
            </a:r>
          </a:p>
          <a:p>
            <a:pPr marL="765175" lvl="1" indent="-365125" eaLnBrk="1" hangingPunct="1">
              <a:lnSpc>
                <a:spcPct val="95000"/>
              </a:lnSpc>
              <a:defRPr/>
            </a:pPr>
            <a:r>
              <a:rPr lang="en-US" dirty="0" smtClean="0">
                <a:solidFill>
                  <a:srgbClr val="666699"/>
                </a:solidFill>
              </a:rPr>
              <a:t>The Rights Approach</a:t>
            </a:r>
          </a:p>
          <a:p>
            <a:pPr marL="765175" lvl="1" indent="-365125" eaLnBrk="1" hangingPunct="1">
              <a:lnSpc>
                <a:spcPct val="95000"/>
              </a:lnSpc>
              <a:defRPr/>
            </a:pPr>
            <a:r>
              <a:rPr lang="en-US" dirty="0" smtClean="0">
                <a:solidFill>
                  <a:srgbClr val="666699"/>
                </a:solidFill>
              </a:rPr>
              <a:t>The </a:t>
            </a:r>
            <a:r>
              <a:rPr lang="en-US" dirty="0" smtClean="0">
                <a:solidFill>
                  <a:srgbClr val="666699"/>
                </a:solidFill>
              </a:rPr>
              <a:t>Justice </a:t>
            </a:r>
            <a:r>
              <a:rPr lang="en-US" dirty="0" smtClean="0">
                <a:solidFill>
                  <a:srgbClr val="666699"/>
                </a:solidFill>
              </a:rPr>
              <a:t>Approach</a:t>
            </a:r>
          </a:p>
          <a:p>
            <a:pPr marL="365125" indent="-365125" eaLnBrk="1" hangingPunct="1">
              <a:lnSpc>
                <a:spcPct val="95000"/>
              </a:lnSpc>
              <a:buFont typeface="+mj-lt"/>
              <a:buAutoNum type="arabicPeriod"/>
              <a:defRPr/>
            </a:pPr>
            <a:r>
              <a:rPr lang="en-US" b="1" dirty="0" smtClean="0">
                <a:solidFill>
                  <a:srgbClr val="666699"/>
                </a:solidFill>
              </a:rPr>
              <a:t>Agent-centered </a:t>
            </a:r>
            <a:r>
              <a:rPr lang="en-US" b="1" dirty="0" smtClean="0">
                <a:solidFill>
                  <a:srgbClr val="666699"/>
                </a:solidFill>
              </a:rPr>
              <a:t>Theories</a:t>
            </a:r>
            <a:endParaRPr lang="en-US" b="1" dirty="0" smtClean="0">
              <a:solidFill>
                <a:srgbClr val="666699"/>
              </a:solidFill>
            </a:endParaRPr>
          </a:p>
          <a:p>
            <a:pPr lvl="1" indent="-377825" eaLnBrk="1" hangingPunct="1">
              <a:lnSpc>
                <a:spcPct val="95000"/>
              </a:lnSpc>
              <a:defRPr/>
            </a:pPr>
            <a:r>
              <a:rPr lang="en-US" dirty="0" smtClean="0">
                <a:solidFill>
                  <a:srgbClr val="666699"/>
                </a:solidFill>
              </a:rPr>
              <a:t>The Virtue Approach</a:t>
            </a:r>
            <a:endParaRPr lang="tr-TR" dirty="0" smtClean="0">
              <a:solidFill>
                <a:srgbClr val="666699"/>
              </a:solidFill>
            </a:endParaRPr>
          </a:p>
          <a:p>
            <a:pPr lvl="1" indent="-377825" eaLnBrk="1" hangingPunct="1">
              <a:lnSpc>
                <a:spcPct val="95000"/>
              </a:lnSpc>
              <a:defRPr/>
            </a:pPr>
            <a:r>
              <a:rPr lang="en-GB" dirty="0" smtClean="0">
                <a:solidFill>
                  <a:srgbClr val="666699"/>
                </a:solidFill>
              </a:rPr>
              <a:t>The </a:t>
            </a:r>
            <a:r>
              <a:rPr lang="en-GB" dirty="0">
                <a:solidFill>
                  <a:srgbClr val="666699"/>
                </a:solidFill>
              </a:rPr>
              <a:t>Feminist </a:t>
            </a:r>
            <a:r>
              <a:rPr lang="en-GB" dirty="0" smtClean="0">
                <a:solidFill>
                  <a:srgbClr val="666699"/>
                </a:solidFill>
              </a:rPr>
              <a:t>Approach</a:t>
            </a:r>
            <a:endParaRPr lang="en-US" dirty="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Three Broad Types of Ethical </a:t>
            </a:r>
            <a:r>
              <a:rPr lang="en-US" altLang="en-US" sz="4000" b="1" dirty="0" smtClean="0">
                <a:latin typeface="Verdana"/>
              </a:rPr>
              <a:t>Theories</a:t>
            </a:r>
            <a:endParaRPr lang="en-US" altLang="en-US" sz="36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21</a:t>
            </a:fld>
            <a:endParaRPr lang="en-US" altLang="en-US" sz="1000" dirty="0">
              <a:solidFill>
                <a:srgbClr val="000000"/>
              </a:solidFill>
            </a:endParaRPr>
          </a:p>
        </p:txBody>
      </p:sp>
    </p:spTree>
    <p:extLst>
      <p:ext uri="{BB962C8B-B14F-4D97-AF65-F5344CB8AC3E}">
        <p14:creationId xmlns:p14="http://schemas.microsoft.com/office/powerpoint/2010/main" val="1105623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363272" cy="4572000"/>
          </a:xfrm>
        </p:spPr>
        <p:txBody>
          <a:bodyPr/>
          <a:lstStyle/>
          <a:p>
            <a:pPr eaLnBrk="1" hangingPunct="1">
              <a:defRPr/>
            </a:pPr>
            <a:r>
              <a:rPr lang="en-US" b="1" dirty="0" smtClean="0"/>
              <a:t>Consequentialist </a:t>
            </a:r>
            <a:r>
              <a:rPr lang="en-US" dirty="0" smtClean="0"/>
              <a:t>(or </a:t>
            </a:r>
            <a:r>
              <a:rPr lang="en-US" altLang="en-US" dirty="0" smtClean="0"/>
              <a:t>teleological</a:t>
            </a:r>
            <a:r>
              <a:rPr lang="en-US" dirty="0" smtClean="0"/>
              <a:t>) </a:t>
            </a:r>
            <a:r>
              <a:rPr lang="en-US" b="1" dirty="0" smtClean="0"/>
              <a:t>Theories</a:t>
            </a:r>
            <a:r>
              <a:rPr lang="en-US" dirty="0" smtClean="0"/>
              <a:t> are primarily concerned with the ethical consequences of particular actions</a:t>
            </a:r>
          </a:p>
          <a:p>
            <a:pPr lvl="1">
              <a:buClr>
                <a:srgbClr val="FF9900"/>
              </a:buClr>
              <a:defRPr/>
            </a:pPr>
            <a:r>
              <a:rPr lang="en-US" dirty="0" smtClean="0"/>
              <a:t>decisions should be made based on the ethical consequences of the action</a:t>
            </a:r>
          </a:p>
          <a:p>
            <a:pPr lvl="1">
              <a:defRPr/>
            </a:pPr>
            <a:r>
              <a:rPr lang="en-US" dirty="0" smtClean="0"/>
              <a:t>whether an action is morally ‘‘right or wrong’’ / ‘‘</a:t>
            </a:r>
            <a:r>
              <a:rPr lang="en-US" altLang="tr-TR" dirty="0" smtClean="0">
                <a:solidFill>
                  <a:srgbClr val="666699"/>
                </a:solidFill>
              </a:rPr>
              <a:t>good or bad’’ </a:t>
            </a:r>
            <a:r>
              <a:rPr lang="en-US" dirty="0" smtClean="0"/>
              <a:t>entirely depends on the action's consequences</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a:latin typeface="Verdana"/>
              </a:rPr>
              <a:t>Consequentialist </a:t>
            </a:r>
            <a:r>
              <a:rPr lang="en-GB" altLang="en-US" sz="4000" b="1" dirty="0" smtClean="0">
                <a:latin typeface="Verdana"/>
              </a:rPr>
              <a:t>Theories</a:t>
            </a:r>
            <a:endParaRPr lang="en-US" altLang="en-US" sz="40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22</a:t>
            </a:fld>
            <a:endParaRPr lang="en-US" altLang="en-US" sz="1000" dirty="0">
              <a:solidFill>
                <a:srgbClr val="000000"/>
              </a:solidFill>
            </a:endParaRPr>
          </a:p>
        </p:txBody>
      </p:sp>
    </p:spTree>
    <p:extLst>
      <p:ext uri="{BB962C8B-B14F-4D97-AF65-F5344CB8AC3E}">
        <p14:creationId xmlns:p14="http://schemas.microsoft.com/office/powerpoint/2010/main" val="4156273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19256" cy="4572000"/>
          </a:xfrm>
        </p:spPr>
        <p:txBody>
          <a:bodyPr/>
          <a:lstStyle/>
          <a:p>
            <a:pPr eaLnBrk="1" hangingPunct="1">
              <a:defRPr/>
            </a:pPr>
            <a:r>
              <a:rPr lang="en-US" b="1" dirty="0" smtClean="0"/>
              <a:t>The Utilitarian Approach</a:t>
            </a:r>
          </a:p>
          <a:p>
            <a:pPr eaLnBrk="1" hangingPunct="1">
              <a:defRPr/>
            </a:pPr>
            <a:r>
              <a:rPr lang="en-US" b="1" dirty="0" smtClean="0"/>
              <a:t>The Egoistic Approach</a:t>
            </a:r>
          </a:p>
          <a:p>
            <a:pPr eaLnBrk="1" hangingPunct="1">
              <a:defRPr/>
            </a:pPr>
            <a:r>
              <a:rPr lang="en-US" b="1" dirty="0" smtClean="0"/>
              <a:t>The Common Good Approach</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a:latin typeface="Verdana"/>
              </a:rPr>
              <a:t>Consequentialist </a:t>
            </a:r>
            <a:r>
              <a:rPr lang="en-GB" altLang="en-US" sz="4000" b="1" dirty="0" smtClean="0">
                <a:latin typeface="Verdana"/>
              </a:rPr>
              <a:t>Theories</a:t>
            </a:r>
            <a:endParaRPr lang="en-GB" altLang="en-US" sz="40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23</a:t>
            </a:fld>
            <a:endParaRPr lang="en-US" altLang="en-US" sz="1000" dirty="0">
              <a:solidFill>
                <a:srgbClr val="000000"/>
              </a:solidFill>
            </a:endParaRPr>
          </a:p>
        </p:txBody>
      </p:sp>
    </p:spTree>
    <p:extLst>
      <p:ext uri="{BB962C8B-B14F-4D97-AF65-F5344CB8AC3E}">
        <p14:creationId xmlns:p14="http://schemas.microsoft.com/office/powerpoint/2010/main" val="1542786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572000"/>
          </a:xfrm>
        </p:spPr>
        <p:txBody>
          <a:bodyPr/>
          <a:lstStyle/>
          <a:p>
            <a:pPr eaLnBrk="1" hangingPunct="1">
              <a:defRPr/>
            </a:pPr>
            <a:r>
              <a:rPr lang="en-US" b="1" dirty="0" smtClean="0"/>
              <a:t>The Utilitarian Approach</a:t>
            </a:r>
          </a:p>
          <a:p>
            <a:pPr lvl="1" eaLnBrk="1" hangingPunct="1">
              <a:defRPr/>
            </a:pPr>
            <a:r>
              <a:rPr lang="en-US" dirty="0" smtClean="0"/>
              <a:t>In </a:t>
            </a:r>
            <a:r>
              <a:rPr lang="en-US" dirty="0"/>
              <a:t>u</a:t>
            </a:r>
            <a:r>
              <a:rPr lang="en-US" dirty="0" smtClean="0"/>
              <a:t>tilitarian approach </a:t>
            </a:r>
            <a:r>
              <a:rPr lang="en-US" dirty="0"/>
              <a:t>c</a:t>
            </a:r>
            <a:r>
              <a:rPr lang="en-US" dirty="0" smtClean="0"/>
              <a:t>onsideration </a:t>
            </a:r>
            <a:r>
              <a:rPr lang="en-US" dirty="0"/>
              <a:t>of most benefit to the most people outweighs needs of a few individuals</a:t>
            </a:r>
          </a:p>
          <a:p>
            <a:pPr lvl="1" eaLnBrk="1" hangingPunct="1">
              <a:defRPr/>
            </a:pPr>
            <a:r>
              <a:rPr lang="en-US" dirty="0" smtClean="0"/>
              <a:t>It instructs </a:t>
            </a:r>
            <a:r>
              <a:rPr lang="en-US" dirty="0" smtClean="0"/>
              <a:t>us to weigh the </a:t>
            </a:r>
            <a:r>
              <a:rPr lang="en-US" dirty="0" smtClean="0"/>
              <a:t>consequences</a:t>
            </a:r>
            <a:r>
              <a:rPr lang="en-US" dirty="0" smtClean="0"/>
              <a:t>; </a:t>
            </a:r>
            <a:r>
              <a:rPr lang="en-US" dirty="0" smtClean="0"/>
              <a:t>amounts </a:t>
            </a:r>
            <a:r>
              <a:rPr lang="en-US" dirty="0" smtClean="0"/>
              <a:t>of good and bad outcomes</a:t>
            </a:r>
            <a:r>
              <a:rPr lang="tr-TR" sz="2800" dirty="0" smtClean="0">
                <a:solidFill>
                  <a:srgbClr val="666699"/>
                </a:solidFill>
                <a:ea typeface="+mn-ea"/>
              </a:rPr>
              <a:t> </a:t>
            </a:r>
            <a:r>
              <a:rPr lang="en-US" dirty="0" smtClean="0"/>
              <a:t>that </a:t>
            </a:r>
            <a:r>
              <a:rPr lang="en-US" dirty="0" smtClean="0"/>
              <a:t>will be produced by our action</a:t>
            </a:r>
          </a:p>
          <a:p>
            <a:pPr marL="457200" lvl="1" indent="0" eaLnBrk="1" hangingPunct="1">
              <a:buNone/>
              <a:defRPr/>
            </a:pPr>
            <a:endParaRPr lang="en-US" sz="400" dirty="0" smtClean="0"/>
          </a:p>
          <a:p>
            <a:pPr marL="457200" lvl="1" indent="0" algn="ctr" eaLnBrk="1" hangingPunct="1">
              <a:buClr>
                <a:srgbClr val="FF9900"/>
              </a:buClr>
              <a:buNone/>
              <a:defRPr/>
            </a:pPr>
            <a:r>
              <a:rPr lang="en-US" altLang="tr-TR" b="1" dirty="0" smtClean="0">
                <a:solidFill>
                  <a:srgbClr val="666699"/>
                </a:solidFill>
              </a:rPr>
              <a:t>positive outcomes &gt; negative ones</a:t>
            </a:r>
          </a:p>
          <a:p>
            <a:pPr marL="457200" lvl="1" indent="0" eaLnBrk="1" hangingPunct="1">
              <a:buClr>
                <a:srgbClr val="FF9900"/>
              </a:buClr>
              <a:buNone/>
              <a:defRPr/>
            </a:pPr>
            <a:endParaRPr lang="en-US" altLang="tr-TR" sz="400" b="1" dirty="0" smtClean="0">
              <a:solidFill>
                <a:srgbClr val="666699"/>
              </a:solidFill>
            </a:endParaRPr>
          </a:p>
          <a:p>
            <a:pPr lvl="1" eaLnBrk="1" hangingPunct="1">
              <a:defRPr/>
            </a:pPr>
            <a:r>
              <a:rPr lang="en-US" dirty="0" smtClean="0"/>
              <a:t>The </a:t>
            </a:r>
            <a:r>
              <a:rPr lang="en-US" dirty="0" smtClean="0"/>
              <a:t>best ethical action under such conditions is the one that yields the greatest benefit to the majority, and does the least harm to the rest</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a:latin typeface="Verdana"/>
              </a:rPr>
              <a:t>Consequentialist </a:t>
            </a:r>
            <a:r>
              <a:rPr lang="en-GB" altLang="en-US" sz="4000" b="1" dirty="0" smtClean="0">
                <a:latin typeface="Verdana"/>
              </a:rPr>
              <a:t>Theories</a:t>
            </a:r>
            <a:endParaRPr lang="en-GB" altLang="en-US" sz="40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24</a:t>
            </a:fld>
            <a:endParaRPr lang="en-US" altLang="en-US" sz="1000" dirty="0">
              <a:solidFill>
                <a:srgbClr val="000000"/>
              </a:solidFill>
            </a:endParaRPr>
          </a:p>
        </p:txBody>
      </p:sp>
    </p:spTree>
    <p:extLst>
      <p:ext uri="{BB962C8B-B14F-4D97-AF65-F5344CB8AC3E}">
        <p14:creationId xmlns:p14="http://schemas.microsoft.com/office/powerpoint/2010/main" val="10778280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572000"/>
          </a:xfrm>
        </p:spPr>
        <p:txBody>
          <a:bodyPr/>
          <a:lstStyle/>
          <a:p>
            <a:pPr lvl="0" eaLnBrk="1" hangingPunct="1">
              <a:buClr>
                <a:srgbClr val="999966"/>
              </a:buClr>
              <a:defRPr/>
            </a:pPr>
            <a:r>
              <a:rPr lang="en-US" b="1" dirty="0" smtClean="0">
                <a:solidFill>
                  <a:srgbClr val="666699"/>
                </a:solidFill>
              </a:rPr>
              <a:t>The Utilitarian Approach - cont’d</a:t>
            </a:r>
            <a:endParaRPr lang="en-US" altLang="en-US" dirty="0" smtClean="0"/>
          </a:p>
          <a:p>
            <a:pPr lvl="1" eaLnBrk="1" hangingPunct="1">
              <a:defRPr/>
            </a:pPr>
            <a:r>
              <a:rPr lang="en-US" altLang="en-US" dirty="0" smtClean="0"/>
              <a:t>Negatives:</a:t>
            </a:r>
          </a:p>
          <a:p>
            <a:pPr lvl="2" eaLnBrk="1" hangingPunct="1">
              <a:defRPr/>
            </a:pPr>
            <a:r>
              <a:rPr lang="en-US" altLang="en-US" dirty="0"/>
              <a:t>No emphasis on individuals</a:t>
            </a:r>
          </a:p>
          <a:p>
            <a:pPr lvl="2" eaLnBrk="1" hangingPunct="1">
              <a:defRPr/>
            </a:pPr>
            <a:r>
              <a:rPr lang="en-US" altLang="en-US" dirty="0" smtClean="0"/>
              <a:t>Must </a:t>
            </a:r>
            <a:r>
              <a:rPr lang="en-US" altLang="en-US" dirty="0"/>
              <a:t>know what leads to the ‘‘greater good” to decide</a:t>
            </a:r>
          </a:p>
          <a:p>
            <a:pPr lvl="2" eaLnBrk="1" hangingPunct="1">
              <a:defRPr/>
            </a:pPr>
            <a:r>
              <a:rPr lang="en-US" altLang="en-US" dirty="0" smtClean="0"/>
              <a:t>Therefore, it is </a:t>
            </a:r>
            <a:r>
              <a:rPr lang="en-US" altLang="en-US" dirty="0"/>
              <a:t>set up on the ability to predict the consequences of an action in advance</a:t>
            </a:r>
          </a:p>
          <a:p>
            <a:pPr lvl="2" eaLnBrk="1" hangingPunct="1">
              <a:defRPr/>
            </a:pPr>
            <a:r>
              <a:rPr lang="en-US" altLang="en-US" dirty="0" smtClean="0">
                <a:solidFill>
                  <a:srgbClr val="666699"/>
                </a:solidFill>
              </a:rPr>
              <a:t>A </a:t>
            </a:r>
            <a:r>
              <a:rPr lang="en-US" altLang="en-US" dirty="0" smtClean="0">
                <a:solidFill>
                  <a:srgbClr val="666699"/>
                </a:solidFill>
              </a:rPr>
              <a:t>tool often used for this purpose is, cost-benefit analysis, where the costs and benefits are compared</a:t>
            </a:r>
          </a:p>
          <a:p>
            <a:pPr lvl="3" eaLnBrk="1" hangingPunct="1">
              <a:defRPr/>
            </a:pPr>
            <a:r>
              <a:rPr lang="en-US" altLang="en-US" dirty="0" smtClean="0">
                <a:solidFill>
                  <a:srgbClr val="666699"/>
                </a:solidFill>
              </a:rPr>
              <a:t>But, this analysis;</a:t>
            </a:r>
            <a:endParaRPr lang="en-US" altLang="en-US" dirty="0" smtClean="0">
              <a:solidFill>
                <a:srgbClr val="666699"/>
              </a:solidFill>
            </a:endParaRPr>
          </a:p>
          <a:p>
            <a:pPr lvl="4" eaLnBrk="1" hangingPunct="1">
              <a:defRPr/>
            </a:pPr>
            <a:r>
              <a:rPr lang="en-US" altLang="en-US" dirty="0" smtClean="0">
                <a:solidFill>
                  <a:srgbClr val="666699"/>
                </a:solidFill>
              </a:rPr>
              <a:t>is n</a:t>
            </a:r>
            <a:r>
              <a:rPr lang="en-US" altLang="en-US" dirty="0" smtClean="0">
                <a:solidFill>
                  <a:srgbClr val="666699"/>
                </a:solidFill>
              </a:rPr>
              <a:t>ot truly an ethical analysis tool</a:t>
            </a:r>
          </a:p>
          <a:p>
            <a:pPr lvl="4" eaLnBrk="1" hangingPunct="1">
              <a:defRPr/>
            </a:pPr>
            <a:r>
              <a:rPr lang="en-US" altLang="en-US" dirty="0" smtClean="0">
                <a:solidFill>
                  <a:srgbClr val="666699"/>
                </a:solidFill>
              </a:rPr>
              <a:t>is n</a:t>
            </a:r>
            <a:r>
              <a:rPr lang="en-US" altLang="en-US" dirty="0" smtClean="0">
                <a:solidFill>
                  <a:srgbClr val="666699"/>
                </a:solidFill>
              </a:rPr>
              <a:t>ot always easy to place a dollar value on all benefits</a:t>
            </a:r>
          </a:p>
          <a:p>
            <a:pPr lvl="4" eaLnBrk="1" hangingPunct="1">
              <a:defRPr/>
            </a:pPr>
            <a:r>
              <a:rPr lang="en-US" altLang="en-US" dirty="0" smtClean="0">
                <a:solidFill>
                  <a:srgbClr val="666699"/>
                </a:solidFill>
              </a:rPr>
              <a:t>who gains the benefits and who pays the costs may differ</a:t>
            </a:r>
            <a:endParaRPr lang="en-US" altLang="en-US" dirty="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a:latin typeface="Verdana"/>
              </a:rPr>
              <a:t>Consequentialist </a:t>
            </a:r>
            <a:r>
              <a:rPr lang="en-GB" altLang="en-US" sz="4000" b="1" dirty="0" smtClean="0">
                <a:latin typeface="Verdana"/>
              </a:rPr>
              <a:t>Theories</a:t>
            </a:r>
            <a:endParaRPr lang="en-US" altLang="en-US" sz="40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25</a:t>
            </a:fld>
            <a:endParaRPr lang="en-US" altLang="en-US" sz="1000" dirty="0">
              <a:solidFill>
                <a:srgbClr val="000000"/>
              </a:solidFill>
            </a:endParaRPr>
          </a:p>
        </p:txBody>
      </p:sp>
    </p:spTree>
    <p:extLst>
      <p:ext uri="{BB962C8B-B14F-4D97-AF65-F5344CB8AC3E}">
        <p14:creationId xmlns:p14="http://schemas.microsoft.com/office/powerpoint/2010/main" val="1132860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572000"/>
          </a:xfrm>
        </p:spPr>
        <p:txBody>
          <a:bodyPr/>
          <a:lstStyle/>
          <a:p>
            <a:pPr lvl="0" eaLnBrk="1" hangingPunct="1">
              <a:buClr>
                <a:srgbClr val="999966"/>
              </a:buClr>
              <a:defRPr/>
            </a:pPr>
            <a:r>
              <a:rPr lang="en-US" b="1" dirty="0"/>
              <a:t>The </a:t>
            </a:r>
            <a:r>
              <a:rPr lang="en-US" b="1" dirty="0" smtClean="0"/>
              <a:t>Egoistic Approach</a:t>
            </a:r>
            <a:endParaRPr lang="en-US" altLang="en-US" dirty="0" smtClean="0"/>
          </a:p>
          <a:p>
            <a:pPr lvl="1" eaLnBrk="1" hangingPunct="1">
              <a:defRPr/>
            </a:pPr>
            <a:r>
              <a:rPr lang="en-GB" dirty="0"/>
              <a:t>One variation of the utilitarian approach is known as ethical egoism, or the ethics of self- </a:t>
            </a:r>
            <a:r>
              <a:rPr lang="en-GB" dirty="0" smtClean="0"/>
              <a:t>interest</a:t>
            </a:r>
            <a:endParaRPr lang="tr-TR" dirty="0" smtClean="0"/>
          </a:p>
          <a:p>
            <a:pPr lvl="1" eaLnBrk="1" hangingPunct="1">
              <a:defRPr/>
            </a:pPr>
            <a:r>
              <a:rPr lang="en-GB" dirty="0" smtClean="0"/>
              <a:t>In </a:t>
            </a:r>
            <a:r>
              <a:rPr lang="en-GB" dirty="0"/>
              <a:t>this approach, an individual often uses utilitarian calculation to produce the greatest amount of good for him or </a:t>
            </a:r>
            <a:r>
              <a:rPr lang="en-GB" dirty="0" smtClean="0"/>
              <a:t>herself</a:t>
            </a:r>
            <a:endParaRPr lang="tr-TR" dirty="0" smtClean="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a:latin typeface="Verdana"/>
              </a:rPr>
              <a:t>Consequentialist </a:t>
            </a:r>
            <a:r>
              <a:rPr lang="en-GB" altLang="en-US" sz="4000" b="1" dirty="0">
                <a:latin typeface="Verdana"/>
              </a:rPr>
              <a:t>Theories</a:t>
            </a:r>
            <a:endParaRPr lang="en-US" altLang="en-US" sz="40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26</a:t>
            </a:fld>
            <a:endParaRPr lang="en-US" altLang="en-US" sz="1000" dirty="0">
              <a:solidFill>
                <a:srgbClr val="000000"/>
              </a:solidFill>
            </a:endParaRPr>
          </a:p>
        </p:txBody>
      </p:sp>
    </p:spTree>
    <p:extLst>
      <p:ext uri="{BB962C8B-B14F-4D97-AF65-F5344CB8AC3E}">
        <p14:creationId xmlns:p14="http://schemas.microsoft.com/office/powerpoint/2010/main" val="4138461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572000"/>
          </a:xfrm>
        </p:spPr>
        <p:txBody>
          <a:bodyPr/>
          <a:lstStyle/>
          <a:p>
            <a:pPr lvl="0" eaLnBrk="1" hangingPunct="1">
              <a:buClr>
                <a:srgbClr val="999966"/>
              </a:buClr>
              <a:defRPr/>
            </a:pPr>
            <a:r>
              <a:rPr lang="en-US" b="1" dirty="0" smtClean="0"/>
              <a:t>The Common Good Approach</a:t>
            </a:r>
            <a:endParaRPr lang="en-US" altLang="en-US" dirty="0" smtClean="0"/>
          </a:p>
          <a:p>
            <a:pPr lvl="1" eaLnBrk="1" hangingPunct="1">
              <a:defRPr/>
            </a:pPr>
            <a:r>
              <a:rPr lang="en-US" dirty="0"/>
              <a:t>This approach suggests that, we focus on ensuring that the social policies, social systems, institutions, and environments on which we depend are beneficial to all people </a:t>
            </a:r>
          </a:p>
          <a:p>
            <a:pPr lvl="2" eaLnBrk="1" hangingPunct="1">
              <a:defRPr/>
            </a:pPr>
            <a:r>
              <a:rPr lang="en-US" dirty="0"/>
              <a:t>Examples of goods common to all include affordable health care, effective public safety, peace among nations, a just legal system, and an unpolluted environment</a:t>
            </a:r>
          </a:p>
          <a:p>
            <a:pPr lvl="1" eaLnBrk="1" hangingPunct="1">
              <a:defRPr/>
            </a:pPr>
            <a:r>
              <a:rPr lang="en-US" dirty="0" smtClean="0"/>
              <a:t>Philosophers </a:t>
            </a:r>
            <a:r>
              <a:rPr lang="en-US" dirty="0" smtClean="0"/>
              <a:t>Plato (427-347 BCE) and Aristotle (384-322 BCE) supported the notion that life in community is a good in itself and our </a:t>
            </a:r>
            <a:r>
              <a:rPr lang="en-US" dirty="0" smtClean="0"/>
              <a:t>actions taken </a:t>
            </a:r>
            <a:r>
              <a:rPr lang="en-US" dirty="0" smtClean="0"/>
              <a:t>should contribute to that life </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a:latin typeface="Verdana"/>
              </a:rPr>
              <a:t>Consequentialist </a:t>
            </a:r>
            <a:r>
              <a:rPr lang="en-GB" altLang="en-US" sz="4000" b="1" dirty="0">
                <a:latin typeface="Verdana"/>
              </a:rPr>
              <a:t>Theories</a:t>
            </a:r>
            <a:endParaRPr lang="en-US" altLang="en-US" sz="40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27</a:t>
            </a:fld>
            <a:endParaRPr lang="en-US" altLang="en-US" sz="1000" dirty="0">
              <a:solidFill>
                <a:srgbClr val="000000"/>
              </a:solidFill>
            </a:endParaRPr>
          </a:p>
        </p:txBody>
      </p:sp>
    </p:spTree>
    <p:extLst>
      <p:ext uri="{BB962C8B-B14F-4D97-AF65-F5344CB8AC3E}">
        <p14:creationId xmlns:p14="http://schemas.microsoft.com/office/powerpoint/2010/main" val="1285767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572000"/>
          </a:xfrm>
        </p:spPr>
        <p:txBody>
          <a:bodyPr/>
          <a:lstStyle/>
          <a:p>
            <a:pPr lvl="0"/>
            <a:r>
              <a:rPr lang="en-US" b="1" dirty="0" smtClean="0">
                <a:solidFill>
                  <a:srgbClr val="666699"/>
                </a:solidFill>
              </a:rPr>
              <a:t>Non-consequentialist </a:t>
            </a:r>
            <a:r>
              <a:rPr lang="en-US" dirty="0" smtClean="0">
                <a:solidFill>
                  <a:srgbClr val="666699"/>
                </a:solidFill>
              </a:rPr>
              <a:t>(deontological) </a:t>
            </a:r>
            <a:r>
              <a:rPr lang="en-US" b="1" dirty="0" smtClean="0">
                <a:solidFill>
                  <a:srgbClr val="666699"/>
                </a:solidFill>
              </a:rPr>
              <a:t>Theories</a:t>
            </a:r>
            <a:r>
              <a:rPr lang="en-US" dirty="0" smtClean="0">
                <a:solidFill>
                  <a:srgbClr val="666699"/>
                </a:solidFill>
              </a:rPr>
              <a:t> place the emphasis on the </a:t>
            </a:r>
            <a:r>
              <a:rPr lang="en-US" dirty="0">
                <a:solidFill>
                  <a:srgbClr val="666699"/>
                </a:solidFill>
              </a:rPr>
              <a:t>underlying motivations, principles, or ideals </a:t>
            </a:r>
            <a:r>
              <a:rPr lang="en-US" dirty="0" smtClean="0">
                <a:solidFill>
                  <a:srgbClr val="666699"/>
                </a:solidFill>
              </a:rPr>
              <a:t>of a decision/action </a:t>
            </a:r>
            <a:r>
              <a:rPr lang="en-US" dirty="0" smtClean="0">
                <a:solidFill>
                  <a:srgbClr val="666699"/>
                </a:solidFill>
              </a:rPr>
              <a:t>itself </a:t>
            </a:r>
            <a:r>
              <a:rPr lang="en-US" dirty="0" smtClean="0">
                <a:solidFill>
                  <a:srgbClr val="666699"/>
                </a:solidFill>
              </a:rPr>
              <a:t>rather than </a:t>
            </a:r>
            <a:r>
              <a:rPr lang="en-US" dirty="0" smtClean="0">
                <a:solidFill>
                  <a:srgbClr val="666699"/>
                </a:solidFill>
              </a:rPr>
              <a:t>the </a:t>
            </a:r>
            <a:r>
              <a:rPr lang="en-US" dirty="0" smtClean="0">
                <a:solidFill>
                  <a:srgbClr val="666699"/>
                </a:solidFill>
              </a:rPr>
              <a:t>consequences </a:t>
            </a:r>
            <a:r>
              <a:rPr lang="en-US" dirty="0" smtClean="0">
                <a:solidFill>
                  <a:srgbClr val="666699"/>
                </a:solidFill>
              </a:rPr>
              <a:t>of that </a:t>
            </a:r>
            <a:r>
              <a:rPr lang="en-US" dirty="0" smtClean="0">
                <a:solidFill>
                  <a:srgbClr val="666699"/>
                </a:solidFill>
              </a:rPr>
              <a:t>decision/action</a:t>
            </a:r>
            <a:endParaRPr lang="en-US" dirty="0" smtClean="0">
              <a:solidFill>
                <a:srgbClr val="666699"/>
              </a:solidFill>
            </a:endParaRPr>
          </a:p>
          <a:p>
            <a:pPr lvl="1"/>
            <a:r>
              <a:rPr lang="en-US" dirty="0" smtClean="0">
                <a:solidFill>
                  <a:srgbClr val="666699"/>
                </a:solidFill>
              </a:rPr>
              <a:t>i.e., make moral judgments or engage in moral reasoning independent of consequences</a:t>
            </a:r>
          </a:p>
          <a:p>
            <a:pPr lvl="1"/>
            <a:r>
              <a:rPr lang="en-US" dirty="0" smtClean="0">
                <a:solidFill>
                  <a:srgbClr val="666699"/>
                </a:solidFill>
              </a:rPr>
              <a:t>mostly concerned with the intentions of the person taking the ethical </a:t>
            </a:r>
            <a:r>
              <a:rPr lang="en-US" dirty="0" smtClean="0">
                <a:solidFill>
                  <a:srgbClr val="666699"/>
                </a:solidFill>
              </a:rPr>
              <a:t>decision/action</a:t>
            </a:r>
            <a:endParaRPr lang="en-US" dirty="0" smtClean="0">
              <a:solidFill>
                <a:srgbClr val="666699"/>
              </a:solidFill>
            </a:endParaRPr>
          </a:p>
          <a:p>
            <a:pPr marL="0" indent="0">
              <a:buNone/>
            </a:pPr>
            <a:endParaRPr lang="tr-TR" sz="1100" dirty="0" smtClean="0"/>
          </a:p>
          <a:p>
            <a:pPr marL="0" indent="0">
              <a:buNone/>
            </a:pPr>
            <a:r>
              <a:rPr lang="en-US" sz="1200" dirty="0" smtClean="0"/>
              <a:t>https://www.brown.edu/academics/science-and-technology-studies/framework-making-ethical-decisions</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3600" b="1" dirty="0">
                <a:latin typeface="Verdana"/>
              </a:rPr>
              <a:t>Non-consequentialist </a:t>
            </a:r>
            <a:r>
              <a:rPr lang="en-US" altLang="en-US" sz="3600" b="1" dirty="0">
                <a:latin typeface="Verdana"/>
              </a:rPr>
              <a:t>Theories</a:t>
            </a:r>
            <a:endParaRPr lang="en-US" altLang="en-US" sz="40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28</a:t>
            </a:fld>
            <a:endParaRPr lang="en-US" altLang="en-US" sz="1000" dirty="0">
              <a:solidFill>
                <a:srgbClr val="000000"/>
              </a:solidFill>
            </a:endParaRPr>
          </a:p>
        </p:txBody>
      </p:sp>
    </p:spTree>
    <p:extLst>
      <p:ext uri="{BB962C8B-B14F-4D97-AF65-F5344CB8AC3E}">
        <p14:creationId xmlns:p14="http://schemas.microsoft.com/office/powerpoint/2010/main" val="2360664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363272" cy="4781128"/>
          </a:xfrm>
        </p:spPr>
        <p:txBody>
          <a:bodyPr/>
          <a:lstStyle/>
          <a:p>
            <a:pPr lvl="0" eaLnBrk="1" hangingPunct="1">
              <a:buClr>
                <a:srgbClr val="999966"/>
              </a:buClr>
              <a:defRPr/>
            </a:pPr>
            <a:r>
              <a:rPr lang="en-US" b="1" dirty="0" smtClean="0">
                <a:solidFill>
                  <a:srgbClr val="666699"/>
                </a:solidFill>
              </a:rPr>
              <a:t>The Duty-Based Approach</a:t>
            </a:r>
          </a:p>
          <a:p>
            <a:pPr lvl="0" eaLnBrk="1" hangingPunct="1">
              <a:buClr>
                <a:srgbClr val="999966"/>
              </a:buClr>
              <a:defRPr/>
            </a:pPr>
            <a:r>
              <a:rPr lang="en-US" b="1" dirty="0" smtClean="0">
                <a:solidFill>
                  <a:srgbClr val="666699"/>
                </a:solidFill>
              </a:rPr>
              <a:t>The Rights Approach</a:t>
            </a:r>
          </a:p>
          <a:p>
            <a:pPr lvl="0" eaLnBrk="1" hangingPunct="1">
              <a:buClr>
                <a:srgbClr val="999966"/>
              </a:buClr>
              <a:defRPr/>
            </a:pPr>
            <a:r>
              <a:rPr lang="en-US" b="1" dirty="0" smtClean="0">
                <a:solidFill>
                  <a:srgbClr val="666699"/>
                </a:solidFill>
              </a:rPr>
              <a:t>The Justice </a:t>
            </a:r>
            <a:r>
              <a:rPr lang="en-US" b="1" dirty="0" smtClean="0">
                <a:solidFill>
                  <a:srgbClr val="666699"/>
                </a:solidFill>
              </a:rPr>
              <a:t>Approach</a:t>
            </a:r>
            <a:endParaRPr lang="en-US" sz="1800" b="1" dirty="0" smtClean="0">
              <a:solidFill>
                <a:srgbClr val="666699"/>
              </a:solidFill>
            </a:endParaRPr>
          </a:p>
          <a:p>
            <a:pPr marL="0" lvl="0" indent="0" eaLnBrk="1" hangingPunct="1">
              <a:buClr>
                <a:srgbClr val="999966"/>
              </a:buClr>
              <a:buNone/>
              <a:defRPr/>
            </a:pPr>
            <a:r>
              <a:rPr lang="en-US" sz="1600" dirty="0" smtClean="0">
                <a:solidFill>
                  <a:srgbClr val="666699"/>
                </a:solidFill>
              </a:rPr>
              <a:t>https://www.brown.edu/academics/science-and-technology-studies/framework-making-ethical-decisions</a:t>
            </a:r>
          </a:p>
          <a:p>
            <a:pPr lvl="1">
              <a:buClr>
                <a:srgbClr val="FF9900"/>
              </a:buClr>
            </a:pPr>
            <a:r>
              <a:rPr lang="en-US" dirty="0" smtClean="0">
                <a:solidFill>
                  <a:srgbClr val="666699"/>
                </a:solidFill>
              </a:rPr>
              <a:t>They are about universal rights and wrongs, and responsibilities</a:t>
            </a:r>
          </a:p>
          <a:p>
            <a:pPr lvl="2">
              <a:buClr>
                <a:srgbClr val="FF0000"/>
              </a:buClr>
            </a:pPr>
            <a:r>
              <a:rPr lang="en-US" dirty="0" smtClean="0">
                <a:solidFill>
                  <a:srgbClr val="666699"/>
                </a:solidFill>
              </a:rPr>
              <a:t>People who promote these types of ethical principles usually believe that they should be applied to everyone, everywhere in the world</a:t>
            </a:r>
          </a:p>
          <a:p>
            <a:pPr lvl="3">
              <a:buClr>
                <a:srgbClr val="FF9900"/>
              </a:buClr>
            </a:pPr>
            <a:r>
              <a:rPr lang="en-US" dirty="0" smtClean="0">
                <a:solidFill>
                  <a:srgbClr val="666699"/>
                </a:solidFill>
              </a:rPr>
              <a:t>If a child in one country has a right to an education, then all children in the world should have the same right</a:t>
            </a:r>
          </a:p>
          <a:p>
            <a:pPr marL="114300" lvl="0" indent="0">
              <a:buClr>
                <a:srgbClr val="999966"/>
              </a:buClr>
              <a:buNone/>
            </a:pPr>
            <a:endParaRPr lang="en-US" sz="800" dirty="0" smtClean="0">
              <a:solidFill>
                <a:srgbClr val="666699"/>
              </a:solidFill>
            </a:endParaRPr>
          </a:p>
          <a:p>
            <a:pPr marL="114300" lvl="0" indent="0">
              <a:buClr>
                <a:srgbClr val="999966"/>
              </a:buClr>
              <a:buNone/>
            </a:pPr>
            <a:r>
              <a:rPr lang="en-US" sz="1400" dirty="0" smtClean="0">
                <a:solidFill>
                  <a:srgbClr val="666699"/>
                </a:solidFill>
              </a:rPr>
              <a:t>www.soas.ac.uk/cedep-demos/000_P563_EED_K3736-Demo/unit1/page_16.htm</a:t>
            </a:r>
            <a:endParaRPr lang="en-US" sz="1400" dirty="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3600" b="1" dirty="0">
                <a:latin typeface="Verdana"/>
              </a:rPr>
              <a:t>Non-consequentialist </a:t>
            </a:r>
            <a:r>
              <a:rPr lang="en-US" altLang="en-US" sz="3600" b="1" dirty="0">
                <a:latin typeface="Verdana"/>
              </a:rPr>
              <a:t>Theories</a:t>
            </a:r>
            <a:endParaRPr lang="en-US" altLang="en-US" sz="36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29</a:t>
            </a:fld>
            <a:endParaRPr lang="en-US" altLang="en-US" sz="1000" dirty="0">
              <a:solidFill>
                <a:srgbClr val="000000"/>
              </a:solidFill>
            </a:endParaRPr>
          </a:p>
        </p:txBody>
      </p:sp>
    </p:spTree>
    <p:extLst>
      <p:ext uri="{BB962C8B-B14F-4D97-AF65-F5344CB8AC3E}">
        <p14:creationId xmlns:p14="http://schemas.microsoft.com/office/powerpoint/2010/main" val="2668213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Understanding Ethical Problems</a:t>
            </a:r>
            <a:endParaRPr lang="en-US" altLang="en-US" sz="4400" b="1" dirty="0">
              <a:latin typeface="+mn-lt"/>
            </a:endParaRPr>
          </a:p>
        </p:txBody>
      </p:sp>
      <p:sp>
        <p:nvSpPr>
          <p:cNvPr id="17413" name="Rectangle 3"/>
          <p:cNvSpPr>
            <a:spLocks noGrp="1" noChangeArrowheads="1"/>
          </p:cNvSpPr>
          <p:nvPr>
            <p:ph type="body" idx="1"/>
          </p:nvPr>
        </p:nvSpPr>
        <p:spPr>
          <a:xfrm>
            <a:off x="457200" y="1600200"/>
            <a:ext cx="8507288" cy="4530725"/>
          </a:xfrm>
        </p:spPr>
        <p:txBody>
          <a:bodyPr/>
          <a:lstStyle/>
          <a:p>
            <a:pPr lvl="0">
              <a:buClr>
                <a:srgbClr val="999966"/>
              </a:buClr>
              <a:defRPr/>
            </a:pPr>
            <a:r>
              <a:rPr lang="en-US" altLang="tr-TR" dirty="0" smtClean="0">
                <a:solidFill>
                  <a:srgbClr val="666699"/>
                </a:solidFill>
              </a:rPr>
              <a:t>There are many systems of ethics, and numerous ways to think about right and wrong actions, or good and bad character</a:t>
            </a:r>
          </a:p>
          <a:p>
            <a:pPr lvl="0">
              <a:buClr>
                <a:srgbClr val="999966"/>
              </a:buClr>
              <a:defRPr/>
            </a:pPr>
            <a:r>
              <a:rPr lang="en-US" altLang="tr-TR" dirty="0" smtClean="0">
                <a:solidFill>
                  <a:srgbClr val="666699"/>
                </a:solidFill>
              </a:rPr>
              <a:t>Therefore, it isn't unusual for disagreements in discussions over ethics to arise, because people are approaching the problem from different points of view</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3</a:t>
            </a:fld>
            <a:endParaRPr lang="en-US" altLang="en-US" sz="1000" dirty="0">
              <a:solidFill>
                <a:srgbClr val="000000"/>
              </a:solidFill>
            </a:endParaRPr>
          </a:p>
        </p:txBody>
      </p:sp>
    </p:spTree>
    <p:extLst>
      <p:ext uri="{BB962C8B-B14F-4D97-AF65-F5344CB8AC3E}">
        <p14:creationId xmlns:p14="http://schemas.microsoft.com/office/powerpoint/2010/main" val="2382003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572000"/>
          </a:xfrm>
        </p:spPr>
        <p:txBody>
          <a:bodyPr/>
          <a:lstStyle/>
          <a:p>
            <a:pPr lvl="0" eaLnBrk="1" hangingPunct="1">
              <a:buClr>
                <a:srgbClr val="999966"/>
              </a:buClr>
              <a:defRPr/>
            </a:pPr>
            <a:r>
              <a:rPr lang="en-US" b="1" dirty="0" smtClean="0">
                <a:solidFill>
                  <a:srgbClr val="666699"/>
                </a:solidFill>
              </a:rPr>
              <a:t>The Duty-Based Approach</a:t>
            </a:r>
            <a:endParaRPr lang="en-US" altLang="en-US" dirty="0" smtClean="0">
              <a:solidFill>
                <a:srgbClr val="666699"/>
              </a:solidFill>
            </a:endParaRPr>
          </a:p>
          <a:p>
            <a:pPr lvl="1" eaLnBrk="1" hangingPunct="1">
              <a:defRPr/>
            </a:pPr>
            <a:r>
              <a:rPr lang="en-US" dirty="0" smtClean="0"/>
              <a:t>Argues that decisions should be made considering </a:t>
            </a:r>
            <a:r>
              <a:rPr lang="en-US" dirty="0"/>
              <a:t>duties, codes</a:t>
            </a:r>
            <a:r>
              <a:rPr lang="en-US" dirty="0" smtClean="0"/>
              <a:t>, obligations and rights, but not based on consequences</a:t>
            </a:r>
          </a:p>
          <a:p>
            <a:pPr lvl="1" eaLnBrk="1" hangingPunct="1">
              <a:defRPr/>
            </a:pPr>
            <a:r>
              <a:rPr lang="en-US" dirty="0" smtClean="0"/>
              <a:t>According to this approach there are duties that should be performed regardless of whether these acts do the most good or not</a:t>
            </a:r>
          </a:p>
          <a:p>
            <a:pPr lvl="2" eaLnBrk="1" hangingPunct="1">
              <a:defRPr/>
            </a:pPr>
            <a:r>
              <a:rPr lang="en-US" dirty="0" smtClean="0"/>
              <a:t>Example: Duty to treat others fairly, or duty not to injure others</a:t>
            </a:r>
            <a:endParaRPr lang="tr-TR" dirty="0" smtClean="0"/>
          </a:p>
          <a:p>
            <a:pPr lvl="1" eaLnBrk="1" hangingPunct="1">
              <a:buClr>
                <a:srgbClr val="FF9900"/>
              </a:buClr>
              <a:defRPr/>
            </a:pPr>
            <a:r>
              <a:rPr lang="en-US" dirty="0" smtClean="0">
                <a:solidFill>
                  <a:srgbClr val="666699"/>
                </a:solidFill>
              </a:rPr>
              <a:t>It </a:t>
            </a:r>
            <a:r>
              <a:rPr lang="en-US" dirty="0">
                <a:solidFill>
                  <a:srgbClr val="666699"/>
                </a:solidFill>
              </a:rPr>
              <a:t>is our duty to take right action when we can identify it regardless of the </a:t>
            </a:r>
            <a:r>
              <a:rPr lang="en-US" dirty="0" smtClean="0">
                <a:solidFill>
                  <a:srgbClr val="666699"/>
                </a:solidFill>
              </a:rPr>
              <a:t>results</a:t>
            </a:r>
            <a:endParaRPr lang="en-US" dirty="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3600" b="1" dirty="0">
                <a:latin typeface="Verdana"/>
              </a:rPr>
              <a:t>Non-consequentialist </a:t>
            </a:r>
            <a:r>
              <a:rPr lang="en-US" altLang="en-US" sz="3600" b="1" dirty="0">
                <a:latin typeface="Verdana"/>
              </a:rPr>
              <a:t>Theories</a:t>
            </a:r>
            <a:endParaRPr lang="en-US" altLang="en-US" sz="36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30</a:t>
            </a:fld>
            <a:endParaRPr lang="en-US" altLang="en-US" sz="1000" dirty="0">
              <a:solidFill>
                <a:srgbClr val="000000"/>
              </a:solidFill>
            </a:endParaRPr>
          </a:p>
        </p:txBody>
      </p:sp>
    </p:spTree>
    <p:extLst>
      <p:ext uri="{BB962C8B-B14F-4D97-AF65-F5344CB8AC3E}">
        <p14:creationId xmlns:p14="http://schemas.microsoft.com/office/powerpoint/2010/main" val="1996729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572000"/>
          </a:xfrm>
        </p:spPr>
        <p:txBody>
          <a:bodyPr/>
          <a:lstStyle/>
          <a:p>
            <a:pPr lvl="0" eaLnBrk="1" hangingPunct="1">
              <a:buClr>
                <a:srgbClr val="999966"/>
              </a:buClr>
              <a:defRPr/>
            </a:pPr>
            <a:r>
              <a:rPr lang="en-US" b="1" dirty="0" smtClean="0"/>
              <a:t>The Duty-Based Approach - cont’d</a:t>
            </a:r>
            <a:endParaRPr lang="en-US" altLang="en-US" dirty="0" smtClean="0"/>
          </a:p>
          <a:p>
            <a:pPr lvl="1" eaLnBrk="1" hangingPunct="1">
              <a:defRPr/>
            </a:pPr>
            <a:r>
              <a:rPr lang="en-US" dirty="0" smtClean="0"/>
              <a:t>A person who follows this theory will produce very consistent decisions since the decisions will be based on the individual's set duties and responsibilities</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3600" b="1" dirty="0">
                <a:latin typeface="Verdana"/>
              </a:rPr>
              <a:t>Non-consequentialist </a:t>
            </a:r>
            <a:r>
              <a:rPr lang="en-US" altLang="en-US" sz="3600" b="1" dirty="0">
                <a:latin typeface="Verdana"/>
              </a:rPr>
              <a:t>Theories</a:t>
            </a:r>
            <a:endParaRPr lang="en-US" altLang="en-US" sz="36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31</a:t>
            </a:fld>
            <a:endParaRPr lang="en-US" altLang="en-US" sz="1000" dirty="0">
              <a:solidFill>
                <a:srgbClr val="000000"/>
              </a:solidFill>
            </a:endParaRPr>
          </a:p>
        </p:txBody>
      </p:sp>
    </p:spTree>
    <p:extLst>
      <p:ext uri="{BB962C8B-B14F-4D97-AF65-F5344CB8AC3E}">
        <p14:creationId xmlns:p14="http://schemas.microsoft.com/office/powerpoint/2010/main" val="39079899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147248" cy="4709120"/>
          </a:xfrm>
        </p:spPr>
        <p:txBody>
          <a:bodyPr/>
          <a:lstStyle/>
          <a:p>
            <a:pPr lvl="0" eaLnBrk="1" hangingPunct="1">
              <a:buClr>
                <a:srgbClr val="999966"/>
              </a:buClr>
              <a:defRPr/>
            </a:pPr>
            <a:r>
              <a:rPr lang="en-US" b="1" dirty="0" smtClean="0"/>
              <a:t>The Rights Approach</a:t>
            </a:r>
            <a:endParaRPr lang="en-US" altLang="en-US" dirty="0" smtClean="0"/>
          </a:p>
          <a:p>
            <a:pPr lvl="1" eaLnBrk="1" hangingPunct="1">
              <a:defRPr/>
            </a:pPr>
            <a:r>
              <a:rPr lang="en-US" dirty="0" smtClean="0"/>
              <a:t>This approach stipulates that the best ethical action is the one that protects the ethical rights of those who are affected by the action</a:t>
            </a:r>
          </a:p>
          <a:p>
            <a:pPr lvl="1" eaLnBrk="1" hangingPunct="1">
              <a:defRPr/>
            </a:pPr>
            <a:r>
              <a:rPr lang="en-US" dirty="0" smtClean="0"/>
              <a:t>Each person has fundamental rights (e.g., life, freedom and property) to be respected by others</a:t>
            </a:r>
          </a:p>
          <a:p>
            <a:pPr lvl="1" eaLnBrk="1" hangingPunct="1">
              <a:defRPr/>
            </a:pPr>
            <a:r>
              <a:rPr lang="en-US" dirty="0" smtClean="0"/>
              <a:t>Actions are good when they respect the rights of </a:t>
            </a:r>
            <a:r>
              <a:rPr lang="en-US" dirty="0" smtClean="0"/>
              <a:t>other individuals</a:t>
            </a:r>
            <a:endParaRPr lang="en-US" dirty="0" smtClean="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3600" b="1" dirty="0" smtClean="0">
                <a:latin typeface="Verdana"/>
              </a:rPr>
              <a:t>Non-consequentialist </a:t>
            </a:r>
            <a:r>
              <a:rPr lang="en-US" altLang="en-US" sz="3600" b="1" dirty="0">
                <a:latin typeface="Verdana"/>
              </a:rPr>
              <a:t>Theories</a:t>
            </a:r>
            <a:endParaRPr lang="en-US" altLang="en-US" sz="36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32</a:t>
            </a:fld>
            <a:endParaRPr lang="en-US" altLang="en-US" sz="1000" dirty="0">
              <a:solidFill>
                <a:srgbClr val="000000"/>
              </a:solidFill>
            </a:endParaRPr>
          </a:p>
        </p:txBody>
      </p:sp>
    </p:spTree>
    <p:extLst>
      <p:ext uri="{BB962C8B-B14F-4D97-AF65-F5344CB8AC3E}">
        <p14:creationId xmlns:p14="http://schemas.microsoft.com/office/powerpoint/2010/main" val="983297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435280" cy="4709120"/>
          </a:xfrm>
        </p:spPr>
        <p:txBody>
          <a:bodyPr/>
          <a:lstStyle/>
          <a:p>
            <a:pPr lvl="0" eaLnBrk="1" hangingPunct="1">
              <a:buClr>
                <a:srgbClr val="999966"/>
              </a:buClr>
              <a:defRPr/>
            </a:pPr>
            <a:r>
              <a:rPr lang="en-US" b="1" dirty="0" smtClean="0"/>
              <a:t>The Justice </a:t>
            </a:r>
            <a:r>
              <a:rPr lang="en-US" dirty="0" smtClean="0"/>
              <a:t>(or Fairness) </a:t>
            </a:r>
            <a:r>
              <a:rPr lang="en-US" b="1" dirty="0" smtClean="0"/>
              <a:t>Approach</a:t>
            </a:r>
            <a:endParaRPr lang="en-US" altLang="en-US" dirty="0" smtClean="0"/>
          </a:p>
          <a:p>
            <a:pPr lvl="1" eaLnBrk="1" hangingPunct="1">
              <a:buClr>
                <a:srgbClr val="FF9900"/>
              </a:buClr>
              <a:defRPr/>
            </a:pPr>
            <a:r>
              <a:rPr lang="en-US" dirty="0" smtClean="0"/>
              <a:t>The justice approach focuses on the fair and equitable distribution of good and harm, </a:t>
            </a:r>
            <a:r>
              <a:rPr lang="en-US" dirty="0" smtClean="0"/>
              <a:t>social </a:t>
            </a:r>
            <a:r>
              <a:rPr lang="en-US" dirty="0" smtClean="0"/>
              <a:t>benefits and social costs across the spectrum of society</a:t>
            </a:r>
          </a:p>
          <a:p>
            <a:pPr lvl="2" eaLnBrk="1" hangingPunct="1">
              <a:defRPr/>
            </a:pPr>
            <a:r>
              <a:rPr lang="en-US" dirty="0" smtClean="0"/>
              <a:t>It starts with the premise that all equals should be treated equally</a:t>
            </a:r>
          </a:p>
          <a:p>
            <a:pPr lvl="2" eaLnBrk="1" hangingPunct="1">
              <a:defRPr/>
            </a:pPr>
            <a:r>
              <a:rPr lang="en-US" dirty="0" smtClean="0"/>
              <a:t>Those who are unequal should be treated differently in a manner that is fair and proportionate to their difference</a:t>
            </a:r>
          </a:p>
          <a:p>
            <a:pPr lvl="3" eaLnBrk="1" hangingPunct="1">
              <a:defRPr/>
            </a:pPr>
            <a:r>
              <a:rPr lang="en-US" dirty="0" smtClean="0"/>
              <a:t>A classic example: Payment of employees at different salary levels based on their contribution to the profitability and efficiency of the corporation, and length of service</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3600" b="1" dirty="0" smtClean="0">
                <a:latin typeface="Verdana"/>
              </a:rPr>
              <a:t>Non-consequentialist </a:t>
            </a:r>
            <a:r>
              <a:rPr lang="en-US" altLang="en-US" sz="3600" b="1" dirty="0">
                <a:latin typeface="Verdana"/>
              </a:rPr>
              <a:t>Theories</a:t>
            </a:r>
            <a:endParaRPr lang="en-US" altLang="en-US" sz="36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33</a:t>
            </a:fld>
            <a:endParaRPr lang="en-US" altLang="en-US" sz="1000" dirty="0">
              <a:solidFill>
                <a:srgbClr val="000000"/>
              </a:solidFill>
            </a:endParaRPr>
          </a:p>
        </p:txBody>
      </p:sp>
    </p:spTree>
    <p:extLst>
      <p:ext uri="{BB962C8B-B14F-4D97-AF65-F5344CB8AC3E}">
        <p14:creationId xmlns:p14="http://schemas.microsoft.com/office/powerpoint/2010/main" val="2401735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435280" cy="4709120"/>
          </a:xfrm>
        </p:spPr>
        <p:txBody>
          <a:bodyPr/>
          <a:lstStyle/>
          <a:p>
            <a:pPr lvl="0" eaLnBrk="1" hangingPunct="1">
              <a:buClr>
                <a:srgbClr val="999966"/>
              </a:buClr>
              <a:defRPr/>
            </a:pPr>
            <a:r>
              <a:rPr lang="en-US" b="1" dirty="0">
                <a:solidFill>
                  <a:srgbClr val="666699"/>
                </a:solidFill>
              </a:rPr>
              <a:t>The Virtue Approach</a:t>
            </a:r>
            <a:endParaRPr lang="tr-TR" b="1" dirty="0">
              <a:solidFill>
                <a:srgbClr val="666699"/>
              </a:solidFill>
            </a:endParaRPr>
          </a:p>
          <a:p>
            <a:pPr lvl="0" eaLnBrk="1" hangingPunct="1">
              <a:buClr>
                <a:srgbClr val="999966"/>
              </a:buClr>
              <a:defRPr/>
            </a:pPr>
            <a:r>
              <a:rPr lang="en-GB" b="1" dirty="0">
                <a:solidFill>
                  <a:srgbClr val="666699"/>
                </a:solidFill>
              </a:rPr>
              <a:t>The Feminist </a:t>
            </a:r>
            <a:r>
              <a:rPr lang="en-GB" b="1" dirty="0" smtClean="0">
                <a:solidFill>
                  <a:srgbClr val="666699"/>
                </a:solidFill>
              </a:rPr>
              <a:t>Approach</a:t>
            </a:r>
            <a:endParaRPr lang="tr-TR" b="1" dirty="0" smtClean="0">
              <a:solidFill>
                <a:srgbClr val="666699"/>
              </a:solidFill>
            </a:endParaRPr>
          </a:p>
          <a:p>
            <a:pPr marL="0" lvl="0" indent="0" eaLnBrk="1" hangingPunct="1">
              <a:buClr>
                <a:srgbClr val="999966"/>
              </a:buClr>
              <a:buNone/>
              <a:defRPr/>
            </a:pPr>
            <a:endParaRPr lang="tr-TR" b="1" dirty="0" smtClean="0">
              <a:solidFill>
                <a:srgbClr val="666699"/>
              </a:solidFill>
            </a:endParaRPr>
          </a:p>
          <a:p>
            <a:pPr lvl="1" eaLnBrk="1" hangingPunct="1">
              <a:defRPr/>
            </a:pPr>
            <a:r>
              <a:rPr lang="en-US" dirty="0" smtClean="0"/>
              <a:t>They are more concerned with the overall ethical status of individuals (agents)</a:t>
            </a:r>
          </a:p>
          <a:p>
            <a:pPr lvl="1" eaLnBrk="1" hangingPunct="1">
              <a:defRPr/>
            </a:pPr>
            <a:r>
              <a:rPr lang="en-US" dirty="0" smtClean="0"/>
              <a:t>They are less concerned to identify the morality of particular actions, unlike consequentialist and non-consequentialist theories</a:t>
            </a:r>
            <a:endParaRPr 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Agent-centered </a:t>
            </a:r>
            <a:r>
              <a:rPr lang="en-US" altLang="en-US" sz="4400" b="1" dirty="0">
                <a:latin typeface="Verdana"/>
              </a:rPr>
              <a:t>Theories</a:t>
            </a:r>
            <a:endParaRPr lang="en-US" altLang="en-US" sz="36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34</a:t>
            </a:fld>
            <a:endParaRPr lang="en-US" altLang="en-US" sz="1000" dirty="0">
              <a:solidFill>
                <a:srgbClr val="000000"/>
              </a:solidFill>
            </a:endParaRPr>
          </a:p>
        </p:txBody>
      </p:sp>
    </p:spTree>
    <p:extLst>
      <p:ext uri="{BB962C8B-B14F-4D97-AF65-F5344CB8AC3E}">
        <p14:creationId xmlns:p14="http://schemas.microsoft.com/office/powerpoint/2010/main" val="1306539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147248" cy="4709120"/>
          </a:xfrm>
        </p:spPr>
        <p:txBody>
          <a:bodyPr/>
          <a:lstStyle/>
          <a:p>
            <a:pPr lvl="0" eaLnBrk="1" hangingPunct="1">
              <a:buClr>
                <a:srgbClr val="999966"/>
              </a:buClr>
              <a:defRPr/>
            </a:pPr>
            <a:r>
              <a:rPr lang="en-US" b="1" dirty="0" smtClean="0"/>
              <a:t>The Virtue Approach</a:t>
            </a:r>
            <a:endParaRPr lang="en-US" altLang="en-US" dirty="0" smtClean="0"/>
          </a:p>
          <a:p>
            <a:pPr lvl="1" eaLnBrk="1" hangingPunct="1">
              <a:buClr>
                <a:srgbClr val="FF9900"/>
              </a:buClr>
              <a:defRPr/>
            </a:pPr>
            <a:r>
              <a:rPr lang="en-US" dirty="0" smtClean="0">
                <a:solidFill>
                  <a:srgbClr val="666699"/>
                </a:solidFill>
              </a:rPr>
              <a:t>This approach argues that ethical actions should be consistent with ideal human virtues</a:t>
            </a:r>
          </a:p>
          <a:p>
            <a:pPr lvl="1" eaLnBrk="1" hangingPunct="1">
              <a:buClr>
                <a:srgbClr val="FF9900"/>
              </a:buClr>
              <a:defRPr/>
            </a:pPr>
            <a:r>
              <a:rPr lang="en-US" dirty="0"/>
              <a:t>Virtues are like habits, once acquired they become characteristic of a person</a:t>
            </a:r>
          </a:p>
          <a:p>
            <a:pPr lvl="1" eaLnBrk="1" hangingPunct="1">
              <a:buClr>
                <a:srgbClr val="FF9900"/>
              </a:buClr>
              <a:defRPr/>
            </a:pPr>
            <a:r>
              <a:rPr lang="en-US" dirty="0" smtClean="0">
                <a:solidFill>
                  <a:srgbClr val="666699"/>
                </a:solidFill>
              </a:rPr>
              <a:t>A </a:t>
            </a:r>
            <a:r>
              <a:rPr lang="en-US" dirty="0" smtClean="0">
                <a:solidFill>
                  <a:srgbClr val="666699"/>
                </a:solidFill>
              </a:rPr>
              <a:t>person of good character would be one who has attained certain virtues</a:t>
            </a:r>
          </a:p>
          <a:p>
            <a:pPr lvl="2" eaLnBrk="1" hangingPunct="1">
              <a:buClr>
                <a:srgbClr val="FF0000"/>
              </a:buClr>
              <a:defRPr/>
            </a:pPr>
            <a:r>
              <a:rPr lang="en-US" dirty="0" smtClean="0">
                <a:solidFill>
                  <a:srgbClr val="666699"/>
                </a:solidFill>
              </a:rPr>
              <a:t>e.g., responsibility, honesty, courage, kindness, respect, faithfulness, tolerance, fairness, self-control, etc</a:t>
            </a:r>
            <a:r>
              <a:rPr lang="en-US" dirty="0" smtClean="0">
                <a:solidFill>
                  <a:srgbClr val="666699"/>
                </a:solidFill>
              </a:rPr>
              <a:t>.</a:t>
            </a:r>
            <a:endParaRPr lang="en-US" dirty="0" smtClean="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Agent-centered </a:t>
            </a:r>
            <a:r>
              <a:rPr lang="en-US" altLang="en-US" sz="4400" b="1" dirty="0">
                <a:latin typeface="Verdana"/>
              </a:rPr>
              <a:t>Theories</a:t>
            </a:r>
            <a:endParaRPr lang="en-US" altLang="en-US" sz="44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35</a:t>
            </a:fld>
            <a:endParaRPr lang="en-US" altLang="en-US" sz="1000" dirty="0">
              <a:solidFill>
                <a:srgbClr val="000000"/>
              </a:solidFill>
            </a:endParaRPr>
          </a:p>
        </p:txBody>
      </p:sp>
    </p:spTree>
    <p:extLst>
      <p:ext uri="{BB962C8B-B14F-4D97-AF65-F5344CB8AC3E}">
        <p14:creationId xmlns:p14="http://schemas.microsoft.com/office/powerpoint/2010/main" val="963470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147248" cy="4709120"/>
          </a:xfrm>
        </p:spPr>
        <p:txBody>
          <a:bodyPr/>
          <a:lstStyle/>
          <a:p>
            <a:pPr lvl="0" eaLnBrk="1" hangingPunct="1">
              <a:buClr>
                <a:srgbClr val="999966"/>
              </a:buClr>
              <a:defRPr/>
            </a:pPr>
            <a:r>
              <a:rPr lang="en-US" b="1" dirty="0" smtClean="0"/>
              <a:t>The Virtue </a:t>
            </a:r>
            <a:r>
              <a:rPr lang="en-US" b="1" dirty="0">
                <a:solidFill>
                  <a:srgbClr val="666699"/>
                </a:solidFill>
              </a:rPr>
              <a:t>Approach</a:t>
            </a:r>
            <a:r>
              <a:rPr lang="tr-TR" b="1" dirty="0">
                <a:solidFill>
                  <a:srgbClr val="666699"/>
                </a:solidFill>
              </a:rPr>
              <a:t> – cont’d</a:t>
            </a:r>
            <a:endParaRPr lang="en-US" altLang="en-US" dirty="0">
              <a:solidFill>
                <a:srgbClr val="666699"/>
              </a:solidFill>
            </a:endParaRPr>
          </a:p>
          <a:p>
            <a:pPr lvl="1" eaLnBrk="1" hangingPunct="1">
              <a:buClr>
                <a:srgbClr val="FF9900"/>
              </a:buClr>
              <a:defRPr/>
            </a:pPr>
            <a:r>
              <a:rPr lang="en-US" dirty="0" smtClean="0">
                <a:solidFill>
                  <a:srgbClr val="666699"/>
                </a:solidFill>
              </a:rPr>
              <a:t>Actions </a:t>
            </a:r>
            <a:r>
              <a:rPr lang="en-US" dirty="0">
                <a:solidFill>
                  <a:srgbClr val="666699"/>
                </a:solidFill>
              </a:rPr>
              <a:t>are considered right if they support good character traits (virtues) and wrong if they support bad character traits (evils)</a:t>
            </a:r>
          </a:p>
          <a:p>
            <a:pPr lvl="1" eaLnBrk="1" hangingPunct="1">
              <a:buClr>
                <a:srgbClr val="FF9900"/>
              </a:buClr>
              <a:defRPr/>
            </a:pPr>
            <a:r>
              <a:rPr lang="en-US" dirty="0" smtClean="0"/>
              <a:t>Moreover, a person who has developed virtues will be naturally disposed to act in ways consistent with moral principles</a:t>
            </a:r>
          </a:p>
          <a:p>
            <a:pPr lvl="1" eaLnBrk="1" hangingPunct="1">
              <a:buClr>
                <a:srgbClr val="FF9900"/>
              </a:buClr>
              <a:defRPr/>
            </a:pPr>
            <a:r>
              <a:rPr lang="en-US" dirty="0" smtClean="0"/>
              <a:t>The virtuous person is the ethical person</a:t>
            </a:r>
            <a:endParaRPr 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Agent-centered </a:t>
            </a:r>
            <a:r>
              <a:rPr lang="en-US" altLang="en-US" sz="4400" b="1" dirty="0">
                <a:latin typeface="Verdana"/>
              </a:rPr>
              <a:t>Theories</a:t>
            </a:r>
            <a:endParaRPr lang="en-US" altLang="en-US" sz="44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36</a:t>
            </a:fld>
            <a:endParaRPr lang="en-US" altLang="en-US" sz="1000" dirty="0">
              <a:solidFill>
                <a:srgbClr val="000000"/>
              </a:solidFill>
            </a:endParaRPr>
          </a:p>
        </p:txBody>
      </p:sp>
    </p:spTree>
    <p:extLst>
      <p:ext uri="{BB962C8B-B14F-4D97-AF65-F5344CB8AC3E}">
        <p14:creationId xmlns:p14="http://schemas.microsoft.com/office/powerpoint/2010/main" val="8047265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147248" cy="4709120"/>
          </a:xfrm>
        </p:spPr>
        <p:txBody>
          <a:bodyPr/>
          <a:lstStyle/>
          <a:p>
            <a:pPr lvl="0" eaLnBrk="1" hangingPunct="1">
              <a:buClr>
                <a:srgbClr val="999966"/>
              </a:buClr>
              <a:defRPr/>
            </a:pPr>
            <a:r>
              <a:rPr lang="en-US" b="1" dirty="0" smtClean="0"/>
              <a:t>The Virtue Approach – cont’d</a:t>
            </a:r>
            <a:endParaRPr lang="tr-TR" b="1" dirty="0" smtClean="0"/>
          </a:p>
          <a:p>
            <a:pPr lvl="1" eaLnBrk="1" hangingPunct="1">
              <a:buClr>
                <a:srgbClr val="FF9900"/>
              </a:buClr>
              <a:defRPr/>
            </a:pPr>
            <a:r>
              <a:rPr lang="en-US" dirty="0" smtClean="0"/>
              <a:t>The virtue approach judges a person by his character rather than by an action that may deviate from his normal behavior</a:t>
            </a:r>
          </a:p>
          <a:p>
            <a:pPr lvl="1" eaLnBrk="1" hangingPunct="1">
              <a:buClr>
                <a:srgbClr val="FF9900"/>
              </a:buClr>
              <a:defRPr/>
            </a:pPr>
            <a:r>
              <a:rPr lang="en-US" dirty="0" smtClean="0"/>
              <a:t>Aristotle argued that ethics should be concerned with the whole of a person’s life, not with the individual discrete actions a person may perform in any </a:t>
            </a:r>
            <a:r>
              <a:rPr lang="en-US" dirty="0" smtClean="0"/>
              <a:t>specific </a:t>
            </a:r>
            <a:r>
              <a:rPr lang="en-US" dirty="0" smtClean="0"/>
              <a:t>situation</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Agent-centered </a:t>
            </a:r>
            <a:r>
              <a:rPr lang="en-US" altLang="en-US" sz="4400" b="1" dirty="0">
                <a:latin typeface="Verdana"/>
              </a:rPr>
              <a:t>Theories</a:t>
            </a:r>
            <a:endParaRPr lang="en-US" altLang="en-US" sz="44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37</a:t>
            </a:fld>
            <a:endParaRPr lang="en-US" altLang="en-US" sz="1000" dirty="0">
              <a:solidFill>
                <a:srgbClr val="000000"/>
              </a:solidFill>
            </a:endParaRPr>
          </a:p>
        </p:txBody>
      </p:sp>
    </p:spTree>
    <p:extLst>
      <p:ext uri="{BB962C8B-B14F-4D97-AF65-F5344CB8AC3E}">
        <p14:creationId xmlns:p14="http://schemas.microsoft.com/office/powerpoint/2010/main" val="346865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147248" cy="4709120"/>
          </a:xfrm>
        </p:spPr>
        <p:txBody>
          <a:bodyPr/>
          <a:lstStyle/>
          <a:p>
            <a:pPr lvl="0" eaLnBrk="1" hangingPunct="1">
              <a:buClr>
                <a:srgbClr val="999966"/>
              </a:buClr>
              <a:defRPr/>
            </a:pPr>
            <a:r>
              <a:rPr lang="en-GB" b="1" dirty="0" smtClean="0"/>
              <a:t>The </a:t>
            </a:r>
            <a:r>
              <a:rPr lang="en-GB" b="1" dirty="0"/>
              <a:t>Feminist Approach</a:t>
            </a:r>
          </a:p>
          <a:p>
            <a:pPr lvl="1" eaLnBrk="1" hangingPunct="1">
              <a:defRPr/>
            </a:pPr>
            <a:r>
              <a:rPr lang="en-GB" dirty="0"/>
              <a:t>In recent decades, the virtue approach to ethics has been supplemented and sometimes significantly revised by thinkers in the feminist tradition, who often emphasize the importance of the experiences of women and other marginalized groups </a:t>
            </a:r>
            <a:r>
              <a:rPr lang="en-GB" dirty="0" smtClean="0"/>
              <a:t>to </a:t>
            </a:r>
            <a:r>
              <a:rPr lang="en-GB" dirty="0"/>
              <a:t>ethical </a:t>
            </a:r>
            <a:r>
              <a:rPr lang="en-GB" dirty="0" smtClean="0"/>
              <a:t>deliberation</a:t>
            </a:r>
            <a:endParaRPr lang="tr-TR" dirty="0" smtClean="0"/>
          </a:p>
          <a:p>
            <a:pPr lvl="1" eaLnBrk="1" hangingPunct="1">
              <a:defRPr/>
            </a:pPr>
            <a:r>
              <a:rPr lang="en-GB" altLang="en-US" dirty="0" smtClean="0"/>
              <a:t>Like </a:t>
            </a:r>
            <a:r>
              <a:rPr lang="en-GB" altLang="en-US" dirty="0"/>
              <a:t>virtue ethics, feminist ethics </a:t>
            </a:r>
            <a:r>
              <a:rPr lang="tr-TR" altLang="en-US" dirty="0" smtClean="0"/>
              <a:t>is </a:t>
            </a:r>
            <a:r>
              <a:rPr lang="en-GB" altLang="en-US" dirty="0" smtClean="0"/>
              <a:t>concerned </a:t>
            </a:r>
            <a:r>
              <a:rPr lang="en-GB" altLang="en-US" dirty="0"/>
              <a:t>with the totality of human life and how this life comes to influence the way we make ethical </a:t>
            </a:r>
            <a:r>
              <a:rPr lang="en-GB" altLang="en-US" dirty="0" smtClean="0"/>
              <a:t>decisions</a:t>
            </a:r>
            <a:endParaRPr lang="en-US" altLang="en-US" dirty="0" smtClean="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Agent-centered </a:t>
            </a:r>
            <a:r>
              <a:rPr lang="en-US" altLang="en-US" sz="4400" b="1" dirty="0">
                <a:latin typeface="Verdana"/>
              </a:rPr>
              <a:t>Theories</a:t>
            </a:r>
            <a:endParaRPr lang="en-US" altLang="en-US" sz="44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38</a:t>
            </a:fld>
            <a:endParaRPr lang="en-US" altLang="en-US" sz="1000" dirty="0">
              <a:solidFill>
                <a:srgbClr val="000000"/>
              </a:solidFill>
            </a:endParaRPr>
          </a:p>
        </p:txBody>
      </p:sp>
    </p:spTree>
    <p:extLst>
      <p:ext uri="{BB962C8B-B14F-4D97-AF65-F5344CB8AC3E}">
        <p14:creationId xmlns:p14="http://schemas.microsoft.com/office/powerpoint/2010/main" val="24486683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507288" cy="4781128"/>
          </a:xfrm>
        </p:spPr>
        <p:txBody>
          <a:bodyPr/>
          <a:lstStyle/>
          <a:p>
            <a:pPr lvl="0" eaLnBrk="1" hangingPunct="1">
              <a:defRPr/>
            </a:pPr>
            <a:r>
              <a:rPr lang="en-US" dirty="0" smtClean="0">
                <a:solidFill>
                  <a:srgbClr val="666699"/>
                </a:solidFill>
              </a:rPr>
              <a:t>Ethical theories can be used in combination i</a:t>
            </a:r>
            <a:r>
              <a:rPr lang="en-US" altLang="en-US" dirty="0" smtClean="0"/>
              <a:t>n solving ethical problems </a:t>
            </a:r>
            <a:r>
              <a:rPr lang="en-US" dirty="0" smtClean="0">
                <a:solidFill>
                  <a:srgbClr val="666699"/>
                </a:solidFill>
              </a:rPr>
              <a:t>by;</a:t>
            </a:r>
            <a:endParaRPr lang="en-US" altLang="en-US" dirty="0" smtClean="0"/>
          </a:p>
          <a:p>
            <a:pPr lvl="1" eaLnBrk="1" hangingPunct="1">
              <a:defRPr/>
            </a:pPr>
            <a:r>
              <a:rPr lang="en-US" altLang="en-US" dirty="0" smtClean="0"/>
              <a:t>analyzing a problem from different points of view, </a:t>
            </a:r>
          </a:p>
          <a:p>
            <a:pPr lvl="1" eaLnBrk="1" hangingPunct="1">
              <a:defRPr/>
            </a:pPr>
            <a:r>
              <a:rPr lang="en-US" altLang="en-US" dirty="0" smtClean="0"/>
              <a:t>seeing what result each of the theories gives us,</a:t>
            </a:r>
          </a:p>
          <a:p>
            <a:pPr lvl="1" eaLnBrk="1" hangingPunct="1">
              <a:defRPr/>
            </a:pPr>
            <a:r>
              <a:rPr lang="en-US" altLang="en-US" dirty="0" smtClean="0"/>
              <a:t>obtaining ethically the most correct answer possible for each </a:t>
            </a:r>
            <a:r>
              <a:rPr lang="en-US" altLang="en-US" dirty="0" smtClean="0">
                <a:solidFill>
                  <a:srgbClr val="666699"/>
                </a:solidFill>
                <a:ea typeface="+mn-ea"/>
              </a:rPr>
              <a:t>problem</a:t>
            </a:r>
          </a:p>
          <a:p>
            <a:pPr lvl="0" eaLnBrk="1" hangingPunct="1">
              <a:buClr>
                <a:srgbClr val="999966"/>
              </a:buClr>
              <a:defRPr/>
            </a:pPr>
            <a:r>
              <a:rPr lang="en-US" altLang="en-US" dirty="0" smtClean="0">
                <a:solidFill>
                  <a:srgbClr val="666699"/>
                </a:solidFill>
              </a:rPr>
              <a:t>Each </a:t>
            </a:r>
            <a:r>
              <a:rPr lang="en-US" altLang="en-US" dirty="0" smtClean="0">
                <a:solidFill>
                  <a:srgbClr val="666699"/>
                </a:solidFill>
              </a:rPr>
              <a:t>theory </a:t>
            </a:r>
            <a:r>
              <a:rPr lang="en-US" altLang="en-US" dirty="0" smtClean="0">
                <a:solidFill>
                  <a:srgbClr val="666699"/>
                </a:solidFill>
              </a:rPr>
              <a:t>emphasizes different aspects of an </a:t>
            </a:r>
            <a:r>
              <a:rPr lang="en-US" altLang="en-US" b="1" dirty="0" smtClean="0">
                <a:solidFill>
                  <a:srgbClr val="666699"/>
                </a:solidFill>
              </a:rPr>
              <a:t>ethical dilemma </a:t>
            </a:r>
            <a:r>
              <a:rPr lang="en-US" altLang="en-US" dirty="0" smtClean="0">
                <a:solidFill>
                  <a:srgbClr val="666699"/>
                </a:solidFill>
              </a:rPr>
              <a:t>and lead to the most ethically correct solution according to the guidelines within that ethical theory</a:t>
            </a:r>
            <a:endParaRPr lang="en-US" altLang="en-US" dirty="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Which Theory to Use?</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39</a:t>
            </a:fld>
            <a:endParaRPr lang="en-US" altLang="en-US" sz="1000" dirty="0">
              <a:solidFill>
                <a:srgbClr val="000000"/>
              </a:solidFill>
            </a:endParaRPr>
          </a:p>
        </p:txBody>
      </p:sp>
    </p:spTree>
    <p:extLst>
      <p:ext uri="{BB962C8B-B14F-4D97-AF65-F5344CB8AC3E}">
        <p14:creationId xmlns:p14="http://schemas.microsoft.com/office/powerpoint/2010/main" val="2967741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Understanding Ethical Problems</a:t>
            </a:r>
            <a:endParaRPr lang="en-US" altLang="en-US" sz="4400" b="1" dirty="0">
              <a:latin typeface="+mn-lt"/>
            </a:endParaRPr>
          </a:p>
        </p:txBody>
      </p:sp>
      <p:sp>
        <p:nvSpPr>
          <p:cNvPr id="17413" name="Rectangle 3"/>
          <p:cNvSpPr>
            <a:spLocks noGrp="1" noChangeArrowheads="1"/>
          </p:cNvSpPr>
          <p:nvPr>
            <p:ph type="body" idx="1"/>
          </p:nvPr>
        </p:nvSpPr>
        <p:spPr/>
        <p:txBody>
          <a:bodyPr/>
          <a:lstStyle/>
          <a:p>
            <a:pPr>
              <a:defRPr/>
            </a:pPr>
            <a:r>
              <a:rPr lang="en-US" altLang="tr-TR" dirty="0" smtClean="0">
                <a:solidFill>
                  <a:schemeClr val="tx2"/>
                </a:solidFill>
              </a:rPr>
              <a:t>In order to solve ethical problems and make good ethical decisions; first we have to study and understand:</a:t>
            </a:r>
          </a:p>
          <a:p>
            <a:pPr marL="755650" lvl="1" indent="-355600">
              <a:defRPr/>
            </a:pPr>
            <a:r>
              <a:rPr lang="en-US" altLang="tr-TR" b="1" dirty="0" smtClean="0">
                <a:solidFill>
                  <a:schemeClr val="tx2"/>
                </a:solidFill>
              </a:rPr>
              <a:t>Traditional Approaches to Ethics</a:t>
            </a:r>
          </a:p>
          <a:p>
            <a:pPr marL="755650" lvl="1" indent="-355600">
              <a:defRPr/>
            </a:pPr>
            <a:r>
              <a:rPr lang="en-US" altLang="tr-TR" b="1" dirty="0" smtClean="0">
                <a:solidFill>
                  <a:schemeClr val="tx2"/>
                </a:solidFill>
              </a:rPr>
              <a:t>Ethical Principles</a:t>
            </a:r>
          </a:p>
          <a:p>
            <a:pPr marL="755650" lvl="1" indent="-355600">
              <a:defRPr/>
            </a:pPr>
            <a:r>
              <a:rPr lang="en-US" altLang="tr-TR" b="1" dirty="0" smtClean="0">
                <a:solidFill>
                  <a:schemeClr val="tx2"/>
                </a:solidFill>
              </a:rPr>
              <a:t>Ethical Theories</a:t>
            </a:r>
            <a:endParaRPr lang="en-US" altLang="tr-TR" b="1" dirty="0">
              <a:solidFill>
                <a:schemeClr val="tx2"/>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4</a:t>
            </a:fld>
            <a:endParaRPr lang="en-US" altLang="en-US" sz="1000" dirty="0">
              <a:solidFill>
                <a:srgbClr val="000000"/>
              </a:solidFill>
            </a:endParaRPr>
          </a:p>
        </p:txBody>
      </p:sp>
    </p:spTree>
    <p:extLst>
      <p:ext uri="{BB962C8B-B14F-4D97-AF65-F5344CB8AC3E}">
        <p14:creationId xmlns:p14="http://schemas.microsoft.com/office/powerpoint/2010/main" val="241319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400" b="1" dirty="0">
                <a:latin typeface="Verdana"/>
              </a:rPr>
              <a:t>Ethical </a:t>
            </a:r>
            <a:r>
              <a:rPr lang="en-US" altLang="en-US" sz="4400" b="1" dirty="0" smtClean="0">
                <a:latin typeface="Verdana"/>
              </a:rPr>
              <a:t>Dilemmas</a:t>
            </a:r>
            <a:endParaRPr lang="en-US" altLang="en-US" sz="3600" b="1" dirty="0">
              <a:latin typeface="Verdana"/>
            </a:endParaRPr>
          </a:p>
        </p:txBody>
      </p:sp>
      <p:sp>
        <p:nvSpPr>
          <p:cNvPr id="7173" name="Rectangle 3"/>
          <p:cNvSpPr>
            <a:spLocks noGrp="1" noChangeArrowheads="1"/>
          </p:cNvSpPr>
          <p:nvPr>
            <p:ph type="body" idx="1"/>
          </p:nvPr>
        </p:nvSpPr>
        <p:spPr>
          <a:xfrm>
            <a:off x="457200" y="1600200"/>
            <a:ext cx="8291264" cy="4781128"/>
          </a:xfrm>
        </p:spPr>
        <p:txBody>
          <a:bodyPr/>
          <a:lstStyle/>
          <a:p>
            <a:pPr lvl="0" eaLnBrk="1" hangingPunct="1">
              <a:buClr>
                <a:srgbClr val="999966"/>
              </a:buClr>
              <a:defRPr/>
            </a:pPr>
            <a:r>
              <a:rPr lang="en-US" altLang="en-US" dirty="0" smtClean="0">
                <a:solidFill>
                  <a:srgbClr val="666699"/>
                </a:solidFill>
              </a:rPr>
              <a:t>General definition: </a:t>
            </a:r>
            <a:r>
              <a:rPr lang="en-US" altLang="en-US" b="1" dirty="0" smtClean="0">
                <a:solidFill>
                  <a:srgbClr val="666699"/>
                </a:solidFill>
              </a:rPr>
              <a:t>Ethical dilemmas </a:t>
            </a:r>
            <a:r>
              <a:rPr lang="en-US" altLang="en-US" dirty="0" smtClean="0">
                <a:solidFill>
                  <a:srgbClr val="666699"/>
                </a:solidFill>
              </a:rPr>
              <a:t>are situations in which two or more moral obligations, duties, rights, goods, or ideals come into conflict with one another</a:t>
            </a:r>
          </a:p>
          <a:p>
            <a:pPr marL="0" lvl="0" indent="0" eaLnBrk="1" hangingPunct="1">
              <a:buClr>
                <a:srgbClr val="999966"/>
              </a:buClr>
              <a:buNone/>
              <a:defRPr/>
            </a:pPr>
            <a:endParaRPr lang="en-US" altLang="en-US" dirty="0" smtClean="0">
              <a:solidFill>
                <a:srgbClr val="666699"/>
              </a:solidFill>
            </a:endParaRPr>
          </a:p>
          <a:p>
            <a:pPr lvl="0" eaLnBrk="1" hangingPunct="1">
              <a:buClr>
                <a:srgbClr val="999966"/>
              </a:buClr>
              <a:defRPr/>
            </a:pPr>
            <a:r>
              <a:rPr lang="en-US" altLang="en-US" dirty="0" smtClean="0">
                <a:solidFill>
                  <a:srgbClr val="666699"/>
                </a:solidFill>
              </a:rPr>
              <a:t>Specific definition: </a:t>
            </a:r>
            <a:r>
              <a:rPr lang="en-US" altLang="en-US" b="1" dirty="0" smtClean="0">
                <a:solidFill>
                  <a:srgbClr val="666699"/>
                </a:solidFill>
              </a:rPr>
              <a:t>Ethical dilemmas </a:t>
            </a:r>
            <a:r>
              <a:rPr lang="en-US" altLang="en-US" dirty="0" smtClean="0">
                <a:solidFill>
                  <a:srgbClr val="666699"/>
                </a:solidFill>
              </a:rPr>
              <a:t>are situations in which a person has to choose between two or more options, neither of which resolves the situation in an ethically acceptable or preferable way</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40</a:t>
            </a:fld>
            <a:endParaRPr lang="en-US" altLang="en-US" sz="1000" dirty="0">
              <a:solidFill>
                <a:srgbClr val="000000"/>
              </a:solidFill>
            </a:endParaRPr>
          </a:p>
        </p:txBody>
      </p:sp>
    </p:spTree>
    <p:extLst>
      <p:ext uri="{BB962C8B-B14F-4D97-AF65-F5344CB8AC3E}">
        <p14:creationId xmlns:p14="http://schemas.microsoft.com/office/powerpoint/2010/main" val="26577148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400" b="1" dirty="0">
                <a:latin typeface="Verdana"/>
              </a:rPr>
              <a:t>Ethical </a:t>
            </a:r>
            <a:r>
              <a:rPr lang="en-US" altLang="en-US" sz="4400" b="1" dirty="0" smtClean="0">
                <a:latin typeface="Verdana"/>
              </a:rPr>
              <a:t>Dilemmas</a:t>
            </a:r>
            <a:endParaRPr lang="en-US" altLang="en-US" sz="3600" b="1" dirty="0">
              <a:latin typeface="Verdana"/>
            </a:endParaRPr>
          </a:p>
        </p:txBody>
      </p:sp>
      <p:sp>
        <p:nvSpPr>
          <p:cNvPr id="7173" name="Rectangle 3"/>
          <p:cNvSpPr>
            <a:spLocks noGrp="1" noChangeArrowheads="1"/>
          </p:cNvSpPr>
          <p:nvPr>
            <p:ph type="body" idx="1"/>
          </p:nvPr>
        </p:nvSpPr>
        <p:spPr>
          <a:xfrm>
            <a:off x="457200" y="1600200"/>
            <a:ext cx="8291264" cy="4781128"/>
          </a:xfrm>
        </p:spPr>
        <p:txBody>
          <a:bodyPr/>
          <a:lstStyle/>
          <a:p>
            <a:pPr lvl="0" eaLnBrk="1" hangingPunct="1">
              <a:buClr>
                <a:srgbClr val="999966"/>
              </a:buClr>
              <a:defRPr/>
            </a:pPr>
            <a:r>
              <a:rPr lang="en-GB" altLang="en-US" dirty="0" smtClean="0">
                <a:solidFill>
                  <a:srgbClr val="666699"/>
                </a:solidFill>
              </a:rPr>
              <a:t>Dilemmas </a:t>
            </a:r>
            <a:r>
              <a:rPr lang="en-GB" altLang="en-US" dirty="0">
                <a:solidFill>
                  <a:srgbClr val="666699"/>
                </a:solidFill>
              </a:rPr>
              <a:t>may arise out of various sources of behaviour or attitude, as for instance, it may arise out </a:t>
            </a:r>
            <a:r>
              <a:rPr lang="en-GB" altLang="en-US" dirty="0" smtClean="0">
                <a:solidFill>
                  <a:srgbClr val="666699"/>
                </a:solidFill>
              </a:rPr>
              <a:t>of</a:t>
            </a:r>
            <a:r>
              <a:rPr lang="tr-TR" altLang="en-US" dirty="0" smtClean="0">
                <a:solidFill>
                  <a:srgbClr val="666699"/>
                </a:solidFill>
              </a:rPr>
              <a:t>;</a:t>
            </a:r>
          </a:p>
          <a:p>
            <a:pPr lvl="1" eaLnBrk="1" hangingPunct="1">
              <a:defRPr/>
            </a:pPr>
            <a:r>
              <a:rPr lang="en-GB" altLang="en-US" dirty="0" smtClean="0">
                <a:solidFill>
                  <a:srgbClr val="666699"/>
                </a:solidFill>
              </a:rPr>
              <a:t>failure </a:t>
            </a:r>
            <a:r>
              <a:rPr lang="en-GB" altLang="en-US" dirty="0">
                <a:solidFill>
                  <a:srgbClr val="666699"/>
                </a:solidFill>
              </a:rPr>
              <a:t>of personal </a:t>
            </a:r>
            <a:r>
              <a:rPr lang="en-GB" altLang="en-US" dirty="0" smtClean="0">
                <a:solidFill>
                  <a:srgbClr val="666699"/>
                </a:solidFill>
              </a:rPr>
              <a:t>character,</a:t>
            </a:r>
            <a:endParaRPr lang="tr-TR" altLang="en-US" dirty="0" smtClean="0">
              <a:solidFill>
                <a:srgbClr val="666699"/>
              </a:solidFill>
            </a:endParaRPr>
          </a:p>
          <a:p>
            <a:pPr lvl="1" eaLnBrk="1" hangingPunct="1">
              <a:defRPr/>
            </a:pPr>
            <a:r>
              <a:rPr lang="en-GB" altLang="en-US" dirty="0" smtClean="0">
                <a:solidFill>
                  <a:srgbClr val="666699"/>
                </a:solidFill>
              </a:rPr>
              <a:t>conflict </a:t>
            </a:r>
            <a:r>
              <a:rPr lang="en-GB" altLang="en-US" dirty="0">
                <a:solidFill>
                  <a:srgbClr val="666699"/>
                </a:solidFill>
              </a:rPr>
              <a:t>of personal values and organizational goals, </a:t>
            </a:r>
            <a:endParaRPr lang="tr-TR" altLang="en-US" dirty="0" smtClean="0">
              <a:solidFill>
                <a:srgbClr val="666699"/>
              </a:solidFill>
            </a:endParaRPr>
          </a:p>
          <a:p>
            <a:pPr lvl="1" eaLnBrk="1" hangingPunct="1">
              <a:defRPr/>
            </a:pPr>
            <a:r>
              <a:rPr lang="en-GB" altLang="en-US" dirty="0" smtClean="0">
                <a:solidFill>
                  <a:srgbClr val="666699"/>
                </a:solidFill>
              </a:rPr>
              <a:t>organizational </a:t>
            </a:r>
            <a:r>
              <a:rPr lang="en-GB" altLang="en-US" dirty="0">
                <a:solidFill>
                  <a:srgbClr val="666699"/>
                </a:solidFill>
              </a:rPr>
              <a:t>goals versus social values, etc</a:t>
            </a:r>
            <a:r>
              <a:rPr lang="en-GB" altLang="en-US" dirty="0" smtClean="0">
                <a:solidFill>
                  <a:srgbClr val="666699"/>
                </a:solidFill>
              </a:rPr>
              <a:t>.</a:t>
            </a:r>
            <a:endParaRPr lang="tr-TR" altLang="en-US" dirty="0" smtClean="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41</a:t>
            </a:fld>
            <a:endParaRPr lang="en-US" altLang="en-US" sz="1000" dirty="0">
              <a:solidFill>
                <a:srgbClr val="000000"/>
              </a:solidFill>
            </a:endParaRPr>
          </a:p>
        </p:txBody>
      </p:sp>
    </p:spTree>
    <p:extLst>
      <p:ext uri="{BB962C8B-B14F-4D97-AF65-F5344CB8AC3E}">
        <p14:creationId xmlns:p14="http://schemas.microsoft.com/office/powerpoint/2010/main" val="1970916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400" b="1" dirty="0">
                <a:latin typeface="Verdana"/>
              </a:rPr>
              <a:t>Ethical </a:t>
            </a:r>
            <a:r>
              <a:rPr lang="en-US" altLang="en-US" sz="4400" b="1" dirty="0" smtClean="0">
                <a:latin typeface="Verdana"/>
              </a:rPr>
              <a:t>Dilemmas</a:t>
            </a:r>
            <a:endParaRPr lang="en-US" altLang="en-US" sz="3600" b="1" dirty="0">
              <a:latin typeface="Verdana"/>
            </a:endParaRPr>
          </a:p>
        </p:txBody>
      </p:sp>
      <p:sp>
        <p:nvSpPr>
          <p:cNvPr id="7173" name="Rectangle 3"/>
          <p:cNvSpPr>
            <a:spLocks noGrp="1" noChangeArrowheads="1"/>
          </p:cNvSpPr>
          <p:nvPr>
            <p:ph type="body" idx="1"/>
          </p:nvPr>
        </p:nvSpPr>
        <p:spPr>
          <a:xfrm>
            <a:off x="457200" y="1600200"/>
            <a:ext cx="8435280" cy="4781128"/>
          </a:xfrm>
        </p:spPr>
        <p:txBody>
          <a:bodyPr/>
          <a:lstStyle/>
          <a:p>
            <a:pPr lvl="0">
              <a:buClr>
                <a:srgbClr val="999966"/>
              </a:buClr>
            </a:pPr>
            <a:r>
              <a:rPr lang="en-US" altLang="en-US" dirty="0" smtClean="0">
                <a:solidFill>
                  <a:srgbClr val="666699"/>
                </a:solidFill>
              </a:rPr>
              <a:t>It is easy to choose between right and wrong but life is not always black and white</a:t>
            </a:r>
          </a:p>
          <a:p>
            <a:pPr lvl="0">
              <a:buClr>
                <a:srgbClr val="999966"/>
              </a:buClr>
            </a:pPr>
            <a:r>
              <a:rPr lang="en-US" altLang="en-US" dirty="0" smtClean="0">
                <a:solidFill>
                  <a:srgbClr val="666699"/>
                </a:solidFill>
              </a:rPr>
              <a:t>Most of the time we are compelled to choose between wrong and more wrong or unclear situations</a:t>
            </a:r>
          </a:p>
          <a:p>
            <a:pPr lvl="0" eaLnBrk="1" hangingPunct="1">
              <a:buClr>
                <a:srgbClr val="999966"/>
              </a:buClr>
              <a:defRPr/>
            </a:pPr>
            <a:r>
              <a:rPr lang="en-US" altLang="en-US" dirty="0" smtClean="0">
                <a:solidFill>
                  <a:srgbClr val="666699"/>
                </a:solidFill>
              </a:rPr>
              <a:t>A classic example: </a:t>
            </a:r>
            <a:r>
              <a:rPr lang="en-US" dirty="0" smtClean="0">
                <a:solidFill>
                  <a:srgbClr val="666699"/>
                </a:solidFill>
              </a:rPr>
              <a:t>The "Trolley Problem" </a:t>
            </a:r>
          </a:p>
          <a:p>
            <a:pPr lvl="1" eaLnBrk="1" hangingPunct="1">
              <a:defRPr/>
            </a:pPr>
            <a:r>
              <a:rPr lang="en-US" dirty="0" smtClean="0">
                <a:solidFill>
                  <a:srgbClr val="666699"/>
                </a:solidFill>
              </a:rPr>
              <a:t>Consists of a series of hypothetical scenarios developed by British philosopher P.</a:t>
            </a:r>
            <a:r>
              <a:rPr lang="tr-TR" dirty="0" smtClean="0">
                <a:solidFill>
                  <a:srgbClr val="666699"/>
                </a:solidFill>
              </a:rPr>
              <a:t> </a:t>
            </a:r>
            <a:r>
              <a:rPr lang="en-US" dirty="0" smtClean="0">
                <a:solidFill>
                  <a:srgbClr val="666699"/>
                </a:solidFill>
              </a:rPr>
              <a:t>Foot in 1967</a:t>
            </a:r>
          </a:p>
          <a:p>
            <a:pPr lvl="1" eaLnBrk="1" hangingPunct="1">
              <a:defRPr/>
            </a:pPr>
            <a:r>
              <a:rPr lang="en-US" dirty="0" smtClean="0">
                <a:solidFill>
                  <a:srgbClr val="666699"/>
                </a:solidFill>
              </a:rPr>
              <a:t>American philosopher J.</a:t>
            </a:r>
            <a:r>
              <a:rPr lang="tr-TR" dirty="0" smtClean="0">
                <a:solidFill>
                  <a:srgbClr val="666699"/>
                </a:solidFill>
              </a:rPr>
              <a:t> </a:t>
            </a:r>
            <a:r>
              <a:rPr lang="en-US" dirty="0" smtClean="0">
                <a:solidFill>
                  <a:srgbClr val="666699"/>
                </a:solidFill>
              </a:rPr>
              <a:t>J.</a:t>
            </a:r>
            <a:r>
              <a:rPr lang="tr-TR" dirty="0" smtClean="0">
                <a:solidFill>
                  <a:srgbClr val="666699"/>
                </a:solidFill>
              </a:rPr>
              <a:t> </a:t>
            </a:r>
            <a:r>
              <a:rPr lang="en-US" dirty="0" smtClean="0">
                <a:solidFill>
                  <a:srgbClr val="666699"/>
                </a:solidFill>
              </a:rPr>
              <a:t>Thomson in 1985, scrutinized and expanded on Foot's ideas in </a:t>
            </a:r>
            <a:r>
              <a:rPr lang="en-US" i="1" dirty="0" smtClean="0">
                <a:solidFill>
                  <a:srgbClr val="666699"/>
                </a:solidFill>
              </a:rPr>
              <a:t>The Yale Law Journal</a:t>
            </a:r>
            <a:endParaRPr lang="en-US" altLang="en-US" dirty="0" smtClean="0">
              <a:solidFill>
                <a:srgbClr val="666699"/>
              </a:solidFill>
            </a:endParaRPr>
          </a:p>
          <a:p>
            <a:pPr lvl="0">
              <a:buClr>
                <a:srgbClr val="999966"/>
              </a:buClr>
            </a:pPr>
            <a:endParaRPr lang="en-US" altLang="en-US" dirty="0" smtClean="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42</a:t>
            </a:fld>
            <a:endParaRPr lang="en-US" altLang="en-US" sz="1000" dirty="0">
              <a:solidFill>
                <a:srgbClr val="000000"/>
              </a:solidFill>
            </a:endParaRPr>
          </a:p>
        </p:txBody>
      </p:sp>
    </p:spTree>
    <p:extLst>
      <p:ext uri="{BB962C8B-B14F-4D97-AF65-F5344CB8AC3E}">
        <p14:creationId xmlns:p14="http://schemas.microsoft.com/office/powerpoint/2010/main" val="21095203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435280" cy="2669355"/>
          </a:xfrm>
        </p:spPr>
        <p:txBody>
          <a:bodyPr/>
          <a:lstStyle/>
          <a:p>
            <a:pPr lvl="0" eaLnBrk="1" hangingPunct="1">
              <a:lnSpc>
                <a:spcPct val="90000"/>
              </a:lnSpc>
              <a:defRPr/>
            </a:pPr>
            <a:r>
              <a:rPr lang="en-US" altLang="en-US" dirty="0" smtClean="0"/>
              <a:t>A trolley is running </a:t>
            </a:r>
            <a:r>
              <a:rPr lang="en-US" altLang="en-US" dirty="0" smtClean="0">
                <a:solidFill>
                  <a:srgbClr val="666699"/>
                </a:solidFill>
              </a:rPr>
              <a:t>downhill </a:t>
            </a:r>
            <a:r>
              <a:rPr lang="en-US" altLang="en-US" dirty="0" smtClean="0"/>
              <a:t>out of control on a track.</a:t>
            </a:r>
          </a:p>
          <a:p>
            <a:pPr eaLnBrk="1" hangingPunct="1">
              <a:lnSpc>
                <a:spcPct val="90000"/>
              </a:lnSpc>
              <a:defRPr/>
            </a:pPr>
            <a:r>
              <a:rPr lang="en-US" altLang="en-US" dirty="0" smtClean="0"/>
              <a:t>In its path are five people who have been tied to the track by a mad philosopher. </a:t>
            </a:r>
          </a:p>
          <a:p>
            <a:pPr eaLnBrk="1" hangingPunct="1">
              <a:lnSpc>
                <a:spcPct val="90000"/>
              </a:lnSpc>
              <a:defRPr/>
            </a:pPr>
            <a:r>
              <a:rPr lang="en-US" altLang="en-US" dirty="0" smtClean="0"/>
              <a:t>Fortunately, you could pull the lever, which will lead the trolley </a:t>
            </a:r>
            <a:r>
              <a:rPr lang="en-US" altLang="en-US" dirty="0" smtClean="0">
                <a:solidFill>
                  <a:srgbClr val="666699"/>
                </a:solidFill>
              </a:rPr>
              <a:t>onto the side track </a:t>
            </a:r>
            <a:r>
              <a:rPr lang="en-US" altLang="en-US" dirty="0" smtClean="0"/>
              <a:t>to save five people.</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Ethical Dilemmas</a:t>
            </a:r>
            <a:br>
              <a:rPr lang="en-US" altLang="en-US" sz="4400" b="1" dirty="0" smtClean="0">
                <a:latin typeface="Verdana"/>
              </a:rPr>
            </a:br>
            <a:r>
              <a:rPr lang="en-US" altLang="en-US" sz="4400" b="1" dirty="0" smtClean="0">
                <a:latin typeface="Verdana"/>
              </a:rPr>
              <a:t>Trolley Problem – 1</a:t>
            </a:r>
            <a:endParaRPr lang="en-US" altLang="en-US" sz="44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43</a:t>
            </a:fld>
            <a:endParaRPr lang="en-US" altLang="en-US" sz="1000" dirty="0">
              <a:solidFill>
                <a:srgbClr val="000000"/>
              </a:solidFill>
            </a:endParaRPr>
          </a:p>
        </p:txBody>
      </p:sp>
      <p:pic>
        <p:nvPicPr>
          <p:cNvPr id="1026" name="Picture 2" descr="C:\Users\TOSHİBA\Desktop\trolley-300x1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149081"/>
            <a:ext cx="4032448" cy="20882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95536" y="4507608"/>
            <a:ext cx="4859946" cy="1729704"/>
          </a:xfrm>
          <a:prstGeom prst="rect">
            <a:avLst/>
          </a:prstGeom>
        </p:spPr>
        <p:txBody>
          <a:bodyPr wrap="square">
            <a:spAutoFit/>
          </a:bodyPr>
          <a:lstStyle/>
          <a:p>
            <a:pPr marL="342900" indent="-342900" fontAlgn="base">
              <a:lnSpc>
                <a:spcPct val="90000"/>
              </a:lnSpc>
              <a:spcBef>
                <a:spcPct val="20000"/>
              </a:spcBef>
              <a:spcAft>
                <a:spcPct val="0"/>
              </a:spcAft>
              <a:buClr>
                <a:srgbClr val="999966"/>
              </a:buClr>
              <a:buSzPct val="75000"/>
              <a:buFont typeface="Wingdings" pitchFamily="2" charset="2"/>
              <a:buChar char="p"/>
              <a:defRPr/>
            </a:pPr>
            <a:r>
              <a:rPr lang="en-US" altLang="en-US" sz="2800" kern="0" dirty="0">
                <a:solidFill>
                  <a:srgbClr val="666699"/>
                </a:solidFill>
              </a:rPr>
              <a:t>Unfortunately, there is a single person tied to that side track. </a:t>
            </a:r>
          </a:p>
          <a:p>
            <a:pPr marL="342900" indent="-342900" fontAlgn="base">
              <a:lnSpc>
                <a:spcPct val="90000"/>
              </a:lnSpc>
              <a:spcBef>
                <a:spcPct val="20000"/>
              </a:spcBef>
              <a:spcAft>
                <a:spcPct val="0"/>
              </a:spcAft>
              <a:buClr>
                <a:srgbClr val="999966"/>
              </a:buClr>
              <a:buSzPct val="75000"/>
              <a:buFont typeface="Wingdings" pitchFamily="2" charset="2"/>
              <a:buChar char="p"/>
              <a:defRPr/>
            </a:pPr>
            <a:r>
              <a:rPr lang="en-US" altLang="en-US" sz="2800" kern="0" dirty="0">
                <a:solidFill>
                  <a:srgbClr val="666699"/>
                </a:solidFill>
              </a:rPr>
              <a:t>What should you do</a:t>
            </a:r>
            <a:r>
              <a:rPr lang="en-US" altLang="en-US" sz="2800" kern="0" dirty="0" smtClean="0">
                <a:solidFill>
                  <a:srgbClr val="666699"/>
                </a:solidFill>
              </a:rPr>
              <a:t>?</a:t>
            </a:r>
            <a:endParaRPr lang="en-US" altLang="en-US" sz="1600" kern="0" dirty="0">
              <a:solidFill>
                <a:srgbClr val="666699"/>
              </a:solidFill>
            </a:endParaRPr>
          </a:p>
        </p:txBody>
      </p:sp>
      <p:sp>
        <p:nvSpPr>
          <p:cNvPr id="3" name="Rectangle 2"/>
          <p:cNvSpPr/>
          <p:nvPr/>
        </p:nvSpPr>
        <p:spPr>
          <a:xfrm>
            <a:off x="395536" y="6166816"/>
            <a:ext cx="5256584" cy="326243"/>
          </a:xfrm>
          <a:prstGeom prst="rect">
            <a:avLst/>
          </a:prstGeom>
        </p:spPr>
        <p:txBody>
          <a:bodyPr wrap="square">
            <a:spAutoFit/>
          </a:bodyPr>
          <a:lstStyle/>
          <a:p>
            <a:pPr fontAlgn="base">
              <a:lnSpc>
                <a:spcPct val="95000"/>
              </a:lnSpc>
              <a:spcBef>
                <a:spcPct val="20000"/>
              </a:spcBef>
              <a:spcAft>
                <a:spcPct val="0"/>
              </a:spcAft>
              <a:buClr>
                <a:srgbClr val="999966"/>
              </a:buClr>
              <a:buSzPct val="75000"/>
              <a:defRPr/>
            </a:pPr>
            <a:r>
              <a:rPr lang="en-US" altLang="en-US" sz="1600" kern="0" dirty="0">
                <a:solidFill>
                  <a:srgbClr val="666699"/>
                </a:solidFill>
              </a:rPr>
              <a:t>Philippa Foot (Oxford Review, Number 5, 1967)</a:t>
            </a:r>
          </a:p>
        </p:txBody>
      </p:sp>
    </p:spTree>
    <p:extLst>
      <p:ext uri="{BB962C8B-B14F-4D97-AF65-F5344CB8AC3E}">
        <p14:creationId xmlns:p14="http://schemas.microsoft.com/office/powerpoint/2010/main" val="19527878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572000"/>
          </a:xfrm>
        </p:spPr>
        <p:txBody>
          <a:bodyPr/>
          <a:lstStyle/>
          <a:p>
            <a:pPr eaLnBrk="1" hangingPunct="1">
              <a:defRPr/>
            </a:pPr>
            <a:r>
              <a:rPr lang="en-US" altLang="en-US" dirty="0" smtClean="0"/>
              <a:t>You have two options: </a:t>
            </a:r>
          </a:p>
          <a:p>
            <a:pPr marL="796925" lvl="1" indent="-339725" eaLnBrk="1" hangingPunct="1">
              <a:buFont typeface="+mj-lt"/>
              <a:buAutoNum type="arabicPeriod"/>
              <a:defRPr/>
            </a:pPr>
            <a:r>
              <a:rPr lang="en-US" altLang="en-US" b="1" dirty="0" smtClean="0"/>
              <a:t>Do nothing</a:t>
            </a:r>
            <a:r>
              <a:rPr lang="tr-TR" altLang="en-US" dirty="0" smtClean="0"/>
              <a:t>: </a:t>
            </a:r>
            <a:r>
              <a:rPr lang="en-US" altLang="en-US" dirty="0" smtClean="0"/>
              <a:t>The trolley kills the five people on the main track.</a:t>
            </a:r>
          </a:p>
          <a:p>
            <a:pPr marL="796925" lvl="1" indent="-339725" eaLnBrk="1" hangingPunct="1">
              <a:buFont typeface="+mj-lt"/>
              <a:buAutoNum type="arabicPeriod"/>
              <a:defRPr/>
            </a:pPr>
            <a:r>
              <a:rPr lang="en-US" altLang="en-US" b="1" dirty="0" smtClean="0"/>
              <a:t>Pull the lever</a:t>
            </a:r>
            <a:r>
              <a:rPr lang="tr-TR" altLang="en-US" dirty="0" smtClean="0"/>
              <a:t>:</a:t>
            </a:r>
            <a:r>
              <a:rPr lang="en-US" altLang="en-US" dirty="0" smtClean="0"/>
              <a:t> Divert the trolley onto the side track where it will kill only one person.</a:t>
            </a:r>
            <a:endParaRPr lang="tr-TR" altLang="en-US" dirty="0" smtClean="0"/>
          </a:p>
          <a:p>
            <a:pPr marL="457200" lvl="1" indent="0" eaLnBrk="1" hangingPunct="1">
              <a:buNone/>
              <a:defRPr/>
            </a:pPr>
            <a:r>
              <a:rPr lang="en-US" altLang="en-US" dirty="0" smtClean="0"/>
              <a:t> </a:t>
            </a:r>
          </a:p>
          <a:p>
            <a:pPr eaLnBrk="1" hangingPunct="1">
              <a:defRPr/>
            </a:pPr>
            <a:r>
              <a:rPr lang="en-US" altLang="en-US" dirty="0" smtClean="0"/>
              <a:t>Which is the correct choice?</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Ethical Dilemmas</a:t>
            </a:r>
            <a:br>
              <a:rPr lang="en-US" altLang="en-US" sz="4400" b="1" dirty="0">
                <a:latin typeface="Verdana"/>
              </a:rPr>
            </a:br>
            <a:r>
              <a:rPr lang="en-US" altLang="en-US" sz="4400" b="1" dirty="0">
                <a:latin typeface="Verdana"/>
              </a:rPr>
              <a:t>Trolley </a:t>
            </a:r>
            <a:r>
              <a:rPr lang="en-US" altLang="en-US" sz="4400" b="1" dirty="0" smtClean="0">
                <a:latin typeface="Verdana"/>
              </a:rPr>
              <a:t>Problem </a:t>
            </a:r>
            <a:r>
              <a:rPr lang="en-US" altLang="en-US" sz="4400" b="1" dirty="0">
                <a:latin typeface="Verdana"/>
              </a:rPr>
              <a:t>– 1</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44</a:t>
            </a:fld>
            <a:endParaRPr lang="en-US" altLang="en-US" sz="1000" dirty="0">
              <a:solidFill>
                <a:srgbClr val="000000"/>
              </a:solidFill>
            </a:endParaRPr>
          </a:p>
        </p:txBody>
      </p:sp>
    </p:spTree>
    <p:extLst>
      <p:ext uri="{BB962C8B-B14F-4D97-AF65-F5344CB8AC3E}">
        <p14:creationId xmlns:p14="http://schemas.microsoft.com/office/powerpoint/2010/main" val="30482332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925144"/>
          </a:xfrm>
        </p:spPr>
        <p:txBody>
          <a:bodyPr/>
          <a:lstStyle/>
          <a:p>
            <a:pPr lvl="0" eaLnBrk="1" hangingPunct="1">
              <a:buClr>
                <a:srgbClr val="999966"/>
              </a:buClr>
              <a:defRPr/>
            </a:pPr>
            <a:r>
              <a:rPr lang="en-US" altLang="en-US" dirty="0" smtClean="0"/>
              <a:t>As before, a </a:t>
            </a:r>
            <a:r>
              <a:rPr lang="en-US" altLang="en-US" dirty="0" smtClean="0">
                <a:solidFill>
                  <a:srgbClr val="666699"/>
                </a:solidFill>
              </a:rPr>
              <a:t>trolley </a:t>
            </a:r>
            <a:r>
              <a:rPr lang="en-US" altLang="en-US" dirty="0">
                <a:solidFill>
                  <a:srgbClr val="666699"/>
                </a:solidFill>
              </a:rPr>
              <a:t>is running </a:t>
            </a:r>
            <a:r>
              <a:rPr lang="en-US" altLang="en-US" dirty="0" smtClean="0">
                <a:solidFill>
                  <a:srgbClr val="666699"/>
                </a:solidFill>
              </a:rPr>
              <a:t>downhill</a:t>
            </a:r>
            <a:r>
              <a:rPr lang="tr-TR" altLang="en-US" dirty="0" smtClean="0">
                <a:solidFill>
                  <a:srgbClr val="666699"/>
                </a:solidFill>
              </a:rPr>
              <a:t> </a:t>
            </a:r>
            <a:r>
              <a:rPr lang="en-US" altLang="en-US" dirty="0" smtClean="0">
                <a:solidFill>
                  <a:srgbClr val="666699"/>
                </a:solidFill>
              </a:rPr>
              <a:t>out </a:t>
            </a:r>
            <a:r>
              <a:rPr lang="en-US" altLang="en-US" dirty="0">
                <a:solidFill>
                  <a:srgbClr val="666699"/>
                </a:solidFill>
              </a:rPr>
              <a:t>of control </a:t>
            </a:r>
            <a:r>
              <a:rPr lang="en-US" altLang="en-US" dirty="0" smtClean="0"/>
              <a:t>towards five people. </a:t>
            </a:r>
          </a:p>
          <a:p>
            <a:pPr eaLnBrk="1" hangingPunct="1">
              <a:defRPr/>
            </a:pPr>
            <a:r>
              <a:rPr lang="en-US" altLang="en-US" dirty="0" smtClean="0"/>
              <a:t>You are on a bridge under which it will pass, and you can stop the trolley by dropping a heavy weight in front of it. </a:t>
            </a:r>
          </a:p>
          <a:p>
            <a:pPr marL="0" indent="0" eaLnBrk="1" hangingPunct="1">
              <a:lnSpc>
                <a:spcPct val="95000"/>
              </a:lnSpc>
              <a:buNone/>
              <a:defRPr/>
            </a:pPr>
            <a:endParaRPr lang="tr-TR" altLang="en-US" sz="1600" dirty="0" smtClean="0"/>
          </a:p>
          <a:p>
            <a:pPr marL="0" indent="0" eaLnBrk="1" hangingPunct="1">
              <a:lnSpc>
                <a:spcPct val="95000"/>
              </a:lnSpc>
              <a:buNone/>
              <a:defRPr/>
            </a:pPr>
            <a:endParaRPr lang="tr-TR" altLang="en-US" sz="1600" dirty="0"/>
          </a:p>
          <a:p>
            <a:pPr marL="0" indent="0" eaLnBrk="1" hangingPunct="1">
              <a:lnSpc>
                <a:spcPct val="95000"/>
              </a:lnSpc>
              <a:buNone/>
              <a:defRPr/>
            </a:pPr>
            <a:endParaRPr lang="tr-TR" altLang="en-US" sz="1600" dirty="0" smtClean="0"/>
          </a:p>
          <a:p>
            <a:pPr marL="0" indent="0" eaLnBrk="1" hangingPunct="1">
              <a:lnSpc>
                <a:spcPct val="95000"/>
              </a:lnSpc>
              <a:buNone/>
              <a:defRPr/>
            </a:pPr>
            <a:endParaRPr lang="tr-TR" altLang="en-US" sz="1600" dirty="0"/>
          </a:p>
          <a:p>
            <a:pPr marL="0" indent="0" eaLnBrk="1" hangingPunct="1">
              <a:lnSpc>
                <a:spcPct val="95000"/>
              </a:lnSpc>
              <a:buNone/>
              <a:defRPr/>
            </a:pPr>
            <a:endParaRPr lang="tr-TR" altLang="en-US" sz="1600" dirty="0" smtClean="0"/>
          </a:p>
          <a:p>
            <a:pPr marL="0" indent="0" eaLnBrk="1" hangingPunct="1">
              <a:lnSpc>
                <a:spcPct val="95000"/>
              </a:lnSpc>
              <a:buNone/>
              <a:defRPr/>
            </a:pPr>
            <a:endParaRPr lang="tr-TR" altLang="en-US" sz="1600" dirty="0"/>
          </a:p>
          <a:p>
            <a:pPr marL="0" indent="0" eaLnBrk="1" hangingPunct="1">
              <a:lnSpc>
                <a:spcPct val="95000"/>
              </a:lnSpc>
              <a:buNone/>
              <a:defRPr/>
            </a:pPr>
            <a:endParaRPr lang="tr-TR" altLang="en-US" sz="1600" dirty="0" smtClean="0"/>
          </a:p>
          <a:p>
            <a:pPr marL="0" indent="0" eaLnBrk="1" hangingPunct="1">
              <a:lnSpc>
                <a:spcPct val="95000"/>
              </a:lnSpc>
              <a:buNone/>
              <a:defRPr/>
            </a:pPr>
            <a:r>
              <a:rPr lang="en-US" altLang="en-US" sz="1600" dirty="0" smtClean="0"/>
              <a:t>Judith Jarvis Thomson, Killing, Letting Die, and the Trolley Problem, 59 The Monist 204-17 (1976)</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Ethical Dilemmas</a:t>
            </a:r>
            <a:br>
              <a:rPr lang="en-US" altLang="en-US" sz="4400" b="1" dirty="0" smtClean="0">
                <a:latin typeface="Verdana"/>
              </a:rPr>
            </a:br>
            <a:r>
              <a:rPr lang="en-US" altLang="en-US" sz="4400" b="1" dirty="0" smtClean="0">
                <a:latin typeface="Verdana"/>
              </a:rPr>
              <a:t>Trolley Problem – 2</a:t>
            </a:r>
            <a:endParaRPr lang="en-US" altLang="en-US" sz="44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45</a:t>
            </a:fld>
            <a:endParaRPr lang="en-US" altLang="en-US" sz="1000" dirty="0">
              <a:solidFill>
                <a:srgbClr val="000000"/>
              </a:solidFill>
            </a:endParaRPr>
          </a:p>
        </p:txBody>
      </p:sp>
      <p:pic>
        <p:nvPicPr>
          <p:cNvPr id="1026" name="Picture 2" descr="C:\Users\TOSHİBA\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861048"/>
            <a:ext cx="4752527" cy="2017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7587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925144"/>
          </a:xfrm>
        </p:spPr>
        <p:txBody>
          <a:bodyPr/>
          <a:lstStyle/>
          <a:p>
            <a:pPr eaLnBrk="1" hangingPunct="1">
              <a:defRPr/>
            </a:pPr>
            <a:r>
              <a:rPr lang="en-US" altLang="en-US" dirty="0" smtClean="0"/>
              <a:t>As it happens, there is a very fat man next to you</a:t>
            </a:r>
            <a:r>
              <a:rPr lang="tr-TR" altLang="en-US" dirty="0" smtClean="0"/>
              <a:t>.</a:t>
            </a:r>
          </a:p>
          <a:p>
            <a:pPr eaLnBrk="1" hangingPunct="1">
              <a:defRPr/>
            </a:pPr>
            <a:r>
              <a:rPr lang="en-US" altLang="en-US" dirty="0" smtClean="0"/>
              <a:t>Your only way to stop the trolley is to push him over the bridge onto the track, and killing him to save five people.</a:t>
            </a:r>
          </a:p>
          <a:p>
            <a:pPr eaLnBrk="1" hangingPunct="1">
              <a:defRPr/>
            </a:pPr>
            <a:r>
              <a:rPr lang="en-US" altLang="en-US" dirty="0" smtClean="0"/>
              <a:t>Should you proceed? </a:t>
            </a:r>
          </a:p>
          <a:p>
            <a:pPr marL="0" indent="0" eaLnBrk="1" hangingPunct="1">
              <a:buNone/>
              <a:defRPr/>
            </a:pPr>
            <a:endParaRPr lang="tr-TR" altLang="en-US" sz="1600" dirty="0"/>
          </a:p>
          <a:p>
            <a:pPr marL="0" indent="0" eaLnBrk="1" hangingPunct="1">
              <a:buNone/>
              <a:defRPr/>
            </a:pPr>
            <a:r>
              <a:rPr lang="en-US" altLang="en-US" sz="1600" dirty="0" smtClean="0"/>
              <a:t>Judith Jarvis Thomson, Killing, Letting Die, and the Trolley Problem, 59 The Monist 204-17 (1976)</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Ethical Dilemmas</a:t>
            </a:r>
            <a:br>
              <a:rPr lang="en-US" altLang="en-US" sz="4400" b="1" dirty="0">
                <a:latin typeface="Verdana"/>
              </a:rPr>
            </a:br>
            <a:r>
              <a:rPr lang="en-US" altLang="en-US" sz="4400" b="1" dirty="0">
                <a:latin typeface="Verdana"/>
              </a:rPr>
              <a:t>Trolley </a:t>
            </a:r>
            <a:r>
              <a:rPr lang="en-US" altLang="en-US" sz="4400" b="1" dirty="0" smtClean="0">
                <a:latin typeface="Verdana"/>
              </a:rPr>
              <a:t>Problem </a:t>
            </a:r>
            <a:r>
              <a:rPr lang="en-US" altLang="en-US" sz="4400" b="1" dirty="0">
                <a:latin typeface="Verdana"/>
              </a:rPr>
              <a:t>– 2</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46</a:t>
            </a:fld>
            <a:endParaRPr lang="en-US" altLang="en-US" sz="1000" dirty="0">
              <a:solidFill>
                <a:srgbClr val="000000"/>
              </a:solidFill>
            </a:endParaRPr>
          </a:p>
        </p:txBody>
      </p:sp>
    </p:spTree>
    <p:extLst>
      <p:ext uri="{BB962C8B-B14F-4D97-AF65-F5344CB8AC3E}">
        <p14:creationId xmlns:p14="http://schemas.microsoft.com/office/powerpoint/2010/main" val="19966162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925144"/>
          </a:xfrm>
        </p:spPr>
        <p:txBody>
          <a:bodyPr/>
          <a:lstStyle/>
          <a:p>
            <a:pPr eaLnBrk="1" hangingPunct="1">
              <a:defRPr/>
            </a:pPr>
            <a:r>
              <a:rPr lang="en-US" altLang="en-US" dirty="0" smtClean="0"/>
              <a:t>Most people who approved of sacrificing one to save five in </a:t>
            </a:r>
            <a:r>
              <a:rPr lang="en-US" altLang="en-US" dirty="0" smtClean="0"/>
              <a:t>Problem-1 </a:t>
            </a:r>
            <a:r>
              <a:rPr lang="en-US" altLang="en-US" dirty="0" smtClean="0"/>
              <a:t>do not approve in </a:t>
            </a:r>
            <a:r>
              <a:rPr lang="en-US" altLang="en-US" dirty="0"/>
              <a:t>Problem-2</a:t>
            </a:r>
            <a:r>
              <a:rPr lang="en-US" altLang="en-US" dirty="0" smtClean="0"/>
              <a:t>. </a:t>
            </a:r>
          </a:p>
          <a:p>
            <a:pPr eaLnBrk="1" hangingPunct="1">
              <a:defRPr/>
            </a:pPr>
            <a:r>
              <a:rPr lang="en-US" altLang="en-US" dirty="0" smtClean="0"/>
              <a:t>This has led to attempts to find a relevant moral distinction between the two cases.</a:t>
            </a:r>
          </a:p>
          <a:p>
            <a:pPr eaLnBrk="1" hangingPunct="1">
              <a:defRPr/>
            </a:pPr>
            <a:r>
              <a:rPr lang="en-US" altLang="en-US" dirty="0" smtClean="0"/>
              <a:t>One clear distinction is that; </a:t>
            </a:r>
          </a:p>
          <a:p>
            <a:pPr lvl="1" eaLnBrk="1" hangingPunct="1">
              <a:defRPr/>
            </a:pPr>
            <a:r>
              <a:rPr lang="en-US" altLang="en-US" dirty="0" smtClean="0"/>
              <a:t>in </a:t>
            </a:r>
            <a:r>
              <a:rPr lang="en-US" altLang="en-US" dirty="0"/>
              <a:t>Problem-1</a:t>
            </a:r>
            <a:r>
              <a:rPr lang="en-US" altLang="en-US" dirty="0" smtClean="0"/>
              <a:t>, harming the one is just a side effect of switching the trolley away from the five, however, </a:t>
            </a:r>
          </a:p>
          <a:p>
            <a:pPr lvl="1" eaLnBrk="1" hangingPunct="1">
              <a:defRPr/>
            </a:pPr>
            <a:r>
              <a:rPr lang="en-US" altLang="en-US" dirty="0" smtClean="0"/>
              <a:t>in </a:t>
            </a:r>
            <a:r>
              <a:rPr lang="en-US" altLang="en-US" dirty="0"/>
              <a:t>Problem-2</a:t>
            </a:r>
            <a:r>
              <a:rPr lang="en-US" altLang="en-US" dirty="0" smtClean="0"/>
              <a:t>, harming the one is an integral part of the plan to save the five.</a:t>
            </a:r>
            <a:endParaRPr lang="en-US" altLang="en-US" dirty="0" smtClean="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Analysis of</a:t>
            </a:r>
            <a:br>
              <a:rPr lang="en-US" altLang="en-US" sz="4400" b="1" dirty="0" smtClean="0">
                <a:latin typeface="Verdana"/>
              </a:rPr>
            </a:br>
            <a:r>
              <a:rPr lang="en-US" altLang="en-US" sz="4400" b="1" dirty="0" smtClean="0">
                <a:latin typeface="Verdana"/>
              </a:rPr>
              <a:t>Trolley Problem</a:t>
            </a:r>
            <a:r>
              <a:rPr lang="tr-TR" altLang="en-US" sz="4400" b="1" dirty="0" smtClean="0">
                <a:latin typeface="Verdana"/>
              </a:rPr>
              <a:t>s</a:t>
            </a:r>
            <a:r>
              <a:rPr lang="en-US" altLang="en-US" sz="4400" b="1" dirty="0" smtClean="0">
                <a:latin typeface="Verdana"/>
              </a:rPr>
              <a:t> </a:t>
            </a:r>
            <a:endParaRPr lang="en-US" altLang="en-US" sz="44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47</a:t>
            </a:fld>
            <a:endParaRPr lang="en-US" altLang="en-US" sz="1000" dirty="0">
              <a:solidFill>
                <a:srgbClr val="000000"/>
              </a:solidFill>
            </a:endParaRPr>
          </a:p>
        </p:txBody>
      </p:sp>
    </p:spTree>
    <p:extLst>
      <p:ext uri="{BB962C8B-B14F-4D97-AF65-F5344CB8AC3E}">
        <p14:creationId xmlns:p14="http://schemas.microsoft.com/office/powerpoint/2010/main" val="32996048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925144"/>
          </a:xfrm>
        </p:spPr>
        <p:txBody>
          <a:bodyPr/>
          <a:lstStyle/>
          <a:p>
            <a:pPr lvl="0">
              <a:buClr>
                <a:srgbClr val="999966"/>
              </a:buClr>
            </a:pPr>
            <a:r>
              <a:rPr lang="en-US" altLang="en-US" dirty="0" smtClean="0">
                <a:solidFill>
                  <a:srgbClr val="666699"/>
                </a:solidFill>
              </a:rPr>
              <a:t>The more different and difficult the ethical choice we face, the more we need to rely on ethical principles, theories, codes, discussion and dialogue with others for their insights and different perspectives about the dilemma to arrive to the most ethical conclusion.</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Ethical Dilemmas</a:t>
            </a:r>
            <a:br>
              <a:rPr lang="en-US" altLang="en-US" sz="4400" b="1" dirty="0" smtClean="0">
                <a:latin typeface="Verdana"/>
              </a:rPr>
            </a:br>
            <a:r>
              <a:rPr lang="en-US" altLang="en-US" sz="4400" b="1" dirty="0" smtClean="0">
                <a:latin typeface="Verdana"/>
              </a:rPr>
              <a:t>Conclusion</a:t>
            </a:r>
            <a:endParaRPr lang="en-US" altLang="en-US" sz="44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48</a:t>
            </a:fld>
            <a:endParaRPr lang="en-US" altLang="en-US" sz="1000" dirty="0">
              <a:solidFill>
                <a:srgbClr val="000000"/>
              </a:solidFill>
            </a:endParaRPr>
          </a:p>
        </p:txBody>
      </p:sp>
    </p:spTree>
    <p:extLst>
      <p:ext uri="{BB962C8B-B14F-4D97-AF65-F5344CB8AC3E}">
        <p14:creationId xmlns:p14="http://schemas.microsoft.com/office/powerpoint/2010/main" val="2621148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marL="0" lvl="0" indent="0" eaLnBrk="1" hangingPunct="1">
              <a:buClr>
                <a:srgbClr val="999966"/>
              </a:buClr>
              <a:buNone/>
              <a:defRPr/>
            </a:pPr>
            <a:endParaRPr lang="tr-TR" altLang="en-US" dirty="0" smtClean="0">
              <a:solidFill>
                <a:srgbClr val="666699"/>
              </a:solidFill>
            </a:endParaRPr>
          </a:p>
          <a:p>
            <a:pPr marL="358775" indent="-358775" algn="ctr" eaLnBrk="1" hangingPunct="1">
              <a:buClr>
                <a:srgbClr val="999966"/>
              </a:buClr>
              <a:buNone/>
              <a:defRPr/>
            </a:pPr>
            <a:r>
              <a:rPr lang="en-GB" altLang="en-US" sz="3200" b="1" i="1" dirty="0" smtClean="0">
                <a:solidFill>
                  <a:srgbClr val="666699"/>
                </a:solidFill>
              </a:rPr>
              <a:t>From </a:t>
            </a:r>
            <a:r>
              <a:rPr lang="en-GB" altLang="en-US" sz="3200" b="1" i="1" dirty="0">
                <a:solidFill>
                  <a:srgbClr val="666699"/>
                </a:solidFill>
              </a:rPr>
              <a:t>a good decision </a:t>
            </a:r>
            <a:endParaRPr lang="tr-TR" altLang="en-US" sz="3200" b="1" i="1" dirty="0" smtClean="0">
              <a:solidFill>
                <a:srgbClr val="666699"/>
              </a:solidFill>
            </a:endParaRPr>
          </a:p>
          <a:p>
            <a:pPr marL="358775" indent="-358775" algn="ctr" eaLnBrk="1" hangingPunct="1">
              <a:buClr>
                <a:srgbClr val="999966"/>
              </a:buClr>
              <a:buNone/>
              <a:defRPr/>
            </a:pPr>
            <a:r>
              <a:rPr lang="en-GB" altLang="en-US" sz="3200" b="1" i="1" dirty="0" smtClean="0">
                <a:solidFill>
                  <a:srgbClr val="666699"/>
                </a:solidFill>
              </a:rPr>
              <a:t>can </a:t>
            </a:r>
            <a:r>
              <a:rPr lang="en-GB" altLang="en-US" sz="3200" b="1" i="1" dirty="0">
                <a:solidFill>
                  <a:srgbClr val="666699"/>
                </a:solidFill>
              </a:rPr>
              <a:t>benefit millions, </a:t>
            </a:r>
            <a:endParaRPr lang="tr-TR" altLang="en-US" sz="3200" b="1" i="1" dirty="0" smtClean="0">
              <a:solidFill>
                <a:srgbClr val="666699"/>
              </a:solidFill>
            </a:endParaRPr>
          </a:p>
          <a:p>
            <a:pPr marL="358775" indent="-358775" algn="ctr" eaLnBrk="1" hangingPunct="1">
              <a:buClr>
                <a:srgbClr val="999966"/>
              </a:buClr>
              <a:buNone/>
              <a:defRPr/>
            </a:pPr>
            <a:r>
              <a:rPr lang="en-GB" altLang="en-US" sz="3200" b="1" i="1" dirty="0" smtClean="0">
                <a:solidFill>
                  <a:srgbClr val="666699"/>
                </a:solidFill>
              </a:rPr>
              <a:t>while </a:t>
            </a:r>
            <a:r>
              <a:rPr lang="en-GB" altLang="en-US" sz="3200" b="1" i="1" dirty="0">
                <a:solidFill>
                  <a:srgbClr val="666699"/>
                </a:solidFill>
              </a:rPr>
              <a:t>an unethical one </a:t>
            </a:r>
            <a:endParaRPr lang="tr-TR" altLang="en-US" sz="3200" b="1" i="1" dirty="0" smtClean="0">
              <a:solidFill>
                <a:srgbClr val="666699"/>
              </a:solidFill>
            </a:endParaRPr>
          </a:p>
          <a:p>
            <a:pPr marL="358775" indent="-358775" algn="ctr" eaLnBrk="1" hangingPunct="1">
              <a:buClr>
                <a:srgbClr val="999966"/>
              </a:buClr>
              <a:buNone/>
              <a:defRPr/>
            </a:pPr>
            <a:r>
              <a:rPr lang="en-GB" altLang="en-US" sz="3200" b="1" i="1" dirty="0" smtClean="0">
                <a:solidFill>
                  <a:srgbClr val="666699"/>
                </a:solidFill>
              </a:rPr>
              <a:t>can </a:t>
            </a:r>
            <a:r>
              <a:rPr lang="en-GB" altLang="en-US" sz="3200" b="1" i="1" dirty="0">
                <a:solidFill>
                  <a:srgbClr val="666699"/>
                </a:solidFill>
              </a:rPr>
              <a:t>cripple (damage) </a:t>
            </a:r>
            <a:r>
              <a:rPr lang="en-GB" altLang="en-US" sz="3200" b="1" i="1" dirty="0" smtClean="0">
                <a:solidFill>
                  <a:srgbClr val="666699"/>
                </a:solidFill>
              </a:rPr>
              <a:t>our </a:t>
            </a:r>
            <a:r>
              <a:rPr lang="en-GB" altLang="en-US" sz="3200" b="1" i="1" dirty="0">
                <a:solidFill>
                  <a:srgbClr val="666699"/>
                </a:solidFill>
              </a:rPr>
              <a:t>future</a:t>
            </a:r>
            <a:r>
              <a:rPr lang="en-GB" altLang="en-US" sz="3200" b="1" i="1" dirty="0" smtClean="0">
                <a:solidFill>
                  <a:srgbClr val="666699"/>
                </a:solidFill>
              </a:rPr>
              <a:t>.</a:t>
            </a:r>
            <a:endParaRPr lang="tr-TR" altLang="en-US" sz="3200" b="1" i="1" dirty="0" smtClean="0">
              <a:solidFill>
                <a:srgbClr val="666699"/>
              </a:solidFill>
            </a:endParaRPr>
          </a:p>
          <a:p>
            <a:pPr marL="400050" lvl="1" indent="0" algn="ctr" eaLnBrk="1" hangingPunct="1">
              <a:buClr>
                <a:srgbClr val="999966"/>
              </a:buClr>
              <a:buNone/>
              <a:defRPr/>
            </a:pPr>
            <a:endParaRPr lang="en-GB" altLang="en-US" dirty="0">
              <a:solidFill>
                <a:srgbClr val="666699"/>
              </a:solidFill>
            </a:endParaRPr>
          </a:p>
          <a:p>
            <a:pPr marL="0" lvl="0" indent="0" eaLnBrk="1" hangingPunct="1">
              <a:buClr>
                <a:srgbClr val="999966"/>
              </a:buClr>
              <a:buNone/>
              <a:defRPr/>
            </a:pPr>
            <a:r>
              <a:rPr lang="en-GB" altLang="en-US" sz="1600" dirty="0" smtClean="0">
                <a:solidFill>
                  <a:srgbClr val="666699"/>
                </a:solidFill>
              </a:rPr>
              <a:t>http</a:t>
            </a:r>
            <a:r>
              <a:rPr lang="en-GB" altLang="en-US" sz="1600" dirty="0">
                <a:solidFill>
                  <a:srgbClr val="666699"/>
                </a:solidFill>
              </a:rPr>
              <a:t>://</a:t>
            </a:r>
            <a:r>
              <a:rPr lang="en-GB" altLang="en-US" sz="1600" dirty="0" smtClean="0">
                <a:solidFill>
                  <a:srgbClr val="666699"/>
                </a:solidFill>
              </a:rPr>
              <a:t>www.globalethics.org</a:t>
            </a:r>
            <a:endParaRPr lang="en-GB" altLang="en-US" sz="1600" dirty="0">
              <a:solidFill>
                <a:srgbClr val="666699"/>
              </a:solidFill>
            </a:endParaRPr>
          </a:p>
        </p:txBody>
      </p:sp>
      <p:sp>
        <p:nvSpPr>
          <p:cNvPr id="6" name="Rectangle 2"/>
          <p:cNvSpPr>
            <a:spLocks noGrp="1" noChangeArrowheads="1"/>
          </p:cNvSpPr>
          <p:nvPr>
            <p:ph type="title"/>
          </p:nvPr>
        </p:nvSpPr>
        <p:spPr>
          <a:xfrm>
            <a:off x="457200" y="277813"/>
            <a:ext cx="8229600" cy="1139825"/>
          </a:xfrm>
        </p:spPr>
        <p:txBody>
          <a:bodyPr anchor="ctr"/>
          <a:lstStyle/>
          <a:p>
            <a:pPr eaLnBrk="1" hangingPunct="1"/>
            <a:r>
              <a:rPr lang="en-US" altLang="en-US" sz="4400" b="1" dirty="0">
                <a:latin typeface="Verdana"/>
              </a:rPr>
              <a:t>Ethical Decision Making</a:t>
            </a:r>
            <a:endParaRPr lang="en-US" altLang="en-US" dirty="0" smtClean="0">
              <a:latin typeface="+mn-lt"/>
            </a:endParaRPr>
          </a:p>
        </p:txBody>
      </p:sp>
      <p:sp>
        <p:nvSpPr>
          <p:cNvPr id="7"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49</a:t>
            </a:fld>
            <a:endParaRPr lang="en-US" altLang="en-US" sz="1000" dirty="0">
              <a:solidFill>
                <a:srgbClr val="000000"/>
              </a:solidFill>
            </a:endParaRPr>
          </a:p>
        </p:txBody>
      </p:sp>
    </p:spTree>
    <p:extLst>
      <p:ext uri="{BB962C8B-B14F-4D97-AF65-F5344CB8AC3E}">
        <p14:creationId xmlns:p14="http://schemas.microsoft.com/office/powerpoint/2010/main" val="3409123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Traditional Approaches to Ethics</a:t>
            </a:r>
            <a:endParaRPr lang="en-US" altLang="en-US" sz="4400" b="1" dirty="0">
              <a:latin typeface="+mn-lt"/>
            </a:endParaRPr>
          </a:p>
        </p:txBody>
      </p:sp>
      <p:sp>
        <p:nvSpPr>
          <p:cNvPr id="17413" name="Rectangle 3"/>
          <p:cNvSpPr>
            <a:spLocks noGrp="1" noChangeArrowheads="1"/>
          </p:cNvSpPr>
          <p:nvPr>
            <p:ph type="body" idx="1"/>
          </p:nvPr>
        </p:nvSpPr>
        <p:spPr/>
        <p:txBody>
          <a:bodyPr/>
          <a:lstStyle/>
          <a:p>
            <a:pPr>
              <a:defRPr/>
            </a:pPr>
            <a:r>
              <a:rPr lang="en-US" dirty="0" smtClean="0"/>
              <a:t>Three </a:t>
            </a:r>
            <a:r>
              <a:rPr lang="en-US" dirty="0" smtClean="0"/>
              <a:t>traditional </a:t>
            </a:r>
            <a:r>
              <a:rPr lang="en-US" dirty="0" smtClean="0"/>
              <a:t>approaches to ethics</a:t>
            </a:r>
            <a:r>
              <a:rPr lang="en-US" altLang="tr-TR" dirty="0" smtClean="0">
                <a:solidFill>
                  <a:schemeClr val="tx2"/>
                </a:solidFill>
              </a:rPr>
              <a:t>:</a:t>
            </a:r>
            <a:endParaRPr lang="en-US" altLang="tr-TR" sz="1400" dirty="0" smtClean="0">
              <a:solidFill>
                <a:schemeClr val="tx2"/>
              </a:solidFill>
            </a:endParaRPr>
          </a:p>
          <a:p>
            <a:pPr marL="757238" lvl="1" indent="-357188">
              <a:buClr>
                <a:srgbClr val="999966"/>
              </a:buClr>
              <a:buFont typeface="+mj-lt"/>
              <a:buAutoNum type="arabicPeriod"/>
              <a:defRPr/>
            </a:pPr>
            <a:r>
              <a:rPr lang="en-US" altLang="tr-TR" b="1" dirty="0" smtClean="0">
                <a:solidFill>
                  <a:srgbClr val="666699"/>
                </a:solidFill>
              </a:rPr>
              <a:t>Descriptive Ethics</a:t>
            </a:r>
            <a:endParaRPr lang="en-US" altLang="tr-TR" dirty="0" smtClean="0">
              <a:solidFill>
                <a:srgbClr val="666699"/>
              </a:solidFill>
            </a:endParaRPr>
          </a:p>
          <a:p>
            <a:pPr lvl="2">
              <a:buClr>
                <a:srgbClr val="FF9900"/>
              </a:buClr>
              <a:defRPr/>
            </a:pPr>
            <a:r>
              <a:rPr lang="en-US" altLang="tr-TR" dirty="0" smtClean="0">
                <a:solidFill>
                  <a:srgbClr val="666699"/>
                </a:solidFill>
              </a:rPr>
              <a:t>What do you, or I think is right? </a:t>
            </a:r>
          </a:p>
          <a:p>
            <a:pPr marL="757238" lvl="1" indent="-357188">
              <a:buClr>
                <a:srgbClr val="999966"/>
              </a:buClr>
              <a:buFont typeface="+mj-lt"/>
              <a:buAutoNum type="arabicPeriod"/>
              <a:defRPr/>
            </a:pPr>
            <a:r>
              <a:rPr lang="en-US" altLang="tr-TR" b="1" dirty="0" smtClean="0">
                <a:solidFill>
                  <a:srgbClr val="666699"/>
                </a:solidFill>
              </a:rPr>
              <a:t>Normative Ethics</a:t>
            </a:r>
            <a:endParaRPr lang="en-US" altLang="tr-TR" dirty="0" smtClean="0">
              <a:solidFill>
                <a:srgbClr val="666699"/>
              </a:solidFill>
            </a:endParaRPr>
          </a:p>
          <a:p>
            <a:pPr lvl="2">
              <a:buClr>
                <a:srgbClr val="FF9900"/>
              </a:buClr>
              <a:defRPr/>
            </a:pPr>
            <a:r>
              <a:rPr lang="en-US" altLang="tr-TR" dirty="0" smtClean="0">
                <a:solidFill>
                  <a:srgbClr val="666699"/>
                </a:solidFill>
              </a:rPr>
              <a:t>How should you and I think/act? </a:t>
            </a:r>
          </a:p>
          <a:p>
            <a:pPr marL="755650" lvl="1" indent="-355600">
              <a:buClr>
                <a:srgbClr val="999966"/>
              </a:buClr>
              <a:buFont typeface="+mj-lt"/>
              <a:buAutoNum type="arabicPeriod"/>
              <a:defRPr/>
            </a:pPr>
            <a:r>
              <a:rPr lang="en-US" altLang="tr-TR" b="1" dirty="0" smtClean="0">
                <a:solidFill>
                  <a:srgbClr val="666699"/>
                </a:solidFill>
              </a:rPr>
              <a:t>Applied Ethics</a:t>
            </a:r>
          </a:p>
          <a:p>
            <a:pPr lvl="2">
              <a:buClr>
                <a:srgbClr val="FF9900"/>
              </a:buClr>
              <a:defRPr/>
            </a:pPr>
            <a:r>
              <a:rPr lang="en-US" altLang="tr-TR" dirty="0" smtClean="0">
                <a:solidFill>
                  <a:srgbClr val="666699"/>
                </a:solidFill>
              </a:rPr>
              <a:t>How do you and I take “moral” knowledge and put it into practice?</a:t>
            </a:r>
          </a:p>
          <a:p>
            <a:pPr marL="57150" indent="0">
              <a:buClr>
                <a:srgbClr val="FF9900"/>
              </a:buClr>
              <a:buNone/>
              <a:defRPr/>
            </a:pPr>
            <a:endParaRPr lang="en-US" altLang="tr-TR" sz="1400" dirty="0" smtClean="0">
              <a:solidFill>
                <a:srgbClr val="666699"/>
              </a:solidFill>
            </a:endParaRPr>
          </a:p>
          <a:p>
            <a:pPr marL="57150" indent="0">
              <a:buClr>
                <a:srgbClr val="FF9900"/>
              </a:buClr>
              <a:buNone/>
              <a:defRPr/>
            </a:pPr>
            <a:r>
              <a:rPr lang="en-US" altLang="tr-TR" sz="1400" dirty="0" smtClean="0">
                <a:solidFill>
                  <a:srgbClr val="666699"/>
                </a:solidFill>
              </a:rPr>
              <a:t>https</a:t>
            </a:r>
            <a:r>
              <a:rPr lang="en-US" altLang="tr-TR" sz="1400" dirty="0" smtClean="0">
                <a:solidFill>
                  <a:srgbClr val="666699"/>
                </a:solidFill>
              </a:rPr>
              <a:t>://www.thoughtco.com/ethics-descriptive-normative-and-analytic-4037543</a:t>
            </a:r>
          </a:p>
          <a:p>
            <a:pPr marL="57150" indent="0">
              <a:buClr>
                <a:srgbClr val="FF9900"/>
              </a:buClr>
              <a:buNone/>
              <a:defRPr/>
            </a:pPr>
            <a:r>
              <a:rPr lang="en-US" altLang="tr-TR" sz="1400" dirty="0" smtClean="0">
                <a:solidFill>
                  <a:srgbClr val="666699"/>
                </a:solidFill>
              </a:rPr>
              <a:t>https://www.brown.edu/academics/science-and-technology-studies/framework-making-ethical-decisions</a:t>
            </a:r>
            <a:endParaRPr lang="en-US" altLang="tr-TR" sz="1400" dirty="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chemeClr val="tx1"/>
                </a:solidFill>
              </a:rPr>
              <a:t>3-</a:t>
            </a:r>
            <a:fld id="{BDE4EB28-B998-4999-9BE2-0498C14CD8A1}" type="slidenum">
              <a:rPr lang="en-US" altLang="en-US" sz="1000">
                <a:solidFill>
                  <a:schemeClr val="tx1"/>
                </a:solidFill>
              </a:rPr>
              <a:pPr>
                <a:spcBef>
                  <a:spcPct val="0"/>
                </a:spcBef>
                <a:buClrTx/>
                <a:buSzTx/>
                <a:buFontTx/>
                <a:buNone/>
              </a:pPr>
              <a:t>5</a:t>
            </a:fld>
            <a:endParaRPr lang="en-US" altLang="en-US" sz="1000" dirty="0">
              <a:solidFill>
                <a:schemeClr val="tx1"/>
              </a:solidFill>
            </a:endParaRPr>
          </a:p>
        </p:txBody>
      </p:sp>
    </p:spTree>
    <p:extLst>
      <p:ext uri="{BB962C8B-B14F-4D97-AF65-F5344CB8AC3E}">
        <p14:creationId xmlns:p14="http://schemas.microsoft.com/office/powerpoint/2010/main" val="6489303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p:txBody>
          <a:bodyPr/>
          <a:lstStyle/>
          <a:p>
            <a:pPr eaLnBrk="1" hangingPunct="1"/>
            <a:r>
              <a:rPr lang="en-US" altLang="en-US" dirty="0">
                <a:ea typeface="Arial Unicode MS" pitchFamily="34" charset="-128"/>
                <a:cs typeface="Arial Unicode MS" pitchFamily="34" charset="-128"/>
              </a:rPr>
              <a:t>E</a:t>
            </a:r>
            <a:r>
              <a:rPr lang="en-US" altLang="en-US" dirty="0" smtClean="0">
                <a:ea typeface="Arial Unicode MS" pitchFamily="34" charset="-128"/>
                <a:cs typeface="Arial Unicode MS" pitchFamily="34" charset="-128"/>
              </a:rPr>
              <a:t>ngineers</a:t>
            </a:r>
            <a:r>
              <a:rPr lang="en-US" altLang="en-US" dirty="0" smtClean="0">
                <a:ea typeface="Arial Unicode MS" pitchFamily="34" charset="-128"/>
                <a:cs typeface="Arial Unicode MS" pitchFamily="34" charset="-128"/>
              </a:rPr>
              <a:t>’ ethical decisions are </a:t>
            </a:r>
            <a:r>
              <a:rPr lang="en-US" altLang="en-US" dirty="0" smtClean="0">
                <a:ea typeface="Arial Unicode MS" pitchFamily="34" charset="-128"/>
                <a:cs typeface="Arial Unicode MS" pitchFamily="34" charset="-128"/>
              </a:rPr>
              <a:t>important, because </a:t>
            </a:r>
            <a:r>
              <a:rPr lang="en-US" altLang="en-US" dirty="0" smtClean="0">
                <a:ea typeface="Arial Unicode MS" pitchFamily="34" charset="-128"/>
                <a:cs typeface="Arial Unicode MS" pitchFamily="34" charset="-128"/>
              </a:rPr>
              <a:t>they impact;</a:t>
            </a:r>
          </a:p>
          <a:p>
            <a:pPr lvl="1" eaLnBrk="1" hangingPunct="1"/>
            <a:r>
              <a:rPr lang="en-US" altLang="en-US" dirty="0" smtClean="0">
                <a:ea typeface="Arial Unicode MS" pitchFamily="34" charset="-128"/>
                <a:cs typeface="Arial Unicode MS" pitchFamily="34" charset="-128"/>
              </a:rPr>
              <a:t>the products and services (safety and utility)</a:t>
            </a:r>
          </a:p>
          <a:p>
            <a:pPr lvl="1" eaLnBrk="1" hangingPunct="1"/>
            <a:r>
              <a:rPr lang="en-US" altLang="en-US" dirty="0" smtClean="0">
                <a:ea typeface="Arial Unicode MS" pitchFamily="34" charset="-128"/>
                <a:cs typeface="Arial Unicode MS" pitchFamily="34" charset="-128"/>
              </a:rPr>
              <a:t>the company and its stockholders</a:t>
            </a:r>
          </a:p>
          <a:p>
            <a:pPr lvl="1" eaLnBrk="1" hangingPunct="1"/>
            <a:r>
              <a:rPr lang="en-US" altLang="en-US" dirty="0" smtClean="0">
                <a:ea typeface="Arial Unicode MS" pitchFamily="34" charset="-128"/>
                <a:cs typeface="Arial Unicode MS" pitchFamily="34" charset="-128"/>
              </a:rPr>
              <a:t>the public and society (benefits to the people)</a:t>
            </a:r>
          </a:p>
          <a:p>
            <a:pPr lvl="1" eaLnBrk="1" hangingPunct="1"/>
            <a:r>
              <a:rPr lang="en-US" altLang="en-US" dirty="0" smtClean="0">
                <a:ea typeface="Arial Unicode MS" pitchFamily="34" charset="-128"/>
                <a:cs typeface="Arial Unicode MS" pitchFamily="34" charset="-128"/>
              </a:rPr>
              <a:t>the environment (earth and beyond)</a:t>
            </a:r>
          </a:p>
          <a:p>
            <a:pPr lvl="1" eaLnBrk="1" hangingPunct="1"/>
            <a:r>
              <a:rPr lang="en-US" altLang="en-US" dirty="0" smtClean="0">
                <a:ea typeface="Arial Unicode MS" pitchFamily="34" charset="-128"/>
                <a:cs typeface="Arial Unicode MS" pitchFamily="34" charset="-128"/>
              </a:rPr>
              <a:t>the profession (how the public views it)</a:t>
            </a:r>
          </a:p>
          <a:p>
            <a:pPr lvl="1" eaLnBrk="1" hangingPunct="1"/>
            <a:r>
              <a:rPr lang="en-US" altLang="en-US" dirty="0" smtClean="0">
                <a:ea typeface="Arial Unicode MS" pitchFamily="34" charset="-128"/>
                <a:cs typeface="Arial Unicode MS" pitchFamily="34" charset="-128"/>
              </a:rPr>
              <a:t>the law (guide lawmakers)</a:t>
            </a:r>
          </a:p>
          <a:p>
            <a:pPr lvl="1" eaLnBrk="1" hangingPunct="1"/>
            <a:r>
              <a:rPr lang="en-US" altLang="en-US" dirty="0" smtClean="0">
                <a:ea typeface="Arial Unicode MS" pitchFamily="34" charset="-128"/>
                <a:cs typeface="Arial Unicode MS" pitchFamily="34" charset="-128"/>
              </a:rPr>
              <a:t>the personal position (job, internal morality)</a:t>
            </a:r>
          </a:p>
        </p:txBody>
      </p:sp>
      <p:sp>
        <p:nvSpPr>
          <p:cNvPr id="5"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Ethical Decision Making</a:t>
            </a:r>
          </a:p>
        </p:txBody>
      </p:sp>
      <p:sp>
        <p:nvSpPr>
          <p:cNvPr id="6"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50</a:t>
            </a:fld>
            <a:endParaRPr lang="en-US" altLang="en-US" sz="1000" dirty="0">
              <a:solidFill>
                <a:srgbClr val="000000"/>
              </a:solidFill>
            </a:endParaRPr>
          </a:p>
        </p:txBody>
      </p:sp>
    </p:spTree>
    <p:extLst>
      <p:ext uri="{BB962C8B-B14F-4D97-AF65-F5344CB8AC3E}">
        <p14:creationId xmlns:p14="http://schemas.microsoft.com/office/powerpoint/2010/main" val="37345593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400" b="1" dirty="0">
                <a:latin typeface="Verdana"/>
              </a:rPr>
              <a:t>Ethical Decision Making</a:t>
            </a:r>
          </a:p>
        </p:txBody>
      </p:sp>
      <p:sp>
        <p:nvSpPr>
          <p:cNvPr id="7173" name="Rectangle 3"/>
          <p:cNvSpPr>
            <a:spLocks noGrp="1" noChangeArrowheads="1"/>
          </p:cNvSpPr>
          <p:nvPr>
            <p:ph type="body" idx="1"/>
          </p:nvPr>
        </p:nvSpPr>
        <p:spPr>
          <a:xfrm>
            <a:off x="457200" y="1600200"/>
            <a:ext cx="8435280" cy="4781128"/>
          </a:xfrm>
        </p:spPr>
        <p:txBody>
          <a:bodyPr/>
          <a:lstStyle/>
          <a:p>
            <a:pPr lvl="0" eaLnBrk="1" hangingPunct="1">
              <a:buClr>
                <a:srgbClr val="999966"/>
              </a:buClr>
              <a:defRPr/>
            </a:pPr>
            <a:r>
              <a:rPr lang="en-US" altLang="en-US" dirty="0" smtClean="0">
                <a:solidFill>
                  <a:srgbClr val="666699"/>
                </a:solidFill>
              </a:rPr>
              <a:t>While making </a:t>
            </a:r>
            <a:r>
              <a:rPr lang="en-US" altLang="en-US" dirty="0" smtClean="0">
                <a:solidFill>
                  <a:srgbClr val="666699"/>
                </a:solidFill>
              </a:rPr>
              <a:t>ethical decisions </a:t>
            </a:r>
            <a:r>
              <a:rPr lang="en-US" altLang="en-US" dirty="0" smtClean="0">
                <a:solidFill>
                  <a:srgbClr val="666699"/>
                </a:solidFill>
              </a:rPr>
              <a:t>engineers should be careful to;</a:t>
            </a:r>
          </a:p>
          <a:p>
            <a:pPr lvl="1" eaLnBrk="1" hangingPunct="1">
              <a:buClr>
                <a:srgbClr val="FF9900"/>
              </a:buClr>
              <a:defRPr/>
            </a:pPr>
            <a:r>
              <a:rPr lang="en-US" altLang="en-US" dirty="0" smtClean="0">
                <a:solidFill>
                  <a:srgbClr val="666699"/>
                </a:solidFill>
              </a:rPr>
              <a:t>be honest,</a:t>
            </a:r>
          </a:p>
          <a:p>
            <a:pPr lvl="1" eaLnBrk="1" hangingPunct="1">
              <a:buClr>
                <a:srgbClr val="FF9900"/>
              </a:buClr>
              <a:defRPr/>
            </a:pPr>
            <a:r>
              <a:rPr lang="en-US" altLang="en-US" dirty="0" smtClean="0">
                <a:solidFill>
                  <a:srgbClr val="666699"/>
                </a:solidFill>
              </a:rPr>
              <a:t>employ the highest standards of ethical conduct,</a:t>
            </a:r>
          </a:p>
          <a:p>
            <a:pPr lvl="1" eaLnBrk="1" hangingPunct="1">
              <a:buClr>
                <a:srgbClr val="FF9900"/>
              </a:buClr>
              <a:defRPr/>
            </a:pPr>
            <a:r>
              <a:rPr lang="en-US" altLang="en-US" dirty="0" smtClean="0">
                <a:solidFill>
                  <a:srgbClr val="666699"/>
                </a:solidFill>
              </a:rPr>
              <a:t>place public welfare above all other considerations,</a:t>
            </a:r>
          </a:p>
          <a:p>
            <a:pPr lvl="1" eaLnBrk="1" hangingPunct="1">
              <a:buClr>
                <a:srgbClr val="FF9900"/>
              </a:buClr>
              <a:defRPr/>
            </a:pPr>
            <a:r>
              <a:rPr lang="en-US" altLang="en-US" dirty="0" smtClean="0">
                <a:solidFill>
                  <a:srgbClr val="666699"/>
                </a:solidFill>
              </a:rPr>
              <a:t>place honor and standing of the profession, before personal advantage,</a:t>
            </a:r>
          </a:p>
          <a:p>
            <a:pPr lvl="1" eaLnBrk="1" hangingPunct="1">
              <a:buClr>
                <a:srgbClr val="FF9900"/>
              </a:buClr>
              <a:defRPr/>
            </a:pPr>
            <a:r>
              <a:rPr lang="en-US" altLang="en-US" dirty="0" smtClean="0">
                <a:solidFill>
                  <a:srgbClr val="666699"/>
                </a:solidFill>
              </a:rPr>
              <a:t>place service before profit</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51</a:t>
            </a:fld>
            <a:endParaRPr lang="en-US" altLang="en-US" sz="1000" dirty="0">
              <a:solidFill>
                <a:srgbClr val="000000"/>
              </a:solidFill>
            </a:endParaRPr>
          </a:p>
        </p:txBody>
      </p:sp>
    </p:spTree>
    <p:extLst>
      <p:ext uri="{BB962C8B-B14F-4D97-AF65-F5344CB8AC3E}">
        <p14:creationId xmlns:p14="http://schemas.microsoft.com/office/powerpoint/2010/main" val="30344803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435280" cy="4781128"/>
          </a:xfrm>
        </p:spPr>
        <p:txBody>
          <a:bodyPr/>
          <a:lstStyle/>
          <a:p>
            <a:pPr>
              <a:lnSpc>
                <a:spcPct val="90000"/>
              </a:lnSpc>
            </a:pPr>
            <a:r>
              <a:rPr lang="en-US" dirty="0" smtClean="0"/>
              <a:t>Good </a:t>
            </a:r>
            <a:r>
              <a:rPr lang="en-US" dirty="0" smtClean="0"/>
              <a:t>ethical decision making in </a:t>
            </a:r>
            <a:r>
              <a:rPr lang="en-US" dirty="0" smtClean="0"/>
              <a:t>engineering requires</a:t>
            </a:r>
            <a:r>
              <a:rPr lang="en-US" dirty="0" smtClean="0">
                <a:solidFill>
                  <a:schemeClr val="tx2"/>
                </a:solidFill>
              </a:rPr>
              <a:t>:</a:t>
            </a:r>
            <a:endParaRPr lang="en-US" altLang="en-US" dirty="0" smtClean="0">
              <a:solidFill>
                <a:schemeClr val="tx2"/>
              </a:solidFill>
            </a:endParaRPr>
          </a:p>
          <a:p>
            <a:pPr lvl="1">
              <a:lnSpc>
                <a:spcPct val="90000"/>
              </a:lnSpc>
            </a:pPr>
            <a:r>
              <a:rPr lang="en-US" altLang="en-US" dirty="0" smtClean="0">
                <a:solidFill>
                  <a:schemeClr val="tx2"/>
                </a:solidFill>
              </a:rPr>
              <a:t>A trained sensitivity to ethical issues</a:t>
            </a:r>
          </a:p>
          <a:p>
            <a:pPr lvl="1">
              <a:lnSpc>
                <a:spcPct val="90000"/>
              </a:lnSpc>
            </a:pPr>
            <a:r>
              <a:rPr lang="en-US" altLang="en-US" dirty="0" smtClean="0">
                <a:solidFill>
                  <a:schemeClr val="tx2"/>
                </a:solidFill>
              </a:rPr>
              <a:t>A practiced method for exploring the ethical aspects of a decision</a:t>
            </a:r>
          </a:p>
          <a:p>
            <a:pPr lvl="1">
              <a:lnSpc>
                <a:spcPct val="90000"/>
              </a:lnSpc>
            </a:pPr>
            <a:r>
              <a:rPr lang="en-US" altLang="en-US" dirty="0" smtClean="0">
                <a:solidFill>
                  <a:schemeClr val="tx2"/>
                </a:solidFill>
              </a:rPr>
              <a:t>Weighing the considerations that should impact our choice of action</a:t>
            </a:r>
          </a:p>
          <a:p>
            <a:pPr lvl="0" eaLnBrk="1" hangingPunct="1">
              <a:lnSpc>
                <a:spcPct val="90000"/>
              </a:lnSpc>
              <a:buClr>
                <a:srgbClr val="999966"/>
              </a:buClr>
            </a:pPr>
            <a:r>
              <a:rPr lang="en-US" altLang="en-US" dirty="0" smtClean="0">
                <a:solidFill>
                  <a:srgbClr val="666699"/>
                </a:solidFill>
                <a:cs typeface="Times New Roman" pitchFamily="18" charset="0"/>
              </a:rPr>
              <a:t>Good </a:t>
            </a:r>
            <a:r>
              <a:rPr lang="en-US" altLang="en-US" dirty="0" smtClean="0">
                <a:solidFill>
                  <a:srgbClr val="666699"/>
                </a:solidFill>
                <a:cs typeface="Times New Roman" pitchFamily="18" charset="0"/>
              </a:rPr>
              <a:t>ethical decisions;</a:t>
            </a:r>
          </a:p>
          <a:p>
            <a:pPr lvl="1" eaLnBrk="1" hangingPunct="1">
              <a:lnSpc>
                <a:spcPct val="90000"/>
              </a:lnSpc>
              <a:buClr>
                <a:srgbClr val="FF9900"/>
              </a:buClr>
            </a:pPr>
            <a:r>
              <a:rPr lang="en-US" altLang="en-US" dirty="0" smtClean="0">
                <a:solidFill>
                  <a:srgbClr val="666699"/>
                </a:solidFill>
                <a:cs typeface="Times New Roman" pitchFamily="18" charset="0"/>
              </a:rPr>
              <a:t>will not always be in the best interest of all stakeholders, and</a:t>
            </a:r>
          </a:p>
          <a:p>
            <a:pPr lvl="1" eaLnBrk="1" hangingPunct="1">
              <a:lnSpc>
                <a:spcPct val="90000"/>
              </a:lnSpc>
              <a:buClr>
                <a:srgbClr val="FF9900"/>
              </a:buClr>
            </a:pPr>
            <a:r>
              <a:rPr lang="en-US" altLang="en-US" dirty="0" smtClean="0">
                <a:solidFill>
                  <a:srgbClr val="666699"/>
                </a:solidFill>
                <a:cs typeface="Times New Roman" pitchFamily="18" charset="0"/>
              </a:rPr>
              <a:t>are not automatic, but require thought, consideration, evaluation, and communication</a:t>
            </a:r>
            <a:endParaRPr lang="en-US" altLang="en-US" dirty="0">
              <a:solidFill>
                <a:srgbClr val="666699"/>
              </a:solidFill>
              <a:cs typeface="Times New Roman" pitchFamily="18" charset="0"/>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Ethical Decision Making</a:t>
            </a:r>
            <a:endParaRPr lang="en-US" altLang="en-US" sz="4400" b="1" dirty="0" smtClean="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52</a:t>
            </a:fld>
            <a:endParaRPr lang="en-US" altLang="en-US" sz="1000" dirty="0">
              <a:solidFill>
                <a:srgbClr val="000000"/>
              </a:solidFill>
            </a:endParaRPr>
          </a:p>
        </p:txBody>
      </p:sp>
    </p:spTree>
    <p:extLst>
      <p:ext uri="{BB962C8B-B14F-4D97-AF65-F5344CB8AC3E}">
        <p14:creationId xmlns:p14="http://schemas.microsoft.com/office/powerpoint/2010/main" val="677083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400" b="1" dirty="0">
                <a:latin typeface="Verdana"/>
              </a:rPr>
              <a:t>Ethical Decision Making</a:t>
            </a:r>
          </a:p>
        </p:txBody>
      </p:sp>
      <p:sp>
        <p:nvSpPr>
          <p:cNvPr id="7173" name="Rectangle 3"/>
          <p:cNvSpPr>
            <a:spLocks noGrp="1" noChangeArrowheads="1"/>
          </p:cNvSpPr>
          <p:nvPr>
            <p:ph type="body" idx="1"/>
          </p:nvPr>
        </p:nvSpPr>
        <p:spPr>
          <a:xfrm>
            <a:off x="457200" y="1600200"/>
            <a:ext cx="8229600" cy="4781128"/>
          </a:xfrm>
        </p:spPr>
        <p:txBody>
          <a:bodyPr/>
          <a:lstStyle/>
          <a:p>
            <a:pPr marL="0" lvl="0" indent="0" algn="ctr" eaLnBrk="1" hangingPunct="1">
              <a:buClr>
                <a:srgbClr val="999966"/>
              </a:buClr>
              <a:buNone/>
              <a:defRPr/>
            </a:pPr>
            <a:endParaRPr lang="en-US" altLang="en-US" dirty="0" smtClean="0">
              <a:solidFill>
                <a:srgbClr val="666699"/>
              </a:solidFill>
            </a:endParaRPr>
          </a:p>
          <a:p>
            <a:pPr marL="0" lvl="0" indent="0" algn="ctr" eaLnBrk="1" hangingPunct="1">
              <a:buClr>
                <a:srgbClr val="999966"/>
              </a:buClr>
              <a:buNone/>
              <a:defRPr/>
            </a:pPr>
            <a:r>
              <a:rPr lang="en-US" altLang="en-US" sz="3200" b="1" i="1" dirty="0" smtClean="0">
                <a:solidFill>
                  <a:srgbClr val="666699"/>
                </a:solidFill>
              </a:rPr>
              <a:t>An ethical decision </a:t>
            </a:r>
          </a:p>
          <a:p>
            <a:pPr marL="0" lvl="0" indent="0" algn="ctr" eaLnBrk="1" hangingPunct="1">
              <a:buClr>
                <a:srgbClr val="999966"/>
              </a:buClr>
              <a:buNone/>
              <a:defRPr/>
            </a:pPr>
            <a:r>
              <a:rPr lang="en-US" altLang="en-US" sz="3200" b="1" i="1" dirty="0" smtClean="0">
                <a:solidFill>
                  <a:srgbClr val="666699"/>
                </a:solidFill>
              </a:rPr>
              <a:t>has long term benefits, </a:t>
            </a:r>
          </a:p>
          <a:p>
            <a:pPr marL="0" lvl="0" indent="0" algn="ctr" eaLnBrk="1" hangingPunct="1">
              <a:buClr>
                <a:srgbClr val="999966"/>
              </a:buClr>
              <a:buNone/>
              <a:defRPr/>
            </a:pPr>
            <a:r>
              <a:rPr lang="en-US" altLang="en-US" sz="3200" b="1" i="1" dirty="0" smtClean="0">
                <a:solidFill>
                  <a:srgbClr val="666699"/>
                </a:solidFill>
              </a:rPr>
              <a:t>whereas </a:t>
            </a:r>
            <a:endParaRPr lang="tr-TR" altLang="en-US" sz="3200" b="1" i="1" dirty="0" smtClean="0">
              <a:solidFill>
                <a:srgbClr val="666699"/>
              </a:solidFill>
            </a:endParaRPr>
          </a:p>
          <a:p>
            <a:pPr marL="0" lvl="0" indent="0" algn="ctr" eaLnBrk="1" hangingPunct="1">
              <a:buClr>
                <a:srgbClr val="999966"/>
              </a:buClr>
              <a:buNone/>
              <a:defRPr/>
            </a:pPr>
            <a:r>
              <a:rPr lang="en-US" altLang="en-US" sz="3200" b="1" i="1" dirty="0" smtClean="0">
                <a:solidFill>
                  <a:srgbClr val="666699"/>
                </a:solidFill>
              </a:rPr>
              <a:t>many unethical decisions </a:t>
            </a:r>
          </a:p>
          <a:p>
            <a:pPr marL="0" lvl="0" indent="0" algn="ctr" eaLnBrk="1" hangingPunct="1">
              <a:buClr>
                <a:srgbClr val="999966"/>
              </a:buClr>
              <a:buNone/>
              <a:defRPr/>
            </a:pPr>
            <a:r>
              <a:rPr lang="en-US" altLang="en-US" sz="3200" b="1" i="1" dirty="0" smtClean="0">
                <a:solidFill>
                  <a:srgbClr val="666699"/>
                </a:solidFill>
              </a:rPr>
              <a:t>have an immediate </a:t>
            </a:r>
            <a:r>
              <a:rPr lang="en-US" sz="3200" b="1" dirty="0" smtClean="0"/>
              <a:t>payout</a:t>
            </a:r>
            <a:r>
              <a:rPr lang="en-US" altLang="en-US" sz="3200" b="1" i="1" dirty="0" smtClean="0">
                <a:solidFill>
                  <a:srgbClr val="666699"/>
                </a:solidFill>
              </a:rPr>
              <a:t>.</a:t>
            </a:r>
          </a:p>
          <a:p>
            <a:pPr marL="0" lvl="0" indent="0" algn="r" eaLnBrk="1" hangingPunct="1">
              <a:buClr>
                <a:srgbClr val="999966"/>
              </a:buClr>
              <a:buNone/>
              <a:defRPr/>
            </a:pPr>
            <a:endParaRPr lang="en-US" altLang="en-US" b="1" dirty="0" smtClean="0">
              <a:solidFill>
                <a:srgbClr val="666699"/>
              </a:solidFill>
            </a:endParaRPr>
          </a:p>
          <a:p>
            <a:pPr marL="0" lvl="0" indent="0" algn="r" eaLnBrk="1" hangingPunct="1">
              <a:buClr>
                <a:srgbClr val="999966"/>
              </a:buClr>
              <a:buNone/>
              <a:defRPr/>
            </a:pPr>
            <a:r>
              <a:rPr lang="en-US" altLang="en-US" sz="1600" b="1" dirty="0" smtClean="0">
                <a:solidFill>
                  <a:srgbClr val="666699"/>
                </a:solidFill>
              </a:rPr>
              <a:t>Frank Bucaro</a:t>
            </a:r>
            <a:endParaRPr lang="en-US" altLang="en-US" sz="1600" b="1" dirty="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53</a:t>
            </a:fld>
            <a:endParaRPr lang="en-US" altLang="en-US" sz="1000" dirty="0">
              <a:solidFill>
                <a:srgbClr val="000000"/>
              </a:solidFill>
            </a:endParaRPr>
          </a:p>
        </p:txBody>
      </p:sp>
    </p:spTree>
    <p:extLst>
      <p:ext uri="{BB962C8B-B14F-4D97-AF65-F5344CB8AC3E}">
        <p14:creationId xmlns:p14="http://schemas.microsoft.com/office/powerpoint/2010/main" val="21395829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Verdana"/>
              </a:rPr>
              <a:t>Ethical </a:t>
            </a:r>
            <a:r>
              <a:rPr lang="en-US" altLang="en-US" sz="4400" b="1" dirty="0">
                <a:latin typeface="Verdana"/>
              </a:rPr>
              <a:t>Decision Making</a:t>
            </a:r>
            <a:endParaRPr lang="en-US" altLang="en-US" b="1" dirty="0">
              <a:latin typeface="+mn-lt"/>
            </a:endParaRPr>
          </a:p>
        </p:txBody>
      </p:sp>
      <p:sp>
        <p:nvSpPr>
          <p:cNvPr id="17413" name="Rectangle 3"/>
          <p:cNvSpPr>
            <a:spLocks noGrp="1" noChangeArrowheads="1"/>
          </p:cNvSpPr>
          <p:nvPr>
            <p:ph type="body" idx="1"/>
          </p:nvPr>
        </p:nvSpPr>
        <p:spPr>
          <a:xfrm>
            <a:off x="457200" y="1600200"/>
            <a:ext cx="8363272" cy="4530725"/>
          </a:xfrm>
        </p:spPr>
        <p:txBody>
          <a:bodyPr/>
          <a:lstStyle/>
          <a:p>
            <a:pPr lvl="0" eaLnBrk="1" hangingPunct="1">
              <a:buClr>
                <a:srgbClr val="999966"/>
              </a:buClr>
              <a:defRPr/>
            </a:pPr>
            <a:r>
              <a:rPr lang="en-US" dirty="0" smtClean="0">
                <a:solidFill>
                  <a:srgbClr val="666699"/>
                </a:solidFill>
              </a:rPr>
              <a:t>Ethical </a:t>
            </a:r>
            <a:r>
              <a:rPr lang="en-US" altLang="tr-TR" dirty="0" smtClean="0">
                <a:solidFill>
                  <a:srgbClr val="666699"/>
                </a:solidFill>
              </a:rPr>
              <a:t>principles and </a:t>
            </a:r>
            <a:r>
              <a:rPr lang="en-US" dirty="0" smtClean="0">
                <a:solidFill>
                  <a:srgbClr val="666699"/>
                </a:solidFill>
              </a:rPr>
              <a:t>theories</a:t>
            </a:r>
            <a:r>
              <a:rPr lang="en-US" altLang="tr-TR" dirty="0" smtClean="0">
                <a:solidFill>
                  <a:srgbClr val="666699"/>
                </a:solidFill>
              </a:rPr>
              <a:t> </a:t>
            </a:r>
            <a:r>
              <a:rPr lang="en-US" dirty="0" smtClean="0">
                <a:solidFill>
                  <a:srgbClr val="666699"/>
                </a:solidFill>
              </a:rPr>
              <a:t>bring significant </a:t>
            </a:r>
            <a:r>
              <a:rPr lang="en-US" dirty="0" smtClean="0">
                <a:solidFill>
                  <a:srgbClr val="666699"/>
                </a:solidFill>
              </a:rPr>
              <a:t>guidance b</a:t>
            </a:r>
            <a:r>
              <a:rPr lang="en-US" altLang="tr-TR" dirty="0" smtClean="0">
                <a:solidFill>
                  <a:schemeClr val="tx2"/>
                </a:solidFill>
              </a:rPr>
              <a:t>ut</a:t>
            </a:r>
            <a:r>
              <a:rPr lang="en-US" altLang="tr-TR" dirty="0" smtClean="0">
                <a:solidFill>
                  <a:schemeClr val="tx2"/>
                </a:solidFill>
              </a:rPr>
              <a:t>, also a </a:t>
            </a:r>
            <a:r>
              <a:rPr lang="en-US" altLang="tr-TR" b="1" dirty="0" smtClean="0">
                <a:solidFill>
                  <a:schemeClr val="tx2"/>
                </a:solidFill>
              </a:rPr>
              <a:t>model</a:t>
            </a:r>
            <a:r>
              <a:rPr lang="en-US" altLang="tr-TR" dirty="0" smtClean="0">
                <a:solidFill>
                  <a:schemeClr val="tx2"/>
                </a:solidFill>
              </a:rPr>
              <a:t> </a:t>
            </a:r>
            <a:r>
              <a:rPr lang="en-US" altLang="tr-TR" dirty="0" smtClean="0">
                <a:solidFill>
                  <a:schemeClr val="tx2"/>
                </a:solidFill>
              </a:rPr>
              <a:t>(a framework</a:t>
            </a:r>
            <a:r>
              <a:rPr lang="en-US" altLang="tr-TR" dirty="0" smtClean="0">
                <a:solidFill>
                  <a:schemeClr val="tx2"/>
                </a:solidFill>
              </a:rPr>
              <a:t>) is needed for use in the decision making process</a:t>
            </a:r>
          </a:p>
          <a:p>
            <a:pPr eaLnBrk="1" hangingPunct="1">
              <a:defRPr/>
            </a:pPr>
            <a:r>
              <a:rPr lang="en-US" dirty="0" smtClean="0">
                <a:solidFill>
                  <a:srgbClr val="666699"/>
                </a:solidFill>
              </a:rPr>
              <a:t>Those models </a:t>
            </a:r>
            <a:r>
              <a:rPr lang="en-US" dirty="0" smtClean="0">
                <a:solidFill>
                  <a:srgbClr val="666699"/>
                </a:solidFill>
              </a:rPr>
              <a:t>are based on various studies and standard knowledge </a:t>
            </a:r>
            <a:endParaRPr lang="en-US" dirty="0" smtClean="0">
              <a:solidFill>
                <a:srgbClr val="666699"/>
              </a:solidFill>
            </a:endParaRPr>
          </a:p>
          <a:p>
            <a:pPr eaLnBrk="1" hangingPunct="1">
              <a:defRPr/>
            </a:pPr>
            <a:r>
              <a:rPr lang="en-US" altLang="tr-TR" dirty="0" smtClean="0">
                <a:solidFill>
                  <a:srgbClr val="666699"/>
                </a:solidFill>
              </a:rPr>
              <a:t>When practiced regularly, the model becomes so familiar that we work through it automatically omitting even some of its steps</a:t>
            </a:r>
            <a:endParaRPr lang="en-US" altLang="tr-TR" dirty="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54</a:t>
            </a:fld>
            <a:endParaRPr lang="en-US" altLang="en-US" sz="1000" dirty="0">
              <a:solidFill>
                <a:srgbClr val="000000"/>
              </a:solidFill>
            </a:endParaRPr>
          </a:p>
        </p:txBody>
      </p:sp>
    </p:spTree>
    <p:extLst>
      <p:ext uri="{BB962C8B-B14F-4D97-AF65-F5344CB8AC3E}">
        <p14:creationId xmlns:p14="http://schemas.microsoft.com/office/powerpoint/2010/main" val="35860690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000" b="1" dirty="0" smtClean="0">
                <a:latin typeface="Verdana"/>
              </a:rPr>
              <a:t>Five Step Model for</a:t>
            </a:r>
            <a:br>
              <a:rPr lang="en-US" altLang="en-US" sz="4000" b="1" dirty="0" smtClean="0">
                <a:latin typeface="Verdana"/>
              </a:rPr>
            </a:br>
            <a:r>
              <a:rPr lang="en-US" altLang="en-US" sz="4000" b="1" dirty="0" smtClean="0">
                <a:latin typeface="Verdana"/>
              </a:rPr>
              <a:t>Ethical Decision Making</a:t>
            </a:r>
            <a:endParaRPr lang="en-US" altLang="en-US" sz="4000" b="1" dirty="0">
              <a:latin typeface="Verdana"/>
            </a:endParaRPr>
          </a:p>
        </p:txBody>
      </p:sp>
      <p:sp>
        <p:nvSpPr>
          <p:cNvPr id="7173" name="Rectangle 3"/>
          <p:cNvSpPr>
            <a:spLocks noGrp="1" noChangeArrowheads="1"/>
          </p:cNvSpPr>
          <p:nvPr>
            <p:ph type="body" idx="1"/>
          </p:nvPr>
        </p:nvSpPr>
        <p:spPr>
          <a:xfrm>
            <a:off x="457200" y="1600200"/>
            <a:ext cx="8229600" cy="4781128"/>
          </a:xfrm>
        </p:spPr>
        <p:txBody>
          <a:bodyPr/>
          <a:lstStyle/>
          <a:p>
            <a:pPr marL="633413" indent="-368300" eaLnBrk="1" hangingPunct="1">
              <a:buFont typeface="+mj-lt"/>
              <a:buAutoNum type="arabicPeriod"/>
              <a:defRPr/>
            </a:pPr>
            <a:r>
              <a:rPr lang="en-US" altLang="en-US" b="1" dirty="0" smtClean="0"/>
              <a:t>Recognize an ethical issue</a:t>
            </a:r>
          </a:p>
          <a:p>
            <a:pPr marL="633413" indent="-368300" eaLnBrk="1" hangingPunct="1">
              <a:buFont typeface="+mj-lt"/>
              <a:buAutoNum type="arabicPeriod"/>
              <a:defRPr/>
            </a:pPr>
            <a:r>
              <a:rPr lang="en-US" altLang="en-US" b="1" dirty="0" smtClean="0"/>
              <a:t>Get the facts</a:t>
            </a:r>
          </a:p>
          <a:p>
            <a:pPr marL="633413" indent="-368300" eaLnBrk="1" hangingPunct="1">
              <a:buFont typeface="+mj-lt"/>
              <a:buAutoNum type="arabicPeriod"/>
              <a:defRPr/>
            </a:pPr>
            <a:r>
              <a:rPr lang="en-US" altLang="en-US" b="1" dirty="0" smtClean="0"/>
              <a:t>Evaluate alternative options</a:t>
            </a:r>
            <a:endParaRPr lang="en-US" altLang="en-US" b="1" dirty="0"/>
          </a:p>
          <a:p>
            <a:pPr marL="633413" indent="-368300" eaLnBrk="1" hangingPunct="1">
              <a:buFont typeface="+mj-lt"/>
              <a:buAutoNum type="arabicPeriod"/>
              <a:defRPr/>
            </a:pPr>
            <a:r>
              <a:rPr lang="en-US" altLang="en-US" b="1" dirty="0" smtClean="0"/>
              <a:t>Make a decision and test it</a:t>
            </a:r>
          </a:p>
          <a:p>
            <a:pPr marL="633413" indent="-368300" eaLnBrk="1" hangingPunct="1">
              <a:buFont typeface="+mj-lt"/>
              <a:buAutoNum type="arabicPeriod"/>
              <a:defRPr/>
            </a:pPr>
            <a:r>
              <a:rPr lang="en-US" altLang="en-US" b="1" dirty="0" smtClean="0"/>
              <a:t>Act and reflect on the outcome</a:t>
            </a:r>
          </a:p>
          <a:p>
            <a:pPr marL="0" indent="0" eaLnBrk="1" hangingPunct="1">
              <a:buNone/>
              <a:defRPr/>
            </a:pPr>
            <a:endParaRPr lang="en-US" altLang="en-US" sz="1600" dirty="0" smtClean="0"/>
          </a:p>
          <a:p>
            <a:pPr marL="0" indent="0" eaLnBrk="1" hangingPunct="1">
              <a:buNone/>
              <a:defRPr/>
            </a:pPr>
            <a:r>
              <a:rPr lang="en-US" altLang="en-US" sz="1800" dirty="0"/>
              <a:t>https://www.scu.edu/ethics/ethics-resources/ethical-decision-making/a-framework-for-ethical-decision-making/</a:t>
            </a:r>
            <a:endParaRPr lang="en-US" altLang="en-US" sz="3200" dirty="0" smtClean="0"/>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55</a:t>
            </a:fld>
            <a:endParaRPr lang="en-US" altLang="en-US" sz="1000" dirty="0">
              <a:solidFill>
                <a:srgbClr val="000000"/>
              </a:solidFill>
            </a:endParaRPr>
          </a:p>
        </p:txBody>
      </p:sp>
    </p:spTree>
    <p:extLst>
      <p:ext uri="{BB962C8B-B14F-4D97-AF65-F5344CB8AC3E}">
        <p14:creationId xmlns:p14="http://schemas.microsoft.com/office/powerpoint/2010/main" val="8108162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000" b="1" dirty="0">
                <a:latin typeface="Verdana"/>
              </a:rPr>
              <a:t>Five Step Model for</a:t>
            </a:r>
            <a:br>
              <a:rPr lang="en-US" altLang="en-US" sz="4000" b="1" dirty="0">
                <a:latin typeface="Verdana"/>
              </a:rPr>
            </a:br>
            <a:r>
              <a:rPr lang="en-US" altLang="en-US" sz="4000" b="1" dirty="0">
                <a:latin typeface="Verdana"/>
              </a:rPr>
              <a:t>Ethical Decision Making</a:t>
            </a:r>
          </a:p>
        </p:txBody>
      </p:sp>
      <p:sp>
        <p:nvSpPr>
          <p:cNvPr id="7173" name="Rectangle 3"/>
          <p:cNvSpPr>
            <a:spLocks noGrp="1" noChangeArrowheads="1"/>
          </p:cNvSpPr>
          <p:nvPr>
            <p:ph type="body" idx="1"/>
          </p:nvPr>
        </p:nvSpPr>
        <p:spPr>
          <a:xfrm>
            <a:off x="457200" y="1600200"/>
            <a:ext cx="8229600" cy="4781128"/>
          </a:xfrm>
        </p:spPr>
        <p:txBody>
          <a:bodyPr/>
          <a:lstStyle/>
          <a:p>
            <a:pPr marL="354013" indent="-354013" eaLnBrk="1" hangingPunct="1">
              <a:buFont typeface="+mj-lt"/>
              <a:buAutoNum type="arabicPeriod"/>
              <a:defRPr/>
            </a:pPr>
            <a:r>
              <a:rPr lang="en-US" altLang="en-US" b="1" dirty="0" smtClean="0"/>
              <a:t>Recognize an ethical issue</a:t>
            </a:r>
          </a:p>
          <a:p>
            <a:pPr lvl="1" eaLnBrk="1" hangingPunct="1">
              <a:defRPr/>
            </a:pPr>
            <a:r>
              <a:rPr lang="en-US" dirty="0" smtClean="0"/>
              <a:t>First, clearly define the ethical issue.</a:t>
            </a:r>
          </a:p>
          <a:p>
            <a:pPr lvl="1" eaLnBrk="1" hangingPunct="1">
              <a:defRPr/>
            </a:pPr>
            <a:r>
              <a:rPr lang="en-US" altLang="en-US" dirty="0" smtClean="0"/>
              <a:t>Could this situation or decision be damaging to someone or to some group?</a:t>
            </a:r>
          </a:p>
          <a:p>
            <a:pPr lvl="1" eaLnBrk="1" hangingPunct="1">
              <a:defRPr/>
            </a:pPr>
            <a:r>
              <a:rPr lang="en-US" altLang="en-US" dirty="0" smtClean="0"/>
              <a:t>Does this decision involve a choice between a good and bad alternative, or perhaps between two "goods" or between two "bads"?</a:t>
            </a:r>
          </a:p>
          <a:p>
            <a:pPr lvl="1" eaLnBrk="1" hangingPunct="1">
              <a:defRPr/>
            </a:pPr>
            <a:r>
              <a:rPr lang="en-US" altLang="en-US" dirty="0" smtClean="0"/>
              <a:t>Are there effectiveness, efficiency or legal implications?</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56</a:t>
            </a:fld>
            <a:endParaRPr lang="en-US" altLang="en-US" sz="1000" dirty="0">
              <a:solidFill>
                <a:srgbClr val="000000"/>
              </a:solidFill>
            </a:endParaRPr>
          </a:p>
        </p:txBody>
      </p:sp>
    </p:spTree>
    <p:extLst>
      <p:ext uri="{BB962C8B-B14F-4D97-AF65-F5344CB8AC3E}">
        <p14:creationId xmlns:p14="http://schemas.microsoft.com/office/powerpoint/2010/main" val="28225038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000" b="1" dirty="0">
                <a:latin typeface="Verdana"/>
              </a:rPr>
              <a:t>Five Step Model for</a:t>
            </a:r>
            <a:br>
              <a:rPr lang="en-US" altLang="en-US" sz="4000" b="1" dirty="0">
                <a:latin typeface="Verdana"/>
              </a:rPr>
            </a:br>
            <a:r>
              <a:rPr lang="en-US" altLang="en-US" sz="4000" b="1" dirty="0">
                <a:latin typeface="Verdana"/>
              </a:rPr>
              <a:t>Ethical Decision Making</a:t>
            </a:r>
          </a:p>
        </p:txBody>
      </p:sp>
      <p:sp>
        <p:nvSpPr>
          <p:cNvPr id="7173" name="Rectangle 3"/>
          <p:cNvSpPr>
            <a:spLocks noGrp="1" noChangeArrowheads="1"/>
          </p:cNvSpPr>
          <p:nvPr>
            <p:ph type="body" idx="1"/>
          </p:nvPr>
        </p:nvSpPr>
        <p:spPr>
          <a:xfrm>
            <a:off x="457200" y="1600200"/>
            <a:ext cx="8229600" cy="4781128"/>
          </a:xfrm>
        </p:spPr>
        <p:txBody>
          <a:bodyPr/>
          <a:lstStyle/>
          <a:p>
            <a:pPr marL="354013" indent="-354013" eaLnBrk="1" hangingPunct="1">
              <a:buFont typeface="+mj-lt"/>
              <a:buAutoNum type="arabicPeriod" startAt="2"/>
              <a:defRPr/>
            </a:pPr>
            <a:r>
              <a:rPr lang="en-US" altLang="en-US" b="1" dirty="0" smtClean="0"/>
              <a:t>Get the facts</a:t>
            </a:r>
          </a:p>
          <a:p>
            <a:pPr lvl="1" eaLnBrk="1" hangingPunct="1">
              <a:defRPr/>
            </a:pPr>
            <a:r>
              <a:rPr lang="en-US" altLang="en-US" dirty="0" smtClean="0"/>
              <a:t>What are the relevant facts of the case? </a:t>
            </a:r>
          </a:p>
          <a:p>
            <a:pPr lvl="1" eaLnBrk="1" hangingPunct="1">
              <a:defRPr/>
            </a:pPr>
            <a:r>
              <a:rPr lang="en-US" altLang="en-US" dirty="0" smtClean="0"/>
              <a:t>Do I know enough to make a decision?</a:t>
            </a:r>
          </a:p>
          <a:p>
            <a:pPr lvl="1" eaLnBrk="1" hangingPunct="1">
              <a:defRPr/>
            </a:pPr>
            <a:r>
              <a:rPr lang="en-US" altLang="en-US" dirty="0" smtClean="0"/>
              <a:t>What individuals and groups have an important stake in the outcome? Are some concerns more important? Why? </a:t>
            </a:r>
          </a:p>
          <a:p>
            <a:pPr lvl="1" eaLnBrk="1" hangingPunct="1">
              <a:defRPr/>
            </a:pPr>
            <a:r>
              <a:rPr lang="en-US" altLang="en-US" dirty="0" smtClean="0"/>
              <a:t>Have all the relevant persons and groups been consulted? </a:t>
            </a:r>
          </a:p>
          <a:p>
            <a:pPr lvl="1" eaLnBrk="1" hangingPunct="1">
              <a:defRPr/>
            </a:pPr>
            <a:r>
              <a:rPr lang="en-US" altLang="en-US" dirty="0" smtClean="0"/>
              <a:t>What are the options for acting?</a:t>
            </a:r>
            <a:endParaRPr lang="en-US" altLang="en-US" dirty="0"/>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57</a:t>
            </a:fld>
            <a:endParaRPr lang="en-US" altLang="en-US" sz="1000" dirty="0">
              <a:solidFill>
                <a:srgbClr val="000000"/>
              </a:solidFill>
            </a:endParaRPr>
          </a:p>
        </p:txBody>
      </p:sp>
    </p:spTree>
    <p:extLst>
      <p:ext uri="{BB962C8B-B14F-4D97-AF65-F5344CB8AC3E}">
        <p14:creationId xmlns:p14="http://schemas.microsoft.com/office/powerpoint/2010/main" val="42012336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000" b="1" dirty="0">
                <a:latin typeface="Verdana"/>
              </a:rPr>
              <a:t>Five Step Model for</a:t>
            </a:r>
            <a:br>
              <a:rPr lang="en-US" altLang="en-US" sz="4000" b="1" dirty="0">
                <a:latin typeface="Verdana"/>
              </a:rPr>
            </a:br>
            <a:r>
              <a:rPr lang="en-US" altLang="en-US" sz="4000" b="1" dirty="0">
                <a:latin typeface="Verdana"/>
              </a:rPr>
              <a:t>Ethical Decision Making</a:t>
            </a:r>
          </a:p>
        </p:txBody>
      </p:sp>
      <p:sp>
        <p:nvSpPr>
          <p:cNvPr id="7173" name="Rectangle 3"/>
          <p:cNvSpPr>
            <a:spLocks noGrp="1" noChangeArrowheads="1"/>
          </p:cNvSpPr>
          <p:nvPr>
            <p:ph type="body" idx="1"/>
          </p:nvPr>
        </p:nvSpPr>
        <p:spPr>
          <a:xfrm>
            <a:off x="457200" y="1600200"/>
            <a:ext cx="8435280" cy="4781128"/>
          </a:xfrm>
        </p:spPr>
        <p:txBody>
          <a:bodyPr/>
          <a:lstStyle/>
          <a:p>
            <a:pPr marL="354013" indent="-354013" eaLnBrk="1" hangingPunct="1">
              <a:lnSpc>
                <a:spcPct val="90000"/>
              </a:lnSpc>
              <a:buFont typeface="+mj-lt"/>
              <a:buAutoNum type="arabicPeriod" startAt="3"/>
              <a:defRPr/>
            </a:pPr>
            <a:r>
              <a:rPr lang="en-US" altLang="en-US" b="1" dirty="0" smtClean="0"/>
              <a:t>Evaluate alternative options </a:t>
            </a:r>
            <a:r>
              <a:rPr lang="en-US" altLang="en-US" dirty="0" smtClean="0"/>
              <a:t>by the </a:t>
            </a:r>
            <a:r>
              <a:rPr lang="en-US" dirty="0" smtClean="0">
                <a:solidFill>
                  <a:srgbClr val="666699"/>
                </a:solidFill>
                <a:latin typeface="Arial"/>
              </a:rPr>
              <a:t>application of key ethical approaches</a:t>
            </a:r>
            <a:r>
              <a:rPr lang="tr-TR" dirty="0" smtClean="0">
                <a:solidFill>
                  <a:srgbClr val="666699"/>
                </a:solidFill>
                <a:latin typeface="Arial"/>
              </a:rPr>
              <a:t>:</a:t>
            </a:r>
            <a:endParaRPr lang="en-US" dirty="0" smtClean="0">
              <a:solidFill>
                <a:srgbClr val="666699"/>
              </a:solidFill>
              <a:latin typeface="Arial"/>
            </a:endParaRPr>
          </a:p>
          <a:p>
            <a:pPr lvl="1">
              <a:lnSpc>
                <a:spcPct val="90000"/>
              </a:lnSpc>
            </a:pPr>
            <a:r>
              <a:rPr lang="en-US" dirty="0" smtClean="0">
                <a:solidFill>
                  <a:srgbClr val="666699"/>
                </a:solidFill>
                <a:latin typeface="Arial"/>
              </a:rPr>
              <a:t>The utilitarian approach</a:t>
            </a:r>
          </a:p>
          <a:p>
            <a:pPr marL="974725" lvl="2" indent="-182563">
              <a:lnSpc>
                <a:spcPct val="90000"/>
              </a:lnSpc>
            </a:pPr>
            <a:r>
              <a:rPr lang="en-US" dirty="0" smtClean="0">
                <a:solidFill>
                  <a:srgbClr val="666699"/>
                </a:solidFill>
                <a:latin typeface="Arial"/>
              </a:rPr>
              <a:t>Which option will produce the most good and do the least harm?</a:t>
            </a:r>
          </a:p>
          <a:p>
            <a:pPr lvl="1">
              <a:lnSpc>
                <a:spcPct val="90000"/>
              </a:lnSpc>
            </a:pPr>
            <a:r>
              <a:rPr lang="en-US" dirty="0" smtClean="0">
                <a:solidFill>
                  <a:srgbClr val="666699"/>
                </a:solidFill>
                <a:latin typeface="Arial"/>
              </a:rPr>
              <a:t>The rights approach</a:t>
            </a:r>
          </a:p>
          <a:p>
            <a:pPr marL="974725" lvl="2" indent="-182563">
              <a:lnSpc>
                <a:spcPct val="90000"/>
              </a:lnSpc>
            </a:pPr>
            <a:r>
              <a:rPr lang="en-US" dirty="0" smtClean="0">
                <a:solidFill>
                  <a:srgbClr val="666699"/>
                </a:solidFill>
                <a:latin typeface="Arial"/>
              </a:rPr>
              <a:t>Which option best respects the rights of all stakeholders?</a:t>
            </a:r>
          </a:p>
          <a:p>
            <a:pPr lvl="1">
              <a:lnSpc>
                <a:spcPct val="90000"/>
              </a:lnSpc>
            </a:pPr>
            <a:r>
              <a:rPr lang="en-US" dirty="0" smtClean="0">
                <a:solidFill>
                  <a:srgbClr val="666699"/>
                </a:solidFill>
                <a:latin typeface="Arial"/>
              </a:rPr>
              <a:t>The fairness or justice approach</a:t>
            </a:r>
          </a:p>
          <a:p>
            <a:pPr marL="974725" lvl="2" indent="-182563">
              <a:lnSpc>
                <a:spcPct val="90000"/>
              </a:lnSpc>
            </a:pPr>
            <a:r>
              <a:rPr lang="en-US" dirty="0" smtClean="0">
                <a:solidFill>
                  <a:srgbClr val="666699"/>
                </a:solidFill>
                <a:latin typeface="Arial"/>
              </a:rPr>
              <a:t>Which option treats people equally or proportionately?</a:t>
            </a:r>
          </a:p>
          <a:p>
            <a:pPr lvl="1">
              <a:lnSpc>
                <a:spcPct val="90000"/>
              </a:lnSpc>
            </a:pPr>
            <a:r>
              <a:rPr lang="en-US" dirty="0" smtClean="0">
                <a:solidFill>
                  <a:srgbClr val="666699"/>
                </a:solidFill>
                <a:latin typeface="Arial"/>
              </a:rPr>
              <a:t>The common good approach</a:t>
            </a:r>
          </a:p>
          <a:p>
            <a:pPr marL="974725" lvl="2" indent="-182563">
              <a:lnSpc>
                <a:spcPct val="90000"/>
              </a:lnSpc>
            </a:pPr>
            <a:r>
              <a:rPr lang="en-US" dirty="0" smtClean="0">
                <a:solidFill>
                  <a:srgbClr val="666699"/>
                </a:solidFill>
                <a:latin typeface="Arial"/>
              </a:rPr>
              <a:t>Which option best serves the community as a whole, not just some members?</a:t>
            </a:r>
          </a:p>
          <a:p>
            <a:pPr lvl="1">
              <a:lnSpc>
                <a:spcPct val="90000"/>
              </a:lnSpc>
            </a:pPr>
            <a:r>
              <a:rPr lang="en-US" dirty="0" smtClean="0">
                <a:solidFill>
                  <a:srgbClr val="666699"/>
                </a:solidFill>
                <a:latin typeface="Arial"/>
              </a:rPr>
              <a:t>The virtue approach</a:t>
            </a:r>
          </a:p>
          <a:p>
            <a:pPr marL="974725" lvl="2" indent="-182563">
              <a:lnSpc>
                <a:spcPct val="90000"/>
              </a:lnSpc>
            </a:pPr>
            <a:r>
              <a:rPr lang="en-US" dirty="0" smtClean="0">
                <a:solidFill>
                  <a:srgbClr val="666699"/>
                </a:solidFill>
                <a:latin typeface="Arial"/>
              </a:rPr>
              <a:t>Which option leads me to act as the sort of person I want to be?</a:t>
            </a:r>
            <a:endParaRPr lang="en-US" dirty="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58</a:t>
            </a:fld>
            <a:endParaRPr lang="en-US" altLang="en-US" sz="1000" dirty="0">
              <a:solidFill>
                <a:srgbClr val="000000"/>
              </a:solidFill>
            </a:endParaRPr>
          </a:p>
        </p:txBody>
      </p:sp>
    </p:spTree>
    <p:extLst>
      <p:ext uri="{BB962C8B-B14F-4D97-AF65-F5344CB8AC3E}">
        <p14:creationId xmlns:p14="http://schemas.microsoft.com/office/powerpoint/2010/main" val="30360526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000" b="1" dirty="0">
                <a:latin typeface="Verdana"/>
              </a:rPr>
              <a:t>Five Step Model for</a:t>
            </a:r>
            <a:br>
              <a:rPr lang="en-US" altLang="en-US" sz="4000" b="1" dirty="0">
                <a:latin typeface="Verdana"/>
              </a:rPr>
            </a:br>
            <a:r>
              <a:rPr lang="en-US" altLang="en-US" sz="4000" b="1" dirty="0">
                <a:latin typeface="Verdana"/>
              </a:rPr>
              <a:t>Ethical Decision Making</a:t>
            </a:r>
          </a:p>
        </p:txBody>
      </p:sp>
      <p:sp>
        <p:nvSpPr>
          <p:cNvPr id="7173" name="Rectangle 3"/>
          <p:cNvSpPr>
            <a:spLocks noGrp="1" noChangeArrowheads="1"/>
          </p:cNvSpPr>
          <p:nvPr>
            <p:ph type="body" idx="1"/>
          </p:nvPr>
        </p:nvSpPr>
        <p:spPr>
          <a:xfrm>
            <a:off x="457200" y="1600200"/>
            <a:ext cx="8229600" cy="4781128"/>
          </a:xfrm>
        </p:spPr>
        <p:txBody>
          <a:bodyPr/>
          <a:lstStyle/>
          <a:p>
            <a:pPr marL="354013" indent="-354013" eaLnBrk="1" hangingPunct="1">
              <a:buFont typeface="+mj-lt"/>
              <a:buAutoNum type="arabicPeriod" startAt="4"/>
              <a:defRPr/>
            </a:pPr>
            <a:r>
              <a:rPr lang="en-US" altLang="en-US" b="1" dirty="0" smtClean="0"/>
              <a:t>Make a decision and test it</a:t>
            </a:r>
          </a:p>
          <a:p>
            <a:pPr lvl="1" eaLnBrk="1" hangingPunct="1">
              <a:defRPr/>
            </a:pPr>
            <a:r>
              <a:rPr lang="en-US" altLang="en-US" dirty="0" smtClean="0"/>
              <a:t>Considering all those approaches, which option best addresses the situation? </a:t>
            </a:r>
          </a:p>
          <a:p>
            <a:pPr lvl="1" eaLnBrk="1" hangingPunct="1">
              <a:defRPr/>
            </a:pPr>
            <a:r>
              <a:rPr lang="en-US" altLang="en-US" dirty="0" smtClean="0"/>
              <a:t>Which options agree best with previous decisions made?</a:t>
            </a:r>
          </a:p>
          <a:p>
            <a:pPr lvl="1" eaLnBrk="1" hangingPunct="1">
              <a:defRPr/>
            </a:pPr>
            <a:r>
              <a:rPr lang="en-US" altLang="en-US" dirty="0" smtClean="0"/>
              <a:t>If I told someone I respect – or told a television audience – which option I have chosen, what would they say?</a:t>
            </a:r>
            <a:endParaRPr lang="en-US" altLang="en-US" dirty="0"/>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59</a:t>
            </a:fld>
            <a:endParaRPr lang="en-US" altLang="en-US" sz="1000" dirty="0">
              <a:solidFill>
                <a:srgbClr val="000000"/>
              </a:solidFill>
            </a:endParaRPr>
          </a:p>
        </p:txBody>
      </p:sp>
    </p:spTree>
    <p:extLst>
      <p:ext uri="{BB962C8B-B14F-4D97-AF65-F5344CB8AC3E}">
        <p14:creationId xmlns:p14="http://schemas.microsoft.com/office/powerpoint/2010/main" val="300546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mn-lt"/>
              </a:rPr>
              <a:t>Descriptive Ethics</a:t>
            </a:r>
            <a:endParaRPr lang="en-US" altLang="en-US" sz="4400" b="1" dirty="0">
              <a:latin typeface="+mn-lt"/>
            </a:endParaRPr>
          </a:p>
        </p:txBody>
      </p:sp>
      <p:sp>
        <p:nvSpPr>
          <p:cNvPr id="17413" name="Rectangle 3"/>
          <p:cNvSpPr>
            <a:spLocks noGrp="1" noChangeArrowheads="1"/>
          </p:cNvSpPr>
          <p:nvPr>
            <p:ph type="body" idx="1"/>
          </p:nvPr>
        </p:nvSpPr>
        <p:spPr/>
        <p:txBody>
          <a:bodyPr/>
          <a:lstStyle/>
          <a:p>
            <a:r>
              <a:rPr lang="en-US" b="1" dirty="0" smtClean="0"/>
              <a:t>Descriptive ethics </a:t>
            </a:r>
            <a:r>
              <a:rPr lang="en-US" dirty="0" smtClean="0"/>
              <a:t>simply involves </a:t>
            </a:r>
            <a:r>
              <a:rPr lang="en-US" dirty="0"/>
              <a:t>describing </a:t>
            </a:r>
            <a:r>
              <a:rPr lang="en-US" dirty="0" smtClean="0"/>
              <a:t>how people behave and/or what sorts of moral standards they claim to follow</a:t>
            </a:r>
          </a:p>
          <a:p>
            <a:r>
              <a:rPr lang="en-US" dirty="0" smtClean="0"/>
              <a:t>Descriptive ethics incorporates research from the fields of psychology, sociology, anthropology and history as part of the process of understanding </a:t>
            </a:r>
            <a:r>
              <a:rPr lang="en-US" b="1" dirty="0" smtClean="0"/>
              <a:t>what people do</a:t>
            </a:r>
            <a:r>
              <a:rPr lang="en-US" dirty="0" smtClean="0"/>
              <a:t>, or </a:t>
            </a:r>
            <a:r>
              <a:rPr lang="en-US" dirty="0" smtClean="0">
                <a:solidFill>
                  <a:srgbClr val="666699"/>
                </a:solidFill>
              </a:rPr>
              <a:t>what people </a:t>
            </a:r>
            <a:r>
              <a:rPr lang="en-US" dirty="0" smtClean="0"/>
              <a:t>have believed about moral norms</a:t>
            </a:r>
            <a:endParaRPr lang="en-US" altLang="tr-TR" dirty="0" smtClean="0">
              <a:solidFill>
                <a:schemeClr val="tx2"/>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6</a:t>
            </a:fld>
            <a:endParaRPr lang="en-US" altLang="en-US" sz="1000" dirty="0">
              <a:solidFill>
                <a:srgbClr val="000000"/>
              </a:solidFill>
            </a:endParaRPr>
          </a:p>
        </p:txBody>
      </p:sp>
    </p:spTree>
    <p:extLst>
      <p:ext uri="{BB962C8B-B14F-4D97-AF65-F5344CB8AC3E}">
        <p14:creationId xmlns:p14="http://schemas.microsoft.com/office/powerpoint/2010/main" val="19751439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000" b="1" dirty="0">
                <a:latin typeface="Verdana"/>
              </a:rPr>
              <a:t>Five Step Model for</a:t>
            </a:r>
            <a:br>
              <a:rPr lang="en-US" altLang="en-US" sz="4000" b="1" dirty="0">
                <a:latin typeface="Verdana"/>
              </a:rPr>
            </a:br>
            <a:r>
              <a:rPr lang="en-US" altLang="en-US" sz="4000" b="1" dirty="0">
                <a:latin typeface="Verdana"/>
              </a:rPr>
              <a:t>Ethical Decision Making</a:t>
            </a:r>
          </a:p>
        </p:txBody>
      </p:sp>
      <p:sp>
        <p:nvSpPr>
          <p:cNvPr id="7173" name="Rectangle 3"/>
          <p:cNvSpPr>
            <a:spLocks noGrp="1" noChangeArrowheads="1"/>
          </p:cNvSpPr>
          <p:nvPr>
            <p:ph type="body" idx="1"/>
          </p:nvPr>
        </p:nvSpPr>
        <p:spPr>
          <a:xfrm>
            <a:off x="457200" y="1600200"/>
            <a:ext cx="8229600" cy="4781128"/>
          </a:xfrm>
        </p:spPr>
        <p:txBody>
          <a:bodyPr/>
          <a:lstStyle/>
          <a:p>
            <a:pPr marL="354013" indent="-354013" eaLnBrk="1" hangingPunct="1">
              <a:buFont typeface="+mj-lt"/>
              <a:buAutoNum type="arabicPeriod" startAt="5"/>
              <a:defRPr/>
            </a:pPr>
            <a:r>
              <a:rPr lang="en-US" altLang="en-US" b="1" dirty="0" smtClean="0"/>
              <a:t>Act and reflect on the outcome</a:t>
            </a:r>
          </a:p>
          <a:p>
            <a:pPr lvl="1" eaLnBrk="1" hangingPunct="1">
              <a:defRPr/>
            </a:pPr>
            <a:r>
              <a:rPr lang="en-US" altLang="en-US" dirty="0" smtClean="0"/>
              <a:t>How can my decision be implemented with the greatest care and attention to the concerns of all stakeholders? </a:t>
            </a:r>
          </a:p>
          <a:p>
            <a:pPr lvl="1" eaLnBrk="1" hangingPunct="1">
              <a:defRPr/>
            </a:pPr>
            <a:r>
              <a:rPr lang="en-US" altLang="en-US" dirty="0" smtClean="0"/>
              <a:t>How did my decision turn out?</a:t>
            </a:r>
          </a:p>
          <a:p>
            <a:pPr lvl="1" eaLnBrk="1" hangingPunct="1">
              <a:defRPr/>
            </a:pPr>
            <a:r>
              <a:rPr lang="en-US" altLang="en-US" dirty="0" smtClean="0"/>
              <a:t>What have I learned from this specific situation?</a:t>
            </a:r>
            <a:endParaRPr lang="en-US" altLang="en-US" dirty="0"/>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60</a:t>
            </a:fld>
            <a:endParaRPr lang="en-US" altLang="en-US" sz="1000" dirty="0">
              <a:solidFill>
                <a:srgbClr val="000000"/>
              </a:solidFill>
            </a:endParaRPr>
          </a:p>
        </p:txBody>
      </p:sp>
    </p:spTree>
    <p:extLst>
      <p:ext uri="{BB962C8B-B14F-4D97-AF65-F5344CB8AC3E}">
        <p14:creationId xmlns:p14="http://schemas.microsoft.com/office/powerpoint/2010/main" val="1073912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6596" name="Rectangle 4"/>
          <p:cNvSpPr>
            <a:spLocks noChangeArrowheads="1"/>
          </p:cNvSpPr>
          <p:nvPr/>
        </p:nvSpPr>
        <p:spPr bwMode="auto">
          <a:xfrm>
            <a:off x="1691680" y="5420419"/>
            <a:ext cx="396044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lgn="l">
              <a:spcBef>
                <a:spcPct val="20000"/>
              </a:spcBef>
              <a:buClr>
                <a:schemeClr val="accent2"/>
              </a:buClr>
              <a:buSzPct val="80000"/>
              <a:buFont typeface="Wingdings" pitchFamily="2" charset="2"/>
              <a:buChar char="l"/>
              <a:defRPr kumimoji="1" sz="3200" b="1">
                <a:solidFill>
                  <a:schemeClr val="tx1"/>
                </a:solidFill>
                <a:latin typeface="Arial" charset="0"/>
              </a:defRPr>
            </a:lvl1pPr>
            <a:lvl2pPr marL="857250" indent="-285750" algn="l">
              <a:spcBef>
                <a:spcPct val="20000"/>
              </a:spcBef>
              <a:buChar char="–"/>
              <a:defRPr kumimoji="1" sz="2800" b="1">
                <a:solidFill>
                  <a:schemeClr val="tx1"/>
                </a:solidFill>
                <a:latin typeface="Arial" charset="0"/>
              </a:defRPr>
            </a:lvl2pPr>
            <a:lvl3pPr marL="1200150" indent="-228600" algn="l">
              <a:spcBef>
                <a:spcPct val="20000"/>
              </a:spcBef>
              <a:buClr>
                <a:schemeClr val="accent2"/>
              </a:buClr>
              <a:buChar char="•"/>
              <a:defRPr kumimoji="1" sz="2400" b="1">
                <a:solidFill>
                  <a:schemeClr val="tx1"/>
                </a:solidFill>
                <a:latin typeface="Arial" charset="0"/>
              </a:defRPr>
            </a:lvl3pPr>
            <a:lvl4pPr marL="1600200" indent="-228600" algn="l">
              <a:spcBef>
                <a:spcPct val="20000"/>
              </a:spcBef>
              <a:buChar char="–"/>
              <a:defRPr kumimoji="1" sz="2000" b="1">
                <a:solidFill>
                  <a:schemeClr val="tx1"/>
                </a:solidFill>
                <a:latin typeface="Arial" charset="0"/>
              </a:defRPr>
            </a:lvl4pPr>
            <a:lvl5pPr marL="2057400" indent="-228600" algn="l">
              <a:spcBef>
                <a:spcPct val="20000"/>
              </a:spcBef>
              <a:buClr>
                <a:schemeClr val="accent2"/>
              </a:buClr>
              <a:buChar char="•"/>
              <a:defRPr kumimoji="1" sz="2000" b="1">
                <a:solidFill>
                  <a:schemeClr val="tx1"/>
                </a:solidFill>
                <a:latin typeface="Arial" charset="0"/>
              </a:defRPr>
            </a:lvl5pPr>
            <a:lvl6pPr marL="2514600" indent="-228600" eaLnBrk="0" fontAlgn="base" hangingPunct="0">
              <a:spcBef>
                <a:spcPct val="20000"/>
              </a:spcBef>
              <a:spcAft>
                <a:spcPct val="0"/>
              </a:spcAft>
              <a:buClr>
                <a:schemeClr val="accent2"/>
              </a:buClr>
              <a:buChar char="•"/>
              <a:defRPr kumimoji="1" sz="2000" b="1">
                <a:solidFill>
                  <a:schemeClr val="tx1"/>
                </a:solidFill>
                <a:latin typeface="Arial" charset="0"/>
              </a:defRPr>
            </a:lvl6pPr>
            <a:lvl7pPr marL="2971800" indent="-228600" eaLnBrk="0" fontAlgn="base" hangingPunct="0">
              <a:spcBef>
                <a:spcPct val="20000"/>
              </a:spcBef>
              <a:spcAft>
                <a:spcPct val="0"/>
              </a:spcAft>
              <a:buClr>
                <a:schemeClr val="accent2"/>
              </a:buClr>
              <a:buChar char="•"/>
              <a:defRPr kumimoji="1" sz="2000" b="1">
                <a:solidFill>
                  <a:schemeClr val="tx1"/>
                </a:solidFill>
                <a:latin typeface="Arial" charset="0"/>
              </a:defRPr>
            </a:lvl7pPr>
            <a:lvl8pPr marL="3429000" indent="-228600" eaLnBrk="0" fontAlgn="base" hangingPunct="0">
              <a:spcBef>
                <a:spcPct val="20000"/>
              </a:spcBef>
              <a:spcAft>
                <a:spcPct val="0"/>
              </a:spcAft>
              <a:buClr>
                <a:schemeClr val="accent2"/>
              </a:buClr>
              <a:buChar char="•"/>
              <a:defRPr kumimoji="1" sz="2000" b="1">
                <a:solidFill>
                  <a:schemeClr val="tx1"/>
                </a:solidFill>
                <a:latin typeface="Arial" charset="0"/>
              </a:defRPr>
            </a:lvl8pPr>
            <a:lvl9pPr marL="3886200" indent="-228600" eaLnBrk="0" fontAlgn="base" hangingPunct="0">
              <a:spcBef>
                <a:spcPct val="20000"/>
              </a:spcBef>
              <a:spcAft>
                <a:spcPct val="0"/>
              </a:spcAft>
              <a:buClr>
                <a:schemeClr val="accent2"/>
              </a:buClr>
              <a:buChar char="•"/>
              <a:defRPr kumimoji="1" sz="2000" b="1">
                <a:solidFill>
                  <a:schemeClr val="tx1"/>
                </a:solidFill>
                <a:latin typeface="Arial" charset="0"/>
              </a:defRPr>
            </a:lvl9pPr>
          </a:lstStyle>
          <a:p>
            <a:pPr algn="ctr">
              <a:buClr>
                <a:srgbClr val="FF0000"/>
              </a:buClr>
              <a:buFont typeface="Wingdings" pitchFamily="2" charset="2"/>
              <a:buNone/>
            </a:pPr>
            <a:r>
              <a:rPr lang="en-US" altLang="en-US" sz="2800" dirty="0" smtClean="0">
                <a:solidFill>
                  <a:srgbClr val="000000"/>
                </a:solidFill>
                <a:latin typeface="Verdana"/>
              </a:rPr>
              <a:t>Techniques</a:t>
            </a:r>
            <a:endParaRPr lang="en-US" altLang="en-US" sz="2800" dirty="0">
              <a:solidFill>
                <a:srgbClr val="000000"/>
              </a:solidFill>
              <a:latin typeface="Verdana"/>
            </a:endParaRPr>
          </a:p>
        </p:txBody>
      </p:sp>
      <p:sp>
        <p:nvSpPr>
          <p:cNvPr id="366598" name="AutoShape 6"/>
          <p:cNvSpPr>
            <a:spLocks noChangeArrowheads="1"/>
          </p:cNvSpPr>
          <p:nvPr/>
        </p:nvSpPr>
        <p:spPr bwMode="auto">
          <a:xfrm>
            <a:off x="4571528" y="3058219"/>
            <a:ext cx="1080592" cy="533400"/>
          </a:xfrm>
          <a:prstGeom prst="downArrow">
            <a:avLst>
              <a:gd name="adj1" fmla="val 50000"/>
              <a:gd name="adj2" fmla="val 875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algn="ctr" eaLnBrk="0" fontAlgn="base" hangingPunct="0">
              <a:spcBef>
                <a:spcPct val="0"/>
              </a:spcBef>
              <a:spcAft>
                <a:spcPct val="0"/>
              </a:spcAft>
              <a:defRPr kumimoji="1" sz="2400">
                <a:solidFill>
                  <a:schemeClr val="tx1"/>
                </a:solidFill>
                <a:latin typeface="Times New Roman" pitchFamily="18" charset="0"/>
              </a:defRPr>
            </a:lvl6pPr>
            <a:lvl7pPr marL="2971800" indent="-228600" algn="ctr" eaLnBrk="0" fontAlgn="base" hangingPunct="0">
              <a:spcBef>
                <a:spcPct val="0"/>
              </a:spcBef>
              <a:spcAft>
                <a:spcPct val="0"/>
              </a:spcAft>
              <a:defRPr kumimoji="1" sz="2400">
                <a:solidFill>
                  <a:schemeClr val="tx1"/>
                </a:solidFill>
                <a:latin typeface="Times New Roman" pitchFamily="18" charset="0"/>
              </a:defRPr>
            </a:lvl7pPr>
            <a:lvl8pPr marL="3429000" indent="-228600" algn="ctr" eaLnBrk="0" fontAlgn="base" hangingPunct="0">
              <a:spcBef>
                <a:spcPct val="0"/>
              </a:spcBef>
              <a:spcAft>
                <a:spcPct val="0"/>
              </a:spcAft>
              <a:defRPr kumimoji="1" sz="2400">
                <a:solidFill>
                  <a:schemeClr val="tx1"/>
                </a:solidFill>
                <a:latin typeface="Times New Roman" pitchFamily="18" charset="0"/>
              </a:defRPr>
            </a:lvl8pPr>
            <a:lvl9pPr marL="3886200" indent="-228600" algn="ctr" eaLnBrk="0" fontAlgn="base" hangingPunct="0">
              <a:spcBef>
                <a:spcPct val="0"/>
              </a:spcBef>
              <a:spcAft>
                <a:spcPct val="0"/>
              </a:spcAft>
              <a:defRPr kumimoji="1" sz="2400">
                <a:solidFill>
                  <a:schemeClr val="tx1"/>
                </a:solidFill>
                <a:latin typeface="Times New Roman" pitchFamily="18" charset="0"/>
              </a:defRPr>
            </a:lvl9pPr>
          </a:lstStyle>
          <a:p>
            <a:endParaRPr lang="en-US" altLang="en-US" sz="2000" dirty="0">
              <a:solidFill>
                <a:srgbClr val="000000"/>
              </a:solidFill>
              <a:latin typeface="Verdana"/>
            </a:endParaRPr>
          </a:p>
        </p:txBody>
      </p:sp>
      <p:sp>
        <p:nvSpPr>
          <p:cNvPr id="366599" name="AutoShape 7"/>
          <p:cNvSpPr>
            <a:spLocks noChangeArrowheads="1"/>
          </p:cNvSpPr>
          <p:nvPr/>
        </p:nvSpPr>
        <p:spPr bwMode="auto">
          <a:xfrm flipV="1">
            <a:off x="4571528" y="4734619"/>
            <a:ext cx="1080592" cy="533400"/>
          </a:xfrm>
          <a:prstGeom prst="downArrow">
            <a:avLst>
              <a:gd name="adj1" fmla="val 50000"/>
              <a:gd name="adj2" fmla="val 875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algn="ctr" eaLnBrk="0" fontAlgn="base" hangingPunct="0">
              <a:spcBef>
                <a:spcPct val="0"/>
              </a:spcBef>
              <a:spcAft>
                <a:spcPct val="0"/>
              </a:spcAft>
              <a:defRPr kumimoji="1" sz="2400">
                <a:solidFill>
                  <a:schemeClr val="tx1"/>
                </a:solidFill>
                <a:latin typeface="Times New Roman" pitchFamily="18" charset="0"/>
              </a:defRPr>
            </a:lvl6pPr>
            <a:lvl7pPr marL="2971800" indent="-228600" algn="ctr" eaLnBrk="0" fontAlgn="base" hangingPunct="0">
              <a:spcBef>
                <a:spcPct val="0"/>
              </a:spcBef>
              <a:spcAft>
                <a:spcPct val="0"/>
              </a:spcAft>
              <a:defRPr kumimoji="1" sz="2400">
                <a:solidFill>
                  <a:schemeClr val="tx1"/>
                </a:solidFill>
                <a:latin typeface="Times New Roman" pitchFamily="18" charset="0"/>
              </a:defRPr>
            </a:lvl7pPr>
            <a:lvl8pPr marL="3429000" indent="-228600" algn="ctr" eaLnBrk="0" fontAlgn="base" hangingPunct="0">
              <a:spcBef>
                <a:spcPct val="0"/>
              </a:spcBef>
              <a:spcAft>
                <a:spcPct val="0"/>
              </a:spcAft>
              <a:defRPr kumimoji="1" sz="2400">
                <a:solidFill>
                  <a:schemeClr val="tx1"/>
                </a:solidFill>
                <a:latin typeface="Times New Roman" pitchFamily="18" charset="0"/>
              </a:defRPr>
            </a:lvl8pPr>
            <a:lvl9pPr marL="3886200" indent="-228600" algn="ctr" eaLnBrk="0" fontAlgn="base" hangingPunct="0">
              <a:spcBef>
                <a:spcPct val="0"/>
              </a:spcBef>
              <a:spcAft>
                <a:spcPct val="0"/>
              </a:spcAft>
              <a:defRPr kumimoji="1" sz="2400">
                <a:solidFill>
                  <a:schemeClr val="tx1"/>
                </a:solidFill>
                <a:latin typeface="Times New Roman" pitchFamily="18" charset="0"/>
              </a:defRPr>
            </a:lvl9pPr>
          </a:lstStyle>
          <a:p>
            <a:endParaRPr lang="en-US" altLang="en-US" sz="2000" dirty="0">
              <a:solidFill>
                <a:srgbClr val="000000"/>
              </a:solidFill>
              <a:latin typeface="Verdana"/>
            </a:endParaRPr>
          </a:p>
        </p:txBody>
      </p:sp>
      <p:sp>
        <p:nvSpPr>
          <p:cNvPr id="366600" name="Rectangle 8"/>
          <p:cNvSpPr>
            <a:spLocks noChangeArrowheads="1"/>
          </p:cNvSpPr>
          <p:nvPr/>
        </p:nvSpPr>
        <p:spPr bwMode="auto">
          <a:xfrm>
            <a:off x="4788024" y="3861048"/>
            <a:ext cx="3048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lgn="l">
              <a:spcBef>
                <a:spcPct val="20000"/>
              </a:spcBef>
              <a:buClr>
                <a:schemeClr val="accent2"/>
              </a:buClr>
              <a:buSzPct val="80000"/>
              <a:buFont typeface="Wingdings" pitchFamily="2" charset="2"/>
              <a:buChar char="l"/>
              <a:defRPr kumimoji="1" sz="3200" b="1">
                <a:solidFill>
                  <a:schemeClr val="tx1"/>
                </a:solidFill>
                <a:latin typeface="Arial" charset="0"/>
              </a:defRPr>
            </a:lvl1pPr>
            <a:lvl2pPr marL="857250" indent="-285750" algn="l">
              <a:spcBef>
                <a:spcPct val="20000"/>
              </a:spcBef>
              <a:buChar char="–"/>
              <a:defRPr kumimoji="1" sz="2800" b="1">
                <a:solidFill>
                  <a:schemeClr val="tx1"/>
                </a:solidFill>
                <a:latin typeface="Arial" charset="0"/>
              </a:defRPr>
            </a:lvl2pPr>
            <a:lvl3pPr marL="1200150" indent="-228600" algn="l">
              <a:spcBef>
                <a:spcPct val="20000"/>
              </a:spcBef>
              <a:buClr>
                <a:schemeClr val="accent2"/>
              </a:buClr>
              <a:buChar char="•"/>
              <a:defRPr kumimoji="1" sz="2400" b="1">
                <a:solidFill>
                  <a:schemeClr val="tx1"/>
                </a:solidFill>
                <a:latin typeface="Arial" charset="0"/>
              </a:defRPr>
            </a:lvl3pPr>
            <a:lvl4pPr marL="1600200" indent="-228600" algn="l">
              <a:spcBef>
                <a:spcPct val="20000"/>
              </a:spcBef>
              <a:buChar char="–"/>
              <a:defRPr kumimoji="1" sz="2000" b="1">
                <a:solidFill>
                  <a:schemeClr val="tx1"/>
                </a:solidFill>
                <a:latin typeface="Arial" charset="0"/>
              </a:defRPr>
            </a:lvl4pPr>
            <a:lvl5pPr marL="2057400" indent="-228600" algn="l">
              <a:spcBef>
                <a:spcPct val="20000"/>
              </a:spcBef>
              <a:buClr>
                <a:schemeClr val="accent2"/>
              </a:buClr>
              <a:buChar char="•"/>
              <a:defRPr kumimoji="1" sz="2000" b="1">
                <a:solidFill>
                  <a:schemeClr val="tx1"/>
                </a:solidFill>
                <a:latin typeface="Arial" charset="0"/>
              </a:defRPr>
            </a:lvl5pPr>
            <a:lvl6pPr marL="2514600" indent="-228600" eaLnBrk="0" fontAlgn="base" hangingPunct="0">
              <a:spcBef>
                <a:spcPct val="20000"/>
              </a:spcBef>
              <a:spcAft>
                <a:spcPct val="0"/>
              </a:spcAft>
              <a:buClr>
                <a:schemeClr val="accent2"/>
              </a:buClr>
              <a:buChar char="•"/>
              <a:defRPr kumimoji="1" sz="2000" b="1">
                <a:solidFill>
                  <a:schemeClr val="tx1"/>
                </a:solidFill>
                <a:latin typeface="Arial" charset="0"/>
              </a:defRPr>
            </a:lvl6pPr>
            <a:lvl7pPr marL="2971800" indent="-228600" eaLnBrk="0" fontAlgn="base" hangingPunct="0">
              <a:spcBef>
                <a:spcPct val="20000"/>
              </a:spcBef>
              <a:spcAft>
                <a:spcPct val="0"/>
              </a:spcAft>
              <a:buClr>
                <a:schemeClr val="accent2"/>
              </a:buClr>
              <a:buChar char="•"/>
              <a:defRPr kumimoji="1" sz="2000" b="1">
                <a:solidFill>
                  <a:schemeClr val="tx1"/>
                </a:solidFill>
                <a:latin typeface="Arial" charset="0"/>
              </a:defRPr>
            </a:lvl7pPr>
            <a:lvl8pPr marL="3429000" indent="-228600" eaLnBrk="0" fontAlgn="base" hangingPunct="0">
              <a:spcBef>
                <a:spcPct val="20000"/>
              </a:spcBef>
              <a:spcAft>
                <a:spcPct val="0"/>
              </a:spcAft>
              <a:buClr>
                <a:schemeClr val="accent2"/>
              </a:buClr>
              <a:buChar char="•"/>
              <a:defRPr kumimoji="1" sz="2000" b="1">
                <a:solidFill>
                  <a:schemeClr val="tx1"/>
                </a:solidFill>
                <a:latin typeface="Arial" charset="0"/>
              </a:defRPr>
            </a:lvl8pPr>
            <a:lvl9pPr marL="3886200" indent="-228600" eaLnBrk="0" fontAlgn="base" hangingPunct="0">
              <a:spcBef>
                <a:spcPct val="20000"/>
              </a:spcBef>
              <a:spcAft>
                <a:spcPct val="0"/>
              </a:spcAft>
              <a:buClr>
                <a:schemeClr val="accent2"/>
              </a:buClr>
              <a:buChar char="•"/>
              <a:defRPr kumimoji="1" sz="2000" b="1">
                <a:solidFill>
                  <a:schemeClr val="tx1"/>
                </a:solidFill>
                <a:latin typeface="Arial" charset="0"/>
              </a:defRPr>
            </a:lvl9pPr>
          </a:lstStyle>
          <a:p>
            <a:pPr algn="ctr">
              <a:buClr>
                <a:srgbClr val="FF0000"/>
              </a:buClr>
              <a:buFont typeface="Wingdings" pitchFamily="2" charset="2"/>
              <a:buNone/>
            </a:pPr>
            <a:r>
              <a:rPr lang="en-US" altLang="en-US" sz="2800" dirty="0" smtClean="0">
                <a:solidFill>
                  <a:srgbClr val="000000"/>
                </a:solidFill>
                <a:latin typeface="Verdana"/>
              </a:rPr>
              <a:t>Practice</a:t>
            </a:r>
            <a:endParaRPr lang="en-US" altLang="en-US" sz="2800" dirty="0">
              <a:solidFill>
                <a:srgbClr val="000000"/>
              </a:solidFill>
              <a:latin typeface="Verdana"/>
            </a:endParaRPr>
          </a:p>
        </p:txBody>
      </p:sp>
      <p:sp>
        <p:nvSpPr>
          <p:cNvPr id="366602" name="Rectangle 10"/>
          <p:cNvSpPr>
            <a:spLocks noChangeArrowheads="1"/>
          </p:cNvSpPr>
          <p:nvPr/>
        </p:nvSpPr>
        <p:spPr bwMode="auto">
          <a:xfrm>
            <a:off x="1691680" y="2296219"/>
            <a:ext cx="396044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lgn="l">
              <a:spcBef>
                <a:spcPct val="20000"/>
              </a:spcBef>
              <a:buClr>
                <a:schemeClr val="accent2"/>
              </a:buClr>
              <a:buSzPct val="80000"/>
              <a:buFont typeface="Wingdings" pitchFamily="2" charset="2"/>
              <a:buChar char="l"/>
              <a:defRPr kumimoji="1" sz="3200" b="1">
                <a:solidFill>
                  <a:schemeClr val="tx1"/>
                </a:solidFill>
                <a:latin typeface="Arial" charset="0"/>
              </a:defRPr>
            </a:lvl1pPr>
            <a:lvl2pPr marL="857250" indent="-285750" algn="l">
              <a:spcBef>
                <a:spcPct val="20000"/>
              </a:spcBef>
              <a:buChar char="–"/>
              <a:defRPr kumimoji="1" sz="2800" b="1">
                <a:solidFill>
                  <a:schemeClr val="tx1"/>
                </a:solidFill>
                <a:latin typeface="Arial" charset="0"/>
              </a:defRPr>
            </a:lvl2pPr>
            <a:lvl3pPr marL="1200150" indent="-228600" algn="l">
              <a:spcBef>
                <a:spcPct val="20000"/>
              </a:spcBef>
              <a:buClr>
                <a:schemeClr val="accent2"/>
              </a:buClr>
              <a:buChar char="•"/>
              <a:defRPr kumimoji="1" sz="2400" b="1">
                <a:solidFill>
                  <a:schemeClr val="tx1"/>
                </a:solidFill>
                <a:latin typeface="Arial" charset="0"/>
              </a:defRPr>
            </a:lvl3pPr>
            <a:lvl4pPr marL="1600200" indent="-228600" algn="l">
              <a:spcBef>
                <a:spcPct val="20000"/>
              </a:spcBef>
              <a:buChar char="–"/>
              <a:defRPr kumimoji="1" sz="2000" b="1">
                <a:solidFill>
                  <a:schemeClr val="tx1"/>
                </a:solidFill>
                <a:latin typeface="Arial" charset="0"/>
              </a:defRPr>
            </a:lvl4pPr>
            <a:lvl5pPr marL="2057400" indent="-228600" algn="l">
              <a:spcBef>
                <a:spcPct val="20000"/>
              </a:spcBef>
              <a:buClr>
                <a:schemeClr val="accent2"/>
              </a:buClr>
              <a:buChar char="•"/>
              <a:defRPr kumimoji="1" sz="2000" b="1">
                <a:solidFill>
                  <a:schemeClr val="tx1"/>
                </a:solidFill>
                <a:latin typeface="Arial" charset="0"/>
              </a:defRPr>
            </a:lvl5pPr>
            <a:lvl6pPr marL="2514600" indent="-228600" eaLnBrk="0" fontAlgn="base" hangingPunct="0">
              <a:spcBef>
                <a:spcPct val="20000"/>
              </a:spcBef>
              <a:spcAft>
                <a:spcPct val="0"/>
              </a:spcAft>
              <a:buClr>
                <a:schemeClr val="accent2"/>
              </a:buClr>
              <a:buChar char="•"/>
              <a:defRPr kumimoji="1" sz="2000" b="1">
                <a:solidFill>
                  <a:schemeClr val="tx1"/>
                </a:solidFill>
                <a:latin typeface="Arial" charset="0"/>
              </a:defRPr>
            </a:lvl6pPr>
            <a:lvl7pPr marL="2971800" indent="-228600" eaLnBrk="0" fontAlgn="base" hangingPunct="0">
              <a:spcBef>
                <a:spcPct val="20000"/>
              </a:spcBef>
              <a:spcAft>
                <a:spcPct val="0"/>
              </a:spcAft>
              <a:buClr>
                <a:schemeClr val="accent2"/>
              </a:buClr>
              <a:buChar char="•"/>
              <a:defRPr kumimoji="1" sz="2000" b="1">
                <a:solidFill>
                  <a:schemeClr val="tx1"/>
                </a:solidFill>
                <a:latin typeface="Arial" charset="0"/>
              </a:defRPr>
            </a:lvl7pPr>
            <a:lvl8pPr marL="3429000" indent="-228600" eaLnBrk="0" fontAlgn="base" hangingPunct="0">
              <a:spcBef>
                <a:spcPct val="20000"/>
              </a:spcBef>
              <a:spcAft>
                <a:spcPct val="0"/>
              </a:spcAft>
              <a:buClr>
                <a:schemeClr val="accent2"/>
              </a:buClr>
              <a:buChar char="•"/>
              <a:defRPr kumimoji="1" sz="2000" b="1">
                <a:solidFill>
                  <a:schemeClr val="tx1"/>
                </a:solidFill>
                <a:latin typeface="Arial" charset="0"/>
              </a:defRPr>
            </a:lvl8pPr>
            <a:lvl9pPr marL="3886200" indent="-228600" eaLnBrk="0" fontAlgn="base" hangingPunct="0">
              <a:spcBef>
                <a:spcPct val="20000"/>
              </a:spcBef>
              <a:spcAft>
                <a:spcPct val="0"/>
              </a:spcAft>
              <a:buClr>
                <a:schemeClr val="accent2"/>
              </a:buClr>
              <a:buChar char="•"/>
              <a:defRPr kumimoji="1" sz="2000" b="1">
                <a:solidFill>
                  <a:schemeClr val="tx1"/>
                </a:solidFill>
                <a:latin typeface="Arial" charset="0"/>
              </a:defRPr>
            </a:lvl9pPr>
          </a:lstStyle>
          <a:p>
            <a:pPr algn="ctr">
              <a:buClr>
                <a:srgbClr val="FF0000"/>
              </a:buClr>
              <a:buFont typeface="Wingdings" pitchFamily="2" charset="2"/>
              <a:buNone/>
            </a:pPr>
            <a:r>
              <a:rPr lang="en-US" altLang="en-US" sz="2800" dirty="0" smtClean="0">
                <a:solidFill>
                  <a:srgbClr val="000000"/>
                </a:solidFill>
                <a:latin typeface="Verdana"/>
              </a:rPr>
              <a:t>Knowledge</a:t>
            </a:r>
            <a:endParaRPr lang="en-US" altLang="en-US" sz="2800" dirty="0">
              <a:solidFill>
                <a:srgbClr val="000000"/>
              </a:solidFill>
              <a:latin typeface="Verdana"/>
            </a:endParaRPr>
          </a:p>
        </p:txBody>
      </p:sp>
      <p:sp>
        <p:nvSpPr>
          <p:cNvPr id="17"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61</a:t>
            </a:fld>
            <a:endParaRPr lang="en-US" altLang="en-US" sz="1000" dirty="0">
              <a:solidFill>
                <a:srgbClr val="000000"/>
              </a:solidFill>
            </a:endParaRPr>
          </a:p>
        </p:txBody>
      </p:sp>
      <p:sp>
        <p:nvSpPr>
          <p:cNvPr id="10"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Aristotle’s Model of</a:t>
            </a:r>
            <a:br>
              <a:rPr lang="en-US" altLang="en-US" sz="4000" b="1" dirty="0">
                <a:latin typeface="Verdana"/>
              </a:rPr>
            </a:br>
            <a:r>
              <a:rPr lang="en-US" altLang="en-US" sz="4000" b="1" dirty="0">
                <a:latin typeface="Verdana"/>
              </a:rPr>
              <a:t>Ethical Decision Making</a:t>
            </a:r>
            <a:endParaRPr lang="en-US" altLang="en-US" sz="4000" b="1" dirty="0">
              <a:latin typeface="+mn-lt"/>
            </a:endParaRPr>
          </a:p>
        </p:txBody>
      </p:sp>
    </p:spTree>
    <p:extLst>
      <p:ext uri="{BB962C8B-B14F-4D97-AF65-F5344CB8AC3E}">
        <p14:creationId xmlns:p14="http://schemas.microsoft.com/office/powerpoint/2010/main" val="3234975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66602"/>
                                        </p:tgtEl>
                                        <p:attrNameLst>
                                          <p:attrName>style.visibility</p:attrName>
                                        </p:attrNameLst>
                                      </p:cBhvr>
                                      <p:to>
                                        <p:strVal val="visible"/>
                                      </p:to>
                                    </p:set>
                                    <p:anim calcmode="lin" valueType="num">
                                      <p:cBhvr>
                                        <p:cTn id="7" dur="500" fill="hold"/>
                                        <p:tgtEl>
                                          <p:spTgt spid="366602"/>
                                        </p:tgtEl>
                                        <p:attrNameLst>
                                          <p:attrName>ppt_w</p:attrName>
                                        </p:attrNameLst>
                                      </p:cBhvr>
                                      <p:tavLst>
                                        <p:tav tm="0">
                                          <p:val>
                                            <p:fltVal val="0"/>
                                          </p:val>
                                        </p:tav>
                                        <p:tav tm="100000">
                                          <p:val>
                                            <p:strVal val="#ppt_w"/>
                                          </p:val>
                                        </p:tav>
                                      </p:tavLst>
                                    </p:anim>
                                    <p:anim calcmode="lin" valueType="num">
                                      <p:cBhvr>
                                        <p:cTn id="8" dur="500" fill="hold"/>
                                        <p:tgtEl>
                                          <p:spTgt spid="36660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66596"/>
                                        </p:tgtEl>
                                        <p:attrNameLst>
                                          <p:attrName>style.visibility</p:attrName>
                                        </p:attrNameLst>
                                      </p:cBhvr>
                                      <p:to>
                                        <p:strVal val="visible"/>
                                      </p:to>
                                    </p:set>
                                    <p:anim calcmode="lin" valueType="num">
                                      <p:cBhvr>
                                        <p:cTn id="13" dur="500" fill="hold"/>
                                        <p:tgtEl>
                                          <p:spTgt spid="366596"/>
                                        </p:tgtEl>
                                        <p:attrNameLst>
                                          <p:attrName>ppt_w</p:attrName>
                                        </p:attrNameLst>
                                      </p:cBhvr>
                                      <p:tavLst>
                                        <p:tav tm="0">
                                          <p:val>
                                            <p:fltVal val="0"/>
                                          </p:val>
                                        </p:tav>
                                        <p:tav tm="100000">
                                          <p:val>
                                            <p:strVal val="#ppt_w"/>
                                          </p:val>
                                        </p:tav>
                                      </p:tavLst>
                                    </p:anim>
                                    <p:anim calcmode="lin" valueType="num">
                                      <p:cBhvr>
                                        <p:cTn id="14" dur="500" fill="hold"/>
                                        <p:tgtEl>
                                          <p:spTgt spid="366596"/>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6598"/>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366599"/>
                                        </p:tgtEl>
                                        <p:attrNameLst>
                                          <p:attrName>style.visibility</p:attrName>
                                        </p:attrNameLst>
                                      </p:cBhvr>
                                      <p:to>
                                        <p:strVal val="visible"/>
                                      </p:to>
                                    </p:set>
                                  </p:childTnLst>
                                </p:cTn>
                              </p:par>
                            </p:childTnLst>
                          </p:cTn>
                        </p:par>
                        <p:par>
                          <p:cTn id="22" fill="hold" nodeType="afterGroup">
                            <p:stCondLst>
                              <p:cond delay="1000"/>
                            </p:stCondLst>
                            <p:childTnLst>
                              <p:par>
                                <p:cTn id="23" presetID="23" presetClass="entr" presetSubtype="16" fill="hold" grpId="0" nodeType="afterEffect">
                                  <p:stCondLst>
                                    <p:cond delay="0"/>
                                  </p:stCondLst>
                                  <p:childTnLst>
                                    <p:set>
                                      <p:cBhvr>
                                        <p:cTn id="24" dur="1" fill="hold">
                                          <p:stCondLst>
                                            <p:cond delay="0"/>
                                          </p:stCondLst>
                                        </p:cTn>
                                        <p:tgtEl>
                                          <p:spTgt spid="366600"/>
                                        </p:tgtEl>
                                        <p:attrNameLst>
                                          <p:attrName>style.visibility</p:attrName>
                                        </p:attrNameLst>
                                      </p:cBhvr>
                                      <p:to>
                                        <p:strVal val="visible"/>
                                      </p:to>
                                    </p:set>
                                    <p:anim calcmode="lin" valueType="num">
                                      <p:cBhvr>
                                        <p:cTn id="25" dur="500" fill="hold"/>
                                        <p:tgtEl>
                                          <p:spTgt spid="366600"/>
                                        </p:tgtEl>
                                        <p:attrNameLst>
                                          <p:attrName>ppt_w</p:attrName>
                                        </p:attrNameLst>
                                      </p:cBhvr>
                                      <p:tavLst>
                                        <p:tav tm="0">
                                          <p:val>
                                            <p:fltVal val="0"/>
                                          </p:val>
                                        </p:tav>
                                        <p:tav tm="100000">
                                          <p:val>
                                            <p:strVal val="#ppt_w"/>
                                          </p:val>
                                        </p:tav>
                                      </p:tavLst>
                                    </p:anim>
                                    <p:anim calcmode="lin" valueType="num">
                                      <p:cBhvr>
                                        <p:cTn id="26" dur="500" fill="hold"/>
                                        <p:tgtEl>
                                          <p:spTgt spid="3666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animBg="1" autoUpdateAnimBg="0"/>
      <p:bldP spid="366598" grpId="0" animBg="1"/>
      <p:bldP spid="366599" grpId="0" animBg="1"/>
      <p:bldP spid="366600" grpId="0" animBg="1" autoUpdateAnimBg="0"/>
      <p:bldP spid="366602"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000" b="1" dirty="0">
                <a:latin typeface="Verdana"/>
              </a:rPr>
              <a:t>Aristotle’s Model of</a:t>
            </a:r>
            <a:br>
              <a:rPr lang="en-US" altLang="en-US" sz="4000" b="1" dirty="0">
                <a:latin typeface="Verdana"/>
              </a:rPr>
            </a:br>
            <a:r>
              <a:rPr lang="en-US" altLang="en-US" sz="4000" b="1" dirty="0">
                <a:latin typeface="Verdana"/>
              </a:rPr>
              <a:t>Ethical Decision Making</a:t>
            </a:r>
            <a:endParaRPr lang="en-US" altLang="en-US" sz="4000" b="1" dirty="0">
              <a:latin typeface="+mn-lt"/>
            </a:endParaRPr>
          </a:p>
        </p:txBody>
      </p:sp>
      <p:sp>
        <p:nvSpPr>
          <p:cNvPr id="17413" name="Rectangle 3"/>
          <p:cNvSpPr>
            <a:spLocks noGrp="1" noChangeArrowheads="1"/>
          </p:cNvSpPr>
          <p:nvPr>
            <p:ph type="body" idx="1"/>
          </p:nvPr>
        </p:nvSpPr>
        <p:spPr>
          <a:xfrm>
            <a:off x="457200" y="1600200"/>
            <a:ext cx="8363272" cy="4530725"/>
          </a:xfrm>
        </p:spPr>
        <p:txBody>
          <a:bodyPr/>
          <a:lstStyle/>
          <a:p>
            <a:pPr>
              <a:defRPr/>
            </a:pPr>
            <a:r>
              <a:rPr lang="en-US" altLang="en-US" b="1" dirty="0" smtClean="0">
                <a:solidFill>
                  <a:srgbClr val="666699"/>
                </a:solidFill>
              </a:rPr>
              <a:t>Knowledge </a:t>
            </a:r>
            <a:r>
              <a:rPr lang="en-US" altLang="en-US" dirty="0" smtClean="0">
                <a:solidFill>
                  <a:srgbClr val="666699"/>
                </a:solidFill>
              </a:rPr>
              <a:t>of the good</a:t>
            </a:r>
          </a:p>
          <a:p>
            <a:pPr lvl="1">
              <a:defRPr/>
            </a:pPr>
            <a:r>
              <a:rPr lang="en-US" altLang="en-US" dirty="0" smtClean="0">
                <a:solidFill>
                  <a:srgbClr val="666699"/>
                </a:solidFill>
              </a:rPr>
              <a:t>Ideas concerning what is good, proper, and just</a:t>
            </a:r>
          </a:p>
          <a:p>
            <a:pPr lvl="1">
              <a:defRPr/>
            </a:pPr>
            <a:r>
              <a:rPr lang="en-US" altLang="en-US" dirty="0" smtClean="0">
                <a:solidFill>
                  <a:srgbClr val="666699"/>
                </a:solidFill>
              </a:rPr>
              <a:t>For managers and leaders, the primary sources of knowledge are research and experience</a:t>
            </a:r>
          </a:p>
          <a:p>
            <a:pPr>
              <a:defRPr/>
            </a:pPr>
            <a:r>
              <a:rPr lang="en-US" altLang="en-US" b="1" dirty="0" smtClean="0">
                <a:solidFill>
                  <a:srgbClr val="666699"/>
                </a:solidFill>
              </a:rPr>
              <a:t>Techniques </a:t>
            </a:r>
            <a:r>
              <a:rPr lang="en-US" altLang="en-US" dirty="0" smtClean="0">
                <a:solidFill>
                  <a:srgbClr val="666699"/>
                </a:solidFill>
              </a:rPr>
              <a:t>help to reach the </a:t>
            </a:r>
            <a:r>
              <a:rPr lang="en-US" altLang="en-US" dirty="0" smtClean="0"/>
              <a:t>good</a:t>
            </a:r>
            <a:endParaRPr lang="en-US" altLang="en-US" dirty="0" smtClean="0">
              <a:solidFill>
                <a:srgbClr val="666699"/>
              </a:solidFill>
            </a:endParaRPr>
          </a:p>
          <a:p>
            <a:pPr lvl="1">
              <a:defRPr/>
            </a:pPr>
            <a:r>
              <a:rPr lang="en-US" altLang="en-US" dirty="0" smtClean="0">
                <a:solidFill>
                  <a:srgbClr val="666699"/>
                </a:solidFill>
              </a:rPr>
              <a:t>Discrete skills to achieve what is good, proper, and just</a:t>
            </a:r>
          </a:p>
          <a:p>
            <a:pPr lvl="1">
              <a:defRPr/>
            </a:pPr>
            <a:r>
              <a:rPr lang="en-US" altLang="en-US" dirty="0" smtClean="0">
                <a:solidFill>
                  <a:srgbClr val="666699"/>
                </a:solidFill>
              </a:rPr>
              <a:t>For managers and leaders, techniques are learned in formal and informal teachings where reflection on practice facilitates the development of expertise</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62</a:t>
            </a:fld>
            <a:endParaRPr lang="en-US" altLang="en-US" sz="1000" dirty="0">
              <a:solidFill>
                <a:srgbClr val="000000"/>
              </a:solidFill>
            </a:endParaRPr>
          </a:p>
        </p:txBody>
      </p:sp>
    </p:spTree>
    <p:extLst>
      <p:ext uri="{BB962C8B-B14F-4D97-AF65-F5344CB8AC3E}">
        <p14:creationId xmlns:p14="http://schemas.microsoft.com/office/powerpoint/2010/main" val="15564605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000" b="1" dirty="0">
                <a:latin typeface="Verdana"/>
              </a:rPr>
              <a:t>Aristotle’s Model of</a:t>
            </a:r>
            <a:br>
              <a:rPr lang="en-US" altLang="en-US" sz="4000" b="1" dirty="0">
                <a:latin typeface="Verdana"/>
              </a:rPr>
            </a:br>
            <a:r>
              <a:rPr lang="en-US" altLang="en-US" sz="4000" b="1" dirty="0">
                <a:latin typeface="Verdana"/>
              </a:rPr>
              <a:t>Ethical Decision Making</a:t>
            </a:r>
            <a:endParaRPr lang="en-US" altLang="en-US" sz="4000" b="1" dirty="0">
              <a:latin typeface="+mn-lt"/>
            </a:endParaRPr>
          </a:p>
        </p:txBody>
      </p:sp>
      <p:sp>
        <p:nvSpPr>
          <p:cNvPr id="17413" name="Rectangle 3"/>
          <p:cNvSpPr>
            <a:spLocks noGrp="1" noChangeArrowheads="1"/>
          </p:cNvSpPr>
          <p:nvPr>
            <p:ph type="body" idx="1"/>
          </p:nvPr>
        </p:nvSpPr>
        <p:spPr>
          <a:xfrm>
            <a:off x="457200" y="1600200"/>
            <a:ext cx="8147248" cy="4530725"/>
          </a:xfrm>
        </p:spPr>
        <p:txBody>
          <a:bodyPr/>
          <a:lstStyle/>
          <a:p>
            <a:pPr lvl="0">
              <a:buClr>
                <a:srgbClr val="999966"/>
              </a:buClr>
              <a:defRPr/>
            </a:pPr>
            <a:r>
              <a:rPr lang="en-US" altLang="en-US" b="1" dirty="0" smtClean="0">
                <a:solidFill>
                  <a:srgbClr val="666699"/>
                </a:solidFill>
              </a:rPr>
              <a:t>Practice</a:t>
            </a:r>
          </a:p>
          <a:p>
            <a:pPr lvl="1">
              <a:defRPr/>
            </a:pPr>
            <a:r>
              <a:rPr lang="en-US" altLang="en-US" dirty="0" smtClean="0">
                <a:solidFill>
                  <a:srgbClr val="666699"/>
                </a:solidFill>
              </a:rPr>
              <a:t>A practical judgment about what must be done, given what ethical theory and best practice suggest</a:t>
            </a:r>
          </a:p>
          <a:p>
            <a:pPr lvl="1">
              <a:defRPr/>
            </a:pPr>
            <a:r>
              <a:rPr lang="en-US" altLang="en-US" dirty="0" smtClean="0">
                <a:solidFill>
                  <a:srgbClr val="666699"/>
                </a:solidFill>
              </a:rPr>
              <a:t>Ethical practice is not dictating to others what the good is and what they ought to do</a:t>
            </a:r>
          </a:p>
          <a:p>
            <a:pPr lvl="1">
              <a:defRPr/>
            </a:pPr>
            <a:r>
              <a:rPr lang="en-US" altLang="en-US" dirty="0" smtClean="0">
                <a:solidFill>
                  <a:srgbClr val="666699"/>
                </a:solidFill>
              </a:rPr>
              <a:t>Ethical practice is responding;</a:t>
            </a:r>
          </a:p>
          <a:p>
            <a:pPr lvl="2">
              <a:defRPr/>
            </a:pPr>
            <a:r>
              <a:rPr lang="en-US" altLang="en-US" dirty="0" smtClean="0">
                <a:solidFill>
                  <a:srgbClr val="666699"/>
                </a:solidFill>
              </a:rPr>
              <a:t>to the right person,</a:t>
            </a:r>
          </a:p>
          <a:p>
            <a:pPr lvl="2">
              <a:defRPr/>
            </a:pPr>
            <a:r>
              <a:rPr lang="en-US" altLang="en-US" dirty="0" smtClean="0">
                <a:solidFill>
                  <a:srgbClr val="666699"/>
                </a:solidFill>
              </a:rPr>
              <a:t>at the right time,</a:t>
            </a:r>
          </a:p>
          <a:p>
            <a:pPr lvl="2">
              <a:defRPr/>
            </a:pPr>
            <a:r>
              <a:rPr lang="en-US" altLang="en-US" dirty="0" smtClean="0">
                <a:solidFill>
                  <a:srgbClr val="666699"/>
                </a:solidFill>
              </a:rPr>
              <a:t>to the right extent,</a:t>
            </a:r>
          </a:p>
          <a:p>
            <a:pPr lvl="2">
              <a:defRPr/>
            </a:pPr>
            <a:r>
              <a:rPr lang="en-US" altLang="en-US" dirty="0" smtClean="0">
                <a:solidFill>
                  <a:srgbClr val="666699"/>
                </a:solidFill>
              </a:rPr>
              <a:t>at the right way.</a:t>
            </a:r>
            <a:endParaRPr lang="en-US" altLang="en-US" dirty="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63</a:t>
            </a:fld>
            <a:endParaRPr lang="en-US" altLang="en-US" sz="1000" dirty="0">
              <a:solidFill>
                <a:srgbClr val="000000"/>
              </a:solidFill>
            </a:endParaRPr>
          </a:p>
        </p:txBody>
      </p:sp>
    </p:spTree>
    <p:extLst>
      <p:ext uri="{BB962C8B-B14F-4D97-AF65-F5344CB8AC3E}">
        <p14:creationId xmlns:p14="http://schemas.microsoft.com/office/powerpoint/2010/main" val="4477628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000" b="1" dirty="0">
                <a:latin typeface="Verdana"/>
              </a:rPr>
              <a:t>Aristotle’s Model of</a:t>
            </a:r>
            <a:br>
              <a:rPr lang="en-US" altLang="en-US" sz="4000" b="1" dirty="0">
                <a:latin typeface="Verdana"/>
              </a:rPr>
            </a:br>
            <a:r>
              <a:rPr lang="en-US" altLang="en-US" sz="4000" b="1" dirty="0">
                <a:latin typeface="Verdana"/>
              </a:rPr>
              <a:t>Ethical Decision Making</a:t>
            </a:r>
            <a:endParaRPr lang="en-US" altLang="en-US" sz="4000" b="1" dirty="0">
              <a:latin typeface="+mn-lt"/>
            </a:endParaRPr>
          </a:p>
        </p:txBody>
      </p:sp>
      <p:sp>
        <p:nvSpPr>
          <p:cNvPr id="17413" name="Rectangle 3"/>
          <p:cNvSpPr>
            <a:spLocks noGrp="1" noChangeArrowheads="1"/>
          </p:cNvSpPr>
          <p:nvPr>
            <p:ph type="body" idx="1"/>
          </p:nvPr>
        </p:nvSpPr>
        <p:spPr/>
        <p:txBody>
          <a:bodyPr/>
          <a:lstStyle/>
          <a:p>
            <a:pPr lvl="0">
              <a:buClr>
                <a:srgbClr val="999966"/>
              </a:buClr>
              <a:defRPr/>
            </a:pPr>
            <a:endParaRPr lang="en-US" altLang="en-US" dirty="0" smtClean="0">
              <a:solidFill>
                <a:srgbClr val="666699"/>
              </a:solidFill>
            </a:endParaRPr>
          </a:p>
          <a:p>
            <a:pPr marL="0" indent="0" algn="ctr">
              <a:buNone/>
              <a:defRPr/>
            </a:pPr>
            <a:r>
              <a:rPr lang="en-US" altLang="en-US" sz="3200" b="1" dirty="0" smtClean="0">
                <a:solidFill>
                  <a:srgbClr val="666699"/>
                </a:solidFill>
              </a:rPr>
              <a:t>“…that is not for everyone,</a:t>
            </a:r>
          </a:p>
          <a:p>
            <a:pPr marL="0" indent="0" algn="ctr">
              <a:buNone/>
              <a:defRPr/>
            </a:pPr>
            <a:r>
              <a:rPr lang="en-US" altLang="en-US" sz="3200" b="1" dirty="0" smtClean="0">
                <a:solidFill>
                  <a:srgbClr val="666699"/>
                </a:solidFill>
              </a:rPr>
              <a:t>nor it is easy; </a:t>
            </a:r>
          </a:p>
          <a:p>
            <a:pPr marL="0" indent="0" algn="ctr">
              <a:buNone/>
              <a:defRPr/>
            </a:pPr>
            <a:r>
              <a:rPr lang="en-US" altLang="en-US" sz="3200" b="1" dirty="0" smtClean="0">
                <a:solidFill>
                  <a:srgbClr val="666699"/>
                </a:solidFill>
              </a:rPr>
              <a:t>wherefore goodness is </a:t>
            </a:r>
            <a:endParaRPr lang="tr-TR" altLang="en-US" sz="3200" b="1" dirty="0" smtClean="0">
              <a:solidFill>
                <a:srgbClr val="666699"/>
              </a:solidFill>
            </a:endParaRPr>
          </a:p>
          <a:p>
            <a:pPr marL="0" indent="0" algn="ctr">
              <a:buNone/>
              <a:defRPr/>
            </a:pPr>
            <a:r>
              <a:rPr lang="en-US" altLang="en-US" sz="3200" b="1" dirty="0" smtClean="0">
                <a:solidFill>
                  <a:srgbClr val="666699"/>
                </a:solidFill>
              </a:rPr>
              <a:t>rare and </a:t>
            </a:r>
          </a:p>
          <a:p>
            <a:pPr marL="0" indent="0" algn="ctr">
              <a:buNone/>
              <a:defRPr/>
            </a:pPr>
            <a:r>
              <a:rPr lang="en-US" altLang="en-US" sz="3200" b="1" dirty="0" smtClean="0">
                <a:solidFill>
                  <a:srgbClr val="666699"/>
                </a:solidFill>
              </a:rPr>
              <a:t>praiseworthy and</a:t>
            </a:r>
          </a:p>
          <a:p>
            <a:pPr marL="0" indent="0" algn="ctr">
              <a:buNone/>
              <a:defRPr/>
            </a:pPr>
            <a:r>
              <a:rPr lang="en-US" altLang="en-US" sz="3200" b="1" dirty="0" smtClean="0">
                <a:solidFill>
                  <a:srgbClr val="666699"/>
                </a:solidFill>
              </a:rPr>
              <a:t>noble.”</a:t>
            </a:r>
          </a:p>
          <a:p>
            <a:pPr marL="0" indent="0" algn="r">
              <a:buNone/>
              <a:defRPr/>
            </a:pPr>
            <a:endParaRPr lang="tr-TR" altLang="en-US" sz="1600" b="1" dirty="0" smtClean="0">
              <a:solidFill>
                <a:srgbClr val="666699"/>
              </a:solidFill>
            </a:endParaRPr>
          </a:p>
          <a:p>
            <a:pPr marL="0" indent="0" algn="r">
              <a:buNone/>
              <a:defRPr/>
            </a:pPr>
            <a:r>
              <a:rPr lang="en-GB" altLang="en-US" sz="1600" b="1" dirty="0" smtClean="0">
                <a:solidFill>
                  <a:srgbClr val="666699"/>
                </a:solidFill>
              </a:rPr>
              <a:t>Aristotle</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64</a:t>
            </a:fld>
            <a:endParaRPr lang="en-US" altLang="en-US" sz="1000" dirty="0">
              <a:solidFill>
                <a:srgbClr val="000000"/>
              </a:solidFill>
            </a:endParaRPr>
          </a:p>
        </p:txBody>
      </p:sp>
    </p:spTree>
    <p:extLst>
      <p:ext uri="{BB962C8B-B14F-4D97-AF65-F5344CB8AC3E}">
        <p14:creationId xmlns:p14="http://schemas.microsoft.com/office/powerpoint/2010/main" val="21468908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65</a:t>
            </a:fld>
            <a:endParaRPr lang="en-US" altLang="en-US" sz="1000" dirty="0" smtClean="0">
              <a:solidFill>
                <a:srgbClr val="000000"/>
              </a:solidFill>
            </a:endParaRPr>
          </a:p>
        </p:txBody>
      </p:sp>
      <p:sp>
        <p:nvSpPr>
          <p:cNvPr id="7" name="Rectangle 3"/>
          <p:cNvSpPr txBox="1">
            <a:spLocks noChangeArrowheads="1"/>
          </p:cNvSpPr>
          <p:nvPr/>
        </p:nvSpPr>
        <p:spPr bwMode="auto">
          <a:xfrm>
            <a:off x="457200" y="1600200"/>
            <a:ext cx="8507288" cy="463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a:lstStyle>
          <a:p>
            <a:pPr>
              <a:lnSpc>
                <a:spcPct val="80000"/>
              </a:lnSpc>
              <a:buClr>
                <a:srgbClr val="999966"/>
              </a:buClr>
            </a:pPr>
            <a:r>
              <a:rPr lang="en-US" altLang="en-US" b="1" kern="0" dirty="0" smtClean="0">
                <a:solidFill>
                  <a:srgbClr val="666699"/>
                </a:solidFill>
              </a:rPr>
              <a:t>D</a:t>
            </a:r>
            <a:r>
              <a:rPr lang="en-US" altLang="en-US" kern="0" dirty="0" smtClean="0">
                <a:solidFill>
                  <a:srgbClr val="666699"/>
                </a:solidFill>
              </a:rPr>
              <a:t>ilemma = What is the dilemma or problem</a:t>
            </a:r>
          </a:p>
          <a:p>
            <a:pPr>
              <a:lnSpc>
                <a:spcPct val="80000"/>
              </a:lnSpc>
              <a:buClr>
                <a:srgbClr val="999966"/>
              </a:buClr>
            </a:pPr>
            <a:r>
              <a:rPr lang="en-US" altLang="en-US" b="1" kern="0" dirty="0" smtClean="0">
                <a:solidFill>
                  <a:srgbClr val="666699"/>
                </a:solidFill>
              </a:rPr>
              <a:t>E</a:t>
            </a:r>
            <a:r>
              <a:rPr lang="en-US" altLang="en-US" kern="0" dirty="0" smtClean="0">
                <a:solidFill>
                  <a:srgbClr val="666699"/>
                </a:solidFill>
              </a:rPr>
              <a:t>thic       = Which ethical principle(s) does 			      it impact          </a:t>
            </a:r>
          </a:p>
          <a:p>
            <a:pPr>
              <a:lnSpc>
                <a:spcPct val="80000"/>
              </a:lnSpc>
              <a:buClr>
                <a:srgbClr val="999966"/>
              </a:buClr>
            </a:pPr>
            <a:r>
              <a:rPr lang="en-US" altLang="en-US" b="1" kern="0" dirty="0" smtClean="0">
                <a:solidFill>
                  <a:srgbClr val="666699"/>
                </a:solidFill>
              </a:rPr>
              <a:t>C</a:t>
            </a:r>
            <a:r>
              <a:rPr lang="en-US" altLang="en-US" kern="0" dirty="0" smtClean="0">
                <a:solidFill>
                  <a:srgbClr val="666699"/>
                </a:solidFill>
              </a:rPr>
              <a:t>hoices   = Think of all the possible choices </a:t>
            </a:r>
          </a:p>
          <a:p>
            <a:pPr>
              <a:lnSpc>
                <a:spcPct val="80000"/>
              </a:lnSpc>
              <a:buClr>
                <a:srgbClr val="999966"/>
              </a:buClr>
            </a:pPr>
            <a:r>
              <a:rPr lang="en-US" altLang="en-US" b="1" kern="0" dirty="0" smtClean="0">
                <a:solidFill>
                  <a:srgbClr val="666699"/>
                </a:solidFill>
              </a:rPr>
              <a:t>I</a:t>
            </a:r>
            <a:r>
              <a:rPr lang="en-US" altLang="en-US" kern="0" dirty="0" smtClean="0">
                <a:solidFill>
                  <a:srgbClr val="666699"/>
                </a:solidFill>
              </a:rPr>
              <a:t>mpact    = Think on the impact each 				      choice will make</a:t>
            </a:r>
          </a:p>
          <a:p>
            <a:pPr>
              <a:lnSpc>
                <a:spcPct val="80000"/>
              </a:lnSpc>
              <a:buClr>
                <a:srgbClr val="999966"/>
              </a:buClr>
            </a:pPr>
            <a:r>
              <a:rPr lang="en-US" altLang="en-US" b="1" kern="0" dirty="0" smtClean="0">
                <a:solidFill>
                  <a:srgbClr val="666699"/>
                </a:solidFill>
              </a:rPr>
              <a:t>D</a:t>
            </a:r>
            <a:r>
              <a:rPr lang="en-US" altLang="en-US" kern="0" dirty="0" smtClean="0">
                <a:solidFill>
                  <a:srgbClr val="666699"/>
                </a:solidFill>
              </a:rPr>
              <a:t>ecision  = Based on the different choices 			      and their impacts, make a 			      decision that will have the 		             least negative effect </a:t>
            </a:r>
          </a:p>
          <a:p>
            <a:pPr>
              <a:lnSpc>
                <a:spcPct val="80000"/>
              </a:lnSpc>
              <a:buClr>
                <a:srgbClr val="999966"/>
              </a:buClr>
            </a:pPr>
            <a:r>
              <a:rPr lang="en-US" altLang="en-US" b="1" kern="0" dirty="0" smtClean="0">
                <a:solidFill>
                  <a:srgbClr val="666699"/>
                </a:solidFill>
              </a:rPr>
              <a:t>E</a:t>
            </a:r>
            <a:r>
              <a:rPr lang="en-US" altLang="en-US" kern="0" dirty="0" smtClean="0">
                <a:solidFill>
                  <a:srgbClr val="666699"/>
                </a:solidFill>
              </a:rPr>
              <a:t>ffects    = What effects will this decision 		             impact</a:t>
            </a:r>
            <a:endParaRPr lang="en-US" altLang="en-US" kern="0" dirty="0">
              <a:solidFill>
                <a:srgbClr val="666699"/>
              </a:solidFill>
            </a:endParaRPr>
          </a:p>
        </p:txBody>
      </p:sp>
      <p:sp>
        <p:nvSpPr>
          <p:cNvPr id="2" name="Footer Placeholder 1"/>
          <p:cNvSpPr>
            <a:spLocks noGrp="1"/>
          </p:cNvSpPr>
          <p:nvPr>
            <p:ph type="ftr" sz="quarter" idx="11"/>
          </p:nvPr>
        </p:nvSpPr>
        <p:spPr/>
        <p:txBody>
          <a:bodyPr/>
          <a:lstStyle/>
          <a:p>
            <a:pPr>
              <a:defRPr/>
            </a:pPr>
            <a:r>
              <a:rPr lang="en-US" altLang="en-US" dirty="0" smtClean="0">
                <a:solidFill>
                  <a:srgbClr val="000000"/>
                </a:solidFill>
              </a:rPr>
              <a:t>Copyright © 2013 Pearson Education, Inc. publishing as Prentice Hall</a:t>
            </a:r>
            <a:endParaRPr lang="en-US" altLang="en-US" dirty="0">
              <a:solidFill>
                <a:srgbClr val="000000"/>
              </a:solidFill>
            </a:endParaRPr>
          </a:p>
        </p:txBody>
      </p:sp>
      <p:sp>
        <p:nvSpPr>
          <p:cNvPr id="8"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“DECIDE” Model of</a:t>
            </a:r>
            <a:br>
              <a:rPr lang="en-US" altLang="en-US" sz="4000" b="1" dirty="0">
                <a:latin typeface="Verdana"/>
              </a:rPr>
            </a:br>
            <a:r>
              <a:rPr lang="en-US" altLang="en-US" sz="4000" b="1" dirty="0">
                <a:latin typeface="Verdana"/>
              </a:rPr>
              <a:t>Ethical Decision Making</a:t>
            </a:r>
            <a:endParaRPr lang="en-US" altLang="en-US" sz="4000" b="1" dirty="0">
              <a:latin typeface="+mn-lt"/>
            </a:endParaRPr>
          </a:p>
        </p:txBody>
      </p:sp>
    </p:spTree>
    <p:extLst>
      <p:ext uri="{BB962C8B-B14F-4D97-AF65-F5344CB8AC3E}">
        <p14:creationId xmlns:p14="http://schemas.microsoft.com/office/powerpoint/2010/main" val="20768323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000" b="1" dirty="0" smtClean="0">
                <a:latin typeface="Verdana"/>
              </a:rPr>
              <a:t>The </a:t>
            </a:r>
            <a:r>
              <a:rPr lang="en-US" altLang="en-US" sz="4000" b="1" dirty="0" smtClean="0">
                <a:latin typeface="+mn-lt"/>
              </a:rPr>
              <a:t>Golden Rule</a:t>
            </a:r>
            <a:r>
              <a:rPr lang="en-US" altLang="en-US" sz="4000" b="1" dirty="0" smtClean="0">
                <a:latin typeface="Verdana"/>
              </a:rPr>
              <a:t> of</a:t>
            </a:r>
            <a:r>
              <a:rPr lang="en-US" altLang="en-US" sz="4000" b="1" dirty="0" smtClean="0">
                <a:latin typeface="+mn-lt"/>
              </a:rPr>
              <a:t/>
            </a:r>
            <a:br>
              <a:rPr lang="en-US" altLang="en-US" sz="4000" b="1" dirty="0" smtClean="0">
                <a:latin typeface="+mn-lt"/>
              </a:rPr>
            </a:br>
            <a:r>
              <a:rPr lang="en-US" altLang="en-US" sz="4000" b="1" dirty="0" smtClean="0">
                <a:latin typeface="Verdana"/>
              </a:rPr>
              <a:t>Ethical Decision Making</a:t>
            </a:r>
            <a:endParaRPr lang="en-US" altLang="en-US" sz="4000" b="1" dirty="0">
              <a:latin typeface="+mn-lt"/>
            </a:endParaRPr>
          </a:p>
        </p:txBody>
      </p:sp>
      <p:sp>
        <p:nvSpPr>
          <p:cNvPr id="17413" name="Rectangle 3"/>
          <p:cNvSpPr>
            <a:spLocks noGrp="1" noChangeArrowheads="1"/>
          </p:cNvSpPr>
          <p:nvPr>
            <p:ph type="body" idx="1"/>
          </p:nvPr>
        </p:nvSpPr>
        <p:spPr>
          <a:xfrm>
            <a:off x="457200" y="1600200"/>
            <a:ext cx="8291264" cy="4530725"/>
          </a:xfrm>
        </p:spPr>
        <p:txBody>
          <a:bodyPr/>
          <a:lstStyle/>
          <a:p>
            <a:pPr marL="0" indent="0">
              <a:buNone/>
              <a:defRPr/>
            </a:pPr>
            <a:endParaRPr lang="tr-TR" altLang="tr-TR" dirty="0" smtClean="0">
              <a:solidFill>
                <a:schemeClr val="tx2"/>
              </a:solidFill>
            </a:endParaRPr>
          </a:p>
          <a:p>
            <a:pPr marL="0" indent="0">
              <a:buNone/>
              <a:defRPr/>
            </a:pPr>
            <a:endParaRPr lang="en-US" altLang="tr-TR" dirty="0" smtClean="0">
              <a:solidFill>
                <a:schemeClr val="tx2"/>
              </a:solidFill>
            </a:endParaRPr>
          </a:p>
          <a:p>
            <a:pPr marL="0" indent="0" algn="ctr">
              <a:buNone/>
              <a:defRPr/>
            </a:pPr>
            <a:r>
              <a:rPr lang="en-US" altLang="tr-TR" sz="3200" b="1" dirty="0" smtClean="0">
                <a:solidFill>
                  <a:schemeClr val="tx2"/>
                </a:solidFill>
              </a:rPr>
              <a:t>“Treat others</a:t>
            </a:r>
            <a:endParaRPr lang="tr-TR" altLang="tr-TR" sz="3200" b="1" dirty="0">
              <a:solidFill>
                <a:schemeClr val="tx2"/>
              </a:solidFill>
            </a:endParaRPr>
          </a:p>
          <a:p>
            <a:pPr marL="0" indent="0" algn="ctr">
              <a:lnSpc>
                <a:spcPct val="150000"/>
              </a:lnSpc>
              <a:buNone/>
              <a:defRPr/>
            </a:pPr>
            <a:r>
              <a:rPr lang="en-US" altLang="tr-TR" sz="3200" b="1" dirty="0" smtClean="0">
                <a:solidFill>
                  <a:schemeClr val="tx2"/>
                </a:solidFill>
              </a:rPr>
              <a:t>as </a:t>
            </a:r>
            <a:endParaRPr lang="tr-TR" altLang="tr-TR" sz="3200" b="1" dirty="0" smtClean="0">
              <a:solidFill>
                <a:schemeClr val="tx2"/>
              </a:solidFill>
            </a:endParaRPr>
          </a:p>
          <a:p>
            <a:pPr marL="0" indent="0" algn="ctr">
              <a:lnSpc>
                <a:spcPct val="150000"/>
              </a:lnSpc>
              <a:buNone/>
              <a:defRPr/>
            </a:pPr>
            <a:r>
              <a:rPr lang="en-US" altLang="tr-TR" sz="3200" b="1" dirty="0" smtClean="0">
                <a:solidFill>
                  <a:schemeClr val="tx2"/>
                </a:solidFill>
              </a:rPr>
              <a:t>you would want</a:t>
            </a:r>
            <a:r>
              <a:rPr lang="tr-TR" altLang="tr-TR" sz="3200" b="1" dirty="0">
                <a:solidFill>
                  <a:schemeClr val="tx2"/>
                </a:solidFill>
              </a:rPr>
              <a:t> </a:t>
            </a:r>
            <a:r>
              <a:rPr lang="en-US" altLang="tr-TR" sz="3200" b="1" dirty="0" smtClean="0">
                <a:solidFill>
                  <a:schemeClr val="tx2"/>
                </a:solidFill>
              </a:rPr>
              <a:t>to be treated.”</a:t>
            </a:r>
          </a:p>
          <a:p>
            <a:pPr marL="0" indent="0" algn="r">
              <a:buNone/>
              <a:defRPr/>
            </a:pPr>
            <a:endParaRPr lang="tr-TR" altLang="tr-TR" sz="1600" dirty="0" smtClean="0">
              <a:solidFill>
                <a:schemeClr val="tx2"/>
              </a:solidFill>
            </a:endParaRPr>
          </a:p>
          <a:p>
            <a:pPr marL="0" indent="0" algn="r">
              <a:buNone/>
              <a:defRPr/>
            </a:pPr>
            <a:r>
              <a:rPr lang="en-US" altLang="tr-TR" sz="1600" dirty="0" smtClean="0">
                <a:solidFill>
                  <a:schemeClr val="tx2"/>
                </a:solidFill>
              </a:rPr>
              <a:t>Neal Hawkins</a:t>
            </a:r>
            <a:endParaRPr lang="en-US" altLang="tr-TR" dirty="0" smtClean="0">
              <a:solidFill>
                <a:schemeClr val="tx2"/>
              </a:solidFill>
            </a:endParaRPr>
          </a:p>
        </p:txBody>
      </p:sp>
      <p:sp>
        <p:nvSpPr>
          <p:cNvPr id="6"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66</a:t>
            </a:fld>
            <a:endParaRPr lang="en-US" altLang="en-US" sz="1000" dirty="0">
              <a:solidFill>
                <a:srgbClr val="000000"/>
              </a:solidFill>
            </a:endParaRPr>
          </a:p>
        </p:txBody>
      </p:sp>
    </p:spTree>
    <p:extLst>
      <p:ext uri="{BB962C8B-B14F-4D97-AF65-F5344CB8AC3E}">
        <p14:creationId xmlns:p14="http://schemas.microsoft.com/office/powerpoint/2010/main" val="6083278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781128"/>
          </a:xfrm>
        </p:spPr>
        <p:txBody>
          <a:bodyPr/>
          <a:lstStyle/>
          <a:p>
            <a:pPr eaLnBrk="1" hangingPunct="1"/>
            <a:r>
              <a:rPr lang="en-US" altLang="en-US" dirty="0" smtClean="0"/>
              <a:t>According to Maxwell, why it is called “The Golden Rule”?</a:t>
            </a:r>
          </a:p>
          <a:p>
            <a:pPr lvl="1" eaLnBrk="1" hangingPunct="1"/>
            <a:r>
              <a:rPr lang="en-US" altLang="en-US" dirty="0" smtClean="0"/>
              <a:t>It is accepted by most people</a:t>
            </a:r>
          </a:p>
          <a:p>
            <a:pPr lvl="1" eaLnBrk="1" hangingPunct="1"/>
            <a:r>
              <a:rPr lang="en-US" altLang="en-US" dirty="0" smtClean="0"/>
              <a:t>Easy to understand</a:t>
            </a:r>
          </a:p>
          <a:p>
            <a:pPr lvl="1" eaLnBrk="1" hangingPunct="1"/>
            <a:r>
              <a:rPr lang="en-US" altLang="en-US" dirty="0" smtClean="0"/>
              <a:t>A win-win philosophy and a compass when you need direction </a:t>
            </a:r>
          </a:p>
          <a:p>
            <a:pPr lvl="1" eaLnBrk="1" hangingPunct="1"/>
            <a:r>
              <a:rPr lang="en-US" altLang="en-US" dirty="0" smtClean="0"/>
              <a:t>Everybody wants to be valued, appreciated, trusted, respected and understood</a:t>
            </a:r>
          </a:p>
          <a:p>
            <a:pPr lvl="1" eaLnBrk="1" hangingPunct="1"/>
            <a:r>
              <a:rPr lang="en-US" altLang="en-US" dirty="0" smtClean="0"/>
              <a:t>One’s success depends on working effectively with people of all backgrounds, experiences and credentials</a:t>
            </a:r>
            <a:endParaRPr lang="en-US" altLang="en-US" dirty="0"/>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67</a:t>
            </a:fld>
            <a:endParaRPr lang="en-US" altLang="en-US" sz="1000" dirty="0">
              <a:solidFill>
                <a:srgbClr val="000000"/>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The Golden Rule of</a:t>
            </a:r>
            <a:br>
              <a:rPr lang="en-US" altLang="en-US" sz="4000" b="1" dirty="0">
                <a:latin typeface="Verdana"/>
              </a:rPr>
            </a:br>
            <a:r>
              <a:rPr lang="en-US" altLang="en-US" sz="4000" b="1" dirty="0">
                <a:latin typeface="Verdana"/>
              </a:rPr>
              <a:t>Ethical Decision Making</a:t>
            </a:r>
            <a:endParaRPr lang="en-US" altLang="en-US" sz="4400" b="1" dirty="0">
              <a:latin typeface="+mn-lt"/>
            </a:endParaRPr>
          </a:p>
        </p:txBody>
      </p:sp>
    </p:spTree>
    <p:extLst>
      <p:ext uri="{BB962C8B-B14F-4D97-AF65-F5344CB8AC3E}">
        <p14:creationId xmlns:p14="http://schemas.microsoft.com/office/powerpoint/2010/main" val="5791797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781128"/>
          </a:xfrm>
        </p:spPr>
        <p:txBody>
          <a:bodyPr/>
          <a:lstStyle/>
          <a:p>
            <a:pPr lvl="0" eaLnBrk="1" hangingPunct="1">
              <a:buClr>
                <a:srgbClr val="999966"/>
              </a:buClr>
            </a:pPr>
            <a:r>
              <a:rPr lang="en-US" altLang="en-US" dirty="0" smtClean="0"/>
              <a:t>According to Maxwell, what factors can tarnish (weaken) </a:t>
            </a:r>
            <a:r>
              <a:rPr lang="en-US" altLang="en-US" dirty="0" smtClean="0">
                <a:solidFill>
                  <a:srgbClr val="666699"/>
                </a:solidFill>
              </a:rPr>
              <a:t>“The Golden Rule”?</a:t>
            </a:r>
            <a:endParaRPr lang="en-US" altLang="en-US" dirty="0" smtClean="0"/>
          </a:p>
          <a:p>
            <a:pPr marL="720725" lvl="1" indent="-263525" eaLnBrk="1" hangingPunct="1">
              <a:lnSpc>
                <a:spcPct val="95000"/>
              </a:lnSpc>
              <a:buFont typeface="+mj-lt"/>
              <a:buAutoNum type="arabicPeriod"/>
              <a:defRPr/>
            </a:pPr>
            <a:r>
              <a:rPr lang="en-US" altLang="en-US" dirty="0" smtClean="0"/>
              <a:t>Pressure</a:t>
            </a:r>
          </a:p>
          <a:p>
            <a:pPr lvl="2" eaLnBrk="1" hangingPunct="1">
              <a:lnSpc>
                <a:spcPct val="95000"/>
              </a:lnSpc>
              <a:defRPr/>
            </a:pPr>
            <a:r>
              <a:rPr lang="en-US" altLang="en-US" dirty="0" smtClean="0"/>
              <a:t>Executives “cooking the books”</a:t>
            </a:r>
          </a:p>
          <a:p>
            <a:pPr lvl="3" eaLnBrk="1" hangingPunct="1">
              <a:lnSpc>
                <a:spcPct val="95000"/>
              </a:lnSpc>
              <a:defRPr/>
            </a:pPr>
            <a:r>
              <a:rPr lang="en-US" altLang="en-US" dirty="0" smtClean="0"/>
              <a:t>they do it to make their organizations appear more successful/profitable than they are and get higher bonuses</a:t>
            </a:r>
          </a:p>
          <a:p>
            <a:pPr marL="720725" lvl="1" indent="-263525" eaLnBrk="1" hangingPunct="1">
              <a:lnSpc>
                <a:spcPct val="95000"/>
              </a:lnSpc>
              <a:buFont typeface="+mj-lt"/>
              <a:buAutoNum type="arabicPeriod"/>
              <a:defRPr/>
            </a:pPr>
            <a:r>
              <a:rPr lang="en-US" altLang="en-US" dirty="0" smtClean="0"/>
              <a:t>Pleasure</a:t>
            </a:r>
          </a:p>
          <a:p>
            <a:pPr marL="720725" lvl="1" indent="-263525" eaLnBrk="1" hangingPunct="1">
              <a:lnSpc>
                <a:spcPct val="95000"/>
              </a:lnSpc>
              <a:buFont typeface="+mj-lt"/>
              <a:buAutoNum type="arabicPeriod"/>
              <a:defRPr/>
            </a:pPr>
            <a:r>
              <a:rPr lang="en-US" altLang="en-US" dirty="0" smtClean="0"/>
              <a:t>Power</a:t>
            </a:r>
          </a:p>
          <a:p>
            <a:pPr marL="720725" lvl="1" indent="-263525" eaLnBrk="1" hangingPunct="1">
              <a:lnSpc>
                <a:spcPct val="95000"/>
              </a:lnSpc>
              <a:buFont typeface="+mj-lt"/>
              <a:buAutoNum type="arabicPeriod"/>
              <a:defRPr/>
            </a:pPr>
            <a:r>
              <a:rPr lang="en-US" altLang="en-US" dirty="0" smtClean="0"/>
              <a:t>Pride</a:t>
            </a:r>
          </a:p>
          <a:p>
            <a:pPr marL="720725" lvl="1" indent="-263525" eaLnBrk="1" hangingPunct="1">
              <a:lnSpc>
                <a:spcPct val="95000"/>
              </a:lnSpc>
              <a:buFont typeface="+mj-lt"/>
              <a:buAutoNum type="arabicPeriod"/>
              <a:defRPr/>
            </a:pPr>
            <a:r>
              <a:rPr lang="en-US" altLang="en-US" dirty="0" smtClean="0"/>
              <a:t>Priorities</a:t>
            </a:r>
          </a:p>
          <a:p>
            <a:pPr marL="720725" lvl="1" indent="-263525" eaLnBrk="1" hangingPunct="1">
              <a:lnSpc>
                <a:spcPct val="95000"/>
              </a:lnSpc>
              <a:buFont typeface="+mj-lt"/>
              <a:buAutoNum type="arabicPeriod"/>
              <a:defRPr/>
            </a:pPr>
            <a:r>
              <a:rPr lang="en-US" altLang="en-US" dirty="0" smtClean="0"/>
              <a:t>Profit</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68</a:t>
            </a:fld>
            <a:endParaRPr lang="en-US" altLang="en-US" sz="1000" dirty="0">
              <a:solidFill>
                <a:srgbClr val="000000"/>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The Golden Rule of</a:t>
            </a:r>
            <a:br>
              <a:rPr lang="en-US" altLang="en-US" sz="4000" b="1" dirty="0">
                <a:latin typeface="Verdana"/>
              </a:rPr>
            </a:br>
            <a:r>
              <a:rPr lang="en-US" altLang="en-US" sz="4000" b="1" dirty="0">
                <a:latin typeface="Verdana"/>
              </a:rPr>
              <a:t>Ethical Decision Making</a:t>
            </a:r>
            <a:endParaRPr lang="en-US" altLang="en-US" sz="4400" b="1" dirty="0">
              <a:latin typeface="+mn-lt"/>
            </a:endParaRPr>
          </a:p>
        </p:txBody>
      </p:sp>
    </p:spTree>
    <p:extLst>
      <p:ext uri="{BB962C8B-B14F-4D97-AF65-F5344CB8AC3E}">
        <p14:creationId xmlns:p14="http://schemas.microsoft.com/office/powerpoint/2010/main" val="23482396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1"/>
          <p:cNvSpPr>
            <a:spLocks noChangeArrowheads="1"/>
          </p:cNvSpPr>
          <p:nvPr/>
        </p:nvSpPr>
        <p:spPr bwMode="auto">
          <a:xfrm>
            <a:off x="3352800" y="4628157"/>
            <a:ext cx="2438400" cy="1681163"/>
          </a:xfrm>
          <a:prstGeom prst="irregularSeal1">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dirty="0">
              <a:solidFill>
                <a:srgbClr val="000000"/>
              </a:solidFill>
            </a:endParaRPr>
          </a:p>
        </p:txBody>
      </p:sp>
      <p:sp>
        <p:nvSpPr>
          <p:cNvPr id="20483" name="AutoShape 20"/>
          <p:cNvSpPr>
            <a:spLocks noChangeArrowheads="1"/>
          </p:cNvSpPr>
          <p:nvPr/>
        </p:nvSpPr>
        <p:spPr bwMode="auto">
          <a:xfrm>
            <a:off x="4724400" y="3332757"/>
            <a:ext cx="2438400" cy="1681163"/>
          </a:xfrm>
          <a:prstGeom prst="irregularSeal1">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dirty="0">
              <a:solidFill>
                <a:srgbClr val="000000"/>
              </a:solidFill>
            </a:endParaRPr>
          </a:p>
        </p:txBody>
      </p:sp>
      <p:sp>
        <p:nvSpPr>
          <p:cNvPr id="20484" name="AutoShape 19"/>
          <p:cNvSpPr>
            <a:spLocks noChangeArrowheads="1"/>
          </p:cNvSpPr>
          <p:nvPr/>
        </p:nvSpPr>
        <p:spPr bwMode="auto">
          <a:xfrm>
            <a:off x="1524000" y="3332757"/>
            <a:ext cx="2438400" cy="1681163"/>
          </a:xfrm>
          <a:prstGeom prst="irregularSeal1">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dirty="0">
              <a:solidFill>
                <a:srgbClr val="000000"/>
              </a:solidFill>
            </a:endParaRPr>
          </a:p>
        </p:txBody>
      </p:sp>
      <p:sp>
        <p:nvSpPr>
          <p:cNvPr id="20485" name="AutoShape 18"/>
          <p:cNvSpPr>
            <a:spLocks noChangeArrowheads="1"/>
          </p:cNvSpPr>
          <p:nvPr/>
        </p:nvSpPr>
        <p:spPr bwMode="auto">
          <a:xfrm>
            <a:off x="6400800" y="1956395"/>
            <a:ext cx="2438400" cy="1681162"/>
          </a:xfrm>
          <a:prstGeom prst="irregularSeal1">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dirty="0">
              <a:solidFill>
                <a:srgbClr val="000000"/>
              </a:solidFill>
            </a:endParaRPr>
          </a:p>
        </p:txBody>
      </p:sp>
      <p:sp>
        <p:nvSpPr>
          <p:cNvPr id="20486" name="AutoShape 17"/>
          <p:cNvSpPr>
            <a:spLocks noChangeArrowheads="1"/>
          </p:cNvSpPr>
          <p:nvPr/>
        </p:nvSpPr>
        <p:spPr bwMode="auto">
          <a:xfrm>
            <a:off x="3352800" y="1732557"/>
            <a:ext cx="2438400" cy="1681163"/>
          </a:xfrm>
          <a:prstGeom prst="irregularSeal1">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dirty="0">
              <a:solidFill>
                <a:srgbClr val="000000"/>
              </a:solidFill>
            </a:endParaRPr>
          </a:p>
        </p:txBody>
      </p:sp>
      <p:sp>
        <p:nvSpPr>
          <p:cNvPr id="20487" name="AutoShape 16"/>
          <p:cNvSpPr>
            <a:spLocks noChangeArrowheads="1"/>
          </p:cNvSpPr>
          <p:nvPr/>
        </p:nvSpPr>
        <p:spPr bwMode="auto">
          <a:xfrm>
            <a:off x="304800" y="1961157"/>
            <a:ext cx="2438400" cy="1681163"/>
          </a:xfrm>
          <a:prstGeom prst="irregularSeal1">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dirty="0">
              <a:solidFill>
                <a:srgbClr val="000000"/>
              </a:solidFill>
            </a:endParaRPr>
          </a:p>
        </p:txBody>
      </p:sp>
      <p:sp>
        <p:nvSpPr>
          <p:cNvPr id="20489" name="Text Box 4"/>
          <p:cNvSpPr txBox="1">
            <a:spLocks noChangeArrowheads="1"/>
          </p:cNvSpPr>
          <p:nvPr/>
        </p:nvSpPr>
        <p:spPr bwMode="auto">
          <a:xfrm>
            <a:off x="228600" y="1656357"/>
            <a:ext cx="868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dirty="0">
              <a:solidFill>
                <a:srgbClr val="000000"/>
              </a:solidFill>
            </a:endParaRPr>
          </a:p>
        </p:txBody>
      </p:sp>
      <p:sp>
        <p:nvSpPr>
          <p:cNvPr id="22535" name="Text Box 7"/>
          <p:cNvSpPr txBox="1">
            <a:spLocks noChangeArrowheads="1"/>
          </p:cNvSpPr>
          <p:nvPr/>
        </p:nvSpPr>
        <p:spPr bwMode="auto">
          <a:xfrm>
            <a:off x="685800" y="2485032"/>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solidFill>
                  <a:srgbClr val="000000"/>
                </a:solidFill>
                <a:latin typeface="Arial Black" pitchFamily="34" charset="0"/>
              </a:rPr>
              <a:t>Pressure</a:t>
            </a:r>
          </a:p>
        </p:txBody>
      </p:sp>
      <p:sp>
        <p:nvSpPr>
          <p:cNvPr id="22537" name="Text Box 9"/>
          <p:cNvSpPr txBox="1">
            <a:spLocks noChangeArrowheads="1"/>
          </p:cNvSpPr>
          <p:nvPr/>
        </p:nvSpPr>
        <p:spPr bwMode="auto">
          <a:xfrm>
            <a:off x="1941513" y="3866157"/>
            <a:ext cx="1639887"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solidFill>
                  <a:srgbClr val="000000"/>
                </a:solidFill>
                <a:latin typeface="Arial Black" pitchFamily="34" charset="0"/>
              </a:rPr>
              <a:t>Pleasure</a:t>
            </a:r>
          </a:p>
          <a:p>
            <a:pPr eaLnBrk="1" hangingPunct="1"/>
            <a:endParaRPr lang="en-US" altLang="en-US" dirty="0">
              <a:solidFill>
                <a:srgbClr val="000000"/>
              </a:solidFill>
              <a:latin typeface="Arial Black" pitchFamily="34" charset="0"/>
            </a:endParaRPr>
          </a:p>
        </p:txBody>
      </p:sp>
      <p:sp>
        <p:nvSpPr>
          <p:cNvPr id="22538" name="Text Box 10"/>
          <p:cNvSpPr txBox="1">
            <a:spLocks noChangeArrowheads="1"/>
          </p:cNvSpPr>
          <p:nvPr/>
        </p:nvSpPr>
        <p:spPr bwMode="auto">
          <a:xfrm>
            <a:off x="3898900" y="2342157"/>
            <a:ext cx="123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solidFill>
                  <a:srgbClr val="000000"/>
                </a:solidFill>
                <a:latin typeface="Arial Black" pitchFamily="34" charset="0"/>
              </a:rPr>
              <a:t>Power</a:t>
            </a:r>
            <a:endParaRPr lang="en-US" altLang="en-US" dirty="0">
              <a:solidFill>
                <a:srgbClr val="000000"/>
              </a:solidFill>
              <a:latin typeface="Arial Black" pitchFamily="34" charset="0"/>
            </a:endParaRPr>
          </a:p>
        </p:txBody>
      </p:sp>
      <p:sp>
        <p:nvSpPr>
          <p:cNvPr id="22539" name="Text Box 11"/>
          <p:cNvSpPr txBox="1">
            <a:spLocks noChangeArrowheads="1"/>
          </p:cNvSpPr>
          <p:nvPr/>
        </p:nvSpPr>
        <p:spPr bwMode="auto">
          <a:xfrm>
            <a:off x="5429250" y="3866157"/>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solidFill>
                  <a:srgbClr val="000000"/>
                </a:solidFill>
                <a:latin typeface="Arial Black" pitchFamily="34" charset="0"/>
              </a:rPr>
              <a:t>Pride</a:t>
            </a:r>
            <a:endParaRPr lang="en-US" altLang="en-US" dirty="0">
              <a:solidFill>
                <a:srgbClr val="000000"/>
              </a:solidFill>
              <a:latin typeface="Arial Black" pitchFamily="34" charset="0"/>
            </a:endParaRPr>
          </a:p>
        </p:txBody>
      </p:sp>
      <p:sp>
        <p:nvSpPr>
          <p:cNvPr id="22540" name="Text Box 12"/>
          <p:cNvSpPr txBox="1">
            <a:spLocks noChangeArrowheads="1"/>
          </p:cNvSpPr>
          <p:nvPr/>
        </p:nvSpPr>
        <p:spPr bwMode="auto">
          <a:xfrm>
            <a:off x="6827838" y="2507257"/>
            <a:ext cx="170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solidFill>
                  <a:srgbClr val="000000"/>
                </a:solidFill>
                <a:latin typeface="Arial Black" pitchFamily="34" charset="0"/>
              </a:rPr>
              <a:t>Priorities</a:t>
            </a:r>
            <a:endParaRPr lang="en-US" altLang="en-US" dirty="0">
              <a:solidFill>
                <a:srgbClr val="000000"/>
              </a:solidFill>
              <a:latin typeface="Arial Black" pitchFamily="34" charset="0"/>
            </a:endParaRPr>
          </a:p>
        </p:txBody>
      </p:sp>
      <p:sp>
        <p:nvSpPr>
          <p:cNvPr id="22543" name="Text Box 15"/>
          <p:cNvSpPr txBox="1">
            <a:spLocks noChangeArrowheads="1"/>
          </p:cNvSpPr>
          <p:nvPr/>
        </p:nvSpPr>
        <p:spPr bwMode="auto">
          <a:xfrm>
            <a:off x="3937000" y="5237757"/>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solidFill>
                  <a:srgbClr val="000000"/>
                </a:solidFill>
                <a:latin typeface="Arial Black" pitchFamily="34" charset="0"/>
              </a:rPr>
              <a:t>Profit</a:t>
            </a:r>
            <a:endParaRPr lang="en-US" altLang="en-US" dirty="0">
              <a:solidFill>
                <a:srgbClr val="000000"/>
              </a:solidFill>
              <a:latin typeface="Arial Black" pitchFamily="34" charset="0"/>
            </a:endParaRPr>
          </a:p>
        </p:txBody>
      </p:sp>
      <p:sp>
        <p:nvSpPr>
          <p:cNvPr id="17" name="Rectangle 6"/>
          <p:cNvSpPr>
            <a:spLocks noChangeArrowheads="1"/>
          </p:cNvSpPr>
          <p:nvPr/>
        </p:nvSpPr>
        <p:spPr bwMode="auto">
          <a:xfrm>
            <a:off x="533400" y="137755"/>
            <a:ext cx="8153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4000" b="1" kern="0" dirty="0">
                <a:solidFill>
                  <a:srgbClr val="6F6E4A"/>
                </a:solidFill>
                <a:latin typeface="Verdana"/>
              </a:rPr>
              <a:t>Factors That Can Tarnish (Weaken) The</a:t>
            </a:r>
            <a:r>
              <a:rPr lang="tr-TR" altLang="en-US" sz="4000" b="1" kern="0" dirty="0">
                <a:solidFill>
                  <a:srgbClr val="6F6E4A"/>
                </a:solidFill>
                <a:latin typeface="Verdana"/>
              </a:rPr>
              <a:t> </a:t>
            </a:r>
            <a:r>
              <a:rPr lang="en-US" altLang="en-US" sz="4000" b="1" kern="0" dirty="0" smtClean="0">
                <a:solidFill>
                  <a:srgbClr val="6F6E4A"/>
                </a:solidFill>
                <a:latin typeface="Verdana"/>
              </a:rPr>
              <a:t>Golden Rule</a:t>
            </a:r>
            <a:endParaRPr lang="en-US" altLang="en-US" sz="2800" dirty="0">
              <a:solidFill>
                <a:srgbClr val="FFFF66"/>
              </a:solidFill>
              <a:latin typeface="Arial Black" pitchFamily="34" charset="0"/>
            </a:endParaRPr>
          </a:p>
        </p:txBody>
      </p:sp>
      <p:sp>
        <p:nvSpPr>
          <p:cNvPr id="18"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69</a:t>
            </a:fld>
            <a:endParaRPr lang="en-US" altLang="en-US" sz="1000" dirty="0">
              <a:solidFill>
                <a:srgbClr val="000000"/>
              </a:solidFill>
            </a:endParaRPr>
          </a:p>
        </p:txBody>
      </p:sp>
    </p:spTree>
    <p:extLst>
      <p:ext uri="{BB962C8B-B14F-4D97-AF65-F5344CB8AC3E}">
        <p14:creationId xmlns:p14="http://schemas.microsoft.com/office/powerpoint/2010/main" val="2720770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a:latin typeface="+mn-lt"/>
              </a:rPr>
              <a:t>Normative </a:t>
            </a:r>
            <a:r>
              <a:rPr lang="en-US" altLang="en-US" sz="4400" b="1" dirty="0" smtClean="0">
                <a:latin typeface="+mn-lt"/>
              </a:rPr>
              <a:t>Ethics</a:t>
            </a:r>
            <a:endParaRPr lang="en-US" altLang="en-US" sz="4400" b="1" dirty="0">
              <a:latin typeface="+mn-lt"/>
            </a:endParaRPr>
          </a:p>
        </p:txBody>
      </p:sp>
      <p:sp>
        <p:nvSpPr>
          <p:cNvPr id="17413" name="Rectangle 3"/>
          <p:cNvSpPr>
            <a:spLocks noGrp="1" noChangeArrowheads="1"/>
          </p:cNvSpPr>
          <p:nvPr>
            <p:ph type="body" idx="1"/>
          </p:nvPr>
        </p:nvSpPr>
        <p:spPr>
          <a:xfrm>
            <a:off x="457200" y="1600200"/>
            <a:ext cx="8363272" cy="4530725"/>
          </a:xfrm>
        </p:spPr>
        <p:txBody>
          <a:bodyPr/>
          <a:lstStyle/>
          <a:p>
            <a:pPr>
              <a:defRPr/>
            </a:pPr>
            <a:r>
              <a:rPr lang="en-US" altLang="tr-TR" b="1" dirty="0" smtClean="0">
                <a:solidFill>
                  <a:schemeClr val="tx2"/>
                </a:solidFill>
              </a:rPr>
              <a:t>Normative ethics</a:t>
            </a:r>
            <a:r>
              <a:rPr lang="en-US" altLang="tr-TR" dirty="0" smtClean="0">
                <a:solidFill>
                  <a:schemeClr val="tx2"/>
                </a:solidFill>
              </a:rPr>
              <a:t> </a:t>
            </a:r>
            <a:r>
              <a:rPr lang="en-US" dirty="0" smtClean="0"/>
              <a:t>attempts to develop a framework (e.g.; norms, standards and principles) by which actions can be judged ethical or not</a:t>
            </a:r>
          </a:p>
          <a:p>
            <a:pPr>
              <a:defRPr/>
            </a:pPr>
            <a:r>
              <a:rPr lang="en-US" dirty="0" smtClean="0"/>
              <a:t>It is an attempt to figure out </a:t>
            </a:r>
            <a:r>
              <a:rPr lang="en-US" b="1" dirty="0" smtClean="0"/>
              <a:t>what people should do</a:t>
            </a:r>
            <a:r>
              <a:rPr lang="en-US" dirty="0" smtClean="0"/>
              <a:t> or whether their current moral behavior is reasonable</a:t>
            </a:r>
          </a:p>
          <a:p>
            <a:pPr>
              <a:defRPr/>
            </a:pPr>
            <a:r>
              <a:rPr lang="en-US" dirty="0" smtClean="0"/>
              <a:t>Traditionally, most of the field of moral philosophy has involved normative ethics </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chemeClr val="tx1"/>
                </a:solidFill>
              </a:rPr>
              <a:t>3-</a:t>
            </a:r>
            <a:fld id="{BDE4EB28-B998-4999-9BE2-0498C14CD8A1}" type="slidenum">
              <a:rPr lang="en-US" altLang="en-US" sz="1000">
                <a:solidFill>
                  <a:schemeClr val="tx1"/>
                </a:solidFill>
              </a:rPr>
              <a:pPr>
                <a:spcBef>
                  <a:spcPct val="0"/>
                </a:spcBef>
                <a:buClrTx/>
                <a:buSzTx/>
                <a:buFontTx/>
                <a:buNone/>
              </a:pPr>
              <a:t>7</a:t>
            </a:fld>
            <a:endParaRPr lang="en-US" altLang="en-US" sz="1000" dirty="0">
              <a:solidFill>
                <a:schemeClr val="tx1"/>
              </a:solidFill>
            </a:endParaRPr>
          </a:p>
        </p:txBody>
      </p:sp>
    </p:spTree>
    <p:extLst>
      <p:ext uri="{BB962C8B-B14F-4D97-AF65-F5344CB8AC3E}">
        <p14:creationId xmlns:p14="http://schemas.microsoft.com/office/powerpoint/2010/main" val="7132789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chor="ctr" anchorCtr="0"/>
          <a:lstStyle/>
          <a:p>
            <a:pPr eaLnBrk="1" hangingPunct="1">
              <a:defRPr/>
            </a:pPr>
            <a:r>
              <a:rPr lang="en-US" altLang="en-US" sz="4400" b="1" dirty="0" smtClean="0">
                <a:latin typeface="+mn-lt"/>
              </a:rPr>
              <a:t>Conclusion</a:t>
            </a:r>
          </a:p>
        </p:txBody>
      </p:sp>
      <p:sp>
        <p:nvSpPr>
          <p:cNvPr id="35843" name="Rectangle 3"/>
          <p:cNvSpPr>
            <a:spLocks noGrp="1" noChangeArrowheads="1"/>
          </p:cNvSpPr>
          <p:nvPr>
            <p:ph type="body" idx="1"/>
          </p:nvPr>
        </p:nvSpPr>
        <p:spPr/>
        <p:txBody>
          <a:bodyPr/>
          <a:lstStyle/>
          <a:p>
            <a:pPr>
              <a:buClr>
                <a:srgbClr val="999966"/>
              </a:buClr>
            </a:pPr>
            <a:r>
              <a:rPr lang="en-US" altLang="en-US" dirty="0" smtClean="0">
                <a:solidFill>
                  <a:schemeClr val="tx2"/>
                </a:solidFill>
              </a:rPr>
              <a:t>Analyze an ethical problem using different models based on different ethical </a:t>
            </a:r>
            <a:r>
              <a:rPr lang="en-US" altLang="en-US" dirty="0" smtClean="0">
                <a:solidFill>
                  <a:schemeClr val="tx2"/>
                </a:solidFill>
              </a:rPr>
              <a:t>theories and approaches </a:t>
            </a:r>
            <a:endParaRPr lang="en-US" altLang="en-US" dirty="0" smtClean="0">
              <a:solidFill>
                <a:schemeClr val="tx2"/>
              </a:solidFill>
            </a:endParaRPr>
          </a:p>
          <a:p>
            <a:pPr lvl="0">
              <a:buClr>
                <a:srgbClr val="999966"/>
              </a:buClr>
            </a:pPr>
            <a:r>
              <a:rPr lang="en-US" dirty="0" smtClean="0">
                <a:solidFill>
                  <a:srgbClr val="666699"/>
                </a:solidFill>
              </a:rPr>
              <a:t>This will allow us to put ethical problems in the proper perspective and will point us in the direction of the correct ethical decision</a:t>
            </a:r>
          </a:p>
          <a:p>
            <a:pPr eaLnBrk="1" hangingPunct="1">
              <a:defRPr/>
            </a:pPr>
            <a:r>
              <a:rPr lang="en-US" altLang="en-US" dirty="0" smtClean="0">
                <a:solidFill>
                  <a:schemeClr val="tx2"/>
                </a:solidFill>
              </a:rPr>
              <a:t>If solutions are differing widely, then further analysis and evaluation are needed</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70</a:t>
            </a:fld>
            <a:endParaRPr lang="en-US" altLang="en-US" sz="1000" dirty="0" smtClean="0">
              <a:solidFill>
                <a:srgbClr val="000000"/>
              </a:solidFill>
            </a:endParaRPr>
          </a:p>
        </p:txBody>
      </p:sp>
      <p:sp>
        <p:nvSpPr>
          <p:cNvPr id="2" name="Footer Placeholder 1"/>
          <p:cNvSpPr>
            <a:spLocks noGrp="1"/>
          </p:cNvSpPr>
          <p:nvPr>
            <p:ph type="ftr" sz="quarter" idx="11"/>
          </p:nvPr>
        </p:nvSpPr>
        <p:spPr/>
        <p:txBody>
          <a:bodyPr/>
          <a:lstStyle/>
          <a:p>
            <a:pPr>
              <a:defRPr/>
            </a:pPr>
            <a:r>
              <a:rPr lang="en-US" altLang="en-US" dirty="0" smtClean="0">
                <a:solidFill>
                  <a:srgbClr val="000000"/>
                </a:solidFill>
              </a:rPr>
              <a:t>Copyright © 2013 Pearson Education, Inc. publishing as Prentice Hall</a:t>
            </a:r>
            <a:endParaRPr lang="en-US" altLang="en-US" dirty="0">
              <a:solidFill>
                <a:srgbClr val="000000"/>
              </a:solidFill>
            </a:endParaRPr>
          </a:p>
        </p:txBody>
      </p:sp>
    </p:spTree>
    <p:extLst>
      <p:ext uri="{BB962C8B-B14F-4D97-AF65-F5344CB8AC3E}">
        <p14:creationId xmlns:p14="http://schemas.microsoft.com/office/powerpoint/2010/main" val="77613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000" b="1" dirty="0" smtClean="0">
                <a:latin typeface="+mn-lt"/>
              </a:rPr>
              <a:t>Normative</a:t>
            </a:r>
            <a:r>
              <a:rPr lang="tr-TR" altLang="en-US" sz="4000" b="1" dirty="0" smtClean="0">
                <a:latin typeface="+mn-lt"/>
              </a:rPr>
              <a:t> </a:t>
            </a:r>
            <a:r>
              <a:rPr lang="en-US" altLang="en-US" sz="4000" b="1" dirty="0" smtClean="0">
                <a:latin typeface="+mn-lt"/>
              </a:rPr>
              <a:t>vs</a:t>
            </a:r>
            <a:r>
              <a:rPr lang="en-US" altLang="en-US" sz="4000" b="1" dirty="0" smtClean="0">
                <a:latin typeface="Verdana"/>
              </a:rPr>
              <a:t> Descriptive</a:t>
            </a:r>
            <a:r>
              <a:rPr lang="tr-TR" altLang="en-US" sz="4000" b="1" dirty="0" smtClean="0">
                <a:latin typeface="Verdana"/>
              </a:rPr>
              <a:t> </a:t>
            </a:r>
            <a:r>
              <a:rPr lang="en-US" altLang="en-US" sz="4000" b="1" dirty="0" smtClean="0">
                <a:latin typeface="Verdana"/>
              </a:rPr>
              <a:t>Ethics</a:t>
            </a:r>
            <a:endParaRPr lang="en-US" altLang="en-US" sz="4000" b="1" dirty="0">
              <a:latin typeface="+mn-lt"/>
            </a:endParaRPr>
          </a:p>
        </p:txBody>
      </p:sp>
      <p:sp>
        <p:nvSpPr>
          <p:cNvPr id="17413" name="Rectangle 3"/>
          <p:cNvSpPr>
            <a:spLocks noGrp="1" noChangeArrowheads="1"/>
          </p:cNvSpPr>
          <p:nvPr>
            <p:ph type="body" idx="1"/>
          </p:nvPr>
        </p:nvSpPr>
        <p:spPr/>
        <p:txBody>
          <a:bodyPr/>
          <a:lstStyle/>
          <a:p>
            <a:pPr marL="0" indent="0">
              <a:buNone/>
              <a:defRPr/>
            </a:pPr>
            <a:endParaRPr lang="tr-TR" altLang="tr-TR" dirty="0">
              <a:solidFill>
                <a:schemeClr val="tx2"/>
              </a:solidFill>
            </a:endParaRPr>
          </a:p>
          <a:p>
            <a:pPr marL="0" indent="0">
              <a:buNone/>
              <a:defRPr/>
            </a:pPr>
            <a:endParaRPr lang="tr-TR" altLang="tr-TR" dirty="0">
              <a:solidFill>
                <a:schemeClr val="tx2"/>
              </a:solidFill>
            </a:endParaRPr>
          </a:p>
          <a:p>
            <a:pPr marL="0" indent="0" algn="ctr">
              <a:buNone/>
              <a:defRPr/>
            </a:pPr>
            <a:r>
              <a:rPr lang="en-US" altLang="tr-TR" dirty="0" smtClean="0">
                <a:solidFill>
                  <a:schemeClr val="tx2"/>
                </a:solidFill>
              </a:rPr>
              <a:t>A </a:t>
            </a:r>
            <a:r>
              <a:rPr lang="en-US" altLang="tr-TR" b="1" dirty="0" smtClean="0">
                <a:solidFill>
                  <a:schemeClr val="tx2"/>
                </a:solidFill>
              </a:rPr>
              <a:t>norm</a:t>
            </a:r>
            <a:r>
              <a:rPr lang="en-US" altLang="tr-TR" dirty="0" smtClean="0">
                <a:solidFill>
                  <a:schemeClr val="tx2"/>
                </a:solidFill>
              </a:rPr>
              <a:t>; what people </a:t>
            </a:r>
            <a:r>
              <a:rPr lang="en-US" altLang="tr-TR" b="1" dirty="0" smtClean="0">
                <a:solidFill>
                  <a:schemeClr val="tx2"/>
                </a:solidFill>
              </a:rPr>
              <a:t>should do.</a:t>
            </a:r>
          </a:p>
          <a:p>
            <a:pPr marL="0" indent="0" algn="ctr">
              <a:buNone/>
              <a:defRPr/>
            </a:pPr>
            <a:r>
              <a:rPr lang="en-US" altLang="tr-TR" b="1" dirty="0" smtClean="0">
                <a:solidFill>
                  <a:schemeClr val="tx2"/>
                </a:solidFill>
              </a:rPr>
              <a:t> </a:t>
            </a:r>
          </a:p>
          <a:p>
            <a:pPr marL="0" indent="0" algn="ctr">
              <a:buNone/>
              <a:defRPr/>
            </a:pPr>
            <a:r>
              <a:rPr lang="en-US" altLang="tr-TR" dirty="0" smtClean="0">
                <a:solidFill>
                  <a:schemeClr val="tx2"/>
                </a:solidFill>
              </a:rPr>
              <a:t>A </a:t>
            </a:r>
            <a:r>
              <a:rPr lang="en-US" altLang="tr-TR" b="1" dirty="0" smtClean="0">
                <a:solidFill>
                  <a:schemeClr val="tx2"/>
                </a:solidFill>
              </a:rPr>
              <a:t>description</a:t>
            </a:r>
            <a:r>
              <a:rPr lang="en-US" altLang="tr-TR" dirty="0" smtClean="0">
                <a:solidFill>
                  <a:schemeClr val="tx2"/>
                </a:solidFill>
              </a:rPr>
              <a:t>; what people </a:t>
            </a:r>
            <a:r>
              <a:rPr lang="en-US" altLang="tr-TR" b="1" dirty="0" smtClean="0">
                <a:solidFill>
                  <a:schemeClr val="tx2"/>
                </a:solidFill>
              </a:rPr>
              <a:t>actually do.</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chemeClr val="tx1"/>
                </a:solidFill>
              </a:rPr>
              <a:t>3-</a:t>
            </a:r>
            <a:fld id="{BDE4EB28-B998-4999-9BE2-0498C14CD8A1}" type="slidenum">
              <a:rPr lang="en-US" altLang="en-US" sz="1000">
                <a:solidFill>
                  <a:schemeClr val="tx1"/>
                </a:solidFill>
              </a:rPr>
              <a:pPr>
                <a:spcBef>
                  <a:spcPct val="0"/>
                </a:spcBef>
                <a:buClrTx/>
                <a:buSzTx/>
                <a:buFontTx/>
                <a:buNone/>
              </a:pPr>
              <a:t>8</a:t>
            </a:fld>
            <a:endParaRPr lang="en-US" altLang="en-US" sz="1000" dirty="0">
              <a:solidFill>
                <a:schemeClr val="tx1"/>
              </a:solidFill>
            </a:endParaRPr>
          </a:p>
        </p:txBody>
      </p:sp>
    </p:spTree>
    <p:extLst>
      <p:ext uri="{BB962C8B-B14F-4D97-AF65-F5344CB8AC3E}">
        <p14:creationId xmlns:p14="http://schemas.microsoft.com/office/powerpoint/2010/main" val="69798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mn-lt"/>
              </a:rPr>
              <a:t>Applied Ethics</a:t>
            </a:r>
            <a:endParaRPr lang="en-US" altLang="en-US" sz="4400" b="1" dirty="0">
              <a:latin typeface="+mn-lt"/>
            </a:endParaRPr>
          </a:p>
        </p:txBody>
      </p:sp>
      <p:sp>
        <p:nvSpPr>
          <p:cNvPr id="17413" name="Rectangle 3"/>
          <p:cNvSpPr>
            <a:spLocks noGrp="1" noChangeArrowheads="1"/>
          </p:cNvSpPr>
          <p:nvPr>
            <p:ph type="body" idx="1"/>
          </p:nvPr>
        </p:nvSpPr>
        <p:spPr/>
        <p:txBody>
          <a:bodyPr/>
          <a:lstStyle/>
          <a:p>
            <a:pPr>
              <a:defRPr/>
            </a:pPr>
            <a:r>
              <a:rPr lang="en-US" altLang="tr-TR" b="1" dirty="0" smtClean="0">
                <a:solidFill>
                  <a:schemeClr val="tx2"/>
                </a:solidFill>
              </a:rPr>
              <a:t>Applied ethics </a:t>
            </a:r>
            <a:r>
              <a:rPr lang="en-US" dirty="0" smtClean="0"/>
              <a:t>deals with the actual application of ethical principles to a particular situation that people face in their lives</a:t>
            </a:r>
          </a:p>
          <a:p>
            <a:r>
              <a:rPr lang="en-US" dirty="0" smtClean="0"/>
              <a:t>Deals especially with difficult problems in private or business life that are matters for ethical judgments</a:t>
            </a: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a:solidFill>
                  <a:srgbClr val="000000"/>
                </a:solidFill>
              </a:rPr>
              <a:t>3-</a:t>
            </a:r>
            <a:fld id="{BDE4EB28-B998-4999-9BE2-0498C14CD8A1}" type="slidenum">
              <a:rPr lang="en-US" altLang="en-US" sz="1000">
                <a:solidFill>
                  <a:srgbClr val="000000"/>
                </a:solidFill>
              </a:rPr>
              <a:pPr>
                <a:spcBef>
                  <a:spcPct val="0"/>
                </a:spcBef>
                <a:buClrTx/>
                <a:buSzTx/>
                <a:buFontTx/>
                <a:buNone/>
              </a:pPr>
              <a:t>9</a:t>
            </a:fld>
            <a:endParaRPr lang="en-US" altLang="en-US" sz="1000" dirty="0">
              <a:solidFill>
                <a:srgbClr val="000000"/>
              </a:solidFill>
            </a:endParaRPr>
          </a:p>
        </p:txBody>
      </p:sp>
    </p:spTree>
    <p:extLst>
      <p:ext uri="{BB962C8B-B14F-4D97-AF65-F5344CB8AC3E}">
        <p14:creationId xmlns:p14="http://schemas.microsoft.com/office/powerpoint/2010/main" val="1213050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27870</TotalTime>
  <Words>3951</Words>
  <Application>Microsoft Office PowerPoint</Application>
  <PresentationFormat>On-screen Show (4:3)</PresentationFormat>
  <Paragraphs>659</Paragraphs>
  <Slides>70</Slides>
  <Notes>67</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70</vt:i4>
      </vt:variant>
    </vt:vector>
  </HeadingPairs>
  <TitlesOfParts>
    <vt:vector size="84" baseType="lpstr">
      <vt:lpstr>Arial Unicode MS</vt:lpstr>
      <vt:lpstr>Arial</vt:lpstr>
      <vt:lpstr>Arial Black</vt:lpstr>
      <vt:lpstr>Calibri</vt:lpstr>
      <vt:lpstr>Georgia</vt:lpstr>
      <vt:lpstr>Palatino-Roman</vt:lpstr>
      <vt:lpstr>Times New Roman</vt:lpstr>
      <vt:lpstr>Verdana</vt:lpstr>
      <vt:lpstr>Wingdings</vt:lpstr>
      <vt:lpstr>2_Level</vt:lpstr>
      <vt:lpstr>4_Level</vt:lpstr>
      <vt:lpstr>3_Level</vt:lpstr>
      <vt:lpstr>1_Level</vt:lpstr>
      <vt:lpstr>5_Level</vt:lpstr>
      <vt:lpstr>       ENGR 400/LENGR 400 ETHICS IN ENGINEERING AND SCIENCE</vt:lpstr>
      <vt:lpstr>Chapter 3 Outline</vt:lpstr>
      <vt:lpstr>Understanding Ethical Problems</vt:lpstr>
      <vt:lpstr>Understanding Ethical Problems</vt:lpstr>
      <vt:lpstr>Traditional Approaches to Ethics</vt:lpstr>
      <vt:lpstr>Descriptive Ethics</vt:lpstr>
      <vt:lpstr>Normative Ethics</vt:lpstr>
      <vt:lpstr>Normative vs Descriptive Ethics</vt:lpstr>
      <vt:lpstr>Applied Ethics</vt:lpstr>
      <vt:lpstr>Applied Ethics</vt:lpstr>
      <vt:lpstr>Applied Ethics Compared</vt:lpstr>
      <vt:lpstr>Ethical Principles</vt:lpstr>
      <vt:lpstr>Ethical Principles</vt:lpstr>
      <vt:lpstr>Ethical Principles – Beneficence</vt:lpstr>
      <vt:lpstr>Ethical Principles –  Least Harm</vt:lpstr>
      <vt:lpstr>Ethical Principles –  Respect for Autonomy</vt:lpstr>
      <vt:lpstr>Ethical Principles –  Justice</vt:lpstr>
      <vt:lpstr>Ethical Theories</vt:lpstr>
      <vt:lpstr>Ethical Theories</vt:lpstr>
      <vt:lpstr>Three Broad Types of Ethical Theories</vt:lpstr>
      <vt:lpstr>Three Broad Types of Ethical Theories</vt:lpstr>
      <vt:lpstr>Consequentialist Theories</vt:lpstr>
      <vt:lpstr>Consequentialist Theories</vt:lpstr>
      <vt:lpstr>Consequentialist Theories</vt:lpstr>
      <vt:lpstr>Consequentialist Theories</vt:lpstr>
      <vt:lpstr>Consequentialist Theories</vt:lpstr>
      <vt:lpstr>Consequentialist Theories</vt:lpstr>
      <vt:lpstr>Non-consequentialist Theories</vt:lpstr>
      <vt:lpstr>Non-consequentialist Theories</vt:lpstr>
      <vt:lpstr>Non-consequentialist Theories</vt:lpstr>
      <vt:lpstr>Non-consequentialist Theories</vt:lpstr>
      <vt:lpstr>Non-consequentialist Theories</vt:lpstr>
      <vt:lpstr>Non-consequentialist Theories</vt:lpstr>
      <vt:lpstr>Agent-centered Theories</vt:lpstr>
      <vt:lpstr>Agent-centered Theories</vt:lpstr>
      <vt:lpstr>Agent-centered Theories</vt:lpstr>
      <vt:lpstr>Agent-centered Theories</vt:lpstr>
      <vt:lpstr>Agent-centered Theories</vt:lpstr>
      <vt:lpstr>Which Theory to Use?</vt:lpstr>
      <vt:lpstr>Ethical Dilemmas</vt:lpstr>
      <vt:lpstr>Ethical Dilemmas</vt:lpstr>
      <vt:lpstr>Ethical Dilemmas</vt:lpstr>
      <vt:lpstr>Ethical Dilemmas Trolley Problem – 1</vt:lpstr>
      <vt:lpstr>Ethical Dilemmas Trolley Problem – 1</vt:lpstr>
      <vt:lpstr>Ethical Dilemmas Trolley Problem – 2</vt:lpstr>
      <vt:lpstr>Ethical Dilemmas Trolley Problem – 2</vt:lpstr>
      <vt:lpstr>Analysis of Trolley Problems </vt:lpstr>
      <vt:lpstr>Ethical Dilemmas Conclusion</vt:lpstr>
      <vt:lpstr>Ethical Decision Making</vt:lpstr>
      <vt:lpstr>Ethical Decision Making</vt:lpstr>
      <vt:lpstr>Ethical Decision Making</vt:lpstr>
      <vt:lpstr>Ethical Decision Making</vt:lpstr>
      <vt:lpstr>Ethical Decision Making</vt:lpstr>
      <vt:lpstr>Ethical Decision Making</vt:lpstr>
      <vt:lpstr>Five Step Model for Ethical Decision Making</vt:lpstr>
      <vt:lpstr>Five Step Model for Ethical Decision Making</vt:lpstr>
      <vt:lpstr>Five Step Model for Ethical Decision Making</vt:lpstr>
      <vt:lpstr>Five Step Model for Ethical Decision Making</vt:lpstr>
      <vt:lpstr>Five Step Model for Ethical Decision Making</vt:lpstr>
      <vt:lpstr>Five Step Model for Ethical Decision Making</vt:lpstr>
      <vt:lpstr>Aristotle’s Model of Ethical Decision Making</vt:lpstr>
      <vt:lpstr>Aristotle’s Model of Ethical Decision Making</vt:lpstr>
      <vt:lpstr>Aristotle’s Model of Ethical Decision Making</vt:lpstr>
      <vt:lpstr>Aristotle’s Model of Ethical Decision Making</vt:lpstr>
      <vt:lpstr>“DECIDE” Model of Ethical Decision Making</vt:lpstr>
      <vt:lpstr>The Golden Rule of Ethical Decision Making</vt:lpstr>
      <vt:lpstr>The Golden Rule of Ethical Decision Making</vt:lpstr>
      <vt:lpstr>The Golden Rule of Ethical Decision Making</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İSTANBUL BİLGİ UNIVERSITY</dc:title>
  <dc:creator>ORAL ANSEN</dc:creator>
  <cp:lastModifiedBy>Toshiba</cp:lastModifiedBy>
  <cp:revision>546</cp:revision>
  <dcterms:created xsi:type="dcterms:W3CDTF">2014-07-14T18:52:20Z</dcterms:created>
  <dcterms:modified xsi:type="dcterms:W3CDTF">2019-02-23T13:37:48Z</dcterms:modified>
</cp:coreProperties>
</file>