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68" r:id="rId2"/>
    <p:sldId id="267" r:id="rId3"/>
    <p:sldId id="270" r:id="rId4"/>
    <p:sldId id="271" r:id="rId5"/>
    <p:sldId id="272" r:id="rId6"/>
    <p:sldId id="279" r:id="rId7"/>
    <p:sldId id="280" r:id="rId8"/>
    <p:sldId id="312" r:id="rId9"/>
    <p:sldId id="313" r:id="rId10"/>
    <p:sldId id="314" r:id="rId11"/>
    <p:sldId id="281" r:id="rId12"/>
    <p:sldId id="273" r:id="rId13"/>
    <p:sldId id="276" r:id="rId14"/>
    <p:sldId id="295" r:id="rId15"/>
    <p:sldId id="315" r:id="rId16"/>
    <p:sldId id="296" r:id="rId17"/>
    <p:sldId id="283" r:id="rId18"/>
    <p:sldId id="297" r:id="rId19"/>
    <p:sldId id="298" r:id="rId20"/>
    <p:sldId id="299" r:id="rId21"/>
    <p:sldId id="300" r:id="rId22"/>
    <p:sldId id="301" r:id="rId23"/>
    <p:sldId id="284" r:id="rId24"/>
    <p:sldId id="285" r:id="rId25"/>
    <p:sldId id="286" r:id="rId26"/>
    <p:sldId id="287" r:id="rId27"/>
    <p:sldId id="302" r:id="rId28"/>
    <p:sldId id="303" r:id="rId29"/>
    <p:sldId id="290" r:id="rId30"/>
    <p:sldId id="304" r:id="rId31"/>
    <p:sldId id="289" r:id="rId32"/>
    <p:sldId id="305" r:id="rId33"/>
    <p:sldId id="311" r:id="rId34"/>
    <p:sldId id="307" r:id="rId35"/>
    <p:sldId id="316" r:id="rId36"/>
    <p:sldId id="308" r:id="rId37"/>
    <p:sldId id="309" r:id="rId38"/>
    <p:sldId id="310" r:id="rId39"/>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0CE"/>
    <a:srgbClr val="D9F0F8"/>
    <a:srgbClr val="CE2727"/>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71" autoAdjust="0"/>
  </p:normalViewPr>
  <p:slideViewPr>
    <p:cSldViewPr snapToGrid="0">
      <p:cViewPr>
        <p:scale>
          <a:sx n="75" d="100"/>
          <a:sy n="75" d="100"/>
        </p:scale>
        <p:origin x="12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3A2340D7-1DC6-4CE9-A43A-C0C94BED7ED6}" type="datetimeFigureOut">
              <a:rPr lang="en-GB" smtClean="0"/>
              <a:t>03/12/2017</a:t>
            </a:fld>
            <a:endParaRPr lang="en-GB"/>
          </a:p>
        </p:txBody>
      </p:sp>
      <p:sp>
        <p:nvSpPr>
          <p:cNvPr id="4" name="Footer Placeholder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187936CE-46E8-40EC-91A0-EC2AD593F71C}" type="slidenum">
              <a:rPr lang="en-GB" smtClean="0"/>
              <a:t>‹#›</a:t>
            </a:fld>
            <a:endParaRPr lang="en-GB"/>
          </a:p>
        </p:txBody>
      </p:sp>
    </p:spTree>
    <p:extLst>
      <p:ext uri="{BB962C8B-B14F-4D97-AF65-F5344CB8AC3E}">
        <p14:creationId xmlns:p14="http://schemas.microsoft.com/office/powerpoint/2010/main" val="2223750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6BC0C457-3B5D-44FD-A5BB-8A974ED492EE}" type="datetimeFigureOut">
              <a:rPr lang="en-GB" smtClean="0"/>
              <a:t>03/12/2017</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CEE911E-00F3-4FAD-A609-558837BDD239}" type="slidenum">
              <a:rPr lang="en-GB" smtClean="0"/>
              <a:t>‹#›</a:t>
            </a:fld>
            <a:endParaRPr lang="en-GB"/>
          </a:p>
        </p:txBody>
      </p:sp>
    </p:spTree>
    <p:extLst>
      <p:ext uri="{BB962C8B-B14F-4D97-AF65-F5344CB8AC3E}">
        <p14:creationId xmlns:p14="http://schemas.microsoft.com/office/powerpoint/2010/main" val="134207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B124BB-B863-4C20-B34C-0548A8E84568}"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1B124BB-B863-4C20-B34C-0548A8E84568}" type="datetimeFigureOut">
              <a:rPr lang="en-GB" smtClean="0"/>
              <a:t>03/12/2017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1B124BB-B863-4C20-B34C-0548A8E84568}" type="datetimeFigureOut">
              <a:rPr lang="en-GB" smtClean="0"/>
              <a:t>03/12/2017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1B124BB-B863-4C20-B34C-0548A8E84568}" type="datetimeFigureOut">
              <a:rPr lang="en-GB" smtClean="0"/>
              <a:t>03/12/2017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124BB-B863-4C20-B34C-0548A8E84568}" type="datetimeFigureOut">
              <a:rPr lang="en-GB" smtClean="0"/>
              <a:t>03/12/2017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03/12/2017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03/12/2017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124BB-B863-4C20-B34C-0548A8E84568}" type="datetimeFigureOut">
              <a:rPr lang="en-GB" smtClean="0"/>
              <a:t>03/12/2017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alculator.net/depreciation-calculator.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sourcetrade.earth/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br>
              <a:rPr lang="en-GB" sz="2200" dirty="0"/>
            </a:br>
            <a:br>
              <a:rPr lang="en-GB" sz="2200" dirty="0"/>
            </a:br>
            <a:r>
              <a:rPr lang="en-GB" sz="5400" b="1" dirty="0"/>
              <a:t>Chapter 9</a:t>
            </a:r>
            <a:br>
              <a:rPr lang="en-GB" dirty="0"/>
            </a:br>
            <a:r>
              <a:rPr lang="en-US" sz="5400" i="1" dirty="0"/>
              <a:t> Replacement Analysis</a:t>
            </a:r>
            <a:endParaRPr lang="en-GB" i="1" dirty="0"/>
          </a:p>
        </p:txBody>
      </p:sp>
    </p:spTree>
    <p:extLst>
      <p:ext uri="{BB962C8B-B14F-4D97-AF65-F5344CB8AC3E}">
        <p14:creationId xmlns:p14="http://schemas.microsoft.com/office/powerpoint/2010/main" val="33107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dirty="0"/>
              <a:t>Reasons for Replacement Analysis</a:t>
            </a:r>
            <a:br>
              <a:rPr lang="en-GB" dirty="0"/>
            </a:br>
            <a:r>
              <a:rPr lang="en-GB" dirty="0"/>
              <a:t>Altered Requirements</a:t>
            </a:r>
            <a:r>
              <a:rPr lang="tr-TR" dirty="0"/>
              <a:t> (</a:t>
            </a:r>
            <a:r>
              <a:rPr lang="tr-TR" dirty="0" err="1"/>
              <a:t>cont'd</a:t>
            </a:r>
            <a:r>
              <a:rPr lang="tr-TR" dirty="0"/>
              <a:t>)</a:t>
            </a:r>
            <a:endParaRPr lang="en-GB" b="1" dirty="0">
              <a:solidFill>
                <a:srgbClr val="FF0000"/>
              </a:solidFill>
            </a:endParaRPr>
          </a:p>
        </p:txBody>
      </p:sp>
      <p:sp>
        <p:nvSpPr>
          <p:cNvPr id="3" name="Content Placeholder 2"/>
          <p:cNvSpPr>
            <a:spLocks noGrp="1"/>
          </p:cNvSpPr>
          <p:nvPr>
            <p:ph idx="1"/>
          </p:nvPr>
        </p:nvSpPr>
        <p:spPr/>
        <p:txBody>
          <a:bodyPr/>
          <a:lstStyle/>
          <a:p>
            <a:r>
              <a:rPr lang="tr-TR" dirty="0" err="1"/>
              <a:t>Container</a:t>
            </a:r>
            <a:r>
              <a:rPr lang="tr-TR" dirty="0"/>
              <a:t> </a:t>
            </a:r>
            <a:r>
              <a:rPr lang="tr-TR" dirty="0" err="1"/>
              <a:t>ship</a:t>
            </a:r>
            <a:r>
              <a:rPr lang="tr-TR" dirty="0"/>
              <a:t> </a:t>
            </a:r>
            <a:r>
              <a:rPr lang="tr-TR" dirty="0" err="1"/>
              <a:t>capacity</a:t>
            </a:r>
            <a:r>
              <a:rPr lang="tr-TR" dirty="0"/>
              <a:t> </a:t>
            </a:r>
            <a:r>
              <a:rPr lang="tr-TR" b="1" dirty="0">
                <a:solidFill>
                  <a:srgbClr val="FF0000"/>
                </a:solidFill>
              </a:rPr>
              <a:t>?</a:t>
            </a:r>
            <a:br>
              <a:rPr lang="en-US" dirty="0"/>
            </a:br>
            <a:endParaRPr lang="en-GB" dirty="0"/>
          </a:p>
        </p:txBody>
      </p:sp>
      <p:pic>
        <p:nvPicPr>
          <p:cNvPr id="1026" name="Picture 2" descr="File:OOCL HONG KONG (36410952374).jpg">
            <a:extLst>
              <a:ext uri="{FF2B5EF4-FFF2-40B4-BE49-F238E27FC236}">
                <a16:creationId xmlns:a16="http://schemas.microsoft.com/office/drawing/2014/main" id="{C724A226-B0F8-490C-8348-645C5FCF7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648" y="3541906"/>
            <a:ext cx="5000975" cy="26350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2A53C7-900B-4A4A-9DED-5E0274B8E475}"/>
              </a:ext>
            </a:extLst>
          </p:cNvPr>
          <p:cNvSpPr/>
          <p:nvPr/>
        </p:nvSpPr>
        <p:spPr>
          <a:xfrm>
            <a:off x="9001689" y="2828106"/>
            <a:ext cx="2569934" cy="646331"/>
          </a:xfrm>
          <a:prstGeom prst="rect">
            <a:avLst/>
          </a:prstGeom>
        </p:spPr>
        <p:txBody>
          <a:bodyPr wrap="none">
            <a:spAutoFit/>
          </a:bodyPr>
          <a:lstStyle/>
          <a:p>
            <a:r>
              <a:rPr lang="tr-TR" dirty="0" err="1">
                <a:solidFill>
                  <a:srgbClr val="222222"/>
                </a:solidFill>
                <a:latin typeface="Arial" panose="020B0604020202020204" pitchFamily="34" charset="0"/>
              </a:rPr>
              <a:t>Overall</a:t>
            </a:r>
            <a:r>
              <a:rPr lang="tr-TR" dirty="0">
                <a:solidFill>
                  <a:srgbClr val="222222"/>
                </a:solidFill>
                <a:latin typeface="Arial" panose="020B0604020202020204" pitchFamily="34" charset="0"/>
              </a:rPr>
              <a:t> </a:t>
            </a:r>
            <a:r>
              <a:rPr lang="tr-TR" dirty="0" err="1">
                <a:solidFill>
                  <a:srgbClr val="222222"/>
                </a:solidFill>
                <a:latin typeface="Arial" panose="020B0604020202020204" pitchFamily="34" charset="0"/>
              </a:rPr>
              <a:t>length</a:t>
            </a:r>
            <a:r>
              <a:rPr lang="tr-TR" dirty="0">
                <a:solidFill>
                  <a:srgbClr val="222222"/>
                </a:solidFill>
                <a:latin typeface="Arial" panose="020B0604020202020204" pitchFamily="34" charset="0"/>
              </a:rPr>
              <a:t>: </a:t>
            </a:r>
            <a:r>
              <a:rPr lang="en-GB" dirty="0">
                <a:solidFill>
                  <a:srgbClr val="222222"/>
                </a:solidFill>
                <a:latin typeface="Arial" panose="020B0604020202020204" pitchFamily="34" charset="0"/>
              </a:rPr>
              <a:t>400.0</a:t>
            </a:r>
            <a:r>
              <a:rPr lang="tr-TR" dirty="0">
                <a:solidFill>
                  <a:srgbClr val="222222"/>
                </a:solidFill>
                <a:latin typeface="Arial" panose="020B0604020202020204" pitchFamily="34" charset="0"/>
              </a:rPr>
              <a:t> m</a:t>
            </a:r>
          </a:p>
          <a:p>
            <a:r>
              <a:rPr lang="tr-TR" dirty="0">
                <a:solidFill>
                  <a:srgbClr val="222222"/>
                </a:solidFill>
                <a:latin typeface="Arial" panose="020B0604020202020204" pitchFamily="34" charset="0"/>
              </a:rPr>
              <a:t>Maximum TEU: 21,413</a:t>
            </a:r>
            <a:endParaRPr lang="en-GB" dirty="0"/>
          </a:p>
        </p:txBody>
      </p:sp>
      <p:pic>
        <p:nvPicPr>
          <p:cNvPr id="6" name="Picture 5">
            <a:extLst>
              <a:ext uri="{FF2B5EF4-FFF2-40B4-BE49-F238E27FC236}">
                <a16:creationId xmlns:a16="http://schemas.microsoft.com/office/drawing/2014/main" id="{88BBD2BB-4607-415C-B965-50723BE900E6}"/>
              </a:ext>
            </a:extLst>
          </p:cNvPr>
          <p:cNvPicPr>
            <a:picLocks noChangeAspect="1"/>
          </p:cNvPicPr>
          <p:nvPr/>
        </p:nvPicPr>
        <p:blipFill>
          <a:blip r:embed="rId3"/>
          <a:stretch>
            <a:fillRect/>
          </a:stretch>
        </p:blipFill>
        <p:spPr>
          <a:xfrm>
            <a:off x="1161880" y="2867212"/>
            <a:ext cx="4755298" cy="3309751"/>
          </a:xfrm>
          <a:prstGeom prst="rect">
            <a:avLst/>
          </a:prstGeom>
        </p:spPr>
      </p:pic>
      <p:sp>
        <p:nvSpPr>
          <p:cNvPr id="14" name="Rectangle 13">
            <a:extLst>
              <a:ext uri="{FF2B5EF4-FFF2-40B4-BE49-F238E27FC236}">
                <a16:creationId xmlns:a16="http://schemas.microsoft.com/office/drawing/2014/main" id="{E79B304C-2382-4BE5-8116-F1E5584B7A2A}"/>
              </a:ext>
            </a:extLst>
          </p:cNvPr>
          <p:cNvSpPr/>
          <p:nvPr/>
        </p:nvSpPr>
        <p:spPr>
          <a:xfrm>
            <a:off x="6493805" y="2920440"/>
            <a:ext cx="1287532" cy="369332"/>
          </a:xfrm>
          <a:prstGeom prst="rect">
            <a:avLst/>
          </a:prstGeom>
        </p:spPr>
        <p:txBody>
          <a:bodyPr wrap="none">
            <a:spAutoFit/>
          </a:bodyPr>
          <a:lstStyle/>
          <a:p>
            <a:r>
              <a:rPr lang="tr-TR" dirty="0">
                <a:solidFill>
                  <a:srgbClr val="222222"/>
                </a:solidFill>
                <a:latin typeface="Arial" panose="020B0604020202020204" pitchFamily="34" charset="0"/>
              </a:rPr>
              <a:t>As of 2017</a:t>
            </a:r>
            <a:endParaRPr lang="en-GB" dirty="0"/>
          </a:p>
        </p:txBody>
      </p:sp>
    </p:spTree>
    <p:extLst>
      <p:ext uri="{BB962C8B-B14F-4D97-AF65-F5344CB8AC3E}">
        <p14:creationId xmlns:p14="http://schemas.microsoft.com/office/powerpoint/2010/main" val="28908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dirty="0"/>
              <a:t>Reasons for Replacement Analysis</a:t>
            </a:r>
            <a:br>
              <a:rPr lang="en-GB" dirty="0"/>
            </a:br>
            <a:r>
              <a:rPr lang="en-GB" dirty="0"/>
              <a:t>Technology</a:t>
            </a:r>
            <a:endParaRPr lang="en-GB" b="1" dirty="0">
              <a:solidFill>
                <a:srgbClr val="FF0000"/>
              </a:solidFill>
            </a:endParaRPr>
          </a:p>
        </p:txBody>
      </p:sp>
      <p:sp>
        <p:nvSpPr>
          <p:cNvPr id="3" name="Content Placeholder 2"/>
          <p:cNvSpPr>
            <a:spLocks noGrp="1"/>
          </p:cNvSpPr>
          <p:nvPr>
            <p:ph idx="1"/>
          </p:nvPr>
        </p:nvSpPr>
        <p:spPr/>
        <p:txBody>
          <a:bodyPr/>
          <a:lstStyle/>
          <a:p>
            <a:r>
              <a:rPr lang="en-US" dirty="0"/>
              <a:t>The costs per unit of production, as well as quality and other factors, are favorably impacted by changes in technology, which result in more frequent replacement of existing assets with new and better</a:t>
            </a:r>
            <a:br>
              <a:rPr lang="en-US" dirty="0"/>
            </a:br>
            <a:r>
              <a:rPr lang="en-US" dirty="0"/>
              <a:t>challengers. </a:t>
            </a:r>
            <a:br>
              <a:rPr lang="en-US" dirty="0"/>
            </a:br>
            <a:endParaRPr lang="en-GB" dirty="0"/>
          </a:p>
        </p:txBody>
      </p:sp>
      <p:grpSp>
        <p:nvGrpSpPr>
          <p:cNvPr id="4" name="Group 3"/>
          <p:cNvGrpSpPr/>
          <p:nvPr/>
        </p:nvGrpSpPr>
        <p:grpSpPr>
          <a:xfrm>
            <a:off x="1481412" y="3785611"/>
            <a:ext cx="2637570" cy="1158430"/>
            <a:chOff x="1350169" y="2580987"/>
            <a:chExt cx="2141177" cy="94041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15469" y="2580987"/>
              <a:ext cx="2075877" cy="940413"/>
            </a:xfrm>
            <a:prstGeom prst="rect">
              <a:avLst/>
            </a:prstGeom>
          </p:spPr>
        </p:pic>
        <p:sp>
          <p:nvSpPr>
            <p:cNvPr id="6" name="Rectangle 5"/>
            <p:cNvSpPr/>
            <p:nvPr/>
          </p:nvSpPr>
          <p:spPr>
            <a:xfrm>
              <a:off x="1350169" y="2676524"/>
              <a:ext cx="367795" cy="685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6"/>
          <p:cNvSpPr/>
          <p:nvPr/>
        </p:nvSpPr>
        <p:spPr>
          <a:xfrm>
            <a:off x="8942657" y="3341429"/>
            <a:ext cx="3135930" cy="2554545"/>
          </a:xfrm>
          <a:prstGeom prst="rect">
            <a:avLst/>
          </a:prstGeom>
        </p:spPr>
        <p:txBody>
          <a:bodyPr wrap="square">
            <a:spAutoFit/>
          </a:bodyPr>
          <a:lstStyle/>
          <a:p>
            <a:r>
              <a:rPr lang="tr-TR" sz="1600" i="1" dirty="0">
                <a:latin typeface="Algerian" panose="04020705040A02060702" pitchFamily="82" charset="0"/>
                <a:cs typeface="Arial" panose="020B0604020202020204" pitchFamily="34" charset="0"/>
              </a:rPr>
              <a:t>"</a:t>
            </a:r>
            <a:r>
              <a:rPr lang="tr-TR" sz="1600" i="1" dirty="0"/>
              <a:t>... A</a:t>
            </a:r>
            <a:r>
              <a:rPr lang="en-GB" sz="1600" i="1" dirty="0"/>
              <a:t> filling machine for aseptic carton packaging with an output of 10,000 per hour </a:t>
            </a:r>
            <a:r>
              <a:rPr lang="tr-TR" sz="1600" i="1" dirty="0"/>
              <a:t>was introduced </a:t>
            </a:r>
            <a:r>
              <a:rPr lang="en-GB" sz="1600" i="1" dirty="0"/>
              <a:t>to market in 1997. With the introduction of servo motors, the output of the filling machines has increased by 20 percent up to 12,000 packages per hour on the filling machines for the popular family sized packages</a:t>
            </a:r>
            <a:r>
              <a:rPr lang="tr-TR" sz="1600" i="1" dirty="0"/>
              <a:t>.</a:t>
            </a:r>
            <a:r>
              <a:rPr lang="en-GB" sz="1600" i="1" dirty="0"/>
              <a:t> </a:t>
            </a:r>
            <a:r>
              <a:rPr lang="tr-TR" sz="1600" i="1" dirty="0"/>
              <a:t>...</a:t>
            </a:r>
            <a:r>
              <a:rPr lang="tr-TR" sz="1600" i="1" dirty="0">
                <a:latin typeface="Algerian" panose="04020705040A02060702" pitchFamily="82" charset="0"/>
                <a:cs typeface="Arial" panose="020B0604020202020204" pitchFamily="34" charset="0"/>
              </a:rPr>
              <a:t>"</a:t>
            </a:r>
            <a:endParaRPr lang="en-GB" sz="1600" i="1" dirty="0"/>
          </a:p>
        </p:txBody>
      </p:sp>
      <p:pic>
        <p:nvPicPr>
          <p:cNvPr id="2050" name="Picture 2" descr="CFA 510 Fill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744" y="3385215"/>
            <a:ext cx="33337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5A14B23-7BF8-49C7-A2D4-D5128CB91374}"/>
              </a:ext>
            </a:extLst>
          </p:cNvPr>
          <p:cNvPicPr>
            <a:picLocks noChangeAspect="1"/>
          </p:cNvPicPr>
          <p:nvPr/>
        </p:nvPicPr>
        <p:blipFill>
          <a:blip r:embed="rId4"/>
          <a:stretch>
            <a:fillRect/>
          </a:stretch>
        </p:blipFill>
        <p:spPr>
          <a:xfrm>
            <a:off x="951613" y="5078978"/>
            <a:ext cx="3333750" cy="1344825"/>
          </a:xfrm>
          <a:prstGeom prst="rect">
            <a:avLst/>
          </a:prstGeom>
        </p:spPr>
      </p:pic>
    </p:spTree>
    <p:extLst>
      <p:ext uri="{BB962C8B-B14F-4D97-AF65-F5344CB8AC3E}">
        <p14:creationId xmlns:p14="http://schemas.microsoft.com/office/powerpoint/2010/main" val="290697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Reasons for Replacement Analysis</a:t>
            </a:r>
          </a:p>
        </p:txBody>
      </p:sp>
      <p:sp>
        <p:nvSpPr>
          <p:cNvPr id="3" name="Content Placeholder 2"/>
          <p:cNvSpPr>
            <a:spLocks noGrp="1"/>
          </p:cNvSpPr>
          <p:nvPr>
            <p:ph idx="1"/>
          </p:nvPr>
        </p:nvSpPr>
        <p:spPr/>
        <p:txBody>
          <a:bodyPr>
            <a:normAutofit lnSpcReduction="10000"/>
          </a:bodyPr>
          <a:lstStyle/>
          <a:p>
            <a:r>
              <a:rPr lang="en-US" dirty="0"/>
              <a:t>Reason 2 (altered requirements) and Reason 3 (technology) are sometimes referred to as different categories of </a:t>
            </a:r>
            <a:r>
              <a:rPr lang="en-US" i="1" dirty="0"/>
              <a:t>obsolescence</a:t>
            </a:r>
            <a:r>
              <a:rPr lang="en-US" dirty="0"/>
              <a:t>. </a:t>
            </a:r>
          </a:p>
          <a:p>
            <a:pPr lvl="1"/>
            <a:r>
              <a:rPr lang="en-US" i="1" dirty="0"/>
              <a:t>Obsolescence</a:t>
            </a:r>
            <a:r>
              <a:rPr lang="en-US" dirty="0"/>
              <a:t> is the state of being which occurs when an object, service, or practice is no longer wanted even though it may still be in good working order. </a:t>
            </a:r>
          </a:p>
          <a:p>
            <a:endParaRPr lang="en-US" dirty="0"/>
          </a:p>
          <a:p>
            <a:r>
              <a:rPr lang="en-US" dirty="0"/>
              <a:t>In any replacement problem, factors from more than one of these three major areas may be involved. Regardless of the specific</a:t>
            </a:r>
            <a:br>
              <a:rPr lang="en-US" dirty="0"/>
            </a:br>
            <a:r>
              <a:rPr lang="en-US" dirty="0"/>
              <a:t>considerations, the replacement of assets often represents an </a:t>
            </a:r>
            <a:r>
              <a:rPr lang="en-US" u="sng" dirty="0"/>
              <a:t>economic opportunity for the firm</a:t>
            </a:r>
            <a:r>
              <a:rPr lang="en-US" dirty="0"/>
              <a:t>. </a:t>
            </a:r>
            <a:br>
              <a:rPr lang="en-US" dirty="0"/>
            </a:br>
            <a:endParaRPr lang="en-GB" dirty="0"/>
          </a:p>
        </p:txBody>
      </p:sp>
    </p:spTree>
    <p:extLst>
      <p:ext uri="{BB962C8B-B14F-4D97-AF65-F5344CB8AC3E}">
        <p14:creationId xmlns:p14="http://schemas.microsoft.com/office/powerpoint/2010/main" val="211182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types of lives for typical assets</a:t>
            </a:r>
            <a:endParaRPr lang="en-GB" dirty="0"/>
          </a:p>
        </p:txBody>
      </p:sp>
      <p:sp>
        <p:nvSpPr>
          <p:cNvPr id="11" name="Content Placeholder 2"/>
          <p:cNvSpPr txBox="1">
            <a:spLocks/>
          </p:cNvSpPr>
          <p:nvPr/>
        </p:nvSpPr>
        <p:spPr>
          <a:xfrm>
            <a:off x="838199" y="1825625"/>
            <a:ext cx="10515601" cy="46187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t>Economic life </a:t>
            </a:r>
            <a:r>
              <a:rPr lang="en-US" dirty="0">
                <a:solidFill>
                  <a:schemeClr val="bg1"/>
                </a:solidFill>
              </a:rPr>
              <a:t>is the period of time (years) that results in the minimum equivalent uniform annual cost (EUAC) of owning and operating an asset.</a:t>
            </a:r>
          </a:p>
          <a:p>
            <a:r>
              <a:rPr lang="en-US" b="1" i="1" dirty="0"/>
              <a:t>Ownership life </a:t>
            </a:r>
            <a:r>
              <a:rPr lang="en-US" dirty="0">
                <a:solidFill>
                  <a:schemeClr val="bg1"/>
                </a:solidFill>
              </a:rPr>
              <a:t>is the period between the date of acquisition and the date of disposal by a specific owner. A given asset may have different categories of use by the owner during this period. </a:t>
            </a:r>
          </a:p>
          <a:p>
            <a:r>
              <a:rPr lang="en-US" b="1" i="1" dirty="0"/>
              <a:t>Physical life </a:t>
            </a:r>
            <a:r>
              <a:rPr lang="en-US" dirty="0">
                <a:solidFill>
                  <a:schemeClr val="bg1"/>
                </a:solidFill>
              </a:rPr>
              <a:t>is the period between original acquisition and final disposal of an asset over its succession of owners. For example, the car just described may have  several owners over its existence.</a:t>
            </a:r>
          </a:p>
          <a:p>
            <a:r>
              <a:rPr lang="en-US" b="1" i="1" dirty="0"/>
              <a:t>Useful life </a:t>
            </a:r>
            <a:r>
              <a:rPr lang="en-US" dirty="0">
                <a:solidFill>
                  <a:schemeClr val="bg1"/>
                </a:solidFill>
              </a:rPr>
              <a:t>is the time period (years) that an asset is kept in productive service (either primary or backup). It is an estimate of how long an asset is expected to be used in a trade or business to produce income. </a:t>
            </a:r>
            <a:endParaRPr lang="en-GB" dirty="0">
              <a:solidFill>
                <a:schemeClr val="bg1"/>
              </a:solidFill>
            </a:endParaRPr>
          </a:p>
        </p:txBody>
      </p:sp>
      <p:sp>
        <p:nvSpPr>
          <p:cNvPr id="3" name="Content Placeholder 2"/>
          <p:cNvSpPr>
            <a:spLocks noGrp="1"/>
          </p:cNvSpPr>
          <p:nvPr>
            <p:ph idx="1"/>
          </p:nvPr>
        </p:nvSpPr>
        <p:spPr>
          <a:xfrm>
            <a:off x="838199" y="1825625"/>
            <a:ext cx="10515601" cy="4618718"/>
          </a:xfrm>
        </p:spPr>
        <p:txBody>
          <a:bodyPr>
            <a:normAutofit lnSpcReduction="10000"/>
          </a:bodyPr>
          <a:lstStyle/>
          <a:p>
            <a:r>
              <a:rPr lang="en-US" b="1" i="1" dirty="0"/>
              <a:t>Economic life </a:t>
            </a:r>
            <a:r>
              <a:rPr lang="en-US" dirty="0"/>
              <a:t>is the period of time (years) that results in the minimum equivalent uniform annual cost (</a:t>
            </a:r>
            <a:r>
              <a:rPr lang="en-US" b="1" dirty="0">
                <a:solidFill>
                  <a:srgbClr val="00B0F0"/>
                </a:solidFill>
              </a:rPr>
              <a:t>EUAC</a:t>
            </a:r>
            <a:r>
              <a:rPr lang="en-US" dirty="0"/>
              <a:t>) of owning and operating an asset.</a:t>
            </a:r>
          </a:p>
          <a:p>
            <a:r>
              <a:rPr lang="en-US" b="1" i="1" dirty="0"/>
              <a:t>Ownership life </a:t>
            </a:r>
            <a:r>
              <a:rPr lang="en-US" dirty="0"/>
              <a:t>is the period between the date of acquisition and the date of disposal by a specific owner. A given asset may have different categories of use by the owner during this period. </a:t>
            </a:r>
          </a:p>
          <a:p>
            <a:r>
              <a:rPr lang="en-US" b="1" i="1" dirty="0"/>
              <a:t>Physical life </a:t>
            </a:r>
            <a:r>
              <a:rPr lang="en-US" dirty="0"/>
              <a:t>is the period between original acquisition and final disposal of an asset over its succession of owners. For example, </a:t>
            </a:r>
            <a:r>
              <a:rPr lang="tr-TR" dirty="0"/>
              <a:t>a</a:t>
            </a:r>
            <a:r>
              <a:rPr lang="en-US" dirty="0"/>
              <a:t> car may have several owners over its existence.</a:t>
            </a:r>
          </a:p>
          <a:p>
            <a:r>
              <a:rPr lang="en-US" b="1" i="1" dirty="0"/>
              <a:t>Useful life </a:t>
            </a:r>
            <a:r>
              <a:rPr lang="en-US" dirty="0"/>
              <a:t>is the time period (years) that an asset is kept in productive service (either primary or backup). It is an estimate of how long an asset is expected to be used in a trade or business to produce income. </a:t>
            </a:r>
            <a:endParaRPr lang="en-GB" dirty="0"/>
          </a:p>
        </p:txBody>
      </p:sp>
    </p:spTree>
    <p:extLst>
      <p:ext uri="{BB962C8B-B14F-4D97-AF65-F5344CB8AC3E}">
        <p14:creationId xmlns:p14="http://schemas.microsoft.com/office/powerpoint/2010/main" val="2580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 Value &amp; Market Value</a:t>
            </a:r>
            <a:endParaRPr lang="en-GB" dirty="0"/>
          </a:p>
        </p:txBody>
      </p:sp>
      <p:sp>
        <p:nvSpPr>
          <p:cNvPr id="3" name="Content Placeholder 2"/>
          <p:cNvSpPr>
            <a:spLocks noGrp="1"/>
          </p:cNvSpPr>
          <p:nvPr>
            <p:ph idx="1"/>
          </p:nvPr>
        </p:nvSpPr>
        <p:spPr>
          <a:xfrm>
            <a:off x="838200" y="1825625"/>
            <a:ext cx="10858500" cy="4351338"/>
          </a:xfrm>
        </p:spPr>
        <p:txBody>
          <a:bodyPr>
            <a:normAutofit/>
          </a:bodyPr>
          <a:lstStyle/>
          <a:p>
            <a:r>
              <a:rPr lang="en-US" b="1" i="1" dirty="0"/>
              <a:t>Book value (BV) </a:t>
            </a:r>
            <a:r>
              <a:rPr lang="en-US" dirty="0"/>
              <a:t>of an asset is the value at which the asset is carried on a balance sheet and calculated by taking the cost of an asset minus the accumulated </a:t>
            </a:r>
            <a:r>
              <a:rPr lang="en-US" u="sng" dirty="0"/>
              <a:t>depreciation</a:t>
            </a:r>
            <a:r>
              <a:rPr lang="en-US" dirty="0"/>
              <a:t>.</a:t>
            </a:r>
          </a:p>
          <a:p>
            <a:pPr lvl="1"/>
            <a:r>
              <a:rPr lang="en-US" dirty="0"/>
              <a:t>Depreciation is the decrease in value of physical properties with the passage of time and use. More specifically, depreciation is an </a:t>
            </a:r>
            <a:r>
              <a:rPr lang="en-US" i="1" dirty="0"/>
              <a:t>accounting concept </a:t>
            </a:r>
            <a:r>
              <a:rPr lang="en-US" dirty="0"/>
              <a:t>that establishes an annual deduction against before-tax income such that the effect of time and use on an asset’s value can be reflected in a firm’s financial statements </a:t>
            </a:r>
            <a:endParaRPr lang="tr-TR" dirty="0"/>
          </a:p>
          <a:p>
            <a:pPr lvl="1"/>
            <a:r>
              <a:rPr lang="tr-TR" dirty="0" err="1"/>
              <a:t>Depreciation</a:t>
            </a:r>
            <a:r>
              <a:rPr lang="tr-TR" dirty="0"/>
              <a:t> </a:t>
            </a:r>
            <a:r>
              <a:rPr lang="tr-TR" dirty="0" err="1"/>
              <a:t>calculator</a:t>
            </a:r>
            <a:r>
              <a:rPr lang="tr-TR" dirty="0"/>
              <a:t> - </a:t>
            </a:r>
            <a:r>
              <a:rPr lang="tr-TR" dirty="0">
                <a:hlinkClick r:id="rId2"/>
              </a:rPr>
              <a:t>http://www.calculator.net/depreciation-calculator.html</a:t>
            </a:r>
            <a:r>
              <a:rPr lang="tr-TR" dirty="0"/>
              <a:t> </a:t>
            </a:r>
            <a:endParaRPr lang="en-US" dirty="0"/>
          </a:p>
          <a:p>
            <a:r>
              <a:rPr lang="en-US" b="1" i="1" dirty="0"/>
              <a:t>Market value (MV) </a:t>
            </a:r>
            <a:r>
              <a:rPr lang="en-US" dirty="0"/>
              <a:t>is the amount that will be paid by a willing buyer to a willing seller for a property.</a:t>
            </a:r>
          </a:p>
        </p:txBody>
      </p:sp>
    </p:spTree>
    <p:extLst>
      <p:ext uri="{BB962C8B-B14F-4D97-AF65-F5344CB8AC3E}">
        <p14:creationId xmlns:p14="http://schemas.microsoft.com/office/powerpoint/2010/main" val="24797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 Value &amp; Market Value</a:t>
            </a:r>
            <a:endParaRPr lang="en-GB" dirty="0"/>
          </a:p>
        </p:txBody>
      </p:sp>
      <p:sp>
        <p:nvSpPr>
          <p:cNvPr id="3" name="Content Placeholder 2"/>
          <p:cNvSpPr>
            <a:spLocks noGrp="1"/>
          </p:cNvSpPr>
          <p:nvPr>
            <p:ph idx="1"/>
          </p:nvPr>
        </p:nvSpPr>
        <p:spPr>
          <a:xfrm>
            <a:off x="838200" y="1825625"/>
            <a:ext cx="10858500" cy="4351338"/>
          </a:xfrm>
        </p:spPr>
        <p:txBody>
          <a:bodyPr>
            <a:normAutofit/>
          </a:bodyPr>
          <a:lstStyle/>
          <a:p>
            <a:r>
              <a:rPr lang="tr-TR" dirty="0" err="1"/>
              <a:t>Which</a:t>
            </a:r>
            <a:r>
              <a:rPr lang="tr-TR" dirty="0"/>
              <a:t> </a:t>
            </a:r>
            <a:r>
              <a:rPr lang="tr-TR" dirty="0" err="1"/>
              <a:t>one</a:t>
            </a:r>
            <a:r>
              <a:rPr lang="tr-TR" dirty="0"/>
              <a:t> is </a:t>
            </a:r>
            <a:r>
              <a:rPr lang="tr-TR" dirty="0" err="1"/>
              <a:t>larger</a:t>
            </a:r>
            <a:r>
              <a:rPr lang="tr-TR" dirty="0"/>
              <a:t> </a:t>
            </a:r>
            <a:r>
              <a:rPr lang="tr-TR" b="1" dirty="0">
                <a:solidFill>
                  <a:srgbClr val="FF0000"/>
                </a:solidFill>
              </a:rPr>
              <a:t>?</a:t>
            </a:r>
            <a:endParaRPr lang="en-US" b="1" dirty="0">
              <a:solidFill>
                <a:srgbClr val="FF0000"/>
              </a:solidFill>
            </a:endParaRPr>
          </a:p>
        </p:txBody>
      </p:sp>
      <p:pic>
        <p:nvPicPr>
          <p:cNvPr id="3080" name="Picture 8" descr="http://www.telegraph.co.uk/content/dam/cars/2016/01/28/Ferrari_250_GT_SWB_3276640k_trans_NvBQzQNjv4BqvgECK285nwgYOcV6rFoHqhn1NN-C6lu-fd0cbCenngA.jpg">
            <a:extLst>
              <a:ext uri="{FF2B5EF4-FFF2-40B4-BE49-F238E27FC236}">
                <a16:creationId xmlns:a16="http://schemas.microsoft.com/office/drawing/2014/main" id="{0312374F-949D-4BA9-BE19-CB8E0218C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189" y="2990437"/>
            <a:ext cx="4707611" cy="29436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D65F288-4D5E-4A99-9A14-B7A6C6E178AD}"/>
              </a:ext>
            </a:extLst>
          </p:cNvPr>
          <p:cNvPicPr>
            <a:picLocks noChangeAspect="1"/>
          </p:cNvPicPr>
          <p:nvPr/>
        </p:nvPicPr>
        <p:blipFill rotWithShape="1">
          <a:blip r:embed="rId3"/>
          <a:srcRect t="13460"/>
          <a:stretch/>
        </p:blipFill>
        <p:spPr>
          <a:xfrm>
            <a:off x="838200" y="2990438"/>
            <a:ext cx="5102225" cy="2943635"/>
          </a:xfrm>
          <a:prstGeom prst="rect">
            <a:avLst/>
          </a:prstGeom>
        </p:spPr>
      </p:pic>
    </p:spTree>
    <p:extLst>
      <p:ext uri="{BB962C8B-B14F-4D97-AF65-F5344CB8AC3E}">
        <p14:creationId xmlns:p14="http://schemas.microsoft.com/office/powerpoint/2010/main" val="217086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Sunk Cost</a:t>
            </a:r>
          </a:p>
        </p:txBody>
      </p:sp>
      <p:sp>
        <p:nvSpPr>
          <p:cNvPr id="3" name="Content Placeholder 2"/>
          <p:cNvSpPr>
            <a:spLocks noGrp="1"/>
          </p:cNvSpPr>
          <p:nvPr>
            <p:ph idx="1"/>
          </p:nvPr>
        </p:nvSpPr>
        <p:spPr/>
        <p:txBody>
          <a:bodyPr/>
          <a:lstStyle/>
          <a:p>
            <a:r>
              <a:rPr lang="en-US" dirty="0"/>
              <a:t>We define a </a:t>
            </a:r>
            <a:r>
              <a:rPr lang="en-US" i="1" dirty="0"/>
              <a:t>sunk cost </a:t>
            </a:r>
            <a:r>
              <a:rPr lang="en-US" dirty="0"/>
              <a:t>to be the difference between an asset’s book value (BV) and its market value (MV) at a particular point in time. </a:t>
            </a:r>
          </a:p>
          <a:p>
            <a:r>
              <a:rPr lang="en-US" dirty="0"/>
              <a:t>Sunk costs have no relevance to the replacement decisions that must be made.</a:t>
            </a:r>
            <a:endParaRPr lang="tr-TR" dirty="0"/>
          </a:p>
          <a:p>
            <a:pPr marL="0" indent="0">
              <a:buNone/>
            </a:pPr>
            <a:endParaRPr lang="tr-TR" dirty="0"/>
          </a:p>
          <a:p>
            <a:pPr marL="0" indent="0">
              <a:buNone/>
            </a:pPr>
            <a:br>
              <a:rPr lang="en-US" dirty="0"/>
            </a:br>
            <a:br>
              <a:rPr lang="en-US" dirty="0"/>
            </a:br>
            <a:endParaRPr lang="en-GB" dirty="0"/>
          </a:p>
        </p:txBody>
      </p:sp>
    </p:spTree>
    <p:extLst>
      <p:ext uri="{BB962C8B-B14F-4D97-AF65-F5344CB8AC3E}">
        <p14:creationId xmlns:p14="http://schemas.microsoft.com/office/powerpoint/2010/main" val="2061462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7150100" cy="4351338"/>
          </a:xfrm>
        </p:spPr>
        <p:txBody>
          <a:bodyPr>
            <a:normAutofit/>
          </a:bodyPr>
          <a:lstStyle/>
          <a:p>
            <a:r>
              <a:rPr lang="en-US" dirty="0"/>
              <a:t>We will use the so-called </a:t>
            </a:r>
            <a:r>
              <a:rPr lang="en-US" i="1" dirty="0"/>
              <a:t>outsider viewpoint </a:t>
            </a:r>
            <a:r>
              <a:rPr lang="en-US" dirty="0"/>
              <a:t>for approximating the investment worth of an existing asset (defender). </a:t>
            </a:r>
          </a:p>
          <a:p>
            <a:r>
              <a:rPr lang="en-US" dirty="0"/>
              <a:t>In particular, the outsider viewpoint is the perspective that would be taken by an impartial third party to establish the fair MV of a used (secondhand) asset.</a:t>
            </a:r>
            <a:endParaRPr lang="en-GB" dirty="0"/>
          </a:p>
        </p:txBody>
      </p:sp>
      <p:sp>
        <p:nvSpPr>
          <p:cNvPr id="4" name="Title 1"/>
          <p:cNvSpPr>
            <a:spLocks noGrp="1"/>
          </p:cNvSpPr>
          <p:nvPr>
            <p:ph type="title"/>
          </p:nvPr>
        </p:nvSpPr>
        <p:spPr>
          <a:xfrm>
            <a:off x="838200" y="365125"/>
            <a:ext cx="10515600" cy="1325563"/>
          </a:xfrm>
        </p:spPr>
        <p:txBody>
          <a:bodyPr>
            <a:normAutofit/>
          </a:bodyPr>
          <a:lstStyle/>
          <a:p>
            <a:r>
              <a:rPr lang="en-US" dirty="0"/>
              <a:t>Outsider Viewpoint</a:t>
            </a:r>
            <a:endParaRPr lang="en-GB" dirty="0"/>
          </a:p>
        </p:txBody>
      </p:sp>
      <p:pic>
        <p:nvPicPr>
          <p:cNvPr id="6146" name="Picture 2" descr="https://paulwilkinson.files.wordpress.com/2012/06/outsider.jpg%3Fw%3D262%26h%3D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871" y="1825624"/>
            <a:ext cx="2676204" cy="202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7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Asset</a:t>
            </a:r>
            <a:r>
              <a:rPr lang="tr-TR" dirty="0"/>
              <a:t>'</a:t>
            </a:r>
            <a:r>
              <a:rPr lang="en-US" dirty="0"/>
              <a:t>s Value</a:t>
            </a:r>
            <a:r>
              <a:rPr lang="tr-TR" dirty="0"/>
              <a:t>/</a:t>
            </a:r>
            <a:r>
              <a:rPr lang="tr-TR" dirty="0" err="1"/>
              <a:t>Price</a:t>
            </a:r>
            <a:r>
              <a:rPr lang="en-US" dirty="0"/>
              <a:t> </a:t>
            </a:r>
            <a:r>
              <a:rPr lang="en-US" b="1" dirty="0">
                <a:solidFill>
                  <a:srgbClr val="FF0000"/>
                </a:solidFill>
              </a:rPr>
              <a:t>?</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a:t>The </a:t>
            </a:r>
            <a:r>
              <a:rPr lang="en-US" i="1" dirty="0"/>
              <a:t>present realizable </a:t>
            </a:r>
            <a:r>
              <a:rPr lang="en-US" dirty="0"/>
              <a:t>MV is the correct capital investment amount to be assigned to an existing asset in replacement studies. How </a:t>
            </a:r>
            <a:r>
              <a:rPr lang="en-US" b="1" dirty="0">
                <a:solidFill>
                  <a:srgbClr val="FF0000"/>
                </a:solidFill>
              </a:rPr>
              <a:t>?</a:t>
            </a:r>
          </a:p>
          <a:p>
            <a:pPr lvl="1"/>
            <a:r>
              <a:rPr lang="en-US" dirty="0"/>
              <a:t>If it is decided to keep the existing asset, we are giving up the opportunity to obtain its net realizable MV at that time. Therefore, this situation represents the </a:t>
            </a:r>
            <a:r>
              <a:rPr lang="en-US" i="1" dirty="0"/>
              <a:t>opportunity cost </a:t>
            </a:r>
            <a:r>
              <a:rPr lang="en-US" dirty="0"/>
              <a:t>of keeping the defender. </a:t>
            </a:r>
          </a:p>
          <a:p>
            <a:r>
              <a:rPr lang="en-US" dirty="0"/>
              <a:t>What if any new investment expenditure (such as for overhaul) is needed to upgrade the existing asset so that it will be competitive in level of service with the challenger?</a:t>
            </a:r>
          </a:p>
          <a:p>
            <a:pPr lvl="1"/>
            <a:r>
              <a:rPr lang="en-US" dirty="0"/>
              <a:t>the extra amount should be added to the present realizable MV to determine the total investment in the existing asset for replacement study purposes </a:t>
            </a:r>
            <a:endParaRPr lang="en-GB" dirty="0"/>
          </a:p>
        </p:txBody>
      </p:sp>
      <p:sp>
        <p:nvSpPr>
          <p:cNvPr id="4" name="Rectangle 3"/>
          <p:cNvSpPr/>
          <p:nvPr/>
        </p:nvSpPr>
        <p:spPr>
          <a:xfrm>
            <a:off x="7048500" y="654843"/>
            <a:ext cx="952500" cy="71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23680" y="2207260"/>
            <a:ext cx="1163320" cy="459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809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Assets Value (cont’d)</a:t>
            </a:r>
            <a:endParaRPr lang="en-GB" dirty="0"/>
          </a:p>
        </p:txBody>
      </p:sp>
      <p:sp>
        <p:nvSpPr>
          <p:cNvPr id="3" name="Content Placeholder 2"/>
          <p:cNvSpPr>
            <a:spLocks noGrp="1"/>
          </p:cNvSpPr>
          <p:nvPr>
            <p:ph idx="1"/>
          </p:nvPr>
        </p:nvSpPr>
        <p:spPr>
          <a:xfrm>
            <a:off x="838200" y="1825625"/>
            <a:ext cx="10515600" cy="809291"/>
          </a:xfrm>
        </p:spPr>
        <p:txBody>
          <a:bodyPr>
            <a:normAutofit lnSpcReduction="10000"/>
          </a:bodyPr>
          <a:lstStyle/>
          <a:p>
            <a:pPr marL="0" indent="0">
              <a:buNone/>
            </a:pPr>
            <a:r>
              <a:rPr lang="en-US" dirty="0"/>
              <a:t>When using the outsider viewpoint,</a:t>
            </a:r>
            <a:br>
              <a:rPr lang="en-US" dirty="0"/>
            </a:br>
            <a:endParaRPr lang="en-GB" dirty="0"/>
          </a:p>
        </p:txBody>
      </p:sp>
      <p:sp>
        <p:nvSpPr>
          <p:cNvPr id="4" name="Rectangle 3"/>
          <p:cNvSpPr/>
          <p:nvPr/>
        </p:nvSpPr>
        <p:spPr>
          <a:xfrm>
            <a:off x="1054770" y="3232309"/>
            <a:ext cx="2629103" cy="1384995"/>
          </a:xfrm>
          <a:prstGeom prst="rect">
            <a:avLst/>
          </a:prstGeom>
        </p:spPr>
        <p:txBody>
          <a:bodyPr wrap="square">
            <a:spAutoFit/>
          </a:bodyPr>
          <a:lstStyle/>
          <a:p>
            <a:r>
              <a:rPr lang="en-US" sz="2800" dirty="0"/>
              <a:t>The total investment in the </a:t>
            </a:r>
            <a:r>
              <a:rPr lang="en-US" sz="2800" b="1" dirty="0">
                <a:solidFill>
                  <a:srgbClr val="00B0F0"/>
                </a:solidFill>
              </a:rPr>
              <a:t>defender</a:t>
            </a:r>
            <a:endParaRPr lang="en-GB" sz="2800" b="1" dirty="0">
              <a:solidFill>
                <a:srgbClr val="00B0F0"/>
              </a:solidFill>
            </a:endParaRPr>
          </a:p>
        </p:txBody>
      </p:sp>
      <p:sp>
        <p:nvSpPr>
          <p:cNvPr id="5" name="Rectangle 4"/>
          <p:cNvSpPr/>
          <p:nvPr/>
        </p:nvSpPr>
        <p:spPr>
          <a:xfrm>
            <a:off x="4351421" y="2835267"/>
            <a:ext cx="2629103" cy="2246769"/>
          </a:xfrm>
          <a:prstGeom prst="rect">
            <a:avLst/>
          </a:prstGeom>
        </p:spPr>
        <p:txBody>
          <a:bodyPr wrap="square">
            <a:spAutoFit/>
          </a:bodyPr>
          <a:lstStyle/>
          <a:p>
            <a:r>
              <a:rPr lang="en-US" sz="2800" dirty="0"/>
              <a:t>The opportunity cost of not selling the existing asset for its current MV</a:t>
            </a:r>
            <a:endParaRPr lang="en-GB" sz="2800" dirty="0"/>
          </a:p>
        </p:txBody>
      </p:sp>
      <p:sp>
        <p:nvSpPr>
          <p:cNvPr id="6" name="Rectangle 5"/>
          <p:cNvSpPr/>
          <p:nvPr/>
        </p:nvSpPr>
        <p:spPr>
          <a:xfrm>
            <a:off x="8141368" y="2855138"/>
            <a:ext cx="2965989" cy="2246769"/>
          </a:xfrm>
          <a:prstGeom prst="rect">
            <a:avLst/>
          </a:prstGeom>
        </p:spPr>
        <p:txBody>
          <a:bodyPr wrap="square">
            <a:spAutoFit/>
          </a:bodyPr>
          <a:lstStyle/>
          <a:p>
            <a:r>
              <a:rPr lang="en-US" sz="2800" dirty="0"/>
              <a:t>The cost of upgrading it to be competitive with the best available challenger</a:t>
            </a:r>
            <a:endParaRPr lang="en-GB" sz="2800" dirty="0"/>
          </a:p>
        </p:txBody>
      </p:sp>
      <p:sp>
        <p:nvSpPr>
          <p:cNvPr id="7" name="Rectangle 6"/>
          <p:cNvSpPr/>
          <p:nvPr/>
        </p:nvSpPr>
        <p:spPr>
          <a:xfrm>
            <a:off x="8227594" y="5325317"/>
            <a:ext cx="2793536" cy="646331"/>
          </a:xfrm>
          <a:prstGeom prst="rect">
            <a:avLst/>
          </a:prstGeom>
        </p:spPr>
        <p:txBody>
          <a:bodyPr wrap="square">
            <a:spAutoFit/>
          </a:bodyPr>
          <a:lstStyle/>
          <a:p>
            <a:r>
              <a:rPr lang="en-US" i="1" dirty="0"/>
              <a:t>All feasible challengers are to be considered</a:t>
            </a:r>
            <a:endParaRPr lang="en-GB" i="1" dirty="0"/>
          </a:p>
        </p:txBody>
      </p:sp>
      <p:sp>
        <p:nvSpPr>
          <p:cNvPr id="8" name="Rectangle 7"/>
          <p:cNvSpPr/>
          <p:nvPr/>
        </p:nvSpPr>
        <p:spPr>
          <a:xfrm>
            <a:off x="3338384" y="3663196"/>
            <a:ext cx="451564" cy="523220"/>
          </a:xfrm>
          <a:prstGeom prst="rect">
            <a:avLst/>
          </a:prstGeom>
        </p:spPr>
        <p:txBody>
          <a:bodyPr wrap="square">
            <a:spAutoFit/>
          </a:bodyPr>
          <a:lstStyle/>
          <a:p>
            <a:r>
              <a:rPr lang="en-US" sz="2800" dirty="0"/>
              <a:t>=</a:t>
            </a:r>
            <a:endParaRPr lang="en-GB" sz="2800" dirty="0"/>
          </a:p>
        </p:txBody>
      </p:sp>
      <p:sp>
        <p:nvSpPr>
          <p:cNvPr id="9" name="Rectangle 8"/>
          <p:cNvSpPr/>
          <p:nvPr/>
        </p:nvSpPr>
        <p:spPr>
          <a:xfrm>
            <a:off x="7358059" y="3663196"/>
            <a:ext cx="451564" cy="523220"/>
          </a:xfrm>
          <a:prstGeom prst="rect">
            <a:avLst/>
          </a:prstGeom>
        </p:spPr>
        <p:txBody>
          <a:bodyPr wrap="square">
            <a:spAutoFit/>
          </a:bodyPr>
          <a:lstStyle/>
          <a:p>
            <a:r>
              <a:rPr lang="en-US" sz="2800" dirty="0"/>
              <a:t>+</a:t>
            </a:r>
            <a:endParaRPr lang="en-GB" sz="2800" dirty="0"/>
          </a:p>
        </p:txBody>
      </p:sp>
      <p:sp>
        <p:nvSpPr>
          <p:cNvPr id="10" name="Rectangle 9"/>
          <p:cNvSpPr/>
          <p:nvPr/>
        </p:nvSpPr>
        <p:spPr>
          <a:xfrm>
            <a:off x="838200" y="2622891"/>
            <a:ext cx="10399295" cy="25747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86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Chapter 9</a:t>
            </a:r>
          </a:p>
        </p:txBody>
      </p:sp>
      <p:sp>
        <p:nvSpPr>
          <p:cNvPr id="3" name="Content Placeholder 2"/>
          <p:cNvSpPr>
            <a:spLocks noGrp="1"/>
          </p:cNvSpPr>
          <p:nvPr>
            <p:ph idx="1"/>
          </p:nvPr>
        </p:nvSpPr>
        <p:spPr/>
        <p:txBody>
          <a:bodyPr/>
          <a:lstStyle/>
          <a:p>
            <a:r>
              <a:rPr lang="en-US" dirty="0"/>
              <a:t>The objective of Chapter 9 is to address the question of whether a currently owned asset should be kept in service or immediately replaced.</a:t>
            </a:r>
            <a:endParaRPr lang="en-GB" dirty="0"/>
          </a:p>
        </p:txBody>
      </p:sp>
      <p:pic>
        <p:nvPicPr>
          <p:cNvPr id="1026" name="Picture 2" descr="http://www.megaleecher.net/sites/default/files/images/audio-sync-icon.jpg"/>
          <p:cNvPicPr>
            <a:picLocks noChangeAspect="1" noChangeArrowheads="1"/>
          </p:cNvPicPr>
          <p:nvPr/>
        </p:nvPicPr>
        <p:blipFill>
          <a:blip r:embed="rId2">
            <a:clrChange>
              <a:clrFrom>
                <a:srgbClr val="FAFEFF"/>
              </a:clrFrom>
              <a:clrTo>
                <a:srgbClr val="FAFEFF">
                  <a:alpha val="0"/>
                </a:srgbClr>
              </a:clrTo>
            </a:clrChange>
            <a:extLst>
              <a:ext uri="{28A0092B-C50C-407E-A947-70E740481C1C}">
                <a14:useLocalDpi xmlns:a14="http://schemas.microsoft.com/office/drawing/2010/main" val="0"/>
              </a:ext>
            </a:extLst>
          </a:blip>
          <a:srcRect/>
          <a:stretch>
            <a:fillRect/>
          </a:stretch>
        </p:blipFill>
        <p:spPr bwMode="auto">
          <a:xfrm>
            <a:off x="6719455" y="2957369"/>
            <a:ext cx="5075382" cy="285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945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3100" i="1" dirty="0"/>
              <a:t>Investment Cost of the Defender (Existing Asset)</a:t>
            </a:r>
            <a:endParaRPr lang="en-GB" sz="3100" i="1" dirty="0"/>
          </a:p>
        </p:txBody>
      </p:sp>
      <p:sp>
        <p:nvSpPr>
          <p:cNvPr id="3" name="Content Placeholder 2"/>
          <p:cNvSpPr>
            <a:spLocks noGrp="1"/>
          </p:cNvSpPr>
          <p:nvPr>
            <p:ph idx="1"/>
          </p:nvPr>
        </p:nvSpPr>
        <p:spPr/>
        <p:txBody>
          <a:bodyPr>
            <a:normAutofit/>
          </a:bodyPr>
          <a:lstStyle/>
          <a:p>
            <a:pPr marL="0" indent="0">
              <a:buNone/>
            </a:pPr>
            <a:r>
              <a:rPr lang="en-US" dirty="0"/>
              <a:t>The purchase price of a certain new automobile (challenger) being considered for use in your business is $21,000. Your firm’s present automobile (defender) can be sold on the open market for $10,000. The defender was purchased with cash three years ago, and its current BV is $12,000. To make the defender comparable in continued service to the challenger, your firm would need to make some repairs at an estimated cost of $1,500. </a:t>
            </a:r>
          </a:p>
          <a:p>
            <a:pPr marL="514350" indent="-514350">
              <a:buFont typeface="+mj-lt"/>
              <a:buAutoNum type="alphaLcParenR"/>
            </a:pPr>
            <a:r>
              <a:rPr lang="en-US" dirty="0"/>
              <a:t>What is the total capital investment in the defender, using the outsider viewpoint?</a:t>
            </a:r>
          </a:p>
          <a:p>
            <a:pPr marL="514350" indent="-514350">
              <a:buFont typeface="+mj-lt"/>
              <a:buAutoNum type="alphaLcParenR"/>
            </a:pPr>
            <a:r>
              <a:rPr lang="en-US" dirty="0"/>
              <a:t>What is the unamortized value of the defender? </a:t>
            </a:r>
            <a:endParaRPr lang="en-GB" dirty="0"/>
          </a:p>
        </p:txBody>
      </p:sp>
      <p:cxnSp>
        <p:nvCxnSpPr>
          <p:cNvPr id="5" name="Straight Connector 4">
            <a:extLst>
              <a:ext uri="{FF2B5EF4-FFF2-40B4-BE49-F238E27FC236}">
                <a16:creationId xmlns:a16="http://schemas.microsoft.com/office/drawing/2014/main" id="{548CFC60-F9AA-4FCD-B9C9-9BF1CEA86836}"/>
              </a:ext>
            </a:extLst>
          </p:cNvPr>
          <p:cNvCxnSpPr/>
          <p:nvPr/>
        </p:nvCxnSpPr>
        <p:spPr>
          <a:xfrm>
            <a:off x="4318000" y="3022600"/>
            <a:ext cx="6248400" cy="0"/>
          </a:xfrm>
          <a:prstGeom prst="line">
            <a:avLst/>
          </a:prstGeom>
          <a:ln w="57150">
            <a:solidFill>
              <a:srgbClr val="1A60CE"/>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3BA2A4F-F71F-4E45-8D56-06D36980F5A7}"/>
              </a:ext>
            </a:extLst>
          </p:cNvPr>
          <p:cNvCxnSpPr>
            <a:cxnSpLocks/>
          </p:cNvCxnSpPr>
          <p:nvPr/>
        </p:nvCxnSpPr>
        <p:spPr>
          <a:xfrm>
            <a:off x="939800" y="3784600"/>
            <a:ext cx="1943100" cy="0"/>
          </a:xfrm>
          <a:prstGeom prst="line">
            <a:avLst/>
          </a:prstGeom>
          <a:ln w="57150">
            <a:solidFill>
              <a:srgbClr val="1A60CE"/>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948F31-2389-4F2B-AEEC-2B33EBFDD500}"/>
              </a:ext>
            </a:extLst>
          </p:cNvPr>
          <p:cNvCxnSpPr>
            <a:cxnSpLocks/>
          </p:cNvCxnSpPr>
          <p:nvPr/>
        </p:nvCxnSpPr>
        <p:spPr>
          <a:xfrm>
            <a:off x="3505200" y="4546600"/>
            <a:ext cx="1016000" cy="0"/>
          </a:xfrm>
          <a:prstGeom prst="line">
            <a:avLst/>
          </a:prstGeom>
          <a:ln w="57150">
            <a:solidFill>
              <a:srgbClr val="1A60C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45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Solution (a)</a:t>
            </a:r>
            <a:br>
              <a:rPr lang="en-GB" dirty="0"/>
            </a:br>
            <a:r>
              <a:rPr lang="en-US" sz="3100" i="1" dirty="0"/>
              <a:t>Investment Cost of the Defender (Existing Asset)</a:t>
            </a:r>
            <a:endParaRPr lang="en-GB" sz="3100" i="1" dirty="0"/>
          </a:p>
        </p:txBody>
      </p:sp>
      <p:sp>
        <p:nvSpPr>
          <p:cNvPr id="3" name="Content Placeholder 2"/>
          <p:cNvSpPr>
            <a:spLocks noGrp="1"/>
          </p:cNvSpPr>
          <p:nvPr>
            <p:ph idx="1"/>
          </p:nvPr>
        </p:nvSpPr>
        <p:spPr/>
        <p:txBody>
          <a:bodyPr>
            <a:normAutofit/>
          </a:bodyPr>
          <a:lstStyle/>
          <a:p>
            <a:pPr marL="0" indent="0">
              <a:buNone/>
            </a:pPr>
            <a:r>
              <a:rPr lang="en-US" dirty="0"/>
              <a:t>The total capital investment in the defender (if kept) is its current MV (an opportunity cost) plus the cost of upgrading the car to make it comparable in service to the challenger. </a:t>
            </a:r>
            <a:endParaRPr lang="tr-TR" dirty="0"/>
          </a:p>
          <a:p>
            <a:pPr marL="0" indent="0">
              <a:buNone/>
            </a:pPr>
            <a:r>
              <a:rPr lang="en-US" dirty="0"/>
              <a:t>Hence, the total capital investment in the defender is </a:t>
            </a:r>
            <a:endParaRPr lang="tr-TR" dirty="0"/>
          </a:p>
          <a:p>
            <a:pPr marL="0" indent="0">
              <a:buNone/>
            </a:pPr>
            <a:endParaRPr lang="tr-TR" dirty="0"/>
          </a:p>
          <a:p>
            <a:pPr marL="0" indent="0">
              <a:buNone/>
            </a:pPr>
            <a:r>
              <a:rPr lang="tr-TR" dirty="0"/>
              <a:t>	</a:t>
            </a:r>
            <a:r>
              <a:rPr lang="en-US" dirty="0"/>
              <a:t>$10,000 + $1,500 = $11,500 (from an outsider’s viewpoint). </a:t>
            </a:r>
            <a:endParaRPr lang="tr-TR" dirty="0"/>
          </a:p>
          <a:p>
            <a:pPr marL="0" indent="0">
              <a:buNone/>
            </a:pPr>
            <a:endParaRPr lang="tr-TR" dirty="0"/>
          </a:p>
          <a:p>
            <a:pPr marL="0" indent="0">
              <a:buNone/>
            </a:pPr>
            <a:r>
              <a:rPr lang="en-US" dirty="0"/>
              <a:t>This represents a good starting point for estimating the cost of keeping the defender.  </a:t>
            </a:r>
          </a:p>
          <a:p>
            <a:pPr marL="0" indent="0">
              <a:buNone/>
            </a:pPr>
            <a:endParaRPr lang="en-GB" dirty="0"/>
          </a:p>
        </p:txBody>
      </p:sp>
    </p:spTree>
    <p:extLst>
      <p:ext uri="{BB962C8B-B14F-4D97-AF65-F5344CB8AC3E}">
        <p14:creationId xmlns:p14="http://schemas.microsoft.com/office/powerpoint/2010/main" val="356274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Solution (b)</a:t>
            </a:r>
            <a:br>
              <a:rPr lang="en-GB" dirty="0"/>
            </a:br>
            <a:r>
              <a:rPr lang="en-US" sz="3100" i="1" dirty="0"/>
              <a:t>Investment Cost of the Defender (Existing Asset)</a:t>
            </a:r>
            <a:endParaRPr lang="en-GB" sz="3100" i="1" dirty="0"/>
          </a:p>
        </p:txBody>
      </p:sp>
      <p:sp>
        <p:nvSpPr>
          <p:cNvPr id="3" name="Content Placeholder 2"/>
          <p:cNvSpPr>
            <a:spLocks noGrp="1"/>
          </p:cNvSpPr>
          <p:nvPr>
            <p:ph idx="1"/>
          </p:nvPr>
        </p:nvSpPr>
        <p:spPr/>
        <p:txBody>
          <a:bodyPr>
            <a:normAutofit/>
          </a:bodyPr>
          <a:lstStyle/>
          <a:p>
            <a:pPr marL="0" indent="0">
              <a:buNone/>
            </a:pPr>
            <a:r>
              <a:rPr lang="en-US" dirty="0"/>
              <a:t>The unamortized value of the defender is the book loss (if any) associated with disposing of it. </a:t>
            </a:r>
            <a:endParaRPr lang="tr-TR" dirty="0"/>
          </a:p>
          <a:p>
            <a:pPr marL="0" indent="0">
              <a:buNone/>
            </a:pPr>
            <a:r>
              <a:rPr lang="en-US" dirty="0"/>
              <a:t>Given that the defender is sold for $10,000, the unamortized value (loss) is </a:t>
            </a:r>
            <a:endParaRPr lang="tr-TR" dirty="0"/>
          </a:p>
          <a:p>
            <a:pPr marL="0" indent="0">
              <a:buNone/>
            </a:pPr>
            <a:endParaRPr lang="tr-TR" dirty="0"/>
          </a:p>
          <a:p>
            <a:pPr marL="0" indent="0">
              <a:buNone/>
            </a:pPr>
            <a:r>
              <a:rPr lang="tr-TR" dirty="0"/>
              <a:t>	</a:t>
            </a:r>
            <a:r>
              <a:rPr lang="en-US" dirty="0"/>
              <a:t>$12,000-$10,000 = $2,000. </a:t>
            </a:r>
            <a:endParaRPr lang="tr-TR" dirty="0"/>
          </a:p>
          <a:p>
            <a:pPr marL="0" indent="0">
              <a:buNone/>
            </a:pPr>
            <a:endParaRPr lang="tr-TR" dirty="0"/>
          </a:p>
          <a:p>
            <a:pPr marL="0" indent="0">
              <a:buNone/>
            </a:pPr>
            <a:r>
              <a:rPr lang="en-US" dirty="0"/>
              <a:t>This is the difference between the current MV and the current BV of the defender. </a:t>
            </a:r>
            <a:endParaRPr lang="en-GB" dirty="0"/>
          </a:p>
        </p:txBody>
      </p:sp>
    </p:spTree>
    <p:extLst>
      <p:ext uri="{BB962C8B-B14F-4D97-AF65-F5344CB8AC3E}">
        <p14:creationId xmlns:p14="http://schemas.microsoft.com/office/powerpoint/2010/main" val="4225109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Replacement Problems</a:t>
            </a:r>
          </a:p>
        </p:txBody>
      </p:sp>
      <p:sp>
        <p:nvSpPr>
          <p:cNvPr id="3" name="Content Placeholder 2"/>
          <p:cNvSpPr>
            <a:spLocks noGrp="1"/>
          </p:cNvSpPr>
          <p:nvPr>
            <p:ph idx="1"/>
          </p:nvPr>
        </p:nvSpPr>
        <p:spPr/>
        <p:txBody>
          <a:bodyPr/>
          <a:lstStyle/>
          <a:p>
            <a:r>
              <a:rPr lang="en-US" dirty="0"/>
              <a:t>The following typical replacement situations are used to illustrate several of the factors that must be considered in replacement studies. </a:t>
            </a:r>
          </a:p>
          <a:p>
            <a:r>
              <a:rPr lang="en-US" dirty="0"/>
              <a:t>These analyses use the outsider viewpoint to determine the investment in the defenders. </a:t>
            </a:r>
            <a:br>
              <a:rPr lang="en-US" dirty="0"/>
            </a:br>
            <a:endParaRPr lang="en-GB" dirty="0"/>
          </a:p>
        </p:txBody>
      </p:sp>
    </p:spTree>
    <p:extLst>
      <p:ext uri="{BB962C8B-B14F-4D97-AF65-F5344CB8AC3E}">
        <p14:creationId xmlns:p14="http://schemas.microsoft.com/office/powerpoint/2010/main" val="4268497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3100" i="1" dirty="0"/>
              <a:t>Replacement Analysis Using Present Worth (Before Taxes)</a:t>
            </a:r>
            <a:endParaRPr lang="en-GB" sz="3100" i="1" dirty="0"/>
          </a:p>
        </p:txBody>
      </p:sp>
      <p:sp>
        <p:nvSpPr>
          <p:cNvPr id="3" name="Content Placeholder 2"/>
          <p:cNvSpPr>
            <a:spLocks noGrp="1"/>
          </p:cNvSpPr>
          <p:nvPr>
            <p:ph idx="1"/>
          </p:nvPr>
        </p:nvSpPr>
        <p:spPr>
          <a:xfrm>
            <a:off x="838200" y="1825625"/>
            <a:ext cx="8534400" cy="4351338"/>
          </a:xfrm>
        </p:spPr>
        <p:txBody>
          <a:bodyPr>
            <a:noAutofit/>
          </a:bodyPr>
          <a:lstStyle/>
          <a:p>
            <a:r>
              <a:rPr lang="en-US" sz="2400" dirty="0"/>
              <a:t>A firm owns a pressure vessel that it is </a:t>
            </a:r>
            <a:r>
              <a:rPr lang="tr-TR" sz="2400" dirty="0" err="1"/>
              <a:t>considering</a:t>
            </a:r>
            <a:r>
              <a:rPr lang="en-US" sz="2400" dirty="0"/>
              <a:t> replacing. The old pressure vessel has annual operating and maintenance expenses of $60,000 per year and it can be kept for five more years, at which time it will have zero MV. It is believed that $30,000 could be obtained for the old pressure vessel if it were sold now.</a:t>
            </a:r>
          </a:p>
          <a:p>
            <a:r>
              <a:rPr lang="en-US" sz="2400" dirty="0"/>
              <a:t>A new pressure vessel can be purchased for $120,000. The new pressure vessel will have a MV of $50,000 in five years and will have annual operating and maintenance expenses of $30,000 per year. Using a before-tax MARR of 20% per year, determine whether or not the old pressure vessel should be replaced. A study period of five years is appropriate. </a:t>
            </a:r>
          </a:p>
        </p:txBody>
      </p:sp>
    </p:spTree>
    <p:extLst>
      <p:ext uri="{BB962C8B-B14F-4D97-AF65-F5344CB8AC3E}">
        <p14:creationId xmlns:p14="http://schemas.microsoft.com/office/powerpoint/2010/main" val="168995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1145253" cy="4351338"/>
          </a:xfrm>
        </p:spPr>
        <p:txBody>
          <a:bodyPr>
            <a:noAutofit/>
          </a:bodyPr>
          <a:lstStyle/>
          <a:p>
            <a:r>
              <a:rPr lang="en-US" sz="2400" dirty="0"/>
              <a:t>The first step in the analysis is to determine the investment value of the defender (old pressure vessel). Using the outsider viewpoint, the investment value of the defender is </a:t>
            </a:r>
            <a:r>
              <a:rPr lang="tr-TR" sz="2400" dirty="0"/>
              <a:t>                       	</a:t>
            </a:r>
            <a:r>
              <a:rPr lang="tr-TR" sz="2400" b="1" dirty="0">
                <a:solidFill>
                  <a:srgbClr val="FF0000"/>
                </a:solidFill>
              </a:rPr>
              <a:t>?</a:t>
            </a:r>
            <a:r>
              <a:rPr lang="en-US" sz="2400" dirty="0"/>
              <a:t> </a:t>
            </a:r>
            <a:endParaRPr lang="tr-TR" sz="2400" dirty="0"/>
          </a:p>
          <a:p>
            <a:r>
              <a:rPr lang="en-US" sz="2400" dirty="0"/>
              <a:t>We can now compute the PW (or FW or AW) of each alternative and decide whether the old pressure vessel should be kept in service or replaced immediately. </a:t>
            </a:r>
          </a:p>
          <a:p>
            <a:pPr marL="0" indent="0">
              <a:buNone/>
            </a:pPr>
            <a:r>
              <a:rPr lang="en-US" sz="1000" dirty="0"/>
              <a:t> </a:t>
            </a:r>
            <a:br>
              <a:rPr lang="en-US" sz="2400" dirty="0"/>
            </a:br>
            <a:r>
              <a:rPr lang="en-US" sz="2400" dirty="0"/>
              <a:t>	</a:t>
            </a:r>
            <a:r>
              <a:rPr lang="en-US" sz="2400" i="1" dirty="0"/>
              <a:t>Defender</a:t>
            </a:r>
            <a:r>
              <a:rPr lang="en-US" sz="2400" dirty="0"/>
              <a:t>: PW</a:t>
            </a:r>
            <a:r>
              <a:rPr lang="en-US" sz="2400" i="1" dirty="0"/>
              <a:t>(</a:t>
            </a:r>
            <a:r>
              <a:rPr lang="en-US" sz="2400" dirty="0"/>
              <a:t>20%</a:t>
            </a:r>
            <a:r>
              <a:rPr lang="en-US" sz="2400" i="1" dirty="0"/>
              <a:t>) 	</a:t>
            </a:r>
            <a:r>
              <a:rPr lang="en-US" sz="2400" dirty="0"/>
              <a:t>= -$30,000 - $60,000</a:t>
            </a:r>
            <a:r>
              <a:rPr lang="en-US" sz="2400" i="1" dirty="0"/>
              <a:t>(P/A</a:t>
            </a:r>
            <a:r>
              <a:rPr lang="en-US" sz="2400" dirty="0"/>
              <a:t>, 20%, 5</a:t>
            </a:r>
            <a:r>
              <a:rPr lang="en-US" sz="2400" i="1" dirty="0"/>
              <a:t>)</a:t>
            </a:r>
            <a:br>
              <a:rPr lang="en-US" sz="2400" i="1" dirty="0"/>
            </a:br>
            <a:r>
              <a:rPr lang="en-US" sz="2400" i="1" dirty="0"/>
              <a:t>				</a:t>
            </a:r>
            <a:r>
              <a:rPr lang="en-US" sz="2400" dirty="0"/>
              <a:t>= -$209,436</a:t>
            </a:r>
            <a:endParaRPr lang="tr-TR" sz="2400" dirty="0"/>
          </a:p>
          <a:p>
            <a:pPr marL="0" indent="0">
              <a:buNone/>
            </a:pPr>
            <a:r>
              <a:rPr lang="en-US" sz="2400" dirty="0"/>
              <a:t>	</a:t>
            </a:r>
            <a:r>
              <a:rPr lang="en-US" sz="2400" i="1" dirty="0"/>
              <a:t>Challenger</a:t>
            </a:r>
            <a:r>
              <a:rPr lang="en-US" sz="2400" dirty="0"/>
              <a:t>: PW</a:t>
            </a:r>
            <a:r>
              <a:rPr lang="en-US" sz="2400" i="1" dirty="0"/>
              <a:t>(</a:t>
            </a:r>
            <a:r>
              <a:rPr lang="en-US" sz="2400" dirty="0"/>
              <a:t>20%</a:t>
            </a:r>
            <a:r>
              <a:rPr lang="en-US" sz="2400" i="1" dirty="0"/>
              <a:t>) 	</a:t>
            </a:r>
            <a:r>
              <a:rPr lang="en-US" sz="2400" dirty="0"/>
              <a:t>= -$120,000 - $30,000</a:t>
            </a:r>
            <a:r>
              <a:rPr lang="en-US" sz="2400" i="1" dirty="0"/>
              <a:t>(P/A</a:t>
            </a:r>
            <a:r>
              <a:rPr lang="en-US" sz="2400" dirty="0"/>
              <a:t>, 20%, 5</a:t>
            </a:r>
            <a:r>
              <a:rPr lang="en-US" sz="2400" i="1" dirty="0"/>
              <a:t>) </a:t>
            </a:r>
            <a:r>
              <a:rPr lang="en-US" sz="2400" dirty="0"/>
              <a:t>+ $50,000</a:t>
            </a:r>
            <a:r>
              <a:rPr lang="en-US" sz="2400" i="1" dirty="0"/>
              <a:t>(P/F</a:t>
            </a:r>
            <a:r>
              <a:rPr lang="en-US" sz="2400" dirty="0"/>
              <a:t>, 20%, 5</a:t>
            </a:r>
            <a:r>
              <a:rPr lang="en-US" sz="2400" i="1" dirty="0"/>
              <a:t>) 				</a:t>
            </a:r>
            <a:r>
              <a:rPr lang="en-US" sz="2400" dirty="0"/>
              <a:t>= -$189</a:t>
            </a:r>
            <a:r>
              <a:rPr lang="tr-TR" sz="2400" dirty="0"/>
              <a:t>,623</a:t>
            </a:r>
            <a:endParaRPr lang="en-US" sz="1000" dirty="0"/>
          </a:p>
          <a:p>
            <a:r>
              <a:rPr lang="en-US" sz="2400" dirty="0"/>
              <a:t>The PW of the challenger is greater (less negative) than the PW of the defender.</a:t>
            </a:r>
            <a:br>
              <a:rPr lang="en-US" sz="2400" dirty="0"/>
            </a:br>
            <a:r>
              <a:rPr lang="en-US" sz="2400" dirty="0"/>
              <a:t>Thus, the old pressure vessel should be replaced immediately. (The equivalent uniform annual cost </a:t>
            </a:r>
            <a:r>
              <a:rPr lang="tr-TR" sz="2400" dirty="0"/>
              <a:t>(</a:t>
            </a:r>
            <a:r>
              <a:rPr lang="en-US" sz="2400" dirty="0"/>
              <a:t>EUAC</a:t>
            </a:r>
            <a:r>
              <a:rPr lang="tr-TR" sz="2400" dirty="0"/>
              <a:t>)</a:t>
            </a:r>
            <a:r>
              <a:rPr lang="en-US" sz="2400" dirty="0"/>
              <a:t> of</a:t>
            </a:r>
            <a:r>
              <a:rPr lang="tr-TR" sz="2400" dirty="0"/>
              <a:t> </a:t>
            </a:r>
            <a:r>
              <a:rPr lang="en-US" sz="2400" dirty="0"/>
              <a:t>the defender is $70,035 and that of the challenger is $63,410.)</a:t>
            </a:r>
            <a:endParaRPr lang="en-GB" sz="2400" dirty="0"/>
          </a:p>
        </p:txBody>
      </p:sp>
      <p:sp>
        <p:nvSpPr>
          <p:cNvPr id="4" name="Title 1"/>
          <p:cNvSpPr>
            <a:spLocks noGrp="1"/>
          </p:cNvSpPr>
          <p:nvPr>
            <p:ph type="title"/>
          </p:nvPr>
        </p:nvSpPr>
        <p:spPr>
          <a:xfrm>
            <a:off x="838200" y="365125"/>
            <a:ext cx="10515600" cy="1325563"/>
          </a:xfrm>
        </p:spPr>
        <p:txBody>
          <a:bodyPr>
            <a:normAutofit/>
          </a:bodyPr>
          <a:lstStyle/>
          <a:p>
            <a:r>
              <a:rPr lang="en-GB" dirty="0"/>
              <a:t>Solution</a:t>
            </a:r>
            <a:br>
              <a:rPr lang="en-GB" dirty="0"/>
            </a:br>
            <a:r>
              <a:rPr lang="en-US" sz="3100" i="1" dirty="0"/>
              <a:t>Replacement Analysis Using Present Worth (Before Taxes)</a:t>
            </a:r>
            <a:endParaRPr lang="en-GB" sz="3100" i="1" dirty="0"/>
          </a:p>
        </p:txBody>
      </p:sp>
      <p:sp>
        <p:nvSpPr>
          <p:cNvPr id="2" name="Rectangle 1"/>
          <p:cNvSpPr/>
          <p:nvPr/>
        </p:nvSpPr>
        <p:spPr>
          <a:xfrm>
            <a:off x="1075641" y="2510687"/>
            <a:ext cx="3279231" cy="461665"/>
          </a:xfrm>
          <a:prstGeom prst="rect">
            <a:avLst/>
          </a:prstGeom>
          <a:solidFill>
            <a:schemeClr val="bg1"/>
          </a:solidFill>
        </p:spPr>
        <p:txBody>
          <a:bodyPr wrap="none">
            <a:spAutoFit/>
          </a:bodyPr>
          <a:lstStyle/>
          <a:p>
            <a:r>
              <a:rPr lang="en-US" sz="2400" dirty="0"/>
              <a:t>$30,000, its present MV. </a:t>
            </a:r>
            <a:endParaRPr lang="tr-TR" sz="2400" dirty="0"/>
          </a:p>
        </p:txBody>
      </p:sp>
    </p:spTree>
    <p:extLst>
      <p:ext uri="{BB962C8B-B14F-4D97-AF65-F5344CB8AC3E}">
        <p14:creationId xmlns:p14="http://schemas.microsoft.com/office/powerpoint/2010/main" val="209561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In-class Exercise</a:t>
            </a:r>
            <a:br>
              <a:rPr lang="en-GB" dirty="0"/>
            </a:br>
            <a:r>
              <a:rPr lang="en-US" sz="2800" i="1" dirty="0"/>
              <a:t>Before-Tax Replacement Analysis Using </a:t>
            </a:r>
            <a:r>
              <a:rPr lang="en-US" sz="2800" b="1" i="1" dirty="0">
                <a:solidFill>
                  <a:srgbClr val="00B0F0"/>
                </a:solidFill>
              </a:rPr>
              <a:t>EUAC</a:t>
            </a:r>
            <a:endParaRPr lang="en-GB" sz="2800" b="1" i="1" dirty="0">
              <a:solidFill>
                <a:srgbClr val="00B0F0"/>
              </a:solidFill>
            </a:endParaRPr>
          </a:p>
        </p:txBody>
      </p:sp>
      <p:pic>
        <p:nvPicPr>
          <p:cNvPr id="4" name="Picture 3"/>
          <p:cNvPicPr>
            <a:picLocks noChangeAspect="1"/>
          </p:cNvPicPr>
          <p:nvPr/>
        </p:nvPicPr>
        <p:blipFill>
          <a:blip r:embed="rId2"/>
          <a:stretch>
            <a:fillRect/>
          </a:stretch>
        </p:blipFill>
        <p:spPr>
          <a:xfrm>
            <a:off x="838200" y="1825625"/>
            <a:ext cx="7375358" cy="4728556"/>
          </a:xfrm>
          <a:prstGeom prst="rect">
            <a:avLst/>
          </a:prstGeom>
        </p:spPr>
      </p:pic>
    </p:spTree>
    <p:extLst>
      <p:ext uri="{BB962C8B-B14F-4D97-AF65-F5344CB8AC3E}">
        <p14:creationId xmlns:p14="http://schemas.microsoft.com/office/powerpoint/2010/main" val="277647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an analysis of the defender and challenger, care must be taken to correctly identify the investment amount in the existing pump. </a:t>
            </a:r>
            <a:endParaRPr lang="tr-TR" dirty="0"/>
          </a:p>
          <a:p>
            <a:r>
              <a:rPr lang="en-US" dirty="0"/>
              <a:t>Based on the outsider viewpoint, this would be the current MV of $750; that is, the </a:t>
            </a:r>
            <a:r>
              <a:rPr lang="en-US" i="1" dirty="0"/>
              <a:t>opportunity cost </a:t>
            </a:r>
            <a:r>
              <a:rPr lang="en-US" dirty="0"/>
              <a:t>of keeping the defender. Note that the investment amount of Pump </a:t>
            </a:r>
            <a:r>
              <a:rPr lang="en-US" i="1" dirty="0"/>
              <a:t>A </a:t>
            </a:r>
            <a:r>
              <a:rPr lang="en-US" dirty="0"/>
              <a:t>ignores the original purchase price of $17,000. Using the principles discussed thus far, a before-tax analysis of EUAC of Pump </a:t>
            </a:r>
            <a:r>
              <a:rPr lang="en-US" i="1" dirty="0"/>
              <a:t>A </a:t>
            </a:r>
            <a:r>
              <a:rPr lang="en-US" dirty="0"/>
              <a:t>and Pump </a:t>
            </a:r>
            <a:r>
              <a:rPr lang="en-US" i="1" dirty="0"/>
              <a:t>B </a:t>
            </a:r>
            <a:r>
              <a:rPr lang="en-US" dirty="0"/>
              <a:t>can now be made. </a:t>
            </a:r>
            <a:br>
              <a:rPr lang="en-US" dirty="0"/>
            </a:br>
            <a:endParaRPr lang="en-GB" dirty="0"/>
          </a:p>
        </p:txBody>
      </p:sp>
      <p:sp>
        <p:nvSpPr>
          <p:cNvPr id="4" name="Title 1"/>
          <p:cNvSpPr>
            <a:spLocks noGrp="1"/>
          </p:cNvSpPr>
          <p:nvPr>
            <p:ph type="title"/>
          </p:nvPr>
        </p:nvSpPr>
        <p:spPr>
          <a:xfrm>
            <a:off x="838200" y="365125"/>
            <a:ext cx="10515600" cy="1325563"/>
          </a:xfrm>
        </p:spPr>
        <p:txBody>
          <a:bodyPr/>
          <a:lstStyle/>
          <a:p>
            <a:r>
              <a:rPr lang="en-GB" dirty="0"/>
              <a:t>In-class Exercise Solution</a:t>
            </a:r>
            <a:br>
              <a:rPr lang="en-GB" dirty="0"/>
            </a:br>
            <a:r>
              <a:rPr lang="en-US" sz="2800" i="1" dirty="0"/>
              <a:t>Before-Tax Replacement Analysis Using EUAC</a:t>
            </a:r>
            <a:endParaRPr lang="en-GB" sz="2800" i="1" dirty="0"/>
          </a:p>
        </p:txBody>
      </p:sp>
    </p:spTree>
    <p:extLst>
      <p:ext uri="{BB962C8B-B14F-4D97-AF65-F5344CB8AC3E}">
        <p14:creationId xmlns:p14="http://schemas.microsoft.com/office/powerpoint/2010/main" val="3352657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0169"/>
            <a:ext cx="10515600" cy="4430796"/>
          </a:xfrm>
        </p:spPr>
        <p:txBody>
          <a:bodyPr>
            <a:normAutofit lnSpcReduction="10000"/>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Because Pump </a:t>
            </a:r>
            <a:r>
              <a:rPr lang="en-US" sz="2400" i="1" dirty="0"/>
              <a:t>A </a:t>
            </a:r>
            <a:r>
              <a:rPr lang="en-US" sz="2400" dirty="0"/>
              <a:t>has the smaller EUAC ($5,455 </a:t>
            </a:r>
            <a:r>
              <a:rPr lang="en-US" sz="2400" i="1" dirty="0"/>
              <a:t>&lt; </a:t>
            </a:r>
            <a:r>
              <a:rPr lang="en-US" sz="2400" dirty="0"/>
              <a:t>$5,862), the replacement pump is apparently not justified and the defender should be kept at least one more year. We could also make the analysis using other methods (e.g., PW), and the indicated choice would be the same. </a:t>
            </a:r>
            <a:endParaRPr lang="en-GB" sz="2400" dirty="0"/>
          </a:p>
        </p:txBody>
      </p:sp>
      <p:sp>
        <p:nvSpPr>
          <p:cNvPr id="4" name="Title 1"/>
          <p:cNvSpPr>
            <a:spLocks noGrp="1"/>
          </p:cNvSpPr>
          <p:nvPr>
            <p:ph type="title"/>
          </p:nvPr>
        </p:nvSpPr>
        <p:spPr>
          <a:xfrm>
            <a:off x="838200" y="365125"/>
            <a:ext cx="10515600" cy="1325563"/>
          </a:xfrm>
        </p:spPr>
        <p:txBody>
          <a:bodyPr/>
          <a:lstStyle/>
          <a:p>
            <a:r>
              <a:rPr lang="en-GB" dirty="0"/>
              <a:t>In-class Exercise Solution (cont’d)</a:t>
            </a:r>
            <a:br>
              <a:rPr lang="en-GB" dirty="0"/>
            </a:br>
            <a:r>
              <a:rPr lang="en-US" sz="2800" i="1" dirty="0"/>
              <a:t>Before-Tax Replacement Analysis Using EUAC</a:t>
            </a:r>
            <a:endParaRPr lang="en-GB" sz="2800" i="1" dirty="0"/>
          </a:p>
        </p:txBody>
      </p:sp>
      <p:pic>
        <p:nvPicPr>
          <p:cNvPr id="2" name="Picture 1"/>
          <p:cNvPicPr>
            <a:picLocks noChangeAspect="1"/>
          </p:cNvPicPr>
          <p:nvPr/>
        </p:nvPicPr>
        <p:blipFill>
          <a:blip r:embed="rId2"/>
          <a:stretch>
            <a:fillRect/>
          </a:stretch>
        </p:blipFill>
        <p:spPr>
          <a:xfrm>
            <a:off x="2115176" y="1825625"/>
            <a:ext cx="7961647" cy="2883094"/>
          </a:xfrm>
          <a:prstGeom prst="rect">
            <a:avLst/>
          </a:prstGeom>
        </p:spPr>
      </p:pic>
    </p:spTree>
    <p:extLst>
      <p:ext uri="{BB962C8B-B14F-4D97-AF65-F5344CB8AC3E}">
        <p14:creationId xmlns:p14="http://schemas.microsoft.com/office/powerpoint/2010/main" val="3122063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Economic Lives</a:t>
            </a:r>
            <a:endParaRPr lang="en-GB" dirty="0"/>
          </a:p>
        </p:txBody>
      </p:sp>
      <p:sp>
        <p:nvSpPr>
          <p:cNvPr id="3" name="Content Placeholder 2"/>
          <p:cNvSpPr>
            <a:spLocks noGrp="1"/>
          </p:cNvSpPr>
          <p:nvPr>
            <p:ph idx="1"/>
          </p:nvPr>
        </p:nvSpPr>
        <p:spPr>
          <a:xfrm>
            <a:off x="838200" y="1825625"/>
            <a:ext cx="10815084" cy="4351338"/>
          </a:xfrm>
        </p:spPr>
        <p:txBody>
          <a:bodyPr>
            <a:normAutofit/>
          </a:bodyPr>
          <a:lstStyle/>
          <a:p>
            <a:r>
              <a:rPr lang="en-GB" dirty="0"/>
              <a:t>The economic life of an asset </a:t>
            </a:r>
            <a:endParaRPr lang="tr-TR" dirty="0"/>
          </a:p>
          <a:p>
            <a:pPr lvl="1"/>
            <a:r>
              <a:rPr lang="en-GB" dirty="0"/>
              <a:t>the time that results</a:t>
            </a:r>
            <a:r>
              <a:rPr lang="tr-TR" dirty="0"/>
              <a:t> </a:t>
            </a:r>
            <a:r>
              <a:rPr lang="en-GB" dirty="0"/>
              <a:t>in the minimum EUAC of owning and operating the asset. </a:t>
            </a:r>
            <a:endParaRPr lang="tr-TR" dirty="0"/>
          </a:p>
          <a:p>
            <a:pPr lvl="1"/>
            <a:r>
              <a:rPr lang="tr-TR" dirty="0"/>
              <a:t>sometimes referred to as </a:t>
            </a:r>
            <a:r>
              <a:rPr lang="en-GB" i="1" dirty="0"/>
              <a:t>minimum-cost life</a:t>
            </a:r>
            <a:r>
              <a:rPr lang="tr-TR" i="1" dirty="0"/>
              <a:t> </a:t>
            </a:r>
            <a:r>
              <a:rPr lang="tr-TR" dirty="0"/>
              <a:t>or</a:t>
            </a:r>
            <a:endParaRPr lang="tr-TR" i="1" dirty="0"/>
          </a:p>
          <a:p>
            <a:pPr lvl="1"/>
            <a:r>
              <a:rPr lang="en-GB" i="1" dirty="0"/>
              <a:t>optimum replacement interva</a:t>
            </a:r>
            <a:r>
              <a:rPr lang="en-GB" dirty="0"/>
              <a:t>l. </a:t>
            </a:r>
            <a:endParaRPr lang="tr-TR" dirty="0"/>
          </a:p>
          <a:p>
            <a:r>
              <a:rPr lang="en-GB" dirty="0"/>
              <a:t>Sometimes in practice the useful lives of the defender and the challenger(s) are not known</a:t>
            </a:r>
            <a:r>
              <a:rPr lang="tr-TR" dirty="0"/>
              <a:t> </a:t>
            </a:r>
            <a:r>
              <a:rPr lang="en-GB" dirty="0"/>
              <a:t>and cannot be reasonably estimated. </a:t>
            </a:r>
            <a:endParaRPr lang="tr-TR" dirty="0"/>
          </a:p>
          <a:p>
            <a:r>
              <a:rPr lang="en-GB" dirty="0"/>
              <a:t>The time an asset is kept in productive service</a:t>
            </a:r>
            <a:r>
              <a:rPr lang="tr-TR" dirty="0"/>
              <a:t> </a:t>
            </a:r>
            <a:r>
              <a:rPr lang="en-GB" dirty="0"/>
              <a:t>might be extended indefinitely with adequate maintenance and other actions, or</a:t>
            </a:r>
            <a:r>
              <a:rPr lang="tr-TR" dirty="0"/>
              <a:t> </a:t>
            </a:r>
            <a:r>
              <a:rPr lang="en-GB" dirty="0"/>
              <a:t>it</a:t>
            </a:r>
            <a:r>
              <a:rPr lang="tr-TR" dirty="0"/>
              <a:t> </a:t>
            </a:r>
            <a:r>
              <a:rPr lang="en-GB" dirty="0"/>
              <a:t>might</a:t>
            </a:r>
            <a:r>
              <a:rPr lang="tr-TR" dirty="0"/>
              <a:t> </a:t>
            </a:r>
            <a:r>
              <a:rPr lang="en-GB" dirty="0"/>
              <a:t>be</a:t>
            </a:r>
            <a:r>
              <a:rPr lang="tr-TR" dirty="0"/>
              <a:t> </a:t>
            </a:r>
            <a:r>
              <a:rPr lang="en-GB" dirty="0"/>
              <a:t>suddenly</a:t>
            </a:r>
            <a:r>
              <a:rPr lang="tr-TR" dirty="0"/>
              <a:t> </a:t>
            </a:r>
            <a:r>
              <a:rPr lang="en-GB" dirty="0"/>
              <a:t>jeopardized</a:t>
            </a:r>
            <a:r>
              <a:rPr lang="tr-TR" dirty="0"/>
              <a:t> </a:t>
            </a:r>
            <a:r>
              <a:rPr lang="en-GB" dirty="0"/>
              <a:t>by</a:t>
            </a:r>
            <a:r>
              <a:rPr lang="tr-TR" dirty="0"/>
              <a:t> </a:t>
            </a:r>
            <a:r>
              <a:rPr lang="en-GB" dirty="0"/>
              <a:t>an</a:t>
            </a:r>
            <a:r>
              <a:rPr lang="tr-TR" dirty="0"/>
              <a:t> </a:t>
            </a:r>
            <a:r>
              <a:rPr lang="en-GB" dirty="0"/>
              <a:t>external</a:t>
            </a:r>
            <a:r>
              <a:rPr lang="tr-TR" dirty="0"/>
              <a:t> </a:t>
            </a:r>
            <a:r>
              <a:rPr lang="en-GB" dirty="0"/>
              <a:t>factor</a:t>
            </a:r>
            <a:r>
              <a:rPr lang="tr-TR" dirty="0"/>
              <a:t> </a:t>
            </a:r>
            <a:r>
              <a:rPr lang="en-GB" dirty="0"/>
              <a:t>such</a:t>
            </a:r>
            <a:r>
              <a:rPr lang="tr-TR" dirty="0"/>
              <a:t> </a:t>
            </a:r>
            <a:r>
              <a:rPr lang="en-GB" dirty="0"/>
              <a:t>as</a:t>
            </a:r>
            <a:r>
              <a:rPr lang="tr-TR" dirty="0"/>
              <a:t> </a:t>
            </a:r>
            <a:r>
              <a:rPr lang="en-GB" dirty="0"/>
              <a:t>technological</a:t>
            </a:r>
            <a:r>
              <a:rPr lang="tr-TR" dirty="0"/>
              <a:t> </a:t>
            </a:r>
            <a:r>
              <a:rPr lang="en-GB" dirty="0"/>
              <a:t>change. </a:t>
            </a:r>
          </a:p>
        </p:txBody>
      </p:sp>
    </p:spTree>
    <p:extLst>
      <p:ext uri="{BB962C8B-B14F-4D97-AF65-F5344CB8AC3E}">
        <p14:creationId xmlns:p14="http://schemas.microsoft.com/office/powerpoint/2010/main" val="224525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p>
        </p:txBody>
      </p:sp>
      <p:sp>
        <p:nvSpPr>
          <p:cNvPr id="3" name="Content Placeholder 2"/>
          <p:cNvSpPr>
            <a:spLocks noGrp="1"/>
          </p:cNvSpPr>
          <p:nvPr>
            <p:ph idx="1"/>
          </p:nvPr>
        </p:nvSpPr>
        <p:spPr/>
        <p:txBody>
          <a:bodyPr/>
          <a:lstStyle/>
          <a:p>
            <a:r>
              <a:rPr lang="en-US" dirty="0"/>
              <a:t>A decision situation often encountered in business firms and government organizations, as well as by individuals, is whether an existing asset should be retired from use, continued in service, or replaced with a new asset.</a:t>
            </a:r>
          </a:p>
          <a:p>
            <a:r>
              <a:rPr lang="en-US" dirty="0"/>
              <a:t>Engineering economy studies of replacement situations are performed using the same basic methods as other economic studies involving two or more alternatives.  </a:t>
            </a:r>
            <a:br>
              <a:rPr lang="en-US" dirty="0"/>
            </a:br>
            <a:endParaRPr lang="en-GB" dirty="0"/>
          </a:p>
        </p:txBody>
      </p:sp>
    </p:spTree>
    <p:extLst>
      <p:ext uri="{BB962C8B-B14F-4D97-AF65-F5344CB8AC3E}">
        <p14:creationId xmlns:p14="http://schemas.microsoft.com/office/powerpoint/2010/main" val="4010829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Economic Lives</a:t>
            </a:r>
            <a:r>
              <a:rPr lang="tr-TR" dirty="0"/>
              <a:t> (cont’d)</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7912395" cy="4351338"/>
              </a:xfrm>
            </p:spPr>
            <p:txBody>
              <a:bodyPr>
                <a:normAutofit lnSpcReduction="10000"/>
              </a:bodyPr>
              <a:lstStyle/>
              <a:p>
                <a:r>
                  <a:rPr lang="en-GB" dirty="0"/>
                  <a:t>It is important to know the economic life, minimum EUAC, and total year-by</a:t>
                </a:r>
                <a:r>
                  <a:rPr lang="tr-TR" dirty="0"/>
                  <a:t>-</a:t>
                </a:r>
                <a:r>
                  <a:rPr lang="en-GB" dirty="0"/>
                  <a:t>year costs for both the best challenger and the defender </a:t>
                </a:r>
                <a:r>
                  <a:rPr lang="en-GB" i="1" dirty="0"/>
                  <a:t>so that they</a:t>
                </a:r>
                <a:r>
                  <a:rPr lang="tr-TR" i="1" dirty="0"/>
                  <a:t> </a:t>
                </a:r>
                <a:r>
                  <a:rPr lang="en-GB" i="1" dirty="0"/>
                  <a:t>can be compared on the basis of an evaluation of their economic lives and the costs most</a:t>
                </a:r>
                <a:r>
                  <a:rPr lang="tr-TR" i="1" dirty="0"/>
                  <a:t> </a:t>
                </a:r>
                <a:r>
                  <a:rPr lang="en-GB" i="1" dirty="0" err="1"/>
                  <a:t>favorable</a:t>
                </a:r>
                <a:r>
                  <a:rPr lang="en-GB" i="1" dirty="0"/>
                  <a:t> to each</a:t>
                </a:r>
                <a:r>
                  <a:rPr lang="en-GB" dirty="0"/>
                  <a:t>. </a:t>
                </a:r>
                <a:endParaRPr lang="tr-TR" dirty="0"/>
              </a:p>
              <a:p>
                <a:endParaRPr lang="tr-TR" dirty="0"/>
              </a:p>
              <a:p>
                <a:r>
                  <a:rPr lang="tr-TR" dirty="0" err="1"/>
                  <a:t>Economic</a:t>
                </a:r>
                <a:r>
                  <a:rPr lang="tr-TR" dirty="0"/>
                  <a:t> life of;</a:t>
                </a:r>
              </a:p>
              <a:p>
                <a:pPr lvl="1"/>
                <a:r>
                  <a:rPr lang="en-US" sz="2800" dirty="0"/>
                  <a:t>New</a:t>
                </a:r>
                <a:r>
                  <a:rPr lang="tr-TR" sz="2800" dirty="0"/>
                  <a:t> </a:t>
                </a:r>
                <a:r>
                  <a:rPr lang="en-US" sz="2800" dirty="0"/>
                  <a:t>Asset (Challenger)</a:t>
                </a:r>
                <a:r>
                  <a:rPr lang="tr-TR" sz="2800" dirty="0"/>
                  <a:t> (</a:t>
                </a:r>
                <a14:m>
                  <m:oMath xmlns:m="http://schemas.openxmlformats.org/officeDocument/2006/math">
                    <m:sSubSup>
                      <m:sSubSupPr>
                        <m:ctrlPr>
                          <a:rPr lang="tr-TR" sz="2800" b="0" i="1" smtClean="0">
                            <a:latin typeface="Cambria Math" panose="02040503050406030204" pitchFamily="18" charset="0"/>
                          </a:rPr>
                        </m:ctrlPr>
                      </m:sSubSupPr>
                      <m:e>
                        <m:r>
                          <a:rPr lang="tr-TR" sz="2800" b="0" i="1" smtClean="0">
                            <a:latin typeface="Cambria Math" panose="02040503050406030204" pitchFamily="18" charset="0"/>
                          </a:rPr>
                          <m:t>𝑁</m:t>
                        </m:r>
                      </m:e>
                      <m:sub>
                        <m:r>
                          <a:rPr lang="tr-TR" sz="2800" b="0" i="1" smtClean="0">
                            <a:latin typeface="Cambria Math" panose="02040503050406030204" pitchFamily="18" charset="0"/>
                          </a:rPr>
                          <m:t>𝐶</m:t>
                        </m:r>
                      </m:sub>
                      <m:sup>
                        <m:r>
                          <a:rPr lang="tr-TR" sz="2800" b="0" i="1" smtClean="0">
                            <a:latin typeface="Cambria Math" panose="02040503050406030204" pitchFamily="18" charset="0"/>
                          </a:rPr>
                          <m:t>∗</m:t>
                        </m:r>
                      </m:sup>
                    </m:sSubSup>
                  </m:oMath>
                </a14:m>
                <a:r>
                  <a:rPr lang="tr-TR" sz="2800" dirty="0"/>
                  <a:t>)</a:t>
                </a:r>
              </a:p>
              <a:p>
                <a:pPr lvl="1"/>
                <a:r>
                  <a:rPr lang="tr-TR" sz="2800" dirty="0"/>
                  <a:t>Defender (</a:t>
                </a:r>
                <a14:m>
                  <m:oMath xmlns:m="http://schemas.openxmlformats.org/officeDocument/2006/math">
                    <m:sSubSup>
                      <m:sSubSupPr>
                        <m:ctrlPr>
                          <a:rPr lang="tr-TR" sz="2800" i="1">
                            <a:latin typeface="Cambria Math" panose="02040503050406030204" pitchFamily="18" charset="0"/>
                          </a:rPr>
                        </m:ctrlPr>
                      </m:sSubSupPr>
                      <m:e>
                        <m:r>
                          <a:rPr lang="tr-TR" sz="2800" i="1">
                            <a:latin typeface="Cambria Math" panose="02040503050406030204" pitchFamily="18" charset="0"/>
                          </a:rPr>
                          <m:t>𝑁</m:t>
                        </m:r>
                      </m:e>
                      <m:sub>
                        <m:r>
                          <a:rPr lang="tr-TR" sz="2800" b="0" i="1" smtClean="0">
                            <a:latin typeface="Cambria Math" panose="02040503050406030204" pitchFamily="18" charset="0"/>
                          </a:rPr>
                          <m:t>𝐷</m:t>
                        </m:r>
                      </m:sub>
                      <m:sup>
                        <m:r>
                          <a:rPr lang="tr-TR" sz="2800" i="1">
                            <a:latin typeface="Cambria Math" panose="02040503050406030204" pitchFamily="18" charset="0"/>
                          </a:rPr>
                          <m:t>∗</m:t>
                        </m:r>
                      </m:sup>
                    </m:sSubSup>
                  </m:oMath>
                </a14:m>
                <a:r>
                  <a:rPr lang="tr-TR" sz="2800" dirty="0"/>
                  <a:t>)</a:t>
                </a:r>
                <a:br>
                  <a:rPr lang="en-GB" dirty="0"/>
                </a:br>
                <a:endParaRPr lang="en-US" dirty="0"/>
              </a:p>
              <a:p>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7912395" cy="4351338"/>
              </a:xfrm>
              <a:blipFill>
                <a:blip r:embed="rId2"/>
                <a:stretch>
                  <a:fillRect l="-1388" t="-3081" r="-2313"/>
                </a:stretch>
              </a:blipFill>
            </p:spPr>
            <p:txBody>
              <a:bodyPr/>
              <a:lstStyle/>
              <a:p>
                <a:r>
                  <a:rPr lang="en-GB">
                    <a:noFill/>
                  </a:rPr>
                  <a:t> </a:t>
                </a:r>
              </a:p>
            </p:txBody>
          </p:sp>
        </mc:Fallback>
      </mc:AlternateContent>
      <p:pic>
        <p:nvPicPr>
          <p:cNvPr id="5" name="Picture 4" descr="http://bloximages.chicago2.vip.townnews.com/thenewsguard.com/content/tncms/assets/v3/editorial/e/ab/eab48c3e-5440-11e6-a0ea-3b5e5b2e138d/5799273f5b708.ima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409" y="2163325"/>
            <a:ext cx="2079597" cy="163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47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a:t>Determining the Economic Life</a:t>
            </a:r>
            <a:br>
              <a:rPr lang="tr-TR" dirty="0"/>
            </a:br>
            <a:r>
              <a:rPr lang="en-US" dirty="0"/>
              <a:t>New</a:t>
            </a:r>
            <a:r>
              <a:rPr lang="tr-TR" dirty="0"/>
              <a:t> </a:t>
            </a:r>
            <a:r>
              <a:rPr lang="en-US" dirty="0"/>
              <a:t>Asset (Challenger)</a:t>
            </a:r>
            <a:endParaRPr lang="en-GB" dirty="0"/>
          </a:p>
        </p:txBody>
      </p:sp>
      <p:sp>
        <p:nvSpPr>
          <p:cNvPr id="3" name="Content Placeholder 2"/>
          <p:cNvSpPr>
            <a:spLocks noGrp="1"/>
          </p:cNvSpPr>
          <p:nvPr>
            <p:ph idx="1"/>
          </p:nvPr>
        </p:nvSpPr>
        <p:spPr>
          <a:xfrm>
            <a:off x="838199" y="1825625"/>
            <a:ext cx="10953307" cy="4351338"/>
          </a:xfrm>
        </p:spPr>
        <p:txBody>
          <a:bodyPr/>
          <a:lstStyle/>
          <a:p>
            <a:r>
              <a:rPr lang="en-GB" dirty="0"/>
              <a:t>For a new asset, its EUAC can be computed if the capital investment, annual</a:t>
            </a:r>
            <a:r>
              <a:rPr lang="tr-TR" dirty="0"/>
              <a:t> </a:t>
            </a:r>
            <a:r>
              <a:rPr lang="en-GB" dirty="0"/>
              <a:t>expenses, and year-by-year MVs are known or can be estimated. </a:t>
            </a:r>
            <a:endParaRPr lang="tr-TR" dirty="0"/>
          </a:p>
          <a:p>
            <a:r>
              <a:rPr lang="en-GB" dirty="0"/>
              <a:t>The estimated initial capital investment, as well as the annual expense and MV</a:t>
            </a:r>
            <a:r>
              <a:rPr lang="tr-TR" dirty="0"/>
              <a:t> </a:t>
            </a:r>
            <a:r>
              <a:rPr lang="en-GB" dirty="0"/>
              <a:t>estimates, may be used to determine the PW through year </a:t>
            </a:r>
            <a:r>
              <a:rPr lang="en-GB" i="1" dirty="0"/>
              <a:t>k </a:t>
            </a:r>
            <a:r>
              <a:rPr lang="en-GB" dirty="0"/>
              <a:t>of total costs, </a:t>
            </a:r>
            <a:r>
              <a:rPr lang="en-GB" dirty="0" err="1"/>
              <a:t>PW</a:t>
            </a:r>
            <a:r>
              <a:rPr lang="en-GB" i="1" baseline="-25000" dirty="0" err="1"/>
              <a:t>k</a:t>
            </a:r>
            <a:r>
              <a:rPr lang="en-GB" dirty="0"/>
              <a:t>. </a:t>
            </a:r>
            <a:endParaRPr lang="tr-TR" dirty="0"/>
          </a:p>
          <a:p>
            <a:r>
              <a:rPr lang="en-GB" dirty="0"/>
              <a:t>That is, on a </a:t>
            </a:r>
            <a:r>
              <a:rPr lang="en-GB" i="1" dirty="0"/>
              <a:t>before-tax </a:t>
            </a:r>
            <a:r>
              <a:rPr lang="en-GB" dirty="0"/>
              <a:t>basis, </a:t>
            </a:r>
            <a:br>
              <a:rPr lang="en-GB" dirty="0"/>
            </a:br>
            <a:br>
              <a:rPr lang="en-GB" dirty="0"/>
            </a:br>
            <a:br>
              <a:rPr lang="en-GB" dirty="0"/>
            </a:br>
            <a:endParaRPr lang="en-GB" dirty="0"/>
          </a:p>
        </p:txBody>
      </p:sp>
      <p:pic>
        <p:nvPicPr>
          <p:cNvPr id="4" name="Picture 3"/>
          <p:cNvPicPr>
            <a:picLocks noChangeAspect="1"/>
          </p:cNvPicPr>
          <p:nvPr/>
        </p:nvPicPr>
        <p:blipFill>
          <a:blip r:embed="rId2"/>
          <a:stretch>
            <a:fillRect/>
          </a:stretch>
        </p:blipFill>
        <p:spPr>
          <a:xfrm>
            <a:off x="3083995" y="4563028"/>
            <a:ext cx="6257925" cy="942975"/>
          </a:xfrm>
          <a:prstGeom prst="rect">
            <a:avLst/>
          </a:prstGeom>
        </p:spPr>
      </p:pic>
      <p:sp>
        <p:nvSpPr>
          <p:cNvPr id="5" name="Rectangle 4"/>
          <p:cNvSpPr/>
          <p:nvPr/>
        </p:nvSpPr>
        <p:spPr>
          <a:xfrm>
            <a:off x="1151860" y="5853797"/>
            <a:ext cx="2470297" cy="646331"/>
          </a:xfrm>
          <a:prstGeom prst="rect">
            <a:avLst/>
          </a:prstGeom>
        </p:spPr>
        <p:txBody>
          <a:bodyPr wrap="square">
            <a:spAutoFit/>
          </a:bodyPr>
          <a:lstStyle/>
          <a:p>
            <a:r>
              <a:rPr lang="en-GB" dirty="0">
                <a:solidFill>
                  <a:srgbClr val="131313"/>
                </a:solidFill>
              </a:rPr>
              <a:t>initial capital investment</a:t>
            </a:r>
            <a:r>
              <a:rPr lang="en-GB" dirty="0"/>
              <a:t> </a:t>
            </a:r>
            <a:br>
              <a:rPr lang="en-GB" dirty="0"/>
            </a:br>
            <a:endParaRPr lang="en-GB" dirty="0"/>
          </a:p>
        </p:txBody>
      </p:sp>
      <p:sp>
        <p:nvSpPr>
          <p:cNvPr id="6" name="Rectangle 5"/>
          <p:cNvSpPr/>
          <p:nvPr/>
        </p:nvSpPr>
        <p:spPr>
          <a:xfrm>
            <a:off x="5017681" y="5704529"/>
            <a:ext cx="1962243" cy="646331"/>
          </a:xfrm>
          <a:prstGeom prst="rect">
            <a:avLst/>
          </a:prstGeom>
        </p:spPr>
        <p:txBody>
          <a:bodyPr wrap="square">
            <a:spAutoFit/>
          </a:bodyPr>
          <a:lstStyle/>
          <a:p>
            <a:pPr algn="ctr"/>
            <a:r>
              <a:rPr lang="en-GB" dirty="0">
                <a:solidFill>
                  <a:srgbClr val="131313"/>
                </a:solidFill>
              </a:rPr>
              <a:t>PW of the MV at the end</a:t>
            </a:r>
            <a:r>
              <a:rPr lang="tr-TR" dirty="0">
                <a:solidFill>
                  <a:srgbClr val="131313"/>
                </a:solidFill>
              </a:rPr>
              <a:t> </a:t>
            </a:r>
            <a:r>
              <a:rPr lang="en-GB" dirty="0">
                <a:solidFill>
                  <a:srgbClr val="131313"/>
                </a:solidFill>
              </a:rPr>
              <a:t>of year </a:t>
            </a:r>
            <a:r>
              <a:rPr lang="en-GB" i="1" dirty="0">
                <a:solidFill>
                  <a:srgbClr val="131313"/>
                </a:solidFill>
              </a:rPr>
              <a:t>k</a:t>
            </a:r>
            <a:endParaRPr lang="en-GB" i="1" dirty="0"/>
          </a:p>
        </p:txBody>
      </p:sp>
      <p:sp>
        <p:nvSpPr>
          <p:cNvPr id="7" name="Rectangle 6"/>
          <p:cNvSpPr/>
          <p:nvPr/>
        </p:nvSpPr>
        <p:spPr>
          <a:xfrm>
            <a:off x="8783823" y="5934670"/>
            <a:ext cx="2470297" cy="923330"/>
          </a:xfrm>
          <a:prstGeom prst="rect">
            <a:avLst/>
          </a:prstGeom>
        </p:spPr>
        <p:txBody>
          <a:bodyPr wrap="square">
            <a:spAutoFit/>
          </a:bodyPr>
          <a:lstStyle/>
          <a:p>
            <a:r>
              <a:rPr lang="en-GB" dirty="0"/>
              <a:t>PW of annual expenses (</a:t>
            </a:r>
            <a:r>
              <a:rPr lang="en-GB" i="1" dirty="0" err="1"/>
              <a:t>E</a:t>
            </a:r>
            <a:r>
              <a:rPr lang="en-GB" i="1" baseline="-25000" dirty="0" err="1"/>
              <a:t>j</a:t>
            </a:r>
            <a:r>
              <a:rPr lang="en-GB" dirty="0"/>
              <a:t>) through year </a:t>
            </a:r>
            <a:r>
              <a:rPr lang="en-GB" i="1" dirty="0"/>
              <a:t>k</a:t>
            </a:r>
            <a:r>
              <a:rPr lang="en-GB" dirty="0"/>
              <a:t> </a:t>
            </a:r>
            <a:br>
              <a:rPr lang="en-GB" dirty="0"/>
            </a:br>
            <a:endParaRPr lang="en-GB" dirty="0"/>
          </a:p>
        </p:txBody>
      </p:sp>
      <p:sp>
        <p:nvSpPr>
          <p:cNvPr id="24" name="Left Brace 23"/>
          <p:cNvSpPr/>
          <p:nvPr/>
        </p:nvSpPr>
        <p:spPr>
          <a:xfrm rot="16200000">
            <a:off x="5867102" y="4521107"/>
            <a:ext cx="304800" cy="19208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Left Brace 24"/>
          <p:cNvSpPr/>
          <p:nvPr/>
        </p:nvSpPr>
        <p:spPr>
          <a:xfrm rot="16200000">
            <a:off x="8232060" y="4601882"/>
            <a:ext cx="304800" cy="2174401"/>
          </a:xfrm>
          <a:prstGeom prst="leftBrace">
            <a:avLst>
              <a:gd name="adj1" fmla="val 8333"/>
              <a:gd name="adj2" fmla="val 8083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7" name="Straight Connector 26"/>
          <p:cNvCxnSpPr/>
          <p:nvPr/>
        </p:nvCxnSpPr>
        <p:spPr>
          <a:xfrm flipH="1">
            <a:off x="3268980" y="5143601"/>
            <a:ext cx="1333500" cy="739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40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4" grpId="0" animBg="1"/>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a:t>Determining the Economic Life</a:t>
            </a:r>
            <a:br>
              <a:rPr lang="tr-TR" dirty="0"/>
            </a:br>
            <a:r>
              <a:rPr lang="en-US" dirty="0"/>
              <a:t>New</a:t>
            </a:r>
            <a:r>
              <a:rPr lang="tr-TR" dirty="0"/>
              <a:t> </a:t>
            </a:r>
            <a:r>
              <a:rPr lang="en-US" dirty="0"/>
              <a:t>Asset (Challenger)</a:t>
            </a:r>
            <a:r>
              <a:rPr lang="tr-TR" dirty="0"/>
              <a:t> (cont’d)</a:t>
            </a:r>
            <a:endParaRPr lang="en-GB" dirty="0"/>
          </a:p>
        </p:txBody>
      </p:sp>
      <p:sp>
        <p:nvSpPr>
          <p:cNvPr id="3" name="Content Placeholder 2"/>
          <p:cNvSpPr>
            <a:spLocks noGrp="1"/>
          </p:cNvSpPr>
          <p:nvPr>
            <p:ph idx="1"/>
          </p:nvPr>
        </p:nvSpPr>
        <p:spPr>
          <a:xfrm>
            <a:off x="838199" y="1825625"/>
            <a:ext cx="10953307" cy="4351338"/>
          </a:xfrm>
        </p:spPr>
        <p:txBody>
          <a:bodyPr>
            <a:normAutofit/>
          </a:bodyPr>
          <a:lstStyle/>
          <a:p>
            <a:r>
              <a:rPr lang="en-GB" dirty="0"/>
              <a:t>The </a:t>
            </a:r>
            <a:r>
              <a:rPr lang="en-GB" i="1" dirty="0"/>
              <a:t>total marginal</a:t>
            </a:r>
            <a:r>
              <a:rPr lang="tr-TR" i="1" dirty="0"/>
              <a:t> </a:t>
            </a:r>
            <a:r>
              <a:rPr lang="en-GB" i="1" dirty="0"/>
              <a:t>cost </a:t>
            </a:r>
            <a:r>
              <a:rPr lang="en-GB" dirty="0"/>
              <a:t>for each year </a:t>
            </a:r>
            <a:r>
              <a:rPr lang="en-GB" i="1" dirty="0"/>
              <a:t>k</a:t>
            </a:r>
            <a:r>
              <a:rPr lang="en-GB" dirty="0"/>
              <a:t>, </a:t>
            </a:r>
            <a:r>
              <a:rPr lang="en-GB" dirty="0" err="1"/>
              <a:t>TC</a:t>
            </a:r>
            <a:r>
              <a:rPr lang="en-GB" i="1" baseline="-25000" dirty="0" err="1"/>
              <a:t>k</a:t>
            </a:r>
            <a:r>
              <a:rPr lang="en-GB" dirty="0"/>
              <a:t>, is calculated using </a:t>
            </a:r>
            <a:r>
              <a:rPr lang="en-GB" dirty="0" err="1"/>
              <a:t>PW</a:t>
            </a:r>
            <a:r>
              <a:rPr lang="en-GB" i="1" baseline="-25000" dirty="0" err="1"/>
              <a:t>k</a:t>
            </a:r>
            <a:r>
              <a:rPr lang="tr-TR" dirty="0"/>
              <a:t>(</a:t>
            </a:r>
            <a:r>
              <a:rPr lang="tr-TR" i="1" dirty="0"/>
              <a:t>i</a:t>
            </a:r>
            <a:r>
              <a:rPr lang="tr-TR" dirty="0"/>
              <a:t>%) e</a:t>
            </a:r>
            <a:r>
              <a:rPr lang="en-GB" dirty="0" err="1"/>
              <a:t>quation</a:t>
            </a:r>
            <a:r>
              <a:rPr lang="en-GB" dirty="0"/>
              <a:t> by finding the increase</a:t>
            </a:r>
            <a:r>
              <a:rPr lang="tr-TR" dirty="0"/>
              <a:t> </a:t>
            </a:r>
            <a:r>
              <a:rPr lang="en-GB" dirty="0"/>
              <a:t>in the PW of total cost from year </a:t>
            </a:r>
            <a:r>
              <a:rPr lang="en-GB" i="1" dirty="0"/>
              <a:t>k</a:t>
            </a:r>
            <a:r>
              <a:rPr lang="en-GB" dirty="0"/>
              <a:t>-1 to year </a:t>
            </a:r>
            <a:r>
              <a:rPr lang="en-GB" i="1" dirty="0"/>
              <a:t>k </a:t>
            </a:r>
            <a:r>
              <a:rPr lang="en-GB" dirty="0"/>
              <a:t>and then determining the equivalent</a:t>
            </a:r>
            <a:r>
              <a:rPr lang="tr-TR" dirty="0"/>
              <a:t> </a:t>
            </a:r>
            <a:r>
              <a:rPr lang="en-GB" dirty="0"/>
              <a:t>worth of this increase at the end of year </a:t>
            </a:r>
            <a:r>
              <a:rPr lang="en-GB" i="1" dirty="0"/>
              <a:t>k</a:t>
            </a:r>
            <a:r>
              <a:rPr lang="en-GB" dirty="0"/>
              <a:t>. That is</a:t>
            </a:r>
            <a:r>
              <a:rPr lang="tr-TR" dirty="0"/>
              <a:t>;</a:t>
            </a:r>
          </a:p>
          <a:p>
            <a:endParaRPr lang="tr-TR" dirty="0"/>
          </a:p>
          <a:p>
            <a:endParaRPr lang="tr-TR" sz="1500" dirty="0"/>
          </a:p>
          <a:p>
            <a:r>
              <a:rPr lang="en-GB" dirty="0"/>
              <a:t>The algebraic simplification of this relationship results in the formula </a:t>
            </a:r>
            <a:br>
              <a:rPr lang="en-GB" dirty="0"/>
            </a:br>
            <a:endParaRPr lang="en-GB" dirty="0"/>
          </a:p>
        </p:txBody>
      </p:sp>
      <p:pic>
        <p:nvPicPr>
          <p:cNvPr id="4" name="Picture 3"/>
          <p:cNvPicPr>
            <a:picLocks noChangeAspect="1"/>
          </p:cNvPicPr>
          <p:nvPr/>
        </p:nvPicPr>
        <p:blipFill>
          <a:blip r:embed="rId2"/>
          <a:stretch>
            <a:fillRect/>
          </a:stretch>
        </p:blipFill>
        <p:spPr>
          <a:xfrm>
            <a:off x="2899539" y="3654756"/>
            <a:ext cx="4537075" cy="370586"/>
          </a:xfrm>
          <a:prstGeom prst="rect">
            <a:avLst/>
          </a:prstGeom>
        </p:spPr>
      </p:pic>
      <p:pic>
        <p:nvPicPr>
          <p:cNvPr id="5" name="Picture 4"/>
          <p:cNvPicPr>
            <a:picLocks noChangeAspect="1"/>
          </p:cNvPicPr>
          <p:nvPr/>
        </p:nvPicPr>
        <p:blipFill>
          <a:blip r:embed="rId3"/>
          <a:stretch>
            <a:fillRect/>
          </a:stretch>
        </p:blipFill>
        <p:spPr>
          <a:xfrm>
            <a:off x="2899539" y="4994612"/>
            <a:ext cx="5897563" cy="438662"/>
          </a:xfrm>
          <a:prstGeom prst="rect">
            <a:avLst/>
          </a:prstGeom>
        </p:spPr>
      </p:pic>
      <p:sp>
        <p:nvSpPr>
          <p:cNvPr id="6" name="Rectangle 5"/>
          <p:cNvSpPr/>
          <p:nvPr/>
        </p:nvSpPr>
        <p:spPr>
          <a:xfrm>
            <a:off x="3184272" y="5803563"/>
            <a:ext cx="2664048" cy="646331"/>
          </a:xfrm>
          <a:prstGeom prst="rect">
            <a:avLst/>
          </a:prstGeom>
        </p:spPr>
        <p:txBody>
          <a:bodyPr wrap="square">
            <a:spAutoFit/>
          </a:bodyPr>
          <a:lstStyle/>
          <a:p>
            <a:r>
              <a:rPr lang="en-GB" dirty="0">
                <a:solidFill>
                  <a:srgbClr val="131313"/>
                </a:solidFill>
              </a:rPr>
              <a:t>sum of the loss in MV during the year of service</a:t>
            </a:r>
            <a:endParaRPr lang="en-GB" dirty="0"/>
          </a:p>
        </p:txBody>
      </p:sp>
      <p:sp>
        <p:nvSpPr>
          <p:cNvPr id="7" name="Left Brace 6"/>
          <p:cNvSpPr/>
          <p:nvPr/>
        </p:nvSpPr>
        <p:spPr>
          <a:xfrm rot="16200000">
            <a:off x="5483943" y="4531413"/>
            <a:ext cx="304800" cy="2073595"/>
          </a:xfrm>
          <a:prstGeom prst="leftBrace">
            <a:avLst>
              <a:gd name="adj1" fmla="val 8333"/>
              <a:gd name="adj2" fmla="val 1784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Left Brace 7"/>
          <p:cNvSpPr/>
          <p:nvPr/>
        </p:nvSpPr>
        <p:spPr>
          <a:xfrm rot="16200000">
            <a:off x="7375393" y="5030740"/>
            <a:ext cx="304800" cy="1074943"/>
          </a:xfrm>
          <a:prstGeom prst="leftBrace">
            <a:avLst>
              <a:gd name="adj1" fmla="val 8333"/>
              <a:gd name="adj2" fmla="val 5240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p:cNvSpPr/>
          <p:nvPr/>
        </p:nvSpPr>
        <p:spPr>
          <a:xfrm>
            <a:off x="6139741" y="5854472"/>
            <a:ext cx="3992448" cy="923330"/>
          </a:xfrm>
          <a:prstGeom prst="rect">
            <a:avLst/>
          </a:prstGeom>
        </p:spPr>
        <p:txBody>
          <a:bodyPr wrap="square">
            <a:spAutoFit/>
          </a:bodyPr>
          <a:lstStyle/>
          <a:p>
            <a:r>
              <a:rPr lang="en-GB" dirty="0"/>
              <a:t>the opportunity</a:t>
            </a:r>
            <a:r>
              <a:rPr lang="tr-TR" dirty="0"/>
              <a:t> </a:t>
            </a:r>
            <a:r>
              <a:rPr lang="en-GB" dirty="0"/>
              <a:t>cost of capital invested in the asset at the beginning of year </a:t>
            </a:r>
            <a:r>
              <a:rPr lang="en-GB" i="1" dirty="0"/>
              <a:t>k</a:t>
            </a:r>
            <a:r>
              <a:rPr lang="en-GB" dirty="0"/>
              <a:t> </a:t>
            </a:r>
            <a:br>
              <a:rPr lang="en-GB" dirty="0"/>
            </a:br>
            <a:endParaRPr lang="en-GB" dirty="0"/>
          </a:p>
        </p:txBody>
      </p:sp>
      <p:sp>
        <p:nvSpPr>
          <p:cNvPr id="10" name="Rectangle 9"/>
          <p:cNvSpPr/>
          <p:nvPr/>
        </p:nvSpPr>
        <p:spPr>
          <a:xfrm>
            <a:off x="9723283" y="4863674"/>
            <a:ext cx="1873879" cy="923330"/>
          </a:xfrm>
          <a:prstGeom prst="rect">
            <a:avLst/>
          </a:prstGeom>
        </p:spPr>
        <p:txBody>
          <a:bodyPr wrap="square">
            <a:spAutoFit/>
          </a:bodyPr>
          <a:lstStyle/>
          <a:p>
            <a:r>
              <a:rPr lang="en-GB" dirty="0"/>
              <a:t>the annual</a:t>
            </a:r>
            <a:r>
              <a:rPr lang="tr-TR" dirty="0"/>
              <a:t> </a:t>
            </a:r>
            <a:r>
              <a:rPr lang="en-GB" dirty="0"/>
              <a:t>expenses incurred in year </a:t>
            </a:r>
            <a:r>
              <a:rPr lang="en-GB" i="1" dirty="0"/>
              <a:t>k</a:t>
            </a:r>
            <a:r>
              <a:rPr lang="en-GB" dirty="0"/>
              <a:t> </a:t>
            </a:r>
          </a:p>
        </p:txBody>
      </p:sp>
      <p:cxnSp>
        <p:nvCxnSpPr>
          <p:cNvPr id="12" name="Straight Connector 11"/>
          <p:cNvCxnSpPr/>
          <p:nvPr/>
        </p:nvCxnSpPr>
        <p:spPr>
          <a:xfrm>
            <a:off x="8922143" y="5213943"/>
            <a:ext cx="8011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66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tr-TR" dirty="0"/>
              <a:t>Example</a:t>
            </a:r>
            <a:br>
              <a:rPr lang="tr-TR" dirty="0"/>
            </a:br>
            <a:r>
              <a:rPr lang="en-GB" sz="2800" i="1" dirty="0"/>
              <a:t>E</a:t>
            </a:r>
            <a:r>
              <a:rPr lang="tr-TR" sz="2800" i="1" dirty="0"/>
              <a:t>UAC &amp; E</a:t>
            </a:r>
            <a:r>
              <a:rPr lang="en-GB" sz="2800" i="1" dirty="0" err="1"/>
              <a:t>conomic</a:t>
            </a:r>
            <a:r>
              <a:rPr lang="en-GB" sz="2800" i="1" dirty="0"/>
              <a:t> Life of a Challenger (New Asset)</a:t>
            </a:r>
            <a:r>
              <a:rPr lang="tr-TR" sz="2800" i="1" dirty="0"/>
              <a:t> </a:t>
            </a:r>
            <a:r>
              <a:rPr lang="tr-TR" sz="2800" b="1" i="1" dirty="0"/>
              <a:t>given TC</a:t>
            </a:r>
            <a:r>
              <a:rPr lang="tr-TR" sz="2800" b="1" i="1" baseline="-25000" dirty="0"/>
              <a:t>k</a:t>
            </a:r>
            <a:r>
              <a:rPr lang="tr-TR" sz="2800" b="1" i="1" dirty="0"/>
              <a:t> </a:t>
            </a:r>
            <a:endParaRPr lang="en-GB" sz="2800" b="1" i="1"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7924213"/>
              </p:ext>
            </p:extLst>
          </p:nvPr>
        </p:nvGraphicFramePr>
        <p:xfrm>
          <a:off x="838200" y="2005029"/>
          <a:ext cx="4878042" cy="2184198"/>
        </p:xfrm>
        <a:graphic>
          <a:graphicData uri="http://schemas.openxmlformats.org/drawingml/2006/table">
            <a:tbl>
              <a:tblPr>
                <a:tableStyleId>{5C22544A-7EE6-4342-B048-85BDC9FD1C3A}</a:tableStyleId>
              </a:tblPr>
              <a:tblGrid>
                <a:gridCol w="849411">
                  <a:extLst>
                    <a:ext uri="{9D8B030D-6E8A-4147-A177-3AD203B41FA5}">
                      <a16:colId xmlns:a16="http://schemas.microsoft.com/office/drawing/2014/main" val="3058006249"/>
                    </a:ext>
                  </a:extLst>
                </a:gridCol>
                <a:gridCol w="2329811">
                  <a:extLst>
                    <a:ext uri="{9D8B030D-6E8A-4147-A177-3AD203B41FA5}">
                      <a16:colId xmlns:a16="http://schemas.microsoft.com/office/drawing/2014/main" val="3195192155"/>
                    </a:ext>
                  </a:extLst>
                </a:gridCol>
                <a:gridCol w="1698820">
                  <a:extLst>
                    <a:ext uri="{9D8B030D-6E8A-4147-A177-3AD203B41FA5}">
                      <a16:colId xmlns:a16="http://schemas.microsoft.com/office/drawing/2014/main" val="143243886"/>
                    </a:ext>
                  </a:extLst>
                </a:gridCol>
              </a:tblGrid>
              <a:tr h="728066">
                <a:tc>
                  <a:txBody>
                    <a:bodyPr/>
                    <a:lstStyle/>
                    <a:p>
                      <a:pPr algn="l" fontAlgn="b"/>
                      <a:r>
                        <a:rPr lang="en-GB" sz="2100" u="none" strike="noStrike" dirty="0">
                          <a:effectLst/>
                        </a:rPr>
                        <a:t>End of Year</a:t>
                      </a:r>
                      <a:endParaRPr lang="en-GB" sz="2100" b="0" i="0" u="none" strike="noStrike" dirty="0">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2100" u="none" strike="noStrike" dirty="0">
                          <a:effectLst/>
                        </a:rPr>
                        <a:t>Total Marginal Cost for Year (</a:t>
                      </a:r>
                      <a:r>
                        <a:rPr lang="en-GB" sz="2100" i="1" u="none" strike="noStrike" dirty="0" err="1">
                          <a:effectLst/>
                        </a:rPr>
                        <a:t>TC</a:t>
                      </a:r>
                      <a:r>
                        <a:rPr lang="en-GB" sz="2100" i="1" u="none" strike="noStrike" baseline="-25000" dirty="0" err="1">
                          <a:effectLst/>
                        </a:rPr>
                        <a:t>k</a:t>
                      </a:r>
                      <a:r>
                        <a:rPr lang="en-GB" sz="2100" u="none" strike="noStrike" dirty="0">
                          <a:effectLst/>
                        </a:rPr>
                        <a:t>)</a:t>
                      </a:r>
                      <a:endParaRPr lang="en-GB" sz="2100" b="0" i="0" u="none" strike="noStrike" dirty="0">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2100" u="none" strike="noStrike" dirty="0">
                          <a:effectLst/>
                        </a:rPr>
                        <a:t>EUAC through year </a:t>
                      </a:r>
                      <a:r>
                        <a:rPr lang="en-GB" sz="2100" i="1" u="none" strike="noStrike" dirty="0">
                          <a:effectLst/>
                        </a:rPr>
                        <a:t>k</a:t>
                      </a:r>
                      <a:endParaRPr lang="en-GB" sz="2100" b="0" i="1" u="none" strike="noStrike" dirty="0">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3094411"/>
                  </a:ext>
                </a:extLst>
              </a:tr>
              <a:tr h="364033">
                <a:tc>
                  <a:txBody>
                    <a:bodyPr/>
                    <a:lstStyle/>
                    <a:p>
                      <a:pPr algn="r" fontAlgn="b"/>
                      <a:r>
                        <a:rPr lang="en-GB" sz="2100" u="none" strike="noStrike">
                          <a:effectLst/>
                        </a:rPr>
                        <a:t>0</a:t>
                      </a:r>
                      <a:endParaRPr lang="en-GB" sz="2100" b="0" i="0" u="none" strike="noStrike">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noFill/>
                  </a:tcPr>
                </a:tc>
                <a:tc>
                  <a:txBody>
                    <a:bodyPr/>
                    <a:lstStyle/>
                    <a:p>
                      <a:pPr algn="ctr" fontAlgn="b"/>
                      <a:endParaRPr lang="en-GB" sz="2100" b="0" i="0" u="none" strike="noStrike">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noFill/>
                  </a:tcPr>
                </a:tc>
                <a:tc>
                  <a:txBody>
                    <a:bodyPr/>
                    <a:lstStyle/>
                    <a:p>
                      <a:pPr algn="l" fontAlgn="b"/>
                      <a:endParaRPr lang="en-GB" sz="2100" b="0" i="0" u="none" strike="noStrike">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94547666"/>
                  </a:ext>
                </a:extLst>
              </a:tr>
              <a:tr h="364033">
                <a:tc>
                  <a:txBody>
                    <a:bodyPr/>
                    <a:lstStyle/>
                    <a:p>
                      <a:pPr algn="r" fontAlgn="b"/>
                      <a:r>
                        <a:rPr lang="en-GB" sz="2100" u="none" strike="noStrike">
                          <a:effectLst/>
                        </a:rPr>
                        <a:t>1</a:t>
                      </a:r>
                      <a:endParaRPr lang="en-GB" sz="2100" b="0" i="0" u="none" strike="noStrike">
                        <a:solidFill>
                          <a:srgbClr val="000000"/>
                        </a:solidFill>
                        <a:effectLst/>
                        <a:latin typeface="Calibri" panose="020F0502020204030204" pitchFamily="34" charset="0"/>
                      </a:endParaRPr>
                    </a:p>
                  </a:txBody>
                  <a:tcPr marL="18201" marR="18201" marT="18201" marB="0" anchor="b">
                    <a:noFill/>
                  </a:tcPr>
                </a:tc>
                <a:tc>
                  <a:txBody>
                    <a:bodyPr/>
                    <a:lstStyle/>
                    <a:p>
                      <a:pPr algn="ctr" fontAlgn="b"/>
                      <a:r>
                        <a:rPr lang="en-GB" sz="2100" u="none" strike="noStrike" dirty="0">
                          <a:effectLst/>
                        </a:rPr>
                        <a:t>5000</a:t>
                      </a:r>
                      <a:endParaRPr lang="en-GB" sz="2100" b="0" i="0" u="none" strike="noStrike" dirty="0">
                        <a:solidFill>
                          <a:srgbClr val="000000"/>
                        </a:solidFill>
                        <a:effectLst/>
                        <a:latin typeface="Calibri" panose="020F0502020204030204" pitchFamily="34" charset="0"/>
                      </a:endParaRPr>
                    </a:p>
                  </a:txBody>
                  <a:tcPr marL="18201" marR="18201" marT="18201" marB="0" anchor="b">
                    <a:noFill/>
                  </a:tcPr>
                </a:tc>
                <a:tc>
                  <a:txBody>
                    <a:bodyPr/>
                    <a:lstStyle/>
                    <a:p>
                      <a:pPr algn="ctr" fontAlgn="b"/>
                      <a:r>
                        <a:rPr lang="en-GB" sz="2100" u="none" strike="noStrike" dirty="0">
                          <a:effectLst/>
                        </a:rPr>
                        <a:t>5000.</a:t>
                      </a:r>
                      <a:r>
                        <a:rPr lang="tr-TR" sz="2100" u="none" strike="noStrike" dirty="0">
                          <a:effectLst/>
                        </a:rPr>
                        <a:t>0</a:t>
                      </a:r>
                      <a:r>
                        <a:rPr lang="en-GB" sz="2100" u="none" strike="noStrike" dirty="0">
                          <a:effectLst/>
                        </a:rPr>
                        <a:t>0</a:t>
                      </a:r>
                      <a:r>
                        <a:rPr lang="tr-TR" sz="2100" u="none" strike="noStrike" dirty="0">
                          <a:effectLst/>
                        </a:rPr>
                        <a:t>0</a:t>
                      </a:r>
                      <a:endParaRPr lang="en-GB" sz="2100" b="0" i="0" u="none" strike="noStrike" baseline="30000" dirty="0">
                        <a:solidFill>
                          <a:srgbClr val="000000"/>
                        </a:solidFill>
                        <a:effectLst/>
                        <a:latin typeface="Calibri" panose="020F0502020204030204" pitchFamily="34" charset="0"/>
                      </a:endParaRPr>
                    </a:p>
                  </a:txBody>
                  <a:tcPr marL="18201" marR="18201" marT="18201" marB="0" anchor="b">
                    <a:noFill/>
                  </a:tcPr>
                </a:tc>
                <a:extLst>
                  <a:ext uri="{0D108BD9-81ED-4DB2-BD59-A6C34878D82A}">
                    <a16:rowId xmlns:a16="http://schemas.microsoft.com/office/drawing/2014/main" val="1791873521"/>
                  </a:ext>
                </a:extLst>
              </a:tr>
              <a:tr h="364033">
                <a:tc>
                  <a:txBody>
                    <a:bodyPr/>
                    <a:lstStyle/>
                    <a:p>
                      <a:pPr algn="r" fontAlgn="b"/>
                      <a:r>
                        <a:rPr lang="en-GB" sz="2100" u="none" strike="noStrike">
                          <a:effectLst/>
                        </a:rPr>
                        <a:t>2</a:t>
                      </a:r>
                      <a:endParaRPr lang="en-GB" sz="2100" b="0" i="0" u="none" strike="noStrike">
                        <a:solidFill>
                          <a:srgbClr val="000000"/>
                        </a:solidFill>
                        <a:effectLst/>
                        <a:latin typeface="Calibri" panose="020F0502020204030204" pitchFamily="34" charset="0"/>
                      </a:endParaRPr>
                    </a:p>
                  </a:txBody>
                  <a:tcPr marL="18201" marR="18201" marT="18201" marB="0" anchor="b">
                    <a:noFill/>
                  </a:tcPr>
                </a:tc>
                <a:tc>
                  <a:txBody>
                    <a:bodyPr/>
                    <a:lstStyle/>
                    <a:p>
                      <a:pPr algn="ctr" fontAlgn="b"/>
                      <a:r>
                        <a:rPr lang="en-GB" sz="2100" u="none" strike="noStrike">
                          <a:effectLst/>
                        </a:rPr>
                        <a:t>4000</a:t>
                      </a:r>
                      <a:endParaRPr lang="en-GB" sz="2100" b="0" i="0" u="none" strike="noStrike">
                        <a:solidFill>
                          <a:srgbClr val="000000"/>
                        </a:solidFill>
                        <a:effectLst/>
                        <a:latin typeface="Calibri" panose="020F0502020204030204" pitchFamily="34" charset="0"/>
                      </a:endParaRPr>
                    </a:p>
                  </a:txBody>
                  <a:tcPr marL="18201" marR="18201" marT="18201" marB="0" anchor="b">
                    <a:noFill/>
                  </a:tcPr>
                </a:tc>
                <a:tc>
                  <a:txBody>
                    <a:bodyPr/>
                    <a:lstStyle/>
                    <a:p>
                      <a:pPr algn="ctr" fontAlgn="b"/>
                      <a:r>
                        <a:rPr lang="en-GB" sz="2100" u="none" strike="noStrike" dirty="0">
                          <a:effectLst/>
                        </a:rPr>
                        <a:t>4534.763</a:t>
                      </a:r>
                      <a:endParaRPr lang="en-GB" sz="2100" b="0" i="0" u="none" strike="noStrike" dirty="0">
                        <a:solidFill>
                          <a:srgbClr val="000000"/>
                        </a:solidFill>
                        <a:effectLst/>
                        <a:latin typeface="Calibri" panose="020F0502020204030204" pitchFamily="34" charset="0"/>
                      </a:endParaRPr>
                    </a:p>
                  </a:txBody>
                  <a:tcPr marL="18201" marR="18201" marT="18201" marB="0" anchor="b">
                    <a:noFill/>
                  </a:tcPr>
                </a:tc>
                <a:extLst>
                  <a:ext uri="{0D108BD9-81ED-4DB2-BD59-A6C34878D82A}">
                    <a16:rowId xmlns:a16="http://schemas.microsoft.com/office/drawing/2014/main" val="2436315075"/>
                  </a:ext>
                </a:extLst>
              </a:tr>
              <a:tr h="364033">
                <a:tc>
                  <a:txBody>
                    <a:bodyPr/>
                    <a:lstStyle/>
                    <a:p>
                      <a:pPr algn="r" fontAlgn="b"/>
                      <a:r>
                        <a:rPr lang="en-GB" sz="2100" u="none" strike="noStrike" dirty="0">
                          <a:effectLst/>
                        </a:rPr>
                        <a:t>3</a:t>
                      </a:r>
                      <a:endParaRPr lang="en-GB" sz="2100" b="0" i="0" u="none" strike="noStrike" dirty="0">
                        <a:solidFill>
                          <a:srgbClr val="000000"/>
                        </a:solidFill>
                        <a:effectLst/>
                        <a:latin typeface="Calibri" panose="020F0502020204030204" pitchFamily="34" charset="0"/>
                      </a:endParaRPr>
                    </a:p>
                  </a:txBody>
                  <a:tcPr marL="18201" marR="18201" marT="18201" marB="0" anchor="b">
                    <a:lnB w="12700" cap="flat" cmpd="sng" algn="ctr">
                      <a:solidFill>
                        <a:schemeClr val="tx1"/>
                      </a:solidFill>
                      <a:prstDash val="solid"/>
                      <a:round/>
                      <a:headEnd type="none" w="med" len="med"/>
                      <a:tailEnd type="none" w="med" len="med"/>
                    </a:lnB>
                    <a:noFill/>
                  </a:tcPr>
                </a:tc>
                <a:tc>
                  <a:txBody>
                    <a:bodyPr/>
                    <a:lstStyle/>
                    <a:p>
                      <a:pPr algn="ctr" fontAlgn="b"/>
                      <a:r>
                        <a:rPr lang="en-GB" sz="2100" u="none" strike="noStrike" dirty="0">
                          <a:effectLst/>
                        </a:rPr>
                        <a:t>6000</a:t>
                      </a:r>
                      <a:endParaRPr lang="en-GB" sz="2100" b="0" i="0" u="none" strike="noStrike" dirty="0">
                        <a:solidFill>
                          <a:srgbClr val="000000"/>
                        </a:solidFill>
                        <a:effectLst/>
                        <a:latin typeface="Calibri" panose="020F0502020204030204" pitchFamily="34" charset="0"/>
                      </a:endParaRPr>
                    </a:p>
                  </a:txBody>
                  <a:tcPr marL="18201" marR="18201" marT="18201" marB="0" anchor="b">
                    <a:lnB w="12700" cap="flat" cmpd="sng" algn="ctr">
                      <a:solidFill>
                        <a:schemeClr val="tx1"/>
                      </a:solidFill>
                      <a:prstDash val="solid"/>
                      <a:round/>
                      <a:headEnd type="none" w="med" len="med"/>
                      <a:tailEnd type="none" w="med" len="med"/>
                    </a:lnB>
                    <a:noFill/>
                  </a:tcPr>
                </a:tc>
                <a:tc>
                  <a:txBody>
                    <a:bodyPr/>
                    <a:lstStyle/>
                    <a:p>
                      <a:pPr algn="ctr" fontAlgn="b"/>
                      <a:r>
                        <a:rPr lang="en-GB" sz="2100" u="none" strike="noStrike" dirty="0">
                          <a:effectLst/>
                        </a:rPr>
                        <a:t>4957.021</a:t>
                      </a:r>
                      <a:endParaRPr lang="en-GB" sz="2100" b="0" i="0" u="none" strike="noStrike" dirty="0">
                        <a:solidFill>
                          <a:srgbClr val="000000"/>
                        </a:solidFill>
                        <a:effectLst/>
                        <a:latin typeface="Calibri" panose="020F0502020204030204" pitchFamily="34" charset="0"/>
                      </a:endParaRPr>
                    </a:p>
                  </a:txBody>
                  <a:tcPr marL="18201" marR="18201" marT="18201"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0017619"/>
                  </a:ext>
                </a:extLst>
              </a:tr>
            </a:tbl>
          </a:graphicData>
        </a:graphic>
      </p:graphicFrame>
      <p:sp>
        <p:nvSpPr>
          <p:cNvPr id="10" name="Content Placeholder 2"/>
          <p:cNvSpPr txBox="1">
            <a:spLocks/>
          </p:cNvSpPr>
          <p:nvPr/>
        </p:nvSpPr>
        <p:spPr>
          <a:xfrm>
            <a:off x="5899298" y="1825625"/>
            <a:ext cx="57533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EUAC through year </a:t>
            </a:r>
            <a:r>
              <a:rPr lang="tr-TR" sz="2000" dirty="0"/>
              <a:t>1 = </a:t>
            </a:r>
            <a:r>
              <a:rPr lang="en-GB" sz="2000" i="1" dirty="0"/>
              <a:t>TC</a:t>
            </a:r>
            <a:r>
              <a:rPr lang="tr-TR" sz="2000" i="1" baseline="-25000" dirty="0"/>
              <a:t>1</a:t>
            </a:r>
            <a:r>
              <a:rPr lang="tr-TR" sz="2000" dirty="0"/>
              <a:t> </a:t>
            </a:r>
          </a:p>
          <a:p>
            <a:pPr lvl="1"/>
            <a:r>
              <a:rPr lang="tr-TR" sz="1600" dirty="0"/>
              <a:t>Note that because of the rounding, this value is found to be 5000.2 using tables.</a:t>
            </a:r>
          </a:p>
          <a:p>
            <a:r>
              <a:rPr lang="en-GB" sz="2000" dirty="0"/>
              <a:t>EUAC through year </a:t>
            </a:r>
            <a:r>
              <a:rPr lang="tr-TR" sz="2000" dirty="0"/>
              <a:t>2 = </a:t>
            </a:r>
            <a:r>
              <a:rPr lang="en-GB" sz="2000" i="1" dirty="0"/>
              <a:t>TC</a:t>
            </a:r>
            <a:r>
              <a:rPr lang="tr-TR" sz="2000" i="1" baseline="-25000" dirty="0"/>
              <a:t>2</a:t>
            </a:r>
            <a:r>
              <a:rPr lang="tr-TR" sz="2000" dirty="0"/>
              <a:t> </a:t>
            </a:r>
          </a:p>
          <a:p>
            <a:pPr lvl="1"/>
            <a:r>
              <a:rPr lang="tr-TR" sz="1600" dirty="0"/>
              <a:t>[5000*0.8696+4000*0.7561] * 0.6151</a:t>
            </a:r>
          </a:p>
          <a:p>
            <a:pPr lvl="1"/>
            <a:r>
              <a:rPr lang="tr-TR" sz="1600" dirty="0"/>
              <a:t>[                   7372.4                  ] * 0.6151 = 4534.763</a:t>
            </a:r>
          </a:p>
          <a:p>
            <a:r>
              <a:rPr lang="en-GB" sz="2000" dirty="0"/>
              <a:t>EUAC through year </a:t>
            </a:r>
            <a:r>
              <a:rPr lang="tr-TR" sz="2000" dirty="0"/>
              <a:t>3 = </a:t>
            </a:r>
            <a:r>
              <a:rPr lang="en-GB" sz="2000" i="1" dirty="0"/>
              <a:t>TC</a:t>
            </a:r>
            <a:r>
              <a:rPr lang="tr-TR" sz="2000" i="1" baseline="-25000" dirty="0"/>
              <a:t>3</a:t>
            </a:r>
            <a:r>
              <a:rPr lang="tr-TR" sz="2000" dirty="0"/>
              <a:t> </a:t>
            </a:r>
          </a:p>
          <a:p>
            <a:pPr lvl="1"/>
            <a:r>
              <a:rPr lang="en-GB" sz="1600" dirty="0"/>
              <a:t>[5000*0.8696+4000*0.7561</a:t>
            </a:r>
            <a:r>
              <a:rPr lang="tr-TR" sz="1600" dirty="0"/>
              <a:t>+ 6000*0.6575</a:t>
            </a:r>
            <a:r>
              <a:rPr lang="en-GB" sz="1600" dirty="0"/>
              <a:t>] * </a:t>
            </a:r>
            <a:r>
              <a:rPr lang="tr-TR" sz="1600" dirty="0"/>
              <a:t>0.4380</a:t>
            </a:r>
            <a:endParaRPr lang="en-GB" sz="1600" dirty="0"/>
          </a:p>
          <a:p>
            <a:pPr lvl="1"/>
            <a:r>
              <a:rPr lang="tr-TR" sz="1600" dirty="0"/>
              <a:t>[</a:t>
            </a:r>
            <a:r>
              <a:rPr lang="en-GB" sz="1600" dirty="0"/>
              <a:t>     </a:t>
            </a:r>
            <a:r>
              <a:rPr lang="tr-TR" sz="1600" dirty="0"/>
              <a:t> </a:t>
            </a:r>
            <a:r>
              <a:rPr lang="en-GB" sz="1600" dirty="0"/>
              <a:t>             </a:t>
            </a:r>
            <a:r>
              <a:rPr lang="tr-TR" sz="1600" dirty="0"/>
              <a:t>            11317.4                               ] </a:t>
            </a:r>
            <a:r>
              <a:rPr lang="en-GB" sz="1600" dirty="0"/>
              <a:t>* </a:t>
            </a:r>
            <a:r>
              <a:rPr lang="tr-TR" sz="1600" dirty="0"/>
              <a:t>0.4380 </a:t>
            </a:r>
            <a:r>
              <a:rPr lang="en-GB" sz="1600" dirty="0"/>
              <a:t> </a:t>
            </a:r>
            <a:r>
              <a:rPr lang="tr-TR" sz="1600" dirty="0"/>
              <a:t>        = 4957.021</a:t>
            </a:r>
            <a:endParaRPr lang="en-GB" sz="1600" dirty="0"/>
          </a:p>
          <a:p>
            <a:pPr marL="457200" lvl="1" indent="0">
              <a:buNone/>
            </a:pPr>
            <a:br>
              <a:rPr lang="en-GB" sz="2400" dirty="0"/>
            </a:br>
            <a:endParaRPr lang="en-GB" sz="2400" dirty="0"/>
          </a:p>
        </p:txBody>
      </p:sp>
      <p:pic>
        <p:nvPicPr>
          <p:cNvPr id="11" name="Picture 10"/>
          <p:cNvPicPr>
            <a:picLocks noChangeAspect="1"/>
          </p:cNvPicPr>
          <p:nvPr/>
        </p:nvPicPr>
        <p:blipFill>
          <a:blip r:embed="rId2"/>
          <a:stretch>
            <a:fillRect/>
          </a:stretch>
        </p:blipFill>
        <p:spPr>
          <a:xfrm>
            <a:off x="819328" y="5347395"/>
            <a:ext cx="4857750" cy="600075"/>
          </a:xfrm>
          <a:prstGeom prst="rect">
            <a:avLst/>
          </a:prstGeom>
        </p:spPr>
      </p:pic>
      <p:sp>
        <p:nvSpPr>
          <p:cNvPr id="12" name="Content Placeholder 2"/>
          <p:cNvSpPr txBox="1">
            <a:spLocks/>
          </p:cNvSpPr>
          <p:nvPr/>
        </p:nvSpPr>
        <p:spPr>
          <a:xfrm>
            <a:off x="731875" y="4503568"/>
            <a:ext cx="4945203" cy="8295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If the before-tax MARR is 1</a:t>
            </a:r>
            <a:r>
              <a:rPr lang="tr-TR" sz="2000" dirty="0"/>
              <a:t>5</a:t>
            </a:r>
            <a:r>
              <a:rPr lang="en-GB" sz="2000" dirty="0"/>
              <a:t>% per year, how long should the asset</a:t>
            </a:r>
            <a:r>
              <a:rPr lang="tr-TR" sz="2000" dirty="0"/>
              <a:t> </a:t>
            </a:r>
            <a:r>
              <a:rPr lang="en-GB" sz="2000" dirty="0"/>
              <a:t>be retained in service?</a:t>
            </a:r>
          </a:p>
        </p:txBody>
      </p:sp>
      <p:sp>
        <p:nvSpPr>
          <p:cNvPr id="14" name="Rectangle 13"/>
          <p:cNvSpPr/>
          <p:nvPr/>
        </p:nvSpPr>
        <p:spPr>
          <a:xfrm>
            <a:off x="4189228" y="3078078"/>
            <a:ext cx="1371600" cy="1092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006172" y="1959309"/>
            <a:ext cx="1792648" cy="24069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06172" y="2835919"/>
            <a:ext cx="1792648" cy="1309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3" name="Content Placeholder 8"/>
          <p:cNvGraphicFramePr>
            <a:graphicFrameLocks/>
          </p:cNvGraphicFramePr>
          <p:nvPr>
            <p:extLst>
              <p:ext uri="{D42A27DB-BD31-4B8C-83A1-F6EECF244321}">
                <p14:modId xmlns:p14="http://schemas.microsoft.com/office/powerpoint/2010/main" val="712151311"/>
              </p:ext>
            </p:extLst>
          </p:nvPr>
        </p:nvGraphicFramePr>
        <p:xfrm>
          <a:off x="838200" y="2005029"/>
          <a:ext cx="4878042" cy="2184198"/>
        </p:xfrm>
        <a:graphic>
          <a:graphicData uri="http://schemas.openxmlformats.org/drawingml/2006/table">
            <a:tbl>
              <a:tblPr>
                <a:tableStyleId>{5C22544A-7EE6-4342-B048-85BDC9FD1C3A}</a:tableStyleId>
              </a:tblPr>
              <a:tblGrid>
                <a:gridCol w="849411">
                  <a:extLst>
                    <a:ext uri="{9D8B030D-6E8A-4147-A177-3AD203B41FA5}">
                      <a16:colId xmlns:a16="http://schemas.microsoft.com/office/drawing/2014/main" val="3058006249"/>
                    </a:ext>
                  </a:extLst>
                </a:gridCol>
                <a:gridCol w="2329811">
                  <a:extLst>
                    <a:ext uri="{9D8B030D-6E8A-4147-A177-3AD203B41FA5}">
                      <a16:colId xmlns:a16="http://schemas.microsoft.com/office/drawing/2014/main" val="3195192155"/>
                    </a:ext>
                  </a:extLst>
                </a:gridCol>
                <a:gridCol w="1698820">
                  <a:extLst>
                    <a:ext uri="{9D8B030D-6E8A-4147-A177-3AD203B41FA5}">
                      <a16:colId xmlns:a16="http://schemas.microsoft.com/office/drawing/2014/main" val="143243886"/>
                    </a:ext>
                  </a:extLst>
                </a:gridCol>
              </a:tblGrid>
              <a:tr h="728066">
                <a:tc>
                  <a:txBody>
                    <a:bodyPr/>
                    <a:lstStyle/>
                    <a:p>
                      <a:pPr algn="l" fontAlgn="b"/>
                      <a:r>
                        <a:rPr lang="en-GB" sz="2100" u="none" strike="noStrike" dirty="0">
                          <a:effectLst/>
                        </a:rPr>
                        <a:t>End of Year</a:t>
                      </a:r>
                      <a:endParaRPr lang="en-GB" sz="2100" b="0" i="0" u="none" strike="noStrike" dirty="0">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2100" u="none" strike="noStrike" dirty="0">
                          <a:effectLst/>
                        </a:rPr>
                        <a:t>Total Marginal Cost for Year (</a:t>
                      </a:r>
                      <a:r>
                        <a:rPr lang="en-GB" sz="2100" i="1" u="none" strike="noStrike" dirty="0" err="1">
                          <a:effectLst/>
                        </a:rPr>
                        <a:t>TC</a:t>
                      </a:r>
                      <a:r>
                        <a:rPr lang="en-GB" sz="2100" i="1" u="none" strike="noStrike" baseline="-25000" dirty="0" err="1">
                          <a:effectLst/>
                        </a:rPr>
                        <a:t>k</a:t>
                      </a:r>
                      <a:r>
                        <a:rPr lang="en-GB" sz="2100" u="none" strike="noStrike" dirty="0">
                          <a:effectLst/>
                        </a:rPr>
                        <a:t>)</a:t>
                      </a:r>
                      <a:endParaRPr lang="en-GB" sz="2100" b="0" i="0" u="none" strike="noStrike" dirty="0">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2100" u="none" strike="noStrike" dirty="0">
                          <a:effectLst/>
                        </a:rPr>
                        <a:t>EUAC through year </a:t>
                      </a:r>
                      <a:r>
                        <a:rPr lang="en-GB" sz="2100" i="1" u="none" strike="noStrike" dirty="0">
                          <a:effectLst/>
                        </a:rPr>
                        <a:t>k</a:t>
                      </a:r>
                      <a:endParaRPr lang="en-GB" sz="2100" b="0" i="1" u="none" strike="noStrike" dirty="0">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3094411"/>
                  </a:ext>
                </a:extLst>
              </a:tr>
              <a:tr h="364033">
                <a:tc>
                  <a:txBody>
                    <a:bodyPr/>
                    <a:lstStyle/>
                    <a:p>
                      <a:pPr algn="r" fontAlgn="b"/>
                      <a:r>
                        <a:rPr lang="en-GB" sz="2100" u="none" strike="noStrike">
                          <a:effectLst/>
                        </a:rPr>
                        <a:t>0</a:t>
                      </a:r>
                      <a:endParaRPr lang="en-GB" sz="2100" b="0" i="0" u="none" strike="noStrike">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noFill/>
                  </a:tcPr>
                </a:tc>
                <a:tc>
                  <a:txBody>
                    <a:bodyPr/>
                    <a:lstStyle/>
                    <a:p>
                      <a:pPr algn="ctr" fontAlgn="b"/>
                      <a:endParaRPr lang="en-GB" sz="2100" b="0" i="0" u="none" strike="noStrike">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noFill/>
                  </a:tcPr>
                </a:tc>
                <a:tc>
                  <a:txBody>
                    <a:bodyPr/>
                    <a:lstStyle/>
                    <a:p>
                      <a:pPr algn="l" fontAlgn="b"/>
                      <a:endParaRPr lang="en-GB" sz="2100" b="0" i="0" u="none" strike="noStrike" dirty="0">
                        <a:solidFill>
                          <a:srgbClr val="000000"/>
                        </a:solidFill>
                        <a:effectLst/>
                        <a:latin typeface="Calibri" panose="020F0502020204030204" pitchFamily="34" charset="0"/>
                      </a:endParaRPr>
                    </a:p>
                  </a:txBody>
                  <a:tcPr marL="18201" marR="18201" marT="18201"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94547666"/>
                  </a:ext>
                </a:extLst>
              </a:tr>
              <a:tr h="364033">
                <a:tc>
                  <a:txBody>
                    <a:bodyPr/>
                    <a:lstStyle/>
                    <a:p>
                      <a:pPr algn="r" fontAlgn="b"/>
                      <a:r>
                        <a:rPr lang="en-GB" sz="2100" u="none" strike="noStrike">
                          <a:effectLst/>
                        </a:rPr>
                        <a:t>1</a:t>
                      </a:r>
                      <a:endParaRPr lang="en-GB" sz="2100" b="0" i="0" u="none" strike="noStrike">
                        <a:solidFill>
                          <a:srgbClr val="000000"/>
                        </a:solidFill>
                        <a:effectLst/>
                        <a:latin typeface="Calibri" panose="020F0502020204030204" pitchFamily="34" charset="0"/>
                      </a:endParaRPr>
                    </a:p>
                  </a:txBody>
                  <a:tcPr marL="18201" marR="18201" marT="18201" marB="0" anchor="b">
                    <a:noFill/>
                  </a:tcPr>
                </a:tc>
                <a:tc>
                  <a:txBody>
                    <a:bodyPr/>
                    <a:lstStyle/>
                    <a:p>
                      <a:pPr algn="ctr" fontAlgn="b"/>
                      <a:r>
                        <a:rPr lang="en-GB" sz="2100" u="none" strike="noStrike" dirty="0">
                          <a:effectLst/>
                        </a:rPr>
                        <a:t>5000</a:t>
                      </a:r>
                      <a:endParaRPr lang="en-GB" sz="2100" b="0" i="0" u="none" strike="noStrike" dirty="0">
                        <a:solidFill>
                          <a:srgbClr val="000000"/>
                        </a:solidFill>
                        <a:effectLst/>
                        <a:latin typeface="Calibri" panose="020F0502020204030204" pitchFamily="34" charset="0"/>
                      </a:endParaRPr>
                    </a:p>
                  </a:txBody>
                  <a:tcPr marL="18201" marR="18201" marT="18201" marB="0" anchor="b">
                    <a:noFill/>
                  </a:tcPr>
                </a:tc>
                <a:tc>
                  <a:txBody>
                    <a:bodyPr/>
                    <a:lstStyle/>
                    <a:p>
                      <a:pPr algn="ctr" fontAlgn="b"/>
                      <a:r>
                        <a:rPr lang="en-GB" sz="2100" u="none" strike="noStrike" dirty="0">
                          <a:effectLst/>
                        </a:rPr>
                        <a:t>5000.</a:t>
                      </a:r>
                      <a:r>
                        <a:rPr lang="tr-TR" sz="2100" u="none" strike="noStrike" dirty="0">
                          <a:effectLst/>
                        </a:rPr>
                        <a:t>0</a:t>
                      </a:r>
                      <a:r>
                        <a:rPr lang="en-GB" sz="2100" u="none" strike="noStrike" dirty="0">
                          <a:effectLst/>
                        </a:rPr>
                        <a:t>0</a:t>
                      </a:r>
                      <a:r>
                        <a:rPr lang="tr-TR" sz="2100" u="none" strike="noStrike" dirty="0">
                          <a:effectLst/>
                        </a:rPr>
                        <a:t>0</a:t>
                      </a:r>
                      <a:endParaRPr lang="en-GB" sz="2100" b="0" i="0" u="none" strike="noStrike" baseline="30000" dirty="0">
                        <a:solidFill>
                          <a:srgbClr val="000000"/>
                        </a:solidFill>
                        <a:effectLst/>
                        <a:latin typeface="Calibri" panose="020F0502020204030204" pitchFamily="34" charset="0"/>
                      </a:endParaRPr>
                    </a:p>
                  </a:txBody>
                  <a:tcPr marL="18201" marR="18201" marT="18201" marB="0" anchor="b">
                    <a:noFill/>
                  </a:tcPr>
                </a:tc>
                <a:extLst>
                  <a:ext uri="{0D108BD9-81ED-4DB2-BD59-A6C34878D82A}">
                    <a16:rowId xmlns:a16="http://schemas.microsoft.com/office/drawing/2014/main" val="1791873521"/>
                  </a:ext>
                </a:extLst>
              </a:tr>
              <a:tr h="364033">
                <a:tc>
                  <a:txBody>
                    <a:bodyPr/>
                    <a:lstStyle/>
                    <a:p>
                      <a:pPr algn="r" fontAlgn="b"/>
                      <a:r>
                        <a:rPr lang="en-GB" sz="2100" u="none" strike="noStrike">
                          <a:effectLst/>
                        </a:rPr>
                        <a:t>2</a:t>
                      </a:r>
                      <a:endParaRPr lang="en-GB" sz="2100" b="0" i="0" u="none" strike="noStrike">
                        <a:solidFill>
                          <a:srgbClr val="000000"/>
                        </a:solidFill>
                        <a:effectLst/>
                        <a:latin typeface="Calibri" panose="020F0502020204030204" pitchFamily="34" charset="0"/>
                      </a:endParaRPr>
                    </a:p>
                  </a:txBody>
                  <a:tcPr marL="18201" marR="18201" marT="18201" marB="0" anchor="b">
                    <a:noFill/>
                  </a:tcPr>
                </a:tc>
                <a:tc>
                  <a:txBody>
                    <a:bodyPr/>
                    <a:lstStyle/>
                    <a:p>
                      <a:pPr algn="ctr" fontAlgn="b"/>
                      <a:r>
                        <a:rPr lang="en-GB" sz="2100" u="none" strike="noStrike">
                          <a:effectLst/>
                        </a:rPr>
                        <a:t>4000</a:t>
                      </a:r>
                      <a:endParaRPr lang="en-GB" sz="2100" b="0" i="0" u="none" strike="noStrike">
                        <a:solidFill>
                          <a:srgbClr val="000000"/>
                        </a:solidFill>
                        <a:effectLst/>
                        <a:latin typeface="Calibri" panose="020F0502020204030204" pitchFamily="34" charset="0"/>
                      </a:endParaRPr>
                    </a:p>
                  </a:txBody>
                  <a:tcPr marL="18201" marR="18201" marT="18201" marB="0" anchor="b">
                    <a:noFill/>
                  </a:tcPr>
                </a:tc>
                <a:tc>
                  <a:txBody>
                    <a:bodyPr/>
                    <a:lstStyle/>
                    <a:p>
                      <a:pPr algn="ctr" fontAlgn="b"/>
                      <a:r>
                        <a:rPr lang="en-GB" sz="2100" u="none" strike="noStrike" dirty="0">
                          <a:effectLst/>
                        </a:rPr>
                        <a:t>4534.763</a:t>
                      </a:r>
                      <a:endParaRPr lang="en-GB" sz="2100" b="0" i="0" u="none" strike="noStrike" dirty="0">
                        <a:solidFill>
                          <a:srgbClr val="000000"/>
                        </a:solidFill>
                        <a:effectLst/>
                        <a:latin typeface="Calibri" panose="020F0502020204030204" pitchFamily="34" charset="0"/>
                      </a:endParaRPr>
                    </a:p>
                  </a:txBody>
                  <a:tcPr marL="18201" marR="18201" marT="18201" marB="0" anchor="b">
                    <a:noFill/>
                  </a:tcPr>
                </a:tc>
                <a:extLst>
                  <a:ext uri="{0D108BD9-81ED-4DB2-BD59-A6C34878D82A}">
                    <a16:rowId xmlns:a16="http://schemas.microsoft.com/office/drawing/2014/main" val="2436315075"/>
                  </a:ext>
                </a:extLst>
              </a:tr>
              <a:tr h="364033">
                <a:tc>
                  <a:txBody>
                    <a:bodyPr/>
                    <a:lstStyle/>
                    <a:p>
                      <a:pPr algn="r" fontAlgn="b"/>
                      <a:r>
                        <a:rPr lang="en-GB" sz="2100" u="none" strike="noStrike" dirty="0">
                          <a:effectLst/>
                        </a:rPr>
                        <a:t>3</a:t>
                      </a:r>
                      <a:endParaRPr lang="en-GB" sz="2100" b="0" i="0" u="none" strike="noStrike" dirty="0">
                        <a:solidFill>
                          <a:srgbClr val="000000"/>
                        </a:solidFill>
                        <a:effectLst/>
                        <a:latin typeface="Calibri" panose="020F0502020204030204" pitchFamily="34" charset="0"/>
                      </a:endParaRPr>
                    </a:p>
                  </a:txBody>
                  <a:tcPr marL="18201" marR="18201" marT="18201" marB="0" anchor="b">
                    <a:lnB w="12700" cap="flat" cmpd="sng" algn="ctr">
                      <a:solidFill>
                        <a:schemeClr val="tx1"/>
                      </a:solidFill>
                      <a:prstDash val="solid"/>
                      <a:round/>
                      <a:headEnd type="none" w="med" len="med"/>
                      <a:tailEnd type="none" w="med" len="med"/>
                    </a:lnB>
                    <a:noFill/>
                  </a:tcPr>
                </a:tc>
                <a:tc>
                  <a:txBody>
                    <a:bodyPr/>
                    <a:lstStyle/>
                    <a:p>
                      <a:pPr algn="ctr" fontAlgn="b"/>
                      <a:r>
                        <a:rPr lang="en-GB" sz="2100" u="none" strike="noStrike" dirty="0">
                          <a:effectLst/>
                        </a:rPr>
                        <a:t>6000</a:t>
                      </a:r>
                      <a:endParaRPr lang="en-GB" sz="2100" b="0" i="0" u="none" strike="noStrike" dirty="0">
                        <a:solidFill>
                          <a:srgbClr val="000000"/>
                        </a:solidFill>
                        <a:effectLst/>
                        <a:latin typeface="Calibri" panose="020F0502020204030204" pitchFamily="34" charset="0"/>
                      </a:endParaRPr>
                    </a:p>
                  </a:txBody>
                  <a:tcPr marL="18201" marR="18201" marT="18201" marB="0" anchor="b">
                    <a:lnB w="12700" cap="flat" cmpd="sng" algn="ctr">
                      <a:solidFill>
                        <a:schemeClr val="tx1"/>
                      </a:solidFill>
                      <a:prstDash val="solid"/>
                      <a:round/>
                      <a:headEnd type="none" w="med" len="med"/>
                      <a:tailEnd type="none" w="med" len="med"/>
                    </a:lnB>
                    <a:noFill/>
                  </a:tcPr>
                </a:tc>
                <a:tc>
                  <a:txBody>
                    <a:bodyPr/>
                    <a:lstStyle/>
                    <a:p>
                      <a:pPr algn="ctr" fontAlgn="b"/>
                      <a:r>
                        <a:rPr lang="en-GB" sz="2100" u="none" strike="noStrike" dirty="0">
                          <a:effectLst/>
                        </a:rPr>
                        <a:t>4957.021</a:t>
                      </a:r>
                      <a:endParaRPr lang="en-GB" sz="2100" b="0" i="0" u="none" strike="noStrike" dirty="0">
                        <a:solidFill>
                          <a:srgbClr val="000000"/>
                        </a:solidFill>
                        <a:effectLst/>
                        <a:latin typeface="Calibri" panose="020F0502020204030204" pitchFamily="34" charset="0"/>
                      </a:endParaRPr>
                    </a:p>
                  </a:txBody>
                  <a:tcPr marL="18201" marR="18201" marT="18201"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0017619"/>
                  </a:ext>
                </a:extLst>
              </a:tr>
            </a:tbl>
          </a:graphicData>
        </a:graphic>
      </p:graphicFrame>
      <p:sp>
        <p:nvSpPr>
          <p:cNvPr id="17" name="Rectangle 16"/>
          <p:cNvSpPr/>
          <p:nvPr/>
        </p:nvSpPr>
        <p:spPr>
          <a:xfrm>
            <a:off x="4274288" y="3490600"/>
            <a:ext cx="1169582" cy="3796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25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Example</a:t>
            </a:r>
            <a:br>
              <a:rPr lang="tr-TR" dirty="0"/>
            </a:br>
            <a:r>
              <a:rPr lang="en-GB" sz="2800" i="1" dirty="0"/>
              <a:t>Economic Life of a Challenger (New Asset)</a:t>
            </a:r>
          </a:p>
        </p:txBody>
      </p:sp>
      <p:sp>
        <p:nvSpPr>
          <p:cNvPr id="3" name="Content Placeholder 2"/>
          <p:cNvSpPr>
            <a:spLocks noGrp="1"/>
          </p:cNvSpPr>
          <p:nvPr>
            <p:ph idx="1"/>
          </p:nvPr>
        </p:nvSpPr>
        <p:spPr>
          <a:xfrm>
            <a:off x="838200" y="1825625"/>
            <a:ext cx="5753323" cy="4351338"/>
          </a:xfrm>
        </p:spPr>
        <p:txBody>
          <a:bodyPr>
            <a:normAutofit/>
          </a:bodyPr>
          <a:lstStyle/>
          <a:p>
            <a:r>
              <a:rPr lang="en-GB" dirty="0"/>
              <a:t>A</a:t>
            </a:r>
            <a:r>
              <a:rPr lang="tr-TR" dirty="0"/>
              <a:t> </a:t>
            </a:r>
            <a:r>
              <a:rPr lang="en-GB" dirty="0"/>
              <a:t>new forklift truck will require an investment of $30,000 and is expected to have</a:t>
            </a:r>
            <a:r>
              <a:rPr lang="tr-TR" dirty="0"/>
              <a:t> </a:t>
            </a:r>
            <a:r>
              <a:rPr lang="en-GB" dirty="0"/>
              <a:t>year-end MVs and annual expenses as shown </a:t>
            </a:r>
            <a:r>
              <a:rPr lang="tr-TR" dirty="0"/>
              <a:t>on the right.</a:t>
            </a:r>
            <a:r>
              <a:rPr lang="en-GB" dirty="0"/>
              <a:t> If the before-tax MARR is 10% per year, how long should the asset</a:t>
            </a:r>
            <a:r>
              <a:rPr lang="tr-TR" dirty="0"/>
              <a:t> </a:t>
            </a:r>
            <a:r>
              <a:rPr lang="en-GB" dirty="0"/>
              <a:t>be retained in service? </a:t>
            </a:r>
            <a:br>
              <a:rPr lang="en-GB" dirty="0"/>
            </a:br>
            <a:endParaRPr lang="en-GB" dirty="0"/>
          </a:p>
        </p:txBody>
      </p:sp>
      <p:grpSp>
        <p:nvGrpSpPr>
          <p:cNvPr id="9" name="Group 8"/>
          <p:cNvGrpSpPr/>
          <p:nvPr/>
        </p:nvGrpSpPr>
        <p:grpSpPr>
          <a:xfrm>
            <a:off x="6993567" y="1905942"/>
            <a:ext cx="4360233" cy="3595482"/>
            <a:chOff x="733648" y="3883819"/>
            <a:chExt cx="3485451" cy="2874130"/>
          </a:xfrm>
        </p:grpSpPr>
        <p:pic>
          <p:nvPicPr>
            <p:cNvPr id="4" name="Picture 3"/>
            <p:cNvPicPr>
              <a:picLocks noChangeAspect="1"/>
            </p:cNvPicPr>
            <p:nvPr/>
          </p:nvPicPr>
          <p:blipFill rotWithShape="1">
            <a:blip r:embed="rId2"/>
            <a:srcRect t="17996" r="79605" b="1"/>
            <a:stretch/>
          </p:blipFill>
          <p:spPr>
            <a:xfrm>
              <a:off x="733648" y="3883819"/>
              <a:ext cx="2200938" cy="2874130"/>
            </a:xfrm>
            <a:prstGeom prst="rect">
              <a:avLst/>
            </a:prstGeom>
          </p:spPr>
        </p:pic>
        <p:pic>
          <p:nvPicPr>
            <p:cNvPr id="6" name="Picture 5"/>
            <p:cNvPicPr>
              <a:picLocks noChangeAspect="1"/>
            </p:cNvPicPr>
            <p:nvPr/>
          </p:nvPicPr>
          <p:blipFill rotWithShape="1">
            <a:blip r:embed="rId2"/>
            <a:srcRect l="52192" t="18065" r="35905"/>
            <a:stretch/>
          </p:blipFill>
          <p:spPr>
            <a:xfrm>
              <a:off x="2934586" y="3886199"/>
              <a:ext cx="1284513" cy="2871749"/>
            </a:xfrm>
            <a:prstGeom prst="rect">
              <a:avLst/>
            </a:prstGeom>
          </p:spPr>
        </p:pic>
        <p:sp>
          <p:nvSpPr>
            <p:cNvPr id="7" name="Rectangle 6"/>
            <p:cNvSpPr/>
            <p:nvPr/>
          </p:nvSpPr>
          <p:spPr>
            <a:xfrm>
              <a:off x="2152650" y="3883819"/>
              <a:ext cx="438150" cy="316706"/>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057275" y="3883819"/>
              <a:ext cx="438150" cy="316706"/>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 name="Picture 9"/>
          <p:cNvPicPr>
            <a:picLocks noChangeAspect="1"/>
          </p:cNvPicPr>
          <p:nvPr/>
        </p:nvPicPr>
        <p:blipFill>
          <a:blip r:embed="rId3"/>
          <a:stretch>
            <a:fillRect/>
          </a:stretch>
        </p:blipFill>
        <p:spPr>
          <a:xfrm>
            <a:off x="1097407" y="5636361"/>
            <a:ext cx="5897563" cy="438662"/>
          </a:xfrm>
          <a:prstGeom prst="rect">
            <a:avLst/>
          </a:prstGeom>
        </p:spPr>
      </p:pic>
    </p:spTree>
    <p:extLst>
      <p:ext uri="{BB962C8B-B14F-4D97-AF65-F5344CB8AC3E}">
        <p14:creationId xmlns:p14="http://schemas.microsoft.com/office/powerpoint/2010/main" val="367817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tr-TR" dirty="0"/>
              <a:t>Solution</a:t>
            </a:r>
            <a:br>
              <a:rPr lang="tr-TR" dirty="0"/>
            </a:br>
            <a:r>
              <a:rPr lang="en-GB" sz="2800" i="1" dirty="0"/>
              <a:t>Economic Life of a Challenger (New Asset)</a:t>
            </a:r>
          </a:p>
        </p:txBody>
      </p:sp>
    </p:spTree>
    <p:extLst>
      <p:ext uri="{BB962C8B-B14F-4D97-AF65-F5344CB8AC3E}">
        <p14:creationId xmlns:p14="http://schemas.microsoft.com/office/powerpoint/2010/main" val="297849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tr-TR" dirty="0"/>
              <a:t>Solution</a:t>
            </a:r>
            <a:br>
              <a:rPr lang="tr-TR" dirty="0"/>
            </a:br>
            <a:r>
              <a:rPr lang="en-GB" sz="2800" i="1" dirty="0"/>
              <a:t>Economic Life of a Challenger (New Asset)</a:t>
            </a:r>
          </a:p>
        </p:txBody>
      </p:sp>
      <p:pic>
        <p:nvPicPr>
          <p:cNvPr id="6" name="Picture 5"/>
          <p:cNvPicPr>
            <a:picLocks noChangeAspect="1"/>
          </p:cNvPicPr>
          <p:nvPr/>
        </p:nvPicPr>
        <p:blipFill>
          <a:blip r:embed="rId2"/>
          <a:stretch>
            <a:fillRect/>
          </a:stretch>
        </p:blipFill>
        <p:spPr>
          <a:xfrm>
            <a:off x="419937" y="1967131"/>
            <a:ext cx="11352126" cy="4231650"/>
          </a:xfrm>
          <a:prstGeom prst="rect">
            <a:avLst/>
          </a:prstGeom>
        </p:spPr>
      </p:pic>
      <p:sp>
        <p:nvSpPr>
          <p:cNvPr id="2" name="Rectangle 1">
            <a:extLst>
              <a:ext uri="{FF2B5EF4-FFF2-40B4-BE49-F238E27FC236}">
                <a16:creationId xmlns:a16="http://schemas.microsoft.com/office/drawing/2014/main" id="{8213A5E8-0C3D-4200-A765-794A05EBB7CA}"/>
              </a:ext>
            </a:extLst>
          </p:cNvPr>
          <p:cNvSpPr/>
          <p:nvPr/>
        </p:nvSpPr>
        <p:spPr>
          <a:xfrm>
            <a:off x="2743200" y="1967131"/>
            <a:ext cx="1778000" cy="369706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A83CD1B-CC76-414C-898A-E061A3376693}"/>
              </a:ext>
            </a:extLst>
          </p:cNvPr>
          <p:cNvSpPr/>
          <p:nvPr/>
        </p:nvSpPr>
        <p:spPr>
          <a:xfrm>
            <a:off x="4597400" y="1967131"/>
            <a:ext cx="1778000" cy="369706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905D785F-DC26-4739-AB28-81597FB4206E}"/>
              </a:ext>
            </a:extLst>
          </p:cNvPr>
          <p:cNvSpPr/>
          <p:nvPr/>
        </p:nvSpPr>
        <p:spPr>
          <a:xfrm>
            <a:off x="6451600" y="1967131"/>
            <a:ext cx="1231900" cy="3697069"/>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96728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Example</a:t>
            </a:r>
            <a:br>
              <a:rPr lang="tr-TR" dirty="0"/>
            </a:br>
            <a:r>
              <a:rPr lang="en-GB" sz="2800" i="1" dirty="0"/>
              <a:t>Economic Life of a Laptop Computer</a:t>
            </a:r>
          </a:p>
        </p:txBody>
      </p:sp>
      <p:sp>
        <p:nvSpPr>
          <p:cNvPr id="3" name="Content Placeholder 2"/>
          <p:cNvSpPr>
            <a:spLocks noGrp="1"/>
          </p:cNvSpPr>
          <p:nvPr>
            <p:ph idx="1"/>
          </p:nvPr>
        </p:nvSpPr>
        <p:spPr/>
        <p:txBody>
          <a:bodyPr/>
          <a:lstStyle/>
          <a:p>
            <a:r>
              <a:rPr lang="en-GB" dirty="0"/>
              <a:t>Determine the economic life of an $800 laptop computer. Your personal interest</a:t>
            </a:r>
            <a:r>
              <a:rPr lang="tr-TR" dirty="0"/>
              <a:t> </a:t>
            </a:r>
            <a:r>
              <a:rPr lang="en-GB" dirty="0"/>
              <a:t>rate is 10% per year. Annual expenses and year-end resale values are expected</a:t>
            </a:r>
            <a:r>
              <a:rPr lang="tr-TR" dirty="0"/>
              <a:t> </a:t>
            </a:r>
            <a:r>
              <a:rPr lang="en-GB" dirty="0"/>
              <a:t>to be the following</a:t>
            </a:r>
            <a:r>
              <a:rPr lang="tr-TR" dirty="0"/>
              <a:t>:</a:t>
            </a:r>
          </a:p>
          <a:p>
            <a:endParaRPr lang="tr-TR" dirty="0"/>
          </a:p>
          <a:p>
            <a:endParaRPr lang="tr-TR" dirty="0"/>
          </a:p>
          <a:p>
            <a:endParaRPr lang="tr-TR" dirty="0"/>
          </a:p>
          <a:p>
            <a:endParaRPr lang="tr-TR" dirty="0"/>
          </a:p>
          <a:p>
            <a:r>
              <a:rPr lang="tr-TR" dirty="0"/>
              <a:t>You should obtain </a:t>
            </a:r>
            <a:r>
              <a:rPr lang="tr-TR"/>
              <a:t>the marginal </a:t>
            </a:r>
            <a:r>
              <a:rPr lang="tr-TR" dirty="0"/>
              <a:t>costs (</a:t>
            </a:r>
            <a:r>
              <a:rPr lang="tr-TR" i="1" dirty="0"/>
              <a:t>TC</a:t>
            </a:r>
            <a:r>
              <a:rPr lang="tr-TR" i="1" baseline="-25000" dirty="0"/>
              <a:t>k</a:t>
            </a:r>
            <a:r>
              <a:rPr lang="tr-TR" dirty="0"/>
              <a:t>) first.</a:t>
            </a:r>
            <a:br>
              <a:rPr lang="en-GB" dirty="0"/>
            </a:br>
            <a:endParaRPr lang="en-GB" dirty="0"/>
          </a:p>
        </p:txBody>
      </p:sp>
      <p:pic>
        <p:nvPicPr>
          <p:cNvPr id="4" name="Picture 3"/>
          <p:cNvPicPr>
            <a:picLocks noChangeAspect="1"/>
          </p:cNvPicPr>
          <p:nvPr/>
        </p:nvPicPr>
        <p:blipFill>
          <a:blip r:embed="rId2"/>
          <a:stretch>
            <a:fillRect/>
          </a:stretch>
        </p:blipFill>
        <p:spPr>
          <a:xfrm>
            <a:off x="2271712" y="3315254"/>
            <a:ext cx="7648575" cy="1609725"/>
          </a:xfrm>
          <a:prstGeom prst="rect">
            <a:avLst/>
          </a:prstGeom>
        </p:spPr>
      </p:pic>
    </p:spTree>
    <p:extLst>
      <p:ext uri="{BB962C8B-B14F-4D97-AF65-F5344CB8AC3E}">
        <p14:creationId xmlns:p14="http://schemas.microsoft.com/office/powerpoint/2010/main" val="1348464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92133"/>
          </a:xfrm>
        </p:spPr>
        <p:txBody>
          <a:bodyPr>
            <a:normAutofit fontScale="92500" lnSpcReduction="10000"/>
          </a:bodyPr>
          <a:lstStyle/>
          <a:p>
            <a:r>
              <a:rPr lang="en-GB" dirty="0"/>
              <a:t>The marginal cost of keeping the computer for each of the three years is as</a:t>
            </a:r>
            <a:r>
              <a:rPr lang="tr-TR" dirty="0"/>
              <a:t> </a:t>
            </a:r>
            <a:r>
              <a:rPr lang="en-GB" dirty="0"/>
              <a:t>follows: </a:t>
            </a:r>
            <a:endParaRPr lang="tr-TR" dirty="0"/>
          </a:p>
          <a:p>
            <a:endParaRPr lang="tr-TR" dirty="0"/>
          </a:p>
          <a:p>
            <a:endParaRPr lang="tr-TR" dirty="0"/>
          </a:p>
          <a:p>
            <a:endParaRPr lang="tr-TR" dirty="0"/>
          </a:p>
          <a:p>
            <a:endParaRPr lang="tr-TR" dirty="0"/>
          </a:p>
          <a:p>
            <a:endParaRPr lang="tr-TR" dirty="0"/>
          </a:p>
          <a:p>
            <a:endParaRPr lang="tr-TR" dirty="0"/>
          </a:p>
          <a:p>
            <a:r>
              <a:rPr lang="en-GB" dirty="0"/>
              <a:t>EUAC1(10%)</a:t>
            </a:r>
            <a:r>
              <a:rPr lang="en-GB" i="1" dirty="0"/>
              <a:t> </a:t>
            </a:r>
            <a:r>
              <a:rPr lang="en-GB" dirty="0"/>
              <a:t>= $430</a:t>
            </a:r>
            <a:br>
              <a:rPr lang="en-GB" dirty="0"/>
            </a:br>
            <a:r>
              <a:rPr lang="en-GB" dirty="0"/>
              <a:t>EUAC2(10%)</a:t>
            </a:r>
            <a:r>
              <a:rPr lang="en-GB" i="1" dirty="0"/>
              <a:t> </a:t>
            </a:r>
            <a:r>
              <a:rPr lang="en-GB" dirty="0"/>
              <a:t>= [$430</a:t>
            </a:r>
            <a:r>
              <a:rPr lang="en-GB" i="1" dirty="0"/>
              <a:t>(P/F</a:t>
            </a:r>
            <a:r>
              <a:rPr lang="en-GB" dirty="0"/>
              <a:t>, 10%, 1</a:t>
            </a:r>
            <a:r>
              <a:rPr lang="en-GB" i="1" dirty="0"/>
              <a:t>) </a:t>
            </a:r>
            <a:r>
              <a:rPr lang="en-GB" dirty="0"/>
              <a:t>+ $410</a:t>
            </a:r>
            <a:r>
              <a:rPr lang="en-GB" i="1" dirty="0"/>
              <a:t>(P/F</a:t>
            </a:r>
            <a:r>
              <a:rPr lang="en-GB" dirty="0"/>
              <a:t>, 10%, 2</a:t>
            </a:r>
            <a:r>
              <a:rPr lang="en-GB" i="1" dirty="0"/>
              <a:t>)</a:t>
            </a:r>
            <a:r>
              <a:rPr lang="en-GB" dirty="0"/>
              <a:t>]</a:t>
            </a:r>
            <a:r>
              <a:rPr lang="en-GB" i="1" dirty="0"/>
              <a:t>(A/P</a:t>
            </a:r>
            <a:r>
              <a:rPr lang="en-GB" dirty="0"/>
              <a:t>, 10%, 2</a:t>
            </a:r>
            <a:r>
              <a:rPr lang="en-GB" i="1" dirty="0"/>
              <a:t>) </a:t>
            </a:r>
            <a:r>
              <a:rPr lang="en-GB" dirty="0"/>
              <a:t>= $420</a:t>
            </a:r>
            <a:br>
              <a:rPr lang="en-GB" dirty="0"/>
            </a:br>
            <a:r>
              <a:rPr lang="en-GB" sz="2200" dirty="0"/>
              <a:t>EUAC3(10%)</a:t>
            </a:r>
            <a:r>
              <a:rPr lang="en-GB" sz="2200" i="1" dirty="0"/>
              <a:t> </a:t>
            </a:r>
            <a:r>
              <a:rPr lang="en-GB" sz="2200" dirty="0"/>
              <a:t>= [$430</a:t>
            </a:r>
            <a:r>
              <a:rPr lang="en-GB" sz="2200" i="1" dirty="0"/>
              <a:t>(P/F</a:t>
            </a:r>
            <a:r>
              <a:rPr lang="en-GB" sz="2200" dirty="0"/>
              <a:t>, 10%, 1</a:t>
            </a:r>
            <a:r>
              <a:rPr lang="en-GB" sz="2200" i="1" dirty="0"/>
              <a:t>) </a:t>
            </a:r>
            <a:r>
              <a:rPr lang="en-GB" sz="2200" dirty="0"/>
              <a:t>+ $410</a:t>
            </a:r>
            <a:r>
              <a:rPr lang="en-GB" sz="2200" i="1" dirty="0"/>
              <a:t>(P/F</a:t>
            </a:r>
            <a:r>
              <a:rPr lang="en-GB" sz="2200" dirty="0"/>
              <a:t>, 10%, 2</a:t>
            </a:r>
            <a:r>
              <a:rPr lang="en-GB" sz="2200" i="1" dirty="0"/>
              <a:t>)</a:t>
            </a:r>
            <a:r>
              <a:rPr lang="en-GB" sz="2200" dirty="0"/>
              <a:t> + $</a:t>
            </a:r>
            <a:r>
              <a:rPr lang="tr-TR" sz="2200" dirty="0"/>
              <a:t>595</a:t>
            </a:r>
            <a:r>
              <a:rPr lang="en-GB" sz="2200" i="1" dirty="0"/>
              <a:t>(P/F</a:t>
            </a:r>
            <a:r>
              <a:rPr lang="en-GB" sz="2200" dirty="0"/>
              <a:t>, 10%, </a:t>
            </a:r>
            <a:r>
              <a:rPr lang="tr-TR" sz="2200" dirty="0"/>
              <a:t>3</a:t>
            </a:r>
            <a:r>
              <a:rPr lang="en-GB" sz="2200" i="1" dirty="0"/>
              <a:t>)</a:t>
            </a:r>
            <a:r>
              <a:rPr lang="en-GB" sz="2200" dirty="0"/>
              <a:t>]</a:t>
            </a:r>
            <a:r>
              <a:rPr lang="en-GB" sz="2200" i="1" dirty="0"/>
              <a:t>(A/P</a:t>
            </a:r>
            <a:r>
              <a:rPr lang="en-GB" sz="2200" dirty="0"/>
              <a:t>, 10%, 3</a:t>
            </a:r>
            <a:r>
              <a:rPr lang="en-GB" sz="2200" i="1" dirty="0"/>
              <a:t>) </a:t>
            </a:r>
            <a:r>
              <a:rPr lang="en-GB" sz="2200" dirty="0"/>
              <a:t>= $473 </a:t>
            </a:r>
          </a:p>
        </p:txBody>
      </p:sp>
      <p:sp>
        <p:nvSpPr>
          <p:cNvPr id="4" name="Title 1"/>
          <p:cNvSpPr>
            <a:spLocks noGrp="1"/>
          </p:cNvSpPr>
          <p:nvPr>
            <p:ph type="title"/>
          </p:nvPr>
        </p:nvSpPr>
        <p:spPr>
          <a:xfrm>
            <a:off x="838200" y="365125"/>
            <a:ext cx="10515600" cy="1325563"/>
          </a:xfrm>
        </p:spPr>
        <p:txBody>
          <a:bodyPr/>
          <a:lstStyle/>
          <a:p>
            <a:r>
              <a:rPr lang="tr-TR" dirty="0"/>
              <a:t>Solution</a:t>
            </a:r>
            <a:br>
              <a:rPr lang="tr-TR" dirty="0"/>
            </a:br>
            <a:r>
              <a:rPr lang="en-GB" sz="2800" i="1" dirty="0"/>
              <a:t>Economic Life of a Laptop Computer</a:t>
            </a:r>
          </a:p>
        </p:txBody>
      </p:sp>
      <p:pic>
        <p:nvPicPr>
          <p:cNvPr id="5" name="Picture 4"/>
          <p:cNvPicPr>
            <a:picLocks noChangeAspect="1"/>
          </p:cNvPicPr>
          <p:nvPr/>
        </p:nvPicPr>
        <p:blipFill>
          <a:blip r:embed="rId2"/>
          <a:stretch>
            <a:fillRect/>
          </a:stretch>
        </p:blipFill>
        <p:spPr>
          <a:xfrm>
            <a:off x="2781300" y="2588492"/>
            <a:ext cx="6629400" cy="2400300"/>
          </a:xfrm>
          <a:prstGeom prst="rect">
            <a:avLst/>
          </a:prstGeom>
        </p:spPr>
      </p:pic>
    </p:spTree>
    <p:extLst>
      <p:ext uri="{BB962C8B-B14F-4D97-AF65-F5344CB8AC3E}">
        <p14:creationId xmlns:p14="http://schemas.microsoft.com/office/powerpoint/2010/main" val="218347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Defender vs Challenger</a:t>
            </a:r>
          </a:p>
        </p:txBody>
      </p:sp>
      <p:sp>
        <p:nvSpPr>
          <p:cNvPr id="3" name="Content Placeholder 2"/>
          <p:cNvSpPr>
            <a:spLocks noGrp="1"/>
          </p:cNvSpPr>
          <p:nvPr>
            <p:ph idx="1"/>
          </p:nvPr>
        </p:nvSpPr>
        <p:spPr>
          <a:xfrm>
            <a:off x="838200" y="1825625"/>
            <a:ext cx="3918527" cy="2986520"/>
          </a:xfrm>
        </p:spPr>
        <p:txBody>
          <a:bodyPr/>
          <a:lstStyle/>
          <a:p>
            <a:pPr marL="0" indent="0">
              <a:buNone/>
            </a:pPr>
            <a:r>
              <a:rPr lang="en-US" dirty="0"/>
              <a:t>Often the decision is whether to replace an existing (old) asset, descriptively called the </a:t>
            </a:r>
            <a:r>
              <a:rPr lang="en-US" b="1" i="1" dirty="0">
                <a:solidFill>
                  <a:srgbClr val="CE2727"/>
                </a:solidFill>
              </a:rPr>
              <a:t>defender</a:t>
            </a:r>
            <a:r>
              <a:rPr lang="en-US" dirty="0"/>
              <a:t>, with a new asset. </a:t>
            </a:r>
            <a:endParaRPr lang="en-GB" dirty="0"/>
          </a:p>
        </p:txBody>
      </p:sp>
      <p:pic>
        <p:nvPicPr>
          <p:cNvPr id="2052" name="Picture 4" descr="http://www.clipartkid.com/images/569/boxing-ring-clip-art-car-interior-design-zz5VIw-clipart.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0022" y="3318885"/>
            <a:ext cx="4762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77382" y="3583709"/>
            <a:ext cx="3475182" cy="2463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t>
            </a:r>
            <a:r>
              <a:rPr lang="tr-TR" dirty="0" err="1"/>
              <a:t>single</a:t>
            </a:r>
            <a:r>
              <a:rPr lang="en-US" dirty="0"/>
              <a:t> or more alternative replacement (new) assets are then called </a:t>
            </a:r>
            <a:r>
              <a:rPr lang="en-US" b="1" i="1" dirty="0">
                <a:solidFill>
                  <a:srgbClr val="1A60CE"/>
                </a:solidFill>
              </a:rPr>
              <a:t>challengers</a:t>
            </a:r>
            <a:r>
              <a:rPr lang="en-US" dirty="0"/>
              <a:t>. </a:t>
            </a:r>
            <a:br>
              <a:rPr lang="en-US" dirty="0"/>
            </a:br>
            <a:endParaRPr lang="en-GB" dirty="0"/>
          </a:p>
        </p:txBody>
      </p:sp>
    </p:spTree>
    <p:extLst>
      <p:ext uri="{BB962C8B-B14F-4D97-AF65-F5344CB8AC3E}">
        <p14:creationId xmlns:p14="http://schemas.microsoft.com/office/powerpoint/2010/main" val="163503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Reasons for Replacement</a:t>
            </a:r>
            <a:endParaRPr lang="en-GB" b="1" dirty="0">
              <a:solidFill>
                <a:srgbClr val="FF0000"/>
              </a:solidFill>
            </a:endParaRPr>
          </a:p>
        </p:txBody>
      </p:sp>
      <p:pic>
        <p:nvPicPr>
          <p:cNvPr id="3076" name="Picture 4" descr="https://i2.wp.com/images.rapgenius.com/ch9zu4461vl1a4g2tp47vkecf.1000x1000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181" y="1923617"/>
            <a:ext cx="4253346" cy="425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65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dirty="0"/>
              <a:t>Reasons for Replacement Analysis</a:t>
            </a:r>
            <a:br>
              <a:rPr lang="en-GB" dirty="0"/>
            </a:br>
            <a:r>
              <a:rPr lang="en-GB" dirty="0"/>
              <a:t>Physical Impairment (Deterioration)</a:t>
            </a:r>
            <a:endParaRPr lang="en-GB"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These are changes that occur in the physical condition of an asset </a:t>
            </a:r>
          </a:p>
          <a:p>
            <a:endParaRPr lang="en-US" dirty="0"/>
          </a:p>
          <a:p>
            <a:pPr lvl="1"/>
            <a:endParaRPr lang="en-US" dirty="0"/>
          </a:p>
          <a:p>
            <a:pPr lvl="1"/>
            <a:endParaRPr lang="en-US" dirty="0"/>
          </a:p>
          <a:p>
            <a:endParaRPr lang="en-US" dirty="0"/>
          </a:p>
          <a:p>
            <a:pPr lvl="1"/>
            <a:r>
              <a:rPr lang="en-US" dirty="0"/>
              <a:t>routine maintenance and breakdown repair costs increase,</a:t>
            </a:r>
          </a:p>
          <a:p>
            <a:pPr lvl="1"/>
            <a:r>
              <a:rPr lang="en-GB" dirty="0"/>
              <a:t>energy use may increase ,</a:t>
            </a:r>
          </a:p>
          <a:p>
            <a:pPr lvl="1"/>
            <a:r>
              <a:rPr lang="en-US" dirty="0"/>
              <a:t>more operator time may be required.</a:t>
            </a:r>
          </a:p>
          <a:p>
            <a:pPr lvl="1"/>
            <a:r>
              <a:rPr lang="en-US" dirty="0"/>
              <a:t>Also some unexpected incident such as an accident may occur that affects the physical condition </a:t>
            </a:r>
            <a:br>
              <a:rPr lang="en-US" dirty="0"/>
            </a:br>
            <a:endParaRPr lang="en-US" dirty="0"/>
          </a:p>
          <a:p>
            <a:r>
              <a:rPr lang="en-US" dirty="0"/>
              <a:t>In short, w</a:t>
            </a:r>
            <a:r>
              <a:rPr lang="en-GB" dirty="0"/>
              <a:t>ear that is overly expensive to repair</a:t>
            </a:r>
          </a:p>
          <a:p>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689693" y="2623467"/>
            <a:ext cx="1793359" cy="807011"/>
          </a:xfrm>
          <a:prstGeom prst="rect">
            <a:avLst/>
          </a:prstGeom>
        </p:spPr>
      </p:pic>
      <p:grpSp>
        <p:nvGrpSpPr>
          <p:cNvPr id="25" name="Group 24"/>
          <p:cNvGrpSpPr/>
          <p:nvPr/>
        </p:nvGrpSpPr>
        <p:grpSpPr>
          <a:xfrm>
            <a:off x="2005570" y="2387177"/>
            <a:ext cx="2317493" cy="1076819"/>
            <a:chOff x="1219339" y="2353144"/>
            <a:chExt cx="1997123" cy="927960"/>
          </a:xfrm>
        </p:grpSpPr>
        <p:grpSp>
          <p:nvGrpSpPr>
            <p:cNvPr id="7" name="Group 6"/>
            <p:cNvGrpSpPr/>
            <p:nvPr/>
          </p:nvGrpSpPr>
          <p:grpSpPr>
            <a:xfrm>
              <a:off x="1350169" y="2580987"/>
              <a:ext cx="1594059" cy="700117"/>
              <a:chOff x="1350169" y="2580987"/>
              <a:chExt cx="2141177" cy="94041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15469" y="2580987"/>
                <a:ext cx="2075877" cy="940413"/>
              </a:xfrm>
              <a:prstGeom prst="rect">
                <a:avLst/>
              </a:prstGeom>
            </p:spPr>
          </p:pic>
          <p:sp>
            <p:nvSpPr>
              <p:cNvPr id="5" name="Rectangle 4"/>
              <p:cNvSpPr/>
              <p:nvPr/>
            </p:nvSpPr>
            <p:spPr>
              <a:xfrm>
                <a:off x="1350169" y="2676524"/>
                <a:ext cx="367795" cy="685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9" name="Straight Connector 8"/>
            <p:cNvCxnSpPr/>
            <p:nvPr/>
          </p:nvCxnSpPr>
          <p:spPr>
            <a:xfrm flipV="1">
              <a:off x="2766060" y="2527677"/>
              <a:ext cx="178168" cy="236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991261" y="2764249"/>
              <a:ext cx="225201" cy="118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428377" y="2533468"/>
              <a:ext cx="223923" cy="245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1219339" y="2907286"/>
              <a:ext cx="315563" cy="99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2057337" y="2353144"/>
              <a:ext cx="47033" cy="204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58732" y="2411477"/>
              <a:ext cx="48613" cy="16343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7906057" y="4024674"/>
            <a:ext cx="3088290" cy="646331"/>
          </a:xfrm>
          <a:prstGeom prst="rect">
            <a:avLst/>
          </a:prstGeom>
        </p:spPr>
        <p:txBody>
          <a:bodyPr wrap="square">
            <a:spAutoFit/>
          </a:bodyPr>
          <a:lstStyle/>
          <a:p>
            <a:br>
              <a:rPr lang="en-US" dirty="0"/>
            </a:br>
            <a:endParaRPr lang="en-GB" dirty="0"/>
          </a:p>
        </p:txBody>
      </p:sp>
      <p:pic>
        <p:nvPicPr>
          <p:cNvPr id="4098" name="Picture 2" descr="http://cliparts.co/cliparts/6cp/6x7/6cp6x78ri.jpg"/>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106867" y="2380457"/>
            <a:ext cx="1922583" cy="138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36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409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dirty="0"/>
              <a:t>Reasons for Replacement Analysis</a:t>
            </a:r>
            <a:br>
              <a:rPr lang="en-GB" dirty="0"/>
            </a:br>
            <a:r>
              <a:rPr lang="en-GB" dirty="0"/>
              <a:t>Altered Requirements</a:t>
            </a:r>
            <a:endParaRPr lang="en-GB" b="1" dirty="0">
              <a:solidFill>
                <a:srgbClr val="FF0000"/>
              </a:solidFill>
            </a:endParaRPr>
          </a:p>
        </p:txBody>
      </p:sp>
      <p:sp>
        <p:nvSpPr>
          <p:cNvPr id="3" name="Content Placeholder 2"/>
          <p:cNvSpPr>
            <a:spLocks noGrp="1"/>
          </p:cNvSpPr>
          <p:nvPr>
            <p:ph idx="1"/>
          </p:nvPr>
        </p:nvSpPr>
        <p:spPr/>
        <p:txBody>
          <a:bodyPr/>
          <a:lstStyle/>
          <a:p>
            <a:r>
              <a:rPr lang="en-US" dirty="0"/>
              <a:t>Capital assets are used to produce goods and services that satisfy human needs/wants. </a:t>
            </a:r>
          </a:p>
          <a:p>
            <a:r>
              <a:rPr lang="en-US" dirty="0"/>
              <a:t>When the demand for a good or service either increases or decreases or the design of a good or service changes, the related asset(s) may</a:t>
            </a:r>
            <a:br>
              <a:rPr lang="en-US" dirty="0"/>
            </a:br>
            <a:r>
              <a:rPr lang="en-US" dirty="0"/>
              <a:t>have the economics of its use affected. </a:t>
            </a:r>
          </a:p>
          <a:p>
            <a:endParaRPr lang="en-US" dirty="0"/>
          </a:p>
          <a:p>
            <a:endParaRPr lang="en-US" dirty="0"/>
          </a:p>
          <a:p>
            <a:pPr marL="0" indent="0">
              <a:buNone/>
            </a:pPr>
            <a:br>
              <a:rPr lang="en-US" dirty="0"/>
            </a:br>
            <a:endParaRPr lang="en-GB" dirty="0"/>
          </a:p>
        </p:txBody>
      </p:sp>
      <p:grpSp>
        <p:nvGrpSpPr>
          <p:cNvPr id="5" name="Group 4"/>
          <p:cNvGrpSpPr/>
          <p:nvPr/>
        </p:nvGrpSpPr>
        <p:grpSpPr>
          <a:xfrm>
            <a:off x="636403" y="5018533"/>
            <a:ext cx="2637570" cy="1158430"/>
            <a:chOff x="1350169" y="2580987"/>
            <a:chExt cx="2141177" cy="940413"/>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15469" y="2580987"/>
              <a:ext cx="2075877" cy="940413"/>
            </a:xfrm>
            <a:prstGeom prst="rect">
              <a:avLst/>
            </a:prstGeom>
          </p:spPr>
        </p:pic>
        <p:sp>
          <p:nvSpPr>
            <p:cNvPr id="13" name="Rectangle 12"/>
            <p:cNvSpPr/>
            <p:nvPr/>
          </p:nvSpPr>
          <p:spPr>
            <a:xfrm>
              <a:off x="1350169" y="2676524"/>
              <a:ext cx="367795" cy="685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5122" name="Picture 2" descr="http://us.123rf.com/450wm/paylessimages/paylessimages1502/paylessimages150206085/46828031-station-wagon.jpg?ve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270" y="4231342"/>
            <a:ext cx="1647789" cy="193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09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dirty="0"/>
              <a:t>Reasons for Replacement Analysis</a:t>
            </a:r>
            <a:br>
              <a:rPr lang="en-GB" dirty="0"/>
            </a:br>
            <a:r>
              <a:rPr lang="en-GB" dirty="0"/>
              <a:t>Altered Requirements</a:t>
            </a:r>
            <a:r>
              <a:rPr lang="tr-TR" dirty="0"/>
              <a:t> (</a:t>
            </a:r>
            <a:r>
              <a:rPr lang="tr-TR" dirty="0" err="1"/>
              <a:t>cont'd</a:t>
            </a:r>
            <a:r>
              <a:rPr lang="tr-TR" dirty="0"/>
              <a:t>)</a:t>
            </a:r>
            <a:endParaRPr lang="en-GB" b="1" dirty="0">
              <a:solidFill>
                <a:srgbClr val="FF0000"/>
              </a:solidFill>
            </a:endParaRPr>
          </a:p>
        </p:txBody>
      </p:sp>
      <p:sp>
        <p:nvSpPr>
          <p:cNvPr id="3" name="Content Placeholder 2"/>
          <p:cNvSpPr>
            <a:spLocks noGrp="1"/>
          </p:cNvSpPr>
          <p:nvPr>
            <p:ph idx="1"/>
          </p:nvPr>
        </p:nvSpPr>
        <p:spPr/>
        <p:txBody>
          <a:bodyPr/>
          <a:lstStyle/>
          <a:p>
            <a:pPr marL="0" indent="0">
              <a:buNone/>
            </a:pPr>
            <a:r>
              <a:rPr lang="tr-TR" dirty="0"/>
              <a:t>World </a:t>
            </a:r>
            <a:r>
              <a:rPr lang="tr-TR" dirty="0" err="1"/>
              <a:t>wide</a:t>
            </a:r>
            <a:r>
              <a:rPr lang="tr-TR" dirty="0"/>
              <a:t> </a:t>
            </a:r>
            <a:r>
              <a:rPr lang="tr-TR" dirty="0" err="1"/>
              <a:t>trade</a:t>
            </a:r>
            <a:r>
              <a:rPr lang="tr-TR" dirty="0"/>
              <a:t> </a:t>
            </a:r>
            <a:r>
              <a:rPr lang="tr-TR" dirty="0" err="1"/>
              <a:t>visualization</a:t>
            </a:r>
            <a:r>
              <a:rPr lang="tr-TR" dirty="0"/>
              <a:t> </a:t>
            </a:r>
          </a:p>
          <a:p>
            <a:r>
              <a:rPr lang="en-US" dirty="0">
                <a:hlinkClick r:id="rId2"/>
              </a:rPr>
              <a:t>https://resourcetrade.earth/data</a:t>
            </a:r>
            <a:r>
              <a:rPr lang="tr-TR" dirty="0"/>
              <a:t> </a:t>
            </a:r>
          </a:p>
          <a:p>
            <a:pPr marL="0" indent="0">
              <a:buNone/>
            </a:pPr>
            <a:br>
              <a:rPr lang="en-US" dirty="0"/>
            </a:br>
            <a:endParaRPr lang="en-GB" dirty="0"/>
          </a:p>
        </p:txBody>
      </p:sp>
    </p:spTree>
    <p:extLst>
      <p:ext uri="{BB962C8B-B14F-4D97-AF65-F5344CB8AC3E}">
        <p14:creationId xmlns:p14="http://schemas.microsoft.com/office/powerpoint/2010/main" val="311929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TEU</a:t>
            </a:r>
            <a:endParaRPr lang="en-GB" b="1" dirty="0">
              <a:solidFill>
                <a:srgbClr val="FF0000"/>
              </a:solidFill>
            </a:endParaRPr>
          </a:p>
        </p:txBody>
      </p:sp>
      <p:sp>
        <p:nvSpPr>
          <p:cNvPr id="3" name="Content Placeholder 2"/>
          <p:cNvSpPr>
            <a:spLocks noGrp="1"/>
          </p:cNvSpPr>
          <p:nvPr>
            <p:ph idx="1"/>
          </p:nvPr>
        </p:nvSpPr>
        <p:spPr/>
        <p:txBody>
          <a:bodyPr/>
          <a:lstStyle/>
          <a:p>
            <a:r>
              <a:rPr lang="en-US" dirty="0"/>
              <a:t>Twenty-foot equivalent unit</a:t>
            </a:r>
            <a:endParaRPr lang="en-GB" dirty="0"/>
          </a:p>
        </p:txBody>
      </p:sp>
      <p:pic>
        <p:nvPicPr>
          <p:cNvPr id="2050" name="Picture 2" descr="İlgili resim">
            <a:extLst>
              <a:ext uri="{FF2B5EF4-FFF2-40B4-BE49-F238E27FC236}">
                <a16:creationId xmlns:a16="http://schemas.microsoft.com/office/drawing/2014/main" id="{92DAFD12-EFBC-4760-8FD7-B12F67A52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89" y="2529126"/>
            <a:ext cx="4894368" cy="34775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fits in a 20 foot container: a 1200 SQFT apartment">
            <a:extLst>
              <a:ext uri="{FF2B5EF4-FFF2-40B4-BE49-F238E27FC236}">
                <a16:creationId xmlns:a16="http://schemas.microsoft.com/office/drawing/2014/main" id="{86B82E9F-120F-4549-8B05-C307FA86F6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45" b="13060"/>
          <a:stretch/>
        </p:blipFill>
        <p:spPr bwMode="auto">
          <a:xfrm>
            <a:off x="6228443" y="2619375"/>
            <a:ext cx="5715000" cy="25170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DFA755B-860B-4752-B39A-8D3C8DC8960A}"/>
              </a:ext>
            </a:extLst>
          </p:cNvPr>
          <p:cNvSpPr/>
          <p:nvPr/>
        </p:nvSpPr>
        <p:spPr>
          <a:xfrm>
            <a:off x="6643960" y="1788180"/>
            <a:ext cx="4883966" cy="523220"/>
          </a:xfrm>
          <a:prstGeom prst="rect">
            <a:avLst/>
          </a:prstGeom>
        </p:spPr>
        <p:txBody>
          <a:bodyPr wrap="none">
            <a:spAutoFit/>
          </a:bodyPr>
          <a:lstStyle/>
          <a:p>
            <a:r>
              <a:rPr lang="tr-TR" sz="2800" dirty="0" err="1"/>
              <a:t>What</a:t>
            </a:r>
            <a:r>
              <a:rPr lang="tr-TR" sz="2800" dirty="0"/>
              <a:t> </a:t>
            </a:r>
            <a:r>
              <a:rPr lang="tr-TR" sz="2800" dirty="0" err="1"/>
              <a:t>fits</a:t>
            </a:r>
            <a:r>
              <a:rPr lang="tr-TR" sz="2800" dirty="0"/>
              <a:t> in a 20 </a:t>
            </a:r>
            <a:r>
              <a:rPr lang="tr-TR" sz="2800" dirty="0" err="1"/>
              <a:t>foot</a:t>
            </a:r>
            <a:r>
              <a:rPr lang="tr-TR" sz="2800" dirty="0"/>
              <a:t> </a:t>
            </a:r>
            <a:r>
              <a:rPr lang="tr-TR" sz="2800" dirty="0" err="1"/>
              <a:t>container</a:t>
            </a:r>
            <a:r>
              <a:rPr lang="tr-TR" sz="2800" dirty="0"/>
              <a:t>?</a:t>
            </a:r>
            <a:endParaRPr lang="en-GB" sz="2800" dirty="0"/>
          </a:p>
        </p:txBody>
      </p:sp>
      <p:sp>
        <p:nvSpPr>
          <p:cNvPr id="11" name="Rectangle 10">
            <a:extLst>
              <a:ext uri="{FF2B5EF4-FFF2-40B4-BE49-F238E27FC236}">
                <a16:creationId xmlns:a16="http://schemas.microsoft.com/office/drawing/2014/main" id="{27549DE8-D351-4F77-A8CD-2BB42F4347A4}"/>
              </a:ext>
            </a:extLst>
          </p:cNvPr>
          <p:cNvSpPr/>
          <p:nvPr/>
        </p:nvSpPr>
        <p:spPr>
          <a:xfrm>
            <a:off x="7004286" y="5196217"/>
            <a:ext cx="4232825" cy="369332"/>
          </a:xfrm>
          <a:prstGeom prst="rect">
            <a:avLst/>
          </a:prstGeom>
        </p:spPr>
        <p:txBody>
          <a:bodyPr wrap="none">
            <a:spAutoFit/>
          </a:bodyPr>
          <a:lstStyle/>
          <a:p>
            <a:r>
              <a:rPr lang="tr-TR" dirty="0" err="1"/>
              <a:t>Household</a:t>
            </a:r>
            <a:r>
              <a:rPr lang="tr-TR" dirty="0"/>
              <a:t> </a:t>
            </a:r>
            <a:r>
              <a:rPr lang="tr-TR" dirty="0" err="1"/>
              <a:t>goods</a:t>
            </a:r>
            <a:r>
              <a:rPr lang="tr-TR" dirty="0"/>
              <a:t> </a:t>
            </a:r>
            <a:r>
              <a:rPr lang="tr-TR" dirty="0" err="1"/>
              <a:t>from</a:t>
            </a:r>
            <a:r>
              <a:rPr lang="tr-TR" dirty="0"/>
              <a:t> a 110 m</a:t>
            </a:r>
            <a:r>
              <a:rPr lang="tr-TR" baseline="30000" dirty="0"/>
              <a:t>2 </a:t>
            </a:r>
            <a:r>
              <a:rPr lang="tr-TR" dirty="0" err="1"/>
              <a:t>apartment</a:t>
            </a:r>
            <a:endParaRPr lang="en-GB" dirty="0"/>
          </a:p>
        </p:txBody>
      </p:sp>
    </p:spTree>
    <p:extLst>
      <p:ext uri="{BB962C8B-B14F-4D97-AF65-F5344CB8AC3E}">
        <p14:creationId xmlns:p14="http://schemas.microsoft.com/office/powerpoint/2010/main" val="5176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2397</Words>
  <Application>Microsoft Office PowerPoint</Application>
  <PresentationFormat>Widescreen</PresentationFormat>
  <Paragraphs>216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Algerian</vt:lpstr>
      <vt:lpstr>Arial</vt:lpstr>
      <vt:lpstr>Calibri</vt:lpstr>
      <vt:lpstr>Calibri Light</vt:lpstr>
      <vt:lpstr>Cambria Math</vt:lpstr>
      <vt:lpstr>Office Theme</vt:lpstr>
      <vt:lpstr>IE 260 – ENGINEERING ECONOMY  Chapter 9  Replacement Analysis</vt:lpstr>
      <vt:lpstr>Chapter 9</vt:lpstr>
      <vt:lpstr>Introduction </vt:lpstr>
      <vt:lpstr>Defender vs Challenger</vt:lpstr>
      <vt:lpstr>Reasons for Replacement</vt:lpstr>
      <vt:lpstr>Reasons for Replacement Analysis Physical Impairment (Deterioration)</vt:lpstr>
      <vt:lpstr>Reasons for Replacement Analysis Altered Requirements</vt:lpstr>
      <vt:lpstr>Reasons for Replacement Analysis Altered Requirements (cont'd)</vt:lpstr>
      <vt:lpstr>TEU</vt:lpstr>
      <vt:lpstr>Reasons for Replacement Analysis Altered Requirements (cont'd)</vt:lpstr>
      <vt:lpstr>Reasons for Replacement Analysis Technology</vt:lpstr>
      <vt:lpstr>Reasons for Replacement Analysis</vt:lpstr>
      <vt:lpstr>Various types of lives for typical assets</vt:lpstr>
      <vt:lpstr>Book Value &amp; Market Value</vt:lpstr>
      <vt:lpstr>Book Value &amp; Market Value</vt:lpstr>
      <vt:lpstr>Sunk Cost</vt:lpstr>
      <vt:lpstr>Outsider Viewpoint</vt:lpstr>
      <vt:lpstr>Existing Asset's Value/Price ?</vt:lpstr>
      <vt:lpstr>Existing Assets Value (cont’d)</vt:lpstr>
      <vt:lpstr>Example Investment Cost of the Defender (Existing Asset)</vt:lpstr>
      <vt:lpstr>Solution (a) Investment Cost of the Defender (Existing Asset)</vt:lpstr>
      <vt:lpstr>Solution (b) Investment Cost of the Defender (Existing Asset)</vt:lpstr>
      <vt:lpstr>Typical Replacement Problems</vt:lpstr>
      <vt:lpstr>Example Replacement Analysis Using Present Worth (Before Taxes)</vt:lpstr>
      <vt:lpstr>Solution Replacement Analysis Using Present Worth (Before Taxes)</vt:lpstr>
      <vt:lpstr>In-class Exercise Before-Tax Replacement Analysis Using EUAC</vt:lpstr>
      <vt:lpstr>In-class Exercise Solution Before-Tax Replacement Analysis Using EUAC</vt:lpstr>
      <vt:lpstr>In-class Exercise Solution (cont’d) Before-Tax Replacement Analysis Using EUAC</vt:lpstr>
      <vt:lpstr>Determining the Economic Lives</vt:lpstr>
      <vt:lpstr>Determining the Economic Lives (cont’d)</vt:lpstr>
      <vt:lpstr>Determining the Economic Life New Asset (Challenger)</vt:lpstr>
      <vt:lpstr>Determining the Economic Life New Asset (Challenger) (cont’d)</vt:lpstr>
      <vt:lpstr>Example EUAC &amp; Economic Life of a Challenger (New Asset) given TCk </vt:lpstr>
      <vt:lpstr>Example Economic Life of a Challenger (New Asset)</vt:lpstr>
      <vt:lpstr>Solution Economic Life of a Challenger (New Asset)</vt:lpstr>
      <vt:lpstr>Solution Economic Life of a Challenger (New Asset)</vt:lpstr>
      <vt:lpstr>Example Economic Life of a Laptop Computer</vt:lpstr>
      <vt:lpstr>Solution Economic Life of a Laptop Computer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Mahir Yildirim</cp:lastModifiedBy>
  <cp:revision>81</cp:revision>
  <cp:lastPrinted>2017-05-02T11:45:34Z</cp:lastPrinted>
  <dcterms:created xsi:type="dcterms:W3CDTF">2016-09-26T07:09:03Z</dcterms:created>
  <dcterms:modified xsi:type="dcterms:W3CDTF">2017-12-03T22:37:14Z</dcterms:modified>
</cp:coreProperties>
</file>