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2"/>
  </p:handoutMasterIdLst>
  <p:sldIdLst>
    <p:sldId id="268" r:id="rId2"/>
    <p:sldId id="267" r:id="rId3"/>
    <p:sldId id="270" r:id="rId4"/>
    <p:sldId id="311" r:id="rId5"/>
    <p:sldId id="271" r:id="rId6"/>
    <p:sldId id="278" r:id="rId7"/>
    <p:sldId id="272" r:id="rId8"/>
    <p:sldId id="273" r:id="rId9"/>
    <p:sldId id="274" r:id="rId10"/>
    <p:sldId id="275" r:id="rId11"/>
    <p:sldId id="277" r:id="rId12"/>
    <p:sldId id="279" r:id="rId13"/>
    <p:sldId id="280" r:id="rId14"/>
    <p:sldId id="281" r:id="rId15"/>
    <p:sldId id="282" r:id="rId16"/>
    <p:sldId id="283" r:id="rId17"/>
    <p:sldId id="284" r:id="rId18"/>
    <p:sldId id="312" r:id="rId19"/>
    <p:sldId id="285" r:id="rId20"/>
    <p:sldId id="286" r:id="rId21"/>
    <p:sldId id="290" r:id="rId22"/>
    <p:sldId id="287" r:id="rId23"/>
    <p:sldId id="288" r:id="rId24"/>
    <p:sldId id="313" r:id="rId25"/>
    <p:sldId id="289" r:id="rId26"/>
    <p:sldId id="291" r:id="rId27"/>
    <p:sldId id="293" r:id="rId28"/>
    <p:sldId id="295" r:id="rId29"/>
    <p:sldId id="314" r:id="rId30"/>
    <p:sldId id="296" r:id="rId31"/>
    <p:sldId id="297" r:id="rId32"/>
    <p:sldId id="298" r:id="rId33"/>
    <p:sldId id="299" r:id="rId34"/>
    <p:sldId id="315" r:id="rId35"/>
    <p:sldId id="316" r:id="rId36"/>
    <p:sldId id="317" r:id="rId37"/>
    <p:sldId id="300" r:id="rId38"/>
    <p:sldId id="301" r:id="rId39"/>
    <p:sldId id="302" r:id="rId40"/>
    <p:sldId id="303" r:id="rId41"/>
    <p:sldId id="304" r:id="rId42"/>
    <p:sldId id="305" r:id="rId43"/>
    <p:sldId id="306" r:id="rId44"/>
    <p:sldId id="318" r:id="rId45"/>
    <p:sldId id="320" r:id="rId46"/>
    <p:sldId id="321" r:id="rId47"/>
    <p:sldId id="307" r:id="rId48"/>
    <p:sldId id="308" r:id="rId49"/>
    <p:sldId id="309" r:id="rId50"/>
    <p:sldId id="310" r:id="rId51"/>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0F8"/>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20" autoAdjust="0"/>
  </p:normalViewPr>
  <p:slideViewPr>
    <p:cSldViewPr snapToGrid="0">
      <p:cViewPr>
        <p:scale>
          <a:sx n="100" d="100"/>
          <a:sy n="100"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9FB0F63E-1F37-4EFF-9DE3-E05BB56E8F9E}" type="datetimeFigureOut">
              <a:rPr lang="en-GB" smtClean="0"/>
              <a:t>17/12/2017</a:t>
            </a:fld>
            <a:endParaRPr lang="en-GB"/>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49001645-9301-4734-9160-AA2A1147D460}" type="slidenum">
              <a:rPr lang="en-GB" smtClean="0"/>
              <a:t>‹#›</a:t>
            </a:fld>
            <a:endParaRPr lang="en-GB"/>
          </a:p>
        </p:txBody>
      </p:sp>
    </p:spTree>
    <p:extLst>
      <p:ext uri="{BB962C8B-B14F-4D97-AF65-F5344CB8AC3E}">
        <p14:creationId xmlns:p14="http://schemas.microsoft.com/office/powerpoint/2010/main" val="293715875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17/12/2017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17/12/2017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17/12/2017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1B124BB-B863-4C20-B34C-0548A8E84568}" type="datetimeFigureOut">
              <a:rPr lang="en-GB" smtClean="0"/>
              <a:t>17/12/2017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B124BB-B863-4C20-B34C-0548A8E84568}" type="datetimeFigureOut">
              <a:rPr lang="en-GB" smtClean="0"/>
              <a:t>17/12/2017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1B124BB-B863-4C20-B34C-0548A8E84568}" type="datetimeFigureOut">
              <a:rPr lang="en-GB" smtClean="0"/>
              <a:t>17/12/2017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1B124BB-B863-4C20-B34C-0548A8E84568}" type="datetimeFigureOut">
              <a:rPr lang="en-GB" smtClean="0"/>
              <a:t>17/12/2017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1B124BB-B863-4C20-B34C-0548A8E84568}" type="datetimeFigureOut">
              <a:rPr lang="en-GB" smtClean="0"/>
              <a:t>17/12/2017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124BB-B863-4C20-B34C-0548A8E84568}" type="datetimeFigureOut">
              <a:rPr lang="en-GB" smtClean="0"/>
              <a:t>17/12/2017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17/12/2017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B124BB-B863-4C20-B34C-0548A8E84568}" type="datetimeFigureOut">
              <a:rPr lang="en-GB" smtClean="0"/>
              <a:t>17/12/2017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124BB-B863-4C20-B34C-0548A8E84568}" type="datetimeFigureOut">
              <a:rPr lang="en-GB" smtClean="0"/>
              <a:t>17/12/2017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dergipark.gov.tr/download/article-file/215697"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br>
              <a:rPr lang="en-GB" sz="2200" dirty="0"/>
            </a:br>
            <a:br>
              <a:rPr lang="en-GB" sz="2200" dirty="0"/>
            </a:br>
            <a:r>
              <a:rPr lang="en-GB" sz="5400" b="1" dirty="0"/>
              <a:t>Chapter 10</a:t>
            </a:r>
            <a:br>
              <a:rPr lang="en-GB" dirty="0"/>
            </a:br>
            <a:r>
              <a:rPr lang="en-US" sz="4400" i="1" dirty="0"/>
              <a:t>Evaluating Projects with Benefit-Cost Ratio Method</a:t>
            </a:r>
            <a:endParaRPr lang="en-GB" i="1" dirty="0"/>
          </a:p>
        </p:txBody>
      </p:sp>
    </p:spTree>
    <p:extLst>
      <p:ext uri="{BB962C8B-B14F-4D97-AF65-F5344CB8AC3E}">
        <p14:creationId xmlns:p14="http://schemas.microsoft.com/office/powerpoint/2010/main" val="33107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owns the project addressed?</a:t>
            </a:r>
            <a:endParaRPr lang="en-GB" dirty="0"/>
          </a:p>
        </p:txBody>
      </p:sp>
      <p:sp>
        <p:nvSpPr>
          <p:cNvPr id="3" name="Content Placeholder 2"/>
          <p:cNvSpPr>
            <a:spLocks noGrp="1"/>
          </p:cNvSpPr>
          <p:nvPr>
            <p:ph idx="1"/>
          </p:nvPr>
        </p:nvSpPr>
        <p:spPr>
          <a:xfrm>
            <a:off x="838200" y="1825624"/>
            <a:ext cx="10515600" cy="4778375"/>
          </a:xfrm>
        </p:spPr>
        <p:txBody>
          <a:bodyPr>
            <a:normAutofit/>
          </a:bodyPr>
          <a:lstStyle/>
          <a:p>
            <a:r>
              <a:rPr lang="en-US" sz="2400" dirty="0"/>
              <a:t>Consider a project involving the expansion of a section of E-5 </a:t>
            </a:r>
            <a:r>
              <a:rPr lang="tr-TR" sz="2400" dirty="0"/>
              <a:t>(D100) highway </a:t>
            </a:r>
            <a:r>
              <a:rPr lang="en-US" sz="2400" dirty="0"/>
              <a:t>from three to four lanes. </a:t>
            </a:r>
          </a:p>
          <a:p>
            <a:endParaRPr lang="en-US" sz="2400" dirty="0"/>
          </a:p>
          <a:p>
            <a:endParaRPr lang="en-US" sz="2400" dirty="0"/>
          </a:p>
          <a:p>
            <a:endParaRPr lang="en-US" sz="2400" dirty="0"/>
          </a:p>
          <a:p>
            <a:endParaRPr lang="en-US" sz="2400" dirty="0"/>
          </a:p>
          <a:p>
            <a:r>
              <a:rPr lang="en-US" sz="2400" dirty="0"/>
              <a:t>Because the project is paid for primarily with funds channeled through the Department of Transportation, we might be inclined to say that the government is the owner. </a:t>
            </a:r>
          </a:p>
          <a:p>
            <a:r>
              <a:rPr lang="en-US" sz="2400" dirty="0"/>
              <a:t>These funds, however, originated from tax dollars—thus, the true owners of the project are the taxpayers.</a:t>
            </a:r>
            <a:endParaRPr lang="en-GB" sz="2400" dirty="0"/>
          </a:p>
        </p:txBody>
      </p:sp>
      <p:pic>
        <p:nvPicPr>
          <p:cNvPr id="2050" name="Picture 2" descr="http://i.sozcu.com.tr/wp-content/uploads/2013/01/trafik_ic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163" y="2281623"/>
            <a:ext cx="5098474" cy="2054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09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and Terminology for Analyzing</a:t>
            </a:r>
            <a:br>
              <a:rPr lang="en-US" dirty="0"/>
            </a:br>
            <a:r>
              <a:rPr lang="en-US" dirty="0"/>
              <a:t>Public Projects</a:t>
            </a:r>
            <a:endParaRPr lang="en-GB" dirty="0"/>
          </a:p>
        </p:txBody>
      </p:sp>
      <p:sp>
        <p:nvSpPr>
          <p:cNvPr id="3" name="Content Placeholder 2"/>
          <p:cNvSpPr>
            <a:spLocks noGrp="1"/>
          </p:cNvSpPr>
          <p:nvPr>
            <p:ph idx="1"/>
          </p:nvPr>
        </p:nvSpPr>
        <p:spPr>
          <a:xfrm>
            <a:off x="838200" y="1825625"/>
            <a:ext cx="10515600" cy="2873966"/>
          </a:xfrm>
        </p:spPr>
        <p:txBody>
          <a:bodyPr>
            <a:normAutofit/>
          </a:bodyPr>
          <a:lstStyle/>
          <a:p>
            <a:r>
              <a:rPr lang="en-US" sz="2400" dirty="0"/>
              <a:t>Project </a:t>
            </a:r>
            <a:r>
              <a:rPr lang="en-US" sz="2400" b="1" i="1" dirty="0">
                <a:solidFill>
                  <a:srgbClr val="0070C0"/>
                </a:solidFill>
              </a:rPr>
              <a:t>benefits</a:t>
            </a:r>
            <a:r>
              <a:rPr lang="en-US" sz="2400" i="1" dirty="0"/>
              <a:t> </a:t>
            </a:r>
            <a:r>
              <a:rPr lang="en-US" sz="2400" dirty="0"/>
              <a:t>are defined as the favorable consequences of</a:t>
            </a:r>
            <a:r>
              <a:rPr lang="tr-TR" sz="2400" dirty="0"/>
              <a:t> </a:t>
            </a:r>
            <a:r>
              <a:rPr lang="en-US" sz="2400" dirty="0"/>
              <a:t>the project to the public, but project </a:t>
            </a:r>
            <a:r>
              <a:rPr lang="en-US" sz="2400" b="1" i="1" dirty="0">
                <a:solidFill>
                  <a:srgbClr val="0070C0"/>
                </a:solidFill>
              </a:rPr>
              <a:t>costs</a:t>
            </a:r>
            <a:r>
              <a:rPr lang="en-US" sz="2400" i="1" dirty="0"/>
              <a:t> </a:t>
            </a:r>
            <a:r>
              <a:rPr lang="en-US" sz="2400" dirty="0"/>
              <a:t>represent the monetary disbursement(s) required of the government. </a:t>
            </a:r>
            <a:endParaRPr lang="en-GB" sz="2400" dirty="0"/>
          </a:p>
        </p:txBody>
      </p:sp>
      <p:pic>
        <p:nvPicPr>
          <p:cNvPr id="6" name="Picture 5">
            <a:extLst>
              <a:ext uri="{FF2B5EF4-FFF2-40B4-BE49-F238E27FC236}">
                <a16:creationId xmlns:a16="http://schemas.microsoft.com/office/drawing/2014/main" id="{0B90E7C2-D4B2-495C-B6F7-AB259F55A20F}"/>
              </a:ext>
            </a:extLst>
          </p:cNvPr>
          <p:cNvPicPr>
            <a:picLocks noChangeAspect="1"/>
          </p:cNvPicPr>
          <p:nvPr/>
        </p:nvPicPr>
        <p:blipFill>
          <a:blip r:embed="rId2"/>
          <a:stretch>
            <a:fillRect/>
          </a:stretch>
        </p:blipFill>
        <p:spPr>
          <a:xfrm>
            <a:off x="7222190" y="3098507"/>
            <a:ext cx="4513053" cy="2781300"/>
          </a:xfrm>
          <a:prstGeom prst="rect">
            <a:avLst/>
          </a:prstGeom>
        </p:spPr>
      </p:pic>
      <p:sp>
        <p:nvSpPr>
          <p:cNvPr id="9" name="Content Placeholder 2">
            <a:extLst>
              <a:ext uri="{FF2B5EF4-FFF2-40B4-BE49-F238E27FC236}">
                <a16:creationId xmlns:a16="http://schemas.microsoft.com/office/drawing/2014/main" id="{8DEC8707-2CA4-4865-A2B8-ACD795E45510}"/>
              </a:ext>
            </a:extLst>
          </p:cNvPr>
          <p:cNvSpPr txBox="1">
            <a:spLocks/>
          </p:cNvSpPr>
          <p:nvPr/>
        </p:nvSpPr>
        <p:spPr>
          <a:xfrm>
            <a:off x="838200" y="3005839"/>
            <a:ext cx="6274981" cy="2873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Considering again the widening of E-5</a:t>
            </a:r>
            <a:r>
              <a:rPr lang="tr-TR" sz="2400" dirty="0"/>
              <a:t> </a:t>
            </a:r>
            <a:r>
              <a:rPr lang="tr-TR" sz="2400" dirty="0" err="1"/>
              <a:t>highway</a:t>
            </a:r>
            <a:r>
              <a:rPr lang="en-US" sz="2400" dirty="0"/>
              <a:t>, some of the </a:t>
            </a:r>
            <a:r>
              <a:rPr lang="en-US" sz="2400" b="1" i="1" dirty="0"/>
              <a:t>owners</a:t>
            </a:r>
            <a:r>
              <a:rPr lang="en-US" sz="2400" i="1" dirty="0"/>
              <a:t> </a:t>
            </a:r>
            <a:r>
              <a:rPr lang="en-US" sz="2400" dirty="0"/>
              <a:t>of the project would lose a portion of their land, along with a portion of their annual revenues. </a:t>
            </a:r>
          </a:p>
          <a:p>
            <a:r>
              <a:rPr lang="en-US" sz="2400" dirty="0"/>
              <a:t>The term </a:t>
            </a:r>
            <a:r>
              <a:rPr lang="en-US" sz="2400" b="1" i="1" dirty="0" err="1">
                <a:solidFill>
                  <a:srgbClr val="0070C0"/>
                </a:solidFill>
              </a:rPr>
              <a:t>disbenefits</a:t>
            </a:r>
            <a:r>
              <a:rPr lang="en-US" sz="2400" i="1" dirty="0"/>
              <a:t> </a:t>
            </a:r>
            <a:r>
              <a:rPr lang="en-US" sz="2400" dirty="0"/>
              <a:t>is generally used to represent the negative consequences of a project to the public. </a:t>
            </a:r>
            <a:endParaRPr lang="en-GB" sz="2400" dirty="0"/>
          </a:p>
        </p:txBody>
      </p:sp>
      <p:grpSp>
        <p:nvGrpSpPr>
          <p:cNvPr id="11" name="Group 10">
            <a:extLst>
              <a:ext uri="{FF2B5EF4-FFF2-40B4-BE49-F238E27FC236}">
                <a16:creationId xmlns:a16="http://schemas.microsoft.com/office/drawing/2014/main" id="{8479397A-3CD6-4512-BE2A-7222ED9324DC}"/>
              </a:ext>
            </a:extLst>
          </p:cNvPr>
          <p:cNvGrpSpPr/>
          <p:nvPr/>
        </p:nvGrpSpPr>
        <p:grpSpPr>
          <a:xfrm>
            <a:off x="7222190" y="3098506"/>
            <a:ext cx="4513052" cy="2781299"/>
            <a:chOff x="7222190" y="3098506"/>
            <a:chExt cx="4513052" cy="2781299"/>
          </a:xfrm>
        </p:grpSpPr>
        <p:pic>
          <p:nvPicPr>
            <p:cNvPr id="8" name="Picture 7">
              <a:extLst>
                <a:ext uri="{FF2B5EF4-FFF2-40B4-BE49-F238E27FC236}">
                  <a16:creationId xmlns:a16="http://schemas.microsoft.com/office/drawing/2014/main" id="{A90125C1-3224-409E-BFCB-FE7C08895D9C}"/>
                </a:ext>
              </a:extLst>
            </p:cNvPr>
            <p:cNvPicPr>
              <a:picLocks noChangeAspect="1"/>
            </p:cNvPicPr>
            <p:nvPr/>
          </p:nvPicPr>
          <p:blipFill>
            <a:blip r:embed="rId3"/>
            <a:stretch>
              <a:fillRect/>
            </a:stretch>
          </p:blipFill>
          <p:spPr>
            <a:xfrm>
              <a:off x="7222190" y="3098506"/>
              <a:ext cx="4513052" cy="2781299"/>
            </a:xfrm>
            <a:prstGeom prst="rect">
              <a:avLst/>
            </a:prstGeom>
          </p:spPr>
        </p:pic>
        <p:sp>
          <p:nvSpPr>
            <p:cNvPr id="10" name="Rectangle 9">
              <a:extLst>
                <a:ext uri="{FF2B5EF4-FFF2-40B4-BE49-F238E27FC236}">
                  <a16:creationId xmlns:a16="http://schemas.microsoft.com/office/drawing/2014/main" id="{790022B3-ECD7-46CD-81F0-9CB2615DDCD9}"/>
                </a:ext>
              </a:extLst>
            </p:cNvPr>
            <p:cNvSpPr/>
            <p:nvPr/>
          </p:nvSpPr>
          <p:spPr>
            <a:xfrm>
              <a:off x="9655175" y="3800475"/>
              <a:ext cx="212725" cy="628650"/>
            </a:xfrm>
            <a:prstGeom prst="rect">
              <a:avLst/>
            </a:prstGeom>
            <a:pattFill prst="wdDnDiag">
              <a:fgClr>
                <a:srgbClr val="FF0000"/>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3489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Self-Liquidating Projects</a:t>
            </a:r>
          </a:p>
        </p:txBody>
      </p:sp>
      <p:sp>
        <p:nvSpPr>
          <p:cNvPr id="3" name="Content Placeholder 2"/>
          <p:cNvSpPr>
            <a:spLocks noGrp="1"/>
          </p:cNvSpPr>
          <p:nvPr>
            <p:ph idx="1"/>
          </p:nvPr>
        </p:nvSpPr>
        <p:spPr/>
        <p:txBody>
          <a:bodyPr/>
          <a:lstStyle/>
          <a:p>
            <a:r>
              <a:rPr lang="en-US" dirty="0"/>
              <a:t>The term </a:t>
            </a:r>
            <a:r>
              <a:rPr lang="en-US" i="1" dirty="0"/>
              <a:t>self-liquidating project </a:t>
            </a:r>
            <a:r>
              <a:rPr lang="en-US" dirty="0"/>
              <a:t>is applied to a governmental project that is expected to earn direct revenue sufficient to repay its cost in a specified period of time.</a:t>
            </a:r>
            <a:r>
              <a:rPr lang="tr-TR" dirty="0"/>
              <a:t> Example </a:t>
            </a:r>
            <a:r>
              <a:rPr lang="tr-TR" b="1" dirty="0">
                <a:solidFill>
                  <a:srgbClr val="FF0000"/>
                </a:solidFill>
              </a:rPr>
              <a:t>?</a:t>
            </a:r>
            <a:r>
              <a:rPr lang="en-US" dirty="0"/>
              <a:t> </a:t>
            </a:r>
          </a:p>
          <a:p>
            <a:pPr marL="0" indent="0">
              <a:buNone/>
            </a:pPr>
            <a:br>
              <a:rPr lang="en-US" dirty="0"/>
            </a:br>
            <a:endParaRPr lang="en-GB" dirty="0"/>
          </a:p>
        </p:txBody>
      </p:sp>
      <p:pic>
        <p:nvPicPr>
          <p:cNvPr id="3074" name="Picture 2" descr="http://img7.mynet.com/finans/fn8/2016/07/osmangazi-acilis3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725" y="3266498"/>
            <a:ext cx="3267075" cy="24479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3266498"/>
            <a:ext cx="6717145" cy="2644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of these projects provide utility services—for example, the fresh water, electric power, irrigation water, and sewage disposal provided by a hydroelectric dam.</a:t>
            </a:r>
          </a:p>
          <a:p>
            <a:r>
              <a:rPr lang="en-US" dirty="0"/>
              <a:t>Other examples of self-liquidating projects include toll bridges and highways. </a:t>
            </a:r>
            <a:endParaRPr lang="en-GB" dirty="0"/>
          </a:p>
        </p:txBody>
      </p:sp>
    </p:spTree>
    <p:extLst>
      <p:ext uri="{BB962C8B-B14F-4D97-AF65-F5344CB8AC3E}">
        <p14:creationId xmlns:p14="http://schemas.microsoft.com/office/powerpoint/2010/main" val="286804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in Evaluating Public-Sector Projects</a:t>
            </a:r>
            <a:endParaRPr lang="en-GB"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a:t>There is no profit standard to be used as a measure of financial effectiveness.</a:t>
            </a:r>
            <a:br>
              <a:rPr lang="en-US" dirty="0"/>
            </a:br>
            <a:r>
              <a:rPr lang="en-US" dirty="0"/>
              <a:t>Most public projects are intended to be </a:t>
            </a:r>
            <a:r>
              <a:rPr lang="en-US" u="sng" dirty="0"/>
              <a:t>nonprofit</a:t>
            </a:r>
            <a:r>
              <a:rPr lang="en-US" dirty="0"/>
              <a:t>.</a:t>
            </a:r>
          </a:p>
          <a:p>
            <a:pPr marL="514350" indent="-514350">
              <a:buFont typeface="+mj-lt"/>
              <a:buAutoNum type="arabicPeriod"/>
            </a:pPr>
            <a:r>
              <a:rPr lang="en-US" dirty="0"/>
              <a:t>The monetary impact of many of the benefits of public projects is difficult</a:t>
            </a:r>
            <a:br>
              <a:rPr lang="en-US" dirty="0"/>
            </a:br>
            <a:r>
              <a:rPr lang="en-US" dirty="0"/>
              <a:t>to quantify.</a:t>
            </a:r>
          </a:p>
          <a:p>
            <a:pPr marL="514350" indent="-514350">
              <a:buFont typeface="+mj-lt"/>
              <a:buAutoNum type="arabicPeriod"/>
            </a:pPr>
            <a:r>
              <a:rPr lang="en-US" dirty="0"/>
              <a:t>There may be little or no connection between the project and the public, </a:t>
            </a:r>
            <a:r>
              <a:rPr lang="tr-TR" dirty="0"/>
              <a:t>who</a:t>
            </a:r>
            <a:br>
              <a:rPr lang="en-US" dirty="0"/>
            </a:br>
            <a:r>
              <a:rPr lang="en-US" dirty="0"/>
              <a:t>is the owner of the project.</a:t>
            </a:r>
          </a:p>
          <a:p>
            <a:pPr marL="514350" indent="-514350">
              <a:buFont typeface="+mj-lt"/>
              <a:buAutoNum type="arabicPeriod"/>
            </a:pPr>
            <a:r>
              <a:rPr lang="en-US" dirty="0"/>
              <a:t>There is often strong political influence whenever public funds are used. When</a:t>
            </a:r>
            <a:br>
              <a:rPr lang="en-US" dirty="0"/>
            </a:br>
            <a:r>
              <a:rPr lang="en-US" dirty="0"/>
              <a:t>decisions regarding public projects are made by elected officials who will soon</a:t>
            </a:r>
            <a:br>
              <a:rPr lang="en-US" dirty="0"/>
            </a:br>
            <a:r>
              <a:rPr lang="en-US" dirty="0"/>
              <a:t>be seeking reelection, </a:t>
            </a:r>
            <a:r>
              <a:rPr lang="en-US" i="1" dirty="0"/>
              <a:t>the immediate benefits and costs are stressed, often with little or no consideration for the more important long-term consequences.</a:t>
            </a:r>
            <a:endParaRPr lang="tr-TR" i="1" dirty="0"/>
          </a:p>
          <a:p>
            <a:pPr marL="457200" lvl="1" indent="0">
              <a:buNone/>
            </a:pPr>
            <a:r>
              <a:rPr lang="tr-TR" i="1" dirty="0"/>
              <a:t>	</a:t>
            </a:r>
            <a:r>
              <a:rPr lang="en-US" i="1" dirty="0"/>
              <a:t>immediate benefits</a:t>
            </a:r>
            <a:r>
              <a:rPr lang="tr-TR" i="1" dirty="0"/>
              <a:t> vs </a:t>
            </a:r>
            <a:r>
              <a:rPr lang="en-US" i="1" dirty="0"/>
              <a:t>long-term consequences</a:t>
            </a:r>
            <a:endParaRPr lang="en-GB" dirty="0"/>
          </a:p>
        </p:txBody>
      </p:sp>
    </p:spTree>
    <p:extLst>
      <p:ext uri="{BB962C8B-B14F-4D97-AF65-F5344CB8AC3E}">
        <p14:creationId xmlns:p14="http://schemas.microsoft.com/office/powerpoint/2010/main" val="58539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in Evaluating Public-Sector Projects</a:t>
            </a:r>
            <a:endParaRPr lang="en-GB"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startAt="5"/>
            </a:pPr>
            <a:r>
              <a:rPr lang="en-US" dirty="0"/>
              <a:t>Public projects are usually much more subject to legal restrictions than are</a:t>
            </a:r>
            <a:br>
              <a:rPr lang="en-US" dirty="0"/>
            </a:br>
            <a:r>
              <a:rPr lang="en-US" dirty="0"/>
              <a:t>private projects. For example, the area of operations for a municipally owned</a:t>
            </a:r>
            <a:br>
              <a:rPr lang="en-US" dirty="0"/>
            </a:br>
            <a:r>
              <a:rPr lang="en-US" dirty="0"/>
              <a:t>power company may be restricted such that power can be sold only within the</a:t>
            </a:r>
            <a:br>
              <a:rPr lang="en-US" dirty="0"/>
            </a:br>
            <a:r>
              <a:rPr lang="en-US" dirty="0"/>
              <a:t>city limits, regardless of whether a market for any excess capacity exists outside</a:t>
            </a:r>
            <a:br>
              <a:rPr lang="en-US" dirty="0"/>
            </a:br>
            <a:r>
              <a:rPr lang="en-US" dirty="0"/>
              <a:t>the city.</a:t>
            </a:r>
          </a:p>
          <a:p>
            <a:pPr marL="514350" indent="-514350">
              <a:buFont typeface="+mj-lt"/>
              <a:buAutoNum type="arabicPeriod" startAt="5"/>
            </a:pPr>
            <a:r>
              <a:rPr lang="en-US" dirty="0"/>
              <a:t>The ability of governmental bodies to obtain capital is much more restricted</a:t>
            </a:r>
            <a:br>
              <a:rPr lang="en-US" dirty="0"/>
            </a:br>
            <a:r>
              <a:rPr lang="en-US" dirty="0"/>
              <a:t>than that of private enterprises.</a:t>
            </a:r>
          </a:p>
          <a:p>
            <a:pPr marL="514350" indent="-514350">
              <a:buFont typeface="+mj-lt"/>
              <a:buAutoNum type="arabicPeriod" startAt="5"/>
            </a:pPr>
            <a:r>
              <a:rPr lang="en-US" dirty="0"/>
              <a:t>The appropriate interest rate for discounting the benefits and costs of public</a:t>
            </a:r>
            <a:br>
              <a:rPr lang="en-US" dirty="0"/>
            </a:br>
            <a:r>
              <a:rPr lang="en-US" dirty="0"/>
              <a:t>projects is often controversially and politically sensitive. </a:t>
            </a:r>
            <a:br>
              <a:rPr lang="en-US" dirty="0"/>
            </a:br>
            <a:endParaRPr lang="en-GB" dirty="0"/>
          </a:p>
        </p:txBody>
      </p:sp>
    </p:spTree>
    <p:extLst>
      <p:ext uri="{BB962C8B-B14F-4D97-AF65-F5344CB8AC3E}">
        <p14:creationId xmlns:p14="http://schemas.microsoft.com/office/powerpoint/2010/main" val="144535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Benefit−Cost Ratio Method</a:t>
            </a:r>
            <a:endParaRPr lang="en-GB" dirty="0"/>
          </a:p>
        </p:txBody>
      </p:sp>
      <p:sp>
        <p:nvSpPr>
          <p:cNvPr id="3" name="Content Placeholder 2"/>
          <p:cNvSpPr>
            <a:spLocks noGrp="1"/>
          </p:cNvSpPr>
          <p:nvPr>
            <p:ph idx="1"/>
          </p:nvPr>
        </p:nvSpPr>
        <p:spPr/>
        <p:txBody>
          <a:bodyPr>
            <a:normAutofit/>
          </a:bodyPr>
          <a:lstStyle/>
          <a:p>
            <a:r>
              <a:rPr lang="en-US" dirty="0"/>
              <a:t>As the name implies, the B–C ratio method involves the calculation of a ratio of benefits to costs. Whether evaluating a project in the private sector or in the public sector, the time value of money must be considered to account for the timing of cash flows (or benefits) occurring after the inception of the project. </a:t>
            </a:r>
          </a:p>
          <a:p>
            <a:r>
              <a:rPr lang="en-US" dirty="0"/>
              <a:t>Thus, the B–C ratio is actually </a:t>
            </a:r>
            <a:endParaRPr lang="tr-TR" dirty="0"/>
          </a:p>
          <a:p>
            <a:pPr marL="0" indent="0">
              <a:buNone/>
            </a:pPr>
            <a:r>
              <a:rPr lang="tr-TR" dirty="0"/>
              <a:t>	</a:t>
            </a:r>
            <a:r>
              <a:rPr lang="en-US" b="1" dirty="0">
                <a:solidFill>
                  <a:srgbClr val="0070C0"/>
                </a:solidFill>
              </a:rPr>
              <a:t>a ratio of </a:t>
            </a:r>
            <a:r>
              <a:rPr lang="en-US" b="1" i="1" dirty="0">
                <a:solidFill>
                  <a:srgbClr val="0070C0"/>
                </a:solidFill>
              </a:rPr>
              <a:t>discounted benefits </a:t>
            </a:r>
            <a:r>
              <a:rPr lang="en-US" b="1" dirty="0">
                <a:solidFill>
                  <a:srgbClr val="0070C0"/>
                </a:solidFill>
              </a:rPr>
              <a:t>to </a:t>
            </a:r>
            <a:r>
              <a:rPr lang="en-US" b="1" i="1" dirty="0">
                <a:solidFill>
                  <a:srgbClr val="0070C0"/>
                </a:solidFill>
              </a:rPr>
              <a:t>discounted costs.</a:t>
            </a:r>
            <a:r>
              <a:rPr lang="en-US" b="1" dirty="0">
                <a:solidFill>
                  <a:srgbClr val="0070C0"/>
                </a:solidFill>
              </a:rPr>
              <a:t> </a:t>
            </a:r>
            <a:endParaRPr lang="tr-TR" b="1" dirty="0">
              <a:solidFill>
                <a:srgbClr val="0070C0"/>
              </a:solidFill>
            </a:endParaRPr>
          </a:p>
          <a:p>
            <a:pPr marL="0" indent="0">
              <a:buNone/>
            </a:pPr>
            <a:endParaRPr lang="en-US" dirty="0"/>
          </a:p>
          <a:p>
            <a:r>
              <a:rPr lang="en-GB" dirty="0"/>
              <a:t>go/no-go decision</a:t>
            </a:r>
          </a:p>
        </p:txBody>
      </p:sp>
      <p:pic>
        <p:nvPicPr>
          <p:cNvPr id="2050" name="Picture 2" descr="http://www.thehealthcareloop.com/wp-content/uploads/2016/08/Go-No-Go-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5257" y="4767943"/>
            <a:ext cx="2786743" cy="2090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03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Benefit−Cost Ratio Method</a:t>
            </a:r>
            <a:endParaRPr lang="en-GB" dirty="0"/>
          </a:p>
        </p:txBody>
      </p:sp>
      <p:sp>
        <p:nvSpPr>
          <p:cNvPr id="3" name="Content Placeholder 2"/>
          <p:cNvSpPr>
            <a:spLocks noGrp="1"/>
          </p:cNvSpPr>
          <p:nvPr>
            <p:ph idx="1"/>
          </p:nvPr>
        </p:nvSpPr>
        <p:spPr/>
        <p:txBody>
          <a:bodyPr/>
          <a:lstStyle/>
          <a:p>
            <a:r>
              <a:rPr lang="en-US" dirty="0"/>
              <a:t>The B–C ratio is defined as the ratio of the </a:t>
            </a:r>
            <a:r>
              <a:rPr lang="en-US" b="1" dirty="0"/>
              <a:t>equivalent worth</a:t>
            </a:r>
            <a:r>
              <a:rPr lang="en-US" dirty="0"/>
              <a:t> of benefits to the </a:t>
            </a:r>
            <a:r>
              <a:rPr lang="en-US" b="1" dirty="0"/>
              <a:t>equivalent worth </a:t>
            </a:r>
            <a:r>
              <a:rPr lang="en-US" dirty="0"/>
              <a:t>of costs. </a:t>
            </a:r>
            <a:endParaRPr lang="tr-TR" dirty="0"/>
          </a:p>
          <a:p>
            <a:r>
              <a:rPr lang="en-US" dirty="0"/>
              <a:t>The equivalent-worth measure applied can be present worth, annual worth, or future worth, but customarily, either PW or AW is used. </a:t>
            </a:r>
            <a:endParaRPr lang="tr-TR" dirty="0"/>
          </a:p>
          <a:p>
            <a:endParaRPr lang="en-US" dirty="0"/>
          </a:p>
          <a:p>
            <a:r>
              <a:rPr lang="en-US" dirty="0"/>
              <a:t>The B–C ratio is also known as the </a:t>
            </a:r>
            <a:r>
              <a:rPr lang="en-US" i="1" dirty="0"/>
              <a:t>savings-investment ratio </a:t>
            </a:r>
            <a:r>
              <a:rPr lang="en-US" dirty="0"/>
              <a:t>(</a:t>
            </a:r>
            <a:r>
              <a:rPr lang="en-US" i="1" dirty="0"/>
              <a:t>SIR</a:t>
            </a:r>
            <a:r>
              <a:rPr lang="en-US" dirty="0"/>
              <a:t>) by some governmental agencies.</a:t>
            </a:r>
            <a:br>
              <a:rPr lang="en-US" dirty="0"/>
            </a:br>
            <a:br>
              <a:rPr lang="en-US" dirty="0"/>
            </a:br>
            <a:endParaRPr lang="en-GB" dirty="0"/>
          </a:p>
        </p:txBody>
      </p:sp>
    </p:spTree>
    <p:extLst>
      <p:ext uri="{BB962C8B-B14F-4D97-AF65-F5344CB8AC3E}">
        <p14:creationId xmlns:p14="http://schemas.microsoft.com/office/powerpoint/2010/main" val="206994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B-C Formulations - PW</a:t>
            </a:r>
          </a:p>
        </p:txBody>
      </p:sp>
      <p:grpSp>
        <p:nvGrpSpPr>
          <p:cNvPr id="8" name="Group 7"/>
          <p:cNvGrpSpPr/>
          <p:nvPr/>
        </p:nvGrpSpPr>
        <p:grpSpPr>
          <a:xfrm>
            <a:off x="838200" y="1825625"/>
            <a:ext cx="8499763" cy="3679241"/>
            <a:chOff x="838200" y="1825625"/>
            <a:chExt cx="8499763" cy="3679241"/>
          </a:xfrm>
        </p:grpSpPr>
        <p:pic>
          <p:nvPicPr>
            <p:cNvPr id="4" name="Picture 3"/>
            <p:cNvPicPr>
              <a:picLocks noChangeAspect="1"/>
            </p:cNvPicPr>
            <p:nvPr/>
          </p:nvPicPr>
          <p:blipFill rotWithShape="1">
            <a:blip r:embed="rId2"/>
            <a:srcRect b="23053"/>
            <a:stretch/>
          </p:blipFill>
          <p:spPr>
            <a:xfrm>
              <a:off x="838200" y="1825625"/>
              <a:ext cx="8496300" cy="3679241"/>
            </a:xfrm>
            <a:prstGeom prst="rect">
              <a:avLst/>
            </a:prstGeom>
          </p:spPr>
        </p:pic>
        <p:sp>
          <p:nvSpPr>
            <p:cNvPr id="7" name="Rectangle 6"/>
            <p:cNvSpPr/>
            <p:nvPr/>
          </p:nvSpPr>
          <p:spPr>
            <a:xfrm>
              <a:off x="8793018" y="2852304"/>
              <a:ext cx="544945" cy="988291"/>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a:extLst>
              <a:ext uri="{FF2B5EF4-FFF2-40B4-BE49-F238E27FC236}">
                <a16:creationId xmlns:a16="http://schemas.microsoft.com/office/drawing/2014/main" id="{6D4456B9-F518-4B74-9B62-CDD02B60F71A}"/>
              </a:ext>
            </a:extLst>
          </p:cNvPr>
          <p:cNvSpPr/>
          <p:nvPr/>
        </p:nvSpPr>
        <p:spPr>
          <a:xfrm>
            <a:off x="838200" y="2238122"/>
            <a:ext cx="8496300" cy="1432865"/>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E5C7FCEF-947E-4118-B0A2-3FADFF66C191}"/>
              </a:ext>
            </a:extLst>
          </p:cNvPr>
          <p:cNvGrpSpPr/>
          <p:nvPr/>
        </p:nvGrpSpPr>
        <p:grpSpPr>
          <a:xfrm>
            <a:off x="834737" y="2229941"/>
            <a:ext cx="8503226" cy="1575983"/>
            <a:chOff x="834737" y="2229941"/>
            <a:chExt cx="8503226" cy="1575983"/>
          </a:xfrm>
        </p:grpSpPr>
        <p:pic>
          <p:nvPicPr>
            <p:cNvPr id="16" name="Picture 15">
              <a:extLst>
                <a:ext uri="{FF2B5EF4-FFF2-40B4-BE49-F238E27FC236}">
                  <a16:creationId xmlns:a16="http://schemas.microsoft.com/office/drawing/2014/main" id="{55F9CAA7-BDCD-463D-9054-DA6017127F5D}"/>
                </a:ext>
              </a:extLst>
            </p:cNvPr>
            <p:cNvPicPr>
              <a:picLocks noChangeAspect="1"/>
            </p:cNvPicPr>
            <p:nvPr/>
          </p:nvPicPr>
          <p:blipFill rotWithShape="1">
            <a:blip r:embed="rId2"/>
            <a:srcRect t="7203" b="60249"/>
            <a:stretch/>
          </p:blipFill>
          <p:spPr>
            <a:xfrm>
              <a:off x="834737" y="2229941"/>
              <a:ext cx="8496300" cy="1556326"/>
            </a:xfrm>
            <a:prstGeom prst="rect">
              <a:avLst/>
            </a:prstGeom>
          </p:spPr>
        </p:pic>
        <p:sp>
          <p:nvSpPr>
            <p:cNvPr id="5" name="Rectangle 4">
              <a:extLst>
                <a:ext uri="{FF2B5EF4-FFF2-40B4-BE49-F238E27FC236}">
                  <a16:creationId xmlns:a16="http://schemas.microsoft.com/office/drawing/2014/main" id="{7F408F23-A439-4EC3-A45B-02A91F929348}"/>
                </a:ext>
              </a:extLst>
            </p:cNvPr>
            <p:cNvSpPr/>
            <p:nvPr/>
          </p:nvSpPr>
          <p:spPr>
            <a:xfrm>
              <a:off x="8793018" y="3162300"/>
              <a:ext cx="544945" cy="643624"/>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Rectangle 12"/>
          <p:cNvSpPr/>
          <p:nvPr/>
        </p:nvSpPr>
        <p:spPr>
          <a:xfrm>
            <a:off x="8395853" y="2564569"/>
            <a:ext cx="3796147" cy="1384995"/>
          </a:xfrm>
          <a:prstGeom prst="rect">
            <a:avLst/>
          </a:prstGeom>
        </p:spPr>
        <p:txBody>
          <a:bodyPr wrap="square">
            <a:spAutoFit/>
          </a:bodyPr>
          <a:lstStyle/>
          <a:p>
            <a:r>
              <a:rPr lang="en-US" sz="2800" dirty="0">
                <a:solidFill>
                  <a:srgbClr val="FF0000"/>
                </a:solidFill>
              </a:rPr>
              <a:t>When do we accept a project based on B-C ?</a:t>
            </a:r>
            <a:br>
              <a:rPr lang="en-US" sz="2800" dirty="0">
                <a:solidFill>
                  <a:srgbClr val="FF0000"/>
                </a:solidFill>
              </a:rPr>
            </a:br>
            <a:endParaRPr lang="en-GB" sz="2800" dirty="0">
              <a:solidFill>
                <a:srgbClr val="FF0000"/>
              </a:solidFill>
            </a:endParaRPr>
          </a:p>
        </p:txBody>
      </p:sp>
      <p:sp>
        <p:nvSpPr>
          <p:cNvPr id="14" name="Rectangle 13"/>
          <p:cNvSpPr/>
          <p:nvPr/>
        </p:nvSpPr>
        <p:spPr>
          <a:xfrm>
            <a:off x="8395854" y="3502741"/>
            <a:ext cx="3777674" cy="1015663"/>
          </a:xfrm>
          <a:prstGeom prst="rect">
            <a:avLst/>
          </a:prstGeom>
        </p:spPr>
        <p:txBody>
          <a:bodyPr wrap="square">
            <a:spAutoFit/>
          </a:bodyPr>
          <a:lstStyle/>
          <a:p>
            <a:r>
              <a:rPr lang="en-US" sz="2000" i="1" dirty="0"/>
              <a:t>A project is acceptable when the B–C ratio is greater than or equal to 1.0 </a:t>
            </a:r>
            <a:endParaRPr lang="en-GB" sz="2000" i="1" dirty="0">
              <a:solidFill>
                <a:srgbClr val="FF0000"/>
              </a:solidFill>
            </a:endParaRPr>
          </a:p>
        </p:txBody>
      </p:sp>
    </p:spTree>
    <p:extLst>
      <p:ext uri="{BB962C8B-B14F-4D97-AF65-F5344CB8AC3E}">
        <p14:creationId xmlns:p14="http://schemas.microsoft.com/office/powerpoint/2010/main" val="215799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919A1CF-618A-497A-9D55-8AB29178DB69}"/>
              </a:ext>
            </a:extLst>
          </p:cNvPr>
          <p:cNvPicPr>
            <a:picLocks noChangeAspect="1"/>
          </p:cNvPicPr>
          <p:nvPr/>
        </p:nvPicPr>
        <p:blipFill rotWithShape="1">
          <a:blip r:embed="rId2"/>
          <a:srcRect t="40995" b="23053"/>
          <a:stretch/>
        </p:blipFill>
        <p:spPr>
          <a:xfrm>
            <a:off x="834737" y="3041024"/>
            <a:ext cx="8496300" cy="1719043"/>
          </a:xfrm>
          <a:prstGeom prst="rect">
            <a:avLst/>
          </a:prstGeom>
        </p:spPr>
      </p:pic>
      <p:sp>
        <p:nvSpPr>
          <p:cNvPr id="2" name="Title 1">
            <a:extLst>
              <a:ext uri="{FF2B5EF4-FFF2-40B4-BE49-F238E27FC236}">
                <a16:creationId xmlns:a16="http://schemas.microsoft.com/office/drawing/2014/main" id="{20B89C74-0065-4ED1-A2DE-776DB034D40D}"/>
              </a:ext>
            </a:extLst>
          </p:cNvPr>
          <p:cNvSpPr>
            <a:spLocks noGrp="1"/>
          </p:cNvSpPr>
          <p:nvPr>
            <p:ph type="title"/>
          </p:nvPr>
        </p:nvSpPr>
        <p:spPr/>
        <p:txBody>
          <a:bodyPr/>
          <a:lstStyle/>
          <a:p>
            <a:r>
              <a:rPr lang="en-GB" dirty="0"/>
              <a:t>B-C Formulations - PW</a:t>
            </a:r>
          </a:p>
        </p:txBody>
      </p:sp>
      <p:sp>
        <p:nvSpPr>
          <p:cNvPr id="3" name="Content Placeholder 2">
            <a:extLst>
              <a:ext uri="{FF2B5EF4-FFF2-40B4-BE49-F238E27FC236}">
                <a16:creationId xmlns:a16="http://schemas.microsoft.com/office/drawing/2014/main" id="{774E7A18-D19C-4B6C-9EDB-77B4AC15E440}"/>
              </a:ext>
            </a:extLst>
          </p:cNvPr>
          <p:cNvSpPr>
            <a:spLocks noGrp="1"/>
          </p:cNvSpPr>
          <p:nvPr>
            <p:ph idx="1"/>
          </p:nvPr>
        </p:nvSpPr>
        <p:spPr/>
        <p:txBody>
          <a:bodyPr/>
          <a:lstStyle/>
          <a:p>
            <a:endParaRPr lang="en-GB" dirty="0"/>
          </a:p>
        </p:txBody>
      </p:sp>
      <p:grpSp>
        <p:nvGrpSpPr>
          <p:cNvPr id="4" name="Group 3">
            <a:extLst>
              <a:ext uri="{FF2B5EF4-FFF2-40B4-BE49-F238E27FC236}">
                <a16:creationId xmlns:a16="http://schemas.microsoft.com/office/drawing/2014/main" id="{8E86FBC6-EBDC-4051-B111-BFB30CC86EAD}"/>
              </a:ext>
            </a:extLst>
          </p:cNvPr>
          <p:cNvGrpSpPr/>
          <p:nvPr/>
        </p:nvGrpSpPr>
        <p:grpSpPr>
          <a:xfrm>
            <a:off x="834737" y="1862655"/>
            <a:ext cx="8496300" cy="1200330"/>
            <a:chOff x="834737" y="5443876"/>
            <a:chExt cx="8496300" cy="1200330"/>
          </a:xfrm>
        </p:grpSpPr>
        <p:pic>
          <p:nvPicPr>
            <p:cNvPr id="5" name="Picture 4">
              <a:extLst>
                <a:ext uri="{FF2B5EF4-FFF2-40B4-BE49-F238E27FC236}">
                  <a16:creationId xmlns:a16="http://schemas.microsoft.com/office/drawing/2014/main" id="{BC9CE17B-8473-4482-9A9E-FE988BCB0D09}"/>
                </a:ext>
              </a:extLst>
            </p:cNvPr>
            <p:cNvPicPr>
              <a:picLocks noChangeAspect="1"/>
            </p:cNvPicPr>
            <p:nvPr/>
          </p:nvPicPr>
          <p:blipFill rotWithShape="1">
            <a:blip r:embed="rId2"/>
            <a:srcRect t="74897"/>
            <a:stretch/>
          </p:blipFill>
          <p:spPr>
            <a:xfrm>
              <a:off x="834737" y="5443876"/>
              <a:ext cx="8496300" cy="1200330"/>
            </a:xfrm>
            <a:prstGeom prst="rect">
              <a:avLst/>
            </a:prstGeom>
          </p:spPr>
        </p:pic>
        <p:sp>
          <p:nvSpPr>
            <p:cNvPr id="6" name="Rectangle 5">
              <a:extLst>
                <a:ext uri="{FF2B5EF4-FFF2-40B4-BE49-F238E27FC236}">
                  <a16:creationId xmlns:a16="http://schemas.microsoft.com/office/drawing/2014/main" id="{7D5175D6-4846-48F9-88C8-A26DC0139F2C}"/>
                </a:ext>
              </a:extLst>
            </p:cNvPr>
            <p:cNvSpPr/>
            <p:nvPr/>
          </p:nvSpPr>
          <p:spPr>
            <a:xfrm>
              <a:off x="8953500" y="5905500"/>
              <a:ext cx="377537" cy="624693"/>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6">
            <a:extLst>
              <a:ext uri="{FF2B5EF4-FFF2-40B4-BE49-F238E27FC236}">
                <a16:creationId xmlns:a16="http://schemas.microsoft.com/office/drawing/2014/main" id="{B52309CE-C5FB-4916-93FA-8F3376EB69F9}"/>
              </a:ext>
            </a:extLst>
          </p:cNvPr>
          <p:cNvSpPr/>
          <p:nvPr/>
        </p:nvSpPr>
        <p:spPr>
          <a:xfrm>
            <a:off x="7324436" y="1825625"/>
            <a:ext cx="4867564" cy="1200329"/>
          </a:xfrm>
          <a:prstGeom prst="rect">
            <a:avLst/>
          </a:prstGeom>
        </p:spPr>
        <p:txBody>
          <a:bodyPr wrap="square">
            <a:spAutoFit/>
          </a:bodyPr>
          <a:lstStyle/>
          <a:p>
            <a:r>
              <a:rPr lang="en-US" dirty="0">
                <a:solidFill>
                  <a:srgbClr val="FF0000"/>
                </a:solidFill>
                <a:latin typeface="Palatino-Roman"/>
              </a:rPr>
              <a:t>the equivalent worth of the benefits minus the equivalent worth of the operating and maintenance costs</a:t>
            </a:r>
            <a:r>
              <a:rPr lang="en-US" dirty="0">
                <a:solidFill>
                  <a:srgbClr val="FF0000"/>
                </a:solidFill>
              </a:rPr>
              <a:t> </a:t>
            </a:r>
            <a:br>
              <a:rPr lang="en-US" dirty="0">
                <a:solidFill>
                  <a:srgbClr val="FF0000"/>
                </a:solidFill>
              </a:rPr>
            </a:br>
            <a:endParaRPr lang="en-GB" dirty="0">
              <a:solidFill>
                <a:srgbClr val="FF0000"/>
              </a:solidFill>
            </a:endParaRPr>
          </a:p>
        </p:txBody>
      </p:sp>
      <p:sp>
        <p:nvSpPr>
          <p:cNvPr id="8" name="Rectangle 7">
            <a:extLst>
              <a:ext uri="{FF2B5EF4-FFF2-40B4-BE49-F238E27FC236}">
                <a16:creationId xmlns:a16="http://schemas.microsoft.com/office/drawing/2014/main" id="{2F7327E6-389F-4A3E-9DD4-B18F2D5DC519}"/>
              </a:ext>
            </a:extLst>
          </p:cNvPr>
          <p:cNvSpPr/>
          <p:nvPr/>
        </p:nvSpPr>
        <p:spPr>
          <a:xfrm>
            <a:off x="7176655" y="2791559"/>
            <a:ext cx="5015345" cy="369332"/>
          </a:xfrm>
          <a:prstGeom prst="rect">
            <a:avLst/>
          </a:prstGeom>
        </p:spPr>
        <p:txBody>
          <a:bodyPr wrap="square">
            <a:spAutoFit/>
          </a:bodyPr>
          <a:lstStyle/>
          <a:p>
            <a:r>
              <a:rPr lang="en-US" dirty="0">
                <a:solidFill>
                  <a:srgbClr val="FF0000"/>
                </a:solidFill>
                <a:latin typeface="Palatino-Roman"/>
              </a:rPr>
              <a:t>initial investment costs (less any market value)</a:t>
            </a:r>
            <a:r>
              <a:rPr lang="en-US" dirty="0">
                <a:solidFill>
                  <a:srgbClr val="FF0000"/>
                </a:solidFill>
              </a:rPr>
              <a:t> </a:t>
            </a:r>
            <a:endParaRPr lang="en-GB" dirty="0">
              <a:solidFill>
                <a:srgbClr val="FF0000"/>
              </a:solidFill>
            </a:endParaRPr>
          </a:p>
        </p:txBody>
      </p:sp>
      <p:cxnSp>
        <p:nvCxnSpPr>
          <p:cNvPr id="9" name="Straight Connector 8">
            <a:extLst>
              <a:ext uri="{FF2B5EF4-FFF2-40B4-BE49-F238E27FC236}">
                <a16:creationId xmlns:a16="http://schemas.microsoft.com/office/drawing/2014/main" id="{33DC461A-D036-4F95-814A-E517A3AD1608}"/>
              </a:ext>
            </a:extLst>
          </p:cNvPr>
          <p:cNvCxnSpPr/>
          <p:nvPr/>
        </p:nvCxnSpPr>
        <p:spPr>
          <a:xfrm>
            <a:off x="7130473" y="2699506"/>
            <a:ext cx="50615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16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B-C Formulations - AW</a:t>
            </a:r>
          </a:p>
        </p:txBody>
      </p:sp>
      <p:grpSp>
        <p:nvGrpSpPr>
          <p:cNvPr id="3" name="Group 2"/>
          <p:cNvGrpSpPr/>
          <p:nvPr/>
        </p:nvGrpSpPr>
        <p:grpSpPr>
          <a:xfrm>
            <a:off x="838200" y="1825626"/>
            <a:ext cx="7858125" cy="4690236"/>
            <a:chOff x="838200" y="1825626"/>
            <a:chExt cx="7858125" cy="4690236"/>
          </a:xfrm>
        </p:grpSpPr>
        <p:pic>
          <p:nvPicPr>
            <p:cNvPr id="4" name="Picture 3"/>
            <p:cNvPicPr>
              <a:picLocks noChangeAspect="1"/>
            </p:cNvPicPr>
            <p:nvPr/>
          </p:nvPicPr>
          <p:blipFill>
            <a:blip r:embed="rId2"/>
            <a:stretch>
              <a:fillRect/>
            </a:stretch>
          </p:blipFill>
          <p:spPr>
            <a:xfrm>
              <a:off x="838200" y="1825626"/>
              <a:ext cx="7858125" cy="4690236"/>
            </a:xfrm>
            <a:prstGeom prst="rect">
              <a:avLst/>
            </a:prstGeom>
          </p:spPr>
        </p:pic>
        <p:sp>
          <p:nvSpPr>
            <p:cNvPr id="5" name="Rectangle 4"/>
            <p:cNvSpPr/>
            <p:nvPr/>
          </p:nvSpPr>
          <p:spPr>
            <a:xfrm>
              <a:off x="8151380" y="2752147"/>
              <a:ext cx="544945" cy="988291"/>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151380" y="5527571"/>
              <a:ext cx="544945" cy="988291"/>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163737" y="3114985"/>
              <a:ext cx="544945" cy="379654"/>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1734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Chapter 10</a:t>
            </a:r>
          </a:p>
        </p:txBody>
      </p:sp>
      <p:sp>
        <p:nvSpPr>
          <p:cNvPr id="3" name="Content Placeholder 2"/>
          <p:cNvSpPr>
            <a:spLocks noGrp="1"/>
          </p:cNvSpPr>
          <p:nvPr>
            <p:ph idx="1"/>
          </p:nvPr>
        </p:nvSpPr>
        <p:spPr>
          <a:xfrm>
            <a:off x="877452" y="1807152"/>
            <a:ext cx="10515600" cy="4351338"/>
          </a:xfrm>
        </p:spPr>
        <p:txBody>
          <a:bodyPr/>
          <a:lstStyle/>
          <a:p>
            <a:r>
              <a:rPr lang="en-US" dirty="0"/>
              <a:t>The objective of Chapter 10 is to demonstrate the use of the </a:t>
            </a:r>
            <a:r>
              <a:rPr lang="tr-TR" dirty="0"/>
              <a:t>                </a:t>
            </a:r>
            <a:r>
              <a:rPr lang="en-US" dirty="0"/>
              <a:t>benefit–cost (B–C) ratio for the evaluation of </a:t>
            </a:r>
            <a:r>
              <a:rPr lang="en-US" u="sng" dirty="0"/>
              <a:t>public projects</a:t>
            </a:r>
            <a:r>
              <a:rPr lang="en-US" dirty="0"/>
              <a:t>.</a:t>
            </a:r>
            <a:endParaRPr lang="en-GB" dirty="0"/>
          </a:p>
        </p:txBody>
      </p:sp>
      <p:pic>
        <p:nvPicPr>
          <p:cNvPr id="1026" name="Picture 2" descr="http://urbanomnibus.net/redux/wp-content/uploads/2010/01/thinking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684" y="2982190"/>
            <a:ext cx="5000625"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01.nyt.com/images/2013/06/27/business/dbpix-muni/dbpix-muni-tmagArtic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35" y="2982190"/>
            <a:ext cx="4949417"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94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B-C Formulations</a:t>
            </a:r>
          </a:p>
        </p:txBody>
      </p:sp>
      <p:sp>
        <p:nvSpPr>
          <p:cNvPr id="3" name="Content Placeholder 2"/>
          <p:cNvSpPr>
            <a:spLocks noGrp="1"/>
          </p:cNvSpPr>
          <p:nvPr>
            <p:ph idx="1"/>
          </p:nvPr>
        </p:nvSpPr>
        <p:spPr/>
        <p:txBody>
          <a:bodyPr>
            <a:normAutofit fontScale="92500" lnSpcReduction="10000"/>
          </a:bodyPr>
          <a:lstStyle/>
          <a:p>
            <a:r>
              <a:rPr lang="en-US" dirty="0"/>
              <a:t>The resulting B–C ratios for all the previous formulations will give identical</a:t>
            </a:r>
            <a:br>
              <a:rPr lang="en-US" dirty="0"/>
            </a:br>
            <a:r>
              <a:rPr lang="en-US" dirty="0"/>
              <a:t>results in determining the acceptability of a project </a:t>
            </a:r>
            <a:r>
              <a:rPr lang="tr-TR" dirty="0"/>
              <a:t>                                                     </a:t>
            </a:r>
            <a:r>
              <a:rPr lang="en-US" dirty="0"/>
              <a:t>(i.e., either B–C ≥ 1.0 or</a:t>
            </a:r>
            <a:r>
              <a:rPr lang="tr-TR" dirty="0"/>
              <a:t> </a:t>
            </a:r>
            <a:r>
              <a:rPr lang="en-US" dirty="0"/>
              <a:t>B–C </a:t>
            </a:r>
            <a:r>
              <a:rPr lang="en-US" i="1" dirty="0"/>
              <a:t>&lt; </a:t>
            </a:r>
            <a:r>
              <a:rPr lang="en-US" dirty="0"/>
              <a:t>1.0). </a:t>
            </a:r>
          </a:p>
          <a:p>
            <a:r>
              <a:rPr lang="en-US" dirty="0"/>
              <a:t>The conventional B–C ratio will give identical numerical results for both PW and AW formulations. </a:t>
            </a:r>
          </a:p>
          <a:p>
            <a:r>
              <a:rPr lang="en-US" dirty="0"/>
              <a:t>Similarly, the modified B–C ratio gives identical numerical results whether PW or AW is used. </a:t>
            </a:r>
          </a:p>
          <a:p>
            <a:r>
              <a:rPr lang="en-US" dirty="0"/>
              <a:t>Although the magnitude of the B–C ratio will differ between conventional and modified B–C ratios, </a:t>
            </a:r>
            <a:r>
              <a:rPr lang="en-US" b="1" dirty="0">
                <a:solidFill>
                  <a:srgbClr val="00B050"/>
                </a:solidFill>
              </a:rPr>
              <a:t>go</a:t>
            </a:r>
            <a:r>
              <a:rPr lang="en-US" b="1" dirty="0"/>
              <a:t>/</a:t>
            </a:r>
            <a:r>
              <a:rPr lang="en-US" b="1" dirty="0">
                <a:solidFill>
                  <a:srgbClr val="FF0000"/>
                </a:solidFill>
              </a:rPr>
              <a:t>no-go</a:t>
            </a:r>
            <a:r>
              <a:rPr lang="en-US" b="1" dirty="0"/>
              <a:t> decisions are not affected by the choice of approach</a:t>
            </a:r>
            <a:r>
              <a:rPr lang="en-US" dirty="0"/>
              <a:t>.</a:t>
            </a:r>
            <a:endParaRPr lang="tr-TR" dirty="0"/>
          </a:p>
          <a:p>
            <a:pPr lvl="1"/>
            <a:r>
              <a:rPr lang="tr-TR" dirty="0"/>
              <a:t>How come </a:t>
            </a:r>
            <a:r>
              <a:rPr lang="tr-TR" b="1" dirty="0">
                <a:solidFill>
                  <a:srgbClr val="FF0000"/>
                </a:solidFill>
              </a:rPr>
              <a:t>?                                                             </a:t>
            </a:r>
            <a:r>
              <a:rPr lang="tr-TR" dirty="0"/>
              <a:t>              </a:t>
            </a:r>
            <a:endParaRPr lang="en-GB" dirty="0"/>
          </a:p>
        </p:txBody>
      </p:sp>
    </p:spTree>
    <p:extLst>
      <p:ext uri="{BB962C8B-B14F-4D97-AF65-F5344CB8AC3E}">
        <p14:creationId xmlns:p14="http://schemas.microsoft.com/office/powerpoint/2010/main" val="336487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Equivalence of the B−C Ratio Formulations</a:t>
            </a:r>
            <a:endParaRPr lang="en-GB" dirty="0"/>
          </a:p>
        </p:txBody>
      </p:sp>
      <p:pic>
        <p:nvPicPr>
          <p:cNvPr id="4" name="Picture 3"/>
          <p:cNvPicPr>
            <a:picLocks noChangeAspect="1"/>
          </p:cNvPicPr>
          <p:nvPr/>
        </p:nvPicPr>
        <p:blipFill>
          <a:blip r:embed="rId2"/>
          <a:stretch>
            <a:fillRect/>
          </a:stretch>
        </p:blipFill>
        <p:spPr>
          <a:xfrm>
            <a:off x="838200" y="3140075"/>
            <a:ext cx="7762875" cy="3352800"/>
          </a:xfrm>
          <a:prstGeom prst="rect">
            <a:avLst/>
          </a:prstGeom>
        </p:spPr>
      </p:pic>
      <p:pic>
        <p:nvPicPr>
          <p:cNvPr id="5" name="Picture 4">
            <a:extLst>
              <a:ext uri="{FF2B5EF4-FFF2-40B4-BE49-F238E27FC236}">
                <a16:creationId xmlns:a16="http://schemas.microsoft.com/office/drawing/2014/main" id="{0CECAFD8-5A7A-4ADF-BE6A-02AAB0A44E30}"/>
              </a:ext>
            </a:extLst>
          </p:cNvPr>
          <p:cNvPicPr>
            <a:picLocks noChangeAspect="1"/>
          </p:cNvPicPr>
          <p:nvPr/>
        </p:nvPicPr>
        <p:blipFill rotWithShape="1">
          <a:blip r:embed="rId3"/>
          <a:srcRect l="43520" t="82998" r="28562"/>
          <a:stretch/>
        </p:blipFill>
        <p:spPr>
          <a:xfrm>
            <a:off x="4866507" y="1979605"/>
            <a:ext cx="2372008" cy="812957"/>
          </a:xfrm>
          <a:prstGeom prst="rect">
            <a:avLst/>
          </a:prstGeom>
        </p:spPr>
      </p:pic>
      <p:pic>
        <p:nvPicPr>
          <p:cNvPr id="6" name="Picture 5">
            <a:extLst>
              <a:ext uri="{FF2B5EF4-FFF2-40B4-BE49-F238E27FC236}">
                <a16:creationId xmlns:a16="http://schemas.microsoft.com/office/drawing/2014/main" id="{FB6706E3-E025-4A0E-8E03-42BF275049E1}"/>
              </a:ext>
            </a:extLst>
          </p:cNvPr>
          <p:cNvPicPr>
            <a:picLocks noChangeAspect="1"/>
          </p:cNvPicPr>
          <p:nvPr/>
        </p:nvPicPr>
        <p:blipFill rotWithShape="1">
          <a:blip r:embed="rId3"/>
          <a:srcRect l="31372" t="22302" r="31865" b="61687"/>
          <a:stretch/>
        </p:blipFill>
        <p:spPr>
          <a:xfrm>
            <a:off x="838200" y="2008903"/>
            <a:ext cx="3123446" cy="765553"/>
          </a:xfrm>
          <a:prstGeom prst="rect">
            <a:avLst/>
          </a:prstGeom>
        </p:spPr>
      </p:pic>
      <p:sp>
        <p:nvSpPr>
          <p:cNvPr id="3" name="Rectangle 2">
            <a:extLst>
              <a:ext uri="{FF2B5EF4-FFF2-40B4-BE49-F238E27FC236}">
                <a16:creationId xmlns:a16="http://schemas.microsoft.com/office/drawing/2014/main" id="{4653D936-CB9A-425F-987E-8204E34F6A2E}"/>
              </a:ext>
            </a:extLst>
          </p:cNvPr>
          <p:cNvSpPr/>
          <p:nvPr/>
        </p:nvSpPr>
        <p:spPr>
          <a:xfrm>
            <a:off x="4198825" y="2230715"/>
            <a:ext cx="430502" cy="369332"/>
          </a:xfrm>
          <a:prstGeom prst="rect">
            <a:avLst/>
          </a:prstGeom>
        </p:spPr>
        <p:txBody>
          <a:bodyPr wrap="none">
            <a:spAutoFit/>
          </a:bodyPr>
          <a:lstStyle/>
          <a:p>
            <a:r>
              <a:rPr lang="tr-TR" dirty="0" err="1"/>
              <a:t>vs</a:t>
            </a:r>
            <a:r>
              <a:rPr lang="tr-TR"/>
              <a:t> </a:t>
            </a:r>
            <a:endParaRPr lang="en-GB"/>
          </a:p>
        </p:txBody>
      </p:sp>
    </p:spTree>
    <p:extLst>
      <p:ext uri="{BB962C8B-B14F-4D97-AF65-F5344CB8AC3E}">
        <p14:creationId xmlns:p14="http://schemas.microsoft.com/office/powerpoint/2010/main" val="194182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US" sz="2800" i="1" dirty="0"/>
              <a:t>Equivalence of the B−C Ratio Formulations</a:t>
            </a:r>
            <a:endParaRPr lang="en-GB" sz="2800" i="1" dirty="0"/>
          </a:p>
        </p:txBody>
      </p:sp>
      <p:sp>
        <p:nvSpPr>
          <p:cNvPr id="3" name="Content Placeholder 2"/>
          <p:cNvSpPr>
            <a:spLocks noGrp="1"/>
          </p:cNvSpPr>
          <p:nvPr>
            <p:ph idx="1"/>
          </p:nvPr>
        </p:nvSpPr>
        <p:spPr/>
        <p:txBody>
          <a:bodyPr>
            <a:normAutofit/>
          </a:bodyPr>
          <a:lstStyle/>
          <a:p>
            <a:r>
              <a:rPr lang="en-US" dirty="0"/>
              <a:t>The city of Columbia is considering extending the runways of its municipal airport so that commercial jets can use the facility. The land necessary for the runway extension is currently a farmland that can be purchased for $350,000. Construction costs for the runway extension are projected to be $600,000, and the additional annual maintenance costs for the extension are estimated to be $22,500. If the runways are extended, a small terminal will be constructed at a cost of $250,000. The annual operating and maintenance costs for the terminal are estimated at $75,000. </a:t>
            </a:r>
            <a:endParaRPr lang="en-GB" dirty="0"/>
          </a:p>
        </p:txBody>
      </p:sp>
    </p:spTree>
    <p:extLst>
      <p:ext uri="{BB962C8B-B14F-4D97-AF65-F5344CB8AC3E}">
        <p14:creationId xmlns:p14="http://schemas.microsoft.com/office/powerpoint/2010/main" val="1787547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66913"/>
            <a:ext cx="10515600" cy="4210050"/>
          </a:xfrm>
        </p:spPr>
        <p:txBody>
          <a:bodyPr>
            <a:normAutofit/>
          </a:bodyPr>
          <a:lstStyle/>
          <a:p>
            <a:r>
              <a:rPr lang="en-US" dirty="0"/>
              <a:t>Finally, the projected increase in flights will require the addition of two air traffic controllers at an annual cost of $100,000. Annual </a:t>
            </a:r>
            <a:r>
              <a:rPr lang="en-US" i="1" dirty="0"/>
              <a:t>benefits </a:t>
            </a:r>
            <a:r>
              <a:rPr lang="en-US" dirty="0"/>
              <a:t>of the runway extension have been estimated as follows: </a:t>
            </a:r>
          </a:p>
          <a:p>
            <a:endParaRPr lang="en-US" dirty="0"/>
          </a:p>
          <a:p>
            <a:endParaRPr lang="en-US" dirty="0"/>
          </a:p>
          <a:p>
            <a:endParaRPr lang="en-US" dirty="0"/>
          </a:p>
          <a:p>
            <a:r>
              <a:rPr lang="en-US" dirty="0"/>
              <a:t>Apply the B–C ratio method with a study period of 20 years and a MARR of 10% per year to determine whether the runways at Columbia Municipal Airport should be extended. </a:t>
            </a:r>
            <a:endParaRPr lang="en-GB" dirty="0"/>
          </a:p>
        </p:txBody>
      </p:sp>
      <p:sp>
        <p:nvSpPr>
          <p:cNvPr id="4" name="Title 1"/>
          <p:cNvSpPr>
            <a:spLocks noGrp="1"/>
          </p:cNvSpPr>
          <p:nvPr>
            <p:ph type="title"/>
          </p:nvPr>
        </p:nvSpPr>
        <p:spPr>
          <a:xfrm>
            <a:off x="838200" y="365125"/>
            <a:ext cx="10515600" cy="1325563"/>
          </a:xfrm>
        </p:spPr>
        <p:txBody>
          <a:bodyPr/>
          <a:lstStyle/>
          <a:p>
            <a:r>
              <a:rPr lang="en-GB" dirty="0"/>
              <a:t>Example</a:t>
            </a:r>
            <a:br>
              <a:rPr lang="en-GB" dirty="0"/>
            </a:br>
            <a:r>
              <a:rPr lang="en-US" sz="2800" i="1" dirty="0"/>
              <a:t>Equivalence of the B−C Ratio Formulations</a:t>
            </a:r>
            <a:endParaRPr lang="en-GB" sz="2800" i="1" dirty="0"/>
          </a:p>
        </p:txBody>
      </p:sp>
      <p:pic>
        <p:nvPicPr>
          <p:cNvPr id="5" name="Picture 4"/>
          <p:cNvPicPr>
            <a:picLocks noChangeAspect="1"/>
          </p:cNvPicPr>
          <p:nvPr/>
        </p:nvPicPr>
        <p:blipFill>
          <a:blip r:embed="rId2"/>
          <a:stretch>
            <a:fillRect/>
          </a:stretch>
        </p:blipFill>
        <p:spPr>
          <a:xfrm>
            <a:off x="2533650" y="3262312"/>
            <a:ext cx="7124700" cy="1476375"/>
          </a:xfrm>
          <a:prstGeom prst="rect">
            <a:avLst/>
          </a:prstGeom>
        </p:spPr>
      </p:pic>
    </p:spTree>
    <p:extLst>
      <p:ext uri="{BB962C8B-B14F-4D97-AF65-F5344CB8AC3E}">
        <p14:creationId xmlns:p14="http://schemas.microsoft.com/office/powerpoint/2010/main" val="405907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US" sz="2800" i="1" dirty="0"/>
              <a:t>Equivalence of the B−C Ratio Formulations</a:t>
            </a:r>
            <a:endParaRPr lang="en-GB" sz="2800" i="1" dirty="0"/>
          </a:p>
        </p:txBody>
      </p:sp>
      <p:sp>
        <p:nvSpPr>
          <p:cNvPr id="3" name="Content Placeholder 2"/>
          <p:cNvSpPr>
            <a:spLocks noGrp="1"/>
          </p:cNvSpPr>
          <p:nvPr>
            <p:ph idx="1"/>
          </p:nvPr>
        </p:nvSpPr>
        <p:spPr>
          <a:xfrm>
            <a:off x="0" y="0"/>
            <a:ext cx="12192000" cy="6858000"/>
          </a:xfrm>
          <a:solidFill>
            <a:schemeClr val="bg1"/>
          </a:solidFill>
        </p:spPr>
        <p:txBody>
          <a:bodyPr>
            <a:normAutofit/>
          </a:bodyPr>
          <a:lstStyle/>
          <a:p>
            <a:endParaRPr lang="tr-TR" sz="2400"/>
          </a:p>
          <a:p>
            <a:r>
              <a:rPr lang="en-US" sz="2400"/>
              <a:t>The </a:t>
            </a:r>
            <a:r>
              <a:rPr lang="en-US" sz="2400" dirty="0"/>
              <a:t>city of Columbia is considering extending the runways of its municipal airport so that commercial jets can use the facility. The land necessary for the runway extension is currently a farmland that can be purchased for $350,000. Construction costs for the runway extension are projected to be $600,000, and the additional annual maintenance costs for the extension are estimated to be $22,500. If the runways are extended, a small terminal will be constructed at a cost of $250,000. The annual operating and maintenance costs for the terminal are estimated at $75,000. </a:t>
            </a:r>
            <a:endParaRPr lang="tr-TR" sz="2400"/>
          </a:p>
          <a:p>
            <a:r>
              <a:rPr lang="en-US" sz="2400"/>
              <a:t>Finally, the projected increase in flights will require the addition of two air traffic controllers at an annual cost of $100,000. </a:t>
            </a:r>
            <a:r>
              <a:rPr lang="en-US" sz="2400" dirty="0"/>
              <a:t>Annual </a:t>
            </a:r>
            <a:r>
              <a:rPr lang="en-US" sz="2400" i="1" dirty="0"/>
              <a:t>benefits </a:t>
            </a:r>
            <a:r>
              <a:rPr lang="en-US" sz="2400" dirty="0"/>
              <a:t>of the runway extension have been estimated as follows: </a:t>
            </a:r>
          </a:p>
          <a:p>
            <a:endParaRPr lang="en-US" sz="2400" dirty="0"/>
          </a:p>
          <a:p>
            <a:endParaRPr lang="en-US" sz="2400" dirty="0"/>
          </a:p>
          <a:p>
            <a:endParaRPr lang="en-US" sz="2400" dirty="0"/>
          </a:p>
          <a:p>
            <a:r>
              <a:rPr lang="en-US" sz="2400" dirty="0"/>
              <a:t>Apply the B–C ratio method with a study period of 20 years and a MARR of 10% per year to determine whether the runways at Columbia Municipal Airport should be extended. </a:t>
            </a:r>
            <a:endParaRPr lang="en-GB" sz="2400"/>
          </a:p>
          <a:p>
            <a:endParaRPr lang="en-GB" sz="2400" dirty="0"/>
          </a:p>
        </p:txBody>
      </p:sp>
      <p:pic>
        <p:nvPicPr>
          <p:cNvPr id="4" name="Picture 3">
            <a:extLst>
              <a:ext uri="{FF2B5EF4-FFF2-40B4-BE49-F238E27FC236}">
                <a16:creationId xmlns:a16="http://schemas.microsoft.com/office/drawing/2014/main" id="{8574703B-CDC1-4D37-9759-08E6A954E06E}"/>
              </a:ext>
            </a:extLst>
          </p:cNvPr>
          <p:cNvPicPr>
            <a:picLocks noChangeAspect="1"/>
          </p:cNvPicPr>
          <p:nvPr/>
        </p:nvPicPr>
        <p:blipFill>
          <a:blip r:embed="rId2"/>
          <a:stretch>
            <a:fillRect/>
          </a:stretch>
        </p:blipFill>
        <p:spPr>
          <a:xfrm>
            <a:off x="2533650" y="3730144"/>
            <a:ext cx="7124700" cy="1476375"/>
          </a:xfrm>
          <a:prstGeom prst="rect">
            <a:avLst/>
          </a:prstGeom>
        </p:spPr>
      </p:pic>
    </p:spTree>
    <p:extLst>
      <p:ext uri="{BB962C8B-B14F-4D97-AF65-F5344CB8AC3E}">
        <p14:creationId xmlns:p14="http://schemas.microsoft.com/office/powerpoint/2010/main" val="457346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838200" y="1825625"/>
            <a:ext cx="10134600" cy="4876800"/>
          </a:xfrm>
          <a:prstGeom prst="rect">
            <a:avLst/>
          </a:prstGeom>
        </p:spPr>
      </p:pic>
      <p:sp>
        <p:nvSpPr>
          <p:cNvPr id="5" name="Rectangle 4"/>
          <p:cNvSpPr/>
          <p:nvPr/>
        </p:nvSpPr>
        <p:spPr>
          <a:xfrm>
            <a:off x="2257425" y="2790825"/>
            <a:ext cx="609600" cy="24765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257425" y="3782219"/>
            <a:ext cx="609600" cy="24765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257425" y="4855766"/>
            <a:ext cx="609600" cy="24765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257425" y="5929313"/>
            <a:ext cx="609600" cy="24765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p:cNvSpPr>
            <a:spLocks noGrp="1"/>
          </p:cNvSpPr>
          <p:nvPr>
            <p:ph type="title"/>
          </p:nvPr>
        </p:nvSpPr>
        <p:spPr/>
        <p:txBody>
          <a:bodyPr/>
          <a:lstStyle/>
          <a:p>
            <a:r>
              <a:rPr lang="tr-TR" dirty="0"/>
              <a:t>Solution</a:t>
            </a:r>
            <a:br>
              <a:rPr lang="en-GB" dirty="0"/>
            </a:br>
            <a:r>
              <a:rPr lang="en-US" sz="2800" i="1" dirty="0"/>
              <a:t>Equivalence of the B−C Ratio Formulations</a:t>
            </a:r>
            <a:endParaRPr lang="en-GB" sz="2800" i="1" dirty="0"/>
          </a:p>
        </p:txBody>
      </p:sp>
    </p:spTree>
    <p:extLst>
      <p:ext uri="{BB962C8B-B14F-4D97-AF65-F5344CB8AC3E}">
        <p14:creationId xmlns:p14="http://schemas.microsoft.com/office/powerpoint/2010/main" val="108841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 </a:t>
            </a:r>
            <a:br>
              <a:rPr lang="tr-TR" dirty="0"/>
            </a:br>
            <a:r>
              <a:rPr lang="en-GB" sz="2800" i="1" dirty="0"/>
              <a:t>B-C Ratio of </a:t>
            </a:r>
            <a:r>
              <a:rPr lang="tr-TR" sz="2800" i="1" dirty="0"/>
              <a:t>a</a:t>
            </a:r>
            <a:r>
              <a:rPr lang="en-GB" sz="2800" i="1" dirty="0"/>
              <a:t> Proposed Bypass </a:t>
            </a:r>
          </a:p>
        </p:txBody>
      </p:sp>
      <p:sp>
        <p:nvSpPr>
          <p:cNvPr id="3" name="Content Placeholder 2"/>
          <p:cNvSpPr>
            <a:spLocks noGrp="1"/>
          </p:cNvSpPr>
          <p:nvPr>
            <p:ph idx="1"/>
          </p:nvPr>
        </p:nvSpPr>
        <p:spPr>
          <a:xfrm>
            <a:off x="838199" y="1825625"/>
            <a:ext cx="10448925" cy="4351338"/>
          </a:xfrm>
        </p:spPr>
        <p:txBody>
          <a:bodyPr>
            <a:normAutofit fontScale="92500" lnSpcReduction="10000"/>
          </a:bodyPr>
          <a:lstStyle/>
          <a:p>
            <a:r>
              <a:rPr lang="tr-TR" dirty="0"/>
              <a:t>T</a:t>
            </a:r>
            <a:r>
              <a:rPr lang="en-GB" dirty="0"/>
              <a:t>wo heavily travel</a:t>
            </a:r>
            <a:r>
              <a:rPr lang="tr-TR" dirty="0"/>
              <a:t>l</a:t>
            </a:r>
            <a:r>
              <a:rPr lang="en-GB" dirty="0" err="1"/>
              <a:t>ed</a:t>
            </a:r>
            <a:r>
              <a:rPr lang="en-GB" dirty="0"/>
              <a:t> interstate highways currently intersect in the middle of a major metropolitan area. A 25-mile, four-lane bypass is being considered to connect the busy interstate highways at a point outside of the metropolitan</a:t>
            </a:r>
            <a:r>
              <a:rPr lang="tr-TR" dirty="0"/>
              <a:t> </a:t>
            </a:r>
            <a:r>
              <a:rPr lang="en-GB" dirty="0"/>
              <a:t>area. </a:t>
            </a:r>
            <a:endParaRPr lang="tr-TR" dirty="0"/>
          </a:p>
          <a:p>
            <a:r>
              <a:rPr lang="en-GB" dirty="0"/>
              <a:t>The projected construction cost of the bypass is $20 million. Annual maintenance of the roadway is expected to be $500,000. Major monetary benefits of</a:t>
            </a:r>
            <a:r>
              <a:rPr lang="tr-TR" dirty="0"/>
              <a:t> </a:t>
            </a:r>
            <a:r>
              <a:rPr lang="en-GB" dirty="0"/>
              <a:t>reduced time delays due to traffic congestion, improved travel</a:t>
            </a:r>
            <a:r>
              <a:rPr lang="tr-TR" dirty="0"/>
              <a:t>l</a:t>
            </a:r>
            <a:r>
              <a:rPr lang="en-GB" dirty="0" err="1"/>
              <a:t>er</a:t>
            </a:r>
            <a:r>
              <a:rPr lang="en-GB" dirty="0"/>
              <a:t> safety (fewer</a:t>
            </a:r>
            <a:r>
              <a:rPr lang="tr-TR" dirty="0"/>
              <a:t> </a:t>
            </a:r>
            <a:r>
              <a:rPr lang="en-GB" dirty="0"/>
              <a:t>traffic accidents), and expanded opportunities for commercial businesses are</a:t>
            </a:r>
            <a:r>
              <a:rPr lang="tr-TR" dirty="0"/>
              <a:t> </a:t>
            </a:r>
            <a:r>
              <a:rPr lang="en-GB" dirty="0"/>
              <a:t>anticipated to be around $2 million per year. </a:t>
            </a:r>
            <a:r>
              <a:rPr lang="tr-TR" dirty="0"/>
              <a:t> </a:t>
            </a:r>
          </a:p>
          <a:p>
            <a:r>
              <a:rPr lang="en-GB" dirty="0"/>
              <a:t>If the study period is 50 years and the</a:t>
            </a:r>
            <a:r>
              <a:rPr lang="tr-TR" dirty="0"/>
              <a:t> </a:t>
            </a:r>
            <a:r>
              <a:rPr lang="en-GB" dirty="0"/>
              <a:t>state’s interest rate is 8% per year, should the bypass be constructed? What</a:t>
            </a:r>
            <a:r>
              <a:rPr lang="tr-TR" dirty="0"/>
              <a:t> </a:t>
            </a:r>
            <a:r>
              <a:rPr lang="en-GB" dirty="0"/>
              <a:t>impact does a social interest rate of 4% per year have on the B–C ratio of the</a:t>
            </a:r>
            <a:r>
              <a:rPr lang="tr-TR" dirty="0"/>
              <a:t> </a:t>
            </a:r>
            <a:r>
              <a:rPr lang="en-GB" dirty="0"/>
              <a:t>project? </a:t>
            </a:r>
          </a:p>
        </p:txBody>
      </p:sp>
      <p:pic>
        <p:nvPicPr>
          <p:cNvPr id="3074" name="Picture 2" descr="http://constructionreviewonline.com/wp-content/uploads/2015/06/road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75" y="123825"/>
            <a:ext cx="2571749" cy="14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428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Solution</a:t>
            </a:r>
            <a:r>
              <a:rPr lang="en-GB" dirty="0"/>
              <a:t> </a:t>
            </a:r>
            <a:br>
              <a:rPr lang="tr-TR" dirty="0"/>
            </a:br>
            <a:r>
              <a:rPr lang="en-GB" sz="2800" i="1" dirty="0"/>
              <a:t>B-C Ratio of </a:t>
            </a:r>
            <a:r>
              <a:rPr lang="tr-TR" sz="2800" i="1" dirty="0"/>
              <a:t>a</a:t>
            </a:r>
            <a:r>
              <a:rPr lang="en-GB" sz="2800" i="1" dirty="0"/>
              <a:t> Proposed Bypass </a:t>
            </a:r>
          </a:p>
        </p:txBody>
      </p:sp>
      <p:sp>
        <p:nvSpPr>
          <p:cNvPr id="3" name="Content Placeholder 2"/>
          <p:cNvSpPr>
            <a:spLocks noGrp="1"/>
          </p:cNvSpPr>
          <p:nvPr>
            <p:ph idx="1"/>
          </p:nvPr>
        </p:nvSpPr>
        <p:spPr>
          <a:xfrm>
            <a:off x="838199" y="1825625"/>
            <a:ext cx="10448925" cy="4351338"/>
          </a:xfrm>
        </p:spPr>
        <p:txBody>
          <a:bodyPr>
            <a:normAutofit/>
          </a:bodyPr>
          <a:lstStyle/>
          <a:p>
            <a:r>
              <a:rPr lang="en-GB" dirty="0"/>
              <a:t>At an interest rate of 8% per year, the conventional B–C ratio of the proposed</a:t>
            </a:r>
            <a:r>
              <a:rPr lang="tr-TR" dirty="0"/>
              <a:t> </a:t>
            </a:r>
            <a:r>
              <a:rPr lang="en-GB" dirty="0"/>
              <a:t>bypass is </a:t>
            </a:r>
            <a:endParaRPr lang="tr-TR" dirty="0"/>
          </a:p>
          <a:p>
            <a:endParaRPr lang="tr-TR" dirty="0"/>
          </a:p>
          <a:p>
            <a:endParaRPr lang="tr-TR" dirty="0"/>
          </a:p>
          <a:p>
            <a:endParaRPr lang="tr-TR" dirty="0"/>
          </a:p>
          <a:p>
            <a:r>
              <a:rPr lang="en-GB" dirty="0"/>
              <a:t>Because this ratio is less than one, the bypass is not economically acceptable at</a:t>
            </a:r>
            <a:r>
              <a:rPr lang="tr-TR" dirty="0"/>
              <a:t> </a:t>
            </a:r>
            <a:r>
              <a:rPr lang="en-GB" dirty="0"/>
              <a:t>8% interest.</a:t>
            </a:r>
            <a:endParaRPr lang="tr-TR" dirty="0"/>
          </a:p>
          <a:p>
            <a:r>
              <a:rPr lang="en-GB" dirty="0"/>
              <a:t>If a social interest rate of 4% per year was used, the B–C ratio would be 1.40</a:t>
            </a:r>
            <a:r>
              <a:rPr lang="tr-TR" dirty="0"/>
              <a:t> </a:t>
            </a:r>
            <a:r>
              <a:rPr lang="en-GB" dirty="0"/>
              <a:t>and the bypass would be acceptable. </a:t>
            </a:r>
          </a:p>
        </p:txBody>
      </p:sp>
      <p:pic>
        <p:nvPicPr>
          <p:cNvPr id="3074" name="Picture 2" descr="http://constructionreviewonline.com/wp-content/uploads/2015/06/road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75" y="123825"/>
            <a:ext cx="2571749" cy="14487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890837" y="2862262"/>
            <a:ext cx="6410325" cy="885825"/>
          </a:xfrm>
          <a:prstGeom prst="rect">
            <a:avLst/>
          </a:prstGeom>
        </p:spPr>
      </p:pic>
    </p:spTree>
    <p:extLst>
      <p:ext uri="{BB962C8B-B14F-4D97-AF65-F5344CB8AC3E}">
        <p14:creationId xmlns:p14="http://schemas.microsoft.com/office/powerpoint/2010/main" val="287106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Disbenefits</a:t>
            </a:r>
            <a:r>
              <a:rPr lang="en-GB" dirty="0"/>
              <a:t> in the B−C Ratio</a:t>
            </a:r>
          </a:p>
        </p:txBody>
      </p:sp>
      <p:sp>
        <p:nvSpPr>
          <p:cNvPr id="3" name="Content Placeholder 2"/>
          <p:cNvSpPr>
            <a:spLocks noGrp="1"/>
          </p:cNvSpPr>
          <p:nvPr>
            <p:ph idx="1"/>
          </p:nvPr>
        </p:nvSpPr>
        <p:spPr/>
        <p:txBody>
          <a:bodyPr>
            <a:normAutofit/>
          </a:bodyPr>
          <a:lstStyle/>
          <a:p>
            <a:r>
              <a:rPr lang="tr-TR" dirty="0"/>
              <a:t>D</a:t>
            </a:r>
            <a:r>
              <a:rPr lang="en-GB" dirty="0" err="1"/>
              <a:t>isbenefits</a:t>
            </a:r>
            <a:r>
              <a:rPr lang="en-GB" dirty="0"/>
              <a:t> </a:t>
            </a:r>
            <a:endParaRPr lang="tr-TR" dirty="0"/>
          </a:p>
          <a:p>
            <a:pPr lvl="1"/>
            <a:r>
              <a:rPr lang="tr-TR" dirty="0"/>
              <a:t>N</a:t>
            </a:r>
            <a:r>
              <a:rPr lang="en-GB" dirty="0" err="1"/>
              <a:t>egative</a:t>
            </a:r>
            <a:r>
              <a:rPr lang="en-GB" dirty="0"/>
              <a:t> consequences to the</a:t>
            </a:r>
            <a:r>
              <a:rPr lang="tr-TR" dirty="0"/>
              <a:t> </a:t>
            </a:r>
            <a:r>
              <a:rPr lang="en-GB" dirty="0"/>
              <a:t>public resulting from the implementation of a public-sector project. </a:t>
            </a:r>
          </a:p>
        </p:txBody>
      </p:sp>
      <p:grpSp>
        <p:nvGrpSpPr>
          <p:cNvPr id="12" name="Group 11">
            <a:extLst>
              <a:ext uri="{FF2B5EF4-FFF2-40B4-BE49-F238E27FC236}">
                <a16:creationId xmlns:a16="http://schemas.microsoft.com/office/drawing/2014/main" id="{CFED7F64-40C5-4B0D-AB66-A72FD27E3510}"/>
              </a:ext>
            </a:extLst>
          </p:cNvPr>
          <p:cNvGrpSpPr/>
          <p:nvPr/>
        </p:nvGrpSpPr>
        <p:grpSpPr>
          <a:xfrm>
            <a:off x="3536612" y="3129431"/>
            <a:ext cx="5118775" cy="1021290"/>
            <a:chOff x="3254189" y="3192931"/>
            <a:chExt cx="4327711" cy="863458"/>
          </a:xfrm>
        </p:grpSpPr>
        <p:pic>
          <p:nvPicPr>
            <p:cNvPr id="10" name="Picture 9">
              <a:extLst>
                <a:ext uri="{FF2B5EF4-FFF2-40B4-BE49-F238E27FC236}">
                  <a16:creationId xmlns:a16="http://schemas.microsoft.com/office/drawing/2014/main" id="{4203053D-25F9-46AC-9317-4F6F65ACD320}"/>
                </a:ext>
              </a:extLst>
            </p:cNvPr>
            <p:cNvPicPr>
              <a:picLocks noChangeAspect="1"/>
            </p:cNvPicPr>
            <p:nvPr/>
          </p:nvPicPr>
          <p:blipFill rotWithShape="1">
            <a:blip r:embed="rId2"/>
            <a:srcRect l="19216" t="6777" r="67964" b="75165"/>
            <a:stretch/>
          </p:blipFill>
          <p:spPr>
            <a:xfrm>
              <a:off x="3254189" y="3192931"/>
              <a:ext cx="1089212" cy="863458"/>
            </a:xfrm>
            <a:prstGeom prst="rect">
              <a:avLst/>
            </a:prstGeom>
          </p:spPr>
        </p:pic>
        <p:pic>
          <p:nvPicPr>
            <p:cNvPr id="11" name="Picture 10">
              <a:extLst>
                <a:ext uri="{FF2B5EF4-FFF2-40B4-BE49-F238E27FC236}">
                  <a16:creationId xmlns:a16="http://schemas.microsoft.com/office/drawing/2014/main" id="{CACA7EDB-84AE-4C27-B7D1-636F2E47DAD3}"/>
                </a:ext>
              </a:extLst>
            </p:cNvPr>
            <p:cNvPicPr>
              <a:picLocks noChangeAspect="1"/>
            </p:cNvPicPr>
            <p:nvPr/>
          </p:nvPicPr>
          <p:blipFill rotWithShape="1">
            <a:blip r:embed="rId2"/>
            <a:srcRect l="27826" t="22846" r="30560" b="59096"/>
            <a:stretch/>
          </p:blipFill>
          <p:spPr>
            <a:xfrm>
              <a:off x="4046220" y="3192931"/>
              <a:ext cx="3535680" cy="863458"/>
            </a:xfrm>
            <a:prstGeom prst="rect">
              <a:avLst/>
            </a:prstGeom>
          </p:spPr>
        </p:pic>
      </p:grpSp>
    </p:spTree>
    <p:extLst>
      <p:ext uri="{BB962C8B-B14F-4D97-AF65-F5344CB8AC3E}">
        <p14:creationId xmlns:p14="http://schemas.microsoft.com/office/powerpoint/2010/main" val="410559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Disbenefits</a:t>
            </a:r>
            <a:r>
              <a:rPr lang="en-GB" dirty="0"/>
              <a:t> in the B−</a:t>
            </a:r>
            <a:r>
              <a:rPr lang="en-GB"/>
              <a:t>C Ratio</a:t>
            </a:r>
            <a:r>
              <a:rPr lang="tr-TR"/>
              <a:t> (cont'd)</a:t>
            </a:r>
            <a:endParaRPr lang="en-GB" dirty="0"/>
          </a:p>
        </p:txBody>
      </p:sp>
      <p:sp>
        <p:nvSpPr>
          <p:cNvPr id="3" name="Content Placeholder 2"/>
          <p:cNvSpPr>
            <a:spLocks noGrp="1"/>
          </p:cNvSpPr>
          <p:nvPr>
            <p:ph idx="1"/>
          </p:nvPr>
        </p:nvSpPr>
        <p:spPr/>
        <p:txBody>
          <a:bodyPr>
            <a:normAutofit/>
          </a:bodyPr>
          <a:lstStyle/>
          <a:p>
            <a:r>
              <a:rPr lang="en-GB" dirty="0"/>
              <a:t>The traditional</a:t>
            </a:r>
            <a:r>
              <a:rPr lang="tr-TR" dirty="0"/>
              <a:t> </a:t>
            </a:r>
            <a:r>
              <a:rPr lang="en-GB" dirty="0"/>
              <a:t>approach for incorporating </a:t>
            </a:r>
            <a:r>
              <a:rPr lang="en-GB" dirty="0" err="1"/>
              <a:t>disbenefits</a:t>
            </a:r>
            <a:r>
              <a:rPr lang="en-GB" dirty="0"/>
              <a:t> into a B–C analysis is to reduce benefits by</a:t>
            </a:r>
            <a:r>
              <a:rPr lang="tr-TR" dirty="0"/>
              <a:t> </a:t>
            </a:r>
            <a:r>
              <a:rPr lang="en-GB" dirty="0"/>
              <a:t>the</a:t>
            </a:r>
            <a:r>
              <a:rPr lang="tr-TR" dirty="0"/>
              <a:t> </a:t>
            </a:r>
            <a:r>
              <a:rPr lang="en-GB" dirty="0"/>
              <a:t>amount</a:t>
            </a:r>
            <a:r>
              <a:rPr lang="tr-TR" dirty="0"/>
              <a:t> </a:t>
            </a:r>
            <a:r>
              <a:rPr lang="en-GB" dirty="0"/>
              <a:t>of</a:t>
            </a:r>
            <a:r>
              <a:rPr lang="tr-TR" dirty="0"/>
              <a:t> </a:t>
            </a:r>
            <a:r>
              <a:rPr lang="en-GB" dirty="0" err="1"/>
              <a:t>disbenefits</a:t>
            </a:r>
            <a:r>
              <a:rPr lang="tr-TR" dirty="0"/>
              <a:t>         </a:t>
            </a:r>
          </a:p>
          <a:p>
            <a:pPr lvl="1"/>
            <a:r>
              <a:rPr lang="en-GB" dirty="0"/>
              <a:t>(i.e., to</a:t>
            </a:r>
            <a:r>
              <a:rPr lang="tr-TR" dirty="0"/>
              <a:t> </a:t>
            </a:r>
            <a:r>
              <a:rPr lang="en-GB" dirty="0"/>
              <a:t>subtract</a:t>
            </a:r>
            <a:r>
              <a:rPr lang="tr-TR" dirty="0"/>
              <a:t> </a:t>
            </a:r>
            <a:r>
              <a:rPr lang="en-GB" dirty="0" err="1"/>
              <a:t>disbenefits</a:t>
            </a:r>
            <a:r>
              <a:rPr lang="tr-TR" dirty="0"/>
              <a:t> </a:t>
            </a:r>
            <a:r>
              <a:rPr lang="en-GB" dirty="0"/>
              <a:t>from</a:t>
            </a:r>
            <a:r>
              <a:rPr lang="tr-TR" dirty="0"/>
              <a:t> </a:t>
            </a:r>
            <a:r>
              <a:rPr lang="en-GB" dirty="0"/>
              <a:t>benefits</a:t>
            </a:r>
            <a:r>
              <a:rPr lang="tr-TR" dirty="0"/>
              <a:t> </a:t>
            </a:r>
            <a:r>
              <a:rPr lang="en-GB" dirty="0"/>
              <a:t>in</a:t>
            </a:r>
            <a:r>
              <a:rPr lang="tr-TR" dirty="0"/>
              <a:t> </a:t>
            </a:r>
            <a:r>
              <a:rPr lang="en-GB" dirty="0"/>
              <a:t>the</a:t>
            </a:r>
            <a:r>
              <a:rPr lang="tr-TR" dirty="0"/>
              <a:t> </a:t>
            </a:r>
            <a:r>
              <a:rPr lang="en-GB" dirty="0"/>
              <a:t>numerator</a:t>
            </a:r>
            <a:r>
              <a:rPr lang="tr-TR" dirty="0"/>
              <a:t> </a:t>
            </a:r>
            <a:r>
              <a:rPr lang="en-GB" dirty="0"/>
              <a:t>of the B–C ratio)</a:t>
            </a:r>
            <a:endParaRPr lang="tr-TR" dirty="0"/>
          </a:p>
          <a:p>
            <a:r>
              <a:rPr lang="en-GB" dirty="0"/>
              <a:t>Alternatively, the </a:t>
            </a:r>
            <a:r>
              <a:rPr lang="en-GB" dirty="0" err="1"/>
              <a:t>disbenefits</a:t>
            </a:r>
            <a:r>
              <a:rPr lang="en-GB" dirty="0"/>
              <a:t> could be treated as costs </a:t>
            </a:r>
            <a:endParaRPr lang="tr-TR" dirty="0"/>
          </a:p>
          <a:p>
            <a:pPr lvl="1"/>
            <a:r>
              <a:rPr lang="en-GB" dirty="0"/>
              <a:t>(i.e., add</a:t>
            </a:r>
            <a:r>
              <a:rPr lang="tr-TR" dirty="0"/>
              <a:t> </a:t>
            </a:r>
            <a:r>
              <a:rPr lang="en-GB" dirty="0" err="1"/>
              <a:t>disbenefits</a:t>
            </a:r>
            <a:r>
              <a:rPr lang="en-GB" dirty="0"/>
              <a:t> to costs in the denominator). </a:t>
            </a:r>
            <a:br>
              <a:rPr lang="en-GB" dirty="0"/>
            </a:br>
            <a:br>
              <a:rPr lang="en-GB" dirty="0"/>
            </a:br>
            <a:endParaRPr lang="en-GB" dirty="0"/>
          </a:p>
        </p:txBody>
      </p:sp>
    </p:spTree>
    <p:extLst>
      <p:ext uri="{BB962C8B-B14F-4D97-AF65-F5344CB8AC3E}">
        <p14:creationId xmlns:p14="http://schemas.microsoft.com/office/powerpoint/2010/main" val="177108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38200" y="1825625"/>
            <a:ext cx="10515600" cy="3715096"/>
          </a:xfrm>
        </p:spPr>
        <p:txBody>
          <a:bodyPr>
            <a:normAutofit/>
          </a:bodyPr>
          <a:lstStyle/>
          <a:p>
            <a:r>
              <a:rPr lang="en-US" dirty="0"/>
              <a:t>Public projects are those authorized, financed, and operated by governmental agencies</a:t>
            </a:r>
            <a:r>
              <a:rPr lang="tr-TR" dirty="0"/>
              <a:t>*</a:t>
            </a:r>
            <a:r>
              <a:rPr lang="en-US" dirty="0"/>
              <a:t>. </a:t>
            </a:r>
            <a:endParaRPr lang="tr-TR" dirty="0"/>
          </a:p>
          <a:p>
            <a:endParaRPr lang="en-US" dirty="0"/>
          </a:p>
          <a:p>
            <a:pPr marL="0" indent="0">
              <a:buNone/>
            </a:pPr>
            <a:r>
              <a:rPr lang="tr-TR" dirty="0"/>
              <a:t>* </a:t>
            </a:r>
            <a:r>
              <a:rPr lang="en-GB" dirty="0"/>
              <a:t>a permanent or semi-permanent organization in the machinery of government that is responsible for the oversight and administration of specific functions, such as an T.C. </a:t>
            </a:r>
            <a:r>
              <a:rPr lang="en-GB" dirty="0" err="1"/>
              <a:t>Merkez</a:t>
            </a:r>
            <a:r>
              <a:rPr lang="en-GB" dirty="0"/>
              <a:t> </a:t>
            </a:r>
            <a:r>
              <a:rPr lang="en-GB" dirty="0" err="1"/>
              <a:t>Bankasi</a:t>
            </a:r>
            <a:r>
              <a:rPr lang="tr-TR" dirty="0"/>
              <a:t>, </a:t>
            </a:r>
            <a:r>
              <a:rPr lang="en-GB" dirty="0" err="1"/>
              <a:t>Türkiye</a:t>
            </a:r>
            <a:r>
              <a:rPr lang="en-GB" dirty="0"/>
              <a:t> </a:t>
            </a:r>
            <a:r>
              <a:rPr lang="en-GB" dirty="0" err="1"/>
              <a:t>İstatistik</a:t>
            </a:r>
            <a:r>
              <a:rPr lang="en-GB" dirty="0"/>
              <a:t> </a:t>
            </a:r>
            <a:r>
              <a:rPr lang="en-GB" dirty="0" err="1"/>
              <a:t>Kurumu</a:t>
            </a:r>
            <a:r>
              <a:rPr lang="en-GB" dirty="0"/>
              <a:t>. </a:t>
            </a:r>
          </a:p>
          <a:p>
            <a:pPr marL="0" indent="0">
              <a:buNone/>
            </a:pPr>
            <a:endParaRPr lang="en-GB" dirty="0"/>
          </a:p>
        </p:txBody>
      </p:sp>
    </p:spTree>
    <p:extLst>
      <p:ext uri="{BB962C8B-B14F-4D97-AF65-F5344CB8AC3E}">
        <p14:creationId xmlns:p14="http://schemas.microsoft.com/office/powerpoint/2010/main" val="79493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Disbenefits</a:t>
            </a:r>
            <a:r>
              <a:rPr lang="en-GB" dirty="0"/>
              <a:t> in the B−C Ratio</a:t>
            </a:r>
          </a:p>
        </p:txBody>
      </p:sp>
      <p:sp>
        <p:nvSpPr>
          <p:cNvPr id="3" name="Rectangle 2"/>
          <p:cNvSpPr/>
          <p:nvPr/>
        </p:nvSpPr>
        <p:spPr>
          <a:xfrm>
            <a:off x="8996218" y="2182150"/>
            <a:ext cx="2207492" cy="923330"/>
          </a:xfrm>
          <a:prstGeom prst="rect">
            <a:avLst/>
          </a:prstGeom>
        </p:spPr>
        <p:txBody>
          <a:bodyPr wrap="square">
            <a:spAutoFit/>
          </a:bodyPr>
          <a:lstStyle/>
          <a:p>
            <a:r>
              <a:rPr lang="en-GB" dirty="0">
                <a:solidFill>
                  <a:srgbClr val="FF0000"/>
                </a:solidFill>
              </a:rPr>
              <a:t>reduce benefits by</a:t>
            </a:r>
            <a:r>
              <a:rPr lang="tr-TR" dirty="0">
                <a:solidFill>
                  <a:srgbClr val="FF0000"/>
                </a:solidFill>
              </a:rPr>
              <a:t> </a:t>
            </a:r>
            <a:r>
              <a:rPr lang="en-GB" dirty="0">
                <a:solidFill>
                  <a:srgbClr val="FF0000"/>
                </a:solidFill>
              </a:rPr>
              <a:t>the</a:t>
            </a:r>
            <a:r>
              <a:rPr lang="tr-TR" dirty="0">
                <a:solidFill>
                  <a:srgbClr val="FF0000"/>
                </a:solidFill>
              </a:rPr>
              <a:t> </a:t>
            </a:r>
            <a:r>
              <a:rPr lang="en-GB" dirty="0">
                <a:solidFill>
                  <a:srgbClr val="FF0000"/>
                </a:solidFill>
              </a:rPr>
              <a:t>amount</a:t>
            </a:r>
            <a:r>
              <a:rPr lang="tr-TR" dirty="0">
                <a:solidFill>
                  <a:srgbClr val="FF0000"/>
                </a:solidFill>
              </a:rPr>
              <a:t> </a:t>
            </a:r>
            <a:r>
              <a:rPr lang="en-GB" dirty="0">
                <a:solidFill>
                  <a:srgbClr val="FF0000"/>
                </a:solidFill>
              </a:rPr>
              <a:t>of</a:t>
            </a:r>
            <a:r>
              <a:rPr lang="tr-TR" dirty="0">
                <a:solidFill>
                  <a:srgbClr val="FF0000"/>
                </a:solidFill>
              </a:rPr>
              <a:t> </a:t>
            </a:r>
            <a:r>
              <a:rPr lang="en-GB" dirty="0" err="1">
                <a:solidFill>
                  <a:srgbClr val="FF0000"/>
                </a:solidFill>
              </a:rPr>
              <a:t>disbenefits</a:t>
            </a:r>
            <a:r>
              <a:rPr lang="tr-TR" dirty="0">
                <a:solidFill>
                  <a:srgbClr val="FF0000"/>
                </a:solidFill>
              </a:rPr>
              <a:t> </a:t>
            </a:r>
            <a:endParaRPr lang="en-GB" dirty="0">
              <a:solidFill>
                <a:srgbClr val="FF0000"/>
              </a:solidFill>
            </a:endParaRPr>
          </a:p>
        </p:txBody>
      </p:sp>
      <p:sp>
        <p:nvSpPr>
          <p:cNvPr id="5" name="Right Brace 4"/>
          <p:cNvSpPr/>
          <p:nvPr/>
        </p:nvSpPr>
        <p:spPr>
          <a:xfrm>
            <a:off x="8705850" y="2281382"/>
            <a:ext cx="234950" cy="72967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p:cNvSpPr/>
          <p:nvPr/>
        </p:nvSpPr>
        <p:spPr>
          <a:xfrm>
            <a:off x="8996218" y="5527068"/>
            <a:ext cx="1754909" cy="646331"/>
          </a:xfrm>
          <a:prstGeom prst="rect">
            <a:avLst/>
          </a:prstGeom>
        </p:spPr>
        <p:txBody>
          <a:bodyPr wrap="square">
            <a:spAutoFit/>
          </a:bodyPr>
          <a:lstStyle/>
          <a:p>
            <a:r>
              <a:rPr lang="tr-TR" dirty="0" err="1">
                <a:solidFill>
                  <a:srgbClr val="FF0000"/>
                </a:solidFill>
              </a:rPr>
              <a:t>treat</a:t>
            </a:r>
            <a:r>
              <a:rPr lang="tr-TR" dirty="0">
                <a:solidFill>
                  <a:srgbClr val="FF0000"/>
                </a:solidFill>
              </a:rPr>
              <a:t> </a:t>
            </a:r>
            <a:r>
              <a:rPr lang="en-GB" dirty="0" err="1">
                <a:solidFill>
                  <a:srgbClr val="FF0000"/>
                </a:solidFill>
              </a:rPr>
              <a:t>disbenefits</a:t>
            </a:r>
            <a:r>
              <a:rPr lang="en-GB" dirty="0">
                <a:solidFill>
                  <a:srgbClr val="FF0000"/>
                </a:solidFill>
              </a:rPr>
              <a:t> </a:t>
            </a:r>
            <a:r>
              <a:rPr lang="tr-TR" dirty="0">
                <a:solidFill>
                  <a:srgbClr val="FF0000"/>
                </a:solidFill>
              </a:rPr>
              <a:t>as </a:t>
            </a:r>
            <a:r>
              <a:rPr lang="tr-TR" dirty="0" err="1">
                <a:solidFill>
                  <a:srgbClr val="FF0000"/>
                </a:solidFill>
              </a:rPr>
              <a:t>costs</a:t>
            </a:r>
            <a:r>
              <a:rPr lang="tr-TR" dirty="0">
                <a:solidFill>
                  <a:srgbClr val="FF0000"/>
                </a:solidFill>
              </a:rPr>
              <a:t> </a:t>
            </a:r>
            <a:endParaRPr lang="en-GB" dirty="0">
              <a:solidFill>
                <a:srgbClr val="FF0000"/>
              </a:solidFill>
            </a:endParaRPr>
          </a:p>
        </p:txBody>
      </p:sp>
      <p:sp>
        <p:nvSpPr>
          <p:cNvPr id="7" name="Right Brace 6"/>
          <p:cNvSpPr/>
          <p:nvPr/>
        </p:nvSpPr>
        <p:spPr>
          <a:xfrm>
            <a:off x="8705850" y="5470732"/>
            <a:ext cx="234950" cy="76381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10" name="Group 9"/>
          <p:cNvGrpSpPr/>
          <p:nvPr/>
        </p:nvGrpSpPr>
        <p:grpSpPr>
          <a:xfrm>
            <a:off x="838200" y="1863369"/>
            <a:ext cx="7867650" cy="4448531"/>
            <a:chOff x="838200" y="1863369"/>
            <a:chExt cx="7867650" cy="4448531"/>
          </a:xfrm>
        </p:grpSpPr>
        <p:pic>
          <p:nvPicPr>
            <p:cNvPr id="4" name="Picture 3"/>
            <p:cNvPicPr>
              <a:picLocks noChangeAspect="1"/>
            </p:cNvPicPr>
            <p:nvPr/>
          </p:nvPicPr>
          <p:blipFill>
            <a:blip r:embed="rId2"/>
            <a:stretch>
              <a:fillRect/>
            </a:stretch>
          </p:blipFill>
          <p:spPr>
            <a:xfrm>
              <a:off x="838200" y="1863369"/>
              <a:ext cx="7867650" cy="4448531"/>
            </a:xfrm>
            <a:prstGeom prst="rect">
              <a:avLst/>
            </a:prstGeom>
          </p:spPr>
        </p:pic>
        <p:sp>
          <p:nvSpPr>
            <p:cNvPr id="8" name="Rectangle 7"/>
            <p:cNvSpPr/>
            <p:nvPr/>
          </p:nvSpPr>
          <p:spPr>
            <a:xfrm>
              <a:off x="7934037" y="2459087"/>
              <a:ext cx="683491" cy="369455"/>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934036" y="5665507"/>
              <a:ext cx="683491" cy="369455"/>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23298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Example</a:t>
            </a:r>
            <a:br>
              <a:rPr lang="tr-TR" dirty="0"/>
            </a:br>
            <a:r>
              <a:rPr lang="en-GB" sz="2800" i="1" dirty="0"/>
              <a:t>Including </a:t>
            </a:r>
            <a:r>
              <a:rPr lang="en-GB" sz="2800" i="1" dirty="0" err="1"/>
              <a:t>Disbenefits</a:t>
            </a:r>
            <a:r>
              <a:rPr lang="en-GB" sz="2800" i="1" dirty="0"/>
              <a:t> in a B−C Analysis</a:t>
            </a:r>
          </a:p>
        </p:txBody>
      </p:sp>
      <p:sp>
        <p:nvSpPr>
          <p:cNvPr id="3" name="Content Placeholder 2"/>
          <p:cNvSpPr>
            <a:spLocks noGrp="1"/>
          </p:cNvSpPr>
          <p:nvPr>
            <p:ph idx="1"/>
          </p:nvPr>
        </p:nvSpPr>
        <p:spPr>
          <a:xfrm>
            <a:off x="838199" y="1825625"/>
            <a:ext cx="11115675" cy="4351338"/>
          </a:xfrm>
        </p:spPr>
        <p:txBody>
          <a:bodyPr>
            <a:normAutofit lnSpcReduction="10000"/>
          </a:bodyPr>
          <a:lstStyle/>
          <a:p>
            <a:r>
              <a:rPr lang="en-GB" dirty="0"/>
              <a:t>Refer back to </a:t>
            </a:r>
            <a:r>
              <a:rPr lang="tr-TR" dirty="0"/>
              <a:t>the runway example where annual benefit was $490,000, initial investment was $1.2M and annual cost was $197,500.</a:t>
            </a:r>
            <a:r>
              <a:rPr lang="en-GB" dirty="0"/>
              <a:t> </a:t>
            </a:r>
            <a:endParaRPr lang="tr-TR" dirty="0"/>
          </a:p>
          <a:p>
            <a:r>
              <a:rPr lang="en-GB" dirty="0"/>
              <a:t>In addition to the benefits and costs, suppose that</a:t>
            </a:r>
            <a:r>
              <a:rPr lang="tr-TR" dirty="0"/>
              <a:t> </a:t>
            </a:r>
            <a:r>
              <a:rPr lang="en-GB" dirty="0"/>
              <a:t>there are </a:t>
            </a:r>
            <a:r>
              <a:rPr lang="en-GB" dirty="0" err="1"/>
              <a:t>disbenefits</a:t>
            </a:r>
            <a:r>
              <a:rPr lang="en-GB" dirty="0"/>
              <a:t> associated with the runway extension project. Specifically,</a:t>
            </a:r>
            <a:r>
              <a:rPr lang="tr-TR" dirty="0"/>
              <a:t> </a:t>
            </a:r>
            <a:r>
              <a:rPr lang="en-GB" dirty="0"/>
              <a:t>the increased noise level from commercial jet traffic will be a serious nuisance</a:t>
            </a:r>
            <a:r>
              <a:rPr lang="tr-TR" dirty="0"/>
              <a:t> </a:t>
            </a:r>
            <a:r>
              <a:rPr lang="en-GB" dirty="0"/>
              <a:t>to homeowners living along the approach path to the Columbia Municipal</a:t>
            </a:r>
            <a:r>
              <a:rPr lang="tr-TR" dirty="0"/>
              <a:t> </a:t>
            </a:r>
            <a:r>
              <a:rPr lang="en-GB" dirty="0"/>
              <a:t>Airport. The annual </a:t>
            </a:r>
            <a:r>
              <a:rPr lang="en-GB" dirty="0" err="1"/>
              <a:t>disbenefit</a:t>
            </a:r>
            <a:r>
              <a:rPr lang="en-GB" dirty="0"/>
              <a:t> to citizens of Columbia caused by this noise</a:t>
            </a:r>
            <a:r>
              <a:rPr lang="tr-TR" dirty="0"/>
              <a:t> </a:t>
            </a:r>
            <a:r>
              <a:rPr lang="en-GB" dirty="0"/>
              <a:t>pollution is estimated to be $100,000. </a:t>
            </a:r>
            <a:endParaRPr lang="tr-TR" dirty="0"/>
          </a:p>
          <a:p>
            <a:r>
              <a:rPr lang="en-GB" dirty="0"/>
              <a:t>Given this additional information, reapply</a:t>
            </a:r>
            <a:r>
              <a:rPr lang="tr-TR" dirty="0"/>
              <a:t> </a:t>
            </a:r>
            <a:r>
              <a:rPr lang="en-GB" dirty="0"/>
              <a:t>the conventional B–C ratio, with equivalent annual worth, to determine</a:t>
            </a:r>
            <a:r>
              <a:rPr lang="tr-TR" dirty="0"/>
              <a:t> </a:t>
            </a:r>
            <a:r>
              <a:rPr lang="en-GB" dirty="0"/>
              <a:t>whether this </a:t>
            </a:r>
            <a:r>
              <a:rPr lang="en-GB" dirty="0" err="1"/>
              <a:t>disbenefit</a:t>
            </a:r>
            <a:r>
              <a:rPr lang="en-GB" dirty="0"/>
              <a:t> affects your recommendation on the desirability of</a:t>
            </a:r>
            <a:r>
              <a:rPr lang="tr-TR" dirty="0"/>
              <a:t> </a:t>
            </a:r>
            <a:r>
              <a:rPr lang="en-GB" dirty="0"/>
              <a:t>this project. </a:t>
            </a:r>
          </a:p>
        </p:txBody>
      </p:sp>
    </p:spTree>
    <p:extLst>
      <p:ext uri="{BB962C8B-B14F-4D97-AF65-F5344CB8AC3E}">
        <p14:creationId xmlns:p14="http://schemas.microsoft.com/office/powerpoint/2010/main" val="3294672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tr-TR" dirty="0"/>
              <a:t>Solution</a:t>
            </a:r>
            <a:br>
              <a:rPr lang="tr-TR" dirty="0"/>
            </a:br>
            <a:r>
              <a:rPr lang="en-GB" sz="2800" i="1" dirty="0"/>
              <a:t>Including </a:t>
            </a:r>
            <a:r>
              <a:rPr lang="en-GB" sz="2800" i="1" dirty="0" err="1"/>
              <a:t>Disbenefits</a:t>
            </a:r>
            <a:r>
              <a:rPr lang="en-GB" sz="2800" i="1" dirty="0"/>
              <a:t> in a B−C Analysis</a:t>
            </a:r>
          </a:p>
        </p:txBody>
      </p:sp>
      <p:pic>
        <p:nvPicPr>
          <p:cNvPr id="5" name="Picture 4"/>
          <p:cNvPicPr>
            <a:picLocks noChangeAspect="1"/>
          </p:cNvPicPr>
          <p:nvPr/>
        </p:nvPicPr>
        <p:blipFill>
          <a:blip r:embed="rId2"/>
          <a:stretch>
            <a:fillRect/>
          </a:stretch>
        </p:blipFill>
        <p:spPr>
          <a:xfrm>
            <a:off x="838200" y="1862137"/>
            <a:ext cx="8810625" cy="2543175"/>
          </a:xfrm>
          <a:prstGeom prst="rect">
            <a:avLst/>
          </a:prstGeom>
        </p:spPr>
      </p:pic>
    </p:spTree>
    <p:extLst>
      <p:ext uri="{BB962C8B-B14F-4D97-AF65-F5344CB8AC3E}">
        <p14:creationId xmlns:p14="http://schemas.microsoft.com/office/powerpoint/2010/main" val="4217831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Added Benefits versus Reduced Costs in B−C Analyses</a:t>
            </a:r>
          </a:p>
        </p:txBody>
      </p:sp>
      <p:pic>
        <p:nvPicPr>
          <p:cNvPr id="4" name="Picture 3"/>
          <p:cNvPicPr>
            <a:picLocks noChangeAspect="1"/>
          </p:cNvPicPr>
          <p:nvPr/>
        </p:nvPicPr>
        <p:blipFill>
          <a:blip r:embed="rId2"/>
          <a:stretch>
            <a:fillRect/>
          </a:stretch>
        </p:blipFill>
        <p:spPr>
          <a:xfrm>
            <a:off x="838200" y="1767681"/>
            <a:ext cx="7753350" cy="4467225"/>
          </a:xfrm>
          <a:prstGeom prst="rect">
            <a:avLst/>
          </a:prstGeom>
        </p:spPr>
      </p:pic>
      <p:sp>
        <p:nvSpPr>
          <p:cNvPr id="3" name="Rectangle 2"/>
          <p:cNvSpPr/>
          <p:nvPr/>
        </p:nvSpPr>
        <p:spPr>
          <a:xfrm>
            <a:off x="8885382" y="1858971"/>
            <a:ext cx="3306618" cy="2308324"/>
          </a:xfrm>
          <a:prstGeom prst="rect">
            <a:avLst/>
          </a:prstGeom>
        </p:spPr>
        <p:txBody>
          <a:bodyPr wrap="square">
            <a:spAutoFit/>
          </a:bodyPr>
          <a:lstStyle/>
          <a:p>
            <a:r>
              <a:rPr lang="tr-TR" sz="2400" dirty="0">
                <a:solidFill>
                  <a:srgbClr val="131313"/>
                </a:solidFill>
              </a:rPr>
              <a:t>T</a:t>
            </a:r>
            <a:r>
              <a:rPr lang="en-US" sz="2400" dirty="0">
                <a:solidFill>
                  <a:srgbClr val="131313"/>
                </a:solidFill>
              </a:rPr>
              <a:t>he magnitude of the calculated B–C ratio</a:t>
            </a:r>
            <a:r>
              <a:rPr lang="tr-TR" sz="2400" dirty="0">
                <a:solidFill>
                  <a:srgbClr val="131313"/>
                </a:solidFill>
              </a:rPr>
              <a:t> </a:t>
            </a:r>
            <a:r>
              <a:rPr lang="tr-TR" sz="2400" dirty="0" err="1">
                <a:solidFill>
                  <a:srgbClr val="131313"/>
                </a:solidFill>
              </a:rPr>
              <a:t>will</a:t>
            </a:r>
            <a:r>
              <a:rPr lang="tr-TR" sz="2400" dirty="0">
                <a:solidFill>
                  <a:srgbClr val="131313"/>
                </a:solidFill>
              </a:rPr>
              <a:t> be </a:t>
            </a:r>
            <a:r>
              <a:rPr lang="tr-TR" sz="2400" dirty="0" err="1">
                <a:solidFill>
                  <a:srgbClr val="131313"/>
                </a:solidFill>
              </a:rPr>
              <a:t>affected</a:t>
            </a:r>
            <a:r>
              <a:rPr lang="en-US" sz="2400" dirty="0">
                <a:solidFill>
                  <a:srgbClr val="131313"/>
                </a:solidFill>
              </a:rPr>
              <a:t>, but it</a:t>
            </a:r>
            <a:br>
              <a:rPr lang="en-US" sz="2400" dirty="0">
                <a:solidFill>
                  <a:srgbClr val="131313"/>
                </a:solidFill>
              </a:rPr>
            </a:br>
            <a:r>
              <a:rPr lang="en-US" sz="2400" dirty="0">
                <a:solidFill>
                  <a:srgbClr val="131313"/>
                </a:solidFill>
              </a:rPr>
              <a:t>will have no effect on project acceptability</a:t>
            </a:r>
            <a:r>
              <a:rPr lang="tr-TR" sz="2400" dirty="0">
                <a:solidFill>
                  <a:srgbClr val="131313"/>
                </a:solidFill>
              </a:rPr>
              <a:t>.</a:t>
            </a:r>
            <a:r>
              <a:rPr lang="en-US" sz="2400" dirty="0"/>
              <a:t> </a:t>
            </a:r>
            <a:br>
              <a:rPr lang="en-US" sz="2400" dirty="0"/>
            </a:br>
            <a:endParaRPr lang="en-GB" sz="2400" dirty="0"/>
          </a:p>
        </p:txBody>
      </p:sp>
    </p:spTree>
    <p:extLst>
      <p:ext uri="{BB962C8B-B14F-4D97-AF65-F5344CB8AC3E}">
        <p14:creationId xmlns:p14="http://schemas.microsoft.com/office/powerpoint/2010/main" val="293169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E210-371E-42D8-9DE2-427EC69428EF}"/>
              </a:ext>
            </a:extLst>
          </p:cNvPr>
          <p:cNvSpPr>
            <a:spLocks noGrp="1"/>
          </p:cNvSpPr>
          <p:nvPr>
            <p:ph type="title"/>
          </p:nvPr>
        </p:nvSpPr>
        <p:spPr/>
        <p:txBody>
          <a:bodyPr/>
          <a:lstStyle/>
          <a:p>
            <a:r>
              <a:rPr lang="tr-TR"/>
              <a:t>A Real-Life Case </a:t>
            </a:r>
            <a:endParaRPr lang="en-GB"/>
          </a:p>
        </p:txBody>
      </p:sp>
      <p:sp>
        <p:nvSpPr>
          <p:cNvPr id="3" name="Content Placeholder 2">
            <a:extLst>
              <a:ext uri="{FF2B5EF4-FFF2-40B4-BE49-F238E27FC236}">
                <a16:creationId xmlns:a16="http://schemas.microsoft.com/office/drawing/2014/main" id="{1148F93E-7950-440C-8990-6645B812C508}"/>
              </a:ext>
            </a:extLst>
          </p:cNvPr>
          <p:cNvSpPr>
            <a:spLocks noGrp="1"/>
          </p:cNvSpPr>
          <p:nvPr>
            <p:ph idx="1"/>
          </p:nvPr>
        </p:nvSpPr>
        <p:spPr/>
        <p:txBody>
          <a:bodyPr/>
          <a:lstStyle/>
          <a:p>
            <a:r>
              <a:rPr lang="en-GB" dirty="0">
                <a:hlinkClick r:id="rId2"/>
              </a:rPr>
              <a:t>http://dergipark.gov.tr/download/article-file/215697</a:t>
            </a:r>
            <a:r>
              <a:rPr lang="tr-TR" dirty="0"/>
              <a:t> </a:t>
            </a:r>
          </a:p>
          <a:p>
            <a:endParaRPr lang="tr-TR" dirty="0"/>
          </a:p>
          <a:p>
            <a:r>
              <a:rPr lang="en-GB" dirty="0"/>
              <a:t>In this </a:t>
            </a:r>
            <a:r>
              <a:rPr lang="tr-TR" dirty="0"/>
              <a:t>s</a:t>
            </a:r>
            <a:r>
              <a:rPr lang="en-GB" dirty="0" err="1"/>
              <a:t>tudy</a:t>
            </a:r>
            <a:r>
              <a:rPr lang="en-GB" dirty="0"/>
              <a:t>, a Urban Information Systems</a:t>
            </a:r>
            <a:r>
              <a:rPr lang="tr-TR"/>
              <a:t> (</a:t>
            </a:r>
            <a:r>
              <a:rPr lang="en-GB"/>
              <a:t>UIS</a:t>
            </a:r>
            <a:r>
              <a:rPr lang="tr-TR"/>
              <a:t>)</a:t>
            </a:r>
            <a:r>
              <a:rPr lang="en-GB"/>
              <a:t> design for Denizli Municipal has been carried out. </a:t>
            </a:r>
            <a:r>
              <a:rPr lang="en-GB" dirty="0"/>
              <a:t>In the design; project planning, selection of software and hardware, database design, data collection, data storage and testing of the system and its application have been done. As a result, Benefit-Cost analysis has been concretely argued. </a:t>
            </a:r>
          </a:p>
        </p:txBody>
      </p:sp>
    </p:spTree>
    <p:extLst>
      <p:ext uri="{BB962C8B-B14F-4D97-AF65-F5344CB8AC3E}">
        <p14:creationId xmlns:p14="http://schemas.microsoft.com/office/powerpoint/2010/main" val="3599484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58CA5-42B1-4E5E-B2BC-1648019199C6}"/>
              </a:ext>
            </a:extLst>
          </p:cNvPr>
          <p:cNvSpPr>
            <a:spLocks noGrp="1"/>
          </p:cNvSpPr>
          <p:nvPr>
            <p:ph type="title"/>
          </p:nvPr>
        </p:nvSpPr>
        <p:spPr/>
        <p:txBody>
          <a:bodyPr/>
          <a:lstStyle/>
          <a:p>
            <a:r>
              <a:rPr lang="tr-TR" dirty="0"/>
              <a:t>A Real-Life Case (</a:t>
            </a:r>
            <a:r>
              <a:rPr lang="tr-TR" dirty="0" err="1"/>
              <a:t>cont'd</a:t>
            </a:r>
            <a:r>
              <a:rPr lang="tr-TR"/>
              <a:t>)</a:t>
            </a:r>
            <a:endParaRPr lang="en-GB"/>
          </a:p>
        </p:txBody>
      </p:sp>
      <p:sp>
        <p:nvSpPr>
          <p:cNvPr id="4" name="Rectangle 3">
            <a:extLst>
              <a:ext uri="{FF2B5EF4-FFF2-40B4-BE49-F238E27FC236}">
                <a16:creationId xmlns:a16="http://schemas.microsoft.com/office/drawing/2014/main" id="{0B8BA9A5-AB3F-4850-A1BD-F4419DB33988}"/>
              </a:ext>
            </a:extLst>
          </p:cNvPr>
          <p:cNvSpPr/>
          <p:nvPr/>
        </p:nvSpPr>
        <p:spPr>
          <a:xfrm>
            <a:off x="1327150" y="4574019"/>
            <a:ext cx="3403600" cy="646331"/>
          </a:xfrm>
          <a:prstGeom prst="rect">
            <a:avLst/>
          </a:prstGeom>
        </p:spPr>
        <p:txBody>
          <a:bodyPr wrap="square">
            <a:spAutoFit/>
          </a:bodyPr>
          <a:lstStyle/>
          <a:p>
            <a:r>
              <a:rPr lang="en-GB" dirty="0"/>
              <a:t>The </a:t>
            </a:r>
            <a:r>
              <a:rPr lang="tr-TR" dirty="0" err="1"/>
              <a:t>items</a:t>
            </a:r>
            <a:r>
              <a:rPr lang="tr-TR" dirty="0"/>
              <a:t> </a:t>
            </a:r>
            <a:r>
              <a:rPr lang="tr-TR" err="1"/>
              <a:t>benefit</a:t>
            </a:r>
            <a:r>
              <a:rPr lang="tr-TR"/>
              <a:t> </a:t>
            </a:r>
            <a:r>
              <a:rPr lang="en-GB"/>
              <a:t>TL </a:t>
            </a:r>
            <a:r>
              <a:rPr lang="en-GB" dirty="0"/>
              <a:t>distribution </a:t>
            </a:r>
            <a:r>
              <a:rPr lang="en-GB"/>
              <a:t>of the </a:t>
            </a:r>
            <a:r>
              <a:rPr lang="tr-TR"/>
              <a:t>period</a:t>
            </a:r>
            <a:r>
              <a:rPr lang="en-GB"/>
              <a:t> </a:t>
            </a:r>
            <a:r>
              <a:rPr lang="en-GB" dirty="0"/>
              <a:t>of 2009-2011</a:t>
            </a:r>
          </a:p>
        </p:txBody>
      </p:sp>
      <p:pic>
        <p:nvPicPr>
          <p:cNvPr id="5" name="Picture 4">
            <a:extLst>
              <a:ext uri="{FF2B5EF4-FFF2-40B4-BE49-F238E27FC236}">
                <a16:creationId xmlns:a16="http://schemas.microsoft.com/office/drawing/2014/main" id="{2BFC7C5F-9975-453E-93F7-01673B5245AD}"/>
              </a:ext>
            </a:extLst>
          </p:cNvPr>
          <p:cNvPicPr>
            <a:picLocks noChangeAspect="1"/>
          </p:cNvPicPr>
          <p:nvPr/>
        </p:nvPicPr>
        <p:blipFill>
          <a:blip r:embed="rId2"/>
          <a:stretch>
            <a:fillRect/>
          </a:stretch>
        </p:blipFill>
        <p:spPr>
          <a:xfrm>
            <a:off x="520700" y="1825625"/>
            <a:ext cx="5016500" cy="2724366"/>
          </a:xfrm>
          <a:prstGeom prst="rect">
            <a:avLst/>
          </a:prstGeom>
        </p:spPr>
      </p:pic>
      <p:sp>
        <p:nvSpPr>
          <p:cNvPr id="6" name="Rectangle 5">
            <a:extLst>
              <a:ext uri="{FF2B5EF4-FFF2-40B4-BE49-F238E27FC236}">
                <a16:creationId xmlns:a16="http://schemas.microsoft.com/office/drawing/2014/main" id="{6345BA13-DD39-42F0-95BB-7FD112C291E2}"/>
              </a:ext>
            </a:extLst>
          </p:cNvPr>
          <p:cNvSpPr/>
          <p:nvPr/>
        </p:nvSpPr>
        <p:spPr>
          <a:xfrm>
            <a:off x="6654802" y="4533828"/>
            <a:ext cx="3860798" cy="646331"/>
          </a:xfrm>
          <a:prstGeom prst="rect">
            <a:avLst/>
          </a:prstGeom>
        </p:spPr>
        <p:txBody>
          <a:bodyPr wrap="square">
            <a:spAutoFit/>
          </a:bodyPr>
          <a:lstStyle/>
          <a:p>
            <a:r>
              <a:rPr lang="en-GB" dirty="0"/>
              <a:t>The items expenditure TL distribution of the period 2009-2011</a:t>
            </a:r>
          </a:p>
        </p:txBody>
      </p:sp>
      <p:pic>
        <p:nvPicPr>
          <p:cNvPr id="7" name="Picture 6">
            <a:extLst>
              <a:ext uri="{FF2B5EF4-FFF2-40B4-BE49-F238E27FC236}">
                <a16:creationId xmlns:a16="http://schemas.microsoft.com/office/drawing/2014/main" id="{37F9F2C3-F8CC-488B-96E3-A3840C1EEE6D}"/>
              </a:ext>
            </a:extLst>
          </p:cNvPr>
          <p:cNvPicPr>
            <a:picLocks noChangeAspect="1"/>
          </p:cNvPicPr>
          <p:nvPr/>
        </p:nvPicPr>
        <p:blipFill rotWithShape="1">
          <a:blip r:embed="rId3"/>
          <a:srcRect t="5565"/>
          <a:stretch/>
        </p:blipFill>
        <p:spPr>
          <a:xfrm>
            <a:off x="5355991" y="1894971"/>
            <a:ext cx="5997810" cy="2655020"/>
          </a:xfrm>
          <a:prstGeom prst="rect">
            <a:avLst/>
          </a:prstGeom>
        </p:spPr>
      </p:pic>
    </p:spTree>
    <p:extLst>
      <p:ext uri="{BB962C8B-B14F-4D97-AF65-F5344CB8AC3E}">
        <p14:creationId xmlns:p14="http://schemas.microsoft.com/office/powerpoint/2010/main" val="3205329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EE8B-12CF-4AF9-9F9C-184616EA778C}"/>
              </a:ext>
            </a:extLst>
          </p:cNvPr>
          <p:cNvSpPr>
            <a:spLocks noGrp="1"/>
          </p:cNvSpPr>
          <p:nvPr>
            <p:ph type="title"/>
          </p:nvPr>
        </p:nvSpPr>
        <p:spPr/>
        <p:txBody>
          <a:bodyPr/>
          <a:lstStyle/>
          <a:p>
            <a:r>
              <a:rPr lang="tr-TR"/>
              <a:t>A Real-Life Case (cont'd)</a:t>
            </a:r>
            <a:endParaRPr lang="en-GB"/>
          </a:p>
        </p:txBody>
      </p:sp>
      <p:pic>
        <p:nvPicPr>
          <p:cNvPr id="4" name="Picture 3">
            <a:extLst>
              <a:ext uri="{FF2B5EF4-FFF2-40B4-BE49-F238E27FC236}">
                <a16:creationId xmlns:a16="http://schemas.microsoft.com/office/drawing/2014/main" id="{83483125-4587-472C-94B5-A673BC26098F}"/>
              </a:ext>
            </a:extLst>
          </p:cNvPr>
          <p:cNvPicPr>
            <a:picLocks noChangeAspect="1"/>
          </p:cNvPicPr>
          <p:nvPr/>
        </p:nvPicPr>
        <p:blipFill>
          <a:blip r:embed="rId2"/>
          <a:stretch>
            <a:fillRect/>
          </a:stretch>
        </p:blipFill>
        <p:spPr>
          <a:xfrm>
            <a:off x="1905000" y="1690688"/>
            <a:ext cx="8382000" cy="3918023"/>
          </a:xfrm>
          <a:prstGeom prst="rect">
            <a:avLst/>
          </a:prstGeom>
        </p:spPr>
      </p:pic>
    </p:spTree>
    <p:extLst>
      <p:ext uri="{BB962C8B-B14F-4D97-AF65-F5344CB8AC3E}">
        <p14:creationId xmlns:p14="http://schemas.microsoft.com/office/powerpoint/2010/main" val="3046281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Mutually Exclusive Projects</a:t>
            </a:r>
            <a:br>
              <a:rPr lang="en-US" dirty="0"/>
            </a:br>
            <a:r>
              <a:rPr lang="en-US" dirty="0"/>
              <a:t>by B−C Ratios</a:t>
            </a:r>
            <a:endParaRPr lang="en-GB" dirty="0"/>
          </a:p>
        </p:txBody>
      </p:sp>
      <p:sp>
        <p:nvSpPr>
          <p:cNvPr id="3" name="Content Placeholder 2"/>
          <p:cNvSpPr>
            <a:spLocks noGrp="1"/>
          </p:cNvSpPr>
          <p:nvPr>
            <p:ph idx="1"/>
          </p:nvPr>
        </p:nvSpPr>
        <p:spPr/>
        <p:txBody>
          <a:bodyPr/>
          <a:lstStyle/>
          <a:p>
            <a:r>
              <a:rPr lang="tr-TR" dirty="0"/>
              <a:t>S</a:t>
            </a:r>
            <a:r>
              <a:rPr lang="en-US" dirty="0"/>
              <a:t>electing the project that maximizes the B–C ratio </a:t>
            </a:r>
            <a:r>
              <a:rPr lang="tr-TR" b="1" dirty="0">
                <a:solidFill>
                  <a:srgbClr val="FF0000"/>
                </a:solidFill>
              </a:rPr>
              <a:t>?</a:t>
            </a:r>
          </a:p>
          <a:p>
            <a:pPr lvl="1"/>
            <a:r>
              <a:rPr lang="en-US" dirty="0"/>
              <a:t>does not guarantee that the best project is selected. </a:t>
            </a:r>
            <a:br>
              <a:rPr lang="en-US" dirty="0"/>
            </a:br>
            <a:endParaRPr lang="tr-TR" dirty="0"/>
          </a:p>
          <a:p>
            <a:r>
              <a:rPr lang="en-US" dirty="0"/>
              <a:t>As with the rate-of-return procedures in Chapter 6, an evaluation</a:t>
            </a:r>
            <a:br>
              <a:rPr lang="en-US" dirty="0"/>
            </a:br>
            <a:r>
              <a:rPr lang="en-US" dirty="0"/>
              <a:t>of mutually exclusive alternatives by the B–C ratio requires that an </a:t>
            </a:r>
            <a:r>
              <a:rPr lang="en-US" b="1" i="1" dirty="0"/>
              <a:t>incremental</a:t>
            </a:r>
            <a:r>
              <a:rPr lang="en-US" i="1" dirty="0"/>
              <a:t> </a:t>
            </a:r>
            <a:r>
              <a:rPr lang="en-US" dirty="0"/>
              <a:t>B–C</a:t>
            </a:r>
            <a:r>
              <a:rPr lang="tr-TR" dirty="0"/>
              <a:t> </a:t>
            </a:r>
            <a:r>
              <a:rPr lang="en-US" dirty="0"/>
              <a:t>analysis be conducted</a:t>
            </a:r>
            <a:r>
              <a:rPr lang="tr-TR" dirty="0"/>
              <a:t>.</a:t>
            </a:r>
            <a:br>
              <a:rPr lang="en-US" dirty="0"/>
            </a:br>
            <a:br>
              <a:rPr lang="en-US" dirty="0"/>
            </a:br>
            <a:endParaRPr lang="en-GB" dirty="0"/>
          </a:p>
        </p:txBody>
      </p:sp>
      <p:sp>
        <p:nvSpPr>
          <p:cNvPr id="4" name="Rectangle 3"/>
          <p:cNvSpPr/>
          <p:nvPr/>
        </p:nvSpPr>
        <p:spPr>
          <a:xfrm>
            <a:off x="8349673" y="1856509"/>
            <a:ext cx="572654" cy="480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334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a:t>Example</a:t>
            </a:r>
            <a:br>
              <a:rPr lang="tr-TR" dirty="0"/>
            </a:br>
            <a:r>
              <a:rPr lang="en-US" sz="3100" i="1" dirty="0"/>
              <a:t>Inconsistent Ranking Problem When B−C Ratios</a:t>
            </a:r>
            <a:r>
              <a:rPr lang="tr-TR" sz="3100" i="1" dirty="0"/>
              <a:t> </a:t>
            </a:r>
            <a:r>
              <a:rPr lang="en-US" sz="3100" i="1" dirty="0"/>
              <a:t>Are Inappropriately Compared</a:t>
            </a:r>
            <a:endParaRPr lang="en-GB" sz="3100" i="1" dirty="0"/>
          </a:p>
        </p:txBody>
      </p:sp>
      <p:sp>
        <p:nvSpPr>
          <p:cNvPr id="3" name="Content Placeholder 2"/>
          <p:cNvSpPr>
            <a:spLocks noGrp="1"/>
          </p:cNvSpPr>
          <p:nvPr>
            <p:ph idx="1"/>
          </p:nvPr>
        </p:nvSpPr>
        <p:spPr>
          <a:xfrm>
            <a:off x="838200" y="1825624"/>
            <a:ext cx="10515600" cy="4870451"/>
          </a:xfrm>
        </p:spPr>
        <p:txBody>
          <a:bodyPr>
            <a:normAutofit/>
          </a:bodyPr>
          <a:lstStyle/>
          <a:p>
            <a:r>
              <a:rPr lang="en-US" dirty="0"/>
              <a:t>Note</a:t>
            </a:r>
            <a:r>
              <a:rPr lang="tr-TR" dirty="0"/>
              <a:t> </a:t>
            </a:r>
            <a:r>
              <a:rPr lang="en-US" dirty="0"/>
              <a:t>that Project </a:t>
            </a:r>
            <a:r>
              <a:rPr lang="en-US" i="1" dirty="0"/>
              <a:t>A </a:t>
            </a:r>
            <a:r>
              <a:rPr lang="en-US" dirty="0"/>
              <a:t>has the greater </a:t>
            </a:r>
            <a:r>
              <a:rPr lang="en-US" i="1" dirty="0"/>
              <a:t>conventional </a:t>
            </a:r>
            <a:r>
              <a:rPr lang="en-US" dirty="0"/>
              <a:t>B–C, but Project </a:t>
            </a:r>
            <a:r>
              <a:rPr lang="en-US" i="1" dirty="0"/>
              <a:t>B </a:t>
            </a:r>
            <a:r>
              <a:rPr lang="en-US" dirty="0"/>
              <a:t>has the greater</a:t>
            </a:r>
            <a:r>
              <a:rPr lang="tr-TR" dirty="0"/>
              <a:t> </a:t>
            </a:r>
            <a:r>
              <a:rPr lang="en-US" i="1" dirty="0"/>
              <a:t>modified </a:t>
            </a:r>
            <a:r>
              <a:rPr lang="en-US" dirty="0"/>
              <a:t>B–C. </a:t>
            </a:r>
            <a:endParaRPr lang="tr-TR" dirty="0"/>
          </a:p>
          <a:p>
            <a:endParaRPr lang="tr-TR" dirty="0"/>
          </a:p>
          <a:p>
            <a:endParaRPr lang="tr-TR" dirty="0"/>
          </a:p>
          <a:p>
            <a:endParaRPr lang="tr-TR" dirty="0"/>
          </a:p>
          <a:p>
            <a:endParaRPr lang="tr-TR" dirty="0"/>
          </a:p>
          <a:p>
            <a:pPr marL="0" indent="0">
              <a:buNone/>
            </a:pPr>
            <a:endParaRPr lang="tr-TR" dirty="0"/>
          </a:p>
          <a:p>
            <a:r>
              <a:rPr lang="en-US" dirty="0"/>
              <a:t>Although each of the</a:t>
            </a:r>
            <a:r>
              <a:rPr lang="tr-TR" dirty="0"/>
              <a:t> </a:t>
            </a:r>
            <a:r>
              <a:rPr lang="en-US" dirty="0"/>
              <a:t>B–C ratios shown is </a:t>
            </a:r>
            <a:r>
              <a:rPr lang="en-US" i="1" dirty="0"/>
              <a:t>numerically correct, </a:t>
            </a:r>
            <a:r>
              <a:rPr lang="en-US" dirty="0"/>
              <a:t>a comparison of mutually exclusive</a:t>
            </a:r>
            <a:r>
              <a:rPr lang="tr-TR" dirty="0"/>
              <a:t> </a:t>
            </a:r>
            <a:r>
              <a:rPr lang="en-US" dirty="0"/>
              <a:t>alternatives requires that an incremental analysis be conducted. </a:t>
            </a:r>
            <a:endParaRPr lang="en-GB" dirty="0"/>
          </a:p>
        </p:txBody>
      </p:sp>
      <p:pic>
        <p:nvPicPr>
          <p:cNvPr id="4" name="Picture 3"/>
          <p:cNvPicPr>
            <a:picLocks noChangeAspect="1"/>
          </p:cNvPicPr>
          <p:nvPr/>
        </p:nvPicPr>
        <p:blipFill>
          <a:blip r:embed="rId2"/>
          <a:stretch>
            <a:fillRect/>
          </a:stretch>
        </p:blipFill>
        <p:spPr>
          <a:xfrm>
            <a:off x="2076451" y="2866852"/>
            <a:ext cx="8458198" cy="2152996"/>
          </a:xfrm>
          <a:prstGeom prst="rect">
            <a:avLst/>
          </a:prstGeom>
        </p:spPr>
      </p:pic>
    </p:spTree>
    <p:extLst>
      <p:ext uri="{BB962C8B-B14F-4D97-AF65-F5344CB8AC3E}">
        <p14:creationId xmlns:p14="http://schemas.microsoft.com/office/powerpoint/2010/main" val="214555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a:t>
            </a:r>
            <a:r>
              <a:rPr lang="en-US" dirty="0" err="1"/>
              <a:t>omparing</a:t>
            </a:r>
            <a:r>
              <a:rPr lang="en-US" dirty="0"/>
              <a:t> mutually exclusive alternatives with the B–C ratio method</a:t>
            </a:r>
            <a:endParaRPr lang="en-GB" dirty="0"/>
          </a:p>
        </p:txBody>
      </p:sp>
      <p:sp>
        <p:nvSpPr>
          <p:cNvPr id="3" name="Content Placeholder 2"/>
          <p:cNvSpPr>
            <a:spLocks noGrp="1"/>
          </p:cNvSpPr>
          <p:nvPr>
            <p:ph idx="1"/>
          </p:nvPr>
        </p:nvSpPr>
        <p:spPr>
          <a:xfrm>
            <a:off x="838200" y="1825624"/>
            <a:ext cx="10877550" cy="4765675"/>
          </a:xfrm>
        </p:spPr>
        <p:txBody>
          <a:bodyPr>
            <a:normAutofit fontScale="92500" lnSpcReduction="20000"/>
          </a:bodyPr>
          <a:lstStyle/>
          <a:p>
            <a:r>
              <a:rPr lang="tr-TR" dirty="0" err="1"/>
              <a:t>Alternatives</a:t>
            </a:r>
            <a:r>
              <a:rPr lang="tr-TR" dirty="0"/>
              <a:t> </a:t>
            </a:r>
            <a:r>
              <a:rPr lang="tr-TR" dirty="0" err="1"/>
              <a:t>are</a:t>
            </a:r>
            <a:r>
              <a:rPr lang="tr-TR" dirty="0"/>
              <a:t> </a:t>
            </a:r>
            <a:r>
              <a:rPr lang="tr-TR" dirty="0" err="1"/>
              <a:t>ranked</a:t>
            </a:r>
            <a:r>
              <a:rPr lang="tr-TR" dirty="0"/>
              <a:t> </a:t>
            </a:r>
            <a:r>
              <a:rPr lang="en-US" dirty="0"/>
              <a:t>in order of increasing total equivalent worth of </a:t>
            </a:r>
            <a:r>
              <a:rPr lang="en-US" u="sng" dirty="0"/>
              <a:t>costs</a:t>
            </a:r>
            <a:endParaRPr lang="tr-TR" u="sng" dirty="0"/>
          </a:p>
          <a:p>
            <a:r>
              <a:rPr lang="en-US" dirty="0"/>
              <a:t>The do-nothing alternative is selected as a baseline alternative</a:t>
            </a:r>
            <a:r>
              <a:rPr lang="tr-TR" dirty="0"/>
              <a:t>.</a:t>
            </a:r>
          </a:p>
          <a:p>
            <a:r>
              <a:rPr lang="en-US" dirty="0"/>
              <a:t>The B–C</a:t>
            </a:r>
            <a:r>
              <a:rPr lang="tr-TR" dirty="0"/>
              <a:t> </a:t>
            </a:r>
            <a:r>
              <a:rPr lang="en-US" dirty="0"/>
              <a:t>ratio is then calculated for the alternative having the lowest equivalent cost. </a:t>
            </a:r>
            <a:endParaRPr lang="tr-TR" dirty="0"/>
          </a:p>
          <a:p>
            <a:r>
              <a:rPr lang="en-US" dirty="0"/>
              <a:t>If the</a:t>
            </a:r>
            <a:r>
              <a:rPr lang="tr-TR" dirty="0"/>
              <a:t> </a:t>
            </a:r>
            <a:r>
              <a:rPr lang="en-US" dirty="0"/>
              <a:t>B–C ≥ 1.0, then that alternative</a:t>
            </a:r>
            <a:r>
              <a:rPr lang="tr-TR" dirty="0"/>
              <a:t> </a:t>
            </a:r>
            <a:r>
              <a:rPr lang="en-US" dirty="0"/>
              <a:t>becomes the new baseline; otherwise, do-nothing remains as the baseline. </a:t>
            </a:r>
            <a:endParaRPr lang="tr-TR" dirty="0"/>
          </a:p>
          <a:p>
            <a:r>
              <a:rPr lang="en-US" dirty="0"/>
              <a:t>The next least equivalent cost alternative is then selected, and the difference in the respective benefits and costs of this alternative and the baseline is used to</a:t>
            </a:r>
            <a:r>
              <a:rPr lang="tr-TR" dirty="0"/>
              <a:t> </a:t>
            </a:r>
            <a:r>
              <a:rPr lang="en-US" dirty="0"/>
              <a:t>calculate an incremental B–C ratio</a:t>
            </a:r>
            <a:endParaRPr lang="tr-TR" dirty="0"/>
          </a:p>
          <a:p>
            <a:r>
              <a:rPr lang="en-US" dirty="0"/>
              <a:t>If that ratio ≥ 1.0, then the higher equivalent cost alternative becomes the new baseline;</a:t>
            </a:r>
            <a:r>
              <a:rPr lang="tr-TR" dirty="0"/>
              <a:t> </a:t>
            </a:r>
            <a:r>
              <a:rPr lang="en-US" dirty="0"/>
              <a:t>otherwise, the last baseline alternative is maintained. </a:t>
            </a:r>
            <a:endParaRPr lang="tr-TR" dirty="0"/>
          </a:p>
          <a:p>
            <a:r>
              <a:rPr lang="en-US" dirty="0"/>
              <a:t>Incremental B–C ratios are</a:t>
            </a:r>
            <a:r>
              <a:rPr lang="tr-TR" dirty="0"/>
              <a:t> </a:t>
            </a:r>
            <a:r>
              <a:rPr lang="en-US" dirty="0"/>
              <a:t>determined for each successively higher equivalent cost alternative until the last</a:t>
            </a:r>
            <a:r>
              <a:rPr lang="tr-TR" dirty="0"/>
              <a:t> </a:t>
            </a:r>
            <a:r>
              <a:rPr lang="en-US" dirty="0"/>
              <a:t>alternative has been compared. </a:t>
            </a:r>
            <a:endParaRPr lang="en-GB" dirty="0"/>
          </a:p>
        </p:txBody>
      </p:sp>
    </p:spTree>
    <p:extLst>
      <p:ext uri="{BB962C8B-B14F-4D97-AF65-F5344CB8AC3E}">
        <p14:creationId xmlns:p14="http://schemas.microsoft.com/office/powerpoint/2010/main" val="178425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38200" y="1825625"/>
            <a:ext cx="10515600" cy="3715096"/>
          </a:xfrm>
        </p:spPr>
        <p:txBody>
          <a:bodyPr>
            <a:normAutofit/>
          </a:bodyPr>
          <a:lstStyle/>
          <a:p>
            <a:r>
              <a:rPr lang="en-US" dirty="0"/>
              <a:t>Such public works are numerous, and although they may be of any size, they are frequently much larger than private ventures. Since they require the expenditure of capital, such projects are subject to the principles of engineering economy with respect to their design, acquisition, and operation.</a:t>
            </a:r>
          </a:p>
          <a:p>
            <a:r>
              <a:rPr lang="en-US" dirty="0"/>
              <a:t>Because they are public projects, however, a number of important special factors exist that are not ordinarily found in privately financed and operated businesses. </a:t>
            </a:r>
            <a:endParaRPr lang="tr-TR" dirty="0"/>
          </a:p>
          <a:p>
            <a:pPr marL="0" indent="0">
              <a:buNone/>
            </a:pPr>
            <a:endParaRPr lang="en-GB" dirty="0"/>
          </a:p>
        </p:txBody>
      </p:sp>
    </p:spTree>
    <p:extLst>
      <p:ext uri="{BB962C8B-B14F-4D97-AF65-F5344CB8AC3E}">
        <p14:creationId xmlns:p14="http://schemas.microsoft.com/office/powerpoint/2010/main" val="409127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a:t>Example</a:t>
            </a:r>
            <a:br>
              <a:rPr lang="tr-TR" dirty="0"/>
            </a:br>
            <a:r>
              <a:rPr lang="en-US" sz="3100" i="1" dirty="0"/>
              <a:t>Incremental B−C Analysis of Mutually Exclusive Projects</a:t>
            </a:r>
            <a:endParaRPr lang="en-GB" sz="3100" i="1" dirty="0"/>
          </a:p>
        </p:txBody>
      </p:sp>
      <p:sp>
        <p:nvSpPr>
          <p:cNvPr id="3" name="Content Placeholder 2"/>
          <p:cNvSpPr>
            <a:spLocks noGrp="1"/>
          </p:cNvSpPr>
          <p:nvPr>
            <p:ph idx="1"/>
          </p:nvPr>
        </p:nvSpPr>
        <p:spPr/>
        <p:txBody>
          <a:bodyPr/>
          <a:lstStyle/>
          <a:p>
            <a:r>
              <a:rPr lang="en-US" dirty="0"/>
              <a:t>Three mutually exclusive alternative public-works projects are currently under</a:t>
            </a:r>
            <a:r>
              <a:rPr lang="tr-TR" dirty="0"/>
              <a:t> </a:t>
            </a:r>
            <a:r>
              <a:rPr lang="en-US" dirty="0"/>
              <a:t>consideration. Their respective costs and benefits are included in the table that</a:t>
            </a:r>
            <a:r>
              <a:rPr lang="tr-TR" dirty="0"/>
              <a:t> </a:t>
            </a:r>
            <a:r>
              <a:rPr lang="en-US" dirty="0"/>
              <a:t>follows. Each of the projects has a useful life of 50 years, and MARR is 10% per year. Which, </a:t>
            </a:r>
            <a:r>
              <a:rPr lang="en-US" u="sng" dirty="0"/>
              <a:t>if any</a:t>
            </a:r>
            <a:r>
              <a:rPr lang="en-US" dirty="0"/>
              <a:t>, of these projects should be selected? </a:t>
            </a:r>
            <a:br>
              <a:rPr lang="en-US" dirty="0"/>
            </a:br>
            <a:br>
              <a:rPr lang="en-US" dirty="0"/>
            </a:br>
            <a:endParaRPr lang="en-GB" dirty="0"/>
          </a:p>
        </p:txBody>
      </p:sp>
      <p:pic>
        <p:nvPicPr>
          <p:cNvPr id="4" name="Picture 3"/>
          <p:cNvPicPr>
            <a:picLocks noChangeAspect="1"/>
          </p:cNvPicPr>
          <p:nvPr/>
        </p:nvPicPr>
        <p:blipFill>
          <a:blip r:embed="rId2"/>
          <a:stretch>
            <a:fillRect/>
          </a:stretch>
        </p:blipFill>
        <p:spPr>
          <a:xfrm>
            <a:off x="2357437" y="4095750"/>
            <a:ext cx="7477125" cy="2247900"/>
          </a:xfrm>
          <a:prstGeom prst="rect">
            <a:avLst/>
          </a:prstGeom>
        </p:spPr>
      </p:pic>
    </p:spTree>
    <p:extLst>
      <p:ext uri="{BB962C8B-B14F-4D97-AF65-F5344CB8AC3E}">
        <p14:creationId xmlns:p14="http://schemas.microsoft.com/office/powerpoint/2010/main" val="1704831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Example</a:t>
            </a:r>
            <a:endParaRPr lang="en-GB" dirty="0"/>
          </a:p>
        </p:txBody>
      </p:sp>
      <p:sp>
        <p:nvSpPr>
          <p:cNvPr id="3" name="Content Placeholder 2"/>
          <p:cNvSpPr>
            <a:spLocks noGrp="1"/>
          </p:cNvSpPr>
          <p:nvPr>
            <p:ph idx="1"/>
          </p:nvPr>
        </p:nvSpPr>
        <p:spPr>
          <a:xfrm>
            <a:off x="838200" y="1825624"/>
            <a:ext cx="10877550" cy="4765675"/>
          </a:xfrm>
        </p:spPr>
        <p:txBody>
          <a:bodyPr>
            <a:normAutofit fontScale="92500" lnSpcReduction="20000"/>
          </a:bodyPr>
          <a:lstStyle/>
          <a:p>
            <a:r>
              <a:rPr lang="tr-TR" dirty="0" err="1"/>
              <a:t>Alternatives</a:t>
            </a:r>
            <a:r>
              <a:rPr lang="tr-TR" dirty="0"/>
              <a:t> </a:t>
            </a:r>
            <a:r>
              <a:rPr lang="tr-TR" dirty="0" err="1"/>
              <a:t>are</a:t>
            </a:r>
            <a:r>
              <a:rPr lang="tr-TR" dirty="0"/>
              <a:t> </a:t>
            </a:r>
            <a:r>
              <a:rPr lang="tr-TR" dirty="0" err="1"/>
              <a:t>ranked</a:t>
            </a:r>
            <a:r>
              <a:rPr lang="tr-TR" dirty="0"/>
              <a:t> </a:t>
            </a:r>
            <a:r>
              <a:rPr lang="en-US" dirty="0"/>
              <a:t>in order of increasing total equivalent worth of </a:t>
            </a:r>
            <a:r>
              <a:rPr lang="en-US" u="sng" dirty="0"/>
              <a:t>costs</a:t>
            </a:r>
            <a:endParaRPr lang="tr-TR" u="sng" dirty="0"/>
          </a:p>
          <a:p>
            <a:r>
              <a:rPr lang="en-US" dirty="0"/>
              <a:t>The do-nothing alternative is selected as a baseline alternative</a:t>
            </a:r>
            <a:r>
              <a:rPr lang="tr-TR" dirty="0"/>
              <a:t>.</a:t>
            </a:r>
          </a:p>
          <a:p>
            <a:r>
              <a:rPr lang="en-US" dirty="0"/>
              <a:t>The B–C</a:t>
            </a:r>
            <a:r>
              <a:rPr lang="tr-TR" dirty="0"/>
              <a:t> </a:t>
            </a:r>
            <a:r>
              <a:rPr lang="en-US" dirty="0"/>
              <a:t>ratio is then calculated for the alternative having the lowest equivalent cost. </a:t>
            </a:r>
            <a:endParaRPr lang="tr-TR" dirty="0"/>
          </a:p>
          <a:p>
            <a:r>
              <a:rPr lang="en-US" dirty="0"/>
              <a:t>If the</a:t>
            </a:r>
            <a:r>
              <a:rPr lang="tr-TR" dirty="0"/>
              <a:t> </a:t>
            </a:r>
            <a:r>
              <a:rPr lang="en-US" dirty="0"/>
              <a:t>B–C ≥ 1.0, then that alternative</a:t>
            </a:r>
            <a:r>
              <a:rPr lang="tr-TR" dirty="0"/>
              <a:t> </a:t>
            </a:r>
            <a:r>
              <a:rPr lang="en-US" dirty="0"/>
              <a:t>becomes the new baseline; otherwise, do-nothing remains as the baseline. </a:t>
            </a:r>
            <a:endParaRPr lang="tr-TR" dirty="0"/>
          </a:p>
          <a:p>
            <a:r>
              <a:rPr lang="en-US" dirty="0"/>
              <a:t>The next least equivalent cost alternative is then selected, and the difference in the respective benefits and costs of this alternative and the baseline is used to</a:t>
            </a:r>
            <a:r>
              <a:rPr lang="tr-TR" dirty="0"/>
              <a:t> </a:t>
            </a:r>
            <a:r>
              <a:rPr lang="en-US" dirty="0"/>
              <a:t>calculate an incremental B–C ratio</a:t>
            </a:r>
            <a:endParaRPr lang="tr-TR" dirty="0"/>
          </a:p>
          <a:p>
            <a:r>
              <a:rPr lang="en-US" dirty="0"/>
              <a:t>If that ratio ≥ 1.0, then the higher equivalent cost alternative becomes the new baseline;</a:t>
            </a:r>
            <a:r>
              <a:rPr lang="tr-TR" dirty="0"/>
              <a:t> </a:t>
            </a:r>
            <a:r>
              <a:rPr lang="en-US" dirty="0"/>
              <a:t>otherwise, the last baseline alternative is maintained. </a:t>
            </a:r>
            <a:endParaRPr lang="tr-TR" dirty="0"/>
          </a:p>
          <a:p>
            <a:r>
              <a:rPr lang="en-US" dirty="0"/>
              <a:t>Incremental B–C ratios are</a:t>
            </a:r>
            <a:r>
              <a:rPr lang="tr-TR" dirty="0"/>
              <a:t> </a:t>
            </a:r>
            <a:r>
              <a:rPr lang="en-US" dirty="0"/>
              <a:t>determined for each successively higher equivalent cost alternative until the last</a:t>
            </a:r>
            <a:r>
              <a:rPr lang="tr-TR" dirty="0"/>
              <a:t> </a:t>
            </a:r>
            <a:r>
              <a:rPr lang="en-US" dirty="0"/>
              <a:t>alternative has been compared. </a:t>
            </a:r>
            <a:endParaRPr lang="en-GB" dirty="0"/>
          </a:p>
        </p:txBody>
      </p:sp>
      <p:pic>
        <p:nvPicPr>
          <p:cNvPr id="4" name="Picture 3"/>
          <p:cNvPicPr>
            <a:picLocks noChangeAspect="1"/>
          </p:cNvPicPr>
          <p:nvPr/>
        </p:nvPicPr>
        <p:blipFill>
          <a:blip r:embed="rId2"/>
          <a:stretch>
            <a:fillRect/>
          </a:stretch>
        </p:blipFill>
        <p:spPr>
          <a:xfrm>
            <a:off x="6800850" y="0"/>
            <a:ext cx="5391150" cy="1620779"/>
          </a:xfrm>
          <a:prstGeom prst="rect">
            <a:avLst/>
          </a:prstGeom>
        </p:spPr>
      </p:pic>
      <p:sp>
        <p:nvSpPr>
          <p:cNvPr id="5" name="Rectangle 4"/>
          <p:cNvSpPr/>
          <p:nvPr/>
        </p:nvSpPr>
        <p:spPr>
          <a:xfrm>
            <a:off x="3609975" y="71725"/>
            <a:ext cx="3190875" cy="1477328"/>
          </a:xfrm>
          <a:prstGeom prst="rect">
            <a:avLst/>
          </a:prstGeom>
        </p:spPr>
        <p:txBody>
          <a:bodyPr wrap="square">
            <a:spAutoFit/>
          </a:bodyPr>
          <a:lstStyle/>
          <a:p>
            <a:r>
              <a:rPr lang="en-US" dirty="0"/>
              <a:t>Each of the projects has a useful life of 50 years, and MARR is 10% per year. Which, </a:t>
            </a:r>
            <a:r>
              <a:rPr lang="en-US" u="sng" dirty="0"/>
              <a:t>if any</a:t>
            </a:r>
            <a:r>
              <a:rPr lang="en-US" dirty="0"/>
              <a:t>, of these projects should be selected? </a:t>
            </a:r>
            <a:endParaRPr lang="en-GB" dirty="0"/>
          </a:p>
        </p:txBody>
      </p:sp>
    </p:spTree>
    <p:extLst>
      <p:ext uri="{BB962C8B-B14F-4D97-AF65-F5344CB8AC3E}">
        <p14:creationId xmlns:p14="http://schemas.microsoft.com/office/powerpoint/2010/main" val="4170616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Solution</a:t>
            </a:r>
            <a:br>
              <a:rPr lang="tr-TR" dirty="0"/>
            </a:br>
            <a:r>
              <a:rPr lang="en-US" sz="3100" i="1" dirty="0"/>
              <a:t>Incremental B−C Analysis of Mutually Exclusive Projects</a:t>
            </a:r>
            <a:endParaRPr lang="en-GB" sz="3100" dirty="0"/>
          </a:p>
        </p:txBody>
      </p:sp>
      <p:pic>
        <p:nvPicPr>
          <p:cNvPr id="7" name="Picture 6"/>
          <p:cNvPicPr>
            <a:picLocks noChangeAspect="1"/>
          </p:cNvPicPr>
          <p:nvPr/>
        </p:nvPicPr>
        <p:blipFill rotWithShape="1">
          <a:blip r:embed="rId2"/>
          <a:srcRect b="55514"/>
          <a:stretch/>
        </p:blipFill>
        <p:spPr>
          <a:xfrm>
            <a:off x="838200" y="1825625"/>
            <a:ext cx="10963275" cy="1127125"/>
          </a:xfrm>
          <a:prstGeom prst="rect">
            <a:avLst/>
          </a:prstGeom>
        </p:spPr>
      </p:pic>
      <p:pic>
        <p:nvPicPr>
          <p:cNvPr id="8" name="Picture 7"/>
          <p:cNvPicPr>
            <a:picLocks noChangeAspect="1"/>
          </p:cNvPicPr>
          <p:nvPr/>
        </p:nvPicPr>
        <p:blipFill rotWithShape="1">
          <a:blip r:embed="rId2"/>
          <a:srcRect t="48622"/>
          <a:stretch/>
        </p:blipFill>
        <p:spPr>
          <a:xfrm>
            <a:off x="838200" y="3619500"/>
            <a:ext cx="10963275" cy="1301750"/>
          </a:xfrm>
          <a:prstGeom prst="rect">
            <a:avLst/>
          </a:prstGeom>
        </p:spPr>
      </p:pic>
    </p:spTree>
    <p:extLst>
      <p:ext uri="{BB962C8B-B14F-4D97-AF65-F5344CB8AC3E}">
        <p14:creationId xmlns:p14="http://schemas.microsoft.com/office/powerpoint/2010/main" val="1185205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1" y="1825625"/>
            <a:ext cx="8528578" cy="4661694"/>
          </a:xfrm>
          <a:prstGeom prst="rect">
            <a:avLst/>
          </a:prstGeom>
        </p:spPr>
      </p:pic>
      <p:sp>
        <p:nvSpPr>
          <p:cNvPr id="5" name="Title 1"/>
          <p:cNvSpPr>
            <a:spLocks noGrp="1"/>
          </p:cNvSpPr>
          <p:nvPr>
            <p:ph type="title"/>
          </p:nvPr>
        </p:nvSpPr>
        <p:spPr>
          <a:xfrm>
            <a:off x="838200" y="365125"/>
            <a:ext cx="10515600" cy="1325563"/>
          </a:xfrm>
        </p:spPr>
        <p:txBody>
          <a:bodyPr>
            <a:normAutofit/>
          </a:bodyPr>
          <a:lstStyle/>
          <a:p>
            <a:r>
              <a:rPr lang="tr-TR" dirty="0"/>
              <a:t>Solution</a:t>
            </a:r>
            <a:br>
              <a:rPr lang="tr-TR" dirty="0"/>
            </a:br>
            <a:r>
              <a:rPr lang="en-US" sz="3100" i="1" dirty="0"/>
              <a:t>Incremental B−C Analysis of Mutually Exclusive Projects</a:t>
            </a:r>
            <a:endParaRPr lang="en-GB" sz="3100" dirty="0"/>
          </a:p>
        </p:txBody>
      </p:sp>
    </p:spTree>
    <p:extLst>
      <p:ext uri="{BB962C8B-B14F-4D97-AF65-F5344CB8AC3E}">
        <p14:creationId xmlns:p14="http://schemas.microsoft.com/office/powerpoint/2010/main" val="3727209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a:t>Example</a:t>
            </a:r>
            <a:r>
              <a:rPr lang="tr-TR"/>
              <a:t> 2</a:t>
            </a:r>
            <a:br>
              <a:rPr lang="tr-TR" dirty="0"/>
            </a:br>
            <a:r>
              <a:rPr lang="en-US" sz="3100" i="1" dirty="0"/>
              <a:t>Incremental B−C Analysis of Mutually Exclusive Projects</a:t>
            </a:r>
            <a:endParaRPr lang="en-GB" sz="3100" i="1" dirty="0"/>
          </a:p>
        </p:txBody>
      </p:sp>
      <p:sp>
        <p:nvSpPr>
          <p:cNvPr id="3" name="Content Placeholder 2"/>
          <p:cNvSpPr>
            <a:spLocks noGrp="1"/>
          </p:cNvSpPr>
          <p:nvPr>
            <p:ph idx="1"/>
          </p:nvPr>
        </p:nvSpPr>
        <p:spPr/>
        <p:txBody>
          <a:bodyPr>
            <a:normAutofit/>
          </a:bodyPr>
          <a:lstStyle/>
          <a:p>
            <a:r>
              <a:rPr lang="en-GB" sz="2400" dirty="0"/>
              <a:t>There are four mutually exclusive alternatives for a public project. Select the best alternative using incremental B/C ratio analysis if interest rate is </a:t>
            </a:r>
            <a:r>
              <a:rPr lang="tr-TR" sz="2400" dirty="0"/>
              <a:t>7</a:t>
            </a:r>
            <a:r>
              <a:rPr lang="en-GB" sz="2400" dirty="0"/>
              <a:t>% per year. The cash flow details of the alternatives are shown in the following table. Each alternative has the useful life of 40 years.</a:t>
            </a:r>
          </a:p>
        </p:txBody>
      </p:sp>
      <p:sp>
        <p:nvSpPr>
          <p:cNvPr id="8" name="Rectangle 7">
            <a:extLst>
              <a:ext uri="{FF2B5EF4-FFF2-40B4-BE49-F238E27FC236}">
                <a16:creationId xmlns:a16="http://schemas.microsoft.com/office/drawing/2014/main" id="{058B6582-8BD8-449C-882F-683C08117789}"/>
              </a:ext>
            </a:extLst>
          </p:cNvPr>
          <p:cNvSpPr/>
          <p:nvPr/>
        </p:nvSpPr>
        <p:spPr>
          <a:xfrm>
            <a:off x="1127805" y="5138097"/>
            <a:ext cx="2997425" cy="400110"/>
          </a:xfrm>
          <a:prstGeom prst="rect">
            <a:avLst/>
          </a:prstGeom>
        </p:spPr>
        <p:txBody>
          <a:bodyPr wrap="square">
            <a:spAutoFit/>
          </a:bodyPr>
          <a:lstStyle/>
          <a:p>
            <a:r>
              <a:rPr lang="en-GB" sz="2000" dirty="0">
                <a:solidFill>
                  <a:srgbClr val="0E232B"/>
                </a:solidFill>
              </a:rPr>
              <a:t>(P/A, 7%, 40)</a:t>
            </a:r>
            <a:r>
              <a:rPr lang="tr-TR" sz="2000" dirty="0">
                <a:solidFill>
                  <a:srgbClr val="0E232B"/>
                </a:solidFill>
              </a:rPr>
              <a:t> = 13.3317</a:t>
            </a:r>
            <a:endParaRPr lang="en-GB" sz="2000" dirty="0"/>
          </a:p>
        </p:txBody>
      </p:sp>
      <p:graphicFrame>
        <p:nvGraphicFramePr>
          <p:cNvPr id="12" name="Table 11">
            <a:extLst>
              <a:ext uri="{FF2B5EF4-FFF2-40B4-BE49-F238E27FC236}">
                <a16:creationId xmlns:a16="http://schemas.microsoft.com/office/drawing/2014/main" id="{DE320B9C-D812-4BC6-823A-50CA2B39C002}"/>
              </a:ext>
            </a:extLst>
          </p:cNvPr>
          <p:cNvGraphicFramePr>
            <a:graphicFrameLocks noGrp="1"/>
          </p:cNvGraphicFramePr>
          <p:nvPr>
            <p:extLst>
              <p:ext uri="{D42A27DB-BD31-4B8C-83A1-F6EECF244321}">
                <p14:modId xmlns:p14="http://schemas.microsoft.com/office/powerpoint/2010/main" val="2829586243"/>
              </p:ext>
            </p:extLst>
          </p:nvPr>
        </p:nvGraphicFramePr>
        <p:xfrm>
          <a:off x="1182688" y="3354536"/>
          <a:ext cx="9826624"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09773637"/>
                    </a:ext>
                  </a:extLst>
                </a:gridCol>
                <a:gridCol w="1440656">
                  <a:extLst>
                    <a:ext uri="{9D8B030D-6E8A-4147-A177-3AD203B41FA5}">
                      <a16:colId xmlns:a16="http://schemas.microsoft.com/office/drawing/2014/main" val="2499471074"/>
                    </a:ext>
                  </a:extLst>
                </a:gridCol>
                <a:gridCol w="1440656">
                  <a:extLst>
                    <a:ext uri="{9D8B030D-6E8A-4147-A177-3AD203B41FA5}">
                      <a16:colId xmlns:a16="http://schemas.microsoft.com/office/drawing/2014/main" val="3037211156"/>
                    </a:ext>
                  </a:extLst>
                </a:gridCol>
                <a:gridCol w="1440656">
                  <a:extLst>
                    <a:ext uri="{9D8B030D-6E8A-4147-A177-3AD203B41FA5}">
                      <a16:colId xmlns:a16="http://schemas.microsoft.com/office/drawing/2014/main" val="478391440"/>
                    </a:ext>
                  </a:extLst>
                </a:gridCol>
                <a:gridCol w="1440656">
                  <a:extLst>
                    <a:ext uri="{9D8B030D-6E8A-4147-A177-3AD203B41FA5}">
                      <a16:colId xmlns:a16="http://schemas.microsoft.com/office/drawing/2014/main" val="609350777"/>
                    </a:ext>
                  </a:extLst>
                </a:gridCol>
              </a:tblGrid>
              <a:tr h="370840">
                <a:tc>
                  <a:txBody>
                    <a:bodyPr/>
                    <a:lstStyle/>
                    <a:p>
                      <a:endParaRPr lang="en-GB" dirty="0"/>
                    </a:p>
                  </a:txBody>
                  <a:tcPr/>
                </a:tc>
                <a:tc>
                  <a:txBody>
                    <a:bodyPr/>
                    <a:lstStyle/>
                    <a:p>
                      <a:pPr algn="ctr"/>
                      <a:r>
                        <a:rPr lang="tr-TR" dirty="0"/>
                        <a:t>A1</a:t>
                      </a:r>
                      <a:endParaRPr lang="en-GB" dirty="0"/>
                    </a:p>
                  </a:txBody>
                  <a:tcPr/>
                </a:tc>
                <a:tc>
                  <a:txBody>
                    <a:bodyPr/>
                    <a:lstStyle/>
                    <a:p>
                      <a:pPr algn="ctr"/>
                      <a:r>
                        <a:rPr lang="tr-TR" dirty="0"/>
                        <a:t>A2</a:t>
                      </a:r>
                      <a:endParaRPr lang="en-GB" dirty="0"/>
                    </a:p>
                  </a:txBody>
                  <a:tcPr/>
                </a:tc>
                <a:tc>
                  <a:txBody>
                    <a:bodyPr/>
                    <a:lstStyle/>
                    <a:p>
                      <a:pPr algn="ctr"/>
                      <a:r>
                        <a:rPr lang="tr-TR"/>
                        <a:t>A3</a:t>
                      </a:r>
                      <a:endParaRPr lang="en-GB"/>
                    </a:p>
                  </a:txBody>
                  <a:tcPr/>
                </a:tc>
                <a:tc>
                  <a:txBody>
                    <a:bodyPr/>
                    <a:lstStyle/>
                    <a:p>
                      <a:pPr algn="ctr"/>
                      <a:r>
                        <a:rPr lang="tr-TR"/>
                        <a:t>A4</a:t>
                      </a:r>
                      <a:endParaRPr lang="en-GB"/>
                    </a:p>
                  </a:txBody>
                  <a:tcPr/>
                </a:tc>
                <a:extLst>
                  <a:ext uri="{0D108BD9-81ED-4DB2-BD59-A6C34878D82A}">
                    <a16:rowId xmlns:a16="http://schemas.microsoft.com/office/drawing/2014/main" val="733750612"/>
                  </a:ext>
                </a:extLst>
              </a:tr>
              <a:tr h="370840">
                <a:tc>
                  <a:txBody>
                    <a:bodyPr/>
                    <a:lstStyle/>
                    <a:p>
                      <a:r>
                        <a:rPr lang="tr-TR" dirty="0" err="1"/>
                        <a:t>Initial</a:t>
                      </a:r>
                      <a:r>
                        <a:rPr lang="tr-TR" dirty="0"/>
                        <a:t> </a:t>
                      </a:r>
                      <a:r>
                        <a:rPr lang="tr-TR" dirty="0" err="1"/>
                        <a:t>Investment</a:t>
                      </a:r>
                      <a:endParaRPr lang="en-GB"/>
                    </a:p>
                  </a:txBody>
                  <a:tcPr/>
                </a:tc>
                <a:tc>
                  <a:txBody>
                    <a:bodyPr/>
                    <a:lstStyle/>
                    <a:p>
                      <a:pPr algn="r"/>
                      <a:r>
                        <a:rPr lang="tr-TR" dirty="0"/>
                        <a:t>101.000 M</a:t>
                      </a:r>
                      <a:endParaRPr lang="en-GB" dirty="0"/>
                    </a:p>
                  </a:txBody>
                  <a:tcPr/>
                </a:tc>
                <a:tc>
                  <a:txBody>
                    <a:bodyPr/>
                    <a:lstStyle/>
                    <a:p>
                      <a:pPr algn="r"/>
                      <a:r>
                        <a:rPr lang="tr-TR"/>
                        <a:t>112.000 M</a:t>
                      </a:r>
                      <a:endParaRPr lang="en-GB"/>
                    </a:p>
                  </a:txBody>
                  <a:tcPr/>
                </a:tc>
                <a:tc>
                  <a:txBody>
                    <a:bodyPr/>
                    <a:lstStyle/>
                    <a:p>
                      <a:pPr algn="r"/>
                      <a:r>
                        <a:rPr lang="tr-TR"/>
                        <a:t>145.200 M</a:t>
                      </a:r>
                      <a:endParaRPr lang="en-GB"/>
                    </a:p>
                  </a:txBody>
                  <a:tcPr/>
                </a:tc>
                <a:tc>
                  <a:txBody>
                    <a:bodyPr/>
                    <a:lstStyle/>
                    <a:p>
                      <a:pPr algn="r"/>
                      <a:r>
                        <a:rPr lang="tr-TR"/>
                        <a:t>122.800 M</a:t>
                      </a:r>
                      <a:endParaRPr lang="en-GB"/>
                    </a:p>
                  </a:txBody>
                  <a:tcPr/>
                </a:tc>
                <a:extLst>
                  <a:ext uri="{0D108BD9-81ED-4DB2-BD59-A6C34878D82A}">
                    <a16:rowId xmlns:a16="http://schemas.microsoft.com/office/drawing/2014/main" val="1893094156"/>
                  </a:ext>
                </a:extLst>
              </a:tr>
              <a:tr h="370840">
                <a:tc>
                  <a:txBody>
                    <a:bodyPr/>
                    <a:lstStyle/>
                    <a:p>
                      <a:r>
                        <a:rPr lang="tr-TR" dirty="0" err="1"/>
                        <a:t>Annual</a:t>
                      </a:r>
                      <a:r>
                        <a:rPr lang="tr-TR" dirty="0"/>
                        <a:t> Operating </a:t>
                      </a:r>
                      <a:r>
                        <a:rPr lang="tr-TR" dirty="0" err="1"/>
                        <a:t>and</a:t>
                      </a:r>
                      <a:r>
                        <a:rPr lang="tr-TR" dirty="0"/>
                        <a:t> </a:t>
                      </a:r>
                      <a:r>
                        <a:rPr lang="tr-TR" dirty="0" err="1"/>
                        <a:t>Maintenance</a:t>
                      </a:r>
                      <a:r>
                        <a:rPr lang="tr-TR" dirty="0"/>
                        <a:t> </a:t>
                      </a:r>
                      <a:r>
                        <a:rPr lang="tr-TR" dirty="0" err="1"/>
                        <a:t>Cost</a:t>
                      </a:r>
                      <a:endParaRPr lang="en-GB"/>
                    </a:p>
                  </a:txBody>
                  <a:tcPr/>
                </a:tc>
                <a:tc>
                  <a:txBody>
                    <a:bodyPr/>
                    <a:lstStyle/>
                    <a:p>
                      <a:pPr algn="r"/>
                      <a:r>
                        <a:rPr lang="tr-TR"/>
                        <a:t>6.700 M</a:t>
                      </a:r>
                      <a:endParaRPr lang="en-GB"/>
                    </a:p>
                  </a:txBody>
                  <a:tcPr/>
                </a:tc>
                <a:tc>
                  <a:txBody>
                    <a:bodyPr/>
                    <a:lstStyle/>
                    <a:p>
                      <a:pPr algn="r"/>
                      <a:r>
                        <a:rPr lang="tr-TR" dirty="0"/>
                        <a:t>6.450 M</a:t>
                      </a:r>
                      <a:endParaRPr lang="en-GB"/>
                    </a:p>
                  </a:txBody>
                  <a:tcPr/>
                </a:tc>
                <a:tc>
                  <a:txBody>
                    <a:bodyPr/>
                    <a:lstStyle/>
                    <a:p>
                      <a:pPr algn="r"/>
                      <a:r>
                        <a:rPr lang="tr-TR"/>
                        <a:t>5.780 M</a:t>
                      </a:r>
                      <a:endParaRPr lang="en-GB"/>
                    </a:p>
                  </a:txBody>
                  <a:tcPr/>
                </a:tc>
                <a:tc>
                  <a:txBody>
                    <a:bodyPr/>
                    <a:lstStyle/>
                    <a:p>
                      <a:pPr algn="r"/>
                      <a:r>
                        <a:rPr lang="tr-TR"/>
                        <a:t>6.135 M</a:t>
                      </a:r>
                      <a:endParaRPr lang="en-GB"/>
                    </a:p>
                  </a:txBody>
                  <a:tcPr/>
                </a:tc>
                <a:extLst>
                  <a:ext uri="{0D108BD9-81ED-4DB2-BD59-A6C34878D82A}">
                    <a16:rowId xmlns:a16="http://schemas.microsoft.com/office/drawing/2014/main" val="3521999364"/>
                  </a:ext>
                </a:extLst>
              </a:tr>
              <a:tr h="370840">
                <a:tc>
                  <a:txBody>
                    <a:bodyPr/>
                    <a:lstStyle/>
                    <a:p>
                      <a:r>
                        <a:rPr lang="tr-TR" dirty="0" err="1"/>
                        <a:t>Annual</a:t>
                      </a:r>
                      <a:r>
                        <a:rPr lang="tr-TR" dirty="0"/>
                        <a:t> </a:t>
                      </a:r>
                      <a:r>
                        <a:rPr lang="tr-TR" dirty="0" err="1"/>
                        <a:t>Benefits</a:t>
                      </a:r>
                      <a:endParaRPr lang="en-GB" dirty="0"/>
                    </a:p>
                  </a:txBody>
                  <a:tcPr/>
                </a:tc>
                <a:tc>
                  <a:txBody>
                    <a:bodyPr/>
                    <a:lstStyle/>
                    <a:p>
                      <a:pPr algn="r"/>
                      <a:r>
                        <a:rPr lang="tr-TR" dirty="0"/>
                        <a:t>16.420 M</a:t>
                      </a:r>
                      <a:endParaRPr lang="en-GB" dirty="0"/>
                    </a:p>
                  </a:txBody>
                  <a:tcPr/>
                </a:tc>
                <a:tc>
                  <a:txBody>
                    <a:bodyPr/>
                    <a:lstStyle/>
                    <a:p>
                      <a:pPr algn="r"/>
                      <a:r>
                        <a:rPr lang="tr-TR"/>
                        <a:t>17.200 </a:t>
                      </a:r>
                      <a:r>
                        <a:rPr lang="tr-TR" dirty="0"/>
                        <a:t>M</a:t>
                      </a:r>
                      <a:endParaRPr lang="en-GB" dirty="0"/>
                    </a:p>
                  </a:txBody>
                  <a:tcPr/>
                </a:tc>
                <a:tc>
                  <a:txBody>
                    <a:bodyPr/>
                    <a:lstStyle/>
                    <a:p>
                      <a:pPr algn="r"/>
                      <a:r>
                        <a:rPr lang="tr-TR" dirty="0"/>
                        <a:t>19.100 M</a:t>
                      </a:r>
                      <a:endParaRPr lang="en-GB" dirty="0"/>
                    </a:p>
                  </a:txBody>
                  <a:tcPr/>
                </a:tc>
                <a:tc>
                  <a:txBody>
                    <a:bodyPr/>
                    <a:lstStyle/>
                    <a:p>
                      <a:pPr algn="r"/>
                      <a:r>
                        <a:rPr lang="tr-TR" dirty="0"/>
                        <a:t>17.900 M</a:t>
                      </a:r>
                      <a:endParaRPr lang="en-GB" dirty="0"/>
                    </a:p>
                  </a:txBody>
                  <a:tcPr/>
                </a:tc>
                <a:extLst>
                  <a:ext uri="{0D108BD9-81ED-4DB2-BD59-A6C34878D82A}">
                    <a16:rowId xmlns:a16="http://schemas.microsoft.com/office/drawing/2014/main" val="3713341931"/>
                  </a:ext>
                </a:extLst>
              </a:tr>
            </a:tbl>
          </a:graphicData>
        </a:graphic>
      </p:graphicFrame>
    </p:spTree>
    <p:extLst>
      <p:ext uri="{BB962C8B-B14F-4D97-AF65-F5344CB8AC3E}">
        <p14:creationId xmlns:p14="http://schemas.microsoft.com/office/powerpoint/2010/main" val="1768369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Solution 2</a:t>
            </a:r>
            <a:br>
              <a:rPr lang="tr-TR" dirty="0"/>
            </a:br>
            <a:r>
              <a:rPr lang="en-US" sz="3100" i="1" dirty="0"/>
              <a:t>Incremental B−C Analysis of Mutually Exclusive Projects</a:t>
            </a:r>
            <a:endParaRPr lang="en-GB" sz="3100" dirty="0"/>
          </a:p>
        </p:txBody>
      </p:sp>
      <p:sp>
        <p:nvSpPr>
          <p:cNvPr id="5" name="Content Placeholder 2">
            <a:extLst>
              <a:ext uri="{FF2B5EF4-FFF2-40B4-BE49-F238E27FC236}">
                <a16:creationId xmlns:a16="http://schemas.microsoft.com/office/drawing/2014/main" id="{37711992-1BEB-445F-9233-44566FCA3799}"/>
              </a:ext>
            </a:extLst>
          </p:cNvPr>
          <p:cNvSpPr>
            <a:spLocks noGrp="1"/>
          </p:cNvSpPr>
          <p:nvPr>
            <p:ph idx="1"/>
          </p:nvPr>
        </p:nvSpPr>
        <p:spPr>
          <a:xfrm>
            <a:off x="838200" y="1825625"/>
            <a:ext cx="10515600" cy="4351338"/>
          </a:xfrm>
        </p:spPr>
        <p:txBody>
          <a:bodyPr>
            <a:normAutofit fontScale="92500" lnSpcReduction="10000"/>
          </a:bodyPr>
          <a:lstStyle/>
          <a:p>
            <a:r>
              <a:rPr lang="en-GB" dirty="0"/>
              <a:t>PW of costs of A1 = 101,000,000 + 6,700,000 X 13.3317</a:t>
            </a:r>
            <a:br>
              <a:rPr lang="en-GB" dirty="0"/>
            </a:br>
            <a:r>
              <a:rPr lang="en-GB" b="1" dirty="0"/>
              <a:t>PW of costs of A1 = 190,322,390</a:t>
            </a:r>
            <a:br>
              <a:rPr lang="en-GB" dirty="0"/>
            </a:br>
            <a:endParaRPr lang="en-GB" dirty="0"/>
          </a:p>
          <a:p>
            <a:r>
              <a:rPr lang="en-GB" dirty="0"/>
              <a:t>PW of costs of A2 = 112,000,000 + 6,450,000 X 13.3317 </a:t>
            </a:r>
            <a:br>
              <a:rPr lang="en-GB" dirty="0"/>
            </a:br>
            <a:r>
              <a:rPr lang="en-GB" b="1" dirty="0"/>
              <a:t>PW of costs of A2 = 197,989,465</a:t>
            </a:r>
          </a:p>
          <a:p>
            <a:endParaRPr lang="en-GB" dirty="0"/>
          </a:p>
          <a:p>
            <a:r>
              <a:rPr lang="en-GB" dirty="0"/>
              <a:t>PW of costs of A3 = 145,200,000 + 5,780,000 X 13.3317 </a:t>
            </a:r>
            <a:br>
              <a:rPr lang="en-GB" dirty="0"/>
            </a:br>
            <a:r>
              <a:rPr lang="en-GB" b="1" dirty="0"/>
              <a:t>PW of costs of A3 = 222,257,226</a:t>
            </a:r>
          </a:p>
          <a:p>
            <a:endParaRPr lang="en-GB" dirty="0"/>
          </a:p>
          <a:p>
            <a:r>
              <a:rPr lang="en-GB" dirty="0"/>
              <a:t>PW of costs of A4 = 122,800,000 + 6,135,000 X 13.3317 </a:t>
            </a:r>
            <a:br>
              <a:rPr lang="en-GB" dirty="0"/>
            </a:br>
            <a:r>
              <a:rPr lang="en-GB" b="1" dirty="0"/>
              <a:t>PW of costs of A4 = 204,589,980</a:t>
            </a:r>
          </a:p>
        </p:txBody>
      </p:sp>
    </p:spTree>
    <p:extLst>
      <p:ext uri="{BB962C8B-B14F-4D97-AF65-F5344CB8AC3E}">
        <p14:creationId xmlns:p14="http://schemas.microsoft.com/office/powerpoint/2010/main" val="210018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Solution 2 (</a:t>
            </a:r>
            <a:r>
              <a:rPr lang="tr-TR" dirty="0" err="1"/>
              <a:t>cont'd</a:t>
            </a:r>
            <a:r>
              <a:rPr lang="tr-TR" dirty="0"/>
              <a:t>)</a:t>
            </a:r>
            <a:br>
              <a:rPr lang="tr-TR" dirty="0"/>
            </a:br>
            <a:r>
              <a:rPr lang="en-US" sz="3100" i="1" dirty="0"/>
              <a:t>Incremental B−C Analysis of Mutually Exclusive Projects</a:t>
            </a:r>
            <a:endParaRPr lang="en-GB" sz="3100" dirty="0"/>
          </a:p>
        </p:txBody>
      </p:sp>
      <p:grpSp>
        <p:nvGrpSpPr>
          <p:cNvPr id="13" name="Group 12">
            <a:extLst>
              <a:ext uri="{FF2B5EF4-FFF2-40B4-BE49-F238E27FC236}">
                <a16:creationId xmlns:a16="http://schemas.microsoft.com/office/drawing/2014/main" id="{0BB3DCEA-3997-4AF5-8537-2626BC9351CC}"/>
              </a:ext>
            </a:extLst>
          </p:cNvPr>
          <p:cNvGrpSpPr/>
          <p:nvPr/>
        </p:nvGrpSpPr>
        <p:grpSpPr>
          <a:xfrm>
            <a:off x="838199" y="1834683"/>
            <a:ext cx="7942729" cy="4342185"/>
            <a:chOff x="838199" y="1834683"/>
            <a:chExt cx="7942729" cy="4342185"/>
          </a:xfrm>
        </p:grpSpPr>
        <p:pic>
          <p:nvPicPr>
            <p:cNvPr id="7" name="Picture 6">
              <a:extLst>
                <a:ext uri="{FF2B5EF4-FFF2-40B4-BE49-F238E27FC236}">
                  <a16:creationId xmlns:a16="http://schemas.microsoft.com/office/drawing/2014/main" id="{CA91A48D-57F7-4F00-9878-67FF7ED7C5D3}"/>
                </a:ext>
              </a:extLst>
            </p:cNvPr>
            <p:cNvPicPr>
              <a:picLocks noChangeAspect="1"/>
            </p:cNvPicPr>
            <p:nvPr/>
          </p:nvPicPr>
          <p:blipFill>
            <a:blip r:embed="rId2"/>
            <a:stretch>
              <a:fillRect/>
            </a:stretch>
          </p:blipFill>
          <p:spPr>
            <a:xfrm>
              <a:off x="838199" y="1834683"/>
              <a:ext cx="7942729" cy="4342185"/>
            </a:xfrm>
            <a:prstGeom prst="rect">
              <a:avLst/>
            </a:prstGeom>
          </p:spPr>
        </p:pic>
        <p:sp>
          <p:nvSpPr>
            <p:cNvPr id="8" name="Rectangle 7">
              <a:extLst>
                <a:ext uri="{FF2B5EF4-FFF2-40B4-BE49-F238E27FC236}">
                  <a16:creationId xmlns:a16="http://schemas.microsoft.com/office/drawing/2014/main" id="{ED93AEB4-EDAE-4531-957F-5431BF82661A}"/>
                </a:ext>
              </a:extLst>
            </p:cNvPr>
            <p:cNvSpPr/>
            <p:nvPr/>
          </p:nvSpPr>
          <p:spPr>
            <a:xfrm>
              <a:off x="3147237" y="2668772"/>
              <a:ext cx="489098" cy="255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7449F0D-1038-4C46-A04C-87A61DC32BC8}"/>
                </a:ext>
              </a:extLst>
            </p:cNvPr>
            <p:cNvSpPr/>
            <p:nvPr/>
          </p:nvSpPr>
          <p:spPr>
            <a:xfrm>
              <a:off x="2254102" y="3301409"/>
              <a:ext cx="489098" cy="222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5F81104-49BC-4538-A90B-B21F42ABF7C6}"/>
                </a:ext>
              </a:extLst>
            </p:cNvPr>
            <p:cNvSpPr/>
            <p:nvPr/>
          </p:nvSpPr>
          <p:spPr>
            <a:xfrm>
              <a:off x="2902688" y="3711207"/>
              <a:ext cx="489098" cy="222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5ECFEB1-3CA5-419A-90FC-038A0ECE019B}"/>
                </a:ext>
              </a:extLst>
            </p:cNvPr>
            <p:cNvSpPr/>
            <p:nvPr/>
          </p:nvSpPr>
          <p:spPr>
            <a:xfrm>
              <a:off x="2894787" y="4216149"/>
              <a:ext cx="489098" cy="222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EECDB87-B606-49B4-BE30-9322902D7E81}"/>
                </a:ext>
              </a:extLst>
            </p:cNvPr>
            <p:cNvSpPr/>
            <p:nvPr/>
          </p:nvSpPr>
          <p:spPr>
            <a:xfrm>
              <a:off x="2701001" y="4721196"/>
              <a:ext cx="489098" cy="222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13308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 Analysis with Unequal Project Lives</a:t>
            </a:r>
            <a:endParaRPr lang="en-GB" dirty="0"/>
          </a:p>
        </p:txBody>
      </p:sp>
      <p:sp>
        <p:nvSpPr>
          <p:cNvPr id="3" name="Content Placeholder 2"/>
          <p:cNvSpPr>
            <a:spLocks noGrp="1"/>
          </p:cNvSpPr>
          <p:nvPr>
            <p:ph idx="1"/>
          </p:nvPr>
        </p:nvSpPr>
        <p:spPr/>
        <p:txBody>
          <a:bodyPr>
            <a:normAutofit/>
          </a:bodyPr>
          <a:lstStyle/>
          <a:p>
            <a:r>
              <a:rPr lang="en-US" dirty="0"/>
              <a:t>It is not uncommon for some of the projects in a set of mutually exclusive</a:t>
            </a:r>
            <a:r>
              <a:rPr lang="tr-TR" dirty="0"/>
              <a:t> </a:t>
            </a:r>
            <a:r>
              <a:rPr lang="en-US" dirty="0"/>
              <a:t>public-works projects to have different lives. </a:t>
            </a:r>
            <a:endParaRPr lang="tr-TR" dirty="0"/>
          </a:p>
          <a:p>
            <a:r>
              <a:rPr lang="en-US" dirty="0"/>
              <a:t>Recall from Chapter 6 that the AW</a:t>
            </a:r>
            <a:r>
              <a:rPr lang="tr-TR" dirty="0"/>
              <a:t> </a:t>
            </a:r>
            <a:r>
              <a:rPr lang="en-US" dirty="0"/>
              <a:t>criterion can be used to select from among alternatives with different lives as long</a:t>
            </a:r>
            <a:r>
              <a:rPr lang="tr-TR" dirty="0"/>
              <a:t> </a:t>
            </a:r>
            <a:r>
              <a:rPr lang="en-US" dirty="0"/>
              <a:t>as the assumption of </a:t>
            </a:r>
            <a:r>
              <a:rPr lang="en-US" i="1" dirty="0"/>
              <a:t>repeatability </a:t>
            </a:r>
            <a:r>
              <a:rPr lang="en-US" dirty="0"/>
              <a:t>is valid. </a:t>
            </a:r>
            <a:endParaRPr lang="tr-TR" dirty="0"/>
          </a:p>
          <a:p>
            <a:r>
              <a:rPr lang="en-US" dirty="0"/>
              <a:t>Similarly, if a mutually exclusive set of</a:t>
            </a:r>
            <a:r>
              <a:rPr lang="tr-TR" dirty="0"/>
              <a:t> </a:t>
            </a:r>
            <a:r>
              <a:rPr lang="en-US" dirty="0"/>
              <a:t>public-works projects includes projects with varying useful lives, it may be possible</a:t>
            </a:r>
            <a:r>
              <a:rPr lang="tr-TR" dirty="0"/>
              <a:t> </a:t>
            </a:r>
            <a:r>
              <a:rPr lang="en-US" dirty="0"/>
              <a:t>to conduct an incremental B–C analysis by using the AW of benefits and costs of</a:t>
            </a:r>
            <a:br>
              <a:rPr lang="en-US" dirty="0"/>
            </a:br>
            <a:r>
              <a:rPr lang="en-US" dirty="0"/>
              <a:t>the various projects </a:t>
            </a:r>
            <a:br>
              <a:rPr lang="en-US" dirty="0"/>
            </a:br>
            <a:endParaRPr lang="en-GB" dirty="0"/>
          </a:p>
        </p:txBody>
      </p:sp>
    </p:spTree>
    <p:extLst>
      <p:ext uri="{BB962C8B-B14F-4D97-AF65-F5344CB8AC3E}">
        <p14:creationId xmlns:p14="http://schemas.microsoft.com/office/powerpoint/2010/main" val="1736131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Example</a:t>
            </a:r>
            <a:br>
              <a:rPr lang="tr-TR" dirty="0"/>
            </a:br>
            <a:r>
              <a:rPr lang="en-US" sz="2800" i="1" dirty="0"/>
              <a:t>B−C Analysis with Unequal Project Lives</a:t>
            </a:r>
            <a:endParaRPr lang="en-GB" sz="2800" i="1" dirty="0"/>
          </a:p>
        </p:txBody>
      </p:sp>
      <p:sp>
        <p:nvSpPr>
          <p:cNvPr id="3" name="Content Placeholder 2"/>
          <p:cNvSpPr>
            <a:spLocks noGrp="1"/>
          </p:cNvSpPr>
          <p:nvPr>
            <p:ph idx="1"/>
          </p:nvPr>
        </p:nvSpPr>
        <p:spPr/>
        <p:txBody>
          <a:bodyPr/>
          <a:lstStyle/>
          <a:p>
            <a:r>
              <a:rPr lang="en-US" dirty="0"/>
              <a:t>Two mutually exclusive alternative public-works projects are under consideration. Their respective costs and benefits are included in the table that</a:t>
            </a:r>
            <a:r>
              <a:rPr lang="tr-TR" dirty="0"/>
              <a:t> </a:t>
            </a:r>
            <a:r>
              <a:rPr lang="en-US" dirty="0"/>
              <a:t>follows. Project </a:t>
            </a:r>
            <a:r>
              <a:rPr lang="en-US" i="1" dirty="0"/>
              <a:t>I </a:t>
            </a:r>
            <a:r>
              <a:rPr lang="en-US" dirty="0"/>
              <a:t>has an anticipated life of 35 years, and the useful life of Project </a:t>
            </a:r>
            <a:r>
              <a:rPr lang="en-US" i="1" dirty="0"/>
              <a:t>II</a:t>
            </a:r>
            <a:r>
              <a:rPr lang="en-US" dirty="0"/>
              <a:t> has been estimated to be 25 years. If the MARR is 9% per year, which, </a:t>
            </a:r>
            <a:r>
              <a:rPr lang="en-US" u="sng" dirty="0"/>
              <a:t>if either</a:t>
            </a:r>
            <a:r>
              <a:rPr lang="en-US" dirty="0"/>
              <a:t>,</a:t>
            </a:r>
            <a:r>
              <a:rPr lang="tr-TR" dirty="0"/>
              <a:t> </a:t>
            </a:r>
            <a:r>
              <a:rPr lang="en-US" dirty="0"/>
              <a:t>of these projects should be selected? The effect of inflation is negligible. </a:t>
            </a:r>
            <a:br>
              <a:rPr lang="en-US" dirty="0"/>
            </a:br>
            <a:br>
              <a:rPr lang="en-US" dirty="0"/>
            </a:br>
            <a:endParaRPr lang="en-GB" dirty="0"/>
          </a:p>
        </p:txBody>
      </p:sp>
      <p:pic>
        <p:nvPicPr>
          <p:cNvPr id="4" name="Picture 3"/>
          <p:cNvPicPr>
            <a:picLocks noChangeAspect="1"/>
          </p:cNvPicPr>
          <p:nvPr/>
        </p:nvPicPr>
        <p:blipFill>
          <a:blip r:embed="rId2"/>
          <a:stretch>
            <a:fillRect/>
          </a:stretch>
        </p:blipFill>
        <p:spPr>
          <a:xfrm>
            <a:off x="2976562" y="4414837"/>
            <a:ext cx="6238875" cy="2124075"/>
          </a:xfrm>
          <a:prstGeom prst="rect">
            <a:avLst/>
          </a:prstGeom>
        </p:spPr>
      </p:pic>
    </p:spTree>
    <p:extLst>
      <p:ext uri="{BB962C8B-B14F-4D97-AF65-F5344CB8AC3E}">
        <p14:creationId xmlns:p14="http://schemas.microsoft.com/office/powerpoint/2010/main" val="1523289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AW</a:t>
                </a:r>
                <a:r>
                  <a:rPr lang="en-US" i="1" dirty="0"/>
                  <a:t>(</a:t>
                </a:r>
                <a:r>
                  <a:rPr lang="en-US" dirty="0"/>
                  <a:t>Costs, </a:t>
                </a:r>
                <a:r>
                  <a:rPr lang="en-US" i="1" dirty="0"/>
                  <a:t>I) </a:t>
                </a:r>
                <a:r>
                  <a:rPr lang="en-US" dirty="0"/>
                  <a:t>= $750,000</a:t>
                </a:r>
                <a:r>
                  <a:rPr lang="en-US" i="1" dirty="0"/>
                  <a:t>(A/P</a:t>
                </a:r>
                <a:r>
                  <a:rPr lang="en-US" dirty="0"/>
                  <a:t>, 9%, 35</a:t>
                </a:r>
                <a:r>
                  <a:rPr lang="en-US" i="1" dirty="0"/>
                  <a:t>) </a:t>
                </a:r>
                <a:r>
                  <a:rPr lang="en-US" dirty="0"/>
                  <a:t>+ $120,000 = $190,977,</a:t>
                </a:r>
                <a:endParaRPr lang="tr-TR" dirty="0"/>
              </a:p>
              <a:p>
                <a:r>
                  <a:rPr lang="en-US" dirty="0"/>
                  <a:t>AW</a:t>
                </a:r>
                <a:r>
                  <a:rPr lang="en-US" i="1" dirty="0"/>
                  <a:t>(</a:t>
                </a:r>
                <a:r>
                  <a:rPr lang="en-US" dirty="0"/>
                  <a:t>Costs, </a:t>
                </a:r>
                <a:r>
                  <a:rPr lang="en-US" i="1" dirty="0"/>
                  <a:t>II) </a:t>
                </a:r>
                <a:r>
                  <a:rPr lang="en-US" dirty="0"/>
                  <a:t>= $625,000</a:t>
                </a:r>
                <a:r>
                  <a:rPr lang="en-US" i="1" dirty="0"/>
                  <a:t>(A/P</a:t>
                </a:r>
                <a:r>
                  <a:rPr lang="en-US" dirty="0"/>
                  <a:t>, 9%, 25</a:t>
                </a:r>
                <a:r>
                  <a:rPr lang="en-US" i="1" dirty="0"/>
                  <a:t>) </a:t>
                </a:r>
                <a:r>
                  <a:rPr lang="en-US" dirty="0"/>
                  <a:t>+ $110,000 = $173,629,</a:t>
                </a:r>
                <a:endParaRPr lang="tr-TR" dirty="0"/>
              </a:p>
              <a:p>
                <a:r>
                  <a:rPr lang="en-US" dirty="0"/>
                  <a:t>B–C</a:t>
                </a:r>
                <a:r>
                  <a:rPr lang="en-US" i="1" dirty="0"/>
                  <a:t>(II) </a:t>
                </a:r>
                <a:r>
                  <a:rPr lang="en-US" dirty="0"/>
                  <a:t>= $230,000</a:t>
                </a:r>
                <a:r>
                  <a:rPr lang="en-US" i="1" dirty="0"/>
                  <a:t>/</a:t>
                </a:r>
                <a:r>
                  <a:rPr lang="en-US" dirty="0"/>
                  <a:t>$173,629 = 1.3247 </a:t>
                </a:r>
                <a:r>
                  <a:rPr lang="en-US" i="1" dirty="0"/>
                  <a:t>&gt; </a:t>
                </a:r>
                <a:r>
                  <a:rPr lang="en-US" dirty="0"/>
                  <a:t>1.0.</a:t>
                </a:r>
                <a:endParaRPr lang="tr-TR" dirty="0"/>
              </a:p>
              <a:p>
                <a:r>
                  <a:rPr lang="en-US" dirty="0"/>
                  <a:t>Therefore, Project II is acceptable.</a:t>
                </a:r>
                <a:br>
                  <a:rPr lang="en-US" dirty="0"/>
                </a:b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B</a:t>
                </a:r>
                <a:r>
                  <a:rPr lang="en-US" i="1" dirty="0"/>
                  <a:t>/</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C of (</a:t>
                </a:r>
                <a:r>
                  <a:rPr lang="en-US" i="1" dirty="0"/>
                  <a:t>I</a:t>
                </a:r>
                <a:r>
                  <a:rPr lang="en-US" dirty="0"/>
                  <a:t>–</a:t>
                </a:r>
                <a:r>
                  <a:rPr lang="en-US" i="1" dirty="0"/>
                  <a:t>II</a:t>
                </a:r>
                <a:r>
                  <a:rPr lang="en-US" dirty="0"/>
                  <a:t>)</a:t>
                </a:r>
                <a:r>
                  <a:rPr lang="en-US" i="1" dirty="0"/>
                  <a:t> </a:t>
                </a:r>
                <a:r>
                  <a:rPr lang="tr-TR" i="1" dirty="0"/>
                  <a:t>	</a:t>
                </a:r>
                <a:r>
                  <a:rPr lang="en-US" dirty="0"/>
                  <a:t>= ($245,000 - $230,000)/($190,977 - $173,629)</a:t>
                </a:r>
                <a:br>
                  <a:rPr lang="en-US" i="1" dirty="0"/>
                </a:br>
                <a:r>
                  <a:rPr lang="tr-TR" i="1" dirty="0"/>
                  <a:t>			</a:t>
                </a:r>
                <a:r>
                  <a:rPr lang="en-US" dirty="0"/>
                  <a:t>= 0.8647 </a:t>
                </a:r>
                <a:r>
                  <a:rPr lang="en-US" i="1" dirty="0"/>
                  <a:t>&lt; </a:t>
                </a:r>
                <a:r>
                  <a:rPr lang="en-US" dirty="0"/>
                  <a:t>1.0.</a:t>
                </a:r>
                <a:br>
                  <a:rPr lang="en-US" dirty="0"/>
                </a:br>
                <a:endParaRPr lang="tr-TR" dirty="0"/>
              </a:p>
              <a:p>
                <a:r>
                  <a:rPr lang="en-US" dirty="0"/>
                  <a:t>Therefore, increment required for Project </a:t>
                </a:r>
                <a:r>
                  <a:rPr lang="en-US" i="1" dirty="0"/>
                  <a:t>I </a:t>
                </a:r>
                <a:r>
                  <a:rPr lang="en-US" dirty="0"/>
                  <a:t>is not acceptable.</a:t>
                </a:r>
                <a:br>
                  <a:rPr lang="en-US" dirty="0"/>
                </a:br>
                <a:endParaRPr lang="tr-TR" dirty="0"/>
              </a:p>
              <a:p>
                <a:r>
                  <a:rPr lang="en-US" dirty="0"/>
                  <a:t>Decision: </a:t>
                </a:r>
                <a:r>
                  <a:rPr lang="en-US" i="1" dirty="0"/>
                  <a:t>Project II should be selected.</a:t>
                </a:r>
                <a:r>
                  <a:rPr lang="en-US" dirty="0"/>
                  <a:t> </a:t>
                </a: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GB">
                    <a:noFill/>
                  </a:rPr>
                  <a:t> </a:t>
                </a:r>
              </a:p>
            </p:txBody>
          </p:sp>
        </mc:Fallback>
      </mc:AlternateContent>
      <p:sp>
        <p:nvSpPr>
          <p:cNvPr id="4" name="Title 1"/>
          <p:cNvSpPr>
            <a:spLocks noGrp="1"/>
          </p:cNvSpPr>
          <p:nvPr>
            <p:ph type="title"/>
          </p:nvPr>
        </p:nvSpPr>
        <p:spPr>
          <a:xfrm>
            <a:off x="838200" y="365125"/>
            <a:ext cx="10515600" cy="1325563"/>
          </a:xfrm>
        </p:spPr>
        <p:txBody>
          <a:bodyPr/>
          <a:lstStyle/>
          <a:p>
            <a:r>
              <a:rPr lang="tr-TR" dirty="0" err="1"/>
              <a:t>Example</a:t>
            </a:r>
            <a:br>
              <a:rPr lang="tr-TR" dirty="0"/>
            </a:br>
            <a:r>
              <a:rPr lang="en-US" sz="2800" i="1" dirty="0"/>
              <a:t>B−C Analysis with Unequal Project Lives</a:t>
            </a:r>
            <a:endParaRPr lang="en-GB" sz="2800" i="1" dirty="0"/>
          </a:p>
        </p:txBody>
      </p:sp>
    </p:spTree>
    <p:extLst>
      <p:ext uri="{BB962C8B-B14F-4D97-AF65-F5344CB8AC3E}">
        <p14:creationId xmlns:p14="http://schemas.microsoft.com/office/powerpoint/2010/main" val="316772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Differences between Privately Owned and Publicly Owned Projects</a:t>
            </a:r>
            <a:endParaRPr lang="en-GB" dirty="0"/>
          </a:p>
        </p:txBody>
      </p:sp>
      <p:pic>
        <p:nvPicPr>
          <p:cNvPr id="4" name="Content Placeholder 3"/>
          <p:cNvPicPr>
            <a:picLocks noGrp="1" noChangeAspect="1"/>
          </p:cNvPicPr>
          <p:nvPr>
            <p:ph idx="1"/>
          </p:nvPr>
        </p:nvPicPr>
        <p:blipFill>
          <a:blip r:embed="rId2"/>
          <a:stretch>
            <a:fillRect/>
          </a:stretch>
        </p:blipFill>
        <p:spPr>
          <a:xfrm>
            <a:off x="838200" y="1870826"/>
            <a:ext cx="10515600" cy="4260935"/>
          </a:xfrm>
          <a:prstGeom prst="rect">
            <a:avLst/>
          </a:prstGeom>
        </p:spPr>
      </p:pic>
      <p:sp>
        <p:nvSpPr>
          <p:cNvPr id="3" name="Rectangle 2">
            <a:extLst>
              <a:ext uri="{FF2B5EF4-FFF2-40B4-BE49-F238E27FC236}">
                <a16:creationId xmlns:a16="http://schemas.microsoft.com/office/drawing/2014/main" id="{D60315ED-EF2F-4907-AFE2-FD6BE09051C4}"/>
              </a:ext>
            </a:extLst>
          </p:cNvPr>
          <p:cNvSpPr/>
          <p:nvPr/>
        </p:nvSpPr>
        <p:spPr>
          <a:xfrm>
            <a:off x="3297382" y="2272145"/>
            <a:ext cx="8056418" cy="748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95C431A-B0D3-40C7-ADC4-A782CCC6B357}"/>
              </a:ext>
            </a:extLst>
          </p:cNvPr>
          <p:cNvSpPr/>
          <p:nvPr/>
        </p:nvSpPr>
        <p:spPr>
          <a:xfrm>
            <a:off x="3297382" y="3020291"/>
            <a:ext cx="8056418" cy="312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D5E8526-055D-4D6F-A6FD-ECBF2666B557}"/>
              </a:ext>
            </a:extLst>
          </p:cNvPr>
          <p:cNvSpPr/>
          <p:nvPr/>
        </p:nvSpPr>
        <p:spPr>
          <a:xfrm>
            <a:off x="3297382" y="3332445"/>
            <a:ext cx="8056418" cy="748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67B225E-C4A9-4400-A1B2-EFB74F001E5D}"/>
              </a:ext>
            </a:extLst>
          </p:cNvPr>
          <p:cNvSpPr/>
          <p:nvPr/>
        </p:nvSpPr>
        <p:spPr>
          <a:xfrm>
            <a:off x="3297382" y="4080591"/>
            <a:ext cx="8056418" cy="748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5E559C3-CE94-438E-8935-F4AC7053FA62}"/>
              </a:ext>
            </a:extLst>
          </p:cNvPr>
          <p:cNvSpPr/>
          <p:nvPr/>
        </p:nvSpPr>
        <p:spPr>
          <a:xfrm>
            <a:off x="3297382" y="4824973"/>
            <a:ext cx="8056418" cy="55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F75ADFA-1560-409A-8881-09A155F31305}"/>
              </a:ext>
            </a:extLst>
          </p:cNvPr>
          <p:cNvSpPr/>
          <p:nvPr/>
        </p:nvSpPr>
        <p:spPr>
          <a:xfrm>
            <a:off x="3297382" y="5384800"/>
            <a:ext cx="8056418" cy="559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Content Placeholder 3">
            <a:extLst>
              <a:ext uri="{FF2B5EF4-FFF2-40B4-BE49-F238E27FC236}">
                <a16:creationId xmlns:a16="http://schemas.microsoft.com/office/drawing/2014/main" id="{AA7EE46F-18C2-4216-9F15-5858F9CF66D0}"/>
              </a:ext>
            </a:extLst>
          </p:cNvPr>
          <p:cNvPicPr>
            <a:picLocks noChangeAspect="1"/>
          </p:cNvPicPr>
          <p:nvPr/>
        </p:nvPicPr>
        <p:blipFill>
          <a:blip r:embed="rId2"/>
          <a:stretch>
            <a:fillRect/>
          </a:stretch>
        </p:blipFill>
        <p:spPr>
          <a:xfrm>
            <a:off x="838200" y="1870826"/>
            <a:ext cx="10515600" cy="4260935"/>
          </a:xfrm>
          <a:prstGeom prst="rect">
            <a:avLst/>
          </a:prstGeom>
        </p:spPr>
      </p:pic>
    </p:spTree>
    <p:extLst>
      <p:ext uri="{BB962C8B-B14F-4D97-AF65-F5344CB8AC3E}">
        <p14:creationId xmlns:p14="http://schemas.microsoft.com/office/powerpoint/2010/main" val="80828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tx1"/>
                </a:solidFill>
              </a:rPr>
              <a:t>End of Chapter 1</a:t>
            </a:r>
            <a:r>
              <a:rPr lang="tr-TR" sz="6000" dirty="0">
                <a:solidFill>
                  <a:schemeClr val="tx1"/>
                </a:solidFill>
              </a:rPr>
              <a:t>0</a:t>
            </a:r>
            <a:endParaRPr lang="en-GB" sz="6000" dirty="0">
              <a:solidFill>
                <a:schemeClr val="tx1"/>
              </a:solidFill>
            </a:endParaRPr>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50</a:t>
            </a:fld>
            <a:endParaRPr lang="en-GB"/>
          </a:p>
        </p:txBody>
      </p:sp>
    </p:spTree>
    <p:extLst>
      <p:ext uri="{BB962C8B-B14F-4D97-AF65-F5344CB8AC3E}">
        <p14:creationId xmlns:p14="http://schemas.microsoft.com/office/powerpoint/2010/main" val="209599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Differences between Privately Owned and Publicly Owned Projects</a:t>
            </a:r>
            <a:endParaRPr lang="en-GB" dirty="0"/>
          </a:p>
        </p:txBody>
      </p:sp>
      <p:pic>
        <p:nvPicPr>
          <p:cNvPr id="4" name="Content Placeholder 3"/>
          <p:cNvPicPr>
            <a:picLocks noGrp="1" noChangeAspect="1"/>
          </p:cNvPicPr>
          <p:nvPr>
            <p:ph idx="1"/>
          </p:nvPr>
        </p:nvPicPr>
        <p:blipFill rotWithShape="1">
          <a:blip r:embed="rId2"/>
          <a:srcRect b="90798"/>
          <a:stretch/>
        </p:blipFill>
        <p:spPr>
          <a:xfrm>
            <a:off x="838200" y="1870826"/>
            <a:ext cx="10515600" cy="392083"/>
          </a:xfrm>
          <a:prstGeom prst="rect">
            <a:avLst/>
          </a:prstGeom>
        </p:spPr>
      </p:pic>
      <p:pic>
        <p:nvPicPr>
          <p:cNvPr id="5" name="Picture 4"/>
          <p:cNvPicPr>
            <a:picLocks noChangeAspect="1"/>
          </p:cNvPicPr>
          <p:nvPr/>
        </p:nvPicPr>
        <p:blipFill>
          <a:blip r:embed="rId3"/>
          <a:stretch>
            <a:fillRect/>
          </a:stretch>
        </p:blipFill>
        <p:spPr>
          <a:xfrm>
            <a:off x="838200" y="2371437"/>
            <a:ext cx="10515600" cy="3352800"/>
          </a:xfrm>
          <a:prstGeom prst="rect">
            <a:avLst/>
          </a:prstGeom>
        </p:spPr>
      </p:pic>
      <p:sp>
        <p:nvSpPr>
          <p:cNvPr id="6" name="Rectangle 5">
            <a:extLst>
              <a:ext uri="{FF2B5EF4-FFF2-40B4-BE49-F238E27FC236}">
                <a16:creationId xmlns:a16="http://schemas.microsoft.com/office/drawing/2014/main" id="{E2DDC2A6-351B-4059-8273-591B23FACBAE}"/>
              </a:ext>
            </a:extLst>
          </p:cNvPr>
          <p:cNvSpPr/>
          <p:nvPr/>
        </p:nvSpPr>
        <p:spPr>
          <a:xfrm>
            <a:off x="3297382" y="2272145"/>
            <a:ext cx="8056418" cy="661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8D61AFA-CB60-417C-8D28-5EF3EE6C5292}"/>
              </a:ext>
            </a:extLst>
          </p:cNvPr>
          <p:cNvSpPr/>
          <p:nvPr/>
        </p:nvSpPr>
        <p:spPr>
          <a:xfrm>
            <a:off x="3297382" y="2950557"/>
            <a:ext cx="8056418" cy="562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88502B6-8DC3-4605-A66D-8BE4A9F52646}"/>
              </a:ext>
            </a:extLst>
          </p:cNvPr>
          <p:cNvSpPr/>
          <p:nvPr/>
        </p:nvSpPr>
        <p:spPr>
          <a:xfrm>
            <a:off x="3297382" y="3451860"/>
            <a:ext cx="8056418" cy="562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22A6D7F-03F8-48AF-B9D4-7666F90F4966}"/>
              </a:ext>
            </a:extLst>
          </p:cNvPr>
          <p:cNvSpPr/>
          <p:nvPr/>
        </p:nvSpPr>
        <p:spPr>
          <a:xfrm>
            <a:off x="3297382" y="4047837"/>
            <a:ext cx="8056418" cy="257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E98A61E-6AC8-41CD-81DA-51A31680CD0C}"/>
              </a:ext>
            </a:extLst>
          </p:cNvPr>
          <p:cNvSpPr/>
          <p:nvPr/>
        </p:nvSpPr>
        <p:spPr>
          <a:xfrm>
            <a:off x="3297382" y="4305300"/>
            <a:ext cx="8056418" cy="795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7AAECA7-9FF0-4D9B-AEB2-DA3756ECFF37}"/>
              </a:ext>
            </a:extLst>
          </p:cNvPr>
          <p:cNvSpPr/>
          <p:nvPr/>
        </p:nvSpPr>
        <p:spPr>
          <a:xfrm>
            <a:off x="3297382" y="5100549"/>
            <a:ext cx="8056418" cy="795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78DA110A-C666-4FDA-9E0B-AD5BD34C9AFD}"/>
              </a:ext>
            </a:extLst>
          </p:cNvPr>
          <p:cNvPicPr>
            <a:picLocks noChangeAspect="1"/>
          </p:cNvPicPr>
          <p:nvPr/>
        </p:nvPicPr>
        <p:blipFill>
          <a:blip r:embed="rId3"/>
          <a:stretch>
            <a:fillRect/>
          </a:stretch>
        </p:blipFill>
        <p:spPr>
          <a:xfrm>
            <a:off x="838200" y="2371437"/>
            <a:ext cx="10515600" cy="3352800"/>
          </a:xfrm>
          <a:prstGeom prst="rect">
            <a:avLst/>
          </a:prstGeom>
        </p:spPr>
      </p:pic>
    </p:spTree>
    <p:extLst>
      <p:ext uri="{BB962C8B-B14F-4D97-AF65-F5344CB8AC3E}">
        <p14:creationId xmlns:p14="http://schemas.microsoft.com/office/powerpoint/2010/main" val="23538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Privately Owned vs Publicly Owned Projects</a:t>
            </a:r>
            <a:endParaRPr lang="en-GB" dirty="0"/>
          </a:p>
        </p:txBody>
      </p:sp>
      <p:sp>
        <p:nvSpPr>
          <p:cNvPr id="3" name="Content Placeholder 2"/>
          <p:cNvSpPr>
            <a:spLocks noGrp="1"/>
          </p:cNvSpPr>
          <p:nvPr>
            <p:ph idx="1"/>
          </p:nvPr>
        </p:nvSpPr>
        <p:spPr/>
        <p:txBody>
          <a:bodyPr/>
          <a:lstStyle/>
          <a:p>
            <a:r>
              <a:rPr lang="en-US" dirty="0"/>
              <a:t>As a consequence of these differences, it is often difficult to make engineering economy studies and investment decisions for </a:t>
            </a:r>
            <a:r>
              <a:rPr lang="tr-TR" dirty="0"/>
              <a:t>                   </a:t>
            </a:r>
            <a:r>
              <a:rPr lang="en-US" dirty="0"/>
              <a:t>public-works projects in exactly the same manner as for privately owned projects. </a:t>
            </a:r>
          </a:p>
          <a:p>
            <a:r>
              <a:rPr lang="en-US" dirty="0"/>
              <a:t>Different decision criteria are often used, which creates problems for the public, for those who must make the decisions, and for those who must manage public-works projects. </a:t>
            </a:r>
            <a:br>
              <a:rPr lang="en-US" dirty="0"/>
            </a:br>
            <a:endParaRPr lang="en-GB" dirty="0"/>
          </a:p>
        </p:txBody>
      </p:sp>
    </p:spTree>
    <p:extLst>
      <p:ext uri="{BB962C8B-B14F-4D97-AF65-F5344CB8AC3E}">
        <p14:creationId xmlns:p14="http://schemas.microsoft.com/office/powerpoint/2010/main" val="4071381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Benefit–cost ratio method (B-C analysis)</a:t>
            </a:r>
          </a:p>
        </p:txBody>
      </p:sp>
      <p:sp>
        <p:nvSpPr>
          <p:cNvPr id="3" name="Content Placeholder 2"/>
          <p:cNvSpPr>
            <a:spLocks noGrp="1"/>
          </p:cNvSpPr>
          <p:nvPr>
            <p:ph idx="1"/>
          </p:nvPr>
        </p:nvSpPr>
        <p:spPr/>
        <p:txBody>
          <a:bodyPr>
            <a:normAutofit/>
          </a:bodyPr>
          <a:lstStyle/>
          <a:p>
            <a:r>
              <a:rPr lang="en-US" dirty="0"/>
              <a:t>B–C analysis is a systematic method of assessing the desirability of government projects or policies when it is important to take a </a:t>
            </a:r>
            <a:r>
              <a:rPr lang="tr-TR" dirty="0"/>
              <a:t>              </a:t>
            </a:r>
            <a:r>
              <a:rPr lang="en-US" dirty="0"/>
              <a:t>long-term view of future effects and a broad view of possible side effects. </a:t>
            </a:r>
          </a:p>
          <a:p>
            <a:r>
              <a:rPr lang="en-US" dirty="0"/>
              <a:t>In meeting the requirements of this mandate, the B–C ratio method evolved into the calculation of a </a:t>
            </a:r>
            <a:r>
              <a:rPr lang="tr-TR" dirty="0"/>
              <a:t>                                                                            		</a:t>
            </a:r>
            <a:r>
              <a:rPr lang="en-US" b="1" u="sng" dirty="0">
                <a:solidFill>
                  <a:srgbClr val="00B050"/>
                </a:solidFill>
              </a:rPr>
              <a:t>ratio of project benefits to project costs. </a:t>
            </a:r>
          </a:p>
          <a:p>
            <a:r>
              <a:rPr lang="en-US" dirty="0"/>
              <a:t>Rather than allowing the analyst to apply criteria more commonly used for evaluating private projects (IRR, PW, and so on), most governmental agencies require the use of the B–C method. </a:t>
            </a:r>
            <a:endParaRPr lang="en-GB" dirty="0"/>
          </a:p>
        </p:txBody>
      </p:sp>
    </p:spTree>
    <p:extLst>
      <p:ext uri="{BB962C8B-B14F-4D97-AF65-F5344CB8AC3E}">
        <p14:creationId xmlns:p14="http://schemas.microsoft.com/office/powerpoint/2010/main" val="87356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 and Terminology for Analyzing</a:t>
            </a:r>
            <a:br>
              <a:rPr lang="en-US" dirty="0"/>
            </a:br>
            <a:r>
              <a:rPr lang="en-US" dirty="0"/>
              <a:t>Public Projects</a:t>
            </a:r>
            <a:endParaRPr lang="en-GB" dirty="0"/>
          </a:p>
        </p:txBody>
      </p:sp>
      <p:sp>
        <p:nvSpPr>
          <p:cNvPr id="3" name="Content Placeholder 2"/>
          <p:cNvSpPr>
            <a:spLocks noGrp="1"/>
          </p:cNvSpPr>
          <p:nvPr>
            <p:ph idx="1"/>
          </p:nvPr>
        </p:nvSpPr>
        <p:spPr/>
        <p:txBody>
          <a:bodyPr>
            <a:normAutofit lnSpcReduction="10000"/>
          </a:bodyPr>
          <a:lstStyle/>
          <a:p>
            <a:r>
              <a:rPr lang="en-US" dirty="0"/>
              <a:t>Before applying the B–C ratio method to evaluate a public project, the appropriate perspective must be established. </a:t>
            </a:r>
          </a:p>
          <a:p>
            <a:r>
              <a:rPr lang="en-US" dirty="0"/>
              <a:t>In conducting an engineering economic analysis of any project, whether it is a public or a private undertaking, the proper perspective is to consider the </a:t>
            </a:r>
            <a:r>
              <a:rPr lang="en-US" i="1" u="sng" dirty="0"/>
              <a:t>net </a:t>
            </a:r>
            <a:r>
              <a:rPr lang="en-US" u="sng" dirty="0"/>
              <a:t>benefits to the </a:t>
            </a:r>
            <a:r>
              <a:rPr lang="en-US" i="1" u="sng" dirty="0"/>
              <a:t>owners</a:t>
            </a:r>
            <a:r>
              <a:rPr lang="en-US" i="1" dirty="0"/>
              <a:t> </a:t>
            </a:r>
            <a:r>
              <a:rPr lang="en-US" dirty="0"/>
              <a:t>of the enterprise considering the project. </a:t>
            </a:r>
          </a:p>
          <a:p>
            <a:r>
              <a:rPr lang="en-US" dirty="0"/>
              <a:t>This process requires that the question of who owns the project be addressed. </a:t>
            </a:r>
            <a:br>
              <a:rPr lang="en-US" dirty="0"/>
            </a:br>
            <a:br>
              <a:rPr lang="en-US" dirty="0"/>
            </a:br>
            <a:br>
              <a:rPr lang="en-US" dirty="0"/>
            </a:br>
            <a:endParaRPr lang="en-GB" dirty="0"/>
          </a:p>
        </p:txBody>
      </p:sp>
    </p:spTree>
    <p:extLst>
      <p:ext uri="{BB962C8B-B14F-4D97-AF65-F5344CB8AC3E}">
        <p14:creationId xmlns:p14="http://schemas.microsoft.com/office/powerpoint/2010/main" val="2987252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2737</Words>
  <Application>Microsoft Office PowerPoint</Application>
  <PresentationFormat>Widescreen</PresentationFormat>
  <Paragraphs>210</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Cambria Math</vt:lpstr>
      <vt:lpstr>Palatino-Roman</vt:lpstr>
      <vt:lpstr>Office Theme</vt:lpstr>
      <vt:lpstr>IE 260 – ENGINEERING ECONOMY  Chapter 10 Evaluating Projects with Benefit-Cost Ratio Method</vt:lpstr>
      <vt:lpstr>Chapter 10</vt:lpstr>
      <vt:lpstr>Introduction</vt:lpstr>
      <vt:lpstr>Introduction</vt:lpstr>
      <vt:lpstr>Some Basic Differences between Privately Owned and Publicly Owned Projects</vt:lpstr>
      <vt:lpstr>Some Basic Differences between Privately Owned and Publicly Owned Projects</vt:lpstr>
      <vt:lpstr>Privately Owned vs Publicly Owned Projects</vt:lpstr>
      <vt:lpstr>Benefit–cost ratio method (B-C analysis)</vt:lpstr>
      <vt:lpstr>Perspective and Terminology for Analyzing Public Projects</vt:lpstr>
      <vt:lpstr>Who owns the project addressed?</vt:lpstr>
      <vt:lpstr>Perspective and Terminology for Analyzing Public Projects</vt:lpstr>
      <vt:lpstr>Self-Liquidating Projects</vt:lpstr>
      <vt:lpstr>Difficulties in Evaluating Public-Sector Projects</vt:lpstr>
      <vt:lpstr>Difficulties in Evaluating Public-Sector Projects</vt:lpstr>
      <vt:lpstr>The Benefit−Cost Ratio Method</vt:lpstr>
      <vt:lpstr>The Benefit−Cost Ratio Method</vt:lpstr>
      <vt:lpstr>B-C Formulations - PW</vt:lpstr>
      <vt:lpstr>B-C Formulations - PW</vt:lpstr>
      <vt:lpstr>B-C Formulations - AW</vt:lpstr>
      <vt:lpstr>B-C Formulations</vt:lpstr>
      <vt:lpstr>Equivalence of the B−C Ratio Formulations</vt:lpstr>
      <vt:lpstr>Example Equivalence of the B−C Ratio Formulations</vt:lpstr>
      <vt:lpstr>Example Equivalence of the B−C Ratio Formulations</vt:lpstr>
      <vt:lpstr>Example Equivalence of the B−C Ratio Formulations</vt:lpstr>
      <vt:lpstr>Solution Equivalence of the B−C Ratio Formulations</vt:lpstr>
      <vt:lpstr>Example  B-C Ratio of a Proposed Bypass </vt:lpstr>
      <vt:lpstr>Solution  B-C Ratio of a Proposed Bypass </vt:lpstr>
      <vt:lpstr>Disbenefits in the B−C Ratio</vt:lpstr>
      <vt:lpstr>Disbenefits in the B−C Ratio (cont'd)</vt:lpstr>
      <vt:lpstr>Disbenefits in the B−C Ratio</vt:lpstr>
      <vt:lpstr>Example Including Disbenefits in a B−C Analysis</vt:lpstr>
      <vt:lpstr>Solution Including Disbenefits in a B−C Analysis</vt:lpstr>
      <vt:lpstr>Added Benefits versus Reduced Costs in B−C Analyses</vt:lpstr>
      <vt:lpstr>A Real-Life Case </vt:lpstr>
      <vt:lpstr>A Real-Life Case (cont'd)</vt:lpstr>
      <vt:lpstr>A Real-Life Case (cont'd)</vt:lpstr>
      <vt:lpstr>Comparison of Mutually Exclusive Projects by B−C Ratios</vt:lpstr>
      <vt:lpstr>Example Inconsistent Ranking Problem When B−C Ratios Are Inappropriately Compared</vt:lpstr>
      <vt:lpstr>Comparing mutually exclusive alternatives with the B–C ratio method</vt:lpstr>
      <vt:lpstr>Example Incremental B−C Analysis of Mutually Exclusive Projects</vt:lpstr>
      <vt:lpstr>Example</vt:lpstr>
      <vt:lpstr>Solution Incremental B−C Analysis of Mutually Exclusive Projects</vt:lpstr>
      <vt:lpstr>Solution Incremental B−C Analysis of Mutually Exclusive Projects</vt:lpstr>
      <vt:lpstr>Example 2 Incremental B−C Analysis of Mutually Exclusive Projects</vt:lpstr>
      <vt:lpstr>Solution 2 Incremental B−C Analysis of Mutually Exclusive Projects</vt:lpstr>
      <vt:lpstr>Solution 2 (cont'd) Incremental B−C Analysis of Mutually Exclusive Projects</vt:lpstr>
      <vt:lpstr>B−C Analysis with Unequal Project Lives</vt:lpstr>
      <vt:lpstr>Example B−C Analysis with Unequal Project Lives</vt:lpstr>
      <vt:lpstr>Example B−C Analysis with Unequal Project Lives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Mahir Yildirim</cp:lastModifiedBy>
  <cp:revision>63</cp:revision>
  <cp:lastPrinted>2017-05-16T11:44:03Z</cp:lastPrinted>
  <dcterms:created xsi:type="dcterms:W3CDTF">2016-09-26T07:09:03Z</dcterms:created>
  <dcterms:modified xsi:type="dcterms:W3CDTF">2017-12-17T18:05:32Z</dcterms:modified>
</cp:coreProperties>
</file>