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68" r:id="rId2"/>
    <p:sldId id="271" r:id="rId3"/>
    <p:sldId id="280" r:id="rId4"/>
    <p:sldId id="313" r:id="rId5"/>
    <p:sldId id="312" r:id="rId6"/>
    <p:sldId id="314" r:id="rId7"/>
    <p:sldId id="284" r:id="rId8"/>
    <p:sldId id="285" r:id="rId9"/>
    <p:sldId id="281" r:id="rId10"/>
    <p:sldId id="282" r:id="rId11"/>
    <p:sldId id="311" r:id="rId12"/>
    <p:sldId id="315" r:id="rId13"/>
    <p:sldId id="283" r:id="rId14"/>
    <p:sldId id="286" r:id="rId15"/>
    <p:sldId id="287" r:id="rId16"/>
    <p:sldId id="288" r:id="rId17"/>
    <p:sldId id="289" r:id="rId18"/>
    <p:sldId id="291" r:id="rId19"/>
    <p:sldId id="290" r:id="rId20"/>
    <p:sldId id="317" r:id="rId21"/>
    <p:sldId id="292" r:id="rId22"/>
    <p:sldId id="295" r:id="rId23"/>
    <p:sldId id="293" r:id="rId24"/>
    <p:sldId id="294" r:id="rId25"/>
    <p:sldId id="296" r:id="rId26"/>
    <p:sldId id="297" r:id="rId27"/>
    <p:sldId id="298" r:id="rId28"/>
    <p:sldId id="299" r:id="rId29"/>
    <p:sldId id="300" r:id="rId30"/>
    <p:sldId id="301" r:id="rId31"/>
    <p:sldId id="302" r:id="rId32"/>
    <p:sldId id="304" r:id="rId33"/>
    <p:sldId id="305" r:id="rId34"/>
    <p:sldId id="303" r:id="rId35"/>
    <p:sldId id="318" r:id="rId36"/>
    <p:sldId id="306" r:id="rId37"/>
    <p:sldId id="307" r:id="rId38"/>
    <p:sldId id="308" r:id="rId39"/>
    <p:sldId id="309" r:id="rId40"/>
    <p:sldId id="26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0F8"/>
    <a:srgbClr val="E1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37" autoAdjust="0"/>
    <p:restoredTop sz="94379" autoAdjust="0"/>
  </p:normalViewPr>
  <p:slideViewPr>
    <p:cSldViewPr snapToGrid="0">
      <p:cViewPr varScale="1">
        <p:scale>
          <a:sx n="108" d="100"/>
          <a:sy n="108" d="100"/>
        </p:scale>
        <p:origin x="9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9B9EB-BC46-47A7-805B-132780673137}" type="datetimeFigureOut">
              <a:rPr lang="en-GB" smtClean="0"/>
              <a:t>11/04/2018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C0415-8953-4039-903F-58EE53384D49}" type="slidenum">
              <a:rPr lang="en-GB" smtClean="0"/>
              <a:t>‹#›</a:t>
            </a:fld>
            <a:endParaRPr lang="en-GB"/>
          </a:p>
        </p:txBody>
      </p:sp>
    </p:spTree>
    <p:extLst>
      <p:ext uri="{BB962C8B-B14F-4D97-AF65-F5344CB8AC3E}">
        <p14:creationId xmlns:p14="http://schemas.microsoft.com/office/powerpoint/2010/main" val="905725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1DC0415-8953-4039-903F-58EE53384D49}" type="slidenum">
              <a:rPr lang="en-GB" smtClean="0"/>
              <a:t>9</a:t>
            </a:fld>
            <a:endParaRPr lang="en-GB"/>
          </a:p>
        </p:txBody>
      </p:sp>
    </p:spTree>
    <p:extLst>
      <p:ext uri="{BB962C8B-B14F-4D97-AF65-F5344CB8AC3E}">
        <p14:creationId xmlns:p14="http://schemas.microsoft.com/office/powerpoint/2010/main" val="273840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A </a:t>
            </a:r>
            <a:r>
              <a:rPr lang="en-US" sz="1200" b="0" i="0" kern="1200" dirty="0">
                <a:solidFill>
                  <a:schemeClr val="tx1"/>
                </a:solidFill>
                <a:effectLst/>
                <a:latin typeface="+mn-lt"/>
                <a:ea typeface="+mn-ea"/>
                <a:cs typeface="+mn-cs"/>
              </a:rPr>
              <a:t>= $100,000 </a:t>
            </a:r>
            <a:r>
              <a:rPr lang="en-US" sz="1200" b="0" i="1" kern="1200" dirty="0">
                <a:solidFill>
                  <a:schemeClr val="tx1"/>
                </a:solidFill>
                <a:effectLst/>
                <a:latin typeface="+mn-lt"/>
                <a:ea typeface="+mn-ea"/>
                <a:cs typeface="+mn-cs"/>
              </a:rPr>
              <a:t>(A/P</a:t>
            </a:r>
            <a:r>
              <a:rPr lang="en-US" sz="1200" b="0" i="0" kern="1200" dirty="0">
                <a:solidFill>
                  <a:schemeClr val="tx1"/>
                </a:solidFill>
                <a:effectLst/>
                <a:latin typeface="+mn-lt"/>
                <a:ea typeface="+mn-ea"/>
                <a:cs typeface="+mn-cs"/>
              </a:rPr>
              <a:t>, 8%, 30</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$100,000 </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0.0888</a:t>
            </a:r>
            <a:r>
              <a:rPr lang="en-US" sz="1200" b="0" i="1"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 $8,800 per year</a:t>
            </a:r>
            <a:r>
              <a:rPr lang="en-US" dirty="0"/>
              <a:t> </a:t>
            </a:r>
            <a:br>
              <a:rPr lang="en-US" dirty="0"/>
            </a:br>
            <a:endParaRPr lang="en-GB" dirty="0"/>
          </a:p>
        </p:txBody>
      </p:sp>
      <p:sp>
        <p:nvSpPr>
          <p:cNvPr id="4" name="Slide Number Placeholder 3"/>
          <p:cNvSpPr>
            <a:spLocks noGrp="1"/>
          </p:cNvSpPr>
          <p:nvPr>
            <p:ph type="sldNum" sz="quarter" idx="10"/>
          </p:nvPr>
        </p:nvSpPr>
        <p:spPr/>
        <p:txBody>
          <a:bodyPr/>
          <a:lstStyle/>
          <a:p>
            <a:fld id="{21DC0415-8953-4039-903F-58EE53384D49}" type="slidenum">
              <a:rPr lang="en-GB" smtClean="0"/>
              <a:t>17</a:t>
            </a:fld>
            <a:endParaRPr lang="en-GB"/>
          </a:p>
        </p:txBody>
      </p:sp>
    </p:spTree>
    <p:extLst>
      <p:ext uri="{BB962C8B-B14F-4D97-AF65-F5344CB8AC3E}">
        <p14:creationId xmlns:p14="http://schemas.microsoft.com/office/powerpoint/2010/main" val="3718642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1DC0415-8953-4039-903F-58EE53384D49}" type="slidenum">
              <a:rPr lang="en-GB" smtClean="0"/>
              <a:t>18</a:t>
            </a:fld>
            <a:endParaRPr lang="en-GB"/>
          </a:p>
        </p:txBody>
      </p:sp>
    </p:spTree>
    <p:extLst>
      <p:ext uri="{BB962C8B-B14F-4D97-AF65-F5344CB8AC3E}">
        <p14:creationId xmlns:p14="http://schemas.microsoft.com/office/powerpoint/2010/main" val="2384852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1" kern="1200" dirty="0">
                <a:solidFill>
                  <a:schemeClr val="tx1"/>
                </a:solidFill>
                <a:effectLst/>
                <a:latin typeface="+mn-lt"/>
                <a:ea typeface="+mn-ea"/>
                <a:cs typeface="+mn-cs"/>
              </a:rPr>
              <a:t>P</a:t>
            </a:r>
            <a:r>
              <a:rPr lang="pt-BR" sz="1200" b="0" i="0" kern="1200" dirty="0">
                <a:solidFill>
                  <a:schemeClr val="tx1"/>
                </a:solidFill>
                <a:effectLst/>
                <a:latin typeface="+mn-lt"/>
                <a:ea typeface="+mn-ea"/>
                <a:cs typeface="+mn-cs"/>
              </a:rPr>
              <a:t>0 = </a:t>
            </a:r>
            <a:r>
              <a:rPr lang="pt-BR" sz="1200" b="0" i="1" kern="1200" dirty="0">
                <a:solidFill>
                  <a:schemeClr val="tx1"/>
                </a:solidFill>
                <a:effectLst/>
                <a:latin typeface="+mn-lt"/>
                <a:ea typeface="+mn-ea"/>
                <a:cs typeface="+mn-cs"/>
              </a:rPr>
              <a:t>A(P/A</a:t>
            </a:r>
            <a:r>
              <a:rPr lang="pt-BR" sz="1200" b="0" i="0" kern="120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i</a:t>
            </a:r>
            <a:r>
              <a:rPr lang="pt-BR" sz="1200" b="0" i="0" kern="120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N </a:t>
            </a:r>
            <a:r>
              <a:rPr lang="pt-BR" sz="1200" b="0" i="0" kern="120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J)(P/F</a:t>
            </a:r>
            <a:r>
              <a:rPr lang="pt-BR" sz="1200" b="0" i="0" kern="120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i</a:t>
            </a:r>
            <a:r>
              <a:rPr lang="pt-BR" sz="1200" b="0" i="0" kern="120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J)</a:t>
            </a:r>
            <a:r>
              <a:rPr lang="pt-BR" sz="1200" b="0" i="0" kern="1200" dirty="0">
                <a:solidFill>
                  <a:schemeClr val="tx1"/>
                </a:solidFill>
                <a:effectLst/>
                <a:latin typeface="+mn-lt"/>
                <a:ea typeface="+mn-ea"/>
                <a:cs typeface="+mn-cs"/>
              </a:rPr>
              <a:t>.</a:t>
            </a:r>
            <a:r>
              <a:rPr lang="pt-BR" dirty="0"/>
              <a:t> </a:t>
            </a:r>
            <a:br>
              <a:rPr lang="pt-BR" dirty="0"/>
            </a:br>
            <a:endParaRPr lang="en-GB" dirty="0"/>
          </a:p>
        </p:txBody>
      </p:sp>
      <p:sp>
        <p:nvSpPr>
          <p:cNvPr id="4" name="Slide Number Placeholder 3"/>
          <p:cNvSpPr>
            <a:spLocks noGrp="1"/>
          </p:cNvSpPr>
          <p:nvPr>
            <p:ph type="sldNum" sz="quarter" idx="10"/>
          </p:nvPr>
        </p:nvSpPr>
        <p:spPr/>
        <p:txBody>
          <a:bodyPr/>
          <a:lstStyle/>
          <a:p>
            <a:fld id="{21DC0415-8953-4039-903F-58EE53384D49}" type="slidenum">
              <a:rPr lang="en-GB" smtClean="0"/>
              <a:t>19</a:t>
            </a:fld>
            <a:endParaRPr lang="en-GB"/>
          </a:p>
        </p:txBody>
      </p:sp>
    </p:spTree>
    <p:extLst>
      <p:ext uri="{BB962C8B-B14F-4D97-AF65-F5344CB8AC3E}">
        <p14:creationId xmlns:p14="http://schemas.microsoft.com/office/powerpoint/2010/main" val="4287686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Pg</a:t>
            </a:r>
            <a:r>
              <a:rPr lang="en-GB" dirty="0"/>
              <a:t> 142</a:t>
            </a:r>
          </a:p>
        </p:txBody>
      </p:sp>
      <p:sp>
        <p:nvSpPr>
          <p:cNvPr id="4" name="Slide Number Placeholder 3"/>
          <p:cNvSpPr>
            <a:spLocks noGrp="1"/>
          </p:cNvSpPr>
          <p:nvPr>
            <p:ph type="sldNum" sz="quarter" idx="10"/>
          </p:nvPr>
        </p:nvSpPr>
        <p:spPr/>
        <p:txBody>
          <a:bodyPr/>
          <a:lstStyle/>
          <a:p>
            <a:fld id="{21DC0415-8953-4039-903F-58EE53384D49}" type="slidenum">
              <a:rPr lang="en-GB" smtClean="0"/>
              <a:t>25</a:t>
            </a:fld>
            <a:endParaRPr lang="en-GB"/>
          </a:p>
        </p:txBody>
      </p:sp>
    </p:spTree>
    <p:extLst>
      <p:ext uri="{BB962C8B-B14F-4D97-AF65-F5344CB8AC3E}">
        <p14:creationId xmlns:p14="http://schemas.microsoft.com/office/powerpoint/2010/main" val="3590038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4F80BBA-01C3-46EF-A142-91772C68A050}"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80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2F24E0A-FA94-4A6B-99C2-1341AD213490}"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09640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B83333-4270-40B6-96BC-BB22903EF11F}"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71136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83902"/>
          <a:stretch/>
        </p:blipFill>
        <p:spPr>
          <a:xfrm>
            <a:off x="55418" y="425845"/>
            <a:ext cx="782782" cy="1204121"/>
          </a:xfrm>
          <a:prstGeom prst="rect">
            <a:avLst/>
          </a:prstGeom>
        </p:spPr>
      </p:pic>
      <p:cxnSp>
        <p:nvCxnSpPr>
          <p:cNvPr id="9" name="Straight Connector 8"/>
          <p:cNvCxnSpPr/>
          <p:nvPr userDrawn="1"/>
        </p:nvCxnSpPr>
        <p:spPr>
          <a:xfrm>
            <a:off x="838200" y="1677267"/>
            <a:ext cx="10442864" cy="0"/>
          </a:xfrm>
          <a:prstGeom prst="line">
            <a:avLst/>
          </a:prstGeom>
          <a:ln w="38100">
            <a:solidFill>
              <a:srgbClr val="E1292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39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B5D1B1-147D-4EC0-8352-EB9349DD3A74}"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62837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F6DEACD-9B3D-4E28-A8AD-305B4087486D}" type="datetime1">
              <a:rPr lang="en-GB" smtClean="0"/>
              <a:t>11/04/2018</a:t>
            </a:fld>
            <a:endParaRPr lang="en-GB"/>
          </a:p>
        </p:txBody>
      </p:sp>
      <p:sp>
        <p:nvSpPr>
          <p:cNvPr id="6" name="Footer Placeholder 5"/>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454980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3253390-7A2B-4E22-BBE2-EBFEB2BA6BB8}" type="datetime1">
              <a:rPr lang="en-GB" smtClean="0"/>
              <a:t>11/04/2018</a:t>
            </a:fld>
            <a:endParaRPr lang="en-GB"/>
          </a:p>
        </p:txBody>
      </p:sp>
      <p:sp>
        <p:nvSpPr>
          <p:cNvPr id="8" name="Footer Placeholder 7"/>
          <p:cNvSpPr>
            <a:spLocks noGrp="1"/>
          </p:cNvSpPr>
          <p:nvPr>
            <p:ph type="ftr" sz="quarter" idx="11"/>
          </p:nvPr>
        </p:nvSpPr>
        <p:spPr/>
        <p:txBody>
          <a:bodyPr/>
          <a:lstStyle/>
          <a:p>
            <a:r>
              <a:rPr lang="en-GB"/>
              <a:t>U. Mahir Yıldırım</a:t>
            </a:r>
          </a:p>
        </p:txBody>
      </p:sp>
      <p:sp>
        <p:nvSpPr>
          <p:cNvPr id="9" name="Slide Number Placeholder 8"/>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597306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3449E3D-4DE4-4132-BCEA-AB91D0AF2127}" type="datetime1">
              <a:rPr lang="en-GB" smtClean="0"/>
              <a:t>11/04/2018</a:t>
            </a:fld>
            <a:endParaRPr lang="en-GB"/>
          </a:p>
        </p:txBody>
      </p:sp>
      <p:sp>
        <p:nvSpPr>
          <p:cNvPr id="4" name="Footer Placeholder 3"/>
          <p:cNvSpPr>
            <a:spLocks noGrp="1"/>
          </p:cNvSpPr>
          <p:nvPr>
            <p:ph type="ftr" sz="quarter" idx="11"/>
          </p:nvPr>
        </p:nvSpPr>
        <p:spPr/>
        <p:txBody>
          <a:bodyPr/>
          <a:lstStyle/>
          <a:p>
            <a:r>
              <a:rPr lang="en-GB"/>
              <a:t>U. Mahir Yıldırım</a:t>
            </a:r>
          </a:p>
        </p:txBody>
      </p:sp>
      <p:sp>
        <p:nvSpPr>
          <p:cNvPr id="5" name="Slide Number Placeholder 4"/>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2697060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FB600-DB7C-4062-86A7-F23FC6EE4036}" type="datetime1">
              <a:rPr lang="en-GB" smtClean="0"/>
              <a:t>11/04/2018</a:t>
            </a:fld>
            <a:endParaRPr lang="en-GB"/>
          </a:p>
        </p:txBody>
      </p:sp>
      <p:sp>
        <p:nvSpPr>
          <p:cNvPr id="3" name="Footer Placeholder 2"/>
          <p:cNvSpPr>
            <a:spLocks noGrp="1"/>
          </p:cNvSpPr>
          <p:nvPr>
            <p:ph type="ftr" sz="quarter" idx="11"/>
          </p:nvPr>
        </p:nvSpPr>
        <p:spPr/>
        <p:txBody>
          <a:bodyPr/>
          <a:lstStyle/>
          <a:p>
            <a:r>
              <a:rPr lang="en-GB"/>
              <a:t>U. Mahir Yıldırım</a:t>
            </a:r>
          </a:p>
        </p:txBody>
      </p:sp>
      <p:sp>
        <p:nvSpPr>
          <p:cNvPr id="4" name="Slide Number Placeholder 3"/>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95699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4D04AC5-1201-4094-9C5C-61C2FC5C8B71}" type="datetime1">
              <a:rPr lang="en-GB" smtClean="0"/>
              <a:t>11/04/2018</a:t>
            </a:fld>
            <a:endParaRPr lang="en-GB"/>
          </a:p>
        </p:txBody>
      </p:sp>
      <p:sp>
        <p:nvSpPr>
          <p:cNvPr id="6" name="Footer Placeholder 5"/>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478436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D2D4FA3-A26B-4BBF-823D-8C6688EF6AE9}" type="datetime1">
              <a:rPr lang="en-GB" smtClean="0"/>
              <a:t>11/04/2018</a:t>
            </a:fld>
            <a:endParaRPr lang="en-GB"/>
          </a:p>
        </p:txBody>
      </p:sp>
      <p:sp>
        <p:nvSpPr>
          <p:cNvPr id="6" name="Footer Placeholder 5"/>
          <p:cNvSpPr>
            <a:spLocks noGrp="1"/>
          </p:cNvSpPr>
          <p:nvPr>
            <p:ph type="ftr" sz="quarter" idx="11"/>
          </p:nvPr>
        </p:nvSpPr>
        <p:spPr/>
        <p:txBody>
          <a:bodyPr/>
          <a:lstStyle/>
          <a:p>
            <a:r>
              <a:rPr lang="en-GB"/>
              <a:t>U. Mahir Yıldırım</a:t>
            </a:r>
          </a:p>
        </p:txBody>
      </p:sp>
      <p:sp>
        <p:nvSpPr>
          <p:cNvPr id="7" name="Slide Number Placeholder 6"/>
          <p:cNvSpPr>
            <a:spLocks noGrp="1"/>
          </p:cNvSpPr>
          <p:nvPr>
            <p:ph type="sldNum" sz="quarter" idx="12"/>
          </p:nvPr>
        </p:nvSpPr>
        <p:spPr/>
        <p:txBody>
          <a:bodyPr/>
          <a:lstStyle/>
          <a:p>
            <a:fld id="{1AE36F40-6EB3-4B30-9BDC-3E3CF0A1C0BC}" type="slidenum">
              <a:rPr lang="en-GB" smtClean="0"/>
              <a:t>‹#›</a:t>
            </a:fld>
            <a:endParaRPr lang="en-GB"/>
          </a:p>
        </p:txBody>
      </p:sp>
    </p:spTree>
    <p:extLst>
      <p:ext uri="{BB962C8B-B14F-4D97-AF65-F5344CB8AC3E}">
        <p14:creationId xmlns:p14="http://schemas.microsoft.com/office/powerpoint/2010/main" val="18130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6C351-859B-49F0-80AB-6582BBF71454}" type="datetime1">
              <a:rPr lang="en-GB" smtClean="0"/>
              <a:t>11/04/2018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U. Mahir Yıldırım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36F40-6EB3-4B30-9BDC-3E3CF0A1C0BC}" type="slidenum">
              <a:rPr lang="en-GB" smtClean="0"/>
              <a:t>‹#›</a:t>
            </a:fld>
            <a:endParaRPr lang="en-GB"/>
          </a:p>
        </p:txBody>
      </p:sp>
    </p:spTree>
    <p:extLst>
      <p:ext uri="{BB962C8B-B14F-4D97-AF65-F5344CB8AC3E}">
        <p14:creationId xmlns:p14="http://schemas.microsoft.com/office/powerpoint/2010/main" val="1990357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888673"/>
            <a:ext cx="12192000" cy="1278082"/>
          </a:xfrm>
        </p:spPr>
        <p:txBody>
          <a:bodyPr anchor="ctr" anchorCtr="0">
            <a:normAutofit/>
          </a:bodyPr>
          <a:lstStyle/>
          <a:p>
            <a:r>
              <a:rPr lang="en-GB" sz="3600" dirty="0"/>
              <a:t>U. MAHİR YILDIRIM</a:t>
            </a:r>
          </a:p>
        </p:txBody>
      </p:sp>
      <p:pic>
        <p:nvPicPr>
          <p:cNvPr id="4" name="Picture 3"/>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479036" y="4676238"/>
            <a:ext cx="5233927" cy="1495634"/>
          </a:xfrm>
          <a:prstGeom prst="rect">
            <a:avLst/>
          </a:prstGeom>
        </p:spPr>
      </p:pic>
      <p:sp>
        <p:nvSpPr>
          <p:cNvPr id="6" name="Title 1"/>
          <p:cNvSpPr>
            <a:spLocks noGrp="1"/>
          </p:cNvSpPr>
          <p:nvPr>
            <p:ph type="ctrTitle"/>
          </p:nvPr>
        </p:nvSpPr>
        <p:spPr>
          <a:xfrm>
            <a:off x="655782" y="611045"/>
            <a:ext cx="10880436" cy="2080200"/>
          </a:xfrm>
        </p:spPr>
        <p:txBody>
          <a:bodyPr anchor="ctr" anchorCtr="0">
            <a:normAutofit fontScale="90000"/>
          </a:bodyPr>
          <a:lstStyle/>
          <a:p>
            <a:r>
              <a:rPr lang="en-GB" dirty="0"/>
              <a:t>IE 260 – ENGINEERING ECONOMY</a:t>
            </a:r>
            <a:br>
              <a:rPr lang="en-GB" sz="2200" dirty="0"/>
            </a:br>
            <a:br>
              <a:rPr lang="en-GB" sz="2200" dirty="0"/>
            </a:br>
            <a:r>
              <a:rPr lang="en-GB" sz="5400" b="1" dirty="0"/>
              <a:t>Chapter 4</a:t>
            </a:r>
            <a:br>
              <a:rPr lang="en-GB" dirty="0"/>
            </a:br>
            <a:r>
              <a:rPr lang="en-US" sz="5400" i="1" dirty="0"/>
              <a:t>The Time Value of Money - II</a:t>
            </a:r>
            <a:endParaRPr lang="en-GB" i="1" dirty="0"/>
          </a:p>
        </p:txBody>
      </p:sp>
    </p:spTree>
    <p:extLst>
      <p:ext uri="{BB962C8B-B14F-4D97-AF65-F5344CB8AC3E}">
        <p14:creationId xmlns:p14="http://schemas.microsoft.com/office/powerpoint/2010/main" val="331073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10</a:t>
            </a:fld>
            <a:endParaRPr lang="en-GB"/>
          </a:p>
        </p:txBody>
      </p:sp>
      <p:sp>
        <p:nvSpPr>
          <p:cNvPr id="7" name="Title 1"/>
          <p:cNvSpPr>
            <a:spLocks noGrp="1"/>
          </p:cNvSpPr>
          <p:nvPr>
            <p:ph type="title"/>
          </p:nvPr>
        </p:nvSpPr>
        <p:spPr>
          <a:xfrm>
            <a:off x="838200" y="365125"/>
            <a:ext cx="10515600" cy="1325563"/>
          </a:xfrm>
        </p:spPr>
        <p:txBody>
          <a:bodyPr/>
          <a:lstStyle/>
          <a:p>
            <a:r>
              <a:rPr lang="en-GB" dirty="0"/>
              <a:t>Solution</a:t>
            </a:r>
            <a:br>
              <a:rPr lang="en-GB" dirty="0"/>
            </a:br>
            <a:r>
              <a:rPr lang="en-US" sz="2800" i="1" dirty="0"/>
              <a:t>Finding A when Given P</a:t>
            </a:r>
            <a:endParaRPr lang="en-GB" sz="2800" i="1" dirty="0"/>
          </a:p>
        </p:txBody>
      </p:sp>
      <p:pic>
        <p:nvPicPr>
          <p:cNvPr id="9" name="Picture 8"/>
          <p:cNvPicPr>
            <a:picLocks noChangeAspect="1"/>
          </p:cNvPicPr>
          <p:nvPr/>
        </p:nvPicPr>
        <p:blipFill>
          <a:blip r:embed="rId2"/>
          <a:stretch>
            <a:fillRect/>
          </a:stretch>
        </p:blipFill>
        <p:spPr>
          <a:xfrm>
            <a:off x="838200" y="1870075"/>
            <a:ext cx="8790731" cy="4345607"/>
          </a:xfrm>
          <a:prstGeom prst="rect">
            <a:avLst/>
          </a:prstGeom>
        </p:spPr>
      </p:pic>
      <p:sp>
        <p:nvSpPr>
          <p:cNvPr id="10" name="Rectangle 9"/>
          <p:cNvSpPr/>
          <p:nvPr/>
        </p:nvSpPr>
        <p:spPr>
          <a:xfrm>
            <a:off x="1914525" y="2259806"/>
            <a:ext cx="1609725" cy="59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3140869" y="2038349"/>
            <a:ext cx="809625" cy="399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3483768" y="2438097"/>
            <a:ext cx="116681" cy="828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3483768" y="3267075"/>
            <a:ext cx="116681" cy="178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3003947" y="3423897"/>
            <a:ext cx="1154906" cy="399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686176" y="2450132"/>
            <a:ext cx="965200" cy="561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3581400" y="2986088"/>
            <a:ext cx="1609725" cy="451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4764879" y="2680081"/>
            <a:ext cx="1038227" cy="453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5137546" y="3133725"/>
            <a:ext cx="116681" cy="8289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5254227" y="3233563"/>
            <a:ext cx="965200" cy="561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5137546" y="3963799"/>
            <a:ext cx="116681" cy="178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4581921" y="4153665"/>
            <a:ext cx="1154906" cy="399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5254227" y="3795545"/>
            <a:ext cx="1609725" cy="346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6272210" y="3423897"/>
            <a:ext cx="1038227" cy="453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6797671" y="3871895"/>
            <a:ext cx="116681" cy="7985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6788146" y="4671521"/>
            <a:ext cx="116681" cy="178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6926258" y="3940969"/>
            <a:ext cx="965200" cy="561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6286499" y="4843431"/>
            <a:ext cx="1154906" cy="399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6904827" y="4494447"/>
            <a:ext cx="1552969" cy="3462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8005136" y="4141763"/>
            <a:ext cx="1038227" cy="453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p:cNvSpPr/>
          <p:nvPr/>
        </p:nvSpPr>
        <p:spPr>
          <a:xfrm>
            <a:off x="8443908" y="4595613"/>
            <a:ext cx="116681" cy="8619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p:cNvSpPr/>
          <p:nvPr/>
        </p:nvSpPr>
        <p:spPr>
          <a:xfrm>
            <a:off x="8574477" y="4682078"/>
            <a:ext cx="965200" cy="561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p:cNvSpPr/>
          <p:nvPr/>
        </p:nvSpPr>
        <p:spPr>
          <a:xfrm>
            <a:off x="7979568" y="5043305"/>
            <a:ext cx="450451" cy="399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Picture 29"/>
          <p:cNvPicPr>
            <a:picLocks noChangeAspect="1"/>
          </p:cNvPicPr>
          <p:nvPr/>
        </p:nvPicPr>
        <p:blipFill>
          <a:blip r:embed="rId2"/>
          <a:stretch>
            <a:fillRect/>
          </a:stretch>
        </p:blipFill>
        <p:spPr>
          <a:xfrm>
            <a:off x="838200" y="1870075"/>
            <a:ext cx="8790731" cy="4345607"/>
          </a:xfrm>
          <a:prstGeom prst="rect">
            <a:avLst/>
          </a:prstGeom>
        </p:spPr>
      </p:pic>
    </p:spTree>
    <p:extLst>
      <p:ext uri="{BB962C8B-B14F-4D97-AF65-F5344CB8AC3E}">
        <p14:creationId xmlns:p14="http://schemas.microsoft.com/office/powerpoint/2010/main" val="238871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par>
                          <p:cTn id="8" fill="hold">
                            <p:stCondLst>
                              <p:cond delay="500"/>
                            </p:stCondLst>
                            <p:childTnLst>
                              <p:par>
                                <p:cTn id="9" presetID="1" presetClass="exit"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1" fill="hold" grpId="0" nodeType="clickEffect">
                                  <p:stCondLst>
                                    <p:cond delay="0"/>
                                  </p:stCondLst>
                                  <p:childTnLst>
                                    <p:animEffect transition="out" filter="wipe(up)">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1" presetClass="exit"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hidden"/>
                                      </p:to>
                                    </p:set>
                                  </p:childTnLst>
                                </p:cTn>
                              </p:par>
                            </p:childTnLst>
                          </p:cTn>
                        </p:par>
                        <p:par>
                          <p:cTn id="18" fill="hold">
                            <p:stCondLst>
                              <p:cond delay="500"/>
                            </p:stCondLst>
                            <p:childTnLst>
                              <p:par>
                                <p:cTn id="19" presetID="1" presetClass="exit"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par>
                          <p:cTn id="28" fill="hold">
                            <p:stCondLst>
                              <p:cond delay="500"/>
                            </p:stCondLst>
                            <p:childTnLst>
                              <p:par>
                                <p:cTn id="29" presetID="1" presetClass="exit"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xit" presetSubtype="1" fill="hold" grpId="0" nodeType="clickEffect">
                                  <p:stCondLst>
                                    <p:cond delay="0"/>
                                  </p:stCondLst>
                                  <p:childTnLst>
                                    <p:animEffect transition="out" filter="wipe(up)">
                                      <p:cBhvr>
                                        <p:cTn id="34" dur="500"/>
                                        <p:tgtEl>
                                          <p:spTgt spid="21"/>
                                        </p:tgtEl>
                                      </p:cBhvr>
                                    </p:animEffect>
                                    <p:set>
                                      <p:cBhvr>
                                        <p:cTn id="35" dur="1" fill="hold">
                                          <p:stCondLst>
                                            <p:cond delay="499"/>
                                          </p:stCondLst>
                                        </p:cTn>
                                        <p:tgtEl>
                                          <p:spTgt spid="21"/>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hidden"/>
                                      </p:to>
                                    </p:set>
                                  </p:childTnLst>
                                </p:cTn>
                              </p:par>
                            </p:childTnLst>
                          </p:cTn>
                        </p:par>
                        <p:par>
                          <p:cTn id="38" fill="hold">
                            <p:stCondLst>
                              <p:cond delay="500"/>
                            </p:stCondLst>
                            <p:childTnLst>
                              <p:par>
                                <p:cTn id="39" presetID="1" presetClass="exit"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xit" presetSubtype="8" fill="hold" grpId="0" nodeType="clickEffect">
                                  <p:stCondLst>
                                    <p:cond delay="0"/>
                                  </p:stCondLst>
                                  <p:childTnLst>
                                    <p:animEffect transition="out" filter="wipe(left)">
                                      <p:cBhvr>
                                        <p:cTn id="46" dur="500"/>
                                        <p:tgtEl>
                                          <p:spTgt spid="25"/>
                                        </p:tgtEl>
                                      </p:cBhvr>
                                    </p:animEffect>
                                    <p:set>
                                      <p:cBhvr>
                                        <p:cTn id="47" dur="1" fill="hold">
                                          <p:stCondLst>
                                            <p:cond delay="499"/>
                                          </p:stCondLst>
                                        </p:cTn>
                                        <p:tgtEl>
                                          <p:spTgt spid="25"/>
                                        </p:tgtEl>
                                        <p:attrNameLst>
                                          <p:attrName>style.visibility</p:attrName>
                                        </p:attrNameLst>
                                      </p:cBhvr>
                                      <p:to>
                                        <p:strVal val="hidden"/>
                                      </p:to>
                                    </p:set>
                                  </p:childTnLst>
                                </p:cTn>
                              </p:par>
                            </p:childTnLst>
                          </p:cTn>
                        </p:par>
                        <p:par>
                          <p:cTn id="48" fill="hold">
                            <p:stCondLst>
                              <p:cond delay="500"/>
                            </p:stCondLst>
                            <p:childTnLst>
                              <p:par>
                                <p:cTn id="49" presetID="1" presetClass="exit" presetSubtype="0" fill="hold" grpId="0" nodeType="after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2" presetClass="exit" presetSubtype="1" fill="hold" grpId="0" nodeType="clickEffect">
                                  <p:stCondLst>
                                    <p:cond delay="0"/>
                                  </p:stCondLst>
                                  <p:childTnLst>
                                    <p:animEffect transition="out" filter="wipe(up)">
                                      <p:cBhvr>
                                        <p:cTn id="54" dur="500"/>
                                        <p:tgtEl>
                                          <p:spTgt spid="28"/>
                                        </p:tgtEl>
                                      </p:cBhvr>
                                    </p:animEffect>
                                    <p:set>
                                      <p:cBhvr>
                                        <p:cTn id="55" dur="1" fill="hold">
                                          <p:stCondLst>
                                            <p:cond delay="499"/>
                                          </p:stCondLst>
                                        </p:cTn>
                                        <p:tgtEl>
                                          <p:spTgt spid="28"/>
                                        </p:tgtEl>
                                        <p:attrNameLst>
                                          <p:attrName>style.visibility</p:attrName>
                                        </p:attrNameLst>
                                      </p:cBhvr>
                                      <p:to>
                                        <p:strVal val="hidden"/>
                                      </p:to>
                                    </p:set>
                                  </p:childTnLst>
                                </p:cTn>
                              </p:par>
                              <p:par>
                                <p:cTn id="56" presetID="1" presetClass="exit"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hidden"/>
                                      </p:to>
                                    </p:set>
                                  </p:childTnLst>
                                </p:cTn>
                              </p:par>
                            </p:childTnLst>
                          </p:cTn>
                        </p:par>
                        <p:par>
                          <p:cTn id="58" fill="hold">
                            <p:stCondLst>
                              <p:cond delay="500"/>
                            </p:stCondLst>
                            <p:childTnLst>
                              <p:par>
                                <p:cTn id="59" presetID="1" presetClass="exit" presetSubtype="0" fill="hold" grpId="0" nodeType="after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1" presetClass="exit"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500"/>
                                        <p:tgtEl>
                                          <p:spTgt spid="34"/>
                                        </p:tgtEl>
                                      </p:cBhvr>
                                    </p:animEffect>
                                    <p:set>
                                      <p:cBhvr>
                                        <p:cTn id="67" dur="1" fill="hold">
                                          <p:stCondLst>
                                            <p:cond delay="499"/>
                                          </p:stCondLst>
                                        </p:cTn>
                                        <p:tgtEl>
                                          <p:spTgt spid="34"/>
                                        </p:tgtEl>
                                        <p:attrNameLst>
                                          <p:attrName>style.visibility</p:attrName>
                                        </p:attrNameLst>
                                      </p:cBhvr>
                                      <p:to>
                                        <p:strVal val="hidden"/>
                                      </p:to>
                                    </p:set>
                                  </p:childTnLst>
                                </p:cTn>
                              </p:par>
                            </p:childTnLst>
                          </p:cTn>
                        </p:par>
                        <p:par>
                          <p:cTn id="68" fill="hold">
                            <p:stCondLst>
                              <p:cond delay="500"/>
                            </p:stCondLst>
                            <p:childTnLst>
                              <p:par>
                                <p:cTn id="69" presetID="1" presetClass="exit" presetSubtype="0" fill="hold" grpId="0" nodeType="afterEffect">
                                  <p:stCondLst>
                                    <p:cond delay="0"/>
                                  </p:stCondLst>
                                  <p:childTnLst>
                                    <p:set>
                                      <p:cBhvr>
                                        <p:cTn id="70" dur="1" fill="hold">
                                          <p:stCondLst>
                                            <p:cond delay="0"/>
                                          </p:stCondLst>
                                        </p:cTn>
                                        <p:tgtEl>
                                          <p:spTgt spid="3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6"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2" grpId="0" animBg="1"/>
      <p:bldP spid="33" grpId="0" animBg="1"/>
      <p:bldP spid="34" grpId="0" animBg="1"/>
      <p:bldP spid="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2"/>
          <a:stretch>
            <a:fillRect/>
          </a:stretch>
        </p:blipFill>
        <p:spPr>
          <a:xfrm>
            <a:off x="3571906" y="290558"/>
            <a:ext cx="4572236" cy="6240254"/>
          </a:xfrm>
          <a:prstGeom prst="rect">
            <a:avLst/>
          </a:prstGeom>
        </p:spPr>
      </p:pic>
      <p:sp>
        <p:nvSpPr>
          <p:cNvPr id="3" name="Content Placeholder 2"/>
          <p:cNvSpPr>
            <a:spLocks noGrp="1"/>
          </p:cNvSpPr>
          <p:nvPr>
            <p:ph idx="1"/>
          </p:nvPr>
        </p:nvSpPr>
        <p:spPr>
          <a:xfrm>
            <a:off x="1" y="424115"/>
            <a:ext cx="3349951" cy="721021"/>
          </a:xfrm>
        </p:spPr>
        <p:txBody>
          <a:bodyPr>
            <a:normAutofit fontScale="92500"/>
          </a:bodyPr>
          <a:lstStyle/>
          <a:p>
            <a:pPr marL="0" indent="0" algn="ctr">
              <a:buNone/>
            </a:pPr>
            <a:r>
              <a:rPr lang="tr-TR" sz="1800" dirty="0">
                <a:solidFill>
                  <a:srgbClr val="0070C0"/>
                </a:solidFill>
              </a:rPr>
              <a:t>Total amount borrowed - Principal</a:t>
            </a:r>
          </a:p>
          <a:p>
            <a:pPr marL="0" indent="0" algn="ctr">
              <a:buNone/>
            </a:pPr>
            <a:r>
              <a:rPr lang="tr-TR" sz="1800" dirty="0">
                <a:solidFill>
                  <a:srgbClr val="0070C0"/>
                </a:solidFill>
              </a:rPr>
              <a:t>(</a:t>
            </a:r>
            <a:r>
              <a:rPr lang="tr-TR" sz="1800" i="1" dirty="0">
                <a:solidFill>
                  <a:srgbClr val="0070C0"/>
                </a:solidFill>
              </a:rPr>
              <a:t>P </a:t>
            </a:r>
            <a:r>
              <a:rPr lang="tr-TR" sz="1800" dirty="0">
                <a:solidFill>
                  <a:srgbClr val="0070C0"/>
                </a:solidFill>
              </a:rPr>
              <a:t>= 10,000 TL)</a:t>
            </a:r>
            <a:endParaRPr lang="en-GB" sz="1800" dirty="0">
              <a:solidFill>
                <a:srgbClr val="0070C0"/>
              </a:solidFill>
            </a:endParaRPr>
          </a:p>
        </p:txBody>
      </p:sp>
      <p:sp>
        <p:nvSpPr>
          <p:cNvPr id="5" name="Rectangle 4"/>
          <p:cNvSpPr/>
          <p:nvPr/>
        </p:nvSpPr>
        <p:spPr>
          <a:xfrm>
            <a:off x="3674692" y="837488"/>
            <a:ext cx="2033899" cy="52983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a:stCxn id="3" idx="3"/>
            <a:endCxn id="5" idx="1"/>
          </p:cNvCxnSpPr>
          <p:nvPr/>
        </p:nvCxnSpPr>
        <p:spPr>
          <a:xfrm>
            <a:off x="3349952" y="784626"/>
            <a:ext cx="324740" cy="317782"/>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8879080" y="577939"/>
            <a:ext cx="2435551" cy="721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sz="1800" dirty="0">
                <a:solidFill>
                  <a:srgbClr val="FF0000"/>
                </a:solidFill>
              </a:rPr>
              <a:t>Monthly payments</a:t>
            </a:r>
          </a:p>
          <a:p>
            <a:pPr marL="0" indent="0" algn="ctr">
              <a:buFont typeface="Arial" panose="020B0604020202020204" pitchFamily="34" charset="0"/>
              <a:buNone/>
            </a:pPr>
            <a:r>
              <a:rPr lang="tr-TR" sz="1800" dirty="0">
                <a:solidFill>
                  <a:srgbClr val="FF0000"/>
                </a:solidFill>
              </a:rPr>
              <a:t>(</a:t>
            </a:r>
            <a:r>
              <a:rPr lang="tr-TR" sz="1800" i="1" dirty="0">
                <a:solidFill>
                  <a:srgbClr val="FF0000"/>
                </a:solidFill>
              </a:rPr>
              <a:t>A </a:t>
            </a:r>
            <a:r>
              <a:rPr lang="tr-TR" sz="1800" dirty="0">
                <a:solidFill>
                  <a:srgbClr val="FF0000"/>
                </a:solidFill>
              </a:rPr>
              <a:t>= 1,754.53 TL)</a:t>
            </a:r>
            <a:endParaRPr lang="en-GB" sz="1800" dirty="0">
              <a:solidFill>
                <a:srgbClr val="FF0000"/>
              </a:solidFill>
            </a:endParaRPr>
          </a:p>
        </p:txBody>
      </p:sp>
      <p:sp>
        <p:nvSpPr>
          <p:cNvPr id="10" name="Rectangle 9"/>
          <p:cNvSpPr/>
          <p:nvPr/>
        </p:nvSpPr>
        <p:spPr>
          <a:xfrm>
            <a:off x="6033331" y="991311"/>
            <a:ext cx="1965533" cy="5896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p:cNvCxnSpPr>
            <a:stCxn id="9" idx="1"/>
            <a:endCxn id="10" idx="3"/>
          </p:cNvCxnSpPr>
          <p:nvPr/>
        </p:nvCxnSpPr>
        <p:spPr>
          <a:xfrm flipH="1">
            <a:off x="7998864" y="938450"/>
            <a:ext cx="880216" cy="3476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txBox="1">
            <a:spLocks/>
          </p:cNvSpPr>
          <p:nvPr/>
        </p:nvSpPr>
        <p:spPr>
          <a:xfrm>
            <a:off x="555475" y="1751887"/>
            <a:ext cx="2435551" cy="721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sz="1800" dirty="0">
                <a:solidFill>
                  <a:srgbClr val="FF0000"/>
                </a:solidFill>
              </a:rPr>
              <a:t>Number of periods</a:t>
            </a:r>
          </a:p>
          <a:p>
            <a:pPr marL="0" indent="0" algn="ctr">
              <a:buFont typeface="Arial" panose="020B0604020202020204" pitchFamily="34" charset="0"/>
              <a:buNone/>
            </a:pPr>
            <a:r>
              <a:rPr lang="tr-TR" sz="1800" dirty="0">
                <a:solidFill>
                  <a:srgbClr val="FF0000"/>
                </a:solidFill>
              </a:rPr>
              <a:t>(</a:t>
            </a:r>
            <a:r>
              <a:rPr lang="tr-TR" sz="1800" i="1" dirty="0">
                <a:solidFill>
                  <a:srgbClr val="FF0000"/>
                </a:solidFill>
              </a:rPr>
              <a:t>N </a:t>
            </a:r>
            <a:r>
              <a:rPr lang="tr-TR" sz="1800" dirty="0">
                <a:solidFill>
                  <a:srgbClr val="FF0000"/>
                </a:solidFill>
              </a:rPr>
              <a:t>= 6 months)</a:t>
            </a:r>
            <a:endParaRPr lang="en-GB" sz="1800" dirty="0">
              <a:solidFill>
                <a:srgbClr val="FF0000"/>
              </a:solidFill>
            </a:endParaRPr>
          </a:p>
        </p:txBody>
      </p:sp>
      <p:sp>
        <p:nvSpPr>
          <p:cNvPr id="17" name="Rectangle 16"/>
          <p:cNvSpPr/>
          <p:nvPr/>
        </p:nvSpPr>
        <p:spPr>
          <a:xfrm>
            <a:off x="3674692" y="1707570"/>
            <a:ext cx="2033899" cy="2424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p:cNvCxnSpPr>
            <a:stCxn id="16" idx="3"/>
            <a:endCxn id="17" idx="1"/>
          </p:cNvCxnSpPr>
          <p:nvPr/>
        </p:nvCxnSpPr>
        <p:spPr>
          <a:xfrm flipV="1">
            <a:off x="2991026" y="1828799"/>
            <a:ext cx="683666" cy="28359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8631254" y="2418397"/>
            <a:ext cx="3375588" cy="221177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sz="2900" u="sng" dirty="0">
                <a:solidFill>
                  <a:srgbClr val="FF0000"/>
                </a:solidFill>
              </a:rPr>
              <a:t>Monthly</a:t>
            </a:r>
            <a:r>
              <a:rPr lang="tr-TR" sz="2900" dirty="0">
                <a:solidFill>
                  <a:srgbClr val="FF0000"/>
                </a:solidFill>
              </a:rPr>
              <a:t> interest rate</a:t>
            </a:r>
          </a:p>
          <a:p>
            <a:pPr marL="0" indent="0" algn="ctr">
              <a:buFont typeface="Arial" panose="020B0604020202020204" pitchFamily="34" charset="0"/>
              <a:buNone/>
            </a:pPr>
            <a:r>
              <a:rPr lang="tr-TR" sz="2900" dirty="0">
                <a:solidFill>
                  <a:srgbClr val="FF0000"/>
                </a:solidFill>
              </a:rPr>
              <a:t>(</a:t>
            </a:r>
            <a:r>
              <a:rPr lang="tr-TR" sz="2900" i="1" dirty="0">
                <a:solidFill>
                  <a:srgbClr val="FF0000"/>
                </a:solidFill>
              </a:rPr>
              <a:t>i </a:t>
            </a:r>
            <a:r>
              <a:rPr lang="tr-TR" sz="2900" dirty="0">
                <a:solidFill>
                  <a:srgbClr val="FF0000"/>
                </a:solidFill>
              </a:rPr>
              <a:t>= 1.488%)</a:t>
            </a:r>
          </a:p>
          <a:p>
            <a:pPr marL="0" indent="0">
              <a:buNone/>
            </a:pPr>
            <a:r>
              <a:rPr lang="tr-TR" sz="1400" dirty="0"/>
              <a:t>Note that we have additional taxes; </a:t>
            </a:r>
          </a:p>
          <a:p>
            <a:r>
              <a:rPr lang="tr-TR" sz="1400" dirty="0"/>
              <a:t>BSMV (Banka Sigorta Muameleleri Vergisi): Tax rate is calculated as the 5% of the interest rate. For our example, it is 5% of the 1.24% interest rate=0.062%</a:t>
            </a:r>
          </a:p>
          <a:p>
            <a:r>
              <a:rPr lang="tr-TR" sz="1400" dirty="0"/>
              <a:t>KKDF (Kaynak Kullanımı Destekleme Fonu): Tax rate is calculated as the 15% of the interest rate. For our example, it is 15% of the 1.24% interest rate=0.186%</a:t>
            </a:r>
          </a:p>
          <a:p>
            <a:r>
              <a:rPr lang="tr-TR" sz="1400" dirty="0"/>
              <a:t>Adding those to the original interest rate, we find our final interest rate as 1.488% (1.24% + 0.062% + 0.186%)</a:t>
            </a:r>
          </a:p>
          <a:p>
            <a:endParaRPr lang="en-GB" sz="1400" dirty="0"/>
          </a:p>
        </p:txBody>
      </p:sp>
      <p:sp>
        <p:nvSpPr>
          <p:cNvPr id="26" name="Rectangle 25"/>
          <p:cNvSpPr/>
          <p:nvPr/>
        </p:nvSpPr>
        <p:spPr>
          <a:xfrm>
            <a:off x="6033331" y="1626386"/>
            <a:ext cx="1965533" cy="2024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Straight Connector 26"/>
          <p:cNvCxnSpPr>
            <a:stCxn id="25" idx="1"/>
            <a:endCxn id="26" idx="3"/>
          </p:cNvCxnSpPr>
          <p:nvPr/>
        </p:nvCxnSpPr>
        <p:spPr>
          <a:xfrm flipH="1" flipV="1">
            <a:off x="7998864" y="1727593"/>
            <a:ext cx="632390" cy="179669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Content Placeholder 2"/>
          <p:cNvSpPr txBox="1">
            <a:spLocks/>
          </p:cNvSpPr>
          <p:nvPr/>
        </p:nvSpPr>
        <p:spPr>
          <a:xfrm>
            <a:off x="3571906" y="6530812"/>
            <a:ext cx="4572236" cy="3271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000" dirty="0"/>
              <a:t>* Please note the differences for the thousands and decimal separators as this table is taken from a Turkish bank’s website.</a:t>
            </a:r>
          </a:p>
          <a:p>
            <a:endParaRPr lang="en-GB" sz="1000" dirty="0"/>
          </a:p>
        </p:txBody>
      </p:sp>
      <p:sp>
        <p:nvSpPr>
          <p:cNvPr id="40" name="Rectangle 39"/>
          <p:cNvSpPr/>
          <p:nvPr/>
        </p:nvSpPr>
        <p:spPr>
          <a:xfrm>
            <a:off x="5631680" y="3410685"/>
            <a:ext cx="1051132" cy="5460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Straight Connector 40"/>
          <p:cNvCxnSpPr>
            <a:stCxn id="25" idx="1"/>
            <a:endCxn id="40" idx="3"/>
          </p:cNvCxnSpPr>
          <p:nvPr/>
        </p:nvCxnSpPr>
        <p:spPr>
          <a:xfrm flipH="1">
            <a:off x="6682812" y="3524285"/>
            <a:ext cx="1948442" cy="15940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Rectangle 44"/>
              <p:cNvSpPr/>
              <p:nvPr/>
            </p:nvSpPr>
            <p:spPr>
              <a:xfrm>
                <a:off x="8716329" y="1208922"/>
                <a:ext cx="2957605" cy="5784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1400" b="0" i="1" smtClean="0">
                          <a:latin typeface="Cambria Math" panose="02040503050406030204" pitchFamily="18" charset="0"/>
                        </a:rPr>
                        <m:t>𝐴</m:t>
                      </m:r>
                      <m:r>
                        <a:rPr lang="en-GB" sz="1400" i="1">
                          <a:latin typeface="Cambria Math" panose="02040503050406030204" pitchFamily="18" charset="0"/>
                        </a:rPr>
                        <m:t>=</m:t>
                      </m:r>
                      <m:r>
                        <a:rPr lang="en-GB" sz="1400" i="1">
                          <a:latin typeface="Cambria Math" panose="02040503050406030204" pitchFamily="18" charset="0"/>
                        </a:rPr>
                        <m:t>𝑃</m:t>
                      </m:r>
                      <m:r>
                        <m:rPr>
                          <m:nor/>
                        </m:rPr>
                        <a:rPr lang="en-GB" sz="1400" dirty="0"/>
                        <m:t>(</m:t>
                      </m:r>
                      <m:r>
                        <a:rPr lang="en-GB" sz="1400" i="1">
                          <a:latin typeface="Cambria Math" panose="02040503050406030204" pitchFamily="18" charset="0"/>
                        </a:rPr>
                        <m:t>𝐴</m:t>
                      </m:r>
                      <m:r>
                        <m:rPr>
                          <m:nor/>
                        </m:rPr>
                        <a:rPr lang="en-GB" sz="1400" i="1" dirty="0"/>
                        <m:t>/</m:t>
                      </m:r>
                      <m:r>
                        <a:rPr lang="en-GB" sz="1400" i="1">
                          <a:latin typeface="Cambria Math" panose="02040503050406030204" pitchFamily="18" charset="0"/>
                        </a:rPr>
                        <m:t>𝑃</m:t>
                      </m:r>
                      <m:r>
                        <m:rPr>
                          <m:nor/>
                        </m:rPr>
                        <a:rPr lang="en-GB" sz="1400" dirty="0"/>
                        <m:t>, </m:t>
                      </m:r>
                      <m:r>
                        <a:rPr lang="en-GB" sz="1400" i="1">
                          <a:latin typeface="Cambria Math" panose="02040503050406030204" pitchFamily="18" charset="0"/>
                        </a:rPr>
                        <m:t>𝑖</m:t>
                      </m:r>
                      <m:r>
                        <m:rPr>
                          <m:nor/>
                        </m:rPr>
                        <a:rPr lang="en-GB" sz="1400" dirty="0"/>
                        <m:t>%, </m:t>
                      </m:r>
                      <m:r>
                        <a:rPr lang="en-GB" sz="1400" i="1">
                          <a:latin typeface="Cambria Math" panose="02040503050406030204" pitchFamily="18" charset="0"/>
                        </a:rPr>
                        <m:t>𝑁</m:t>
                      </m:r>
                      <m:r>
                        <m:rPr>
                          <m:nor/>
                        </m:rPr>
                        <a:rPr lang="en-GB" sz="1400" dirty="0"/>
                        <m:t>)</m:t>
                      </m:r>
                      <m:r>
                        <a:rPr lang="tr-TR" sz="1400" b="0" i="1" dirty="0" smtClean="0">
                          <a:latin typeface="Cambria Math" panose="02040503050406030204" pitchFamily="18" charset="0"/>
                        </a:rPr>
                        <m:t>=</m:t>
                      </m:r>
                      <m:r>
                        <a:rPr lang="en-GB" sz="1400" b="0" i="1" smtClean="0">
                          <a:latin typeface="Cambria Math" panose="02040503050406030204" pitchFamily="18" charset="0"/>
                        </a:rPr>
                        <m:t>𝑃</m:t>
                      </m:r>
                      <m:d>
                        <m:dPr>
                          <m:begChr m:val="["/>
                          <m:endChr m:val="]"/>
                          <m:ctrlPr>
                            <a:rPr lang="en-GB" sz="1400" i="1">
                              <a:latin typeface="Cambria Math" panose="02040503050406030204" pitchFamily="18" charset="0"/>
                            </a:rPr>
                          </m:ctrlPr>
                        </m:dPr>
                        <m:e>
                          <m:f>
                            <m:fPr>
                              <m:ctrlPr>
                                <a:rPr lang="en-GB" sz="1400" i="1">
                                  <a:latin typeface="Cambria Math" panose="02040503050406030204" pitchFamily="18" charset="0"/>
                                </a:rPr>
                              </m:ctrlPr>
                            </m:fPr>
                            <m:num>
                              <m:r>
                                <a:rPr lang="en-GB" sz="1400" i="1">
                                  <a:latin typeface="Cambria Math" panose="02040503050406030204" pitchFamily="18" charset="0"/>
                                </a:rPr>
                                <m:t>𝑖</m:t>
                              </m:r>
                              <m:sSup>
                                <m:sSupPr>
                                  <m:ctrlPr>
                                    <a:rPr lang="en-GB" sz="1400" i="1">
                                      <a:latin typeface="Cambria Math" panose="02040503050406030204" pitchFamily="18" charset="0"/>
                                    </a:rPr>
                                  </m:ctrlPr>
                                </m:sSupPr>
                                <m:e>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e>
                                <m:sup>
                                  <m:r>
                                    <a:rPr lang="en-GB" sz="1400" i="1">
                                      <a:latin typeface="Cambria Math" panose="02040503050406030204" pitchFamily="18" charset="0"/>
                                    </a:rPr>
                                    <m:t>𝑁</m:t>
                                  </m:r>
                                </m:sup>
                              </m:sSup>
                            </m:num>
                            <m:den>
                              <m:sSup>
                                <m:sSupPr>
                                  <m:ctrlPr>
                                    <a:rPr lang="en-GB" sz="1400" i="1">
                                      <a:latin typeface="Cambria Math" panose="02040503050406030204" pitchFamily="18" charset="0"/>
                                    </a:rPr>
                                  </m:ctrlPr>
                                </m:sSupPr>
                                <m:e>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e>
                                <m:sup>
                                  <m:r>
                                    <a:rPr lang="en-GB" sz="1400" i="1">
                                      <a:latin typeface="Cambria Math" panose="02040503050406030204" pitchFamily="18" charset="0"/>
                                    </a:rPr>
                                    <m:t>𝑁</m:t>
                                  </m:r>
                                </m:sup>
                              </m:sSup>
                              <m:r>
                                <a:rPr lang="en-GB" sz="1400" i="1">
                                  <a:latin typeface="Cambria Math" panose="02040503050406030204" pitchFamily="18" charset="0"/>
                                </a:rPr>
                                <m:t>−1</m:t>
                              </m:r>
                            </m:den>
                          </m:f>
                        </m:e>
                      </m:d>
                    </m:oMath>
                  </m:oMathPara>
                </a14:m>
                <a:endParaRPr lang="en-GB" sz="1400" dirty="0"/>
              </a:p>
            </p:txBody>
          </p:sp>
        </mc:Choice>
        <mc:Fallback xmlns="">
          <p:sp>
            <p:nvSpPr>
              <p:cNvPr id="45" name="Rectangle 44"/>
              <p:cNvSpPr>
                <a:spLocks noRot="1" noChangeAspect="1" noMove="1" noResize="1" noEditPoints="1" noAdjustHandles="1" noChangeArrowheads="1" noChangeShapeType="1" noTextEdit="1"/>
              </p:cNvSpPr>
              <p:nvPr/>
            </p:nvSpPr>
            <p:spPr>
              <a:xfrm>
                <a:off x="8716329" y="1208922"/>
                <a:ext cx="2957605" cy="578492"/>
              </a:xfrm>
              <a:prstGeom prst="rect">
                <a:avLst/>
              </a:prstGeom>
              <a:blipFill>
                <a:blip r:embed="rId3"/>
                <a:stretch>
                  <a:fillRect/>
                </a:stretch>
              </a:blipFill>
            </p:spPr>
            <p:txBody>
              <a:bodyPr/>
              <a:lstStyle/>
              <a:p>
                <a:r>
                  <a:rPr lang="en-GB">
                    <a:noFill/>
                  </a:rPr>
                  <a:t> </a:t>
                </a:r>
              </a:p>
            </p:txBody>
          </p:sp>
        </mc:Fallback>
      </mc:AlternateContent>
      <p:sp>
        <p:nvSpPr>
          <p:cNvPr id="48" name="Rectangle 47"/>
          <p:cNvSpPr/>
          <p:nvPr/>
        </p:nvSpPr>
        <p:spPr>
          <a:xfrm>
            <a:off x="5050800" y="4332718"/>
            <a:ext cx="452692" cy="20595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p:cNvSpPr/>
          <p:nvPr/>
        </p:nvSpPr>
        <p:spPr>
          <a:xfrm>
            <a:off x="6756039" y="4332718"/>
            <a:ext cx="593343" cy="205953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2" name="Straight Connector 51"/>
          <p:cNvCxnSpPr>
            <a:stCxn id="55" idx="1"/>
            <a:endCxn id="49" idx="3"/>
          </p:cNvCxnSpPr>
          <p:nvPr/>
        </p:nvCxnSpPr>
        <p:spPr>
          <a:xfrm flipH="1" flipV="1">
            <a:off x="7349382" y="5362486"/>
            <a:ext cx="1751890" cy="108836"/>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55" name="Content Placeholder 2"/>
          <p:cNvSpPr txBox="1">
            <a:spLocks/>
          </p:cNvSpPr>
          <p:nvPr/>
        </p:nvSpPr>
        <p:spPr>
          <a:xfrm>
            <a:off x="9101272" y="5261156"/>
            <a:ext cx="2435551" cy="420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sz="1800" dirty="0">
                <a:solidFill>
                  <a:srgbClr val="0070C0"/>
                </a:solidFill>
              </a:rPr>
              <a:t>Principal payments</a:t>
            </a:r>
            <a:endParaRPr lang="en-GB" sz="1800" dirty="0">
              <a:solidFill>
                <a:srgbClr val="0070C0"/>
              </a:solidFill>
            </a:endParaRPr>
          </a:p>
        </p:txBody>
      </p:sp>
      <p:sp>
        <p:nvSpPr>
          <p:cNvPr id="57" name="Content Placeholder 2"/>
          <p:cNvSpPr txBox="1">
            <a:spLocks/>
          </p:cNvSpPr>
          <p:nvPr/>
        </p:nvSpPr>
        <p:spPr>
          <a:xfrm>
            <a:off x="555475" y="5253954"/>
            <a:ext cx="2435551" cy="427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sz="1800" dirty="0">
                <a:solidFill>
                  <a:srgbClr val="FF0000"/>
                </a:solidFill>
              </a:rPr>
              <a:t>Interest payments</a:t>
            </a:r>
            <a:endParaRPr lang="en-GB" sz="1800" dirty="0">
              <a:solidFill>
                <a:srgbClr val="FF0000"/>
              </a:solidFill>
            </a:endParaRPr>
          </a:p>
        </p:txBody>
      </p:sp>
      <p:cxnSp>
        <p:nvCxnSpPr>
          <p:cNvPr id="58" name="Straight Connector 57"/>
          <p:cNvCxnSpPr>
            <a:stCxn id="57" idx="3"/>
            <a:endCxn id="48" idx="1"/>
          </p:cNvCxnSpPr>
          <p:nvPr/>
        </p:nvCxnSpPr>
        <p:spPr>
          <a:xfrm flipV="1">
            <a:off x="2991026" y="5362486"/>
            <a:ext cx="2059774" cy="1052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itle 1"/>
          <p:cNvSpPr>
            <a:spLocks noGrp="1"/>
          </p:cNvSpPr>
          <p:nvPr>
            <p:ph type="title"/>
          </p:nvPr>
        </p:nvSpPr>
        <p:spPr>
          <a:xfrm>
            <a:off x="196318" y="2796061"/>
            <a:ext cx="3061532" cy="2016809"/>
          </a:xfrm>
        </p:spPr>
        <p:txBody>
          <a:bodyPr>
            <a:normAutofit fontScale="90000"/>
          </a:bodyPr>
          <a:lstStyle/>
          <a:p>
            <a:r>
              <a:rPr lang="en-GB" b="1" dirty="0"/>
              <a:t>Real Life Bank Loan Payment Example</a:t>
            </a:r>
          </a:p>
        </p:txBody>
      </p:sp>
    </p:spTree>
    <p:extLst>
      <p:ext uri="{BB962C8B-B14F-4D97-AF65-F5344CB8AC3E}">
        <p14:creationId xmlns:p14="http://schemas.microsoft.com/office/powerpoint/2010/main" val="391030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9" grpId="0"/>
      <p:bldP spid="10" grpId="0" animBg="1"/>
      <p:bldP spid="16" grpId="0"/>
      <p:bldP spid="17" grpId="0" animBg="1"/>
      <p:bldP spid="25" grpId="0"/>
      <p:bldP spid="26" grpId="0" animBg="1"/>
      <p:bldP spid="40" grpId="0" animBg="1"/>
      <p:bldP spid="45" grpId="0"/>
      <p:bldP spid="48" grpId="0" animBg="1"/>
      <p:bldP spid="49" grpId="0" animBg="1"/>
      <p:bldP spid="55"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5606-B385-4A05-A5C6-6D2BA9F32C39}"/>
              </a:ext>
            </a:extLst>
          </p:cNvPr>
          <p:cNvSpPr>
            <a:spLocks noGrp="1"/>
          </p:cNvSpPr>
          <p:nvPr>
            <p:ph type="title"/>
          </p:nvPr>
        </p:nvSpPr>
        <p:spPr/>
        <p:txBody>
          <a:bodyPr/>
          <a:lstStyle/>
          <a:p>
            <a:r>
              <a:rPr lang="en-GB" dirty="0"/>
              <a:t>Real Life Bank Loan Payment Example</a:t>
            </a:r>
          </a:p>
        </p:txBody>
      </p:sp>
      <p:sp>
        <p:nvSpPr>
          <p:cNvPr id="3" name="Content Placeholder 2">
            <a:extLst>
              <a:ext uri="{FF2B5EF4-FFF2-40B4-BE49-F238E27FC236}">
                <a16:creationId xmlns:a16="http://schemas.microsoft.com/office/drawing/2014/main" id="{0FC8C381-CDB5-4008-8BB1-D07B636ECA9A}"/>
              </a:ext>
            </a:extLst>
          </p:cNvPr>
          <p:cNvSpPr>
            <a:spLocks noGrp="1"/>
          </p:cNvSpPr>
          <p:nvPr>
            <p:ph idx="1"/>
          </p:nvPr>
        </p:nvSpPr>
        <p:spPr/>
        <p:txBody>
          <a:bodyPr/>
          <a:lstStyle/>
          <a:p>
            <a:r>
              <a:rPr lang="tr-TR" dirty="0" err="1"/>
              <a:t>Please</a:t>
            </a:r>
            <a:r>
              <a:rPr lang="tr-TR" dirty="0"/>
              <a:t> </a:t>
            </a:r>
            <a:r>
              <a:rPr lang="tr-TR" dirty="0" err="1"/>
              <a:t>play</a:t>
            </a:r>
            <a:r>
              <a:rPr lang="tr-TR" dirty="0"/>
              <a:t> </a:t>
            </a:r>
            <a:r>
              <a:rPr lang="tr-TR" dirty="0" err="1"/>
              <a:t>around</a:t>
            </a:r>
            <a:r>
              <a:rPr lang="tr-TR" dirty="0"/>
              <a:t> </a:t>
            </a:r>
            <a:r>
              <a:rPr lang="tr-TR" dirty="0" err="1"/>
              <a:t>with</a:t>
            </a:r>
            <a:r>
              <a:rPr lang="tr-TR" dirty="0"/>
              <a:t> </a:t>
            </a:r>
            <a:r>
              <a:rPr lang="tr-TR" dirty="0" err="1"/>
              <a:t>different</a:t>
            </a:r>
            <a:r>
              <a:rPr lang="tr-TR" dirty="0"/>
              <a:t> </a:t>
            </a:r>
            <a:r>
              <a:rPr lang="tr-TR" dirty="0" err="1"/>
              <a:t>scenarios</a:t>
            </a:r>
            <a:r>
              <a:rPr lang="tr-TR" dirty="0"/>
              <a:t> </a:t>
            </a:r>
            <a:r>
              <a:rPr lang="tr-TR" dirty="0" err="1"/>
              <a:t>from</a:t>
            </a:r>
            <a:r>
              <a:rPr lang="tr-TR" dirty="0"/>
              <a:t> </a:t>
            </a:r>
            <a:r>
              <a:rPr lang="tr-TR" dirty="0" err="1"/>
              <a:t>different</a:t>
            </a:r>
            <a:r>
              <a:rPr lang="tr-TR" dirty="0"/>
              <a:t> </a:t>
            </a:r>
            <a:r>
              <a:rPr lang="tr-TR" dirty="0" err="1"/>
              <a:t>banks</a:t>
            </a:r>
            <a:r>
              <a:rPr lang="tr-TR" dirty="0"/>
              <a:t> </a:t>
            </a:r>
            <a:r>
              <a:rPr lang="tr-TR" dirty="0" err="1"/>
              <a:t>and</a:t>
            </a:r>
            <a:r>
              <a:rPr lang="tr-TR" dirty="0"/>
              <a:t> </a:t>
            </a:r>
            <a:r>
              <a:rPr lang="tr-TR" dirty="0" err="1"/>
              <a:t>most</a:t>
            </a:r>
            <a:r>
              <a:rPr lang="tr-TR" dirty="0"/>
              <a:t> </a:t>
            </a:r>
            <a:r>
              <a:rPr lang="tr-TR" dirty="0" err="1"/>
              <a:t>recent</a:t>
            </a:r>
            <a:r>
              <a:rPr lang="tr-TR" dirty="0"/>
              <a:t> </a:t>
            </a:r>
            <a:r>
              <a:rPr lang="tr-TR" dirty="0" err="1"/>
              <a:t>interest</a:t>
            </a:r>
            <a:r>
              <a:rPr lang="tr-TR" dirty="0"/>
              <a:t> </a:t>
            </a:r>
            <a:r>
              <a:rPr lang="tr-TR" dirty="0" err="1"/>
              <a:t>rates</a:t>
            </a:r>
            <a:r>
              <a:rPr lang="tr-TR" dirty="0"/>
              <a:t>. </a:t>
            </a:r>
          </a:p>
        </p:txBody>
      </p:sp>
      <p:sp>
        <p:nvSpPr>
          <p:cNvPr id="4" name="Date Placeholder 3">
            <a:extLst>
              <a:ext uri="{FF2B5EF4-FFF2-40B4-BE49-F238E27FC236}">
                <a16:creationId xmlns:a16="http://schemas.microsoft.com/office/drawing/2014/main" id="{9B45B804-48FC-4F02-8D27-75F1D2FC213C}"/>
              </a:ext>
            </a:extLst>
          </p:cNvPr>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a:extLst>
              <a:ext uri="{FF2B5EF4-FFF2-40B4-BE49-F238E27FC236}">
                <a16:creationId xmlns:a16="http://schemas.microsoft.com/office/drawing/2014/main" id="{F68EB224-9F51-4CF3-B3C6-AAA6CD7AE56A}"/>
              </a:ext>
            </a:extLst>
          </p:cNvPr>
          <p:cNvSpPr>
            <a:spLocks noGrp="1"/>
          </p:cNvSpPr>
          <p:nvPr>
            <p:ph type="ftr" sz="quarter" idx="11"/>
          </p:nvPr>
        </p:nvSpPr>
        <p:spPr/>
        <p:txBody>
          <a:bodyPr/>
          <a:lstStyle/>
          <a:p>
            <a:r>
              <a:rPr lang="en-GB"/>
              <a:t>U. Mahir Yıldırım</a:t>
            </a:r>
          </a:p>
        </p:txBody>
      </p:sp>
      <p:sp>
        <p:nvSpPr>
          <p:cNvPr id="6" name="Slide Number Placeholder 5">
            <a:extLst>
              <a:ext uri="{FF2B5EF4-FFF2-40B4-BE49-F238E27FC236}">
                <a16:creationId xmlns:a16="http://schemas.microsoft.com/office/drawing/2014/main" id="{208ED548-4DD9-454C-A25B-9934503EDF44}"/>
              </a:ext>
            </a:extLst>
          </p:cNvPr>
          <p:cNvSpPr>
            <a:spLocks noGrp="1"/>
          </p:cNvSpPr>
          <p:nvPr>
            <p:ph type="sldNum" sz="quarter" idx="12"/>
          </p:nvPr>
        </p:nvSpPr>
        <p:spPr/>
        <p:txBody>
          <a:bodyPr/>
          <a:lstStyle/>
          <a:p>
            <a:fld id="{1AE36F40-6EB3-4B30-9BDC-3E3CF0A1C0BC}" type="slidenum">
              <a:rPr lang="en-GB" smtClean="0"/>
              <a:t>12</a:t>
            </a:fld>
            <a:endParaRPr lang="en-GB"/>
          </a:p>
        </p:txBody>
      </p:sp>
    </p:spTree>
    <p:extLst>
      <p:ext uri="{BB962C8B-B14F-4D97-AF65-F5344CB8AC3E}">
        <p14:creationId xmlns:p14="http://schemas.microsoft.com/office/powerpoint/2010/main" val="358472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In-class Exercises</a:t>
            </a:r>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13</a:t>
            </a:fld>
            <a:endParaRPr lang="en-GB"/>
          </a:p>
        </p:txBody>
      </p:sp>
      <p:pic>
        <p:nvPicPr>
          <p:cNvPr id="8" name="Picture 7"/>
          <p:cNvPicPr>
            <a:picLocks noChangeAspect="1"/>
          </p:cNvPicPr>
          <p:nvPr/>
        </p:nvPicPr>
        <p:blipFill>
          <a:blip r:embed="rId2"/>
          <a:stretch>
            <a:fillRect/>
          </a:stretch>
        </p:blipFill>
        <p:spPr>
          <a:xfrm>
            <a:off x="752354" y="1801757"/>
            <a:ext cx="10601446" cy="3804423"/>
          </a:xfrm>
          <a:prstGeom prst="rect">
            <a:avLst/>
          </a:prstGeom>
        </p:spPr>
      </p:pic>
      <p:sp>
        <p:nvSpPr>
          <p:cNvPr id="9" name="Rectangle 8"/>
          <p:cNvSpPr/>
          <p:nvPr/>
        </p:nvSpPr>
        <p:spPr>
          <a:xfrm>
            <a:off x="982552" y="2778465"/>
            <a:ext cx="1312973" cy="399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4922092" y="2778464"/>
            <a:ext cx="2332148" cy="138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7254240" y="2778464"/>
            <a:ext cx="1843461" cy="138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9097701" y="2997843"/>
            <a:ext cx="1843461" cy="11702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9097701" y="2698087"/>
            <a:ext cx="1843461" cy="299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2667000" y="4131053"/>
            <a:ext cx="2255092" cy="1498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982552" y="4170760"/>
            <a:ext cx="1312973" cy="399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4922092" y="4170759"/>
            <a:ext cx="2332148" cy="138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254240" y="4170759"/>
            <a:ext cx="1843461" cy="1389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9097701" y="4467894"/>
            <a:ext cx="2008449" cy="10925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9097701" y="4090382"/>
            <a:ext cx="1843461" cy="37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p:cNvPicPr>
            <a:picLocks noChangeAspect="1"/>
          </p:cNvPicPr>
          <p:nvPr/>
        </p:nvPicPr>
        <p:blipFill>
          <a:blip r:embed="rId2"/>
          <a:stretch>
            <a:fillRect/>
          </a:stretch>
        </p:blipFill>
        <p:spPr>
          <a:xfrm>
            <a:off x="752354" y="1801757"/>
            <a:ext cx="10601446" cy="3804423"/>
          </a:xfrm>
          <a:prstGeom prst="rect">
            <a:avLst/>
          </a:prstGeom>
        </p:spPr>
      </p:pic>
    </p:spTree>
    <p:extLst>
      <p:ext uri="{BB962C8B-B14F-4D97-AF65-F5344CB8AC3E}">
        <p14:creationId xmlns:p14="http://schemas.microsoft.com/office/powerpoint/2010/main" val="195787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6" grpId="0" animBg="1"/>
      <p:bldP spid="17" grpId="0" animBg="1"/>
      <p:bldP spid="18" grpId="0" animBg="1"/>
      <p:bldP spid="19"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In-class Exercises</a:t>
            </a: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14</a:t>
            </a:fld>
            <a:endParaRPr lang="en-GB"/>
          </a:p>
        </p:txBody>
      </p:sp>
      <p:pic>
        <p:nvPicPr>
          <p:cNvPr id="22" name="Picture 21"/>
          <p:cNvPicPr>
            <a:picLocks noChangeAspect="1"/>
          </p:cNvPicPr>
          <p:nvPr/>
        </p:nvPicPr>
        <p:blipFill>
          <a:blip r:embed="rId2"/>
          <a:stretch>
            <a:fillRect/>
          </a:stretch>
        </p:blipFill>
        <p:spPr>
          <a:xfrm>
            <a:off x="752354" y="1800974"/>
            <a:ext cx="10601446" cy="700395"/>
          </a:xfrm>
          <a:prstGeom prst="rect">
            <a:avLst/>
          </a:prstGeom>
        </p:spPr>
      </p:pic>
      <p:pic>
        <p:nvPicPr>
          <p:cNvPr id="23" name="Picture 22"/>
          <p:cNvPicPr>
            <a:picLocks noChangeAspect="1"/>
          </p:cNvPicPr>
          <p:nvPr/>
        </p:nvPicPr>
        <p:blipFill>
          <a:blip r:embed="rId3"/>
          <a:stretch>
            <a:fillRect/>
          </a:stretch>
        </p:blipFill>
        <p:spPr>
          <a:xfrm>
            <a:off x="910376" y="2635808"/>
            <a:ext cx="10371248" cy="1964740"/>
          </a:xfrm>
          <a:prstGeom prst="rect">
            <a:avLst/>
          </a:prstGeom>
        </p:spPr>
      </p:pic>
      <p:sp>
        <p:nvSpPr>
          <p:cNvPr id="24" name="Rectangle 23"/>
          <p:cNvSpPr/>
          <p:nvPr/>
        </p:nvSpPr>
        <p:spPr>
          <a:xfrm>
            <a:off x="752354" y="2867497"/>
            <a:ext cx="1708906" cy="96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p:cNvPicPr>
            <a:picLocks noChangeAspect="1"/>
          </p:cNvPicPr>
          <p:nvPr/>
        </p:nvPicPr>
        <p:blipFill>
          <a:blip r:embed="rId4"/>
          <a:stretch>
            <a:fillRect/>
          </a:stretch>
        </p:blipFill>
        <p:spPr>
          <a:xfrm>
            <a:off x="910376" y="4600549"/>
            <a:ext cx="10247619" cy="1726676"/>
          </a:xfrm>
          <a:prstGeom prst="rect">
            <a:avLst/>
          </a:prstGeom>
        </p:spPr>
      </p:pic>
      <p:sp>
        <p:nvSpPr>
          <p:cNvPr id="25" name="Rectangle 24"/>
          <p:cNvSpPr/>
          <p:nvPr/>
        </p:nvSpPr>
        <p:spPr>
          <a:xfrm>
            <a:off x="5000504" y="2739648"/>
            <a:ext cx="2238496" cy="1654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97022" y="2739648"/>
            <a:ext cx="1607278" cy="1654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9178560" y="2739649"/>
            <a:ext cx="2103063" cy="384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9178560" y="3124200"/>
            <a:ext cx="2103063" cy="565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752354" y="4699273"/>
            <a:ext cx="1708906" cy="96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000504" y="4571424"/>
            <a:ext cx="2238496" cy="1654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7397022" y="4571424"/>
            <a:ext cx="1607278" cy="1654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9162322" y="4536195"/>
            <a:ext cx="2103063" cy="384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9178560" y="4913299"/>
            <a:ext cx="2103063" cy="565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2477498" y="4571424"/>
            <a:ext cx="2238496" cy="1654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p:cNvPicPr>
            <a:picLocks noChangeAspect="1"/>
          </p:cNvPicPr>
          <p:nvPr/>
        </p:nvPicPr>
        <p:blipFill>
          <a:blip r:embed="rId3"/>
          <a:stretch>
            <a:fillRect/>
          </a:stretch>
        </p:blipFill>
        <p:spPr>
          <a:xfrm>
            <a:off x="910376" y="2635808"/>
            <a:ext cx="10371248" cy="1964740"/>
          </a:xfrm>
          <a:prstGeom prst="rect">
            <a:avLst/>
          </a:prstGeom>
        </p:spPr>
      </p:pic>
      <p:pic>
        <p:nvPicPr>
          <p:cNvPr id="21" name="Picture 20"/>
          <p:cNvPicPr>
            <a:picLocks noChangeAspect="1"/>
          </p:cNvPicPr>
          <p:nvPr/>
        </p:nvPicPr>
        <p:blipFill>
          <a:blip r:embed="rId4"/>
          <a:stretch>
            <a:fillRect/>
          </a:stretch>
        </p:blipFill>
        <p:spPr>
          <a:xfrm>
            <a:off x="910376" y="4600549"/>
            <a:ext cx="10247619" cy="1726676"/>
          </a:xfrm>
          <a:prstGeom prst="rect">
            <a:avLst/>
          </a:prstGeom>
        </p:spPr>
      </p:pic>
    </p:spTree>
    <p:extLst>
      <p:ext uri="{BB962C8B-B14F-4D97-AF65-F5344CB8AC3E}">
        <p14:creationId xmlns:p14="http://schemas.microsoft.com/office/powerpoint/2010/main" val="222775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90600" y="2501369"/>
            <a:ext cx="10116762" cy="3732709"/>
          </a:xfrm>
          <a:prstGeom prst="rect">
            <a:avLst/>
          </a:prstGeom>
        </p:spPr>
      </p:pic>
      <p:sp>
        <p:nvSpPr>
          <p:cNvPr id="2" name="Title 1"/>
          <p:cNvSpPr>
            <a:spLocks noGrp="1"/>
          </p:cNvSpPr>
          <p:nvPr>
            <p:ph type="title"/>
          </p:nvPr>
        </p:nvSpPr>
        <p:spPr/>
        <p:txBody>
          <a:bodyPr/>
          <a:lstStyle/>
          <a:p>
            <a:r>
              <a:rPr lang="en-GB"/>
              <a:t>In-class Exercises</a:t>
            </a: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15</a:t>
            </a:fld>
            <a:endParaRPr lang="en-GB"/>
          </a:p>
        </p:txBody>
      </p:sp>
      <p:pic>
        <p:nvPicPr>
          <p:cNvPr id="22" name="Picture 21"/>
          <p:cNvPicPr>
            <a:picLocks noChangeAspect="1"/>
          </p:cNvPicPr>
          <p:nvPr/>
        </p:nvPicPr>
        <p:blipFill>
          <a:blip r:embed="rId3"/>
          <a:stretch>
            <a:fillRect/>
          </a:stretch>
        </p:blipFill>
        <p:spPr>
          <a:xfrm>
            <a:off x="752354" y="1800974"/>
            <a:ext cx="10601446" cy="700395"/>
          </a:xfrm>
          <a:prstGeom prst="rect">
            <a:avLst/>
          </a:prstGeom>
        </p:spPr>
      </p:pic>
      <p:sp>
        <p:nvSpPr>
          <p:cNvPr id="24" name="Rectangle 23"/>
          <p:cNvSpPr/>
          <p:nvPr/>
        </p:nvSpPr>
        <p:spPr>
          <a:xfrm>
            <a:off x="768592" y="2526436"/>
            <a:ext cx="1708906" cy="96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p:cNvSpPr/>
          <p:nvPr/>
        </p:nvSpPr>
        <p:spPr>
          <a:xfrm>
            <a:off x="4984265" y="2602934"/>
            <a:ext cx="2238496" cy="1654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7397022" y="2739648"/>
            <a:ext cx="1607278" cy="1654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p:cNvSpPr/>
          <p:nvPr/>
        </p:nvSpPr>
        <p:spPr>
          <a:xfrm>
            <a:off x="9162321" y="2539136"/>
            <a:ext cx="2103063" cy="322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p:cNvSpPr/>
          <p:nvPr/>
        </p:nvSpPr>
        <p:spPr>
          <a:xfrm>
            <a:off x="9226307" y="2870187"/>
            <a:ext cx="2103063" cy="565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681462" y="4432522"/>
            <a:ext cx="1708906" cy="96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p:cNvSpPr/>
          <p:nvPr/>
        </p:nvSpPr>
        <p:spPr>
          <a:xfrm>
            <a:off x="5000504" y="4571424"/>
            <a:ext cx="2238496" cy="1654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p:cNvSpPr/>
          <p:nvPr/>
        </p:nvSpPr>
        <p:spPr>
          <a:xfrm>
            <a:off x="7397022" y="4571424"/>
            <a:ext cx="1607278" cy="1654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p:cNvSpPr/>
          <p:nvPr/>
        </p:nvSpPr>
        <p:spPr>
          <a:xfrm>
            <a:off x="9176233" y="4406475"/>
            <a:ext cx="2103063" cy="3845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p:cNvSpPr/>
          <p:nvPr/>
        </p:nvSpPr>
        <p:spPr>
          <a:xfrm>
            <a:off x="9176233" y="4791027"/>
            <a:ext cx="2103063" cy="5651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p:cNvSpPr/>
          <p:nvPr/>
        </p:nvSpPr>
        <p:spPr>
          <a:xfrm>
            <a:off x="2477498" y="4571424"/>
            <a:ext cx="2238496" cy="16545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2"/>
          <a:stretch>
            <a:fillRect/>
          </a:stretch>
        </p:blipFill>
        <p:spPr>
          <a:xfrm>
            <a:off x="990600" y="2501369"/>
            <a:ext cx="10116762" cy="3732709"/>
          </a:xfrm>
          <a:prstGeom prst="rect">
            <a:avLst/>
          </a:prstGeom>
        </p:spPr>
      </p:pic>
    </p:spTree>
    <p:extLst>
      <p:ext uri="{BB962C8B-B14F-4D97-AF65-F5344CB8AC3E}">
        <p14:creationId xmlns:p14="http://schemas.microsoft.com/office/powerpoint/2010/main" val="413574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P spid="32" grpId="0" animBg="1"/>
      <p:bldP spid="3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Number of Cash Flows in an Annuity</a:t>
            </a:r>
            <a:br>
              <a:rPr lang="en-US" dirty="0"/>
            </a:br>
            <a:r>
              <a:rPr lang="en-US" dirty="0"/>
              <a:t>Given </a:t>
            </a:r>
            <a:r>
              <a:rPr lang="en-US" i="1" dirty="0"/>
              <a:t>A</a:t>
            </a:r>
            <a:r>
              <a:rPr lang="en-US" dirty="0"/>
              <a:t>, </a:t>
            </a:r>
            <a:r>
              <a:rPr lang="en-US" i="1" dirty="0"/>
              <a:t>P</a:t>
            </a:r>
            <a:r>
              <a:rPr lang="en-US" dirty="0"/>
              <a:t>, and </a:t>
            </a:r>
            <a:r>
              <a:rPr lang="en-US" i="1" dirty="0" err="1"/>
              <a:t>i</a:t>
            </a:r>
            <a:endParaRPr lang="en-GB" i="1" dirty="0"/>
          </a:p>
        </p:txBody>
      </p:sp>
      <p:sp>
        <p:nvSpPr>
          <p:cNvPr id="3" name="Content Placeholder 2"/>
          <p:cNvSpPr>
            <a:spLocks noGrp="1"/>
          </p:cNvSpPr>
          <p:nvPr>
            <p:ph idx="1"/>
          </p:nvPr>
        </p:nvSpPr>
        <p:spPr/>
        <p:txBody>
          <a:bodyPr/>
          <a:lstStyle/>
          <a:p>
            <a:r>
              <a:rPr lang="en-US" dirty="0"/>
              <a:t>Sometimes we may have information about </a:t>
            </a:r>
          </a:p>
          <a:p>
            <a:pPr lvl="1"/>
            <a:r>
              <a:rPr lang="en-US" dirty="0"/>
              <a:t>a present amount of money (</a:t>
            </a:r>
            <a:r>
              <a:rPr lang="en-US" i="1" dirty="0"/>
              <a:t>P</a:t>
            </a:r>
            <a:r>
              <a:rPr lang="en-US" dirty="0"/>
              <a:t>), </a:t>
            </a:r>
          </a:p>
          <a:p>
            <a:pPr lvl="1"/>
            <a:r>
              <a:rPr lang="en-US" dirty="0"/>
              <a:t>the magnitude of an annuity (</a:t>
            </a:r>
            <a:r>
              <a:rPr lang="en-US" i="1" dirty="0"/>
              <a:t>A</a:t>
            </a:r>
            <a:r>
              <a:rPr lang="en-US" dirty="0"/>
              <a:t>), and </a:t>
            </a:r>
          </a:p>
          <a:p>
            <a:pPr lvl="1"/>
            <a:r>
              <a:rPr lang="en-US" dirty="0"/>
              <a:t>the interest rate (</a:t>
            </a:r>
            <a:r>
              <a:rPr lang="en-US" i="1" dirty="0" err="1"/>
              <a:t>i</a:t>
            </a:r>
            <a:r>
              <a:rPr lang="en-US" dirty="0"/>
              <a:t>). </a:t>
            </a:r>
          </a:p>
          <a:p>
            <a:r>
              <a:rPr lang="en-US" dirty="0"/>
              <a:t>The unknown factor in this case is the number of cash flows in the annuity (</a:t>
            </a:r>
            <a:r>
              <a:rPr lang="en-US" i="1" dirty="0"/>
              <a:t>N</a:t>
            </a:r>
            <a:r>
              <a:rPr lang="en-US" dirty="0"/>
              <a:t>). </a:t>
            </a:r>
            <a:br>
              <a:rPr lang="en-US" dirty="0"/>
            </a:b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16</a:t>
            </a:fld>
            <a:endParaRPr lang="en-GB"/>
          </a:p>
        </p:txBody>
      </p:sp>
    </p:spTree>
    <p:extLst>
      <p:ext uri="{BB962C8B-B14F-4D97-AF65-F5344CB8AC3E}">
        <p14:creationId xmlns:p14="http://schemas.microsoft.com/office/powerpoint/2010/main" val="198603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US" sz="2800" i="1" dirty="0"/>
              <a:t>Prepaying a Loan − Finding N</a:t>
            </a:r>
            <a:endParaRPr lang="en-GB" sz="2800"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Your company has a $100,000 loan for a new security system it just bought. The annual payment is $8,880 and the interest rate is 8% per year for 30 years. Your company decides that it can afford to pay $10,000 per year. After how many payments (years) will the loan be paid off?</a:t>
                </a:r>
              </a:p>
              <a:p>
                <a:endParaRPr lang="en-US" dirty="0"/>
              </a:p>
              <a:p>
                <a:r>
                  <a:rPr lang="en-US" i="1" dirty="0"/>
                  <a:t>N </a:t>
                </a:r>
                <a:r>
                  <a:rPr lang="en-US" dirty="0"/>
                  <a:t>&gt; 30 vs </a:t>
                </a:r>
                <a:r>
                  <a:rPr lang="en-US" i="1" dirty="0"/>
                  <a:t>N </a:t>
                </a:r>
                <a:r>
                  <a:rPr lang="en-US" dirty="0"/>
                  <a:t>&lt; 30 </a:t>
                </a:r>
                <a:r>
                  <a:rPr lang="en-US" b="1" dirty="0">
                    <a:solidFill>
                      <a:srgbClr val="FF0000"/>
                    </a:solidFill>
                  </a:rPr>
                  <a:t>?</a:t>
                </a:r>
              </a:p>
              <a:p>
                <a:endParaRPr lang="en-US" i="1" dirty="0">
                  <a:solidFill>
                    <a:srgbClr val="FF0000"/>
                  </a:solidFill>
                </a:endParaRPr>
              </a:p>
              <a:p>
                <a14:m>
                  <m:oMath xmlns:m="http://schemas.openxmlformats.org/officeDocument/2006/math">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𝐴</m:t>
                    </m:r>
                  </m:oMath>
                </a14:m>
                <a:r>
                  <a:rPr lang="en-GB" dirty="0"/>
                  <a:t>(</a:t>
                </a:r>
                <a14:m>
                  <m:oMath xmlns:m="http://schemas.openxmlformats.org/officeDocument/2006/math">
                    <m:r>
                      <a:rPr lang="en-GB" i="1">
                        <a:latin typeface="Cambria Math" panose="02040503050406030204" pitchFamily="18" charset="0"/>
                      </a:rPr>
                      <m:t>𝑃</m:t>
                    </m:r>
                  </m:oMath>
                </a14:m>
                <a:r>
                  <a:rPr lang="en-GB" i="1" dirty="0"/>
                  <a:t>/</a:t>
                </a:r>
                <a14:m>
                  <m:oMath xmlns:m="http://schemas.openxmlformats.org/officeDocument/2006/math">
                    <m:r>
                      <a:rPr lang="en-GB" i="1">
                        <a:latin typeface="Cambria Math" panose="02040503050406030204" pitchFamily="18" charset="0"/>
                      </a:rPr>
                      <m:t>𝐴</m:t>
                    </m:r>
                  </m:oMath>
                </a14:m>
                <a:r>
                  <a:rPr lang="en-GB" dirty="0"/>
                  <a:t>, </a:t>
                </a:r>
                <a14:m>
                  <m:oMath xmlns:m="http://schemas.openxmlformats.org/officeDocument/2006/math">
                    <m:r>
                      <a:rPr lang="en-GB" i="1">
                        <a:latin typeface="Cambria Math" panose="02040503050406030204" pitchFamily="18" charset="0"/>
                      </a:rPr>
                      <m:t>𝑖</m:t>
                    </m:r>
                  </m:oMath>
                </a14:m>
                <a:r>
                  <a:rPr lang="en-GB" dirty="0"/>
                  <a:t>%, </a:t>
                </a:r>
                <a14:m>
                  <m:oMath xmlns:m="http://schemas.openxmlformats.org/officeDocument/2006/math">
                    <m:r>
                      <a:rPr lang="en-GB" i="1">
                        <a:latin typeface="Cambria Math" panose="02040503050406030204" pitchFamily="18" charset="0"/>
                      </a:rPr>
                      <m:t>𝑁</m:t>
                    </m:r>
                  </m:oMath>
                </a14:m>
                <a:r>
                  <a:rPr lang="en-GB" dirty="0"/>
                  <a:t>) </a:t>
                </a:r>
                <a:r>
                  <a:rPr lang="en-GB" b="1" dirty="0">
                    <a:solidFill>
                      <a:srgbClr val="00B0F0"/>
                    </a:solidFill>
                  </a:rPr>
                  <a:t>→ </a:t>
                </a:r>
                <a:r>
                  <a:rPr lang="pt-BR" dirty="0"/>
                  <a:t>$100,000 = $10,000 (</a:t>
                </a:r>
                <a:r>
                  <a:rPr lang="pt-BR" i="1" dirty="0"/>
                  <a:t>P/A</a:t>
                </a:r>
                <a:r>
                  <a:rPr lang="pt-BR" dirty="0"/>
                  <a:t>, 8%, </a:t>
                </a:r>
                <a:r>
                  <a:rPr lang="pt-BR" i="1" dirty="0"/>
                  <a:t>N</a:t>
                </a:r>
                <a:r>
                  <a:rPr lang="pt-BR" dirty="0"/>
                  <a:t>) </a:t>
                </a: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522"/>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17</a:t>
            </a:fld>
            <a:endParaRPr lang="en-GB"/>
          </a:p>
        </p:txBody>
      </p:sp>
      <p:cxnSp>
        <p:nvCxnSpPr>
          <p:cNvPr id="8" name="Straight Connector 7"/>
          <p:cNvCxnSpPr/>
          <p:nvPr/>
        </p:nvCxnSpPr>
        <p:spPr>
          <a:xfrm>
            <a:off x="2324100" y="2603500"/>
            <a:ext cx="4419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64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Reading </a:t>
            </a:r>
            <a:r>
              <a:rPr lang="pt-BR" dirty="0"/>
              <a:t>(</a:t>
            </a:r>
            <a:r>
              <a:rPr lang="pt-BR" i="1" dirty="0"/>
              <a:t>P/A</a:t>
            </a:r>
            <a:r>
              <a:rPr lang="pt-BR" dirty="0"/>
              <a:t>, 8%, </a:t>
            </a:r>
            <a:r>
              <a:rPr lang="pt-BR" i="1" dirty="0"/>
              <a:t>N</a:t>
            </a:r>
            <a:r>
              <a:rPr lang="pt-BR" dirty="0"/>
              <a:t>) </a:t>
            </a:r>
            <a:br>
              <a:rPr lang="pt-BR" sz="2800" dirty="0"/>
            </a:br>
            <a:r>
              <a:rPr lang="en-US" sz="2800" i="1" dirty="0"/>
              <a:t>Prepaying a Loan − Finding N</a:t>
            </a:r>
            <a:endParaRPr lang="en-GB" sz="2800" i="1"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18</a:t>
            </a:fld>
            <a:endParaRPr lang="en-GB"/>
          </a:p>
        </p:txBody>
      </p:sp>
      <p:pic>
        <p:nvPicPr>
          <p:cNvPr id="9" name="Picture 8"/>
          <p:cNvPicPr>
            <a:picLocks noChangeAspect="1"/>
          </p:cNvPicPr>
          <p:nvPr/>
        </p:nvPicPr>
        <p:blipFill>
          <a:blip r:embed="rId3"/>
          <a:stretch>
            <a:fillRect/>
          </a:stretch>
        </p:blipFill>
        <p:spPr>
          <a:xfrm>
            <a:off x="-1419883" y="-581413"/>
            <a:ext cx="17734166" cy="9464400"/>
          </a:xfrm>
          <a:prstGeom prst="rect">
            <a:avLst/>
          </a:prstGeom>
        </p:spPr>
      </p:pic>
      <p:sp>
        <p:nvSpPr>
          <p:cNvPr id="11" name="Oval 10"/>
          <p:cNvSpPr/>
          <p:nvPr/>
        </p:nvSpPr>
        <p:spPr>
          <a:xfrm>
            <a:off x="7094311" y="1745328"/>
            <a:ext cx="1333500" cy="7810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6397625" y="454025"/>
            <a:ext cx="901700" cy="7810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5350781" y="454025"/>
            <a:ext cx="901700" cy="7810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9" name="Picture 18"/>
          <p:cNvPicPr>
            <a:picLocks noChangeAspect="1"/>
          </p:cNvPicPr>
          <p:nvPr/>
        </p:nvPicPr>
        <p:blipFill>
          <a:blip r:embed="rId3"/>
          <a:stretch>
            <a:fillRect/>
          </a:stretch>
        </p:blipFill>
        <p:spPr>
          <a:xfrm>
            <a:off x="1737890" y="1745328"/>
            <a:ext cx="8739610" cy="4664171"/>
          </a:xfrm>
          <a:prstGeom prst="rect">
            <a:avLst/>
          </a:prstGeom>
        </p:spPr>
      </p:pic>
      <p:grpSp>
        <p:nvGrpSpPr>
          <p:cNvPr id="18" name="Group 17"/>
          <p:cNvGrpSpPr/>
          <p:nvPr/>
        </p:nvGrpSpPr>
        <p:grpSpPr>
          <a:xfrm>
            <a:off x="5910558" y="1745329"/>
            <a:ext cx="5829322" cy="4649122"/>
            <a:chOff x="5910558" y="1745329"/>
            <a:chExt cx="5829322" cy="4649122"/>
          </a:xfrm>
        </p:grpSpPr>
        <p:sp>
          <p:nvSpPr>
            <p:cNvPr id="17" name="Rectangle 16"/>
            <p:cNvSpPr/>
            <p:nvPr/>
          </p:nvSpPr>
          <p:spPr>
            <a:xfrm>
              <a:off x="5910558" y="1745329"/>
              <a:ext cx="5829322" cy="4649122"/>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2400" b="1" dirty="0">
                <a:solidFill>
                  <a:srgbClr val="FF0000"/>
                </a:solidFill>
              </a:endParaRPr>
            </a:p>
          </p:txBody>
        </p:sp>
        <p:sp>
          <p:nvSpPr>
            <p:cNvPr id="16" name="Rectangle 15"/>
            <p:cNvSpPr/>
            <p:nvPr/>
          </p:nvSpPr>
          <p:spPr>
            <a:xfrm>
              <a:off x="6822425" y="1745329"/>
              <a:ext cx="4917455" cy="4649122"/>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t>
              </a:r>
              <a:r>
                <a:rPr lang="en-US" sz="2400" i="1" dirty="0">
                  <a:solidFill>
                    <a:schemeClr val="tx1"/>
                  </a:solidFill>
                </a:rPr>
                <a:t>P/A</a:t>
              </a:r>
              <a:r>
                <a:rPr lang="en-US" sz="2400" dirty="0">
                  <a:solidFill>
                    <a:schemeClr val="tx1"/>
                  </a:solidFill>
                </a:rPr>
                <a:t>, 8%, 20)</a:t>
              </a:r>
              <a:r>
                <a:rPr lang="en-US" sz="2400" i="1" dirty="0">
                  <a:solidFill>
                    <a:schemeClr val="tx1"/>
                  </a:solidFill>
                </a:rPr>
                <a:t> </a:t>
              </a:r>
              <a:r>
                <a:rPr lang="en-US" sz="2400" dirty="0">
                  <a:solidFill>
                    <a:schemeClr val="tx1"/>
                  </a:solidFill>
                </a:rPr>
                <a:t>= 9.8181</a:t>
              </a:r>
              <a:br>
                <a:rPr lang="en-US" sz="2400" dirty="0">
                  <a:solidFill>
                    <a:schemeClr val="tx1"/>
                  </a:solidFill>
                </a:rPr>
              </a:br>
              <a:r>
                <a:rPr lang="en-US" sz="2400" dirty="0">
                  <a:solidFill>
                    <a:schemeClr val="tx1"/>
                  </a:solidFill>
                </a:rPr>
                <a:t>	and</a:t>
              </a:r>
              <a:br>
                <a:rPr lang="en-US" sz="2400" dirty="0">
                  <a:solidFill>
                    <a:schemeClr val="tx1"/>
                  </a:solidFill>
                </a:rPr>
              </a:br>
              <a:r>
                <a:rPr lang="en-US" sz="2400" dirty="0">
                  <a:solidFill>
                    <a:schemeClr val="tx1"/>
                  </a:solidFill>
                </a:rPr>
                <a:t>(</a:t>
              </a:r>
              <a:r>
                <a:rPr lang="en-US" sz="2400" i="1" dirty="0">
                  <a:solidFill>
                    <a:schemeClr val="tx1"/>
                  </a:solidFill>
                </a:rPr>
                <a:t>P/A</a:t>
              </a:r>
              <a:r>
                <a:rPr lang="en-US" sz="2400" dirty="0">
                  <a:solidFill>
                    <a:schemeClr val="tx1"/>
                  </a:solidFill>
                </a:rPr>
                <a:t>, 8%, 21)</a:t>
              </a:r>
              <a:r>
                <a:rPr lang="en-US" sz="2400" i="1" dirty="0">
                  <a:solidFill>
                    <a:schemeClr val="tx1"/>
                  </a:solidFill>
                </a:rPr>
                <a:t> </a:t>
              </a:r>
              <a:r>
                <a:rPr lang="en-US" sz="2400" dirty="0">
                  <a:solidFill>
                    <a:schemeClr val="tx1"/>
                  </a:solidFill>
                </a:rPr>
                <a:t>= 10.0168.</a:t>
              </a:r>
            </a:p>
            <a:p>
              <a:br>
                <a:rPr lang="en-US" sz="2400" dirty="0">
                  <a:solidFill>
                    <a:schemeClr val="tx1"/>
                  </a:solidFill>
                </a:rPr>
              </a:br>
              <a:r>
                <a:rPr lang="en-US" sz="2400" dirty="0">
                  <a:solidFill>
                    <a:schemeClr val="tx1"/>
                  </a:solidFill>
                </a:rPr>
                <a:t>So, if $10,000 is paid per year, the loan will be paid off after 21 years instead of 30.</a:t>
              </a:r>
            </a:p>
            <a:p>
              <a:endParaRPr lang="en-US" sz="2400" dirty="0">
                <a:solidFill>
                  <a:schemeClr val="tx1"/>
                </a:solidFill>
              </a:endParaRPr>
            </a:p>
            <a:p>
              <a:r>
                <a:rPr lang="en-US" sz="2400" dirty="0">
                  <a:solidFill>
                    <a:schemeClr val="tx1"/>
                  </a:solidFill>
                </a:rPr>
                <a:t>21st payment </a:t>
              </a:r>
              <a:r>
                <a:rPr lang="en-US" sz="2400" b="1" dirty="0">
                  <a:solidFill>
                    <a:srgbClr val="FF0000"/>
                  </a:solidFill>
                </a:rPr>
                <a:t>?</a:t>
              </a:r>
              <a:endParaRPr lang="tr-TR" sz="2400" b="1" dirty="0">
                <a:solidFill>
                  <a:srgbClr val="FF0000"/>
                </a:solidFill>
              </a:endParaRPr>
            </a:p>
          </p:txBody>
        </p:sp>
      </p:grpSp>
      <p:sp>
        <p:nvSpPr>
          <p:cNvPr id="14" name="Rectangle 13"/>
          <p:cNvSpPr/>
          <p:nvPr/>
        </p:nvSpPr>
        <p:spPr>
          <a:xfrm>
            <a:off x="5095874" y="2238375"/>
            <a:ext cx="788761" cy="41560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1775990" y="5893663"/>
            <a:ext cx="4108645" cy="37855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3" name="Rectangle 2">
            <a:extLst>
              <a:ext uri="{FF2B5EF4-FFF2-40B4-BE49-F238E27FC236}">
                <a16:creationId xmlns:a16="http://schemas.microsoft.com/office/drawing/2014/main" id="{9F9712A3-7A24-462C-8E95-83F16790047B}"/>
              </a:ext>
            </a:extLst>
          </p:cNvPr>
          <p:cNvSpPr/>
          <p:nvPr/>
        </p:nvSpPr>
        <p:spPr>
          <a:xfrm>
            <a:off x="7094311" y="5717002"/>
            <a:ext cx="1334020" cy="461665"/>
          </a:xfrm>
          <a:prstGeom prst="rect">
            <a:avLst/>
          </a:prstGeom>
        </p:spPr>
        <p:txBody>
          <a:bodyPr wrap="none">
            <a:spAutoFit/>
          </a:bodyPr>
          <a:lstStyle/>
          <a:p>
            <a:r>
              <a:rPr lang="tr-TR" sz="2400" dirty="0"/>
              <a:t> &lt; 10,000</a:t>
            </a:r>
          </a:p>
        </p:txBody>
      </p:sp>
    </p:spTree>
    <p:extLst>
      <p:ext uri="{BB962C8B-B14F-4D97-AF65-F5344CB8AC3E}">
        <p14:creationId xmlns:p14="http://schemas.microsoft.com/office/powerpoint/2010/main" val="372348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heel(1)">
                                      <p:cBhvr>
                                        <p:cTn id="11" dur="75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12"/>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11"/>
                                        </p:tgtEl>
                                        <p:attrNameLst>
                                          <p:attrName>style.visibility</p:attrName>
                                        </p:attrNameLst>
                                      </p:cBhvr>
                                      <p:to>
                                        <p:strVal val="hidden"/>
                                      </p:to>
                                    </p:set>
                                  </p:childTnLst>
                                </p:cTn>
                              </p:par>
                              <p:par>
                                <p:cTn id="18" presetID="6" presetClass="emph" presetSubtype="0" fill="hold" nodeType="withEffect">
                                  <p:stCondLst>
                                    <p:cond delay="0"/>
                                  </p:stCondLst>
                                  <p:childTnLst>
                                    <p:animScale>
                                      <p:cBhvr>
                                        <p:cTn id="19" dur="1000" fill="hold"/>
                                        <p:tgtEl>
                                          <p:spTgt spid="9"/>
                                        </p:tgtEl>
                                      </p:cBhvr>
                                      <p:by x="49000" y="49000"/>
                                    </p:animScale>
                                  </p:childTnLst>
                                </p:cTn>
                              </p:par>
                              <p:par>
                                <p:cTn id="20" presetID="56" presetClass="path" presetSubtype="0" fill="hold" nodeType="withEffect">
                                  <p:stCondLst>
                                    <p:cond delay="0"/>
                                  </p:stCondLst>
                                  <p:childTnLst>
                                    <p:animMotion origin="layout" path="M 3.33333E-6 -4.44444E-6 L -0.37409 -0.34976 " pathEditMode="relative" rAng="0" ptsTypes="AA">
                                      <p:cBhvr>
                                        <p:cTn id="21" dur="1000" fill="hold"/>
                                        <p:tgtEl>
                                          <p:spTgt spid="9"/>
                                        </p:tgtEl>
                                        <p:attrNameLst>
                                          <p:attrName>ppt_x</p:attrName>
                                          <p:attrName>ppt_y</p:attrName>
                                        </p:attrNameLst>
                                      </p:cBhvr>
                                      <p:rCtr x="-18711" y="-17500"/>
                                    </p:animMotion>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5"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Deferred Annuities (Uniform Series)</a:t>
            </a:r>
            <a:br>
              <a:rPr lang="tr-TR" dirty="0"/>
            </a:br>
            <a:r>
              <a:rPr lang="tr-TR" sz="2800" dirty="0"/>
              <a:t>(</a:t>
            </a:r>
            <a:r>
              <a:rPr lang="tr-TR" sz="2800" i="1" dirty="0"/>
              <a:t>Postponed</a:t>
            </a:r>
            <a:r>
              <a:rPr lang="tr-TR" sz="2800" dirty="0"/>
              <a:t>)</a:t>
            </a:r>
            <a:endParaRPr lang="en-GB" sz="2800" dirty="0"/>
          </a:p>
        </p:txBody>
      </p:sp>
      <p:sp>
        <p:nvSpPr>
          <p:cNvPr id="3" name="Content Placeholder 2"/>
          <p:cNvSpPr>
            <a:spLocks noGrp="1"/>
          </p:cNvSpPr>
          <p:nvPr>
            <p:ph idx="1"/>
          </p:nvPr>
        </p:nvSpPr>
        <p:spPr/>
        <p:txBody>
          <a:bodyPr/>
          <a:lstStyle/>
          <a:p>
            <a:r>
              <a:rPr lang="en-US" dirty="0"/>
              <a:t>All annuities (uniform series) discussed to this point involve the first cash flow being made at the end of the first period, and they are called </a:t>
            </a:r>
            <a:r>
              <a:rPr lang="en-US" i="1" dirty="0"/>
              <a:t>ordinary annuities</a:t>
            </a:r>
            <a:r>
              <a:rPr lang="en-US" dirty="0"/>
              <a:t>. </a:t>
            </a:r>
          </a:p>
          <a:p>
            <a:r>
              <a:rPr lang="en-US" dirty="0"/>
              <a:t>If the cash flow does not begin until some later date, the annuity is known as a </a:t>
            </a:r>
            <a:r>
              <a:rPr lang="en-US" i="1" dirty="0"/>
              <a:t>deferred annuity</a:t>
            </a:r>
            <a:r>
              <a:rPr lang="en-US" dirty="0"/>
              <a:t>. </a:t>
            </a:r>
            <a:br>
              <a:rPr lang="en-US" dirty="0"/>
            </a:br>
            <a:br>
              <a:rPr lang="en-US" dirty="0"/>
            </a:b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19</a:t>
            </a:fld>
            <a:endParaRPr lang="en-GB"/>
          </a:p>
        </p:txBody>
      </p:sp>
      <p:pic>
        <p:nvPicPr>
          <p:cNvPr id="9" name="Picture 8"/>
          <p:cNvPicPr>
            <a:picLocks noChangeAspect="1"/>
          </p:cNvPicPr>
          <p:nvPr/>
        </p:nvPicPr>
        <p:blipFill>
          <a:blip r:embed="rId3"/>
          <a:stretch>
            <a:fillRect/>
          </a:stretch>
        </p:blipFill>
        <p:spPr>
          <a:xfrm>
            <a:off x="1376362" y="3892550"/>
            <a:ext cx="9439275" cy="2419350"/>
          </a:xfrm>
          <a:prstGeom prst="rect">
            <a:avLst/>
          </a:prstGeom>
        </p:spPr>
      </p:pic>
    </p:spTree>
    <p:extLst>
      <p:ext uri="{BB962C8B-B14F-4D97-AF65-F5344CB8AC3E}">
        <p14:creationId xmlns:p14="http://schemas.microsoft.com/office/powerpoint/2010/main" val="141922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Previously on IE 260</a:t>
            </a:r>
          </a:p>
        </p:txBody>
      </p:sp>
      <p:sp>
        <p:nvSpPr>
          <p:cNvPr id="3" name="Content Placeholder 2"/>
          <p:cNvSpPr>
            <a:spLocks noGrp="1"/>
          </p:cNvSpPr>
          <p:nvPr>
            <p:ph idx="1"/>
          </p:nvPr>
        </p:nvSpPr>
        <p:spPr/>
        <p:txBody>
          <a:bodyPr>
            <a:normAutofit lnSpcReduction="10000"/>
          </a:bodyPr>
          <a:lstStyle/>
          <a:p>
            <a:r>
              <a:rPr lang="en-US" dirty="0"/>
              <a:t>Simple Interest</a:t>
            </a:r>
          </a:p>
          <a:p>
            <a:r>
              <a:rPr lang="en-US" dirty="0"/>
              <a:t>Compound Interest</a:t>
            </a:r>
          </a:p>
          <a:p>
            <a:r>
              <a:rPr lang="en-GB" dirty="0"/>
              <a:t>The Concept of Equivalence</a:t>
            </a:r>
          </a:p>
          <a:p>
            <a:r>
              <a:rPr lang="en-US" dirty="0"/>
              <a:t>Notation and Cash-Flow Diagrams and Tables</a:t>
            </a:r>
          </a:p>
          <a:p>
            <a:r>
              <a:rPr lang="en-US" dirty="0"/>
              <a:t>Relating Present and Future Equivalent Values of Single Cash Flows</a:t>
            </a:r>
          </a:p>
          <a:p>
            <a:pPr lvl="1"/>
            <a:r>
              <a:rPr lang="en-US" dirty="0"/>
              <a:t>Finding </a:t>
            </a:r>
            <a:r>
              <a:rPr lang="en-US" i="1" dirty="0"/>
              <a:t>F</a:t>
            </a:r>
            <a:r>
              <a:rPr lang="en-US" dirty="0"/>
              <a:t> when Given </a:t>
            </a:r>
            <a:r>
              <a:rPr lang="en-US" i="1" dirty="0"/>
              <a:t>P</a:t>
            </a:r>
          </a:p>
          <a:p>
            <a:pPr lvl="1"/>
            <a:r>
              <a:rPr lang="en-US" dirty="0"/>
              <a:t>Finding </a:t>
            </a:r>
            <a:r>
              <a:rPr lang="en-US" i="1" dirty="0"/>
              <a:t>P</a:t>
            </a:r>
            <a:r>
              <a:rPr lang="en-US" dirty="0"/>
              <a:t> when Given </a:t>
            </a:r>
            <a:r>
              <a:rPr lang="en-US" i="1" dirty="0"/>
              <a:t>F</a:t>
            </a:r>
          </a:p>
          <a:p>
            <a:pPr lvl="1"/>
            <a:r>
              <a:rPr lang="en-US" dirty="0"/>
              <a:t>Finding the Interest Rate Given </a:t>
            </a:r>
            <a:r>
              <a:rPr lang="en-US" i="1" dirty="0"/>
              <a:t>P</a:t>
            </a:r>
            <a:r>
              <a:rPr lang="en-US" dirty="0"/>
              <a:t>, </a:t>
            </a:r>
            <a:r>
              <a:rPr lang="en-US" i="1" dirty="0"/>
              <a:t>F</a:t>
            </a:r>
            <a:r>
              <a:rPr lang="en-US" dirty="0"/>
              <a:t>, and </a:t>
            </a:r>
            <a:r>
              <a:rPr lang="en-US" i="1" dirty="0"/>
              <a:t>N</a:t>
            </a:r>
          </a:p>
          <a:p>
            <a:pPr lvl="1"/>
            <a:r>
              <a:rPr lang="en-US" dirty="0"/>
              <a:t>Finding </a:t>
            </a:r>
            <a:r>
              <a:rPr lang="en-US" i="1" dirty="0"/>
              <a:t>N</a:t>
            </a:r>
            <a:r>
              <a:rPr lang="en-US" dirty="0"/>
              <a:t> when Given </a:t>
            </a:r>
            <a:r>
              <a:rPr lang="en-US" i="1" dirty="0"/>
              <a:t>P</a:t>
            </a:r>
            <a:r>
              <a:rPr lang="en-US" dirty="0"/>
              <a:t>, </a:t>
            </a:r>
            <a:r>
              <a:rPr lang="en-US" i="1" dirty="0"/>
              <a:t>F</a:t>
            </a:r>
            <a:r>
              <a:rPr lang="en-US" dirty="0"/>
              <a:t>, and </a:t>
            </a:r>
            <a:r>
              <a:rPr lang="en-US" i="1" dirty="0"/>
              <a:t>I</a:t>
            </a:r>
            <a:endParaRPr lang="tr-TR" i="1" dirty="0"/>
          </a:p>
          <a:p>
            <a:r>
              <a:rPr lang="tr-TR" dirty="0"/>
              <a:t>Annuities</a:t>
            </a:r>
            <a:endParaRPr lang="en-GB" dirty="0"/>
          </a:p>
        </p:txBody>
      </p:sp>
      <p:sp>
        <p:nvSpPr>
          <p:cNvPr id="4" name="Date Placeholder 3"/>
          <p:cNvSpPr>
            <a:spLocks noGrp="1"/>
          </p:cNvSpPr>
          <p:nvPr>
            <p:ph type="dt" sz="half" idx="10"/>
          </p:nvPr>
        </p:nvSpPr>
        <p:spPr/>
        <p:txBody>
          <a:bodyPr/>
          <a:lstStyle/>
          <a:p>
            <a:fld id="{5286A7A3-4D26-48FB-81D7-691E6F2250A2}"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a:t>
            </a:fld>
            <a:endParaRPr lang="en-GB"/>
          </a:p>
        </p:txBody>
      </p:sp>
    </p:spTree>
    <p:extLst>
      <p:ext uri="{BB962C8B-B14F-4D97-AF65-F5344CB8AC3E}">
        <p14:creationId xmlns:p14="http://schemas.microsoft.com/office/powerpoint/2010/main" val="618867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1047126" y="1340758"/>
            <a:ext cx="2009525" cy="721021"/>
          </a:xfrm>
        </p:spPr>
        <p:txBody>
          <a:bodyPr>
            <a:normAutofit fontScale="92500" lnSpcReduction="10000"/>
          </a:bodyPr>
          <a:lstStyle/>
          <a:p>
            <a:pPr marL="0" indent="0" algn="ctr">
              <a:spcBef>
                <a:spcPts val="0"/>
              </a:spcBef>
              <a:buNone/>
            </a:pPr>
            <a:r>
              <a:rPr lang="tr-TR" sz="1800" dirty="0">
                <a:solidFill>
                  <a:srgbClr val="0070C0"/>
                </a:solidFill>
              </a:rPr>
              <a:t>Total amount borrowed - Principal</a:t>
            </a:r>
          </a:p>
          <a:p>
            <a:pPr marL="0" indent="0" algn="ctr">
              <a:spcBef>
                <a:spcPts val="0"/>
              </a:spcBef>
              <a:buNone/>
            </a:pPr>
            <a:r>
              <a:rPr lang="tr-TR" sz="1800" dirty="0">
                <a:solidFill>
                  <a:srgbClr val="0070C0"/>
                </a:solidFill>
              </a:rPr>
              <a:t>(</a:t>
            </a:r>
            <a:r>
              <a:rPr lang="tr-TR" sz="1800" i="1" dirty="0">
                <a:solidFill>
                  <a:srgbClr val="0070C0"/>
                </a:solidFill>
              </a:rPr>
              <a:t>P </a:t>
            </a:r>
            <a:r>
              <a:rPr lang="tr-TR" sz="1800" dirty="0">
                <a:solidFill>
                  <a:srgbClr val="0070C0"/>
                </a:solidFill>
              </a:rPr>
              <a:t>= 10,000 TL)</a:t>
            </a:r>
            <a:endParaRPr lang="en-GB" sz="1800" dirty="0">
              <a:solidFill>
                <a:srgbClr val="0070C0"/>
              </a:solidFill>
            </a:endParaRPr>
          </a:p>
        </p:txBody>
      </p:sp>
      <p:sp>
        <p:nvSpPr>
          <p:cNvPr id="10" name="Rectangle 9"/>
          <p:cNvSpPr/>
          <p:nvPr/>
        </p:nvSpPr>
        <p:spPr>
          <a:xfrm>
            <a:off x="5357922" y="2061779"/>
            <a:ext cx="1965533" cy="58966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p:cNvSpPr txBox="1">
            <a:spLocks/>
          </p:cNvSpPr>
          <p:nvPr/>
        </p:nvSpPr>
        <p:spPr>
          <a:xfrm>
            <a:off x="6291492" y="265244"/>
            <a:ext cx="2063926" cy="721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sz="1800" dirty="0">
                <a:solidFill>
                  <a:srgbClr val="FF0000"/>
                </a:solidFill>
              </a:rPr>
              <a:t>Number of periods</a:t>
            </a:r>
          </a:p>
          <a:p>
            <a:pPr marL="0" indent="0" algn="ctr">
              <a:buFont typeface="Arial" panose="020B0604020202020204" pitchFamily="34" charset="0"/>
              <a:buNone/>
            </a:pPr>
            <a:r>
              <a:rPr lang="tr-TR" sz="1800" dirty="0">
                <a:solidFill>
                  <a:srgbClr val="FF0000"/>
                </a:solidFill>
              </a:rPr>
              <a:t>(</a:t>
            </a:r>
            <a:r>
              <a:rPr lang="tr-TR" sz="1800" i="1" dirty="0">
                <a:solidFill>
                  <a:srgbClr val="FF0000"/>
                </a:solidFill>
              </a:rPr>
              <a:t>N </a:t>
            </a:r>
            <a:r>
              <a:rPr lang="tr-TR" sz="1800" dirty="0">
                <a:solidFill>
                  <a:srgbClr val="FF0000"/>
                </a:solidFill>
              </a:rPr>
              <a:t>= 48 months)</a:t>
            </a:r>
            <a:endParaRPr lang="en-GB" sz="1800" dirty="0">
              <a:solidFill>
                <a:srgbClr val="FF0000"/>
              </a:solidFill>
            </a:endParaRPr>
          </a:p>
        </p:txBody>
      </p:sp>
      <p:sp>
        <p:nvSpPr>
          <p:cNvPr id="26" name="Rectangle 25"/>
          <p:cNvSpPr/>
          <p:nvPr/>
        </p:nvSpPr>
        <p:spPr>
          <a:xfrm>
            <a:off x="5357922" y="2696854"/>
            <a:ext cx="1965533" cy="2024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Content Placeholder 2"/>
          <p:cNvSpPr txBox="1">
            <a:spLocks/>
          </p:cNvSpPr>
          <p:nvPr/>
        </p:nvSpPr>
        <p:spPr>
          <a:xfrm>
            <a:off x="3571906" y="6530812"/>
            <a:ext cx="4572236" cy="32718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1000" dirty="0"/>
              <a:t>* Please note the differences for the thousands and decimal separators as this table is taken from a Turkish bank’s website.</a:t>
            </a:r>
          </a:p>
          <a:p>
            <a:endParaRPr lang="en-GB" sz="1000" dirty="0"/>
          </a:p>
        </p:txBody>
      </p:sp>
      <p:cxnSp>
        <p:nvCxnSpPr>
          <p:cNvPr id="41" name="Straight Connector 40"/>
          <p:cNvCxnSpPr>
            <a:cxnSpLocks/>
          </p:cNvCxnSpPr>
          <p:nvPr/>
        </p:nvCxnSpPr>
        <p:spPr>
          <a:xfrm flipH="1">
            <a:off x="5896389" y="4194864"/>
            <a:ext cx="4177220" cy="5537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itle 1"/>
          <p:cNvSpPr>
            <a:spLocks noGrp="1"/>
          </p:cNvSpPr>
          <p:nvPr>
            <p:ph type="title"/>
          </p:nvPr>
        </p:nvSpPr>
        <p:spPr>
          <a:xfrm>
            <a:off x="155843" y="4313134"/>
            <a:ext cx="3038266" cy="2016809"/>
          </a:xfrm>
        </p:spPr>
        <p:txBody>
          <a:bodyPr>
            <a:normAutofit fontScale="90000"/>
          </a:bodyPr>
          <a:lstStyle/>
          <a:p>
            <a:r>
              <a:rPr lang="en-GB" b="1" dirty="0"/>
              <a:t>Real Life Bank Loan Payment Example</a:t>
            </a:r>
            <a:br>
              <a:rPr lang="tr-TR" b="1" dirty="0"/>
            </a:br>
            <a:r>
              <a:rPr lang="tr-TR" b="1" dirty="0" err="1"/>
              <a:t>Deferred</a:t>
            </a:r>
            <a:r>
              <a:rPr lang="tr-TR" b="1" dirty="0"/>
              <a:t> </a:t>
            </a:r>
            <a:r>
              <a:rPr lang="tr-TR" sz="3100" dirty="0"/>
              <a:t>(</a:t>
            </a:r>
            <a:r>
              <a:rPr lang="tr-TR" sz="3100" dirty="0" err="1"/>
              <a:t>postponed</a:t>
            </a:r>
            <a:r>
              <a:rPr lang="tr-TR" sz="3100" dirty="0"/>
              <a:t>) </a:t>
            </a:r>
            <a:r>
              <a:rPr lang="tr-TR" b="1" dirty="0" err="1"/>
              <a:t>Annuity</a:t>
            </a:r>
            <a:br>
              <a:rPr lang="tr-TR" b="1" dirty="0"/>
            </a:br>
            <a:endParaRPr lang="en-GB" dirty="0"/>
          </a:p>
        </p:txBody>
      </p:sp>
      <p:pic>
        <p:nvPicPr>
          <p:cNvPr id="6" name="Picture 5">
            <a:extLst>
              <a:ext uri="{FF2B5EF4-FFF2-40B4-BE49-F238E27FC236}">
                <a16:creationId xmlns:a16="http://schemas.microsoft.com/office/drawing/2014/main" id="{76EC7C12-5616-4288-84B5-E2F7EB9EBCAC}"/>
              </a:ext>
            </a:extLst>
          </p:cNvPr>
          <p:cNvPicPr>
            <a:picLocks noChangeAspect="1"/>
          </p:cNvPicPr>
          <p:nvPr/>
        </p:nvPicPr>
        <p:blipFill rotWithShape="1">
          <a:blip r:embed="rId2"/>
          <a:srcRect r="786" b="20945"/>
          <a:stretch/>
        </p:blipFill>
        <p:spPr>
          <a:xfrm>
            <a:off x="3875227" y="1192527"/>
            <a:ext cx="5443288" cy="2326758"/>
          </a:xfrm>
          <a:prstGeom prst="rect">
            <a:avLst/>
          </a:prstGeom>
        </p:spPr>
      </p:pic>
      <p:pic>
        <p:nvPicPr>
          <p:cNvPr id="8" name="Picture 7">
            <a:extLst>
              <a:ext uri="{FF2B5EF4-FFF2-40B4-BE49-F238E27FC236}">
                <a16:creationId xmlns:a16="http://schemas.microsoft.com/office/drawing/2014/main" id="{B7A07A2F-B55F-42AD-835C-13F9AD9130AE}"/>
              </a:ext>
            </a:extLst>
          </p:cNvPr>
          <p:cNvPicPr>
            <a:picLocks noChangeAspect="1"/>
          </p:cNvPicPr>
          <p:nvPr/>
        </p:nvPicPr>
        <p:blipFill rotWithShape="1">
          <a:blip r:embed="rId3"/>
          <a:srcRect b="29893"/>
          <a:stretch/>
        </p:blipFill>
        <p:spPr>
          <a:xfrm>
            <a:off x="3837127" y="4667806"/>
            <a:ext cx="5524500" cy="1382278"/>
          </a:xfrm>
          <a:prstGeom prst="rect">
            <a:avLst/>
          </a:prstGeom>
        </p:spPr>
      </p:pic>
      <p:pic>
        <p:nvPicPr>
          <p:cNvPr id="12" name="Picture 11">
            <a:extLst>
              <a:ext uri="{FF2B5EF4-FFF2-40B4-BE49-F238E27FC236}">
                <a16:creationId xmlns:a16="http://schemas.microsoft.com/office/drawing/2014/main" id="{8B8C2CB9-58BC-4862-BC85-6AAF690A9DB4}"/>
              </a:ext>
            </a:extLst>
          </p:cNvPr>
          <p:cNvPicPr>
            <a:picLocks noChangeAspect="1"/>
          </p:cNvPicPr>
          <p:nvPr/>
        </p:nvPicPr>
        <p:blipFill>
          <a:blip r:embed="rId4"/>
          <a:stretch>
            <a:fillRect/>
          </a:stretch>
        </p:blipFill>
        <p:spPr>
          <a:xfrm>
            <a:off x="3776683" y="4121787"/>
            <a:ext cx="1914525" cy="504825"/>
          </a:xfrm>
          <a:prstGeom prst="rect">
            <a:avLst/>
          </a:prstGeom>
        </p:spPr>
      </p:pic>
      <p:sp>
        <p:nvSpPr>
          <p:cNvPr id="5" name="Rectangle 4"/>
          <p:cNvSpPr/>
          <p:nvPr/>
        </p:nvSpPr>
        <p:spPr>
          <a:xfrm>
            <a:off x="4080327" y="2227602"/>
            <a:ext cx="1102288" cy="52983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882964" y="2357439"/>
            <a:ext cx="691400" cy="2424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p:cNvCxnSpPr>
            <a:cxnSpLocks/>
            <a:stCxn id="16" idx="2"/>
            <a:endCxn id="17" idx="0"/>
          </p:cNvCxnSpPr>
          <p:nvPr/>
        </p:nvCxnSpPr>
        <p:spPr>
          <a:xfrm flipH="1">
            <a:off x="7228664" y="986265"/>
            <a:ext cx="94791" cy="137117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a:cxnSpLocks/>
            <a:stCxn id="3" idx="3"/>
            <a:endCxn id="5" idx="1"/>
          </p:cNvCxnSpPr>
          <p:nvPr/>
        </p:nvCxnSpPr>
        <p:spPr>
          <a:xfrm>
            <a:off x="3056651" y="1701269"/>
            <a:ext cx="1023676" cy="791253"/>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Content Placeholder 2"/>
          <p:cNvSpPr txBox="1">
            <a:spLocks/>
          </p:cNvSpPr>
          <p:nvPr/>
        </p:nvSpPr>
        <p:spPr>
          <a:xfrm>
            <a:off x="9890728" y="1272930"/>
            <a:ext cx="2069207" cy="7210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0000"/>
              </a:lnSpc>
              <a:spcBef>
                <a:spcPts val="0"/>
              </a:spcBef>
              <a:buFont typeface="Arial" panose="020B0604020202020204" pitchFamily="34" charset="0"/>
              <a:buNone/>
            </a:pPr>
            <a:r>
              <a:rPr lang="tr-TR" sz="1800" dirty="0">
                <a:solidFill>
                  <a:srgbClr val="FF0000"/>
                </a:solidFill>
              </a:rPr>
              <a:t>Monthly payments</a:t>
            </a:r>
          </a:p>
          <a:p>
            <a:pPr marL="0" indent="0" algn="ctr">
              <a:lnSpc>
                <a:spcPct val="110000"/>
              </a:lnSpc>
              <a:spcBef>
                <a:spcPts val="0"/>
              </a:spcBef>
              <a:buFont typeface="Arial" panose="020B0604020202020204" pitchFamily="34" charset="0"/>
              <a:buNone/>
            </a:pPr>
            <a:r>
              <a:rPr lang="tr-TR" sz="1800" dirty="0">
                <a:solidFill>
                  <a:srgbClr val="FF0000"/>
                </a:solidFill>
              </a:rPr>
              <a:t>(</a:t>
            </a:r>
            <a:r>
              <a:rPr lang="tr-TR" sz="1800" i="1" dirty="0">
                <a:solidFill>
                  <a:srgbClr val="FF0000"/>
                </a:solidFill>
              </a:rPr>
              <a:t>A</a:t>
            </a:r>
            <a:r>
              <a:rPr lang="tr-TR" sz="1800" dirty="0">
                <a:solidFill>
                  <a:srgbClr val="FF0000"/>
                </a:solidFill>
              </a:rPr>
              <a:t>)</a:t>
            </a:r>
            <a:endParaRPr lang="en-GB" sz="1800" dirty="0">
              <a:solidFill>
                <a:srgbClr val="FF0000"/>
              </a:solidFill>
            </a:endParaRPr>
          </a:p>
        </p:txBody>
      </p:sp>
      <p:cxnSp>
        <p:nvCxnSpPr>
          <p:cNvPr id="11" name="Straight Connector 10"/>
          <p:cNvCxnSpPr>
            <a:cxnSpLocks/>
            <a:stCxn id="9" idx="1"/>
          </p:cNvCxnSpPr>
          <p:nvPr/>
        </p:nvCxnSpPr>
        <p:spPr>
          <a:xfrm flipH="1">
            <a:off x="8791742" y="1633441"/>
            <a:ext cx="1098986" cy="7867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Content Placeholder 2"/>
          <p:cNvSpPr txBox="1">
            <a:spLocks/>
          </p:cNvSpPr>
          <p:nvPr/>
        </p:nvSpPr>
        <p:spPr>
          <a:xfrm>
            <a:off x="10073609" y="3082706"/>
            <a:ext cx="1969806" cy="221082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tr-TR" sz="1500" u="sng" dirty="0">
                <a:solidFill>
                  <a:srgbClr val="FF0000"/>
                </a:solidFill>
              </a:rPr>
              <a:t>Monthly</a:t>
            </a:r>
            <a:r>
              <a:rPr lang="tr-TR" sz="1500" dirty="0">
                <a:solidFill>
                  <a:srgbClr val="FF0000"/>
                </a:solidFill>
              </a:rPr>
              <a:t> interest rate</a:t>
            </a:r>
          </a:p>
          <a:p>
            <a:pPr marL="0" indent="0">
              <a:buNone/>
            </a:pPr>
            <a:r>
              <a:rPr lang="tr-TR" sz="1500" dirty="0" err="1"/>
              <a:t>Recall</a:t>
            </a:r>
            <a:r>
              <a:rPr lang="tr-TR" sz="1500" dirty="0"/>
              <a:t> </a:t>
            </a:r>
          </a:p>
          <a:p>
            <a:r>
              <a:rPr lang="tr-TR" sz="1500" dirty="0"/>
              <a:t>BSMV (Banka Sigorta Muameleleri Vergisi): Tax rate is calculated as the 5% of the interest rate. </a:t>
            </a:r>
          </a:p>
          <a:p>
            <a:r>
              <a:rPr lang="tr-TR" sz="1500" dirty="0"/>
              <a:t>KKDF (Kaynak Kullanımı Destekleme Fonu): Tax rate is calculated as the 15% of the </a:t>
            </a:r>
            <a:r>
              <a:rPr lang="tr-TR" sz="1500" dirty="0" err="1"/>
              <a:t>interest</a:t>
            </a:r>
            <a:r>
              <a:rPr lang="tr-TR" sz="1500" dirty="0"/>
              <a:t> rate</a:t>
            </a:r>
            <a:endParaRPr lang="en-GB" sz="1500" dirty="0"/>
          </a:p>
        </p:txBody>
      </p:sp>
      <p:cxnSp>
        <p:nvCxnSpPr>
          <p:cNvPr id="27" name="Straight Connector 26"/>
          <p:cNvCxnSpPr>
            <a:cxnSpLocks/>
            <a:stCxn id="25" idx="1"/>
          </p:cNvCxnSpPr>
          <p:nvPr/>
        </p:nvCxnSpPr>
        <p:spPr>
          <a:xfrm flipH="1" flipV="1">
            <a:off x="6096000" y="3459750"/>
            <a:ext cx="3977609" cy="72836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BF6D7DFA-D576-4D51-BA69-7016B3E45D62}"/>
              </a:ext>
            </a:extLst>
          </p:cNvPr>
          <p:cNvSpPr/>
          <p:nvPr/>
        </p:nvSpPr>
        <p:spPr>
          <a:xfrm>
            <a:off x="3571502" y="3922645"/>
            <a:ext cx="2125775" cy="369332"/>
          </a:xfrm>
          <a:prstGeom prst="rect">
            <a:avLst/>
          </a:prstGeom>
        </p:spPr>
        <p:txBody>
          <a:bodyPr wrap="none">
            <a:spAutoFit/>
          </a:bodyPr>
          <a:lstStyle/>
          <a:p>
            <a:r>
              <a:rPr lang="tr-TR" dirty="0"/>
              <a:t>(</a:t>
            </a:r>
            <a:r>
              <a:rPr lang="tr-TR" dirty="0" err="1"/>
              <a:t>deferred</a:t>
            </a:r>
            <a:r>
              <a:rPr lang="tr-TR" dirty="0"/>
              <a:t> 3 </a:t>
            </a:r>
            <a:r>
              <a:rPr lang="tr-TR" dirty="0" err="1"/>
              <a:t>months</a:t>
            </a:r>
            <a:r>
              <a:rPr lang="tr-TR" dirty="0"/>
              <a:t>) </a:t>
            </a:r>
            <a:endParaRPr lang="en-GB" dirty="0"/>
          </a:p>
        </p:txBody>
      </p:sp>
      <mc:AlternateContent xmlns:mc="http://schemas.openxmlformats.org/markup-compatibility/2006" xmlns:a14="http://schemas.microsoft.com/office/drawing/2010/main">
        <mc:Choice Requires="a14">
          <p:sp>
            <p:nvSpPr>
              <p:cNvPr id="45" name="Rectangle 44"/>
              <p:cNvSpPr/>
              <p:nvPr/>
            </p:nvSpPr>
            <p:spPr>
              <a:xfrm>
                <a:off x="111272" y="64790"/>
                <a:ext cx="4459893" cy="793102"/>
              </a:xfrm>
              <a:prstGeom prst="rect">
                <a:avLst/>
              </a:prstGeom>
              <a:solidFill>
                <a:schemeClr val="accent4">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GB" sz="2000" b="1" i="1" smtClean="0">
                          <a:solidFill>
                            <a:srgbClr val="00B050"/>
                          </a:solidFill>
                          <a:latin typeface="Cambria Math" panose="02040503050406030204" pitchFamily="18" charset="0"/>
                        </a:rPr>
                        <m:t>𝑨</m:t>
                      </m:r>
                      <m:r>
                        <a:rPr lang="en-GB" sz="2000" b="1" i="1">
                          <a:solidFill>
                            <a:srgbClr val="00B050"/>
                          </a:solidFill>
                          <a:latin typeface="Cambria Math" panose="02040503050406030204" pitchFamily="18" charset="0"/>
                        </a:rPr>
                        <m:t>=</m:t>
                      </m:r>
                      <m:r>
                        <a:rPr lang="en-GB" sz="2000" b="1" i="1">
                          <a:solidFill>
                            <a:srgbClr val="00B050"/>
                          </a:solidFill>
                          <a:latin typeface="Cambria Math" panose="02040503050406030204" pitchFamily="18" charset="0"/>
                        </a:rPr>
                        <m:t>𝑷</m:t>
                      </m:r>
                      <m:r>
                        <m:rPr>
                          <m:nor/>
                        </m:rPr>
                        <a:rPr lang="en-GB" sz="2000" b="1" dirty="0">
                          <a:solidFill>
                            <a:srgbClr val="00B050"/>
                          </a:solidFill>
                        </a:rPr>
                        <m:t>(</m:t>
                      </m:r>
                      <m:r>
                        <a:rPr lang="en-GB" sz="2000" b="1" i="1">
                          <a:solidFill>
                            <a:srgbClr val="00B050"/>
                          </a:solidFill>
                          <a:latin typeface="Cambria Math" panose="02040503050406030204" pitchFamily="18" charset="0"/>
                        </a:rPr>
                        <m:t>𝑨</m:t>
                      </m:r>
                      <m:r>
                        <m:rPr>
                          <m:nor/>
                        </m:rPr>
                        <a:rPr lang="en-GB" sz="2000" b="1" i="1" dirty="0">
                          <a:solidFill>
                            <a:srgbClr val="00B050"/>
                          </a:solidFill>
                        </a:rPr>
                        <m:t>/</m:t>
                      </m:r>
                      <m:r>
                        <a:rPr lang="en-GB" sz="2000" b="1" i="1">
                          <a:solidFill>
                            <a:srgbClr val="00B050"/>
                          </a:solidFill>
                          <a:latin typeface="Cambria Math" panose="02040503050406030204" pitchFamily="18" charset="0"/>
                        </a:rPr>
                        <m:t>𝑷</m:t>
                      </m:r>
                      <m:r>
                        <m:rPr>
                          <m:nor/>
                        </m:rPr>
                        <a:rPr lang="en-GB" sz="2000" b="1" dirty="0">
                          <a:solidFill>
                            <a:srgbClr val="00B050"/>
                          </a:solidFill>
                        </a:rPr>
                        <m:t>, </m:t>
                      </m:r>
                      <m:r>
                        <a:rPr lang="en-GB" sz="2000" b="1" i="1">
                          <a:solidFill>
                            <a:srgbClr val="00B050"/>
                          </a:solidFill>
                          <a:latin typeface="Cambria Math" panose="02040503050406030204" pitchFamily="18" charset="0"/>
                        </a:rPr>
                        <m:t>𝒊</m:t>
                      </m:r>
                      <m:r>
                        <m:rPr>
                          <m:nor/>
                        </m:rPr>
                        <a:rPr lang="en-GB" sz="2000" b="1" dirty="0">
                          <a:solidFill>
                            <a:srgbClr val="00B050"/>
                          </a:solidFill>
                        </a:rPr>
                        <m:t>%, </m:t>
                      </m:r>
                      <m:r>
                        <a:rPr lang="en-GB" sz="2000" b="1" i="1">
                          <a:solidFill>
                            <a:srgbClr val="00B050"/>
                          </a:solidFill>
                          <a:latin typeface="Cambria Math" panose="02040503050406030204" pitchFamily="18" charset="0"/>
                        </a:rPr>
                        <m:t>𝑵</m:t>
                      </m:r>
                      <m:r>
                        <m:rPr>
                          <m:nor/>
                        </m:rPr>
                        <a:rPr lang="en-GB" sz="2000" b="1" dirty="0">
                          <a:solidFill>
                            <a:srgbClr val="00B050"/>
                          </a:solidFill>
                        </a:rPr>
                        <m:t>)</m:t>
                      </m:r>
                      <m:r>
                        <a:rPr lang="tr-TR" sz="2000" b="1" i="1" dirty="0" smtClean="0">
                          <a:solidFill>
                            <a:srgbClr val="00B050"/>
                          </a:solidFill>
                          <a:latin typeface="Cambria Math" panose="02040503050406030204" pitchFamily="18" charset="0"/>
                        </a:rPr>
                        <m:t>=</m:t>
                      </m:r>
                      <m:r>
                        <a:rPr lang="en-GB" sz="2000" b="1" i="1" smtClean="0">
                          <a:solidFill>
                            <a:srgbClr val="00B050"/>
                          </a:solidFill>
                          <a:latin typeface="Cambria Math" panose="02040503050406030204" pitchFamily="18" charset="0"/>
                        </a:rPr>
                        <m:t>𝑷</m:t>
                      </m:r>
                      <m:d>
                        <m:dPr>
                          <m:begChr m:val="["/>
                          <m:endChr m:val="]"/>
                          <m:ctrlPr>
                            <a:rPr lang="en-GB" sz="2000" b="1" i="1">
                              <a:solidFill>
                                <a:srgbClr val="00B050"/>
                              </a:solidFill>
                              <a:latin typeface="Cambria Math" panose="02040503050406030204" pitchFamily="18" charset="0"/>
                            </a:rPr>
                          </m:ctrlPr>
                        </m:dPr>
                        <m:e>
                          <m:f>
                            <m:fPr>
                              <m:ctrlPr>
                                <a:rPr lang="en-GB" sz="2000" b="1" i="1">
                                  <a:solidFill>
                                    <a:srgbClr val="00B050"/>
                                  </a:solidFill>
                                  <a:latin typeface="Cambria Math" panose="02040503050406030204" pitchFamily="18" charset="0"/>
                                </a:rPr>
                              </m:ctrlPr>
                            </m:fPr>
                            <m:num>
                              <m:r>
                                <a:rPr lang="en-GB" sz="2000" b="1" i="1">
                                  <a:solidFill>
                                    <a:srgbClr val="00B050"/>
                                  </a:solidFill>
                                  <a:latin typeface="Cambria Math" panose="02040503050406030204" pitchFamily="18" charset="0"/>
                                </a:rPr>
                                <m:t>𝒊</m:t>
                              </m:r>
                              <m:sSup>
                                <m:sSupPr>
                                  <m:ctrlPr>
                                    <a:rPr lang="en-GB" sz="2000" b="1" i="1">
                                      <a:solidFill>
                                        <a:srgbClr val="00B050"/>
                                      </a:solidFill>
                                      <a:latin typeface="Cambria Math" panose="02040503050406030204" pitchFamily="18" charset="0"/>
                                    </a:rPr>
                                  </m:ctrlPr>
                                </m:sSupPr>
                                <m:e>
                                  <m:r>
                                    <a:rPr lang="en-GB" sz="2000" b="1" i="1">
                                      <a:solidFill>
                                        <a:srgbClr val="00B050"/>
                                      </a:solidFill>
                                      <a:latin typeface="Cambria Math" panose="02040503050406030204" pitchFamily="18" charset="0"/>
                                    </a:rPr>
                                    <m:t>(</m:t>
                                  </m:r>
                                  <m:r>
                                    <a:rPr lang="en-GB" sz="2000" b="1" i="1">
                                      <a:solidFill>
                                        <a:srgbClr val="00B050"/>
                                      </a:solidFill>
                                      <a:latin typeface="Cambria Math" panose="02040503050406030204" pitchFamily="18" charset="0"/>
                                    </a:rPr>
                                    <m:t>𝟏</m:t>
                                  </m:r>
                                  <m:r>
                                    <a:rPr lang="en-GB" sz="2000" b="1" i="1">
                                      <a:solidFill>
                                        <a:srgbClr val="00B050"/>
                                      </a:solidFill>
                                      <a:latin typeface="Cambria Math" panose="02040503050406030204" pitchFamily="18" charset="0"/>
                                    </a:rPr>
                                    <m:t>+</m:t>
                                  </m:r>
                                  <m:r>
                                    <a:rPr lang="en-GB" sz="2000" b="1" i="1">
                                      <a:solidFill>
                                        <a:srgbClr val="00B050"/>
                                      </a:solidFill>
                                      <a:latin typeface="Cambria Math" panose="02040503050406030204" pitchFamily="18" charset="0"/>
                                    </a:rPr>
                                    <m:t>𝒊</m:t>
                                  </m:r>
                                  <m:r>
                                    <a:rPr lang="en-GB" sz="2000" b="1" i="1">
                                      <a:solidFill>
                                        <a:srgbClr val="00B050"/>
                                      </a:solidFill>
                                      <a:latin typeface="Cambria Math" panose="02040503050406030204" pitchFamily="18" charset="0"/>
                                    </a:rPr>
                                    <m:t>)</m:t>
                                  </m:r>
                                </m:e>
                                <m:sup>
                                  <m:r>
                                    <a:rPr lang="en-GB" sz="2000" b="1" i="1">
                                      <a:solidFill>
                                        <a:srgbClr val="00B050"/>
                                      </a:solidFill>
                                      <a:latin typeface="Cambria Math" panose="02040503050406030204" pitchFamily="18" charset="0"/>
                                    </a:rPr>
                                    <m:t>𝑵</m:t>
                                  </m:r>
                                </m:sup>
                              </m:sSup>
                            </m:num>
                            <m:den>
                              <m:sSup>
                                <m:sSupPr>
                                  <m:ctrlPr>
                                    <a:rPr lang="en-GB" sz="2000" b="1" i="1">
                                      <a:solidFill>
                                        <a:srgbClr val="00B050"/>
                                      </a:solidFill>
                                      <a:latin typeface="Cambria Math" panose="02040503050406030204" pitchFamily="18" charset="0"/>
                                    </a:rPr>
                                  </m:ctrlPr>
                                </m:sSupPr>
                                <m:e>
                                  <m:r>
                                    <a:rPr lang="en-GB" sz="2000" b="1" i="1">
                                      <a:solidFill>
                                        <a:srgbClr val="00B050"/>
                                      </a:solidFill>
                                      <a:latin typeface="Cambria Math" panose="02040503050406030204" pitchFamily="18" charset="0"/>
                                    </a:rPr>
                                    <m:t>(</m:t>
                                  </m:r>
                                  <m:r>
                                    <a:rPr lang="en-GB" sz="2000" b="1" i="1">
                                      <a:solidFill>
                                        <a:srgbClr val="00B050"/>
                                      </a:solidFill>
                                      <a:latin typeface="Cambria Math" panose="02040503050406030204" pitchFamily="18" charset="0"/>
                                    </a:rPr>
                                    <m:t>𝟏</m:t>
                                  </m:r>
                                  <m:r>
                                    <a:rPr lang="en-GB" sz="2000" b="1" i="1">
                                      <a:solidFill>
                                        <a:srgbClr val="00B050"/>
                                      </a:solidFill>
                                      <a:latin typeface="Cambria Math" panose="02040503050406030204" pitchFamily="18" charset="0"/>
                                    </a:rPr>
                                    <m:t>+</m:t>
                                  </m:r>
                                  <m:r>
                                    <a:rPr lang="en-GB" sz="2000" b="1" i="1">
                                      <a:solidFill>
                                        <a:srgbClr val="00B050"/>
                                      </a:solidFill>
                                      <a:latin typeface="Cambria Math" panose="02040503050406030204" pitchFamily="18" charset="0"/>
                                    </a:rPr>
                                    <m:t>𝒊</m:t>
                                  </m:r>
                                  <m:r>
                                    <a:rPr lang="en-GB" sz="2000" b="1" i="1">
                                      <a:solidFill>
                                        <a:srgbClr val="00B050"/>
                                      </a:solidFill>
                                      <a:latin typeface="Cambria Math" panose="02040503050406030204" pitchFamily="18" charset="0"/>
                                    </a:rPr>
                                    <m:t>)</m:t>
                                  </m:r>
                                </m:e>
                                <m:sup>
                                  <m:r>
                                    <a:rPr lang="en-GB" sz="2000" b="1" i="1">
                                      <a:solidFill>
                                        <a:srgbClr val="00B050"/>
                                      </a:solidFill>
                                      <a:latin typeface="Cambria Math" panose="02040503050406030204" pitchFamily="18" charset="0"/>
                                    </a:rPr>
                                    <m:t>𝑵</m:t>
                                  </m:r>
                                </m:sup>
                              </m:sSup>
                              <m:r>
                                <a:rPr lang="en-GB" sz="2000" b="1" i="1">
                                  <a:solidFill>
                                    <a:srgbClr val="00B050"/>
                                  </a:solidFill>
                                  <a:latin typeface="Cambria Math" panose="02040503050406030204" pitchFamily="18" charset="0"/>
                                </a:rPr>
                                <m:t>−</m:t>
                              </m:r>
                              <m:r>
                                <a:rPr lang="en-GB" sz="2000" b="1" i="1">
                                  <a:solidFill>
                                    <a:srgbClr val="00B050"/>
                                  </a:solidFill>
                                  <a:latin typeface="Cambria Math" panose="02040503050406030204" pitchFamily="18" charset="0"/>
                                </a:rPr>
                                <m:t>𝟏</m:t>
                              </m:r>
                            </m:den>
                          </m:f>
                        </m:e>
                      </m:d>
                    </m:oMath>
                  </m:oMathPara>
                </a14:m>
                <a:endParaRPr lang="en-GB" sz="2000" b="1" dirty="0">
                  <a:solidFill>
                    <a:srgbClr val="00B050"/>
                  </a:solidFill>
                </a:endParaRPr>
              </a:p>
            </p:txBody>
          </p:sp>
        </mc:Choice>
        <mc:Fallback xmlns="">
          <p:sp>
            <p:nvSpPr>
              <p:cNvPr id="45" name="Rectangle 44"/>
              <p:cNvSpPr>
                <a:spLocks noRot="1" noChangeAspect="1" noMove="1" noResize="1" noEditPoints="1" noAdjustHandles="1" noChangeArrowheads="1" noChangeShapeType="1" noTextEdit="1"/>
              </p:cNvSpPr>
              <p:nvPr/>
            </p:nvSpPr>
            <p:spPr>
              <a:xfrm>
                <a:off x="111272" y="64790"/>
                <a:ext cx="4459893" cy="793102"/>
              </a:xfrm>
              <a:prstGeom prst="rect">
                <a:avLst/>
              </a:prstGeom>
              <a:blipFill>
                <a:blip r:embed="rId5"/>
                <a:stretch>
                  <a:fillRect/>
                </a:stretch>
              </a:blipFill>
              <a:ln>
                <a:solidFill>
                  <a:schemeClr val="tx1"/>
                </a:solidFill>
              </a:ln>
            </p:spPr>
            <p:txBody>
              <a:bodyPr/>
              <a:lstStyle/>
              <a:p>
                <a:r>
                  <a:rPr lang="en-GB">
                    <a:noFill/>
                  </a:rPr>
                  <a:t> </a:t>
                </a:r>
              </a:p>
            </p:txBody>
          </p:sp>
        </mc:Fallback>
      </mc:AlternateContent>
    </p:spTree>
    <p:extLst>
      <p:ext uri="{BB962C8B-B14F-4D97-AF65-F5344CB8AC3E}">
        <p14:creationId xmlns:p14="http://schemas.microsoft.com/office/powerpoint/2010/main" val="29272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16" grpId="0"/>
      <p:bldP spid="26" grpId="0" animBg="1"/>
      <p:bldP spid="5" grpId="0" animBg="1"/>
      <p:bldP spid="17" grpId="0" animBg="1"/>
      <p:bldP spid="9" grpId="0"/>
      <p:bldP spid="25" grpId="0"/>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Example</a:t>
            </a:r>
            <a:br>
              <a:rPr lang="en-GB" dirty="0"/>
            </a:br>
            <a:r>
              <a:rPr lang="en-US" sz="2800" i="1" dirty="0"/>
              <a:t>Present Equivalent of a Deferred Annuity</a:t>
            </a:r>
            <a:endParaRPr lang="en-GB" i="1" dirty="0"/>
          </a:p>
        </p:txBody>
      </p:sp>
      <p:sp>
        <p:nvSpPr>
          <p:cNvPr id="3" name="Content Placeholder 2"/>
          <p:cNvSpPr>
            <a:spLocks noGrp="1"/>
          </p:cNvSpPr>
          <p:nvPr>
            <p:ph idx="1"/>
          </p:nvPr>
        </p:nvSpPr>
        <p:spPr>
          <a:xfrm>
            <a:off x="838200" y="1753734"/>
            <a:ext cx="10515600" cy="1693363"/>
          </a:xfrm>
        </p:spPr>
        <p:txBody>
          <a:bodyPr/>
          <a:lstStyle/>
          <a:p>
            <a:r>
              <a:rPr lang="en-US" dirty="0"/>
              <a:t>Suppose that a father, on the day his son is born, wishes to determine what lump amount would have to be paid into an account bearing interest of 1</a:t>
            </a:r>
            <a:r>
              <a:rPr lang="tr-TR" dirty="0"/>
              <a:t>5</a:t>
            </a:r>
            <a:r>
              <a:rPr lang="en-US" dirty="0"/>
              <a:t>% per year to provide withdrawals of $2,000 on each of the son’s 18th, 19th, 20th, and 21st birthdays. </a:t>
            </a: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21</a:t>
            </a:fld>
            <a:endParaRPr lang="en-GB"/>
          </a:p>
        </p:txBody>
      </p:sp>
      <p:sp>
        <p:nvSpPr>
          <p:cNvPr id="8" name="Rectangle 7"/>
          <p:cNvSpPr/>
          <p:nvPr/>
        </p:nvSpPr>
        <p:spPr>
          <a:xfrm>
            <a:off x="8884798" y="3637257"/>
            <a:ext cx="2758539" cy="461665"/>
          </a:xfrm>
          <a:prstGeom prst="rect">
            <a:avLst/>
          </a:prstGeom>
        </p:spPr>
        <p:txBody>
          <a:bodyPr wrap="square">
            <a:spAutoFit/>
          </a:bodyPr>
          <a:lstStyle/>
          <a:p>
            <a:r>
              <a:rPr lang="en-GB" sz="2400" dirty="0">
                <a:solidFill>
                  <a:srgbClr val="131313"/>
                </a:solidFill>
                <a:latin typeface="MTSYN"/>
              </a:rPr>
              <a:t>= </a:t>
            </a:r>
            <a:r>
              <a:rPr lang="en-GB" sz="2400" i="1" dirty="0">
                <a:solidFill>
                  <a:srgbClr val="131313"/>
                </a:solidFill>
                <a:latin typeface="Palatino-Italic"/>
              </a:rPr>
              <a:t>A</a:t>
            </a:r>
            <a:r>
              <a:rPr lang="en-GB" sz="2400" dirty="0">
                <a:solidFill>
                  <a:srgbClr val="131313"/>
                </a:solidFill>
                <a:latin typeface="MTMI"/>
              </a:rPr>
              <a:t>(</a:t>
            </a:r>
            <a:r>
              <a:rPr lang="en-GB" sz="2400" i="1" dirty="0">
                <a:solidFill>
                  <a:srgbClr val="131313"/>
                </a:solidFill>
                <a:latin typeface="Palatino-Italic"/>
              </a:rPr>
              <a:t>P</a:t>
            </a:r>
            <a:r>
              <a:rPr lang="en-GB" sz="2400" i="1" dirty="0">
                <a:solidFill>
                  <a:srgbClr val="131313"/>
                </a:solidFill>
                <a:latin typeface="MTMI"/>
              </a:rPr>
              <a:t>/</a:t>
            </a:r>
            <a:r>
              <a:rPr lang="en-GB" sz="2400" i="1" dirty="0">
                <a:solidFill>
                  <a:srgbClr val="131313"/>
                </a:solidFill>
                <a:latin typeface="Palatino-Italic"/>
              </a:rPr>
              <a:t>A</a:t>
            </a:r>
            <a:r>
              <a:rPr lang="en-GB" sz="2400" dirty="0">
                <a:solidFill>
                  <a:srgbClr val="131313"/>
                </a:solidFill>
                <a:latin typeface="Palatino-Roman"/>
              </a:rPr>
              <a:t>, 1</a:t>
            </a:r>
            <a:r>
              <a:rPr lang="tr-TR" sz="2400" dirty="0">
                <a:solidFill>
                  <a:srgbClr val="131313"/>
                </a:solidFill>
                <a:latin typeface="Palatino-Roman"/>
              </a:rPr>
              <a:t>5</a:t>
            </a:r>
            <a:r>
              <a:rPr lang="en-GB" sz="2400" dirty="0">
                <a:solidFill>
                  <a:srgbClr val="131313"/>
                </a:solidFill>
                <a:latin typeface="Palatino-Roman"/>
              </a:rPr>
              <a:t>%, 4</a:t>
            </a:r>
            <a:r>
              <a:rPr lang="en-GB" sz="2400" dirty="0">
                <a:solidFill>
                  <a:srgbClr val="131313"/>
                </a:solidFill>
                <a:latin typeface="MTMI"/>
              </a:rPr>
              <a:t>)</a:t>
            </a:r>
            <a:endParaRPr lang="en-GB" sz="2400" dirty="0"/>
          </a:p>
        </p:txBody>
      </p:sp>
      <mc:AlternateContent xmlns:mc="http://schemas.openxmlformats.org/markup-compatibility/2006" xmlns:a14="http://schemas.microsoft.com/office/drawing/2010/main">
        <mc:Choice Requires="a14">
          <p:sp>
            <p:nvSpPr>
              <p:cNvPr id="9" name="Rectangle 8"/>
              <p:cNvSpPr/>
              <p:nvPr/>
            </p:nvSpPr>
            <p:spPr>
              <a:xfrm>
                <a:off x="8864384" y="5153441"/>
                <a:ext cx="2946616" cy="461665"/>
              </a:xfrm>
              <a:prstGeom prst="rect">
                <a:avLst/>
              </a:prstGeom>
            </p:spPr>
            <p:txBody>
              <a:bodyPr wrap="square">
                <a:spAutoFit/>
              </a:bodyPr>
              <a:lstStyle/>
              <a:p>
                <a:r>
                  <a:rPr lang="en-GB" sz="2400" dirty="0">
                    <a:solidFill>
                      <a:srgbClr val="131313"/>
                    </a:solidFill>
                    <a:latin typeface="MTSYN"/>
                  </a:rPr>
                  <a:t>= </a:t>
                </a:r>
                <a14:m>
                  <m:oMath xmlns:m="http://schemas.openxmlformats.org/officeDocument/2006/math">
                    <m:sSub>
                      <m:sSubPr>
                        <m:ctrlPr>
                          <a:rPr lang="tr-TR" sz="2400" i="1" dirty="0">
                            <a:latin typeface="Cambria Math" panose="02040503050406030204" pitchFamily="18" charset="0"/>
                          </a:rPr>
                        </m:ctrlPr>
                      </m:sSubPr>
                      <m:e>
                        <m:r>
                          <a:rPr lang="tr-TR" sz="2400" b="0" i="1" dirty="0" smtClean="0">
                            <a:latin typeface="Cambria Math" panose="02040503050406030204" pitchFamily="18" charset="0"/>
                          </a:rPr>
                          <m:t>𝐹</m:t>
                        </m:r>
                      </m:e>
                      <m:sub>
                        <m:r>
                          <a:rPr lang="tr-TR" sz="2400" i="1" dirty="0">
                            <a:latin typeface="Cambria Math" panose="02040503050406030204" pitchFamily="18" charset="0"/>
                          </a:rPr>
                          <m:t>17</m:t>
                        </m:r>
                      </m:sub>
                    </m:sSub>
                  </m:oMath>
                </a14:m>
                <a:r>
                  <a:rPr lang="en-GB" sz="2400" dirty="0">
                    <a:solidFill>
                      <a:srgbClr val="131313"/>
                    </a:solidFill>
                    <a:latin typeface="MTMI"/>
                  </a:rPr>
                  <a:t>(</a:t>
                </a:r>
                <a:r>
                  <a:rPr lang="en-GB" sz="2400" i="1" dirty="0">
                    <a:solidFill>
                      <a:srgbClr val="131313"/>
                    </a:solidFill>
                    <a:latin typeface="Palatino-Italic"/>
                  </a:rPr>
                  <a:t>P</a:t>
                </a:r>
                <a:r>
                  <a:rPr lang="en-GB" sz="2400" i="1" dirty="0">
                    <a:solidFill>
                      <a:srgbClr val="131313"/>
                    </a:solidFill>
                    <a:latin typeface="MTMI"/>
                  </a:rPr>
                  <a:t>/</a:t>
                </a:r>
                <a:r>
                  <a:rPr lang="en-GB" sz="2400" i="1" dirty="0">
                    <a:solidFill>
                      <a:srgbClr val="131313"/>
                    </a:solidFill>
                    <a:latin typeface="Palatino-Italic"/>
                  </a:rPr>
                  <a:t>F</a:t>
                </a:r>
                <a:r>
                  <a:rPr lang="en-GB" sz="2400" dirty="0">
                    <a:solidFill>
                      <a:srgbClr val="131313"/>
                    </a:solidFill>
                    <a:latin typeface="Palatino-Roman"/>
                  </a:rPr>
                  <a:t>, 1</a:t>
                </a:r>
                <a:r>
                  <a:rPr lang="tr-TR" sz="2400" dirty="0">
                    <a:solidFill>
                      <a:srgbClr val="131313"/>
                    </a:solidFill>
                    <a:latin typeface="Palatino-Roman"/>
                  </a:rPr>
                  <a:t>5</a:t>
                </a:r>
                <a:r>
                  <a:rPr lang="en-GB" sz="2400" dirty="0">
                    <a:solidFill>
                      <a:srgbClr val="131313"/>
                    </a:solidFill>
                    <a:latin typeface="Palatino-Roman"/>
                  </a:rPr>
                  <a:t>%, 17</a:t>
                </a:r>
                <a:r>
                  <a:rPr lang="en-GB" sz="2400" dirty="0">
                    <a:solidFill>
                      <a:srgbClr val="131313"/>
                    </a:solidFill>
                    <a:latin typeface="MTMI"/>
                  </a:rPr>
                  <a:t>)</a:t>
                </a:r>
                <a:endParaRPr lang="en-GB" sz="2400" dirty="0"/>
              </a:p>
            </p:txBody>
          </p:sp>
        </mc:Choice>
        <mc:Fallback xmlns="">
          <p:sp>
            <p:nvSpPr>
              <p:cNvPr id="9" name="Rectangle 8"/>
              <p:cNvSpPr>
                <a:spLocks noRot="1" noChangeAspect="1" noMove="1" noResize="1" noEditPoints="1" noAdjustHandles="1" noChangeArrowheads="1" noChangeShapeType="1" noTextEdit="1"/>
              </p:cNvSpPr>
              <p:nvPr/>
            </p:nvSpPr>
            <p:spPr>
              <a:xfrm>
                <a:off x="8864384" y="5153441"/>
                <a:ext cx="2946616" cy="461665"/>
              </a:xfrm>
              <a:prstGeom prst="rect">
                <a:avLst/>
              </a:prstGeom>
              <a:blipFill>
                <a:blip r:embed="rId2"/>
                <a:stretch>
                  <a:fillRect l="-3099" t="-10526" b="-28947"/>
                </a:stretch>
              </a:blipFill>
            </p:spPr>
            <p:txBody>
              <a:bodyPr/>
              <a:lstStyle/>
              <a:p>
                <a:r>
                  <a:rPr lang="en-GB">
                    <a:noFill/>
                  </a:rPr>
                  <a:t> </a:t>
                </a:r>
              </a:p>
            </p:txBody>
          </p:sp>
        </mc:Fallback>
      </mc:AlternateContent>
      <p:cxnSp>
        <p:nvCxnSpPr>
          <p:cNvPr id="11" name="Straight Arrow Connector 10">
            <a:extLst>
              <a:ext uri="{FF2B5EF4-FFF2-40B4-BE49-F238E27FC236}">
                <a16:creationId xmlns:a16="http://schemas.microsoft.com/office/drawing/2014/main" id="{C17FDDC9-048B-4C1A-B27B-5EA2E1461F26}"/>
              </a:ext>
            </a:extLst>
          </p:cNvPr>
          <p:cNvCxnSpPr/>
          <p:nvPr/>
        </p:nvCxnSpPr>
        <p:spPr>
          <a:xfrm>
            <a:off x="1120069" y="4691743"/>
            <a:ext cx="0" cy="68035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EA629E0-5157-486D-8DED-7F8410D59670}"/>
              </a:ext>
            </a:extLst>
          </p:cNvPr>
          <p:cNvCxnSpPr/>
          <p:nvPr/>
        </p:nvCxnSpPr>
        <p:spPr>
          <a:xfrm>
            <a:off x="4634794" y="4691743"/>
            <a:ext cx="0" cy="68035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A7576C-FE9A-473E-92F8-3F14C6D24F5D}"/>
              </a:ext>
            </a:extLst>
          </p:cNvPr>
          <p:cNvCxnSpPr>
            <a:cxnSpLocks/>
          </p:cNvCxnSpPr>
          <p:nvPr/>
        </p:nvCxnSpPr>
        <p:spPr>
          <a:xfrm>
            <a:off x="4630441" y="4691743"/>
            <a:ext cx="28237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EBBB80F-B899-4F22-8A25-5B82271F8445}"/>
              </a:ext>
            </a:extLst>
          </p:cNvPr>
          <p:cNvCxnSpPr>
            <a:cxnSpLocks/>
          </p:cNvCxnSpPr>
          <p:nvPr/>
        </p:nvCxnSpPr>
        <p:spPr>
          <a:xfrm flipV="1">
            <a:off x="5330119" y="4001294"/>
            <a:ext cx="0" cy="69044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9CCB9-85C8-4DBF-9974-C320D08A264D}"/>
              </a:ext>
            </a:extLst>
          </p:cNvPr>
          <p:cNvCxnSpPr>
            <a:cxnSpLocks/>
          </p:cNvCxnSpPr>
          <p:nvPr/>
        </p:nvCxnSpPr>
        <p:spPr>
          <a:xfrm flipV="1">
            <a:off x="6044494" y="4001294"/>
            <a:ext cx="0" cy="69044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44423C-73FC-45DA-B682-C71BD60C810D}"/>
              </a:ext>
            </a:extLst>
          </p:cNvPr>
          <p:cNvCxnSpPr>
            <a:cxnSpLocks/>
          </p:cNvCxnSpPr>
          <p:nvPr/>
        </p:nvCxnSpPr>
        <p:spPr>
          <a:xfrm flipV="1">
            <a:off x="6749344" y="4001294"/>
            <a:ext cx="0" cy="69044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8128099-BCB4-48AF-BD10-704E51AB4114}"/>
              </a:ext>
            </a:extLst>
          </p:cNvPr>
          <p:cNvCxnSpPr>
            <a:cxnSpLocks/>
          </p:cNvCxnSpPr>
          <p:nvPr/>
        </p:nvCxnSpPr>
        <p:spPr>
          <a:xfrm flipV="1">
            <a:off x="7454194" y="4001294"/>
            <a:ext cx="0" cy="690449"/>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7D5C679-A7B3-4955-8F1A-E3628A1C45A6}"/>
              </a:ext>
            </a:extLst>
          </p:cNvPr>
          <p:cNvCxnSpPr/>
          <p:nvPr/>
        </p:nvCxnSpPr>
        <p:spPr>
          <a:xfrm>
            <a:off x="1818569" y="4537075"/>
            <a:ext cx="0" cy="1546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3E8D064-6962-4B63-B494-6A41BC5D376B}"/>
              </a:ext>
            </a:extLst>
          </p:cNvPr>
          <p:cNvCxnSpPr/>
          <p:nvPr/>
        </p:nvCxnSpPr>
        <p:spPr>
          <a:xfrm>
            <a:off x="2520244" y="4537075"/>
            <a:ext cx="0" cy="1546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907709D-265B-45C0-97BF-723F76C68712}"/>
              </a:ext>
            </a:extLst>
          </p:cNvPr>
          <p:cNvSpPr/>
          <p:nvPr/>
        </p:nvSpPr>
        <p:spPr>
          <a:xfrm>
            <a:off x="5130292" y="4717824"/>
            <a:ext cx="418704" cy="369332"/>
          </a:xfrm>
          <a:prstGeom prst="rect">
            <a:avLst/>
          </a:prstGeom>
        </p:spPr>
        <p:txBody>
          <a:bodyPr wrap="none">
            <a:spAutoFit/>
          </a:bodyPr>
          <a:lstStyle/>
          <a:p>
            <a:r>
              <a:rPr lang="en-US" dirty="0"/>
              <a:t>18</a:t>
            </a:r>
            <a:endParaRPr lang="en-GB" dirty="0"/>
          </a:p>
        </p:txBody>
      </p:sp>
      <p:sp>
        <p:nvSpPr>
          <p:cNvPr id="25" name="Rectangle 24">
            <a:extLst>
              <a:ext uri="{FF2B5EF4-FFF2-40B4-BE49-F238E27FC236}">
                <a16:creationId xmlns:a16="http://schemas.microsoft.com/office/drawing/2014/main" id="{4AFFFB1F-2754-433C-BCAE-93AD62F1569A}"/>
              </a:ext>
            </a:extLst>
          </p:cNvPr>
          <p:cNvSpPr/>
          <p:nvPr/>
        </p:nvSpPr>
        <p:spPr>
          <a:xfrm>
            <a:off x="5835141" y="4717824"/>
            <a:ext cx="418704" cy="369332"/>
          </a:xfrm>
          <a:prstGeom prst="rect">
            <a:avLst/>
          </a:prstGeom>
        </p:spPr>
        <p:txBody>
          <a:bodyPr wrap="none">
            <a:spAutoFit/>
          </a:bodyPr>
          <a:lstStyle/>
          <a:p>
            <a:r>
              <a:rPr lang="en-US" dirty="0"/>
              <a:t>1</a:t>
            </a:r>
            <a:r>
              <a:rPr lang="tr-TR" dirty="0"/>
              <a:t>9</a:t>
            </a:r>
            <a:endParaRPr lang="en-GB" dirty="0"/>
          </a:p>
        </p:txBody>
      </p:sp>
      <p:sp>
        <p:nvSpPr>
          <p:cNvPr id="26" name="Rectangle 25">
            <a:extLst>
              <a:ext uri="{FF2B5EF4-FFF2-40B4-BE49-F238E27FC236}">
                <a16:creationId xmlns:a16="http://schemas.microsoft.com/office/drawing/2014/main" id="{9B2B9847-FF9C-4DA4-8945-D8870BE8FACE}"/>
              </a:ext>
            </a:extLst>
          </p:cNvPr>
          <p:cNvSpPr/>
          <p:nvPr/>
        </p:nvSpPr>
        <p:spPr>
          <a:xfrm>
            <a:off x="6539990" y="4717824"/>
            <a:ext cx="418704" cy="369332"/>
          </a:xfrm>
          <a:prstGeom prst="rect">
            <a:avLst/>
          </a:prstGeom>
        </p:spPr>
        <p:txBody>
          <a:bodyPr wrap="none">
            <a:spAutoFit/>
          </a:bodyPr>
          <a:lstStyle/>
          <a:p>
            <a:r>
              <a:rPr lang="tr-TR" dirty="0"/>
              <a:t>20</a:t>
            </a:r>
            <a:endParaRPr lang="en-GB" dirty="0"/>
          </a:p>
        </p:txBody>
      </p:sp>
      <p:sp>
        <p:nvSpPr>
          <p:cNvPr id="27" name="Rectangle 26">
            <a:extLst>
              <a:ext uri="{FF2B5EF4-FFF2-40B4-BE49-F238E27FC236}">
                <a16:creationId xmlns:a16="http://schemas.microsoft.com/office/drawing/2014/main" id="{D00D832D-CCDB-4EEA-B7A6-5B2EF7BCD73C}"/>
              </a:ext>
            </a:extLst>
          </p:cNvPr>
          <p:cNvSpPr/>
          <p:nvPr/>
        </p:nvSpPr>
        <p:spPr>
          <a:xfrm>
            <a:off x="7244839" y="4717824"/>
            <a:ext cx="418704" cy="369332"/>
          </a:xfrm>
          <a:prstGeom prst="rect">
            <a:avLst/>
          </a:prstGeom>
        </p:spPr>
        <p:txBody>
          <a:bodyPr wrap="none">
            <a:spAutoFit/>
          </a:bodyPr>
          <a:lstStyle/>
          <a:p>
            <a:r>
              <a:rPr lang="tr-TR" dirty="0"/>
              <a:t>21</a:t>
            </a:r>
            <a:endParaRPr lang="en-GB" dirty="0"/>
          </a:p>
        </p:txBody>
      </p:sp>
      <p:sp>
        <p:nvSpPr>
          <p:cNvPr id="30" name="Rectangle 29">
            <a:extLst>
              <a:ext uri="{FF2B5EF4-FFF2-40B4-BE49-F238E27FC236}">
                <a16:creationId xmlns:a16="http://schemas.microsoft.com/office/drawing/2014/main" id="{F6D42797-9F16-463F-B0CA-71682333C6E9}"/>
              </a:ext>
            </a:extLst>
          </p:cNvPr>
          <p:cNvSpPr/>
          <p:nvPr/>
        </p:nvSpPr>
        <p:spPr>
          <a:xfrm>
            <a:off x="4216090" y="4717824"/>
            <a:ext cx="418704" cy="369332"/>
          </a:xfrm>
          <a:prstGeom prst="rect">
            <a:avLst/>
          </a:prstGeom>
        </p:spPr>
        <p:txBody>
          <a:bodyPr wrap="none">
            <a:spAutoFit/>
          </a:bodyPr>
          <a:lstStyle/>
          <a:p>
            <a:r>
              <a:rPr lang="tr-TR" dirty="0"/>
              <a:t>17</a:t>
            </a:r>
            <a:endParaRPr lang="en-GB" dirty="0"/>
          </a:p>
        </p:txBody>
      </p:sp>
      <p:sp>
        <p:nvSpPr>
          <p:cNvPr id="31" name="Rectangle 30">
            <a:extLst>
              <a:ext uri="{FF2B5EF4-FFF2-40B4-BE49-F238E27FC236}">
                <a16:creationId xmlns:a16="http://schemas.microsoft.com/office/drawing/2014/main" id="{2F98E614-FF6D-46C8-AE92-AA9228DFB44E}"/>
              </a:ext>
            </a:extLst>
          </p:cNvPr>
          <p:cNvSpPr/>
          <p:nvPr/>
        </p:nvSpPr>
        <p:spPr>
          <a:xfrm>
            <a:off x="5647982" y="3561524"/>
            <a:ext cx="1646605" cy="461665"/>
          </a:xfrm>
          <a:prstGeom prst="rect">
            <a:avLst/>
          </a:prstGeom>
        </p:spPr>
        <p:txBody>
          <a:bodyPr wrap="none">
            <a:spAutoFit/>
          </a:bodyPr>
          <a:lstStyle/>
          <a:p>
            <a:r>
              <a:rPr lang="tr-TR" sz="2400" i="1" dirty="0"/>
              <a:t>A </a:t>
            </a:r>
            <a:r>
              <a:rPr lang="tr-TR" sz="2400" dirty="0"/>
              <a:t>= $ 2,000</a:t>
            </a:r>
            <a:r>
              <a:rPr lang="tr-TR" sz="2400" i="1" dirty="0"/>
              <a:t> </a:t>
            </a:r>
            <a:endParaRPr lang="en-GB" sz="2400" i="1" dirty="0"/>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D250E028-01F8-4120-A105-EF524A2F1178}"/>
                  </a:ext>
                </a:extLst>
              </p:cNvPr>
              <p:cNvSpPr/>
              <p:nvPr/>
            </p:nvSpPr>
            <p:spPr>
              <a:xfrm>
                <a:off x="3882448" y="5291941"/>
                <a:ext cx="14959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sz="2400" b="0" i="1" dirty="0" smtClean="0">
                              <a:latin typeface="Cambria Math" panose="02040503050406030204" pitchFamily="18" charset="0"/>
                            </a:rPr>
                          </m:ctrlPr>
                        </m:sSubPr>
                        <m:e>
                          <m:r>
                            <a:rPr lang="tr-TR" sz="2400" i="1" dirty="0" smtClean="0">
                              <a:latin typeface="Cambria Math" panose="02040503050406030204" pitchFamily="18" charset="0"/>
                            </a:rPr>
                            <m:t>𝑃</m:t>
                          </m:r>
                        </m:e>
                        <m:sub>
                          <m:r>
                            <a:rPr lang="tr-TR" sz="2400" b="0" i="1" dirty="0" smtClean="0">
                              <a:latin typeface="Cambria Math" panose="02040503050406030204" pitchFamily="18" charset="0"/>
                            </a:rPr>
                            <m:t>17</m:t>
                          </m:r>
                        </m:sub>
                      </m:sSub>
                      <m:r>
                        <a:rPr lang="tr-TR" sz="2400" b="0" i="1" dirty="0" smtClean="0">
                          <a:latin typeface="Cambria Math" panose="02040503050406030204" pitchFamily="18" charset="0"/>
                        </a:rPr>
                        <m:t>=</m:t>
                      </m:r>
                      <m:sSub>
                        <m:sSubPr>
                          <m:ctrlPr>
                            <a:rPr lang="tr-TR" sz="2400" b="0" i="1" dirty="0" smtClean="0">
                              <a:latin typeface="Cambria Math" panose="02040503050406030204" pitchFamily="18" charset="0"/>
                            </a:rPr>
                          </m:ctrlPr>
                        </m:sSubPr>
                        <m:e>
                          <m:r>
                            <a:rPr lang="tr-TR" sz="2400" b="0" i="1" dirty="0" smtClean="0">
                              <a:latin typeface="Cambria Math" panose="02040503050406030204" pitchFamily="18" charset="0"/>
                            </a:rPr>
                            <m:t>𝐹</m:t>
                          </m:r>
                        </m:e>
                        <m:sub>
                          <m:r>
                            <a:rPr lang="tr-TR" sz="2400" b="0" i="1" dirty="0" smtClean="0">
                              <a:latin typeface="Cambria Math" panose="02040503050406030204" pitchFamily="18" charset="0"/>
                            </a:rPr>
                            <m:t>17</m:t>
                          </m:r>
                        </m:sub>
                      </m:sSub>
                    </m:oMath>
                  </m:oMathPara>
                </a14:m>
                <a:endParaRPr lang="en-GB" sz="2400" i="1" dirty="0"/>
              </a:p>
            </p:txBody>
          </p:sp>
        </mc:Choice>
        <mc:Fallback xmlns="">
          <p:sp>
            <p:nvSpPr>
              <p:cNvPr id="32" name="Rectangle 31">
                <a:extLst>
                  <a:ext uri="{FF2B5EF4-FFF2-40B4-BE49-F238E27FC236}">
                    <a16:creationId xmlns:a16="http://schemas.microsoft.com/office/drawing/2014/main" id="{D250E028-01F8-4120-A105-EF524A2F1178}"/>
                  </a:ext>
                </a:extLst>
              </p:cNvPr>
              <p:cNvSpPr>
                <a:spLocks noRot="1" noChangeAspect="1" noMove="1" noResize="1" noEditPoints="1" noAdjustHandles="1" noChangeArrowheads="1" noChangeShapeType="1" noTextEdit="1"/>
              </p:cNvSpPr>
              <p:nvPr/>
            </p:nvSpPr>
            <p:spPr>
              <a:xfrm>
                <a:off x="3882448" y="5291941"/>
                <a:ext cx="1495987" cy="461665"/>
              </a:xfrm>
              <a:prstGeom prst="rect">
                <a:avLst/>
              </a:prstGeom>
              <a:blipFill>
                <a:blip r:embed="rId3"/>
                <a:stretch>
                  <a:fillRect b="-131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43965FD7-DD25-4847-8BAA-8FA16CC3E239}"/>
                  </a:ext>
                </a:extLst>
              </p:cNvPr>
              <p:cNvSpPr/>
              <p:nvPr/>
            </p:nvSpPr>
            <p:spPr>
              <a:xfrm>
                <a:off x="553460" y="5291941"/>
                <a:ext cx="99841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tr-TR" sz="2400" b="0" i="1" dirty="0" smtClean="0">
                              <a:latin typeface="Cambria Math" panose="02040503050406030204" pitchFamily="18" charset="0"/>
                            </a:rPr>
                          </m:ctrlPr>
                        </m:sSubPr>
                        <m:e>
                          <m:r>
                            <a:rPr lang="tr-TR" sz="2400" i="1" dirty="0" smtClean="0">
                              <a:latin typeface="Cambria Math" panose="02040503050406030204" pitchFamily="18" charset="0"/>
                            </a:rPr>
                            <m:t>𝑃</m:t>
                          </m:r>
                        </m:e>
                        <m:sub>
                          <m:r>
                            <a:rPr lang="tr-TR" sz="2400" b="0" i="1" dirty="0" smtClean="0">
                              <a:latin typeface="Cambria Math" panose="02040503050406030204" pitchFamily="18" charset="0"/>
                            </a:rPr>
                            <m:t>0</m:t>
                          </m:r>
                        </m:sub>
                      </m:sSub>
                      <m:r>
                        <a:rPr lang="tr-TR" sz="2400" b="0" i="1" dirty="0" smtClean="0">
                          <a:latin typeface="Cambria Math" panose="02040503050406030204" pitchFamily="18" charset="0"/>
                        </a:rPr>
                        <m:t>=?</m:t>
                      </m:r>
                    </m:oMath>
                  </m:oMathPara>
                </a14:m>
                <a:endParaRPr lang="en-GB" sz="2400" i="1" dirty="0"/>
              </a:p>
            </p:txBody>
          </p:sp>
        </mc:Choice>
        <mc:Fallback xmlns="">
          <p:sp>
            <p:nvSpPr>
              <p:cNvPr id="33" name="Rectangle 32">
                <a:extLst>
                  <a:ext uri="{FF2B5EF4-FFF2-40B4-BE49-F238E27FC236}">
                    <a16:creationId xmlns:a16="http://schemas.microsoft.com/office/drawing/2014/main" id="{43965FD7-DD25-4847-8BAA-8FA16CC3E239}"/>
                  </a:ext>
                </a:extLst>
              </p:cNvPr>
              <p:cNvSpPr>
                <a:spLocks noRot="1" noChangeAspect="1" noMove="1" noResize="1" noEditPoints="1" noAdjustHandles="1" noChangeArrowheads="1" noChangeShapeType="1" noTextEdit="1"/>
              </p:cNvSpPr>
              <p:nvPr/>
            </p:nvSpPr>
            <p:spPr>
              <a:xfrm>
                <a:off x="553460" y="5291941"/>
                <a:ext cx="998415" cy="461665"/>
              </a:xfrm>
              <a:prstGeom prst="rect">
                <a:avLst/>
              </a:prstGeom>
              <a:blipFill>
                <a:blip r:embed="rId4"/>
                <a:stretch>
                  <a:fillRect b="-1316"/>
                </a:stretch>
              </a:blipFill>
            </p:spPr>
            <p:txBody>
              <a:bodyPr/>
              <a:lstStyle/>
              <a:p>
                <a:r>
                  <a:rPr lang="en-GB">
                    <a:noFill/>
                  </a:rPr>
                  <a:t> </a:t>
                </a:r>
              </a:p>
            </p:txBody>
          </p:sp>
        </mc:Fallback>
      </mc:AlternateContent>
      <p:sp>
        <p:nvSpPr>
          <p:cNvPr id="34" name="Rectangle 33">
            <a:extLst>
              <a:ext uri="{FF2B5EF4-FFF2-40B4-BE49-F238E27FC236}">
                <a16:creationId xmlns:a16="http://schemas.microsoft.com/office/drawing/2014/main" id="{ED671CBF-A87C-4010-83CF-A1113620E6FE}"/>
              </a:ext>
            </a:extLst>
          </p:cNvPr>
          <p:cNvSpPr/>
          <p:nvPr/>
        </p:nvSpPr>
        <p:spPr>
          <a:xfrm>
            <a:off x="2355449" y="4717824"/>
            <a:ext cx="301686" cy="369332"/>
          </a:xfrm>
          <a:prstGeom prst="rect">
            <a:avLst/>
          </a:prstGeom>
        </p:spPr>
        <p:txBody>
          <a:bodyPr wrap="none">
            <a:spAutoFit/>
          </a:bodyPr>
          <a:lstStyle/>
          <a:p>
            <a:r>
              <a:rPr lang="tr-TR" dirty="0"/>
              <a:t>2</a:t>
            </a:r>
            <a:endParaRPr lang="en-GB" dirty="0"/>
          </a:p>
        </p:txBody>
      </p:sp>
      <p:sp>
        <p:nvSpPr>
          <p:cNvPr id="35" name="Rectangle 34">
            <a:extLst>
              <a:ext uri="{FF2B5EF4-FFF2-40B4-BE49-F238E27FC236}">
                <a16:creationId xmlns:a16="http://schemas.microsoft.com/office/drawing/2014/main" id="{66024B71-ECC0-456B-8A81-B4060AB95F4E}"/>
              </a:ext>
            </a:extLst>
          </p:cNvPr>
          <p:cNvSpPr/>
          <p:nvPr/>
        </p:nvSpPr>
        <p:spPr>
          <a:xfrm>
            <a:off x="1669314" y="4717824"/>
            <a:ext cx="301686" cy="369332"/>
          </a:xfrm>
          <a:prstGeom prst="rect">
            <a:avLst/>
          </a:prstGeom>
        </p:spPr>
        <p:txBody>
          <a:bodyPr wrap="none">
            <a:spAutoFit/>
          </a:bodyPr>
          <a:lstStyle/>
          <a:p>
            <a:r>
              <a:rPr lang="tr-TR" dirty="0"/>
              <a:t>1</a:t>
            </a:r>
            <a:endParaRPr lang="en-GB" dirty="0"/>
          </a:p>
        </p:txBody>
      </p:sp>
      <p:sp>
        <p:nvSpPr>
          <p:cNvPr id="36" name="Rectangle 35">
            <a:extLst>
              <a:ext uri="{FF2B5EF4-FFF2-40B4-BE49-F238E27FC236}">
                <a16:creationId xmlns:a16="http://schemas.microsoft.com/office/drawing/2014/main" id="{CDEAB0C6-8385-43FB-8F46-CDD75E33586B}"/>
              </a:ext>
            </a:extLst>
          </p:cNvPr>
          <p:cNvSpPr/>
          <p:nvPr/>
        </p:nvSpPr>
        <p:spPr>
          <a:xfrm>
            <a:off x="983179" y="4346518"/>
            <a:ext cx="301686" cy="369332"/>
          </a:xfrm>
          <a:prstGeom prst="rect">
            <a:avLst/>
          </a:prstGeom>
        </p:spPr>
        <p:txBody>
          <a:bodyPr wrap="none">
            <a:spAutoFit/>
          </a:bodyPr>
          <a:lstStyle/>
          <a:p>
            <a:r>
              <a:rPr lang="tr-TR" dirty="0"/>
              <a:t>0</a:t>
            </a:r>
            <a:endParaRPr lang="en-GB" dirty="0"/>
          </a:p>
        </p:txBody>
      </p:sp>
      <p:cxnSp>
        <p:nvCxnSpPr>
          <p:cNvPr id="37" name="Straight Connector 36">
            <a:extLst>
              <a:ext uri="{FF2B5EF4-FFF2-40B4-BE49-F238E27FC236}">
                <a16:creationId xmlns:a16="http://schemas.microsoft.com/office/drawing/2014/main" id="{7072F3CA-67E9-462E-A627-85919216D4B9}"/>
              </a:ext>
            </a:extLst>
          </p:cNvPr>
          <p:cNvCxnSpPr>
            <a:cxnSpLocks/>
          </p:cNvCxnSpPr>
          <p:nvPr/>
        </p:nvCxnSpPr>
        <p:spPr>
          <a:xfrm>
            <a:off x="1120069" y="4691743"/>
            <a:ext cx="35103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217C3CE4-CE88-4D09-BE85-370D03E5AC18}"/>
                  </a:ext>
                </a:extLst>
              </p:cNvPr>
              <p:cNvSpPr/>
              <p:nvPr/>
            </p:nvSpPr>
            <p:spPr>
              <a:xfrm>
                <a:off x="8305800" y="3604614"/>
                <a:ext cx="640773"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r-TR" sz="2400" b="0" i="1" dirty="0" smtClean="0">
                              <a:latin typeface="Cambria Math" panose="02040503050406030204" pitchFamily="18" charset="0"/>
                            </a:rPr>
                          </m:ctrlPr>
                        </m:sSubPr>
                        <m:e>
                          <m:r>
                            <a:rPr lang="tr-TR" sz="2400" i="1" dirty="0" smtClean="0">
                              <a:latin typeface="Cambria Math" panose="02040503050406030204" pitchFamily="18" charset="0"/>
                            </a:rPr>
                            <m:t>𝑃</m:t>
                          </m:r>
                        </m:e>
                        <m:sub>
                          <m:r>
                            <a:rPr lang="tr-TR" sz="2400" b="0" i="1" dirty="0" smtClean="0">
                              <a:latin typeface="Cambria Math" panose="02040503050406030204" pitchFamily="18" charset="0"/>
                            </a:rPr>
                            <m:t>17</m:t>
                          </m:r>
                        </m:sub>
                      </m:sSub>
                    </m:oMath>
                  </m:oMathPara>
                </a14:m>
                <a:endParaRPr lang="en-GB" sz="2400" dirty="0"/>
              </a:p>
            </p:txBody>
          </p:sp>
        </mc:Choice>
        <mc:Fallback xmlns="">
          <p:sp>
            <p:nvSpPr>
              <p:cNvPr id="40" name="Rectangle 39">
                <a:extLst>
                  <a:ext uri="{FF2B5EF4-FFF2-40B4-BE49-F238E27FC236}">
                    <a16:creationId xmlns:a16="http://schemas.microsoft.com/office/drawing/2014/main" id="{217C3CE4-CE88-4D09-BE85-370D03E5AC18}"/>
                  </a:ext>
                </a:extLst>
              </p:cNvPr>
              <p:cNvSpPr>
                <a:spLocks noRot="1" noChangeAspect="1" noMove="1" noResize="1" noEditPoints="1" noAdjustHandles="1" noChangeArrowheads="1" noChangeShapeType="1" noTextEdit="1"/>
              </p:cNvSpPr>
              <p:nvPr/>
            </p:nvSpPr>
            <p:spPr>
              <a:xfrm>
                <a:off x="8305800" y="3604614"/>
                <a:ext cx="640773" cy="461665"/>
              </a:xfrm>
              <a:prstGeom prst="rect">
                <a:avLst/>
              </a:prstGeom>
              <a:blipFill>
                <a:blip r:embed="rId5"/>
                <a:stretch>
                  <a:fillRect b="-1316"/>
                </a:stretch>
              </a:blipFill>
            </p:spPr>
            <p:txBody>
              <a:bodyPr/>
              <a:lstStyle/>
              <a:p>
                <a:r>
                  <a:rPr lang="en-GB">
                    <a:noFill/>
                  </a:rPr>
                  <a:t> </a:t>
                </a:r>
              </a:p>
            </p:txBody>
          </p:sp>
        </mc:Fallback>
      </mc:AlternateContent>
      <p:sp>
        <p:nvSpPr>
          <p:cNvPr id="41" name="Rectangle 40">
            <a:extLst>
              <a:ext uri="{FF2B5EF4-FFF2-40B4-BE49-F238E27FC236}">
                <a16:creationId xmlns:a16="http://schemas.microsoft.com/office/drawing/2014/main" id="{FEDF1E79-F132-41DB-9ACF-8BEEE85E91B4}"/>
              </a:ext>
            </a:extLst>
          </p:cNvPr>
          <p:cNvSpPr/>
          <p:nvPr/>
        </p:nvSpPr>
        <p:spPr>
          <a:xfrm>
            <a:off x="8884798" y="4023188"/>
            <a:ext cx="2758539" cy="830997"/>
          </a:xfrm>
          <a:prstGeom prst="rect">
            <a:avLst/>
          </a:prstGeom>
        </p:spPr>
        <p:txBody>
          <a:bodyPr wrap="square">
            <a:spAutoFit/>
          </a:bodyPr>
          <a:lstStyle/>
          <a:p>
            <a:r>
              <a:rPr lang="tr-TR" sz="2400" dirty="0">
                <a:solidFill>
                  <a:srgbClr val="131313"/>
                </a:solidFill>
                <a:latin typeface="MTMI"/>
              </a:rPr>
              <a:t>= </a:t>
            </a:r>
            <a:r>
              <a:rPr lang="tr-TR" sz="2400" dirty="0">
                <a:solidFill>
                  <a:srgbClr val="131313"/>
                </a:solidFill>
                <a:latin typeface="Palatino-Italic"/>
              </a:rPr>
              <a:t>2,000 x 2.855</a:t>
            </a:r>
            <a:r>
              <a:rPr lang="en-GB" sz="2400" dirty="0">
                <a:solidFill>
                  <a:srgbClr val="131313"/>
                </a:solidFill>
                <a:latin typeface="MTMI"/>
              </a:rPr>
              <a:t> </a:t>
            </a:r>
            <a:endParaRPr lang="tr-TR" sz="2400" dirty="0">
              <a:solidFill>
                <a:srgbClr val="131313"/>
              </a:solidFill>
              <a:latin typeface="MTMI"/>
            </a:endParaRPr>
          </a:p>
          <a:p>
            <a:r>
              <a:rPr lang="en-GB" sz="2400" dirty="0">
                <a:solidFill>
                  <a:srgbClr val="131313"/>
                </a:solidFill>
                <a:latin typeface="MTSYN"/>
              </a:rPr>
              <a:t>= </a:t>
            </a:r>
            <a:r>
              <a:rPr lang="en-GB" sz="2400" dirty="0">
                <a:solidFill>
                  <a:srgbClr val="131313"/>
                </a:solidFill>
                <a:latin typeface="Palatino-Roman"/>
              </a:rPr>
              <a:t>$</a:t>
            </a:r>
            <a:r>
              <a:rPr lang="tr-TR" sz="2400" dirty="0">
                <a:solidFill>
                  <a:srgbClr val="131313"/>
                </a:solidFill>
                <a:latin typeface="Palatino-Roman"/>
              </a:rPr>
              <a:t>5</a:t>
            </a:r>
            <a:r>
              <a:rPr lang="en-GB" sz="2400" dirty="0">
                <a:solidFill>
                  <a:srgbClr val="131313"/>
                </a:solidFill>
                <a:latin typeface="Palatino-Roman"/>
              </a:rPr>
              <a:t>,</a:t>
            </a:r>
            <a:r>
              <a:rPr lang="tr-TR" sz="2400" dirty="0">
                <a:solidFill>
                  <a:srgbClr val="131313"/>
                </a:solidFill>
                <a:latin typeface="Palatino-Roman"/>
              </a:rPr>
              <a:t>710</a:t>
            </a:r>
            <a:r>
              <a:rPr lang="en-GB" sz="2400" dirty="0">
                <a:solidFill>
                  <a:srgbClr val="131313"/>
                </a:solidFill>
                <a:latin typeface="Palatino-Roman"/>
              </a:rPr>
              <a:t>.</a:t>
            </a:r>
            <a:r>
              <a:rPr lang="tr-TR" sz="2400" dirty="0">
                <a:solidFill>
                  <a:srgbClr val="131313"/>
                </a:solidFill>
                <a:latin typeface="Palatino-Roman"/>
              </a:rPr>
              <a:t>0</a:t>
            </a:r>
            <a:r>
              <a:rPr lang="en-GB" sz="2400" dirty="0">
                <a:solidFill>
                  <a:srgbClr val="131313"/>
                </a:solidFill>
                <a:latin typeface="Palatino-Roman"/>
              </a:rPr>
              <a:t>0</a:t>
            </a:r>
            <a:endParaRPr lang="en-GB" sz="2400" dirty="0"/>
          </a:p>
        </p:txBody>
      </p: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6EB3BE6D-083E-4073-88D7-98FDE59E6173}"/>
                  </a:ext>
                </a:extLst>
              </p:cNvPr>
              <p:cNvSpPr/>
              <p:nvPr/>
            </p:nvSpPr>
            <p:spPr>
              <a:xfrm>
                <a:off x="8194659" y="5141267"/>
                <a:ext cx="743640"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r-TR" sz="2400" i="1" dirty="0" smtClean="0">
                              <a:latin typeface="Cambria Math" panose="02040503050406030204" pitchFamily="18" charset="0"/>
                            </a:rPr>
                          </m:ctrlPr>
                        </m:sSubPr>
                        <m:e>
                          <m:r>
                            <a:rPr lang="tr-TR" sz="2400" i="1" dirty="0">
                              <a:latin typeface="Cambria Math" panose="02040503050406030204" pitchFamily="18" charset="0"/>
                            </a:rPr>
                            <m:t>𝑃</m:t>
                          </m:r>
                        </m:e>
                        <m:sub>
                          <m:r>
                            <a:rPr lang="tr-TR" sz="2400" b="0" i="1" dirty="0" smtClean="0">
                              <a:latin typeface="Cambria Math" panose="02040503050406030204" pitchFamily="18" charset="0"/>
                            </a:rPr>
                            <m:t>0</m:t>
                          </m:r>
                        </m:sub>
                      </m:sSub>
                    </m:oMath>
                  </m:oMathPara>
                </a14:m>
                <a:endParaRPr lang="en-GB" sz="2400" dirty="0"/>
              </a:p>
            </p:txBody>
          </p:sp>
        </mc:Choice>
        <mc:Fallback xmlns="">
          <p:sp>
            <p:nvSpPr>
              <p:cNvPr id="42" name="Rectangle 41">
                <a:extLst>
                  <a:ext uri="{FF2B5EF4-FFF2-40B4-BE49-F238E27FC236}">
                    <a16:creationId xmlns:a16="http://schemas.microsoft.com/office/drawing/2014/main" id="{6EB3BE6D-083E-4073-88D7-98FDE59E6173}"/>
                  </a:ext>
                </a:extLst>
              </p:cNvPr>
              <p:cNvSpPr>
                <a:spLocks noRot="1" noChangeAspect="1" noMove="1" noResize="1" noEditPoints="1" noAdjustHandles="1" noChangeArrowheads="1" noChangeShapeType="1" noTextEdit="1"/>
              </p:cNvSpPr>
              <p:nvPr/>
            </p:nvSpPr>
            <p:spPr>
              <a:xfrm>
                <a:off x="8194659" y="5141267"/>
                <a:ext cx="743640" cy="461665"/>
              </a:xfrm>
              <a:prstGeom prst="rect">
                <a:avLst/>
              </a:prstGeom>
              <a:blipFill>
                <a:blip r:embed="rId6"/>
                <a:stretch>
                  <a:fillRect b="-1316"/>
                </a:stretch>
              </a:blipFill>
            </p:spPr>
            <p:txBody>
              <a:bodyPr/>
              <a:lstStyle/>
              <a:p>
                <a:r>
                  <a:rPr lang="en-GB">
                    <a:noFill/>
                  </a:rPr>
                  <a:t> </a:t>
                </a:r>
              </a:p>
            </p:txBody>
          </p:sp>
        </mc:Fallback>
      </mc:AlternateContent>
      <p:sp>
        <p:nvSpPr>
          <p:cNvPr id="43" name="Rectangle 42">
            <a:extLst>
              <a:ext uri="{FF2B5EF4-FFF2-40B4-BE49-F238E27FC236}">
                <a16:creationId xmlns:a16="http://schemas.microsoft.com/office/drawing/2014/main" id="{E0406976-8A74-4622-96F1-04477EA0A5C5}"/>
              </a:ext>
            </a:extLst>
          </p:cNvPr>
          <p:cNvSpPr/>
          <p:nvPr/>
        </p:nvSpPr>
        <p:spPr>
          <a:xfrm>
            <a:off x="8864384" y="5573542"/>
            <a:ext cx="2946616" cy="830997"/>
          </a:xfrm>
          <a:prstGeom prst="rect">
            <a:avLst/>
          </a:prstGeom>
        </p:spPr>
        <p:txBody>
          <a:bodyPr wrap="square">
            <a:spAutoFit/>
          </a:bodyPr>
          <a:lstStyle/>
          <a:p>
            <a:r>
              <a:rPr lang="tr-TR" sz="2400" dirty="0">
                <a:solidFill>
                  <a:srgbClr val="131313"/>
                </a:solidFill>
                <a:latin typeface="MTMI"/>
              </a:rPr>
              <a:t>= </a:t>
            </a:r>
            <a:r>
              <a:rPr lang="tr-TR" sz="2400" dirty="0">
                <a:solidFill>
                  <a:srgbClr val="131313"/>
                </a:solidFill>
                <a:latin typeface="Palatino-Roman"/>
              </a:rPr>
              <a:t>5710 x 0.0929</a:t>
            </a:r>
            <a:r>
              <a:rPr lang="en-GB" sz="2400" i="1" dirty="0">
                <a:solidFill>
                  <a:srgbClr val="131313"/>
                </a:solidFill>
                <a:latin typeface="MTMI"/>
              </a:rPr>
              <a:t> </a:t>
            </a:r>
            <a:endParaRPr lang="tr-TR" sz="2400" i="1" dirty="0">
              <a:solidFill>
                <a:srgbClr val="131313"/>
              </a:solidFill>
              <a:latin typeface="MTMI"/>
            </a:endParaRPr>
          </a:p>
          <a:p>
            <a:r>
              <a:rPr lang="en-GB" sz="2400" dirty="0">
                <a:solidFill>
                  <a:srgbClr val="131313"/>
                </a:solidFill>
                <a:latin typeface="MTSYN"/>
              </a:rPr>
              <a:t>= </a:t>
            </a:r>
            <a:r>
              <a:rPr lang="en-GB" sz="2400" dirty="0">
                <a:solidFill>
                  <a:srgbClr val="131313"/>
                </a:solidFill>
                <a:latin typeface="Palatino-Roman"/>
              </a:rPr>
              <a:t>$</a:t>
            </a:r>
            <a:r>
              <a:rPr lang="tr-TR" sz="2400" dirty="0">
                <a:solidFill>
                  <a:srgbClr val="131313"/>
                </a:solidFill>
                <a:latin typeface="Palatino-Roman"/>
              </a:rPr>
              <a:t>530</a:t>
            </a:r>
            <a:r>
              <a:rPr lang="en-GB" sz="2400" dirty="0">
                <a:solidFill>
                  <a:srgbClr val="131313"/>
                </a:solidFill>
                <a:latin typeface="Palatino-Roman"/>
              </a:rPr>
              <a:t>.</a:t>
            </a:r>
            <a:r>
              <a:rPr lang="tr-TR" sz="2400" dirty="0">
                <a:solidFill>
                  <a:srgbClr val="131313"/>
                </a:solidFill>
                <a:latin typeface="Palatino-Roman"/>
              </a:rPr>
              <a:t>46</a:t>
            </a:r>
            <a:endParaRPr lang="en-GB" sz="2400" dirty="0"/>
          </a:p>
        </p:txBody>
      </p:sp>
    </p:spTree>
    <p:extLst>
      <p:ext uri="{BB962C8B-B14F-4D97-AF65-F5344CB8AC3E}">
        <p14:creationId xmlns:p14="http://schemas.microsoft.com/office/powerpoint/2010/main" val="319804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4" grpId="0"/>
      <p:bldP spid="25" grpId="0"/>
      <p:bldP spid="26" grpId="0"/>
      <p:bldP spid="27" grpId="0"/>
      <p:bldP spid="30" grpId="0"/>
      <p:bldP spid="31" grpId="0"/>
      <p:bldP spid="32" grpId="0"/>
      <p:bldP spid="33" grpId="0"/>
      <p:bldP spid="34" grpId="0"/>
      <p:bldP spid="35" grpId="0"/>
      <p:bldP spid="36" grpId="0"/>
      <p:bldP spid="40" grpId="0"/>
      <p:bldP spid="41" grpId="0"/>
      <p:bldP spid="42"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US" sz="2800" i="1" dirty="0"/>
              <a:t>Deferred Future Value of an Annuity</a:t>
            </a:r>
            <a:endParaRPr lang="en-GB" i="1"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22</a:t>
            </a:fld>
            <a:endParaRPr lang="en-GB"/>
          </a:p>
        </p:txBody>
      </p:sp>
      <p:pic>
        <p:nvPicPr>
          <p:cNvPr id="10" name="Picture 9"/>
          <p:cNvPicPr>
            <a:picLocks noChangeAspect="1"/>
          </p:cNvPicPr>
          <p:nvPr/>
        </p:nvPicPr>
        <p:blipFill>
          <a:blip r:embed="rId2"/>
          <a:stretch>
            <a:fillRect/>
          </a:stretch>
        </p:blipFill>
        <p:spPr>
          <a:xfrm>
            <a:off x="838200" y="1825625"/>
            <a:ext cx="6667500" cy="3724275"/>
          </a:xfrm>
          <a:prstGeom prst="rect">
            <a:avLst/>
          </a:prstGeom>
        </p:spPr>
      </p:pic>
      <p:sp>
        <p:nvSpPr>
          <p:cNvPr id="11" name="Rectangle 10"/>
          <p:cNvSpPr/>
          <p:nvPr/>
        </p:nvSpPr>
        <p:spPr>
          <a:xfrm>
            <a:off x="7663542" y="1825625"/>
            <a:ext cx="4401458" cy="3139321"/>
          </a:xfrm>
          <a:prstGeom prst="rect">
            <a:avLst/>
          </a:prstGeom>
        </p:spPr>
        <p:txBody>
          <a:bodyPr wrap="square">
            <a:spAutoFit/>
          </a:bodyPr>
          <a:lstStyle/>
          <a:p>
            <a:r>
              <a:rPr lang="en-US" dirty="0">
                <a:solidFill>
                  <a:srgbClr val="131313"/>
                </a:solidFill>
                <a:latin typeface="Palatino-Roman"/>
              </a:rPr>
              <a:t>The easiest way to approach this is to first find the future equivalent of the annuity as of time 5.</a:t>
            </a:r>
          </a:p>
          <a:p>
            <a:br>
              <a:rPr lang="en-US" dirty="0">
                <a:solidFill>
                  <a:srgbClr val="131313"/>
                </a:solidFill>
                <a:latin typeface="Palatino-Roman"/>
              </a:rPr>
            </a:br>
            <a:r>
              <a:rPr lang="en-US" dirty="0">
                <a:solidFill>
                  <a:srgbClr val="131313"/>
                </a:solidFill>
                <a:latin typeface="Palatino-Roman"/>
              </a:rPr>
              <a:t>       </a:t>
            </a:r>
            <a:r>
              <a:rPr lang="en-US" i="1" dirty="0">
                <a:solidFill>
                  <a:srgbClr val="131313"/>
                </a:solidFill>
                <a:latin typeface="Palatino-Italic"/>
              </a:rPr>
              <a:t>F</a:t>
            </a:r>
            <a:r>
              <a:rPr lang="en-US" sz="1200" dirty="0">
                <a:solidFill>
                  <a:srgbClr val="131313"/>
                </a:solidFill>
                <a:latin typeface="Palatino-Roman"/>
              </a:rPr>
              <a:t>5 </a:t>
            </a:r>
            <a:r>
              <a:rPr lang="en-US" dirty="0">
                <a:solidFill>
                  <a:srgbClr val="131313"/>
                </a:solidFill>
                <a:latin typeface="MTSYN"/>
              </a:rPr>
              <a:t>= </a:t>
            </a:r>
            <a:r>
              <a:rPr lang="en-US" dirty="0">
                <a:solidFill>
                  <a:srgbClr val="131313"/>
                </a:solidFill>
                <a:latin typeface="Palatino-Roman"/>
              </a:rPr>
              <a:t>$5,000</a:t>
            </a:r>
            <a:r>
              <a:rPr lang="en-US" dirty="0">
                <a:solidFill>
                  <a:srgbClr val="131313"/>
                </a:solidFill>
                <a:latin typeface="MTMI"/>
              </a:rPr>
              <a:t>(</a:t>
            </a:r>
            <a:r>
              <a:rPr lang="en-US" i="1" dirty="0">
                <a:solidFill>
                  <a:srgbClr val="131313"/>
                </a:solidFill>
                <a:latin typeface="Palatino-Italic"/>
              </a:rPr>
              <a:t>F</a:t>
            </a:r>
            <a:r>
              <a:rPr lang="en-US" i="1" dirty="0">
                <a:solidFill>
                  <a:srgbClr val="131313"/>
                </a:solidFill>
                <a:latin typeface="MTMI"/>
              </a:rPr>
              <a:t>/</a:t>
            </a:r>
            <a:r>
              <a:rPr lang="en-US" i="1" dirty="0">
                <a:solidFill>
                  <a:srgbClr val="131313"/>
                </a:solidFill>
                <a:latin typeface="Palatino-Italic"/>
              </a:rPr>
              <a:t>A</a:t>
            </a:r>
            <a:r>
              <a:rPr lang="en-US" dirty="0">
                <a:solidFill>
                  <a:srgbClr val="131313"/>
                </a:solidFill>
                <a:latin typeface="Palatino-Roman"/>
              </a:rPr>
              <a:t>, 8%, 5</a:t>
            </a:r>
            <a:r>
              <a:rPr lang="en-US" dirty="0">
                <a:solidFill>
                  <a:srgbClr val="131313"/>
                </a:solidFill>
                <a:latin typeface="MTMI"/>
              </a:rPr>
              <a:t>)</a:t>
            </a:r>
            <a:r>
              <a:rPr lang="en-US" i="1" dirty="0">
                <a:solidFill>
                  <a:srgbClr val="131313"/>
                </a:solidFill>
                <a:latin typeface="MTMI"/>
              </a:rPr>
              <a:t> </a:t>
            </a:r>
            <a:r>
              <a:rPr lang="en-US" dirty="0">
                <a:solidFill>
                  <a:srgbClr val="131313"/>
                </a:solidFill>
                <a:latin typeface="MTSYN"/>
              </a:rPr>
              <a:t>= </a:t>
            </a:r>
            <a:r>
              <a:rPr lang="en-US" dirty="0">
                <a:solidFill>
                  <a:srgbClr val="131313"/>
                </a:solidFill>
                <a:latin typeface="Palatino-Roman"/>
              </a:rPr>
              <a:t>$29,333.</a:t>
            </a:r>
          </a:p>
          <a:p>
            <a:br>
              <a:rPr lang="en-US" dirty="0">
                <a:solidFill>
                  <a:srgbClr val="131313"/>
                </a:solidFill>
                <a:latin typeface="Palatino-Roman"/>
              </a:rPr>
            </a:br>
            <a:r>
              <a:rPr lang="en-US" dirty="0">
                <a:solidFill>
                  <a:srgbClr val="131313"/>
                </a:solidFill>
                <a:latin typeface="Palatino-Roman"/>
              </a:rPr>
              <a:t>To determine </a:t>
            </a:r>
            <a:r>
              <a:rPr lang="en-US" i="1" dirty="0">
                <a:solidFill>
                  <a:srgbClr val="131313"/>
                </a:solidFill>
                <a:latin typeface="Palatino-Italic"/>
              </a:rPr>
              <a:t>F</a:t>
            </a:r>
            <a:r>
              <a:rPr lang="en-US" sz="1200" dirty="0">
                <a:solidFill>
                  <a:srgbClr val="131313"/>
                </a:solidFill>
                <a:latin typeface="Palatino-Roman"/>
              </a:rPr>
              <a:t>40</a:t>
            </a:r>
            <a:r>
              <a:rPr lang="en-US" dirty="0">
                <a:solidFill>
                  <a:srgbClr val="131313"/>
                </a:solidFill>
                <a:latin typeface="Palatino-Roman"/>
              </a:rPr>
              <a:t>, </a:t>
            </a:r>
            <a:r>
              <a:rPr lang="en-US" i="1" dirty="0">
                <a:solidFill>
                  <a:srgbClr val="131313"/>
                </a:solidFill>
                <a:latin typeface="Palatino-Italic"/>
              </a:rPr>
              <a:t>F</a:t>
            </a:r>
            <a:r>
              <a:rPr lang="en-US" sz="1200" dirty="0">
                <a:solidFill>
                  <a:srgbClr val="131313"/>
                </a:solidFill>
                <a:latin typeface="Palatino-Roman"/>
              </a:rPr>
              <a:t>5 </a:t>
            </a:r>
            <a:r>
              <a:rPr lang="en-US" dirty="0">
                <a:solidFill>
                  <a:srgbClr val="131313"/>
                </a:solidFill>
                <a:latin typeface="Palatino-Roman"/>
              </a:rPr>
              <a:t>can now be denoted </a:t>
            </a:r>
            <a:r>
              <a:rPr lang="en-US" i="1" dirty="0">
                <a:solidFill>
                  <a:srgbClr val="131313"/>
                </a:solidFill>
                <a:latin typeface="Palatino-Italic"/>
              </a:rPr>
              <a:t>P</a:t>
            </a:r>
            <a:r>
              <a:rPr lang="en-US" sz="1200" dirty="0">
                <a:solidFill>
                  <a:srgbClr val="131313"/>
                </a:solidFill>
                <a:latin typeface="Palatino-Roman"/>
              </a:rPr>
              <a:t>5</a:t>
            </a:r>
            <a:r>
              <a:rPr lang="en-US" dirty="0">
                <a:solidFill>
                  <a:srgbClr val="131313"/>
                </a:solidFill>
                <a:latin typeface="Palatino-Roman"/>
              </a:rPr>
              <a:t>, and</a:t>
            </a:r>
          </a:p>
          <a:p>
            <a:br>
              <a:rPr lang="en-US" dirty="0">
                <a:solidFill>
                  <a:srgbClr val="131313"/>
                </a:solidFill>
                <a:latin typeface="Palatino-Roman"/>
              </a:rPr>
            </a:br>
            <a:r>
              <a:rPr lang="en-US" dirty="0">
                <a:solidFill>
                  <a:srgbClr val="131313"/>
                </a:solidFill>
                <a:latin typeface="Palatino-Roman"/>
              </a:rPr>
              <a:t>       </a:t>
            </a:r>
            <a:r>
              <a:rPr lang="en-US" i="1" dirty="0">
                <a:solidFill>
                  <a:srgbClr val="131313"/>
                </a:solidFill>
                <a:latin typeface="Palatino-Italic"/>
              </a:rPr>
              <a:t>F</a:t>
            </a:r>
            <a:r>
              <a:rPr lang="en-US" sz="1200" dirty="0">
                <a:solidFill>
                  <a:srgbClr val="131313"/>
                </a:solidFill>
                <a:latin typeface="Palatino-Roman"/>
              </a:rPr>
              <a:t>40 </a:t>
            </a:r>
            <a:r>
              <a:rPr lang="en-US" dirty="0">
                <a:solidFill>
                  <a:srgbClr val="131313"/>
                </a:solidFill>
                <a:latin typeface="MTSYN"/>
              </a:rPr>
              <a:t>= </a:t>
            </a:r>
            <a:r>
              <a:rPr lang="en-US" i="1" dirty="0">
                <a:solidFill>
                  <a:srgbClr val="131313"/>
                </a:solidFill>
                <a:latin typeface="Palatino-Italic"/>
              </a:rPr>
              <a:t>P</a:t>
            </a:r>
            <a:r>
              <a:rPr lang="en-US" sz="1200" dirty="0">
                <a:solidFill>
                  <a:srgbClr val="131313"/>
                </a:solidFill>
                <a:latin typeface="Palatino-Roman"/>
              </a:rPr>
              <a:t>5 </a:t>
            </a:r>
            <a:r>
              <a:rPr lang="en-US" dirty="0">
                <a:solidFill>
                  <a:srgbClr val="131313"/>
                </a:solidFill>
                <a:latin typeface="MTMI"/>
              </a:rPr>
              <a:t>(</a:t>
            </a:r>
            <a:r>
              <a:rPr lang="en-US" i="1" dirty="0">
                <a:solidFill>
                  <a:srgbClr val="131313"/>
                </a:solidFill>
                <a:latin typeface="Palatino-Italic"/>
              </a:rPr>
              <a:t>F</a:t>
            </a:r>
            <a:r>
              <a:rPr lang="en-US" i="1" dirty="0">
                <a:solidFill>
                  <a:srgbClr val="131313"/>
                </a:solidFill>
                <a:latin typeface="MTMI"/>
              </a:rPr>
              <a:t>/</a:t>
            </a:r>
            <a:r>
              <a:rPr lang="en-US" i="1" dirty="0">
                <a:solidFill>
                  <a:srgbClr val="131313"/>
                </a:solidFill>
                <a:latin typeface="Palatino-Italic"/>
              </a:rPr>
              <a:t>P</a:t>
            </a:r>
            <a:r>
              <a:rPr lang="en-US" dirty="0">
                <a:solidFill>
                  <a:srgbClr val="131313"/>
                </a:solidFill>
                <a:latin typeface="Palatino-Roman"/>
              </a:rPr>
              <a:t>, 8%, 35</a:t>
            </a:r>
            <a:r>
              <a:rPr lang="en-US" dirty="0">
                <a:solidFill>
                  <a:srgbClr val="131313"/>
                </a:solidFill>
                <a:latin typeface="MTMI"/>
              </a:rPr>
              <a:t>)</a:t>
            </a:r>
            <a:r>
              <a:rPr lang="en-US" i="1" dirty="0">
                <a:solidFill>
                  <a:srgbClr val="131313"/>
                </a:solidFill>
                <a:latin typeface="MTMI"/>
              </a:rPr>
              <a:t> </a:t>
            </a:r>
            <a:r>
              <a:rPr lang="en-US" dirty="0">
                <a:solidFill>
                  <a:srgbClr val="131313"/>
                </a:solidFill>
                <a:latin typeface="MTSYN"/>
              </a:rPr>
              <a:t>= </a:t>
            </a:r>
            <a:r>
              <a:rPr lang="en-US" dirty="0">
                <a:solidFill>
                  <a:srgbClr val="131313"/>
                </a:solidFill>
                <a:latin typeface="Palatino-Roman"/>
              </a:rPr>
              <a:t>$433,697</a:t>
            </a:r>
            <a:r>
              <a:rPr lang="en-US" dirty="0"/>
              <a:t> </a:t>
            </a:r>
            <a:br>
              <a:rPr lang="en-US" dirty="0"/>
            </a:br>
            <a:endParaRPr lang="en-GB" dirty="0"/>
          </a:p>
        </p:txBody>
      </p:sp>
    </p:spTree>
    <p:extLst>
      <p:ext uri="{BB962C8B-B14F-4D97-AF65-F5344CB8AC3E}">
        <p14:creationId xmlns:p14="http://schemas.microsoft.com/office/powerpoint/2010/main" val="330688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Calculations Involving Multiple</a:t>
            </a:r>
            <a:br>
              <a:rPr lang="en-US" dirty="0"/>
            </a:br>
            <a:r>
              <a:rPr lang="en-US" dirty="0"/>
              <a:t>Interest Formulas</a:t>
            </a: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23</a:t>
            </a:fld>
            <a:endParaRPr lang="en-GB"/>
          </a:p>
        </p:txBody>
      </p:sp>
      <p:pic>
        <p:nvPicPr>
          <p:cNvPr id="8" name="Picture 7"/>
          <p:cNvPicPr>
            <a:picLocks noChangeAspect="1"/>
          </p:cNvPicPr>
          <p:nvPr/>
        </p:nvPicPr>
        <p:blipFill>
          <a:blip r:embed="rId2"/>
          <a:stretch>
            <a:fillRect/>
          </a:stretch>
        </p:blipFill>
        <p:spPr>
          <a:xfrm>
            <a:off x="838200" y="1825625"/>
            <a:ext cx="7162800" cy="2981325"/>
          </a:xfrm>
          <a:prstGeom prst="rect">
            <a:avLst/>
          </a:prstGeom>
        </p:spPr>
      </p:pic>
      <p:sp>
        <p:nvSpPr>
          <p:cNvPr id="9" name="Rectangle 8"/>
          <p:cNvSpPr/>
          <p:nvPr/>
        </p:nvSpPr>
        <p:spPr>
          <a:xfrm>
            <a:off x="1338262" y="4303713"/>
            <a:ext cx="876300" cy="317500"/>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a:t>
            </a:r>
          </a:p>
        </p:txBody>
      </p:sp>
      <p:grpSp>
        <p:nvGrpSpPr>
          <p:cNvPr id="15" name="Group 14"/>
          <p:cNvGrpSpPr/>
          <p:nvPr/>
        </p:nvGrpSpPr>
        <p:grpSpPr>
          <a:xfrm>
            <a:off x="1538285" y="2905918"/>
            <a:ext cx="6410328" cy="1858170"/>
            <a:chOff x="3214685" y="3018630"/>
            <a:chExt cx="6410328" cy="1858170"/>
          </a:xfrm>
        </p:grpSpPr>
        <p:sp>
          <p:nvSpPr>
            <p:cNvPr id="10" name="Rectangle 9"/>
            <p:cNvSpPr/>
            <p:nvPr/>
          </p:nvSpPr>
          <p:spPr>
            <a:xfrm>
              <a:off x="3214685" y="3018630"/>
              <a:ext cx="1314454" cy="1150145"/>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rgbClr val="FF0000"/>
                </a:solidFill>
              </a:endParaRPr>
            </a:p>
          </p:txBody>
        </p:sp>
        <p:sp>
          <p:nvSpPr>
            <p:cNvPr id="11" name="Rectangle 10"/>
            <p:cNvSpPr/>
            <p:nvPr/>
          </p:nvSpPr>
          <p:spPr>
            <a:xfrm>
              <a:off x="3452812" y="3346447"/>
              <a:ext cx="1828801" cy="1487491"/>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rgbClr val="FF0000"/>
                </a:solidFill>
              </a:endParaRPr>
            </a:p>
          </p:txBody>
        </p:sp>
        <p:sp>
          <p:nvSpPr>
            <p:cNvPr id="13" name="Rectangle 12"/>
            <p:cNvSpPr/>
            <p:nvPr/>
          </p:nvSpPr>
          <p:spPr>
            <a:xfrm>
              <a:off x="4052888" y="4348162"/>
              <a:ext cx="5443537" cy="528638"/>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rgbClr val="FF0000"/>
                </a:solidFill>
              </a:endParaRPr>
            </a:p>
          </p:txBody>
        </p:sp>
        <p:sp>
          <p:nvSpPr>
            <p:cNvPr id="14" name="Rectangle 13"/>
            <p:cNvSpPr/>
            <p:nvPr/>
          </p:nvSpPr>
          <p:spPr>
            <a:xfrm>
              <a:off x="6105525" y="4062412"/>
              <a:ext cx="3519488" cy="528638"/>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rgbClr val="FF0000"/>
                </a:solidFill>
              </a:endParaRPr>
            </a:p>
          </p:txBody>
        </p:sp>
      </p:grpSp>
      <p:pic>
        <p:nvPicPr>
          <p:cNvPr id="16" name="Picture 15"/>
          <p:cNvPicPr>
            <a:picLocks noChangeAspect="1"/>
          </p:cNvPicPr>
          <p:nvPr/>
        </p:nvPicPr>
        <p:blipFill>
          <a:blip r:embed="rId3"/>
          <a:stretch>
            <a:fillRect/>
          </a:stretch>
        </p:blipFill>
        <p:spPr>
          <a:xfrm>
            <a:off x="8186741" y="3480990"/>
            <a:ext cx="3328985" cy="1346556"/>
          </a:xfrm>
          <a:prstGeom prst="rect">
            <a:avLst/>
          </a:prstGeom>
        </p:spPr>
      </p:pic>
      <p:sp>
        <p:nvSpPr>
          <p:cNvPr id="17" name="Rectangle 16"/>
          <p:cNvSpPr/>
          <p:nvPr/>
        </p:nvSpPr>
        <p:spPr>
          <a:xfrm>
            <a:off x="8001000" y="1808407"/>
            <a:ext cx="1943100" cy="646331"/>
          </a:xfrm>
          <a:prstGeom prst="rect">
            <a:avLst/>
          </a:prstGeom>
        </p:spPr>
        <p:txBody>
          <a:bodyPr wrap="square">
            <a:spAutoFit/>
          </a:bodyPr>
          <a:lstStyle/>
          <a:p>
            <a:r>
              <a:rPr lang="en-GB" i="1" dirty="0" err="1">
                <a:solidFill>
                  <a:srgbClr val="131313"/>
                </a:solidFill>
                <a:latin typeface="Palatino-Roman"/>
              </a:rPr>
              <a:t>i</a:t>
            </a:r>
            <a:r>
              <a:rPr lang="en-GB" i="1" dirty="0">
                <a:solidFill>
                  <a:srgbClr val="131313"/>
                </a:solidFill>
                <a:latin typeface="Palatino-Roman"/>
              </a:rPr>
              <a:t> </a:t>
            </a:r>
            <a:r>
              <a:rPr lang="en-GB" dirty="0">
                <a:solidFill>
                  <a:srgbClr val="131313"/>
                </a:solidFill>
                <a:latin typeface="Palatino-Roman"/>
              </a:rPr>
              <a:t>= 20%</a:t>
            </a:r>
            <a:r>
              <a:rPr lang="en-GB" dirty="0"/>
              <a:t> </a:t>
            </a:r>
            <a:br>
              <a:rPr lang="en-GB" dirty="0"/>
            </a:br>
            <a:endParaRPr lang="en-GB" dirty="0"/>
          </a:p>
        </p:txBody>
      </p:sp>
    </p:spTree>
    <p:extLst>
      <p:ext uri="{BB962C8B-B14F-4D97-AF65-F5344CB8AC3E}">
        <p14:creationId xmlns:p14="http://schemas.microsoft.com/office/powerpoint/2010/main" val="41550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24</a:t>
            </a:fld>
            <a:endParaRPr lang="en-GB"/>
          </a:p>
        </p:txBody>
      </p:sp>
      <p:sp>
        <p:nvSpPr>
          <p:cNvPr id="7" name="Title 1"/>
          <p:cNvSpPr>
            <a:spLocks noGrp="1"/>
          </p:cNvSpPr>
          <p:nvPr>
            <p:ph type="title"/>
          </p:nvPr>
        </p:nvSpPr>
        <p:spPr>
          <a:xfrm>
            <a:off x="838200" y="365125"/>
            <a:ext cx="10515600" cy="1325563"/>
          </a:xfrm>
        </p:spPr>
        <p:txBody>
          <a:bodyPr/>
          <a:lstStyle/>
          <a:p>
            <a:r>
              <a:rPr lang="en-US" dirty="0"/>
              <a:t>Equivalence Calculations Involving Multiple</a:t>
            </a:r>
            <a:br>
              <a:rPr lang="en-US" dirty="0"/>
            </a:br>
            <a:r>
              <a:rPr lang="en-US" dirty="0"/>
              <a:t>Interest Formulas (cont’d)</a:t>
            </a:r>
            <a:endParaRPr lang="en-GB" dirty="0"/>
          </a:p>
        </p:txBody>
      </p:sp>
      <p:pic>
        <p:nvPicPr>
          <p:cNvPr id="8" name="Picture 7"/>
          <p:cNvPicPr>
            <a:picLocks noChangeAspect="1"/>
          </p:cNvPicPr>
          <p:nvPr/>
        </p:nvPicPr>
        <p:blipFill>
          <a:blip r:embed="rId2"/>
          <a:stretch>
            <a:fillRect/>
          </a:stretch>
        </p:blipFill>
        <p:spPr>
          <a:xfrm>
            <a:off x="838200" y="1825625"/>
            <a:ext cx="7219950" cy="3343275"/>
          </a:xfrm>
          <a:prstGeom prst="rect">
            <a:avLst/>
          </a:prstGeom>
        </p:spPr>
      </p:pic>
      <p:grpSp>
        <p:nvGrpSpPr>
          <p:cNvPr id="16" name="Group 15"/>
          <p:cNvGrpSpPr/>
          <p:nvPr/>
        </p:nvGrpSpPr>
        <p:grpSpPr>
          <a:xfrm>
            <a:off x="889000" y="3027357"/>
            <a:ext cx="7134225" cy="2049468"/>
            <a:chOff x="889000" y="3027357"/>
            <a:chExt cx="7134225" cy="2049468"/>
          </a:xfrm>
        </p:grpSpPr>
        <p:sp>
          <p:nvSpPr>
            <p:cNvPr id="9" name="Rectangle 8"/>
            <p:cNvSpPr/>
            <p:nvPr/>
          </p:nvSpPr>
          <p:spPr>
            <a:xfrm>
              <a:off x="889000" y="3027357"/>
              <a:ext cx="1384301" cy="1785943"/>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rgbClr val="FF0000"/>
                </a:solidFill>
              </a:endParaRPr>
            </a:p>
          </p:txBody>
        </p:sp>
        <p:sp>
          <p:nvSpPr>
            <p:cNvPr id="10" name="Rectangle 9"/>
            <p:cNvSpPr/>
            <p:nvPr/>
          </p:nvSpPr>
          <p:spPr>
            <a:xfrm>
              <a:off x="1844674" y="3162295"/>
              <a:ext cx="1425576" cy="946156"/>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rgbClr val="FF0000"/>
                </a:solidFill>
              </a:endParaRPr>
            </a:p>
          </p:txBody>
        </p:sp>
        <p:sp>
          <p:nvSpPr>
            <p:cNvPr id="11" name="Rectangle 10"/>
            <p:cNvSpPr/>
            <p:nvPr/>
          </p:nvSpPr>
          <p:spPr>
            <a:xfrm>
              <a:off x="2800348" y="4337050"/>
              <a:ext cx="3897632" cy="739774"/>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rgbClr val="FF0000"/>
                </a:solidFill>
              </a:endParaRPr>
            </a:p>
          </p:txBody>
        </p:sp>
        <p:sp>
          <p:nvSpPr>
            <p:cNvPr id="12" name="Rectangle 11"/>
            <p:cNvSpPr/>
            <p:nvPr/>
          </p:nvSpPr>
          <p:spPr>
            <a:xfrm>
              <a:off x="1611313" y="3825079"/>
              <a:ext cx="1425576" cy="946156"/>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rgbClr val="FF0000"/>
                </a:solidFill>
              </a:endParaRPr>
            </a:p>
          </p:txBody>
        </p:sp>
        <p:sp>
          <p:nvSpPr>
            <p:cNvPr id="13" name="Rectangle 12"/>
            <p:cNvSpPr/>
            <p:nvPr/>
          </p:nvSpPr>
          <p:spPr>
            <a:xfrm>
              <a:off x="3897631" y="4056857"/>
              <a:ext cx="3432813" cy="510381"/>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rgbClr val="FF0000"/>
                </a:solidFill>
              </a:endParaRPr>
            </a:p>
          </p:txBody>
        </p:sp>
        <p:sp>
          <p:nvSpPr>
            <p:cNvPr id="14" name="Rectangle 13"/>
            <p:cNvSpPr/>
            <p:nvPr/>
          </p:nvSpPr>
          <p:spPr>
            <a:xfrm>
              <a:off x="6488113" y="4202113"/>
              <a:ext cx="805498" cy="510381"/>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b="1" dirty="0">
                <a:solidFill>
                  <a:srgbClr val="FF0000"/>
                </a:solidFill>
              </a:endParaRPr>
            </a:p>
          </p:txBody>
        </p:sp>
        <p:sp>
          <p:nvSpPr>
            <p:cNvPr id="15" name="Rectangle 14"/>
            <p:cNvSpPr/>
            <p:nvPr/>
          </p:nvSpPr>
          <p:spPr>
            <a:xfrm>
              <a:off x="7147719" y="4764089"/>
              <a:ext cx="875506" cy="312736"/>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a:t>
              </a:r>
            </a:p>
          </p:txBody>
        </p:sp>
      </p:grpSp>
      <p:sp>
        <p:nvSpPr>
          <p:cNvPr id="17" name="Rectangle 16"/>
          <p:cNvSpPr/>
          <p:nvPr/>
        </p:nvSpPr>
        <p:spPr>
          <a:xfrm>
            <a:off x="8157210" y="1870075"/>
            <a:ext cx="3649980" cy="646331"/>
          </a:xfrm>
          <a:prstGeom prst="rect">
            <a:avLst/>
          </a:prstGeom>
        </p:spPr>
        <p:txBody>
          <a:bodyPr wrap="square">
            <a:spAutoFit/>
          </a:bodyPr>
          <a:lstStyle/>
          <a:p>
            <a:r>
              <a:rPr lang="en-GB" i="1" dirty="0">
                <a:solidFill>
                  <a:srgbClr val="131313"/>
                </a:solidFill>
                <a:latin typeface="Palatino-Italic"/>
              </a:rPr>
              <a:t>F</a:t>
            </a:r>
            <a:r>
              <a:rPr lang="en-GB" sz="1200" dirty="0">
                <a:solidFill>
                  <a:srgbClr val="131313"/>
                </a:solidFill>
                <a:latin typeface="Palatino-Roman"/>
              </a:rPr>
              <a:t>8 </a:t>
            </a:r>
            <a:r>
              <a:rPr lang="en-GB" dirty="0">
                <a:solidFill>
                  <a:srgbClr val="131313"/>
                </a:solidFill>
                <a:latin typeface="MTSYN"/>
              </a:rPr>
              <a:t>= </a:t>
            </a:r>
            <a:r>
              <a:rPr lang="en-GB" i="1" dirty="0">
                <a:solidFill>
                  <a:srgbClr val="131313"/>
                </a:solidFill>
                <a:latin typeface="Palatino-Italic"/>
              </a:rPr>
              <a:t>P</a:t>
            </a:r>
            <a:r>
              <a:rPr lang="en-GB" sz="1200" dirty="0">
                <a:solidFill>
                  <a:srgbClr val="131313"/>
                </a:solidFill>
                <a:latin typeface="Palatino-Roman"/>
              </a:rPr>
              <a:t>0</a:t>
            </a:r>
            <a:r>
              <a:rPr lang="en-GB" i="1" dirty="0">
                <a:solidFill>
                  <a:srgbClr val="131313"/>
                </a:solidFill>
                <a:latin typeface="MTMI"/>
              </a:rPr>
              <a:t>(</a:t>
            </a:r>
            <a:r>
              <a:rPr lang="en-GB" i="1" dirty="0">
                <a:solidFill>
                  <a:srgbClr val="131313"/>
                </a:solidFill>
                <a:latin typeface="Palatino-Italic"/>
              </a:rPr>
              <a:t>F</a:t>
            </a:r>
            <a:r>
              <a:rPr lang="en-GB" i="1" dirty="0">
                <a:solidFill>
                  <a:srgbClr val="131313"/>
                </a:solidFill>
                <a:latin typeface="MTMI"/>
              </a:rPr>
              <a:t>/</a:t>
            </a:r>
            <a:r>
              <a:rPr lang="en-GB" i="1" dirty="0">
                <a:solidFill>
                  <a:srgbClr val="131313"/>
                </a:solidFill>
                <a:latin typeface="Palatino-Italic"/>
              </a:rPr>
              <a:t>P</a:t>
            </a:r>
            <a:r>
              <a:rPr lang="en-GB" dirty="0">
                <a:solidFill>
                  <a:srgbClr val="131313"/>
                </a:solidFill>
                <a:latin typeface="Palatino-Roman"/>
              </a:rPr>
              <a:t>, 20%, 8</a:t>
            </a:r>
            <a:r>
              <a:rPr lang="en-GB" i="1" dirty="0">
                <a:solidFill>
                  <a:srgbClr val="131313"/>
                </a:solidFill>
                <a:latin typeface="MTMI"/>
              </a:rPr>
              <a:t>) </a:t>
            </a:r>
            <a:r>
              <a:rPr lang="en-GB" dirty="0">
                <a:solidFill>
                  <a:srgbClr val="131313"/>
                </a:solidFill>
                <a:latin typeface="MTSYN"/>
              </a:rPr>
              <a:t>= </a:t>
            </a:r>
            <a:r>
              <a:rPr lang="en-GB" dirty="0">
                <a:solidFill>
                  <a:srgbClr val="131313"/>
                </a:solidFill>
                <a:latin typeface="Palatino-Roman"/>
              </a:rPr>
              <a:t>$5,176.19</a:t>
            </a:r>
            <a:r>
              <a:rPr lang="en-GB" dirty="0"/>
              <a:t> </a:t>
            </a:r>
            <a:br>
              <a:rPr lang="en-GB" dirty="0"/>
            </a:br>
            <a:endParaRPr lang="en-GB" dirty="0"/>
          </a:p>
        </p:txBody>
      </p:sp>
    </p:spTree>
    <p:extLst>
      <p:ext uri="{BB962C8B-B14F-4D97-AF65-F5344CB8AC3E}">
        <p14:creationId xmlns:p14="http://schemas.microsoft.com/office/powerpoint/2010/main" val="281040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br>
              <a:rPr lang="en-US" dirty="0"/>
            </a:br>
            <a:r>
              <a:rPr lang="en-US" sz="2800" i="1" dirty="0"/>
              <a:t>Determining an Unknown Annuity Amount</a:t>
            </a:r>
            <a:endParaRPr lang="en-GB" i="1" dirty="0"/>
          </a:p>
        </p:txBody>
      </p:sp>
      <p:sp>
        <p:nvSpPr>
          <p:cNvPr id="3" name="Content Placeholder 2"/>
          <p:cNvSpPr>
            <a:spLocks noGrp="1"/>
          </p:cNvSpPr>
          <p:nvPr>
            <p:ph idx="1"/>
          </p:nvPr>
        </p:nvSpPr>
        <p:spPr>
          <a:xfrm>
            <a:off x="838200" y="1825625"/>
            <a:ext cx="10998200" cy="4351338"/>
          </a:xfrm>
        </p:spPr>
        <p:txBody>
          <a:bodyPr>
            <a:normAutofit/>
          </a:bodyPr>
          <a:lstStyle/>
          <a:p>
            <a:pPr marL="0" indent="0">
              <a:buNone/>
            </a:pPr>
            <a:r>
              <a:rPr lang="en-US" dirty="0"/>
              <a:t>Two receipts of $1,000 each are desired at the EOYs 10 and 11. To make these receipts possible, four EOY annuity amounts will be deposited in a bank at EOYs 2, 3, 4, and 5. The bank’s interest rate (</a:t>
            </a:r>
            <a:r>
              <a:rPr lang="en-US" i="1" dirty="0" err="1"/>
              <a:t>i</a:t>
            </a:r>
            <a:r>
              <a:rPr lang="en-US" dirty="0"/>
              <a:t>) is 12% per year.</a:t>
            </a:r>
          </a:p>
          <a:p>
            <a:pPr marL="514350" indent="-514350">
              <a:buFont typeface="+mj-lt"/>
              <a:buAutoNum type="alphaLcParenR"/>
            </a:pPr>
            <a:r>
              <a:rPr lang="en-US" dirty="0"/>
              <a:t>Draw a cash-flow diagram for this situation.</a:t>
            </a:r>
          </a:p>
          <a:p>
            <a:pPr marL="514350" indent="-514350">
              <a:buFont typeface="+mj-lt"/>
              <a:buAutoNum type="alphaLcParenR"/>
            </a:pPr>
            <a:r>
              <a:rPr lang="en-US" dirty="0"/>
              <a:t>Determine the value of </a:t>
            </a:r>
            <a:r>
              <a:rPr lang="en-US" i="1" dirty="0"/>
              <a:t>A </a:t>
            </a:r>
            <a:r>
              <a:rPr lang="en-US" dirty="0"/>
              <a:t>that establishes equivalence in your cash-flow diagram.</a:t>
            </a:r>
          </a:p>
          <a:p>
            <a:pPr marL="514350" indent="-514350">
              <a:buFont typeface="+mj-lt"/>
              <a:buAutoNum type="alphaLcParenR"/>
            </a:pPr>
            <a:r>
              <a:rPr lang="en-US" dirty="0"/>
              <a:t>Determine the lump-sum value at the end of year 11 of the completed </a:t>
            </a:r>
            <a:r>
              <a:rPr lang="en-US" dirty="0" err="1"/>
              <a:t>cashflow</a:t>
            </a:r>
            <a:r>
              <a:rPr lang="en-US" dirty="0"/>
              <a:t> diagram based on your answers to Parts (a) and (b). </a:t>
            </a:r>
            <a:br>
              <a:rPr lang="en-US" dirty="0"/>
            </a:b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25</a:t>
            </a:fld>
            <a:endParaRPr lang="en-GB"/>
          </a:p>
        </p:txBody>
      </p:sp>
    </p:spTree>
    <p:extLst>
      <p:ext uri="{BB962C8B-B14F-4D97-AF65-F5344CB8AC3E}">
        <p14:creationId xmlns:p14="http://schemas.microsoft.com/office/powerpoint/2010/main" val="2575847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(Arithmetic) Gradient of Cash Flows</a:t>
            </a: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26</a:t>
            </a:fld>
            <a:endParaRPr lang="en-GB"/>
          </a:p>
        </p:txBody>
      </p:sp>
      <p:pic>
        <p:nvPicPr>
          <p:cNvPr id="7" name="Picture 6"/>
          <p:cNvPicPr>
            <a:picLocks noChangeAspect="1"/>
          </p:cNvPicPr>
          <p:nvPr/>
        </p:nvPicPr>
        <p:blipFill>
          <a:blip r:embed="rId2"/>
          <a:stretch>
            <a:fillRect/>
          </a:stretch>
        </p:blipFill>
        <p:spPr>
          <a:xfrm>
            <a:off x="2093118" y="1825625"/>
            <a:ext cx="8005763" cy="4120817"/>
          </a:xfrm>
          <a:prstGeom prst="rect">
            <a:avLst/>
          </a:prstGeom>
        </p:spPr>
      </p:pic>
    </p:spTree>
    <p:extLst>
      <p:ext uri="{BB962C8B-B14F-4D97-AF65-F5344CB8AC3E}">
        <p14:creationId xmlns:p14="http://schemas.microsoft.com/office/powerpoint/2010/main" val="2432599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(Arithmetic) Gradient of Cash Flows (cont’d)</a:t>
            </a:r>
            <a:endParaRPr lang="en-GB" i="1" dirty="0"/>
          </a:p>
        </p:txBody>
      </p:sp>
      <p:sp>
        <p:nvSpPr>
          <p:cNvPr id="3" name="Content Placeholder 2"/>
          <p:cNvSpPr>
            <a:spLocks noGrp="1"/>
          </p:cNvSpPr>
          <p:nvPr>
            <p:ph idx="1"/>
          </p:nvPr>
        </p:nvSpPr>
        <p:spPr/>
        <p:txBody>
          <a:bodyPr/>
          <a:lstStyle/>
          <a:p>
            <a:r>
              <a:rPr lang="en-US" dirty="0"/>
              <a:t>Finding </a:t>
            </a:r>
            <a:r>
              <a:rPr lang="en-US" i="1" dirty="0"/>
              <a:t>P</a:t>
            </a:r>
            <a:r>
              <a:rPr lang="en-US" dirty="0"/>
              <a:t> when Given </a:t>
            </a:r>
            <a:r>
              <a:rPr lang="en-US" i="1" dirty="0"/>
              <a:t>G</a:t>
            </a:r>
          </a:p>
          <a:p>
            <a:pPr lvl="1"/>
            <a:r>
              <a:rPr lang="en-GB" i="1" dirty="0"/>
              <a:t>P </a:t>
            </a:r>
            <a:r>
              <a:rPr lang="en-GB" dirty="0"/>
              <a:t>= </a:t>
            </a:r>
            <a:r>
              <a:rPr lang="en-GB" i="1" dirty="0"/>
              <a:t>G</a:t>
            </a:r>
            <a:r>
              <a:rPr lang="en-GB" dirty="0"/>
              <a:t>(</a:t>
            </a:r>
            <a:r>
              <a:rPr lang="en-GB" i="1" dirty="0"/>
              <a:t>P/G</a:t>
            </a:r>
            <a:r>
              <a:rPr lang="en-GB" dirty="0"/>
              <a:t>, </a:t>
            </a:r>
            <a:r>
              <a:rPr lang="en-GB" i="1" dirty="0" err="1"/>
              <a:t>i</a:t>
            </a:r>
            <a:r>
              <a:rPr lang="en-GB" dirty="0"/>
              <a:t>%, </a:t>
            </a:r>
            <a:r>
              <a:rPr lang="en-GB" i="1" dirty="0"/>
              <a:t>N</a:t>
            </a:r>
            <a:r>
              <a:rPr lang="en-GB" dirty="0"/>
              <a:t>).</a:t>
            </a:r>
          </a:p>
          <a:p>
            <a:r>
              <a:rPr lang="en-US" dirty="0"/>
              <a:t>Finding A when Given G</a:t>
            </a:r>
            <a:r>
              <a:rPr lang="en-GB" dirty="0"/>
              <a:t> </a:t>
            </a:r>
          </a:p>
          <a:p>
            <a:pPr lvl="1"/>
            <a:r>
              <a:rPr lang="pt-BR" i="1" dirty="0"/>
              <a:t>A </a:t>
            </a:r>
            <a:r>
              <a:rPr lang="pt-BR" dirty="0"/>
              <a:t>= </a:t>
            </a:r>
            <a:r>
              <a:rPr lang="pt-BR" i="1" dirty="0"/>
              <a:t>G</a:t>
            </a:r>
            <a:r>
              <a:rPr lang="pt-BR" dirty="0"/>
              <a:t>(</a:t>
            </a:r>
            <a:r>
              <a:rPr lang="pt-BR" i="1" dirty="0"/>
              <a:t>A/G</a:t>
            </a:r>
            <a:r>
              <a:rPr lang="pt-BR" dirty="0"/>
              <a:t>, </a:t>
            </a:r>
            <a:r>
              <a:rPr lang="pt-BR" i="1" dirty="0"/>
              <a:t>i</a:t>
            </a:r>
            <a:r>
              <a:rPr lang="pt-BR" dirty="0"/>
              <a:t>%, </a:t>
            </a:r>
            <a:r>
              <a:rPr lang="pt-BR" i="1" dirty="0"/>
              <a:t>N</a:t>
            </a:r>
            <a:r>
              <a:rPr lang="pt-BR" dirty="0"/>
              <a:t>) </a:t>
            </a:r>
          </a:p>
          <a:p>
            <a:endParaRPr lang="pt-BR" dirty="0"/>
          </a:p>
          <a:p>
            <a:r>
              <a:rPr lang="en-US" dirty="0"/>
              <a:t>Be sure to notice that the direct use of gradient conversion factors applies when there is no cash flow at the end of period one.</a:t>
            </a:r>
            <a:endParaRPr lang="pt-BR" dirty="0"/>
          </a:p>
          <a:p>
            <a:pPr lvl="1"/>
            <a:endParaRPr lang="pt-BR"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27</a:t>
            </a:fld>
            <a:endParaRPr lang="en-GB"/>
          </a:p>
        </p:txBody>
      </p:sp>
    </p:spTree>
    <p:extLst>
      <p:ext uri="{BB962C8B-B14F-4D97-AF65-F5344CB8AC3E}">
        <p14:creationId xmlns:p14="http://schemas.microsoft.com/office/powerpoint/2010/main" val="442688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Computation Using </a:t>
            </a:r>
            <a:r>
              <a:rPr lang="en-GB" i="1" dirty="0"/>
              <a:t>G</a:t>
            </a:r>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28</a:t>
            </a:fld>
            <a:endParaRPr lang="en-GB"/>
          </a:p>
        </p:txBody>
      </p:sp>
      <p:pic>
        <p:nvPicPr>
          <p:cNvPr id="8" name="Picture 7"/>
          <p:cNvPicPr>
            <a:picLocks noChangeAspect="1"/>
          </p:cNvPicPr>
          <p:nvPr/>
        </p:nvPicPr>
        <p:blipFill>
          <a:blip r:embed="rId2"/>
          <a:stretch>
            <a:fillRect/>
          </a:stretch>
        </p:blipFill>
        <p:spPr>
          <a:xfrm>
            <a:off x="838200" y="2378075"/>
            <a:ext cx="10858500" cy="2838450"/>
          </a:xfrm>
          <a:prstGeom prst="rect">
            <a:avLst/>
          </a:prstGeom>
        </p:spPr>
      </p:pic>
      <p:sp>
        <p:nvSpPr>
          <p:cNvPr id="9" name="Rectangle 8"/>
          <p:cNvSpPr/>
          <p:nvPr/>
        </p:nvSpPr>
        <p:spPr>
          <a:xfrm>
            <a:off x="4584700" y="2378074"/>
            <a:ext cx="3784600" cy="2838451"/>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8369300" y="2378074"/>
            <a:ext cx="3327400" cy="2838451"/>
          </a:xfrm>
          <a:prstGeom prst="rect">
            <a:avLst/>
          </a:prstGeom>
          <a:solidFill>
            <a:srgbClr val="D9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2"/>
          <a:stretch>
            <a:fillRect/>
          </a:stretch>
        </p:blipFill>
        <p:spPr>
          <a:xfrm>
            <a:off x="838200" y="2378075"/>
            <a:ext cx="10858500" cy="2838450"/>
          </a:xfrm>
          <a:prstGeom prst="rect">
            <a:avLst/>
          </a:prstGeom>
        </p:spPr>
      </p:pic>
    </p:spTree>
    <p:extLst>
      <p:ext uri="{BB962C8B-B14F-4D97-AF65-F5344CB8AC3E}">
        <p14:creationId xmlns:p14="http://schemas.microsoft.com/office/powerpoint/2010/main" val="220095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 Rates that Vary with Time</a:t>
            </a:r>
            <a:br>
              <a:rPr lang="en-US" dirty="0"/>
            </a:br>
            <a:r>
              <a:rPr lang="en-US" sz="2800" i="1" dirty="0"/>
              <a:t>Example</a:t>
            </a:r>
            <a:endParaRPr lang="en-GB" i="1" dirty="0"/>
          </a:p>
        </p:txBody>
      </p:sp>
      <p:sp>
        <p:nvSpPr>
          <p:cNvPr id="3" name="Content Placeholder 2"/>
          <p:cNvSpPr>
            <a:spLocks noGrp="1"/>
          </p:cNvSpPr>
          <p:nvPr>
            <p:ph idx="1"/>
          </p:nvPr>
        </p:nvSpPr>
        <p:spPr>
          <a:xfrm>
            <a:off x="838200" y="1825625"/>
            <a:ext cx="10515600" cy="4351338"/>
          </a:xfrm>
        </p:spPr>
        <p:txBody>
          <a:bodyPr>
            <a:normAutofit/>
          </a:bodyPr>
          <a:lstStyle/>
          <a:p>
            <a:r>
              <a:rPr lang="en-US" dirty="0" err="1"/>
              <a:t>Ashea</a:t>
            </a:r>
            <a:r>
              <a:rPr lang="en-US" dirty="0"/>
              <a:t> Smith is a 22-year-old senior who used the Stafford loan program to borrow $4,000 four years ago when the interest rate was 4.06% per year. $5,000 was borrowed three years ago at 3.42%. Two years ago she borrowed $6,000 at 5.23%, and last year $7,000 was borrowed at 6.03% per year. Now she would like to consolidate her debt into a single 20-year loan with a 5% fixed annual interest rate. If </a:t>
            </a:r>
            <a:r>
              <a:rPr lang="en-US" dirty="0" err="1"/>
              <a:t>Ashea</a:t>
            </a:r>
            <a:r>
              <a:rPr lang="en-US" dirty="0"/>
              <a:t> makes annual payments (starting in one year) to repay her total debt, what is the amount of each payment? </a:t>
            </a:r>
            <a:br>
              <a:rPr lang="en-US" dirty="0"/>
            </a:b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29</a:t>
            </a:fld>
            <a:endParaRPr lang="en-GB"/>
          </a:p>
        </p:txBody>
      </p:sp>
    </p:spTree>
    <p:extLst>
      <p:ext uri="{BB962C8B-B14F-4D97-AF65-F5344CB8AC3E}">
        <p14:creationId xmlns:p14="http://schemas.microsoft.com/office/powerpoint/2010/main" val="43530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58551" cy="4351338"/>
              </a:xfrm>
              <a:ln w="28575">
                <a:noFill/>
              </a:ln>
            </p:spPr>
            <p:txBody>
              <a:bodyPr/>
              <a:lstStyle/>
              <a:p>
                <a:pPr>
                  <a:tabLst>
                    <a:tab pos="542925" algn="l"/>
                  </a:tabLst>
                </a:pPr>
                <a14:m>
                  <m:oMath xmlns:m="http://schemas.openxmlformats.org/officeDocument/2006/math">
                    <m:r>
                      <a:rPr lang="en-GB" i="1" smtClean="0">
                        <a:latin typeface="Cambria Math" panose="02040503050406030204" pitchFamily="18" charset="0"/>
                      </a:rPr>
                      <m:t>𝐹</m:t>
                    </m:r>
                    <m:r>
                      <a:rPr lang="en-GB" i="1" smtClean="0">
                        <a:latin typeface="Cambria Math" panose="02040503050406030204" pitchFamily="18" charset="0"/>
                      </a:rPr>
                      <m:t>=</m:t>
                    </m:r>
                    <m:r>
                      <a:rPr lang="en-GB" i="1" smtClean="0">
                        <a:latin typeface="Cambria Math" panose="02040503050406030204" pitchFamily="18" charset="0"/>
                      </a:rPr>
                      <m:t>𝑃</m:t>
                    </m:r>
                    <m:sSup>
                      <m:sSupPr>
                        <m:ctrlPr>
                          <a:rPr lang="en-GB" i="1">
                            <a:latin typeface="Cambria Math" panose="02040503050406030204" pitchFamily="18" charset="0"/>
                          </a:rPr>
                        </m:ctrlPr>
                      </m:sSupPr>
                      <m:e>
                        <m:r>
                          <a:rPr lang="en-GB" i="1">
                            <a:latin typeface="Cambria Math" panose="02040503050406030204" pitchFamily="18" charset="0"/>
                          </a:rPr>
                          <m:t>(1+</m:t>
                        </m:r>
                        <m:r>
                          <a:rPr lang="en-GB" i="1">
                            <a:latin typeface="Cambria Math" panose="02040503050406030204" pitchFamily="18" charset="0"/>
                          </a:rPr>
                          <m:t>𝑖</m:t>
                        </m:r>
                        <m:r>
                          <a:rPr lang="en-GB" i="1">
                            <a:latin typeface="Cambria Math" panose="02040503050406030204" pitchFamily="18" charset="0"/>
                          </a:rPr>
                          <m:t>)</m:t>
                        </m:r>
                      </m:e>
                      <m:sup>
                        <m:r>
                          <a:rPr lang="en-GB" i="1">
                            <a:latin typeface="Cambria Math" panose="02040503050406030204" pitchFamily="18" charset="0"/>
                          </a:rPr>
                          <m:t>𝑁</m:t>
                        </m:r>
                      </m:sup>
                    </m:sSup>
                  </m:oMath>
                </a14:m>
                <a:endParaRPr lang="en-GB" b="1" dirty="0">
                  <a:solidFill>
                    <a:srgbClr val="FF0000"/>
                  </a:solidFill>
                </a:endParaRPr>
              </a:p>
              <a:p>
                <a:pPr>
                  <a:tabLst>
                    <a:tab pos="542925" algn="l"/>
                  </a:tabLst>
                </a:pPr>
                <a14:m>
                  <m:oMath xmlns:m="http://schemas.openxmlformats.org/officeDocument/2006/math">
                    <m:r>
                      <a:rPr lang="en-GB" i="1">
                        <a:latin typeface="Cambria Math" panose="02040503050406030204" pitchFamily="18" charset="0"/>
                      </a:rPr>
                      <m:t>𝐹</m:t>
                    </m:r>
                    <m:r>
                      <a:rPr lang="en-GB" i="1">
                        <a:latin typeface="Cambria Math" panose="02040503050406030204" pitchFamily="18" charset="0"/>
                      </a:rPr>
                      <m:t>=</m:t>
                    </m:r>
                    <m:r>
                      <a:rPr lang="en-GB" i="1">
                        <a:latin typeface="Cambria Math" panose="02040503050406030204" pitchFamily="18" charset="0"/>
                      </a:rPr>
                      <m:t>𝐴</m:t>
                    </m:r>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(1+</m:t>
                                </m:r>
                                <m:r>
                                  <a:rPr lang="en-GB" i="1">
                                    <a:latin typeface="Cambria Math" panose="02040503050406030204" pitchFamily="18" charset="0"/>
                                  </a:rPr>
                                  <m:t>𝑖</m:t>
                                </m:r>
                                <m:r>
                                  <a:rPr lang="en-GB" i="1">
                                    <a:latin typeface="Cambria Math" panose="02040503050406030204" pitchFamily="18" charset="0"/>
                                  </a:rPr>
                                  <m:t>)</m:t>
                                </m:r>
                              </m:e>
                              <m:sup>
                                <m:r>
                                  <a:rPr lang="en-GB" i="1">
                                    <a:latin typeface="Cambria Math" panose="02040503050406030204" pitchFamily="18" charset="0"/>
                                  </a:rPr>
                                  <m:t>𝑁</m:t>
                                </m:r>
                              </m:sup>
                            </m:sSup>
                            <m:r>
                              <a:rPr lang="en-GB" i="1">
                                <a:latin typeface="Cambria Math" panose="02040503050406030204" pitchFamily="18" charset="0"/>
                              </a:rPr>
                              <m:t>−1</m:t>
                            </m:r>
                          </m:num>
                          <m:den>
                            <m:r>
                              <a:rPr lang="en-GB" i="1">
                                <a:latin typeface="Cambria Math" panose="02040503050406030204" pitchFamily="18" charset="0"/>
                              </a:rPr>
                              <m:t>𝑖</m:t>
                            </m:r>
                          </m:den>
                        </m:f>
                      </m:e>
                    </m:d>
                  </m:oMath>
                </a14:m>
                <a:endParaRPr lang="en-GB" b="1" dirty="0">
                  <a:solidFill>
                    <a:srgbClr val="FF0000"/>
                  </a:solidFill>
                </a:endParaRPr>
              </a:p>
              <a:p>
                <a:pPr>
                  <a:tabLst>
                    <a:tab pos="542925" algn="l"/>
                  </a:tabLst>
                </a:pPr>
                <a:endParaRPr lang="en-GB" b="1" dirty="0">
                  <a:solidFill>
                    <a:srgbClr val="FF0000"/>
                  </a:solidFill>
                </a:endParaRPr>
              </a:p>
              <a:p>
                <a:pPr>
                  <a:tabLst>
                    <a:tab pos="542925" algn="l"/>
                  </a:tabLst>
                </a:pPr>
                <a14:m>
                  <m:oMath xmlns:m="http://schemas.openxmlformats.org/officeDocument/2006/math">
                    <m:r>
                      <a:rPr lang="en-GB" b="0" i="1" smtClean="0">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𝐴</m:t>
                    </m:r>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(1+</m:t>
                                </m:r>
                                <m:r>
                                  <a:rPr lang="en-GB" i="1">
                                    <a:latin typeface="Cambria Math" panose="02040503050406030204" pitchFamily="18" charset="0"/>
                                  </a:rPr>
                                  <m:t>𝑖</m:t>
                                </m:r>
                                <m:r>
                                  <a:rPr lang="en-GB" i="1">
                                    <a:latin typeface="Cambria Math" panose="02040503050406030204" pitchFamily="18" charset="0"/>
                                  </a:rPr>
                                  <m:t>)</m:t>
                                </m:r>
                              </m:e>
                              <m:sup>
                                <m:r>
                                  <a:rPr lang="en-GB" i="1">
                                    <a:latin typeface="Cambria Math" panose="02040503050406030204" pitchFamily="18" charset="0"/>
                                  </a:rPr>
                                  <m:t>𝑁</m:t>
                                </m:r>
                              </m:sup>
                            </m:sSup>
                            <m:r>
                              <a:rPr lang="en-GB" i="1">
                                <a:latin typeface="Cambria Math" panose="02040503050406030204" pitchFamily="18" charset="0"/>
                              </a:rPr>
                              <m:t>−1</m:t>
                            </m:r>
                          </m:num>
                          <m:den>
                            <m:r>
                              <a:rPr lang="en-GB" i="1">
                                <a:latin typeface="Cambria Math" panose="02040503050406030204" pitchFamily="18" charset="0"/>
                              </a:rPr>
                              <m:t>𝑖</m:t>
                            </m:r>
                            <m:sSup>
                              <m:sSupPr>
                                <m:ctrlPr>
                                  <a:rPr lang="en-GB" i="1">
                                    <a:latin typeface="Cambria Math" panose="02040503050406030204" pitchFamily="18" charset="0"/>
                                  </a:rPr>
                                </m:ctrlPr>
                              </m:sSupPr>
                              <m:e>
                                <m:r>
                                  <a:rPr lang="en-GB" i="1">
                                    <a:latin typeface="Cambria Math" panose="02040503050406030204" pitchFamily="18" charset="0"/>
                                  </a:rPr>
                                  <m:t>(1+</m:t>
                                </m:r>
                                <m:r>
                                  <a:rPr lang="en-GB" i="1">
                                    <a:latin typeface="Cambria Math" panose="02040503050406030204" pitchFamily="18" charset="0"/>
                                  </a:rPr>
                                  <m:t>𝑖</m:t>
                                </m:r>
                                <m:r>
                                  <a:rPr lang="en-GB" i="1">
                                    <a:latin typeface="Cambria Math" panose="02040503050406030204" pitchFamily="18" charset="0"/>
                                  </a:rPr>
                                  <m:t>)</m:t>
                                </m:r>
                              </m:e>
                              <m:sup>
                                <m:r>
                                  <a:rPr lang="en-GB" i="1">
                                    <a:latin typeface="Cambria Math" panose="02040503050406030204" pitchFamily="18" charset="0"/>
                                  </a:rPr>
                                  <m:t>𝑁</m:t>
                                </m:r>
                              </m:sup>
                            </m:sSup>
                          </m:den>
                        </m:f>
                      </m:e>
                    </m:d>
                  </m:oMath>
                </a14:m>
                <a:endParaRPr lang="en-GB" b="1" dirty="0">
                  <a:solidFill>
                    <a:srgbClr val="FF0000"/>
                  </a:solidFill>
                </a:endParaRPr>
              </a:p>
              <a:p>
                <a:pPr>
                  <a:tabLst>
                    <a:tab pos="542925" algn="l"/>
                  </a:tabLst>
                </a:pPr>
                <a:endParaRPr lang="en-GB" b="1" dirty="0">
                  <a:solidFill>
                    <a:srgbClr val="FF0000"/>
                  </a:solidFill>
                </a:endParaRPr>
              </a:p>
              <a:p>
                <a:pPr>
                  <a:tabLst>
                    <a:tab pos="542925" algn="l"/>
                  </a:tabLst>
                </a:pPr>
                <a:endParaRPr lang="en-GB" b="1" dirty="0">
                  <a:solidFill>
                    <a:srgbClr val="FF0000"/>
                  </a:solidFill>
                </a:endParaRPr>
              </a:p>
              <a:p>
                <a:pPr>
                  <a:tabLst>
                    <a:tab pos="542925" algn="l"/>
                  </a:tabLst>
                </a:pPr>
                <a14:m>
                  <m:oMath xmlns:m="http://schemas.openxmlformats.org/officeDocument/2006/math">
                    <m:r>
                      <a:rPr lang="en-GB" b="0" i="1" smtClean="0">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𝐴</m:t>
                    </m:r>
                  </m:oMath>
                </a14:m>
                <a:r>
                  <a:rPr lang="en-GB" dirty="0"/>
                  <a:t>(</a:t>
                </a:r>
                <a14:m>
                  <m:oMath xmlns:m="http://schemas.openxmlformats.org/officeDocument/2006/math">
                    <m:r>
                      <a:rPr lang="en-GB" b="0" i="1" smtClean="0">
                        <a:latin typeface="Cambria Math" panose="02040503050406030204" pitchFamily="18" charset="0"/>
                      </a:rPr>
                      <m:t>𝑃</m:t>
                    </m:r>
                  </m:oMath>
                </a14:m>
                <a:r>
                  <a:rPr lang="en-GB" i="1" dirty="0"/>
                  <a:t>/</a:t>
                </a:r>
                <a14:m>
                  <m:oMath xmlns:m="http://schemas.openxmlformats.org/officeDocument/2006/math">
                    <m:r>
                      <a:rPr lang="en-GB" i="1">
                        <a:latin typeface="Cambria Math" panose="02040503050406030204" pitchFamily="18" charset="0"/>
                      </a:rPr>
                      <m:t>𝐴</m:t>
                    </m:r>
                  </m:oMath>
                </a14:m>
                <a:r>
                  <a:rPr lang="en-GB" dirty="0"/>
                  <a:t>, </a:t>
                </a:r>
                <a14:m>
                  <m:oMath xmlns:m="http://schemas.openxmlformats.org/officeDocument/2006/math">
                    <m:r>
                      <a:rPr lang="en-GB" i="1">
                        <a:latin typeface="Cambria Math" panose="02040503050406030204" pitchFamily="18" charset="0"/>
                      </a:rPr>
                      <m:t>𝑖</m:t>
                    </m:r>
                  </m:oMath>
                </a14:m>
                <a:r>
                  <a:rPr lang="en-GB" dirty="0"/>
                  <a:t>%, </a:t>
                </a:r>
                <a14:m>
                  <m:oMath xmlns:m="http://schemas.openxmlformats.org/officeDocument/2006/math">
                    <m:r>
                      <a:rPr lang="en-GB" i="1">
                        <a:latin typeface="Cambria Math" panose="02040503050406030204" pitchFamily="18" charset="0"/>
                      </a:rPr>
                      <m:t>𝑁</m:t>
                    </m:r>
                  </m:oMath>
                </a14:m>
                <a:r>
                  <a:rPr lang="en-GB" dirty="0"/>
                  <a:t>)</a:t>
                </a:r>
              </a:p>
              <a:p>
                <a:pPr>
                  <a:tabLst>
                    <a:tab pos="542925" algn="l"/>
                  </a:tabLst>
                </a:pPr>
                <a:endParaRPr lang="en-GB"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58551" cy="4351338"/>
              </a:xfrm>
              <a:blipFill>
                <a:blip r:embed="rId2"/>
                <a:stretch>
                  <a:fillRect/>
                </a:stretch>
              </a:blipFill>
              <a:ln w="28575">
                <a:noFill/>
              </a:ln>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52015CFF-919A-4ACA-A781-90E215C7C889}" type="datetime1">
              <a:rPr lang="en-GB" smtClean="0"/>
              <a:t>11/04/2018</a:t>
            </a:fld>
            <a:endParaRPr lang="en-GB" dirty="0"/>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a:t>
            </a:fld>
            <a:endParaRPr lang="en-GB"/>
          </a:p>
        </p:txBody>
      </p:sp>
      <p:sp>
        <p:nvSpPr>
          <p:cNvPr id="7" name="Title 1"/>
          <p:cNvSpPr>
            <a:spLocks noGrp="1"/>
          </p:cNvSpPr>
          <p:nvPr>
            <p:ph type="title"/>
          </p:nvPr>
        </p:nvSpPr>
        <p:spPr>
          <a:xfrm>
            <a:off x="838200" y="365125"/>
            <a:ext cx="10515600" cy="1325563"/>
          </a:xfrm>
        </p:spPr>
        <p:txBody>
          <a:bodyPr/>
          <a:lstStyle/>
          <a:p>
            <a:r>
              <a:rPr lang="en-GB" sz="2800" i="1" dirty="0"/>
              <a:t>Annuity</a:t>
            </a:r>
            <a:br>
              <a:rPr lang="en-GB" dirty="0"/>
            </a:br>
            <a:r>
              <a:rPr lang="en-US" dirty="0"/>
              <a:t>Finding </a:t>
            </a:r>
            <a:r>
              <a:rPr lang="en-US" i="1" dirty="0"/>
              <a:t>P</a:t>
            </a:r>
            <a:r>
              <a:rPr lang="en-US" dirty="0"/>
              <a:t> when Given </a:t>
            </a:r>
            <a:r>
              <a:rPr lang="en-US" i="1" dirty="0"/>
              <a:t>A</a:t>
            </a:r>
            <a:endParaRPr lang="en-GB" dirty="0"/>
          </a:p>
        </p:txBody>
      </p:sp>
      <mc:AlternateContent xmlns:mc="http://schemas.openxmlformats.org/markup-compatibility/2006" xmlns:a14="http://schemas.microsoft.com/office/drawing/2010/main">
        <mc:Choice Requires="a14">
          <p:sp>
            <p:nvSpPr>
              <p:cNvPr id="2" name="Rectangle 1"/>
              <p:cNvSpPr/>
              <p:nvPr/>
            </p:nvSpPr>
            <p:spPr>
              <a:xfrm>
                <a:off x="4811674" y="1870075"/>
                <a:ext cx="4436920" cy="10647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800" i="1">
                          <a:latin typeface="Cambria Math" panose="02040503050406030204" pitchFamily="18" charset="0"/>
                        </a:rPr>
                        <m:t>𝑃</m:t>
                      </m:r>
                      <m:sSup>
                        <m:sSupPr>
                          <m:ctrlPr>
                            <a:rPr lang="en-GB" sz="2800" i="1">
                              <a:latin typeface="Cambria Math" panose="02040503050406030204" pitchFamily="18" charset="0"/>
                            </a:rPr>
                          </m:ctrlPr>
                        </m:sSupPr>
                        <m:e>
                          <m:r>
                            <a:rPr lang="en-GB" sz="2800" i="1">
                              <a:latin typeface="Cambria Math" panose="02040503050406030204" pitchFamily="18" charset="0"/>
                            </a:rPr>
                            <m:t>(1+</m:t>
                          </m:r>
                          <m:r>
                            <a:rPr lang="en-GB" sz="2800" i="1">
                              <a:latin typeface="Cambria Math" panose="02040503050406030204" pitchFamily="18" charset="0"/>
                            </a:rPr>
                            <m:t>𝑖</m:t>
                          </m:r>
                          <m:r>
                            <a:rPr lang="en-GB" sz="2800" i="1">
                              <a:latin typeface="Cambria Math" panose="02040503050406030204" pitchFamily="18" charset="0"/>
                            </a:rPr>
                            <m:t>)</m:t>
                          </m:r>
                        </m:e>
                        <m:sup>
                          <m:r>
                            <a:rPr lang="en-GB" sz="2800" i="1">
                              <a:latin typeface="Cambria Math" panose="02040503050406030204" pitchFamily="18" charset="0"/>
                            </a:rPr>
                            <m:t>𝑁</m:t>
                          </m:r>
                        </m:sup>
                      </m:sSup>
                      <m:r>
                        <a:rPr lang="en-GB" sz="2800" i="1">
                          <a:latin typeface="Cambria Math" panose="02040503050406030204" pitchFamily="18" charset="0"/>
                        </a:rPr>
                        <m:t>=</m:t>
                      </m:r>
                      <m:r>
                        <a:rPr lang="en-GB" sz="2800" i="1">
                          <a:latin typeface="Cambria Math" panose="02040503050406030204" pitchFamily="18" charset="0"/>
                        </a:rPr>
                        <m:t>𝐴</m:t>
                      </m:r>
                      <m:d>
                        <m:dPr>
                          <m:begChr m:val="["/>
                          <m:endChr m:val="]"/>
                          <m:ctrlPr>
                            <a:rPr lang="en-GB" sz="2800" i="1">
                              <a:latin typeface="Cambria Math" panose="02040503050406030204" pitchFamily="18" charset="0"/>
                            </a:rPr>
                          </m:ctrlPr>
                        </m:dPr>
                        <m:e>
                          <m:f>
                            <m:fPr>
                              <m:ctrlPr>
                                <a:rPr lang="en-GB" sz="2800" i="1">
                                  <a:latin typeface="Cambria Math" panose="02040503050406030204" pitchFamily="18" charset="0"/>
                                </a:rPr>
                              </m:ctrlPr>
                            </m:fPr>
                            <m:num>
                              <m:sSup>
                                <m:sSupPr>
                                  <m:ctrlPr>
                                    <a:rPr lang="en-GB" sz="2800" i="1">
                                      <a:latin typeface="Cambria Math" panose="02040503050406030204" pitchFamily="18" charset="0"/>
                                    </a:rPr>
                                  </m:ctrlPr>
                                </m:sSupPr>
                                <m:e>
                                  <m:r>
                                    <a:rPr lang="en-GB" sz="2800" i="1">
                                      <a:latin typeface="Cambria Math" panose="02040503050406030204" pitchFamily="18" charset="0"/>
                                    </a:rPr>
                                    <m:t>(1+</m:t>
                                  </m:r>
                                  <m:r>
                                    <a:rPr lang="en-GB" sz="2800" i="1">
                                      <a:latin typeface="Cambria Math" panose="02040503050406030204" pitchFamily="18" charset="0"/>
                                    </a:rPr>
                                    <m:t>𝑖</m:t>
                                  </m:r>
                                  <m:r>
                                    <a:rPr lang="en-GB" sz="2800" i="1">
                                      <a:latin typeface="Cambria Math" panose="02040503050406030204" pitchFamily="18" charset="0"/>
                                    </a:rPr>
                                    <m:t>)</m:t>
                                  </m:r>
                                </m:e>
                                <m:sup>
                                  <m:r>
                                    <a:rPr lang="en-GB" sz="2800" i="1">
                                      <a:latin typeface="Cambria Math" panose="02040503050406030204" pitchFamily="18" charset="0"/>
                                    </a:rPr>
                                    <m:t>𝑁</m:t>
                                  </m:r>
                                </m:sup>
                              </m:sSup>
                              <m:r>
                                <a:rPr lang="en-GB" sz="2800" i="1">
                                  <a:latin typeface="Cambria Math" panose="02040503050406030204" pitchFamily="18" charset="0"/>
                                </a:rPr>
                                <m:t>−1</m:t>
                              </m:r>
                            </m:num>
                            <m:den>
                              <m:r>
                                <a:rPr lang="en-GB" sz="2800" i="1">
                                  <a:latin typeface="Cambria Math" panose="02040503050406030204" pitchFamily="18" charset="0"/>
                                </a:rPr>
                                <m:t>𝑖</m:t>
                              </m:r>
                            </m:den>
                          </m:f>
                        </m:e>
                      </m:d>
                    </m:oMath>
                  </m:oMathPara>
                </a14:m>
                <a:endParaRPr lang="en-GB" sz="2800" dirty="0"/>
              </a:p>
            </p:txBody>
          </p:sp>
        </mc:Choice>
        <mc:Fallback xmlns="">
          <p:sp>
            <p:nvSpPr>
              <p:cNvPr id="2" name="Rectangle 1"/>
              <p:cNvSpPr>
                <a:spLocks noRot="1" noChangeAspect="1" noMove="1" noResize="1" noEditPoints="1" noAdjustHandles="1" noChangeArrowheads="1" noChangeShapeType="1" noTextEdit="1"/>
              </p:cNvSpPr>
              <p:nvPr/>
            </p:nvSpPr>
            <p:spPr>
              <a:xfrm>
                <a:off x="4811674" y="1870075"/>
                <a:ext cx="4436920" cy="1064715"/>
              </a:xfrm>
              <a:prstGeom prst="rect">
                <a:avLst/>
              </a:prstGeom>
              <a:blipFill>
                <a:blip r:embed="rId3"/>
                <a:stretch>
                  <a:fillRect/>
                </a:stretch>
              </a:blipFill>
            </p:spPr>
            <p:txBody>
              <a:bodyPr/>
              <a:lstStyle/>
              <a:p>
                <a:r>
                  <a:rPr lang="en-GB">
                    <a:noFill/>
                  </a:rPr>
                  <a:t> </a:t>
                </a:r>
              </a:p>
            </p:txBody>
          </p:sp>
        </mc:Fallback>
      </mc:AlternateContent>
      <p:sp>
        <p:nvSpPr>
          <p:cNvPr id="9" name="Right Brace 8"/>
          <p:cNvSpPr/>
          <p:nvPr/>
        </p:nvSpPr>
        <p:spPr>
          <a:xfrm>
            <a:off x="4147457" y="1825625"/>
            <a:ext cx="333829" cy="1222375"/>
          </a:xfrm>
          <a:prstGeom prst="rightBrace">
            <a:avLst>
              <a:gd name="adj1" fmla="val 40432"/>
              <a:gd name="adj2" fmla="val 4961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Rectangle 13"/>
          <p:cNvSpPr/>
          <p:nvPr/>
        </p:nvSpPr>
        <p:spPr>
          <a:xfrm>
            <a:off x="1704975" y="4671110"/>
            <a:ext cx="6096000" cy="646331"/>
          </a:xfrm>
          <a:prstGeom prst="rect">
            <a:avLst/>
          </a:prstGeom>
        </p:spPr>
        <p:txBody>
          <a:bodyPr>
            <a:spAutoFit/>
          </a:bodyPr>
          <a:lstStyle/>
          <a:p>
            <a:r>
              <a:rPr lang="en-US" i="1" dirty="0">
                <a:solidFill>
                  <a:srgbClr val="131313"/>
                </a:solidFill>
                <a:latin typeface="Palatino-Italic"/>
              </a:rPr>
              <a:t>uniform series present worth factor</a:t>
            </a:r>
            <a:r>
              <a:rPr lang="en-US" dirty="0"/>
              <a:t> </a:t>
            </a:r>
            <a:br>
              <a:rPr lang="en-US" dirty="0"/>
            </a:br>
            <a:endParaRPr lang="en-GB" dirty="0"/>
          </a:p>
        </p:txBody>
      </p:sp>
      <p:sp>
        <p:nvSpPr>
          <p:cNvPr id="15" name="Right Brace 14"/>
          <p:cNvSpPr/>
          <p:nvPr/>
        </p:nvSpPr>
        <p:spPr>
          <a:xfrm rot="5400000">
            <a:off x="2755190" y="3705994"/>
            <a:ext cx="249920" cy="1531087"/>
          </a:xfrm>
          <a:prstGeom prst="rightBrace">
            <a:avLst>
              <a:gd name="adj1" fmla="val 48885"/>
              <a:gd name="adj2" fmla="val 49066"/>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5783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14" grpId="0"/>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 Rates that Vary with Time</a:t>
            </a:r>
            <a:br>
              <a:rPr lang="en-US" dirty="0"/>
            </a:br>
            <a:r>
              <a:rPr lang="en-US" sz="2800" i="1" dirty="0"/>
              <a:t>Example (cont’d)</a:t>
            </a: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30</a:t>
            </a:fld>
            <a:endParaRPr lang="en-GB"/>
          </a:p>
        </p:txBody>
      </p:sp>
      <p:pic>
        <p:nvPicPr>
          <p:cNvPr id="7" name="Picture 6"/>
          <p:cNvPicPr>
            <a:picLocks noChangeAspect="1"/>
          </p:cNvPicPr>
          <p:nvPr/>
        </p:nvPicPr>
        <p:blipFill>
          <a:blip r:embed="rId2"/>
          <a:stretch>
            <a:fillRect/>
          </a:stretch>
        </p:blipFill>
        <p:spPr>
          <a:xfrm>
            <a:off x="838200" y="1690688"/>
            <a:ext cx="8492692" cy="4351338"/>
          </a:xfrm>
          <a:prstGeom prst="rect">
            <a:avLst/>
          </a:prstGeom>
        </p:spPr>
      </p:pic>
    </p:spTree>
    <p:extLst>
      <p:ext uri="{BB962C8B-B14F-4D97-AF65-F5344CB8AC3E}">
        <p14:creationId xmlns:p14="http://schemas.microsoft.com/office/powerpoint/2010/main" val="1710413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Nominal Interest Rate</a:t>
            </a:r>
            <a:endParaRPr lang="en-GB" dirty="0"/>
          </a:p>
        </p:txBody>
      </p:sp>
      <p:sp>
        <p:nvSpPr>
          <p:cNvPr id="3" name="Content Placeholder 2"/>
          <p:cNvSpPr>
            <a:spLocks noGrp="1"/>
          </p:cNvSpPr>
          <p:nvPr>
            <p:ph idx="1"/>
          </p:nvPr>
        </p:nvSpPr>
        <p:spPr>
          <a:xfrm>
            <a:off x="838200" y="1825624"/>
            <a:ext cx="10515600" cy="4530725"/>
          </a:xfrm>
        </p:spPr>
        <p:txBody>
          <a:bodyPr>
            <a:normAutofit lnSpcReduction="10000"/>
          </a:bodyPr>
          <a:lstStyle/>
          <a:p>
            <a:r>
              <a:rPr lang="en-US" dirty="0"/>
              <a:t>Very often the interest period, or time between successive compounding, is less</a:t>
            </a:r>
            <a:r>
              <a:rPr lang="tr-TR" dirty="0"/>
              <a:t> </a:t>
            </a:r>
            <a:r>
              <a:rPr lang="en-US" dirty="0"/>
              <a:t>than one year (e.g., daily, weekly, monthly, or quarterly). It has become customary</a:t>
            </a:r>
            <a:r>
              <a:rPr lang="tr-TR" dirty="0"/>
              <a:t> </a:t>
            </a:r>
            <a:r>
              <a:rPr lang="en-US" dirty="0"/>
              <a:t>to quote interest rates on an annual basis, followed by the compounding period if</a:t>
            </a:r>
            <a:r>
              <a:rPr lang="tr-TR" dirty="0"/>
              <a:t> </a:t>
            </a:r>
            <a:r>
              <a:rPr lang="en-US" dirty="0"/>
              <a:t>different from one year in length. </a:t>
            </a:r>
            <a:endParaRPr lang="tr-TR" dirty="0"/>
          </a:p>
          <a:p>
            <a:r>
              <a:rPr lang="en-US" dirty="0"/>
              <a:t>“12% compounded semiannually.” </a:t>
            </a:r>
            <a:endParaRPr lang="tr-TR" dirty="0"/>
          </a:p>
          <a:p>
            <a:pPr lvl="1"/>
            <a:r>
              <a:rPr lang="tr-TR" dirty="0"/>
              <a:t>I</a:t>
            </a:r>
            <a:r>
              <a:rPr lang="en-US" dirty="0"/>
              <a:t>f the interest rate is 6% per interest</a:t>
            </a:r>
            <a:r>
              <a:rPr lang="tr-TR" dirty="0"/>
              <a:t> </a:t>
            </a:r>
            <a:r>
              <a:rPr lang="en-US" dirty="0"/>
              <a:t>period and the interest period is six months</a:t>
            </a:r>
            <a:endParaRPr lang="tr-TR" dirty="0"/>
          </a:p>
          <a:p>
            <a:r>
              <a:rPr lang="tr-TR" dirty="0"/>
              <a:t>T</a:t>
            </a:r>
            <a:r>
              <a:rPr lang="en-US" dirty="0"/>
              <a:t>he annual rate of interest is known as the</a:t>
            </a:r>
            <a:r>
              <a:rPr lang="tr-TR" dirty="0"/>
              <a:t> </a:t>
            </a:r>
            <a:r>
              <a:rPr lang="en-US" i="1" dirty="0"/>
              <a:t>nominal rate </a:t>
            </a:r>
            <a:r>
              <a:rPr lang="en-US" dirty="0"/>
              <a:t>(</a:t>
            </a:r>
            <a:r>
              <a:rPr lang="en-US" i="1" dirty="0"/>
              <a:t>r</a:t>
            </a:r>
            <a:r>
              <a:rPr lang="en-US" dirty="0"/>
              <a:t>)</a:t>
            </a:r>
          </a:p>
          <a:p>
            <a:pPr lvl="1"/>
            <a:r>
              <a:rPr lang="en-GB" dirty="0"/>
              <a:t>12% in this case</a:t>
            </a:r>
          </a:p>
          <a:p>
            <a:r>
              <a:rPr lang="en-US" dirty="0"/>
              <a:t>The actual (or effective) annual rate on the principal </a:t>
            </a:r>
            <a:r>
              <a:rPr lang="en-US" b="1" dirty="0">
                <a:solidFill>
                  <a:srgbClr val="FF0000"/>
                </a:solidFill>
              </a:rPr>
              <a:t>?</a:t>
            </a:r>
            <a:endParaRPr lang="en-GB" dirty="0">
              <a:solidFill>
                <a:srgbClr val="FF0000"/>
              </a:solidFill>
            </a:endParaRPr>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31</a:t>
            </a:fld>
            <a:endParaRPr lang="en-GB"/>
          </a:p>
        </p:txBody>
      </p:sp>
    </p:spTree>
    <p:extLst>
      <p:ext uri="{BB962C8B-B14F-4D97-AF65-F5344CB8AC3E}">
        <p14:creationId xmlns:p14="http://schemas.microsoft.com/office/powerpoint/2010/main" val="160885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Nominal Interest Rate (cont’d)</a:t>
            </a:r>
            <a:endParaRPr lang="en-GB" dirty="0"/>
          </a:p>
        </p:txBody>
      </p:sp>
      <p:sp>
        <p:nvSpPr>
          <p:cNvPr id="3" name="Content Placeholder 2"/>
          <p:cNvSpPr>
            <a:spLocks noGrp="1"/>
          </p:cNvSpPr>
          <p:nvPr>
            <p:ph idx="1"/>
          </p:nvPr>
        </p:nvSpPr>
        <p:spPr/>
        <p:txBody>
          <a:bodyPr>
            <a:normAutofit/>
          </a:bodyPr>
          <a:lstStyle/>
          <a:p>
            <a:r>
              <a:rPr lang="en-US" dirty="0"/>
              <a:t>Consider a principal amount of $1,000 to be invested for three years at a nominal rate of 12% compounded semiannually. </a:t>
            </a:r>
          </a:p>
          <a:p>
            <a:r>
              <a:rPr lang="en-US" dirty="0"/>
              <a:t>The interest earned during the </a:t>
            </a:r>
            <a:r>
              <a:rPr lang="en-US" u="sng" dirty="0"/>
              <a:t>first</a:t>
            </a:r>
            <a:r>
              <a:rPr lang="en-US" dirty="0"/>
              <a:t> six months would be </a:t>
            </a:r>
          </a:p>
          <a:p>
            <a:pPr marL="0" indent="0">
              <a:buNone/>
            </a:pPr>
            <a:r>
              <a:rPr lang="en-US" dirty="0"/>
              <a:t>			$1,000 × (0.12</a:t>
            </a:r>
            <a:r>
              <a:rPr lang="en-US" i="1" dirty="0"/>
              <a:t>/</a:t>
            </a:r>
            <a:r>
              <a:rPr lang="en-US" dirty="0"/>
              <a:t>2)</a:t>
            </a:r>
            <a:r>
              <a:rPr lang="en-US" i="1" dirty="0"/>
              <a:t> </a:t>
            </a:r>
            <a:r>
              <a:rPr lang="en-US" dirty="0"/>
              <a:t>= $60. </a:t>
            </a:r>
          </a:p>
          <a:p>
            <a:r>
              <a:rPr lang="en-US" dirty="0"/>
              <a:t>Total principal and interest at the beginning of the second six-month period is </a:t>
            </a:r>
            <a:r>
              <a:rPr lang="pl-PL" i="1" dirty="0"/>
              <a:t>P </a:t>
            </a:r>
            <a:r>
              <a:rPr lang="pl-PL" dirty="0"/>
              <a:t>+ </a:t>
            </a:r>
            <a:r>
              <a:rPr lang="pl-PL" i="1" dirty="0"/>
              <a:t>Pi </a:t>
            </a:r>
            <a:r>
              <a:rPr lang="pl-PL" dirty="0"/>
              <a:t>= $1,000 + $60 = $1,060 </a:t>
            </a:r>
            <a:endParaRPr lang="en-GB" dirty="0"/>
          </a:p>
          <a:p>
            <a:r>
              <a:rPr lang="en-US" dirty="0"/>
              <a:t>The interest earned during the </a:t>
            </a:r>
            <a:r>
              <a:rPr lang="en-US" u="sng" dirty="0"/>
              <a:t>second</a:t>
            </a:r>
            <a:r>
              <a:rPr lang="en-US" dirty="0"/>
              <a:t> six months would be</a:t>
            </a:r>
            <a:br>
              <a:rPr lang="en-US" dirty="0"/>
            </a:br>
            <a:r>
              <a:rPr lang="en-US" dirty="0"/>
              <a:t>			$1,060 × </a:t>
            </a:r>
            <a:r>
              <a:rPr lang="en-US" i="1" dirty="0"/>
              <a:t>(</a:t>
            </a:r>
            <a:r>
              <a:rPr lang="en-US" dirty="0"/>
              <a:t>0.12</a:t>
            </a:r>
            <a:r>
              <a:rPr lang="en-US" i="1" dirty="0"/>
              <a:t>/</a:t>
            </a:r>
            <a:r>
              <a:rPr lang="en-US" dirty="0"/>
              <a:t>2</a:t>
            </a:r>
            <a:r>
              <a:rPr lang="en-US" i="1" dirty="0"/>
              <a:t>) </a:t>
            </a:r>
            <a:r>
              <a:rPr lang="en-US" dirty="0"/>
              <a:t>= $63.60. </a:t>
            </a:r>
          </a:p>
          <a:p>
            <a:r>
              <a:rPr lang="en-US" dirty="0"/>
              <a:t>Total interest earned during the year = $60.00 + $63.60 = $123.60</a:t>
            </a: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32</a:t>
            </a:fld>
            <a:endParaRPr lang="en-GB"/>
          </a:p>
        </p:txBody>
      </p:sp>
    </p:spTree>
    <p:extLst>
      <p:ext uri="{BB962C8B-B14F-4D97-AF65-F5344CB8AC3E}">
        <p14:creationId xmlns:p14="http://schemas.microsoft.com/office/powerpoint/2010/main" val="110689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Effective Interest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a:t>
                </a:r>
                <a:r>
                  <a:rPr lang="en-US" i="1" dirty="0"/>
                  <a:t>effective </a:t>
                </a:r>
                <a:r>
                  <a:rPr lang="en-US" dirty="0"/>
                  <a:t>annual interest rate for the entire year </a:t>
                </a:r>
                <a:r>
                  <a:rPr lang="en-US" b="1" dirty="0">
                    <a:solidFill>
                      <a:srgbClr val="FF0000"/>
                    </a:solidFill>
                  </a:rPr>
                  <a:t>?</a:t>
                </a:r>
              </a:p>
              <a:p>
                <a:endParaRPr lang="en-US" b="1"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$123.60</m:t>
                          </m:r>
                        </m:num>
                        <m:den>
                          <m:r>
                            <a:rPr lang="en-GB" b="0" i="1" smtClean="0">
                              <a:latin typeface="Cambria Math" panose="02040503050406030204" pitchFamily="18" charset="0"/>
                            </a:rPr>
                            <m:t>$1,000</m:t>
                          </m:r>
                        </m:den>
                      </m:f>
                      <m:r>
                        <m:rPr>
                          <m:sty m:val="p"/>
                        </m:rPr>
                        <a:rPr lang="en-GB" b="0" i="0" smtClean="0">
                          <a:latin typeface="Cambria Math" panose="02040503050406030204" pitchFamily="18" charset="0"/>
                        </a:rPr>
                        <m:t>x</m:t>
                      </m:r>
                      <m:r>
                        <a:rPr lang="en-GB" b="0" i="1" smtClean="0">
                          <a:latin typeface="Cambria Math" panose="02040503050406030204" pitchFamily="18" charset="0"/>
                        </a:rPr>
                        <m:t> 100=12.36%</m:t>
                      </m:r>
                    </m:oMath>
                  </m:oMathPara>
                </a14:m>
                <a:endParaRPr lang="en-GB" dirty="0"/>
              </a:p>
              <a:p>
                <a:endParaRPr lang="en-US" dirty="0"/>
              </a:p>
              <a:p>
                <a:r>
                  <a:rPr lang="en-US" dirty="0"/>
                  <a:t>The actual or exact rate of interest earned on the principal during one year is known as the </a:t>
                </a:r>
                <a:r>
                  <a:rPr lang="en-US" i="1" dirty="0"/>
                  <a:t>effective rate</a:t>
                </a:r>
                <a:r>
                  <a:rPr lang="en-US" dirty="0"/>
                  <a:t>. It should be noted that effective interest rates are always expressed on an annual basis </a:t>
                </a:r>
                <a:br>
                  <a:rPr lang="en-US" dirty="0"/>
                </a:br>
                <a:br>
                  <a:rPr lang="en-GB" dirty="0"/>
                </a:b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33</a:t>
            </a:fld>
            <a:endParaRPr lang="en-GB"/>
          </a:p>
        </p:txBody>
      </p:sp>
    </p:spTree>
    <p:extLst>
      <p:ext uri="{BB962C8B-B14F-4D97-AF65-F5344CB8AC3E}">
        <p14:creationId xmlns:p14="http://schemas.microsoft.com/office/powerpoint/2010/main" val="2541099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Effective Interest Rate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i="1" dirty="0"/>
                  <a:t>r	</a:t>
                </a:r>
                <a:r>
                  <a:rPr lang="en-US" dirty="0"/>
                  <a:t>: nominal interest rate per year</a:t>
                </a:r>
              </a:p>
              <a:p>
                <a:pPr marL="0" indent="0">
                  <a:buNone/>
                </a:pPr>
                <a:r>
                  <a:rPr lang="en-US" i="1" dirty="0"/>
                  <a:t>M	</a:t>
                </a:r>
                <a:r>
                  <a:rPr lang="en-US" dirty="0"/>
                  <a:t>: the number of compounding periods per year</a:t>
                </a:r>
              </a:p>
              <a:p>
                <a:pPr marL="0" indent="0">
                  <a:buNone/>
                </a:pPr>
                <a:endParaRPr lang="en-US" dirty="0"/>
              </a:p>
              <a:p>
                <a:pPr marL="0" indent="0">
                  <a:buNone/>
                </a:pPr>
                <a:r>
                  <a:rPr lang="tr-TR" b="0" dirty="0"/>
                  <a:t>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m:t>
                    </m:r>
                  </m:oMath>
                </a14:m>
                <a:r>
                  <a:rPr lang="tr-TR" dirty="0"/>
                  <a:t> </a:t>
                </a:r>
                <a:r>
                  <a:rPr lang="en-GB" b="1" dirty="0">
                    <a:solidFill>
                      <a:srgbClr val="FF0000"/>
                    </a:solidFill>
                  </a:rPr>
                  <a:t>?</a:t>
                </a:r>
                <a:br>
                  <a:rPr lang="en-US" dirty="0"/>
                </a:b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34</a:t>
            </a:fld>
            <a:endParaRPr lang="en-GB"/>
          </a:p>
        </p:txBody>
      </p:sp>
      <mc:AlternateContent xmlns:mc="http://schemas.openxmlformats.org/markup-compatibility/2006" xmlns:a14="http://schemas.microsoft.com/office/drawing/2010/main">
        <mc:Choice Requires="a14">
          <p:sp>
            <p:nvSpPr>
              <p:cNvPr id="7" name="Rectangle 6"/>
              <p:cNvSpPr/>
              <p:nvPr/>
            </p:nvSpPr>
            <p:spPr>
              <a:xfrm>
                <a:off x="5063605" y="3328555"/>
                <a:ext cx="2641600" cy="5172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p>
                        <m:sSupPr>
                          <m:ctrlPr>
                            <a:rPr lang="en-GB" sz="2800" i="1" smtClean="0">
                              <a:solidFill>
                                <a:schemeClr val="tx1"/>
                              </a:solidFill>
                              <a:latin typeface="Cambria Math" panose="02040503050406030204" pitchFamily="18" charset="0"/>
                            </a:rPr>
                          </m:ctrlPr>
                        </m:sSupPr>
                        <m:e>
                          <m:d>
                            <m:dPr>
                              <m:ctrlPr>
                                <a:rPr lang="en-GB" sz="2800" i="1">
                                  <a:solidFill>
                                    <a:schemeClr val="tx1"/>
                                  </a:solidFill>
                                  <a:latin typeface="Cambria Math" panose="02040503050406030204" pitchFamily="18" charset="0"/>
                                </a:rPr>
                              </m:ctrlPr>
                            </m:dPr>
                            <m:e>
                              <m:r>
                                <a:rPr lang="en-GB" sz="2800" i="1">
                                  <a:solidFill>
                                    <a:schemeClr val="tx1"/>
                                  </a:solidFill>
                                  <a:latin typeface="Cambria Math" panose="02040503050406030204" pitchFamily="18" charset="0"/>
                                </a:rPr>
                                <m:t>1+</m:t>
                              </m:r>
                              <m:r>
                                <a:rPr lang="en-GB" sz="2800" i="1">
                                  <a:solidFill>
                                    <a:schemeClr val="tx1"/>
                                  </a:solidFill>
                                  <a:latin typeface="Cambria Math" panose="02040503050406030204" pitchFamily="18" charset="0"/>
                                </a:rPr>
                                <m:t>𝑟</m:t>
                              </m:r>
                              <m:r>
                                <a:rPr lang="en-GB" sz="2800" i="1">
                                  <a:solidFill>
                                    <a:schemeClr val="tx1"/>
                                  </a:solidFill>
                                  <a:latin typeface="Cambria Math" panose="02040503050406030204" pitchFamily="18" charset="0"/>
                                </a:rPr>
                                <m:t>/</m:t>
                              </m:r>
                              <m:r>
                                <a:rPr lang="en-GB" sz="2800" i="1">
                                  <a:solidFill>
                                    <a:schemeClr val="tx1"/>
                                  </a:solidFill>
                                  <a:latin typeface="Cambria Math" panose="02040503050406030204" pitchFamily="18" charset="0"/>
                                </a:rPr>
                                <m:t>𝑀</m:t>
                              </m:r>
                            </m:e>
                          </m:d>
                        </m:e>
                        <m:sup>
                          <m:r>
                            <a:rPr lang="en-GB" sz="2800" i="1">
                              <a:solidFill>
                                <a:schemeClr val="tx1"/>
                              </a:solidFill>
                              <a:latin typeface="Cambria Math" panose="02040503050406030204" pitchFamily="18" charset="0"/>
                            </a:rPr>
                            <m:t>𝑀</m:t>
                          </m:r>
                        </m:sup>
                      </m:sSup>
                      <m:r>
                        <a:rPr lang="en-GB" sz="2800" i="1">
                          <a:solidFill>
                            <a:schemeClr val="tx1"/>
                          </a:solidFill>
                          <a:latin typeface="Cambria Math" panose="02040503050406030204" pitchFamily="18" charset="0"/>
                        </a:rPr>
                        <m:t>−1</m:t>
                      </m:r>
                    </m:oMath>
                  </m:oMathPara>
                </a14:m>
                <a:br>
                  <a:rPr lang="en-US" sz="2800" dirty="0">
                    <a:solidFill>
                      <a:schemeClr val="tx1"/>
                    </a:solidFill>
                  </a:rPr>
                </a:br>
                <a:endParaRPr lang="en-GB" sz="2800" b="1" dirty="0">
                  <a:solidFill>
                    <a:srgbClr val="FF0000"/>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5063605" y="3328555"/>
                <a:ext cx="2641600" cy="517236"/>
              </a:xfrm>
              <a:prstGeom prst="rect">
                <a:avLst/>
              </a:prstGeom>
              <a:blipFill>
                <a:blip r:embed="rId3"/>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219810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5DD5-CE09-402B-9004-A841FB549721}"/>
              </a:ext>
            </a:extLst>
          </p:cNvPr>
          <p:cNvSpPr>
            <a:spLocks noGrp="1"/>
          </p:cNvSpPr>
          <p:nvPr>
            <p:ph type="title"/>
          </p:nvPr>
        </p:nvSpPr>
        <p:spPr/>
        <p:txBody>
          <a:bodyPr/>
          <a:lstStyle/>
          <a:p>
            <a:r>
              <a:rPr lang="en-GB" dirty="0"/>
              <a:t>Example</a:t>
            </a:r>
            <a:br>
              <a:rPr lang="en-GB" dirty="0"/>
            </a:br>
            <a:r>
              <a:rPr lang="en-GB" sz="2800" i="1" dirty="0"/>
              <a:t>Effective Annual Interest Rate</a:t>
            </a:r>
            <a:endParaRPr lang="en-GB" sz="2800" dirty="0"/>
          </a:p>
        </p:txBody>
      </p:sp>
      <p:sp>
        <p:nvSpPr>
          <p:cNvPr id="3" name="Content Placeholder 2">
            <a:extLst>
              <a:ext uri="{FF2B5EF4-FFF2-40B4-BE49-F238E27FC236}">
                <a16:creationId xmlns:a16="http://schemas.microsoft.com/office/drawing/2014/main" id="{E701C46C-AA1F-4ADD-8707-4D75FE732436}"/>
              </a:ext>
            </a:extLst>
          </p:cNvPr>
          <p:cNvSpPr>
            <a:spLocks noGrp="1"/>
          </p:cNvSpPr>
          <p:nvPr>
            <p:ph idx="1"/>
          </p:nvPr>
        </p:nvSpPr>
        <p:spPr/>
        <p:txBody>
          <a:bodyPr/>
          <a:lstStyle/>
          <a:p>
            <a:endParaRPr lang="tr-TR" dirty="0"/>
          </a:p>
          <a:p>
            <a:endParaRPr lang="tr-TR" dirty="0"/>
          </a:p>
          <a:p>
            <a:endParaRPr lang="tr-TR" dirty="0"/>
          </a:p>
          <a:p>
            <a:endParaRPr lang="tr-TR" dirty="0"/>
          </a:p>
          <a:p>
            <a:r>
              <a:rPr lang="tr-TR" dirty="0" err="1"/>
              <a:t>Monthly</a:t>
            </a:r>
            <a:r>
              <a:rPr lang="tr-TR" dirty="0"/>
              <a:t> </a:t>
            </a:r>
            <a:r>
              <a:rPr lang="tr-TR" dirty="0" err="1"/>
              <a:t>interest</a:t>
            </a:r>
            <a:r>
              <a:rPr lang="tr-TR" dirty="0"/>
              <a:t> rate is 1.29 %.</a:t>
            </a:r>
          </a:p>
          <a:p>
            <a:r>
              <a:rPr lang="tr-TR" dirty="0" err="1"/>
              <a:t>What</a:t>
            </a:r>
            <a:r>
              <a:rPr lang="tr-TR" dirty="0"/>
              <a:t> is </a:t>
            </a:r>
            <a:r>
              <a:rPr lang="tr-TR" dirty="0" err="1"/>
              <a:t>the</a:t>
            </a:r>
            <a:r>
              <a:rPr lang="tr-TR" dirty="0"/>
              <a:t> </a:t>
            </a:r>
            <a:r>
              <a:rPr lang="tr-TR" dirty="0" err="1"/>
              <a:t>annual</a:t>
            </a:r>
            <a:r>
              <a:rPr lang="tr-TR" dirty="0"/>
              <a:t> </a:t>
            </a:r>
            <a:r>
              <a:rPr lang="tr-TR" dirty="0" err="1"/>
              <a:t>interest</a:t>
            </a:r>
            <a:r>
              <a:rPr lang="tr-TR" dirty="0"/>
              <a:t> rate?</a:t>
            </a:r>
            <a:endParaRPr lang="en-GB" dirty="0"/>
          </a:p>
        </p:txBody>
      </p:sp>
      <p:sp>
        <p:nvSpPr>
          <p:cNvPr id="4" name="Date Placeholder 3">
            <a:extLst>
              <a:ext uri="{FF2B5EF4-FFF2-40B4-BE49-F238E27FC236}">
                <a16:creationId xmlns:a16="http://schemas.microsoft.com/office/drawing/2014/main" id="{AB742E84-1245-422E-B3CD-7617C7780292}"/>
              </a:ext>
            </a:extLst>
          </p:cNvPr>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a:extLst>
              <a:ext uri="{FF2B5EF4-FFF2-40B4-BE49-F238E27FC236}">
                <a16:creationId xmlns:a16="http://schemas.microsoft.com/office/drawing/2014/main" id="{5928E5A9-554F-406D-B04B-E8B78AF7E3EC}"/>
              </a:ext>
            </a:extLst>
          </p:cNvPr>
          <p:cNvSpPr>
            <a:spLocks noGrp="1"/>
          </p:cNvSpPr>
          <p:nvPr>
            <p:ph type="ftr" sz="quarter" idx="11"/>
          </p:nvPr>
        </p:nvSpPr>
        <p:spPr/>
        <p:txBody>
          <a:bodyPr/>
          <a:lstStyle/>
          <a:p>
            <a:r>
              <a:rPr lang="en-GB"/>
              <a:t>U. Mahir Yıldırım</a:t>
            </a:r>
          </a:p>
        </p:txBody>
      </p:sp>
      <p:sp>
        <p:nvSpPr>
          <p:cNvPr id="6" name="Slide Number Placeholder 5">
            <a:extLst>
              <a:ext uri="{FF2B5EF4-FFF2-40B4-BE49-F238E27FC236}">
                <a16:creationId xmlns:a16="http://schemas.microsoft.com/office/drawing/2014/main" id="{6E304A0C-AE1B-4340-975B-85845DE83EAE}"/>
              </a:ext>
            </a:extLst>
          </p:cNvPr>
          <p:cNvSpPr>
            <a:spLocks noGrp="1"/>
          </p:cNvSpPr>
          <p:nvPr>
            <p:ph type="sldNum" sz="quarter" idx="12"/>
          </p:nvPr>
        </p:nvSpPr>
        <p:spPr/>
        <p:txBody>
          <a:bodyPr/>
          <a:lstStyle/>
          <a:p>
            <a:fld id="{1AE36F40-6EB3-4B30-9BDC-3E3CF0A1C0BC}" type="slidenum">
              <a:rPr lang="en-GB" smtClean="0"/>
              <a:t>35</a:t>
            </a:fld>
            <a:endParaRPr lang="en-GB"/>
          </a:p>
        </p:txBody>
      </p:sp>
      <p:pic>
        <p:nvPicPr>
          <p:cNvPr id="7" name="Picture 6">
            <a:extLst>
              <a:ext uri="{FF2B5EF4-FFF2-40B4-BE49-F238E27FC236}">
                <a16:creationId xmlns:a16="http://schemas.microsoft.com/office/drawing/2014/main" id="{B37FA0AB-7369-4980-8C8B-FFC7159472DB}"/>
              </a:ext>
            </a:extLst>
          </p:cNvPr>
          <p:cNvPicPr>
            <a:picLocks noChangeAspect="1"/>
          </p:cNvPicPr>
          <p:nvPr/>
        </p:nvPicPr>
        <p:blipFill rotWithShape="1">
          <a:blip r:embed="rId2"/>
          <a:srcRect r="786" b="46525"/>
          <a:stretch/>
        </p:blipFill>
        <p:spPr>
          <a:xfrm>
            <a:off x="814251" y="1796324"/>
            <a:ext cx="5443288" cy="1573893"/>
          </a:xfrm>
          <a:prstGeom prst="rect">
            <a:avLst/>
          </a:prstGeom>
        </p:spPr>
      </p:pic>
    </p:spTree>
    <p:extLst>
      <p:ext uri="{BB962C8B-B14F-4D97-AF65-F5344CB8AC3E}">
        <p14:creationId xmlns:p14="http://schemas.microsoft.com/office/powerpoint/2010/main" val="8350193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GB" sz="2800" i="1" dirty="0"/>
              <a:t>Effective Annual Interest Rate</a:t>
            </a:r>
            <a:endParaRPr lang="en-GB"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A credit card company charges an interest rate of 1.</a:t>
                </a:r>
                <a:r>
                  <a:rPr lang="tr-TR" dirty="0"/>
                  <a:t>29</a:t>
                </a:r>
                <a:r>
                  <a:rPr lang="en-US" dirty="0"/>
                  <a:t>% per month on the unpaid balance of all accounts. The annual interest rate, they claim, is 12(1.</a:t>
                </a:r>
                <a:r>
                  <a:rPr lang="tr-TR" dirty="0"/>
                  <a:t>29</a:t>
                </a:r>
                <a:r>
                  <a:rPr lang="en-US" dirty="0"/>
                  <a:t>%) = 1</a:t>
                </a:r>
                <a:r>
                  <a:rPr lang="tr-TR" dirty="0"/>
                  <a:t>5</a:t>
                </a:r>
                <a:r>
                  <a:rPr lang="en-US" dirty="0"/>
                  <a:t>.</a:t>
                </a:r>
                <a:r>
                  <a:rPr lang="tr-TR" dirty="0"/>
                  <a:t>48%</a:t>
                </a:r>
                <a:r>
                  <a:rPr lang="en-US" dirty="0"/>
                  <a:t>. What is the effective rate of interest per year being charged by the company? </a:t>
                </a:r>
              </a:p>
              <a:p>
                <a:endParaRPr lang="en-US" dirty="0"/>
              </a:p>
              <a:p>
                <a:pPr marL="0" indent="0">
                  <a:buNone/>
                </a:pPr>
                <a14:m>
                  <m:oMath xmlns:m="http://schemas.openxmlformats.org/officeDocument/2006/math">
                    <m:r>
                      <a:rPr lang="en-GB" i="1">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1+</m:t>
                            </m:r>
                            <m:r>
                              <a:rPr lang="tr-TR" b="0" i="1" smtClean="0">
                                <a:latin typeface="Cambria Math" panose="02040503050406030204" pitchFamily="18" charset="0"/>
                              </a:rPr>
                              <m:t>0.01</m:t>
                            </m:r>
                            <m:r>
                              <a:rPr lang="en-GB" b="0" i="1" smtClean="0">
                                <a:latin typeface="Cambria Math" panose="02040503050406030204" pitchFamily="18" charset="0"/>
                              </a:rPr>
                              <m:t>2</m:t>
                            </m:r>
                            <m:r>
                              <a:rPr lang="tr-TR" b="0" i="1" smtClean="0">
                                <a:latin typeface="Cambria Math" panose="02040503050406030204" pitchFamily="18" charset="0"/>
                              </a:rPr>
                              <m:t>9</m:t>
                            </m:r>
                          </m:e>
                        </m:d>
                      </m:e>
                      <m:sup>
                        <m:r>
                          <a:rPr lang="en-GB" b="0" i="1" smtClean="0">
                            <a:latin typeface="Cambria Math" panose="02040503050406030204" pitchFamily="18" charset="0"/>
                          </a:rPr>
                          <m:t>12</m:t>
                        </m:r>
                      </m:sup>
                    </m:sSup>
                    <m:r>
                      <a:rPr lang="en-GB" i="1">
                        <a:latin typeface="Cambria Math" panose="02040503050406030204" pitchFamily="18" charset="0"/>
                      </a:rPr>
                      <m:t>−1</m:t>
                    </m:r>
                    <m:r>
                      <a:rPr lang="en-GB" b="0" i="1" smtClean="0">
                        <a:latin typeface="Cambria Math" panose="02040503050406030204" pitchFamily="18" charset="0"/>
                      </a:rPr>
                      <m:t>=0.</m:t>
                    </m:r>
                    <m:r>
                      <a:rPr lang="tr-TR" b="0" i="1" smtClean="0">
                        <a:latin typeface="Cambria Math" panose="02040503050406030204" pitchFamily="18" charset="0"/>
                      </a:rPr>
                      <m:t>1663</m:t>
                    </m:r>
                  </m:oMath>
                </a14:m>
                <a:r>
                  <a:rPr lang="en-US" dirty="0"/>
                  <a:t>, or </a:t>
                </a:r>
                <a14:m>
                  <m:oMath xmlns:m="http://schemas.openxmlformats.org/officeDocument/2006/math">
                    <m:r>
                      <a:rPr lang="tr-TR" b="0" i="1" smtClean="0">
                        <a:latin typeface="Cambria Math" panose="02040503050406030204" pitchFamily="18" charset="0"/>
                      </a:rPr>
                      <m:t>16</m:t>
                    </m:r>
                    <m:r>
                      <a:rPr lang="en-GB" i="1">
                        <a:latin typeface="Cambria Math" panose="02040503050406030204" pitchFamily="18" charset="0"/>
                      </a:rPr>
                      <m:t>.</m:t>
                    </m:r>
                    <m:r>
                      <a:rPr lang="tr-TR" b="0" i="1" smtClean="0">
                        <a:latin typeface="Cambria Math" panose="02040503050406030204" pitchFamily="18" charset="0"/>
                      </a:rPr>
                      <m:t>63</m:t>
                    </m:r>
                    <m:r>
                      <a:rPr lang="en-GB" i="1">
                        <a:latin typeface="Cambria Math" panose="02040503050406030204" pitchFamily="18" charset="0"/>
                      </a:rPr>
                      <m:t>%</m:t>
                    </m:r>
                  </m:oMath>
                </a14:m>
                <a:r>
                  <a:rPr lang="en-US" dirty="0"/>
                  <a:t> / year</a:t>
                </a:r>
                <a:br>
                  <a:rPr lang="en-US" dirty="0"/>
                </a:br>
                <a:br>
                  <a:rPr lang="en-US" dirty="0"/>
                </a:b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1391"/>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36</a:t>
            </a:fld>
            <a:endParaRPr lang="en-GB"/>
          </a:p>
        </p:txBody>
      </p:sp>
    </p:spTree>
    <p:extLst>
      <p:ext uri="{BB962C8B-B14F-4D97-AF65-F5344CB8AC3E}">
        <p14:creationId xmlns:p14="http://schemas.microsoft.com/office/powerpoint/2010/main" val="2504763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br>
              <a:rPr lang="en-GB" dirty="0"/>
            </a:br>
            <a:r>
              <a:rPr lang="en-US" sz="2800" i="1" dirty="0"/>
              <a:t>Future Equivalent when Interest Is Compounded Quarterly</a:t>
            </a:r>
            <a:endParaRPr lang="en-GB"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that a $100 lump-sum amount is invested for 10 years at a nominal interest rate of 6% compounded quarterly. How much is it worth at the end of the 10th year </a:t>
                </a:r>
                <a:r>
                  <a:rPr lang="en-US" b="1" dirty="0">
                    <a:solidFill>
                      <a:srgbClr val="FF0000"/>
                    </a:solidFill>
                  </a:rPr>
                  <a:t>?</a:t>
                </a:r>
                <a:r>
                  <a:rPr lang="en-US" dirty="0"/>
                  <a:t> </a:t>
                </a:r>
              </a:p>
              <a:p>
                <a:endParaRPr lang="en-US" dirty="0"/>
              </a:p>
              <a:p>
                <a:endParaRPr lang="en-US" dirty="0"/>
              </a:p>
              <a:p>
                <a:endParaRPr lang="en-GB" i="1" dirty="0">
                  <a:latin typeface="Cambria Math" panose="02040503050406030204" pitchFamily="18" charset="0"/>
                </a:endParaRPr>
              </a:p>
              <a:p>
                <a14:m>
                  <m:oMath xmlns:m="http://schemas.openxmlformats.org/officeDocument/2006/math">
                    <m:r>
                      <a:rPr lang="en-GB" i="1">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d>
                          <m:dPr>
                            <m:ctrlPr>
                              <a:rPr lang="en-GB" i="1">
                                <a:latin typeface="Cambria Math" panose="02040503050406030204" pitchFamily="18" charset="0"/>
                              </a:rPr>
                            </m:ctrlPr>
                          </m:dPr>
                          <m:e>
                            <m:r>
                              <a:rPr lang="en-GB" i="1">
                                <a:latin typeface="Cambria Math" panose="02040503050406030204" pitchFamily="18" charset="0"/>
                              </a:rPr>
                              <m:t>1+0.</m:t>
                            </m:r>
                            <m:r>
                              <a:rPr lang="en-GB" b="0" i="1" smtClean="0">
                                <a:latin typeface="Cambria Math" panose="02040503050406030204" pitchFamily="18" charset="0"/>
                              </a:rPr>
                              <m:t>06</m:t>
                            </m:r>
                            <m:r>
                              <a:rPr lang="en-GB" i="1">
                                <a:latin typeface="Cambria Math" panose="02040503050406030204" pitchFamily="18" charset="0"/>
                              </a:rPr>
                              <m:t>/</m:t>
                            </m:r>
                            <m:r>
                              <a:rPr lang="en-GB" b="0" i="1" smtClean="0">
                                <a:latin typeface="Cambria Math" panose="02040503050406030204" pitchFamily="18" charset="0"/>
                              </a:rPr>
                              <m:t>4</m:t>
                            </m:r>
                          </m:e>
                        </m:d>
                      </m:e>
                      <m:sup>
                        <m:r>
                          <a:rPr lang="en-GB" b="0" i="1" smtClean="0">
                            <a:latin typeface="Cambria Math" panose="02040503050406030204" pitchFamily="18" charset="0"/>
                          </a:rPr>
                          <m:t>4</m:t>
                        </m:r>
                      </m:sup>
                    </m:sSup>
                    <m:r>
                      <a:rPr lang="en-GB" i="1">
                        <a:latin typeface="Cambria Math" panose="02040503050406030204" pitchFamily="18" charset="0"/>
                      </a:rPr>
                      <m:t>−1=0.</m:t>
                    </m:r>
                    <m:r>
                      <a:rPr lang="en-GB" b="0" i="1" smtClean="0">
                        <a:latin typeface="Cambria Math" panose="02040503050406030204" pitchFamily="18" charset="0"/>
                      </a:rPr>
                      <m:t>0614</m:t>
                    </m:r>
                  </m:oMath>
                </a14:m>
                <a:br>
                  <a:rPr lang="en-US" dirty="0"/>
                </a:b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37</a:t>
            </a:fld>
            <a:endParaRPr lang="en-GB"/>
          </a:p>
        </p:txBody>
      </p:sp>
      <p:pic>
        <p:nvPicPr>
          <p:cNvPr id="7" name="Picture 6"/>
          <p:cNvPicPr>
            <a:picLocks noChangeAspect="1"/>
          </p:cNvPicPr>
          <p:nvPr/>
        </p:nvPicPr>
        <p:blipFill rotWithShape="1">
          <a:blip r:embed="rId3"/>
          <a:srcRect b="67678"/>
          <a:stretch/>
        </p:blipFill>
        <p:spPr>
          <a:xfrm>
            <a:off x="1160030" y="3429000"/>
            <a:ext cx="9257398" cy="569046"/>
          </a:xfrm>
          <a:prstGeom prst="rect">
            <a:avLst/>
          </a:prstGeom>
        </p:spPr>
      </p:pic>
      <p:pic>
        <p:nvPicPr>
          <p:cNvPr id="9" name="Picture 8"/>
          <p:cNvPicPr>
            <a:picLocks noChangeAspect="1"/>
          </p:cNvPicPr>
          <p:nvPr/>
        </p:nvPicPr>
        <p:blipFill rotWithShape="1">
          <a:blip r:embed="rId3"/>
          <a:srcRect t="68930" b="1691"/>
          <a:stretch/>
        </p:blipFill>
        <p:spPr>
          <a:xfrm>
            <a:off x="1160030" y="5342803"/>
            <a:ext cx="9257398" cy="517236"/>
          </a:xfrm>
          <a:prstGeom prst="rect">
            <a:avLst/>
          </a:prstGeom>
        </p:spPr>
      </p:pic>
    </p:spTree>
    <p:extLst>
      <p:ext uri="{BB962C8B-B14F-4D97-AF65-F5344CB8AC3E}">
        <p14:creationId xmlns:p14="http://schemas.microsoft.com/office/powerpoint/2010/main" val="179752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a:t>
            </a:r>
            <a:br>
              <a:rPr lang="en-GB" dirty="0"/>
            </a:br>
            <a:r>
              <a:rPr lang="en-US" sz="2800" i="1" dirty="0"/>
              <a:t>Uniform Gradient Series and Semiannual Compounding</a:t>
            </a:r>
            <a:endParaRPr lang="en-GB" i="1" dirty="0"/>
          </a:p>
        </p:txBody>
      </p:sp>
      <p:sp>
        <p:nvSpPr>
          <p:cNvPr id="3" name="Content Placeholder 2"/>
          <p:cNvSpPr>
            <a:spLocks noGrp="1"/>
          </p:cNvSpPr>
          <p:nvPr>
            <p:ph idx="1"/>
          </p:nvPr>
        </p:nvSpPr>
        <p:spPr/>
        <p:txBody>
          <a:bodyPr/>
          <a:lstStyle/>
          <a:p>
            <a:r>
              <a:rPr lang="en-US" dirty="0"/>
              <a:t>Certain operating savings are expected to be 0 at the end of the first six months, to be $1,000 at the end of the second six months, and to increase by $1,000 at the end of each six-month period thereafter, for a total of four years. It is desired to find the equivalent uniform amount, </a:t>
            </a:r>
            <a:r>
              <a:rPr lang="en-US" i="1" dirty="0"/>
              <a:t>A</a:t>
            </a:r>
            <a:r>
              <a:rPr lang="en-US" dirty="0"/>
              <a:t>, at the end of each of the eight six-month periods if the nominal interest rate is 20% compounded semiannually. </a:t>
            </a:r>
          </a:p>
          <a:p>
            <a:endParaRPr lang="pt-BR" i="1" dirty="0"/>
          </a:p>
          <a:p>
            <a:r>
              <a:rPr lang="pt-BR" i="1" dirty="0"/>
              <a:t>A </a:t>
            </a:r>
            <a:r>
              <a:rPr lang="pt-BR" dirty="0"/>
              <a:t>= </a:t>
            </a:r>
            <a:r>
              <a:rPr lang="pt-BR" i="1" dirty="0"/>
              <a:t>G</a:t>
            </a:r>
            <a:r>
              <a:rPr lang="pt-BR" dirty="0"/>
              <a:t>(</a:t>
            </a:r>
            <a:r>
              <a:rPr lang="pt-BR" i="1" dirty="0"/>
              <a:t>A/G</a:t>
            </a:r>
            <a:r>
              <a:rPr lang="pt-BR" dirty="0"/>
              <a:t>, 10%, 8)</a:t>
            </a:r>
            <a:r>
              <a:rPr lang="pt-BR" i="1" dirty="0"/>
              <a:t> </a:t>
            </a:r>
            <a:r>
              <a:rPr lang="pt-BR" dirty="0"/>
              <a:t>= $1,000(3.0045)</a:t>
            </a:r>
            <a:r>
              <a:rPr lang="pt-BR" i="1" dirty="0"/>
              <a:t> </a:t>
            </a:r>
            <a:r>
              <a:rPr lang="pt-BR" dirty="0"/>
              <a:t>= $3,004.50 </a:t>
            </a:r>
            <a:br>
              <a:rPr lang="pt-BR" dirty="0"/>
            </a:br>
            <a:br>
              <a:rPr lang="en-US" dirty="0"/>
            </a:b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38</a:t>
            </a:fld>
            <a:endParaRPr lang="en-GB"/>
          </a:p>
        </p:txBody>
      </p:sp>
    </p:spTree>
    <p:extLst>
      <p:ext uri="{BB962C8B-B14F-4D97-AF65-F5344CB8AC3E}">
        <p14:creationId xmlns:p14="http://schemas.microsoft.com/office/powerpoint/2010/main" val="2004317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Example (cont’d)</a:t>
            </a:r>
            <a:br>
              <a:rPr lang="en-GB" dirty="0"/>
            </a:br>
            <a:r>
              <a:rPr lang="en-US" sz="2800" i="1" dirty="0"/>
              <a:t>Uniform Gradient Series and Semiannual Compounding</a:t>
            </a:r>
            <a:endParaRPr lang="en-GB" i="1" dirty="0"/>
          </a:p>
        </p:txBody>
      </p:sp>
      <p:pic>
        <p:nvPicPr>
          <p:cNvPr id="7" name="Content Placeholder 6"/>
          <p:cNvPicPr>
            <a:picLocks noGrp="1" noChangeAspect="1"/>
          </p:cNvPicPr>
          <p:nvPr>
            <p:ph idx="1"/>
          </p:nvPr>
        </p:nvPicPr>
        <p:blipFill>
          <a:blip r:embed="rId2"/>
          <a:stretch>
            <a:fillRect/>
          </a:stretch>
        </p:blipFill>
        <p:spPr>
          <a:xfrm>
            <a:off x="838200" y="2695099"/>
            <a:ext cx="10515600" cy="2612389"/>
          </a:xfrm>
          <a:prstGeom prst="rect">
            <a:avLst/>
          </a:prstGeom>
        </p:spPr>
      </p:pic>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39</a:t>
            </a:fld>
            <a:endParaRPr lang="en-GB"/>
          </a:p>
        </p:txBody>
      </p:sp>
    </p:spTree>
    <p:extLst>
      <p:ext uri="{BB962C8B-B14F-4D97-AF65-F5344CB8AC3E}">
        <p14:creationId xmlns:p14="http://schemas.microsoft.com/office/powerpoint/2010/main" val="4168614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023600" cy="4351338"/>
          </a:xfrm>
        </p:spPr>
        <p:txBody>
          <a:bodyPr>
            <a:normAutofit/>
          </a:bodyPr>
          <a:lstStyle/>
          <a:p>
            <a:r>
              <a:rPr lang="en-US" sz="2400" dirty="0"/>
              <a:t>A micro-brewery is considering the installation of a newly designed boiler system that burns the dried, spent malt and barley grains from the brewing process. The boiler will produce process steam that powers the majority of the brewery’s energy operations, saving $450,000 per year over the boiler’s expected life of 10 years. If the interest rate is 1</a:t>
            </a:r>
            <a:r>
              <a:rPr lang="tr-TR" sz="2400" dirty="0"/>
              <a:t>5</a:t>
            </a:r>
            <a:r>
              <a:rPr lang="en-US" sz="2400" dirty="0"/>
              <a:t>% per year, how much money can the brewery afford to invest in the new boiler system?</a:t>
            </a:r>
            <a:endParaRPr lang="en-GB" sz="2400"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4</a:t>
            </a:fld>
            <a:endParaRPr lang="en-GB"/>
          </a:p>
        </p:txBody>
      </p:sp>
      <p:sp>
        <p:nvSpPr>
          <p:cNvPr id="7" name="Title 1"/>
          <p:cNvSpPr>
            <a:spLocks noGrp="1"/>
          </p:cNvSpPr>
          <p:nvPr>
            <p:ph type="title"/>
          </p:nvPr>
        </p:nvSpPr>
        <p:spPr>
          <a:xfrm>
            <a:off x="838200" y="365125"/>
            <a:ext cx="10515600" cy="1325563"/>
          </a:xfrm>
        </p:spPr>
        <p:txBody>
          <a:bodyPr/>
          <a:lstStyle/>
          <a:p>
            <a:r>
              <a:rPr lang="tr-TR" dirty="0"/>
              <a:t>Solution</a:t>
            </a:r>
            <a:br>
              <a:rPr lang="en-GB" dirty="0"/>
            </a:br>
            <a:r>
              <a:rPr lang="en-US" sz="2800" i="1" dirty="0"/>
              <a:t>Present Equivalent of an Annuity (Uniform Series)</a:t>
            </a:r>
            <a:endParaRPr lang="en-GB" i="1" dirty="0"/>
          </a:p>
        </p:txBody>
      </p:sp>
      <p:pic>
        <p:nvPicPr>
          <p:cNvPr id="8" name="Picture 7"/>
          <p:cNvPicPr>
            <a:picLocks noChangeAspect="1"/>
          </p:cNvPicPr>
          <p:nvPr/>
        </p:nvPicPr>
        <p:blipFill>
          <a:blip r:embed="rId2"/>
          <a:stretch>
            <a:fillRect/>
          </a:stretch>
        </p:blipFill>
        <p:spPr>
          <a:xfrm>
            <a:off x="6673871" y="3699402"/>
            <a:ext cx="5003800" cy="2656947"/>
          </a:xfrm>
          <a:prstGeom prst="rect">
            <a:avLst/>
          </a:prstGeom>
        </p:spPr>
      </p:pic>
      <p:sp>
        <p:nvSpPr>
          <p:cNvPr id="10" name="Rectangle 9"/>
          <p:cNvSpPr/>
          <p:nvPr/>
        </p:nvSpPr>
        <p:spPr>
          <a:xfrm>
            <a:off x="1114425" y="2181225"/>
            <a:ext cx="10496550" cy="676275"/>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11169569" y="1844855"/>
            <a:ext cx="817643" cy="33637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863600" y="2856886"/>
            <a:ext cx="1695450" cy="33637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5" name="Rectangle 14"/>
              <p:cNvSpPr/>
              <p:nvPr/>
            </p:nvSpPr>
            <p:spPr>
              <a:xfrm>
                <a:off x="1114425" y="4077295"/>
                <a:ext cx="2535502" cy="461665"/>
              </a:xfrm>
              <a:prstGeom prst="rect">
                <a:avLst/>
              </a:prstGeom>
            </p:spPr>
            <p:txBody>
              <a:bodyPr wrap="none">
                <a:spAutoFit/>
              </a:bodyPr>
              <a:lstStyle/>
              <a:p>
                <a:pPr>
                  <a:tabLst>
                    <a:tab pos="542925" algn="l"/>
                  </a:tabLst>
                </a:pPr>
                <a14:m>
                  <m:oMath xmlns:m="http://schemas.openxmlformats.org/officeDocument/2006/math">
                    <m:r>
                      <a:rPr lang="en-GB" sz="2400" i="1">
                        <a:latin typeface="Cambria Math" panose="02040503050406030204" pitchFamily="18" charset="0"/>
                      </a:rPr>
                      <m:t>𝑃</m:t>
                    </m:r>
                    <m:r>
                      <a:rPr lang="en-GB" sz="2400" i="1">
                        <a:latin typeface="Cambria Math" panose="02040503050406030204" pitchFamily="18" charset="0"/>
                      </a:rPr>
                      <m:t>=</m:t>
                    </m:r>
                    <m:r>
                      <a:rPr lang="en-GB" sz="2400" i="1">
                        <a:latin typeface="Cambria Math" panose="02040503050406030204" pitchFamily="18" charset="0"/>
                      </a:rPr>
                      <m:t>𝐴</m:t>
                    </m:r>
                  </m:oMath>
                </a14:m>
                <a:r>
                  <a:rPr lang="en-GB" sz="2400" dirty="0"/>
                  <a:t>(</a:t>
                </a:r>
                <a14:m>
                  <m:oMath xmlns:m="http://schemas.openxmlformats.org/officeDocument/2006/math">
                    <m:r>
                      <a:rPr lang="en-GB" sz="2400" i="1">
                        <a:latin typeface="Cambria Math" panose="02040503050406030204" pitchFamily="18" charset="0"/>
                      </a:rPr>
                      <m:t>𝑃</m:t>
                    </m:r>
                  </m:oMath>
                </a14:m>
                <a:r>
                  <a:rPr lang="en-GB" sz="2400" i="1" dirty="0"/>
                  <a:t>/</a:t>
                </a:r>
                <a14:m>
                  <m:oMath xmlns:m="http://schemas.openxmlformats.org/officeDocument/2006/math">
                    <m:r>
                      <a:rPr lang="en-GB" sz="2400" i="1">
                        <a:latin typeface="Cambria Math" panose="02040503050406030204" pitchFamily="18" charset="0"/>
                      </a:rPr>
                      <m:t>𝐴</m:t>
                    </m:r>
                  </m:oMath>
                </a14:m>
                <a:r>
                  <a:rPr lang="en-GB" sz="2400" dirty="0"/>
                  <a:t>, </a:t>
                </a:r>
                <a14:m>
                  <m:oMath xmlns:m="http://schemas.openxmlformats.org/officeDocument/2006/math">
                    <m:r>
                      <a:rPr lang="en-GB" sz="2400" i="1">
                        <a:latin typeface="Cambria Math" panose="02040503050406030204" pitchFamily="18" charset="0"/>
                      </a:rPr>
                      <m:t>𝑖</m:t>
                    </m:r>
                  </m:oMath>
                </a14:m>
                <a:r>
                  <a:rPr lang="en-GB" sz="2400" dirty="0"/>
                  <a:t>%, </a:t>
                </a:r>
                <a14:m>
                  <m:oMath xmlns:m="http://schemas.openxmlformats.org/officeDocument/2006/math">
                    <m:r>
                      <a:rPr lang="en-GB" sz="2400" i="1">
                        <a:latin typeface="Cambria Math" panose="02040503050406030204" pitchFamily="18" charset="0"/>
                      </a:rPr>
                      <m:t>𝑁</m:t>
                    </m:r>
                  </m:oMath>
                </a14:m>
                <a:r>
                  <a:rPr lang="en-GB" sz="2400" dirty="0"/>
                  <a:t>)</a:t>
                </a:r>
              </a:p>
            </p:txBody>
          </p:sp>
        </mc:Choice>
        <mc:Fallback xmlns="">
          <p:sp>
            <p:nvSpPr>
              <p:cNvPr id="15" name="Rectangle 14"/>
              <p:cNvSpPr>
                <a:spLocks noRot="1" noChangeAspect="1" noMove="1" noResize="1" noEditPoints="1" noAdjustHandles="1" noChangeArrowheads="1" noChangeShapeType="1" noTextEdit="1"/>
              </p:cNvSpPr>
              <p:nvPr/>
            </p:nvSpPr>
            <p:spPr>
              <a:xfrm>
                <a:off x="1114425" y="4077295"/>
                <a:ext cx="2535502" cy="461665"/>
              </a:xfrm>
              <a:prstGeom prst="rect">
                <a:avLst/>
              </a:prstGeom>
              <a:blipFill>
                <a:blip r:embed="rId4"/>
                <a:stretch>
                  <a:fillRect l="-721" t="-10526" r="-2163" b="-289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392986" y="4494637"/>
                <a:ext cx="3473836" cy="461665"/>
              </a:xfrm>
              <a:prstGeom prst="rect">
                <a:avLst/>
              </a:prstGeom>
            </p:spPr>
            <p:txBody>
              <a:bodyPr wrap="none">
                <a:spAutoFit/>
              </a:bodyPr>
              <a:lstStyle/>
              <a:p>
                <a:pPr>
                  <a:tabLst>
                    <a:tab pos="542925" algn="l"/>
                  </a:tabLst>
                </a:pPr>
                <a14:m>
                  <m:oMath xmlns:m="http://schemas.openxmlformats.org/officeDocument/2006/math">
                    <m:r>
                      <a:rPr lang="en-GB" sz="2400" b="0" i="1" smtClean="0">
                        <a:latin typeface="Cambria Math" panose="02040503050406030204" pitchFamily="18" charset="0"/>
                      </a:rPr>
                      <m:t>=450,000</m:t>
                    </m:r>
                  </m:oMath>
                </a14:m>
                <a:r>
                  <a:rPr lang="en-GB" sz="2400" dirty="0"/>
                  <a:t>(</a:t>
                </a:r>
                <a14:m>
                  <m:oMath xmlns:m="http://schemas.openxmlformats.org/officeDocument/2006/math">
                    <m:r>
                      <a:rPr lang="en-GB" sz="2400" i="1">
                        <a:latin typeface="Cambria Math" panose="02040503050406030204" pitchFamily="18" charset="0"/>
                      </a:rPr>
                      <m:t>𝑃</m:t>
                    </m:r>
                  </m:oMath>
                </a14:m>
                <a:r>
                  <a:rPr lang="en-GB" sz="2400" i="1" dirty="0"/>
                  <a:t>/</a:t>
                </a:r>
                <a14:m>
                  <m:oMath xmlns:m="http://schemas.openxmlformats.org/officeDocument/2006/math">
                    <m:r>
                      <a:rPr lang="en-GB" sz="2400" i="1">
                        <a:latin typeface="Cambria Math" panose="02040503050406030204" pitchFamily="18" charset="0"/>
                      </a:rPr>
                      <m:t>𝐴</m:t>
                    </m:r>
                  </m:oMath>
                </a14:m>
                <a:r>
                  <a:rPr lang="en-GB" sz="2400" dirty="0"/>
                  <a:t>, </a:t>
                </a:r>
                <a14:m>
                  <m:oMath xmlns:m="http://schemas.openxmlformats.org/officeDocument/2006/math">
                    <m:r>
                      <a:rPr lang="en-GB" sz="2400" b="0" i="1" smtClean="0">
                        <a:latin typeface="Cambria Math" panose="02040503050406030204" pitchFamily="18" charset="0"/>
                      </a:rPr>
                      <m:t>1</m:t>
                    </m:r>
                    <m:r>
                      <a:rPr lang="tr-TR" sz="2400" b="0" i="1" smtClean="0">
                        <a:latin typeface="Cambria Math" panose="02040503050406030204" pitchFamily="18" charset="0"/>
                      </a:rPr>
                      <m:t>5</m:t>
                    </m:r>
                  </m:oMath>
                </a14:m>
                <a:r>
                  <a:rPr lang="en-GB" sz="2400" dirty="0"/>
                  <a:t>%, </a:t>
                </a:r>
                <a14:m>
                  <m:oMath xmlns:m="http://schemas.openxmlformats.org/officeDocument/2006/math">
                    <m:r>
                      <a:rPr lang="en-GB" sz="2400" b="0" i="1" smtClean="0">
                        <a:latin typeface="Cambria Math" panose="02040503050406030204" pitchFamily="18" charset="0"/>
                      </a:rPr>
                      <m:t>10</m:t>
                    </m:r>
                  </m:oMath>
                </a14:m>
                <a:r>
                  <a:rPr lang="en-GB" sz="2400" dirty="0"/>
                  <a:t>)</a:t>
                </a:r>
              </a:p>
            </p:txBody>
          </p:sp>
        </mc:Choice>
        <mc:Fallback xmlns="">
          <p:sp>
            <p:nvSpPr>
              <p:cNvPr id="16" name="Rectangle 15"/>
              <p:cNvSpPr>
                <a:spLocks noRot="1" noChangeAspect="1" noMove="1" noResize="1" noEditPoints="1" noAdjustHandles="1" noChangeArrowheads="1" noChangeShapeType="1" noTextEdit="1"/>
              </p:cNvSpPr>
              <p:nvPr/>
            </p:nvSpPr>
            <p:spPr>
              <a:xfrm>
                <a:off x="1392986" y="4494637"/>
                <a:ext cx="3473836" cy="461665"/>
              </a:xfrm>
              <a:prstGeom prst="rect">
                <a:avLst/>
              </a:prstGeom>
              <a:blipFill>
                <a:blip r:embed="rId5"/>
                <a:stretch>
                  <a:fillRect t="-10526" r="-1582" b="-28947"/>
                </a:stretch>
              </a:blipFill>
            </p:spPr>
            <p:txBody>
              <a:bodyPr/>
              <a:lstStyle/>
              <a:p>
                <a:r>
                  <a:rPr lang="en-GB">
                    <a:noFill/>
                  </a:rPr>
                  <a:t> </a:t>
                </a:r>
              </a:p>
            </p:txBody>
          </p:sp>
        </mc:Fallback>
      </mc:AlternateContent>
    </p:spTree>
    <p:extLst>
      <p:ext uri="{BB962C8B-B14F-4D97-AF65-F5344CB8AC3E}">
        <p14:creationId xmlns:p14="http://schemas.microsoft.com/office/powerpoint/2010/main" val="178915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5" grpId="0"/>
      <p:bldP spid="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
        <p:nvSpPr>
          <p:cNvPr id="4" name="Rectangle 3"/>
          <p:cNvSpPr/>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0" dirty="0">
                <a:solidFill>
                  <a:schemeClr val="tx1"/>
                </a:solidFill>
              </a:rPr>
              <a:t>End of </a:t>
            </a:r>
            <a:r>
              <a:rPr lang="en-GB" sz="6000">
                <a:solidFill>
                  <a:schemeClr val="tx1"/>
                </a:solidFill>
              </a:rPr>
              <a:t>Chapter 4</a:t>
            </a:r>
            <a:endParaRPr lang="en-GB" sz="6000" dirty="0">
              <a:solidFill>
                <a:schemeClr val="tx1"/>
              </a:solidFill>
            </a:endParaRPr>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40</a:t>
            </a:fld>
            <a:endParaRPr lang="en-GB"/>
          </a:p>
        </p:txBody>
      </p:sp>
      <p:sp>
        <p:nvSpPr>
          <p:cNvPr id="7" name="Date Placeholder 6"/>
          <p:cNvSpPr>
            <a:spLocks noGrp="1"/>
          </p:cNvSpPr>
          <p:nvPr>
            <p:ph type="dt" sz="half" idx="10"/>
          </p:nvPr>
        </p:nvSpPr>
        <p:spPr/>
        <p:txBody>
          <a:bodyPr/>
          <a:lstStyle/>
          <a:p>
            <a:fld id="{F19DC4A4-6525-4226-98A7-0C97F873169F}" type="datetime1">
              <a:rPr lang="en-GB" smtClean="0"/>
              <a:t>11/04/2018</a:t>
            </a:fld>
            <a:endParaRPr lang="en-GB"/>
          </a:p>
        </p:txBody>
      </p:sp>
    </p:spTree>
    <p:extLst>
      <p:ext uri="{BB962C8B-B14F-4D97-AF65-F5344CB8AC3E}">
        <p14:creationId xmlns:p14="http://schemas.microsoft.com/office/powerpoint/2010/main" val="1007418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4C4C8D-B12F-4176-9D8D-FEC8C42504C5}"/>
              </a:ext>
            </a:extLst>
          </p:cNvPr>
          <p:cNvPicPr>
            <a:picLocks noChangeAspect="1"/>
          </p:cNvPicPr>
          <p:nvPr/>
        </p:nvPicPr>
        <p:blipFill rotWithShape="1">
          <a:blip r:embed="rId2"/>
          <a:srcRect b="16283"/>
          <a:stretch/>
        </p:blipFill>
        <p:spPr>
          <a:xfrm>
            <a:off x="838199" y="1690688"/>
            <a:ext cx="10678903" cy="4486275"/>
          </a:xfrm>
          <a:prstGeom prst="rect">
            <a:avLst/>
          </a:prstGeom>
        </p:spPr>
      </p:pic>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GB" dirty="0"/>
                  <a:t>Reading Interest Table</a:t>
                </a:r>
                <a:r>
                  <a:rPr lang="tr-TR" dirty="0"/>
                  <a:t> - </a:t>
                </a:r>
                <a14:m>
                  <m:oMath xmlns:m="http://schemas.openxmlformats.org/officeDocument/2006/math">
                    <m:d>
                      <m:dPr>
                        <m:ctrlPr>
                          <a:rPr lang="en-GB" i="1">
                            <a:latin typeface="Cambria Math" panose="02040503050406030204" pitchFamily="18" charset="0"/>
                          </a:rPr>
                        </m:ctrlPr>
                      </m:dPr>
                      <m:e>
                        <m:f>
                          <m:fPr>
                            <m:type m:val="lin"/>
                            <m:ctrlPr>
                              <a:rPr lang="en-GB" i="1">
                                <a:latin typeface="Cambria Math" panose="02040503050406030204" pitchFamily="18" charset="0"/>
                              </a:rPr>
                            </m:ctrlPr>
                          </m:fPr>
                          <m:num>
                            <m:r>
                              <a:rPr lang="tr-TR" b="0" i="1" smtClean="0">
                                <a:latin typeface="Cambria Math" panose="02040503050406030204" pitchFamily="18" charset="0"/>
                              </a:rPr>
                              <m:t>𝑃</m:t>
                            </m:r>
                          </m:num>
                          <m:den>
                            <m:r>
                              <a:rPr lang="tr-TR" b="0" i="1" smtClean="0">
                                <a:latin typeface="Cambria Math" panose="02040503050406030204" pitchFamily="18" charset="0"/>
                              </a:rPr>
                              <m:t>𝐴</m:t>
                            </m:r>
                          </m:den>
                        </m:f>
                        <m:r>
                          <a:rPr lang="en-GB" b="0" i="1">
                            <a:latin typeface="Cambria Math" panose="02040503050406030204" pitchFamily="18" charset="0"/>
                          </a:rPr>
                          <m:t>,1</m:t>
                        </m:r>
                        <m:r>
                          <a:rPr lang="tr-TR" b="0" i="1" smtClean="0">
                            <a:latin typeface="Cambria Math" panose="02040503050406030204" pitchFamily="18" charset="0"/>
                          </a:rPr>
                          <m:t>5</m:t>
                        </m:r>
                        <m:r>
                          <a:rPr lang="en-GB" b="0" i="1">
                            <a:latin typeface="Cambria Math" panose="02040503050406030204" pitchFamily="18" charset="0"/>
                          </a:rPr>
                          <m:t>%,</m:t>
                        </m:r>
                        <m:r>
                          <a:rPr lang="tr-TR" b="0" i="1" smtClean="0">
                            <a:latin typeface="Cambria Math" panose="02040503050406030204" pitchFamily="18" charset="0"/>
                          </a:rPr>
                          <m:t>10</m:t>
                        </m:r>
                      </m:e>
                    </m:d>
                  </m:oMath>
                </a14:m>
                <a:endParaRPr lang="en-GB"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GB">
                    <a:noFill/>
                  </a:rPr>
                  <a:t> </a:t>
                </a:r>
              </a:p>
            </p:txBody>
          </p:sp>
        </mc:Fallback>
      </mc:AlternateContent>
      <p:sp>
        <p:nvSpPr>
          <p:cNvPr id="5" name="Rectangle 4"/>
          <p:cNvSpPr/>
          <p:nvPr/>
        </p:nvSpPr>
        <p:spPr>
          <a:xfrm>
            <a:off x="4064000" y="1690692"/>
            <a:ext cx="889000" cy="40480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5172075" y="2004452"/>
            <a:ext cx="1447800" cy="28194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4920615" y="2324100"/>
            <a:ext cx="975360" cy="116586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074419" y="4995578"/>
            <a:ext cx="4821555" cy="24384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2CE2F064-96F4-459B-BD51-226D539969E5}"/>
              </a:ext>
            </a:extLst>
          </p:cNvPr>
          <p:cNvSpPr/>
          <p:nvPr/>
        </p:nvSpPr>
        <p:spPr>
          <a:xfrm>
            <a:off x="5073765" y="4995578"/>
            <a:ext cx="822210" cy="243840"/>
          </a:xfrm>
          <a:prstGeom prst="rect">
            <a:avLst/>
          </a:prstGeom>
          <a:solidFill>
            <a:srgbClr val="92D050">
              <a:alpha val="43000"/>
            </a:srgb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1062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1023600" cy="4351338"/>
          </a:xfrm>
        </p:spPr>
        <p:txBody>
          <a:bodyPr>
            <a:normAutofit/>
          </a:bodyPr>
          <a:lstStyle/>
          <a:p>
            <a:r>
              <a:rPr lang="en-US" sz="2400" dirty="0"/>
              <a:t>A micro-brewery is considering the installation of a newly designed boiler system that burns the dried, spent malt and barley grains from the brewing process. The boiler will produce process steam that powers the majority of the brewery’s energy operations, saving $450,000 per year over the boiler’s expected life of 10 years. If the interest rate is 1</a:t>
            </a:r>
            <a:r>
              <a:rPr lang="tr-TR" sz="2400" dirty="0"/>
              <a:t>5</a:t>
            </a:r>
            <a:r>
              <a:rPr lang="en-US" sz="2400" dirty="0"/>
              <a:t>% per year, how much money can the brewery afford to invest in the new boiler system?</a:t>
            </a:r>
            <a:endParaRPr lang="en-GB" sz="2400"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dirty="0"/>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6</a:t>
            </a:fld>
            <a:endParaRPr lang="en-GB"/>
          </a:p>
        </p:txBody>
      </p:sp>
      <p:sp>
        <p:nvSpPr>
          <p:cNvPr id="7" name="Title 1"/>
          <p:cNvSpPr>
            <a:spLocks noGrp="1"/>
          </p:cNvSpPr>
          <p:nvPr>
            <p:ph type="title"/>
          </p:nvPr>
        </p:nvSpPr>
        <p:spPr>
          <a:xfrm>
            <a:off x="838200" y="365125"/>
            <a:ext cx="10515600" cy="1325563"/>
          </a:xfrm>
        </p:spPr>
        <p:txBody>
          <a:bodyPr/>
          <a:lstStyle/>
          <a:p>
            <a:r>
              <a:rPr lang="tr-TR" dirty="0"/>
              <a:t>Solution</a:t>
            </a:r>
            <a:br>
              <a:rPr lang="en-GB" dirty="0"/>
            </a:br>
            <a:r>
              <a:rPr lang="en-US" sz="2800" i="1" dirty="0"/>
              <a:t>Present Equivalent of an Annuity (Uniform Series)</a:t>
            </a:r>
            <a:endParaRPr lang="en-GB" i="1" dirty="0"/>
          </a:p>
        </p:txBody>
      </p:sp>
      <p:pic>
        <p:nvPicPr>
          <p:cNvPr id="8" name="Picture 7"/>
          <p:cNvPicPr>
            <a:picLocks noChangeAspect="1"/>
          </p:cNvPicPr>
          <p:nvPr/>
        </p:nvPicPr>
        <p:blipFill>
          <a:blip r:embed="rId2"/>
          <a:stretch>
            <a:fillRect/>
          </a:stretch>
        </p:blipFill>
        <p:spPr>
          <a:xfrm>
            <a:off x="6673871" y="3699402"/>
            <a:ext cx="5003800" cy="2656947"/>
          </a:xfrm>
          <a:prstGeom prst="rect">
            <a:avLst/>
          </a:prstGeom>
        </p:spPr>
      </p:pic>
      <p:sp>
        <p:nvSpPr>
          <p:cNvPr id="10" name="Rectangle 9"/>
          <p:cNvSpPr/>
          <p:nvPr/>
        </p:nvSpPr>
        <p:spPr>
          <a:xfrm>
            <a:off x="1114425" y="2181225"/>
            <a:ext cx="10496550" cy="676275"/>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a:off x="11169569" y="1844855"/>
            <a:ext cx="817643" cy="33637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863600" y="2856886"/>
            <a:ext cx="1695450" cy="33637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Rectangle 13"/>
              <p:cNvSpPr/>
              <p:nvPr/>
            </p:nvSpPr>
            <p:spPr>
              <a:xfrm>
                <a:off x="1114425" y="5190496"/>
                <a:ext cx="4521046" cy="621709"/>
              </a:xfrm>
              <a:prstGeom prst="rect">
                <a:avLst/>
              </a:prstGeom>
            </p:spPr>
            <p:txBody>
              <a:bodyPr wrap="none">
                <a:spAutoFit/>
              </a:bodyPr>
              <a:lstStyle/>
              <a:p>
                <a14:m>
                  <m:oMath xmlns:m="http://schemas.openxmlformats.org/officeDocument/2006/math">
                    <m:r>
                      <a:rPr lang="en-GB" sz="2000" i="1" smtClean="0">
                        <a:latin typeface="Cambria Math" panose="02040503050406030204" pitchFamily="18" charset="0"/>
                      </a:rPr>
                      <m:t>𝑃</m:t>
                    </m:r>
                    <m:r>
                      <a:rPr lang="en-GB" sz="2000" i="1">
                        <a:latin typeface="Cambria Math" panose="02040503050406030204" pitchFamily="18" charset="0"/>
                      </a:rPr>
                      <m:t>=</m:t>
                    </m:r>
                    <m:r>
                      <a:rPr lang="en-GB" sz="2000" i="1">
                        <a:latin typeface="Cambria Math" panose="02040503050406030204" pitchFamily="18" charset="0"/>
                      </a:rPr>
                      <m:t>𝐴</m:t>
                    </m:r>
                    <m:d>
                      <m:dPr>
                        <m:begChr m:val="["/>
                        <m:endChr m:val="]"/>
                        <m:ctrlPr>
                          <a:rPr lang="en-GB" sz="2000" i="1">
                            <a:latin typeface="Cambria Math" panose="02040503050406030204" pitchFamily="18" charset="0"/>
                          </a:rPr>
                        </m:ctrlPr>
                      </m:dPr>
                      <m:e>
                        <m:f>
                          <m:fPr>
                            <m:ctrlPr>
                              <a:rPr lang="en-GB" sz="2000" i="1">
                                <a:latin typeface="Cambria Math" panose="02040503050406030204" pitchFamily="18" charset="0"/>
                              </a:rPr>
                            </m:ctrlPr>
                          </m:fPr>
                          <m:num>
                            <m:sSup>
                              <m:sSupPr>
                                <m:ctrlPr>
                                  <a:rPr lang="en-GB" sz="2000" i="1">
                                    <a:latin typeface="Cambria Math" panose="02040503050406030204" pitchFamily="18" charset="0"/>
                                  </a:rPr>
                                </m:ctrlPr>
                              </m:sSupPr>
                              <m:e>
                                <m:r>
                                  <a:rPr lang="en-GB" sz="2000" i="1">
                                    <a:latin typeface="Cambria Math" panose="02040503050406030204" pitchFamily="18" charset="0"/>
                                  </a:rPr>
                                  <m:t>(1+</m:t>
                                </m:r>
                                <m:r>
                                  <a:rPr lang="en-GB" sz="2000" i="1">
                                    <a:latin typeface="Cambria Math" panose="02040503050406030204" pitchFamily="18" charset="0"/>
                                  </a:rPr>
                                  <m:t>𝑖</m:t>
                                </m:r>
                                <m:r>
                                  <a:rPr lang="en-GB" sz="2000" i="1">
                                    <a:latin typeface="Cambria Math" panose="02040503050406030204" pitchFamily="18" charset="0"/>
                                  </a:rPr>
                                  <m:t>)</m:t>
                                </m:r>
                              </m:e>
                              <m:sup>
                                <m:r>
                                  <a:rPr lang="en-GB" sz="2000" i="1">
                                    <a:latin typeface="Cambria Math" panose="02040503050406030204" pitchFamily="18" charset="0"/>
                                  </a:rPr>
                                  <m:t>𝑁</m:t>
                                </m:r>
                              </m:sup>
                            </m:sSup>
                            <m:r>
                              <a:rPr lang="en-GB" sz="2000" i="1">
                                <a:latin typeface="Cambria Math" panose="02040503050406030204" pitchFamily="18" charset="0"/>
                              </a:rPr>
                              <m:t>−1</m:t>
                            </m:r>
                          </m:num>
                          <m:den>
                            <m:r>
                              <a:rPr lang="en-GB" sz="2000" i="1">
                                <a:latin typeface="Cambria Math" panose="02040503050406030204" pitchFamily="18" charset="0"/>
                              </a:rPr>
                              <m:t>𝑖</m:t>
                            </m:r>
                            <m:sSup>
                              <m:sSupPr>
                                <m:ctrlPr>
                                  <a:rPr lang="en-GB" sz="2000" i="1">
                                    <a:latin typeface="Cambria Math" panose="02040503050406030204" pitchFamily="18" charset="0"/>
                                  </a:rPr>
                                </m:ctrlPr>
                              </m:sSupPr>
                              <m:e>
                                <m:r>
                                  <a:rPr lang="en-GB" sz="2000" i="1">
                                    <a:latin typeface="Cambria Math" panose="02040503050406030204" pitchFamily="18" charset="0"/>
                                  </a:rPr>
                                  <m:t>(1+</m:t>
                                </m:r>
                                <m:r>
                                  <a:rPr lang="en-GB" sz="2000" i="1">
                                    <a:latin typeface="Cambria Math" panose="02040503050406030204" pitchFamily="18" charset="0"/>
                                  </a:rPr>
                                  <m:t>𝑖</m:t>
                                </m:r>
                                <m:r>
                                  <a:rPr lang="en-GB" sz="2000" i="1">
                                    <a:latin typeface="Cambria Math" panose="02040503050406030204" pitchFamily="18" charset="0"/>
                                  </a:rPr>
                                  <m:t>)</m:t>
                                </m:r>
                              </m:e>
                              <m:sup>
                                <m:r>
                                  <a:rPr lang="en-GB" sz="2000" i="1">
                                    <a:latin typeface="Cambria Math" panose="02040503050406030204" pitchFamily="18" charset="0"/>
                                  </a:rPr>
                                  <m:t>𝑁</m:t>
                                </m:r>
                              </m:sup>
                            </m:sSup>
                          </m:den>
                        </m:f>
                      </m:e>
                    </m:d>
                  </m:oMath>
                </a14:m>
                <a:r>
                  <a:rPr lang="en-GB" sz="2000" dirty="0"/>
                  <a:t>=</a:t>
                </a:r>
                <a14:m>
                  <m:oMath xmlns:m="http://schemas.openxmlformats.org/officeDocument/2006/math">
                    <m:r>
                      <a:rPr lang="en-GB" sz="2000" b="0" i="1" smtClean="0">
                        <a:latin typeface="Cambria Math" panose="02040503050406030204" pitchFamily="18" charset="0"/>
                      </a:rPr>
                      <m:t>450,000</m:t>
                    </m:r>
                    <m:d>
                      <m:dPr>
                        <m:begChr m:val="["/>
                        <m:endChr m:val="]"/>
                        <m:ctrlPr>
                          <a:rPr lang="en-GB" sz="2000" i="1">
                            <a:latin typeface="Cambria Math" panose="02040503050406030204" pitchFamily="18" charset="0"/>
                          </a:rPr>
                        </m:ctrlPr>
                      </m:dPr>
                      <m:e>
                        <m:f>
                          <m:fPr>
                            <m:ctrlPr>
                              <a:rPr lang="en-GB" sz="2000" i="1">
                                <a:latin typeface="Cambria Math" panose="02040503050406030204" pitchFamily="18" charset="0"/>
                              </a:rPr>
                            </m:ctrlPr>
                          </m:fPr>
                          <m:num>
                            <m:sSup>
                              <m:sSupPr>
                                <m:ctrlPr>
                                  <a:rPr lang="en-GB" sz="2000" i="1">
                                    <a:latin typeface="Cambria Math" panose="02040503050406030204" pitchFamily="18" charset="0"/>
                                  </a:rPr>
                                </m:ctrlPr>
                              </m:sSupPr>
                              <m:e>
                                <m:r>
                                  <a:rPr lang="en-GB" sz="2000" i="1">
                                    <a:latin typeface="Cambria Math" panose="02040503050406030204" pitchFamily="18" charset="0"/>
                                  </a:rPr>
                                  <m:t>(1+</m:t>
                                </m:r>
                                <m:r>
                                  <a:rPr lang="en-GB" sz="2000" b="0" i="1" smtClean="0">
                                    <a:latin typeface="Cambria Math" panose="02040503050406030204" pitchFamily="18" charset="0"/>
                                  </a:rPr>
                                  <m:t>0.1</m:t>
                                </m:r>
                                <m:r>
                                  <a:rPr lang="tr-TR" sz="2000" b="0" i="1" smtClean="0">
                                    <a:latin typeface="Cambria Math" panose="02040503050406030204" pitchFamily="18" charset="0"/>
                                  </a:rPr>
                                  <m:t>5</m:t>
                                </m:r>
                                <m:r>
                                  <a:rPr lang="en-GB" sz="2000" i="1">
                                    <a:latin typeface="Cambria Math" panose="02040503050406030204" pitchFamily="18" charset="0"/>
                                  </a:rPr>
                                  <m:t>)</m:t>
                                </m:r>
                              </m:e>
                              <m:sup>
                                <m:r>
                                  <a:rPr lang="en-GB" sz="2000" b="0" i="1" smtClean="0">
                                    <a:latin typeface="Cambria Math" panose="02040503050406030204" pitchFamily="18" charset="0"/>
                                  </a:rPr>
                                  <m:t>10</m:t>
                                </m:r>
                              </m:sup>
                            </m:sSup>
                            <m:r>
                              <a:rPr lang="en-GB" sz="2000" i="1">
                                <a:latin typeface="Cambria Math" panose="02040503050406030204" pitchFamily="18" charset="0"/>
                              </a:rPr>
                              <m:t>−1</m:t>
                            </m:r>
                          </m:num>
                          <m:den>
                            <m:r>
                              <a:rPr lang="en-GB" sz="2000" b="0" i="1" smtClean="0">
                                <a:latin typeface="Cambria Math" panose="02040503050406030204" pitchFamily="18" charset="0"/>
                              </a:rPr>
                              <m:t>0.12</m:t>
                            </m:r>
                            <m:sSup>
                              <m:sSupPr>
                                <m:ctrlPr>
                                  <a:rPr lang="en-GB" sz="2000" i="1">
                                    <a:latin typeface="Cambria Math" panose="02040503050406030204" pitchFamily="18" charset="0"/>
                                  </a:rPr>
                                </m:ctrlPr>
                              </m:sSupPr>
                              <m:e>
                                <m:r>
                                  <a:rPr lang="en-GB" sz="2000" i="1">
                                    <a:latin typeface="Cambria Math" panose="02040503050406030204" pitchFamily="18" charset="0"/>
                                  </a:rPr>
                                  <m:t>(1+</m:t>
                                </m:r>
                                <m:r>
                                  <a:rPr lang="en-GB" sz="2000" b="0" i="1" smtClean="0">
                                    <a:latin typeface="Cambria Math" panose="02040503050406030204" pitchFamily="18" charset="0"/>
                                  </a:rPr>
                                  <m:t>0.1</m:t>
                                </m:r>
                                <m:r>
                                  <a:rPr lang="tr-TR" sz="2000" b="0" i="1" smtClean="0">
                                    <a:latin typeface="Cambria Math" panose="02040503050406030204" pitchFamily="18" charset="0"/>
                                  </a:rPr>
                                  <m:t>5</m:t>
                                </m:r>
                                <m:r>
                                  <a:rPr lang="en-GB" sz="2000" i="1">
                                    <a:latin typeface="Cambria Math" panose="02040503050406030204" pitchFamily="18" charset="0"/>
                                  </a:rPr>
                                  <m:t>)</m:t>
                                </m:r>
                              </m:e>
                              <m:sup>
                                <m:r>
                                  <a:rPr lang="en-GB" sz="2000" b="0" i="1" smtClean="0">
                                    <a:latin typeface="Cambria Math" panose="02040503050406030204" pitchFamily="18" charset="0"/>
                                  </a:rPr>
                                  <m:t>10</m:t>
                                </m:r>
                              </m:sup>
                            </m:sSup>
                          </m:den>
                        </m:f>
                      </m:e>
                    </m:d>
                  </m:oMath>
                </a14:m>
                <a:endParaRPr lang="en-GB" sz="2000" dirty="0"/>
              </a:p>
            </p:txBody>
          </p:sp>
        </mc:Choice>
        <mc:Fallback xmlns="">
          <p:sp>
            <p:nvSpPr>
              <p:cNvPr id="14" name="Rectangle 13"/>
              <p:cNvSpPr>
                <a:spLocks noRot="1" noChangeAspect="1" noMove="1" noResize="1" noEditPoints="1" noAdjustHandles="1" noChangeArrowheads="1" noChangeShapeType="1" noTextEdit="1"/>
              </p:cNvSpPr>
              <p:nvPr/>
            </p:nvSpPr>
            <p:spPr>
              <a:xfrm>
                <a:off x="1114425" y="5190496"/>
                <a:ext cx="4521046" cy="62170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114425" y="3933511"/>
                <a:ext cx="2144883" cy="400110"/>
              </a:xfrm>
              <a:prstGeom prst="rect">
                <a:avLst/>
              </a:prstGeom>
            </p:spPr>
            <p:txBody>
              <a:bodyPr wrap="none">
                <a:spAutoFit/>
              </a:bodyPr>
              <a:lstStyle/>
              <a:p>
                <a:pPr>
                  <a:tabLst>
                    <a:tab pos="542925" algn="l"/>
                  </a:tabLst>
                </a:pPr>
                <a14:m>
                  <m:oMath xmlns:m="http://schemas.openxmlformats.org/officeDocument/2006/math">
                    <m:r>
                      <a:rPr lang="en-GB" sz="2000" i="1">
                        <a:latin typeface="Cambria Math" panose="02040503050406030204" pitchFamily="18" charset="0"/>
                      </a:rPr>
                      <m:t>𝑃</m:t>
                    </m:r>
                    <m:r>
                      <a:rPr lang="en-GB" sz="2000" i="1">
                        <a:latin typeface="Cambria Math" panose="02040503050406030204" pitchFamily="18" charset="0"/>
                      </a:rPr>
                      <m:t>=</m:t>
                    </m:r>
                    <m:r>
                      <a:rPr lang="en-GB" sz="2000" i="1">
                        <a:latin typeface="Cambria Math" panose="02040503050406030204" pitchFamily="18" charset="0"/>
                      </a:rPr>
                      <m:t>𝐴</m:t>
                    </m:r>
                  </m:oMath>
                </a14:m>
                <a:r>
                  <a:rPr lang="en-GB" sz="2000" dirty="0"/>
                  <a:t>(</a:t>
                </a:r>
                <a14:m>
                  <m:oMath xmlns:m="http://schemas.openxmlformats.org/officeDocument/2006/math">
                    <m:r>
                      <a:rPr lang="en-GB" sz="2000" i="1">
                        <a:latin typeface="Cambria Math" panose="02040503050406030204" pitchFamily="18" charset="0"/>
                      </a:rPr>
                      <m:t>𝑃</m:t>
                    </m:r>
                  </m:oMath>
                </a14:m>
                <a:r>
                  <a:rPr lang="en-GB" sz="2000" i="1" dirty="0"/>
                  <a:t>/</a:t>
                </a:r>
                <a14:m>
                  <m:oMath xmlns:m="http://schemas.openxmlformats.org/officeDocument/2006/math">
                    <m:r>
                      <a:rPr lang="en-GB" sz="2000" i="1">
                        <a:latin typeface="Cambria Math" panose="02040503050406030204" pitchFamily="18" charset="0"/>
                      </a:rPr>
                      <m:t>𝐴</m:t>
                    </m:r>
                  </m:oMath>
                </a14:m>
                <a:r>
                  <a:rPr lang="en-GB" sz="2000" dirty="0"/>
                  <a:t>, </a:t>
                </a:r>
                <a14:m>
                  <m:oMath xmlns:m="http://schemas.openxmlformats.org/officeDocument/2006/math">
                    <m:r>
                      <a:rPr lang="en-GB" sz="2000" i="1">
                        <a:latin typeface="Cambria Math" panose="02040503050406030204" pitchFamily="18" charset="0"/>
                      </a:rPr>
                      <m:t>𝑖</m:t>
                    </m:r>
                  </m:oMath>
                </a14:m>
                <a:r>
                  <a:rPr lang="en-GB" sz="2000" dirty="0"/>
                  <a:t>%, </a:t>
                </a:r>
                <a14:m>
                  <m:oMath xmlns:m="http://schemas.openxmlformats.org/officeDocument/2006/math">
                    <m:r>
                      <a:rPr lang="en-GB" sz="2000" i="1">
                        <a:latin typeface="Cambria Math" panose="02040503050406030204" pitchFamily="18" charset="0"/>
                      </a:rPr>
                      <m:t>𝑁</m:t>
                    </m:r>
                  </m:oMath>
                </a14:m>
                <a:r>
                  <a:rPr lang="en-GB" sz="2000" dirty="0"/>
                  <a:t>)</a:t>
                </a:r>
              </a:p>
            </p:txBody>
          </p:sp>
        </mc:Choice>
        <mc:Fallback xmlns="">
          <p:sp>
            <p:nvSpPr>
              <p:cNvPr id="15" name="Rectangle 14"/>
              <p:cNvSpPr>
                <a:spLocks noRot="1" noChangeAspect="1" noMove="1" noResize="1" noEditPoints="1" noAdjustHandles="1" noChangeArrowheads="1" noChangeShapeType="1" noTextEdit="1"/>
              </p:cNvSpPr>
              <p:nvPr/>
            </p:nvSpPr>
            <p:spPr>
              <a:xfrm>
                <a:off x="1114425" y="3933511"/>
                <a:ext cx="2144883" cy="400110"/>
              </a:xfrm>
              <a:prstGeom prst="rect">
                <a:avLst/>
              </a:prstGeom>
              <a:blipFill>
                <a:blip r:embed="rId4"/>
                <a:stretch>
                  <a:fillRect t="-7576" r="-1989" b="-257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1392986" y="4350853"/>
                <a:ext cx="2940100" cy="400110"/>
              </a:xfrm>
              <a:prstGeom prst="rect">
                <a:avLst/>
              </a:prstGeom>
            </p:spPr>
            <p:txBody>
              <a:bodyPr wrap="none">
                <a:spAutoFit/>
              </a:bodyPr>
              <a:lstStyle/>
              <a:p>
                <a:pPr>
                  <a:tabLst>
                    <a:tab pos="542925" algn="l"/>
                  </a:tabLst>
                </a:pPr>
                <a14:m>
                  <m:oMath xmlns:m="http://schemas.openxmlformats.org/officeDocument/2006/math">
                    <m:r>
                      <a:rPr lang="en-GB" sz="2000" b="0" i="1" smtClean="0">
                        <a:latin typeface="Cambria Math" panose="02040503050406030204" pitchFamily="18" charset="0"/>
                      </a:rPr>
                      <m:t>=450,000</m:t>
                    </m:r>
                  </m:oMath>
                </a14:m>
                <a:r>
                  <a:rPr lang="en-GB" sz="2000" dirty="0"/>
                  <a:t>(</a:t>
                </a:r>
                <a14:m>
                  <m:oMath xmlns:m="http://schemas.openxmlformats.org/officeDocument/2006/math">
                    <m:r>
                      <a:rPr lang="en-GB" sz="2000" i="1">
                        <a:latin typeface="Cambria Math" panose="02040503050406030204" pitchFamily="18" charset="0"/>
                      </a:rPr>
                      <m:t>𝑃</m:t>
                    </m:r>
                  </m:oMath>
                </a14:m>
                <a:r>
                  <a:rPr lang="en-GB" sz="2000" i="1" dirty="0"/>
                  <a:t>/</a:t>
                </a:r>
                <a14:m>
                  <m:oMath xmlns:m="http://schemas.openxmlformats.org/officeDocument/2006/math">
                    <m:r>
                      <a:rPr lang="en-GB" sz="2000" i="1">
                        <a:latin typeface="Cambria Math" panose="02040503050406030204" pitchFamily="18" charset="0"/>
                      </a:rPr>
                      <m:t>𝐴</m:t>
                    </m:r>
                  </m:oMath>
                </a14:m>
                <a:r>
                  <a:rPr lang="en-GB" sz="2000" dirty="0"/>
                  <a:t>, </a:t>
                </a:r>
                <a14:m>
                  <m:oMath xmlns:m="http://schemas.openxmlformats.org/officeDocument/2006/math">
                    <m:r>
                      <a:rPr lang="en-GB" sz="2000" b="0" i="1" smtClean="0">
                        <a:latin typeface="Cambria Math" panose="02040503050406030204" pitchFamily="18" charset="0"/>
                      </a:rPr>
                      <m:t>1</m:t>
                    </m:r>
                    <m:r>
                      <a:rPr lang="tr-TR" sz="2000" b="0" i="1" smtClean="0">
                        <a:latin typeface="Cambria Math" panose="02040503050406030204" pitchFamily="18" charset="0"/>
                      </a:rPr>
                      <m:t>5</m:t>
                    </m:r>
                  </m:oMath>
                </a14:m>
                <a:r>
                  <a:rPr lang="en-GB" sz="2000" dirty="0"/>
                  <a:t>%, </a:t>
                </a:r>
                <a14:m>
                  <m:oMath xmlns:m="http://schemas.openxmlformats.org/officeDocument/2006/math">
                    <m:r>
                      <a:rPr lang="en-GB" sz="2000" b="0" i="1" smtClean="0">
                        <a:latin typeface="Cambria Math" panose="02040503050406030204" pitchFamily="18" charset="0"/>
                      </a:rPr>
                      <m:t>10</m:t>
                    </m:r>
                  </m:oMath>
                </a14:m>
                <a:r>
                  <a:rPr lang="en-GB" sz="2000" dirty="0"/>
                  <a:t>)</a:t>
                </a:r>
              </a:p>
            </p:txBody>
          </p:sp>
        </mc:Choice>
        <mc:Fallback xmlns="">
          <p:sp>
            <p:nvSpPr>
              <p:cNvPr id="16" name="Rectangle 15"/>
              <p:cNvSpPr>
                <a:spLocks noRot="1" noChangeAspect="1" noMove="1" noResize="1" noEditPoints="1" noAdjustHandles="1" noChangeArrowheads="1" noChangeShapeType="1" noTextEdit="1"/>
              </p:cNvSpPr>
              <p:nvPr/>
            </p:nvSpPr>
            <p:spPr>
              <a:xfrm>
                <a:off x="1392986" y="4350853"/>
                <a:ext cx="2940100" cy="400110"/>
              </a:xfrm>
              <a:prstGeom prst="rect">
                <a:avLst/>
              </a:prstGeom>
              <a:blipFill>
                <a:blip r:embed="rId5"/>
                <a:stretch>
                  <a:fillRect t="-9231" r="-1037" b="-2769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1339657" y="4750963"/>
                <a:ext cx="17402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m:t>
                      </m:r>
                      <m:r>
                        <a:rPr lang="en-GB" sz="2000" b="0" i="1" smtClean="0">
                          <a:latin typeface="Cambria Math" panose="02040503050406030204" pitchFamily="18" charset="0"/>
                        </a:rPr>
                        <m:t>$2,</m:t>
                      </m:r>
                      <m:r>
                        <a:rPr lang="tr-TR" sz="2000" b="0" i="1" smtClean="0">
                          <a:latin typeface="Cambria Math" panose="02040503050406030204" pitchFamily="18" charset="0"/>
                        </a:rPr>
                        <m:t>258,460</m:t>
                      </m:r>
                    </m:oMath>
                  </m:oMathPara>
                </a14:m>
                <a:endParaRPr lang="en-GB" sz="2000" dirty="0"/>
              </a:p>
            </p:txBody>
          </p:sp>
        </mc:Choice>
        <mc:Fallback xmlns="">
          <p:sp>
            <p:nvSpPr>
              <p:cNvPr id="17" name="Rectangle 16"/>
              <p:cNvSpPr>
                <a:spLocks noRot="1" noChangeAspect="1" noMove="1" noResize="1" noEditPoints="1" noAdjustHandles="1" noChangeArrowheads="1" noChangeShapeType="1" noTextEdit="1"/>
              </p:cNvSpPr>
              <p:nvPr/>
            </p:nvSpPr>
            <p:spPr>
              <a:xfrm>
                <a:off x="1339657" y="4750963"/>
                <a:ext cx="1740285" cy="400110"/>
              </a:xfrm>
              <a:prstGeom prst="rect">
                <a:avLst/>
              </a:prstGeom>
              <a:blipFill>
                <a:blip r:embed="rId6"/>
                <a:stretch>
                  <a:fillRect b="-3030"/>
                </a:stretch>
              </a:blipFill>
            </p:spPr>
            <p:txBody>
              <a:bodyPr/>
              <a:lstStyle/>
              <a:p>
                <a:r>
                  <a:rPr lang="en-GB">
                    <a:noFill/>
                  </a:rPr>
                  <a:t> </a:t>
                </a:r>
              </a:p>
            </p:txBody>
          </p:sp>
        </mc:Fallback>
      </mc:AlternateContent>
      <p:sp>
        <p:nvSpPr>
          <p:cNvPr id="19" name="Rectangle 18">
            <a:extLst>
              <a:ext uri="{FF2B5EF4-FFF2-40B4-BE49-F238E27FC236}">
                <a16:creationId xmlns:a16="http://schemas.microsoft.com/office/drawing/2014/main" id="{51A3F07C-8D4A-4F2B-B634-C8E91AEF86FA}"/>
              </a:ext>
            </a:extLst>
          </p:cNvPr>
          <p:cNvSpPr/>
          <p:nvPr/>
        </p:nvSpPr>
        <p:spPr>
          <a:xfrm>
            <a:off x="2705683" y="4527305"/>
            <a:ext cx="1294895" cy="438818"/>
          </a:xfrm>
          <a:prstGeom prst="rect">
            <a:avLst/>
          </a:prstGeom>
          <a:no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2000" b="1" dirty="0">
                <a:solidFill>
                  <a:srgbClr val="00B050"/>
                </a:solidFill>
              </a:rPr>
              <a:t>5.0188</a:t>
            </a:r>
            <a:endParaRPr lang="en-GB" sz="2000" b="1" dirty="0">
              <a:solidFill>
                <a:srgbClr val="00B050"/>
              </a:solidFill>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AA23755B-FE72-4309-86DD-8742CD962E13}"/>
                  </a:ext>
                </a:extLst>
              </p:cNvPr>
              <p:cNvSpPr/>
              <p:nvPr/>
            </p:nvSpPr>
            <p:spPr>
              <a:xfrm>
                <a:off x="1339657" y="5776853"/>
                <a:ext cx="174028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m:t>
                      </m:r>
                      <m:r>
                        <a:rPr lang="en-GB" sz="2000" b="0" i="1" smtClean="0">
                          <a:latin typeface="Cambria Math" panose="02040503050406030204" pitchFamily="18" charset="0"/>
                        </a:rPr>
                        <m:t>$2,</m:t>
                      </m:r>
                      <m:r>
                        <a:rPr lang="tr-TR" sz="2000" b="0" i="1" smtClean="0">
                          <a:latin typeface="Cambria Math" panose="02040503050406030204" pitchFamily="18" charset="0"/>
                        </a:rPr>
                        <m:t>258,460</m:t>
                      </m:r>
                    </m:oMath>
                  </m:oMathPara>
                </a14:m>
                <a:endParaRPr lang="en-GB" sz="2000" dirty="0"/>
              </a:p>
            </p:txBody>
          </p:sp>
        </mc:Choice>
        <mc:Fallback xmlns="">
          <p:sp>
            <p:nvSpPr>
              <p:cNvPr id="20" name="Rectangle 19">
                <a:extLst>
                  <a:ext uri="{FF2B5EF4-FFF2-40B4-BE49-F238E27FC236}">
                    <a16:creationId xmlns:a16="http://schemas.microsoft.com/office/drawing/2014/main" id="{AA23755B-FE72-4309-86DD-8742CD962E13}"/>
                  </a:ext>
                </a:extLst>
              </p:cNvPr>
              <p:cNvSpPr>
                <a:spLocks noRot="1" noChangeAspect="1" noMove="1" noResize="1" noEditPoints="1" noAdjustHandles="1" noChangeArrowheads="1" noChangeShapeType="1" noTextEdit="1"/>
              </p:cNvSpPr>
              <p:nvPr/>
            </p:nvSpPr>
            <p:spPr>
              <a:xfrm>
                <a:off x="1339657" y="5776853"/>
                <a:ext cx="1740285" cy="400110"/>
              </a:xfrm>
              <a:prstGeom prst="rect">
                <a:avLst/>
              </a:prstGeom>
              <a:blipFill>
                <a:blip r:embed="rId7"/>
                <a:stretch>
                  <a:fillRect b="-3077"/>
                </a:stretch>
              </a:blipFill>
            </p:spPr>
            <p:txBody>
              <a:bodyPr/>
              <a:lstStyle/>
              <a:p>
                <a:r>
                  <a:rPr lang="en-GB">
                    <a:noFill/>
                  </a:rPr>
                  <a:t> </a:t>
                </a:r>
              </a:p>
            </p:txBody>
          </p:sp>
        </mc:Fallback>
      </mc:AlternateContent>
    </p:spTree>
    <p:extLst>
      <p:ext uri="{BB962C8B-B14F-4D97-AF65-F5344CB8AC3E}">
        <p14:creationId xmlns:p14="http://schemas.microsoft.com/office/powerpoint/2010/main" val="326302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58551" cy="4351338"/>
              </a:xfrm>
              <a:ln w="28575">
                <a:noFill/>
              </a:ln>
            </p:spPr>
            <p:txBody>
              <a:bodyPr/>
              <a:lstStyle/>
              <a:p>
                <a:pPr>
                  <a:tabLst>
                    <a:tab pos="542925" algn="l"/>
                  </a:tabLst>
                </a:pPr>
                <a14:m>
                  <m:oMath xmlns:m="http://schemas.openxmlformats.org/officeDocument/2006/math">
                    <m:r>
                      <a:rPr lang="en-GB" i="1" smtClean="0">
                        <a:latin typeface="Cambria Math" panose="02040503050406030204" pitchFamily="18" charset="0"/>
                      </a:rPr>
                      <m:t>𝐹</m:t>
                    </m:r>
                    <m:r>
                      <a:rPr lang="en-GB" i="1" smtClean="0">
                        <a:latin typeface="Cambria Math" panose="02040503050406030204" pitchFamily="18" charset="0"/>
                      </a:rPr>
                      <m:t>=</m:t>
                    </m:r>
                    <m:r>
                      <a:rPr lang="en-GB" i="1" smtClean="0">
                        <a:latin typeface="Cambria Math" panose="02040503050406030204" pitchFamily="18" charset="0"/>
                      </a:rPr>
                      <m:t>𝐴</m:t>
                    </m:r>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(1+</m:t>
                                </m:r>
                                <m:r>
                                  <a:rPr lang="en-GB" i="1">
                                    <a:latin typeface="Cambria Math" panose="02040503050406030204" pitchFamily="18" charset="0"/>
                                  </a:rPr>
                                  <m:t>𝑖</m:t>
                                </m:r>
                                <m:r>
                                  <a:rPr lang="en-GB" i="1">
                                    <a:latin typeface="Cambria Math" panose="02040503050406030204" pitchFamily="18" charset="0"/>
                                  </a:rPr>
                                  <m:t>)</m:t>
                                </m:r>
                              </m:e>
                              <m:sup>
                                <m:r>
                                  <a:rPr lang="en-GB" i="1">
                                    <a:latin typeface="Cambria Math" panose="02040503050406030204" pitchFamily="18" charset="0"/>
                                  </a:rPr>
                                  <m:t>𝑁</m:t>
                                </m:r>
                              </m:sup>
                            </m:sSup>
                            <m:r>
                              <a:rPr lang="en-GB" i="1">
                                <a:latin typeface="Cambria Math" panose="02040503050406030204" pitchFamily="18" charset="0"/>
                              </a:rPr>
                              <m:t>−1</m:t>
                            </m:r>
                          </m:num>
                          <m:den>
                            <m:r>
                              <a:rPr lang="en-GB" i="1">
                                <a:latin typeface="Cambria Math" panose="02040503050406030204" pitchFamily="18" charset="0"/>
                              </a:rPr>
                              <m:t>𝑖</m:t>
                            </m:r>
                          </m:den>
                        </m:f>
                      </m:e>
                    </m:d>
                  </m:oMath>
                </a14:m>
                <a:r>
                  <a:rPr lang="en-GB" b="1" dirty="0">
                    <a:solidFill>
                      <a:srgbClr val="FF0000"/>
                    </a:solidFill>
                  </a:rPr>
                  <a:t>	</a:t>
                </a:r>
                <a:r>
                  <a:rPr lang="en-GB" b="1" dirty="0">
                    <a:solidFill>
                      <a:srgbClr val="00B0F0"/>
                    </a:solidFill>
                  </a:rPr>
                  <a:t>→</a:t>
                </a:r>
                <a:r>
                  <a:rPr lang="en-GB" b="1" dirty="0">
                    <a:solidFill>
                      <a:srgbClr val="FF0000"/>
                    </a:solidFill>
                  </a:rPr>
                  <a:t> </a:t>
                </a:r>
                <a14:m>
                  <m:oMath xmlns:m="http://schemas.openxmlformats.org/officeDocument/2006/math">
                    <m:r>
                      <a:rPr lang="en-GB" b="0" i="1" smtClean="0">
                        <a:latin typeface="Cambria Math" panose="02040503050406030204" pitchFamily="18" charset="0"/>
                      </a:rPr>
                      <m:t>𝐴</m:t>
                    </m:r>
                    <m:r>
                      <a:rPr lang="en-GB" i="1">
                        <a:latin typeface="Cambria Math" panose="02040503050406030204" pitchFamily="18" charset="0"/>
                      </a:rPr>
                      <m:t>=</m:t>
                    </m:r>
                    <m:r>
                      <a:rPr lang="en-GB" b="0" i="1" smtClean="0">
                        <a:latin typeface="Cambria Math" panose="02040503050406030204" pitchFamily="18" charset="0"/>
                      </a:rPr>
                      <m:t>𝐹</m:t>
                    </m:r>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b="0" i="1" smtClean="0">
                                <a:latin typeface="Cambria Math" panose="02040503050406030204" pitchFamily="18" charset="0"/>
                              </a:rPr>
                              <m:t>𝑖</m:t>
                            </m:r>
                          </m:num>
                          <m:den>
                            <m:sSup>
                              <m:sSupPr>
                                <m:ctrlPr>
                                  <a:rPr lang="en-GB" i="1">
                                    <a:latin typeface="Cambria Math" panose="02040503050406030204" pitchFamily="18" charset="0"/>
                                  </a:rPr>
                                </m:ctrlPr>
                              </m:sSupPr>
                              <m:e>
                                <m:r>
                                  <a:rPr lang="en-GB" i="1">
                                    <a:latin typeface="Cambria Math" panose="02040503050406030204" pitchFamily="18" charset="0"/>
                                  </a:rPr>
                                  <m:t>(1+</m:t>
                                </m:r>
                                <m:r>
                                  <a:rPr lang="en-GB" i="1">
                                    <a:latin typeface="Cambria Math" panose="02040503050406030204" pitchFamily="18" charset="0"/>
                                  </a:rPr>
                                  <m:t>𝑖</m:t>
                                </m:r>
                                <m:r>
                                  <a:rPr lang="en-GB" i="1">
                                    <a:latin typeface="Cambria Math" panose="02040503050406030204" pitchFamily="18" charset="0"/>
                                  </a:rPr>
                                  <m:t>)</m:t>
                                </m:r>
                              </m:e>
                              <m:sup>
                                <m:r>
                                  <a:rPr lang="en-GB" i="1">
                                    <a:latin typeface="Cambria Math" panose="02040503050406030204" pitchFamily="18" charset="0"/>
                                  </a:rPr>
                                  <m:t>𝑁</m:t>
                                </m:r>
                              </m:sup>
                            </m:sSup>
                            <m:r>
                              <a:rPr lang="en-GB" i="1">
                                <a:latin typeface="Cambria Math" panose="02040503050406030204" pitchFamily="18" charset="0"/>
                              </a:rPr>
                              <m:t>−1</m:t>
                            </m:r>
                          </m:den>
                        </m:f>
                      </m:e>
                    </m:d>
                  </m:oMath>
                </a14:m>
                <a:endParaRPr lang="en-GB" b="1" dirty="0">
                  <a:solidFill>
                    <a:srgbClr val="FF0000"/>
                  </a:solidFill>
                </a:endParaRPr>
              </a:p>
              <a:p>
                <a:pPr>
                  <a:tabLst>
                    <a:tab pos="542925" algn="l"/>
                  </a:tabLst>
                </a:pPr>
                <a:endParaRPr lang="en-GB" b="1" dirty="0"/>
              </a:p>
              <a:p>
                <a:pPr>
                  <a:tabLst>
                    <a:tab pos="542925" algn="l"/>
                  </a:tabLst>
                </a:pPr>
                <a14:m>
                  <m:oMath xmlns:m="http://schemas.openxmlformats.org/officeDocument/2006/math">
                    <m:r>
                      <a:rPr lang="en-GB" b="0" i="1" smtClean="0">
                        <a:latin typeface="Cambria Math" panose="02040503050406030204" pitchFamily="18" charset="0"/>
                      </a:rPr>
                      <m:t>𝐴</m:t>
                    </m:r>
                    <m:r>
                      <a:rPr lang="en-GB" i="1">
                        <a:latin typeface="Cambria Math" panose="02040503050406030204" pitchFamily="18" charset="0"/>
                      </a:rPr>
                      <m:t>=</m:t>
                    </m:r>
                    <m:r>
                      <a:rPr lang="en-GB" b="0" i="1" smtClean="0">
                        <a:latin typeface="Cambria Math" panose="02040503050406030204" pitchFamily="18" charset="0"/>
                      </a:rPr>
                      <m:t>𝐹</m:t>
                    </m:r>
                  </m:oMath>
                </a14:m>
                <a:r>
                  <a:rPr lang="en-GB" dirty="0"/>
                  <a:t>(</a:t>
                </a:r>
                <a14:m>
                  <m:oMath xmlns:m="http://schemas.openxmlformats.org/officeDocument/2006/math">
                    <m:r>
                      <a:rPr lang="en-GB" b="0" i="1" smtClean="0">
                        <a:latin typeface="Cambria Math" panose="02040503050406030204" pitchFamily="18" charset="0"/>
                      </a:rPr>
                      <m:t>𝐴</m:t>
                    </m:r>
                  </m:oMath>
                </a14:m>
                <a:r>
                  <a:rPr lang="en-GB" i="1" dirty="0"/>
                  <a:t>/</a:t>
                </a:r>
                <a14:m>
                  <m:oMath xmlns:m="http://schemas.openxmlformats.org/officeDocument/2006/math">
                    <m:r>
                      <a:rPr lang="en-GB" b="0" i="1" smtClean="0">
                        <a:latin typeface="Cambria Math" panose="02040503050406030204" pitchFamily="18" charset="0"/>
                      </a:rPr>
                      <m:t>𝐹</m:t>
                    </m:r>
                  </m:oMath>
                </a14:m>
                <a:r>
                  <a:rPr lang="en-GB" dirty="0"/>
                  <a:t>, </a:t>
                </a:r>
                <a14:m>
                  <m:oMath xmlns:m="http://schemas.openxmlformats.org/officeDocument/2006/math">
                    <m:r>
                      <a:rPr lang="en-GB" i="1">
                        <a:latin typeface="Cambria Math" panose="02040503050406030204" pitchFamily="18" charset="0"/>
                      </a:rPr>
                      <m:t>𝑖</m:t>
                    </m:r>
                  </m:oMath>
                </a14:m>
                <a:r>
                  <a:rPr lang="en-GB" dirty="0"/>
                  <a:t>%, </a:t>
                </a:r>
                <a14:m>
                  <m:oMath xmlns:m="http://schemas.openxmlformats.org/officeDocument/2006/math">
                    <m:r>
                      <a:rPr lang="en-GB" i="1">
                        <a:latin typeface="Cambria Math" panose="02040503050406030204" pitchFamily="18" charset="0"/>
                      </a:rPr>
                      <m:t>𝑁</m:t>
                    </m:r>
                  </m:oMath>
                </a14:m>
                <a:r>
                  <a:rPr lang="en-GB" dirty="0"/>
                  <a:t>)</a:t>
                </a:r>
              </a:p>
              <a:p>
                <a:pPr>
                  <a:tabLst>
                    <a:tab pos="542925" algn="l"/>
                  </a:tabLst>
                </a:pPr>
                <a:endParaRPr lang="en-GB"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58551" cy="4351338"/>
              </a:xfrm>
              <a:blipFill>
                <a:blip r:embed="rId2"/>
                <a:stretch>
                  <a:fillRect/>
                </a:stretch>
              </a:blipFill>
              <a:ln w="28575">
                <a:noFill/>
              </a:ln>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52015CFF-919A-4ACA-A781-90E215C7C889}" type="datetime1">
              <a:rPr lang="en-GB" smtClean="0"/>
              <a:t>11/04/2018</a:t>
            </a:fld>
            <a:endParaRPr lang="en-GB" dirty="0"/>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7</a:t>
            </a:fld>
            <a:endParaRPr lang="en-GB"/>
          </a:p>
        </p:txBody>
      </p:sp>
      <p:sp>
        <p:nvSpPr>
          <p:cNvPr id="7" name="Title 1"/>
          <p:cNvSpPr>
            <a:spLocks noGrp="1"/>
          </p:cNvSpPr>
          <p:nvPr>
            <p:ph type="title"/>
          </p:nvPr>
        </p:nvSpPr>
        <p:spPr>
          <a:xfrm>
            <a:off x="838200" y="365125"/>
            <a:ext cx="10515600" cy="1325563"/>
          </a:xfrm>
        </p:spPr>
        <p:txBody>
          <a:bodyPr/>
          <a:lstStyle/>
          <a:p>
            <a:r>
              <a:rPr lang="en-GB" sz="2800" i="1" dirty="0"/>
              <a:t>Annuity</a:t>
            </a:r>
            <a:br>
              <a:rPr lang="en-GB" dirty="0"/>
            </a:br>
            <a:r>
              <a:rPr lang="en-US" dirty="0"/>
              <a:t>Finding </a:t>
            </a:r>
            <a:r>
              <a:rPr lang="en-US" i="1" dirty="0"/>
              <a:t>A</a:t>
            </a:r>
            <a:r>
              <a:rPr lang="en-US" dirty="0"/>
              <a:t> when Given </a:t>
            </a:r>
            <a:r>
              <a:rPr lang="en-US" i="1" dirty="0"/>
              <a:t>F</a:t>
            </a:r>
            <a:endParaRPr lang="en-GB" dirty="0"/>
          </a:p>
        </p:txBody>
      </p:sp>
    </p:spTree>
    <p:extLst>
      <p:ext uri="{BB962C8B-B14F-4D97-AF65-F5344CB8AC3E}">
        <p14:creationId xmlns:p14="http://schemas.microsoft.com/office/powerpoint/2010/main" val="116871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258551" cy="4351338"/>
              </a:xfrm>
              <a:ln w="28575">
                <a:noFill/>
              </a:ln>
            </p:spPr>
            <p:txBody>
              <a:bodyPr/>
              <a:lstStyle/>
              <a:p>
                <a:pPr>
                  <a:tabLst>
                    <a:tab pos="542925" algn="l"/>
                  </a:tabLst>
                </a:pPr>
                <a14:m>
                  <m:oMath xmlns:m="http://schemas.openxmlformats.org/officeDocument/2006/math">
                    <m:r>
                      <a:rPr lang="en-GB" b="0" i="1" smtClean="0">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𝐴</m:t>
                    </m:r>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(1+</m:t>
                                </m:r>
                                <m:r>
                                  <a:rPr lang="en-GB" i="1">
                                    <a:latin typeface="Cambria Math" panose="02040503050406030204" pitchFamily="18" charset="0"/>
                                  </a:rPr>
                                  <m:t>𝑖</m:t>
                                </m:r>
                                <m:r>
                                  <a:rPr lang="en-GB" i="1">
                                    <a:latin typeface="Cambria Math" panose="02040503050406030204" pitchFamily="18" charset="0"/>
                                  </a:rPr>
                                  <m:t>)</m:t>
                                </m:r>
                              </m:e>
                              <m:sup>
                                <m:r>
                                  <a:rPr lang="en-GB" i="1">
                                    <a:latin typeface="Cambria Math" panose="02040503050406030204" pitchFamily="18" charset="0"/>
                                  </a:rPr>
                                  <m:t>𝑁</m:t>
                                </m:r>
                              </m:sup>
                            </m:sSup>
                            <m:r>
                              <a:rPr lang="en-GB" i="1">
                                <a:latin typeface="Cambria Math" panose="02040503050406030204" pitchFamily="18" charset="0"/>
                              </a:rPr>
                              <m:t>−1</m:t>
                            </m:r>
                          </m:num>
                          <m:den>
                            <m:r>
                              <a:rPr lang="en-GB" i="1">
                                <a:latin typeface="Cambria Math" panose="02040503050406030204" pitchFamily="18" charset="0"/>
                              </a:rPr>
                              <m:t>𝑖</m:t>
                            </m:r>
                            <m:sSup>
                              <m:sSupPr>
                                <m:ctrlPr>
                                  <a:rPr lang="en-GB" i="1">
                                    <a:latin typeface="Cambria Math" panose="02040503050406030204" pitchFamily="18" charset="0"/>
                                  </a:rPr>
                                </m:ctrlPr>
                              </m:sSupPr>
                              <m:e>
                                <m:r>
                                  <a:rPr lang="en-GB" i="1">
                                    <a:latin typeface="Cambria Math" panose="02040503050406030204" pitchFamily="18" charset="0"/>
                                  </a:rPr>
                                  <m:t>(1+</m:t>
                                </m:r>
                                <m:r>
                                  <a:rPr lang="en-GB" i="1">
                                    <a:latin typeface="Cambria Math" panose="02040503050406030204" pitchFamily="18" charset="0"/>
                                  </a:rPr>
                                  <m:t>𝑖</m:t>
                                </m:r>
                                <m:r>
                                  <a:rPr lang="en-GB" i="1">
                                    <a:latin typeface="Cambria Math" panose="02040503050406030204" pitchFamily="18" charset="0"/>
                                  </a:rPr>
                                  <m:t>)</m:t>
                                </m:r>
                              </m:e>
                              <m:sup>
                                <m:r>
                                  <a:rPr lang="en-GB" i="1">
                                    <a:latin typeface="Cambria Math" panose="02040503050406030204" pitchFamily="18" charset="0"/>
                                  </a:rPr>
                                  <m:t>𝑁</m:t>
                                </m:r>
                              </m:sup>
                            </m:sSup>
                          </m:den>
                        </m:f>
                      </m:e>
                    </m:d>
                  </m:oMath>
                </a14:m>
                <a:r>
                  <a:rPr lang="en-GB" b="1" dirty="0">
                    <a:solidFill>
                      <a:srgbClr val="00B0F0"/>
                    </a:solidFill>
                  </a:rPr>
                  <a:t> → </a:t>
                </a:r>
                <a14:m>
                  <m:oMath xmlns:m="http://schemas.openxmlformats.org/officeDocument/2006/math">
                    <m:r>
                      <a:rPr lang="en-GB" b="0" i="1" smtClean="0">
                        <a:latin typeface="Cambria Math" panose="02040503050406030204" pitchFamily="18" charset="0"/>
                      </a:rPr>
                      <m:t>𝐴</m:t>
                    </m:r>
                    <m:r>
                      <a:rPr lang="en-GB" i="1">
                        <a:latin typeface="Cambria Math" panose="02040503050406030204" pitchFamily="18" charset="0"/>
                      </a:rPr>
                      <m:t>=</m:t>
                    </m:r>
                    <m:r>
                      <a:rPr lang="en-GB" b="0" i="1" smtClean="0">
                        <a:latin typeface="Cambria Math" panose="02040503050406030204" pitchFamily="18" charset="0"/>
                      </a:rPr>
                      <m:t>𝑃</m:t>
                    </m:r>
                    <m:d>
                      <m:dPr>
                        <m:begChr m:val="["/>
                        <m:endChr m:val="]"/>
                        <m:ctrlPr>
                          <a:rPr lang="en-GB" i="1">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𝑖</m:t>
                            </m:r>
                            <m:sSup>
                              <m:sSupPr>
                                <m:ctrlPr>
                                  <a:rPr lang="en-GB" i="1">
                                    <a:latin typeface="Cambria Math" panose="02040503050406030204" pitchFamily="18" charset="0"/>
                                  </a:rPr>
                                </m:ctrlPr>
                              </m:sSupPr>
                              <m:e>
                                <m:r>
                                  <a:rPr lang="en-GB" i="1">
                                    <a:latin typeface="Cambria Math" panose="02040503050406030204" pitchFamily="18" charset="0"/>
                                  </a:rPr>
                                  <m:t>(1+</m:t>
                                </m:r>
                                <m:r>
                                  <a:rPr lang="en-GB" i="1">
                                    <a:latin typeface="Cambria Math" panose="02040503050406030204" pitchFamily="18" charset="0"/>
                                  </a:rPr>
                                  <m:t>𝑖</m:t>
                                </m:r>
                                <m:r>
                                  <a:rPr lang="en-GB" i="1">
                                    <a:latin typeface="Cambria Math" panose="02040503050406030204" pitchFamily="18" charset="0"/>
                                  </a:rPr>
                                  <m:t>)</m:t>
                                </m:r>
                              </m:e>
                              <m:sup>
                                <m:r>
                                  <a:rPr lang="en-GB" i="1">
                                    <a:latin typeface="Cambria Math" panose="02040503050406030204" pitchFamily="18" charset="0"/>
                                  </a:rPr>
                                  <m:t>𝑁</m:t>
                                </m:r>
                              </m:sup>
                            </m:sSup>
                          </m:num>
                          <m:den>
                            <m:sSup>
                              <m:sSupPr>
                                <m:ctrlPr>
                                  <a:rPr lang="en-GB" i="1">
                                    <a:latin typeface="Cambria Math" panose="02040503050406030204" pitchFamily="18" charset="0"/>
                                  </a:rPr>
                                </m:ctrlPr>
                              </m:sSupPr>
                              <m:e>
                                <m:r>
                                  <a:rPr lang="en-GB" i="1">
                                    <a:latin typeface="Cambria Math" panose="02040503050406030204" pitchFamily="18" charset="0"/>
                                  </a:rPr>
                                  <m:t>(1+</m:t>
                                </m:r>
                                <m:r>
                                  <a:rPr lang="en-GB" i="1">
                                    <a:latin typeface="Cambria Math" panose="02040503050406030204" pitchFamily="18" charset="0"/>
                                  </a:rPr>
                                  <m:t>𝑖</m:t>
                                </m:r>
                                <m:r>
                                  <a:rPr lang="en-GB" i="1">
                                    <a:latin typeface="Cambria Math" panose="02040503050406030204" pitchFamily="18" charset="0"/>
                                  </a:rPr>
                                  <m:t>)</m:t>
                                </m:r>
                              </m:e>
                              <m:sup>
                                <m:r>
                                  <a:rPr lang="en-GB" i="1">
                                    <a:latin typeface="Cambria Math" panose="02040503050406030204" pitchFamily="18" charset="0"/>
                                  </a:rPr>
                                  <m:t>𝑁</m:t>
                                </m:r>
                              </m:sup>
                            </m:sSup>
                            <m:r>
                              <a:rPr lang="en-GB" i="1">
                                <a:latin typeface="Cambria Math" panose="02040503050406030204" pitchFamily="18" charset="0"/>
                              </a:rPr>
                              <m:t>−1</m:t>
                            </m:r>
                          </m:den>
                        </m:f>
                      </m:e>
                    </m:d>
                  </m:oMath>
                </a14:m>
                <a:endParaRPr lang="en-GB" b="1" dirty="0">
                  <a:solidFill>
                    <a:srgbClr val="FF0000"/>
                  </a:solidFill>
                </a:endParaRPr>
              </a:p>
              <a:p>
                <a:pPr>
                  <a:tabLst>
                    <a:tab pos="542925" algn="l"/>
                  </a:tabLst>
                </a:pPr>
                <a:endParaRPr lang="en-GB" b="1" dirty="0">
                  <a:solidFill>
                    <a:srgbClr val="FF0000"/>
                  </a:solidFill>
                </a:endParaRPr>
              </a:p>
              <a:p>
                <a:pPr>
                  <a:tabLst>
                    <a:tab pos="542925" algn="l"/>
                  </a:tabLst>
                </a:pPr>
                <a14:m>
                  <m:oMath xmlns:m="http://schemas.openxmlformats.org/officeDocument/2006/math">
                    <m:r>
                      <a:rPr lang="en-GB" b="0" i="1" smtClean="0">
                        <a:latin typeface="Cambria Math" panose="02040503050406030204" pitchFamily="18" charset="0"/>
                      </a:rPr>
                      <m:t>𝐴</m:t>
                    </m:r>
                    <m:r>
                      <a:rPr lang="en-GB" i="1">
                        <a:latin typeface="Cambria Math" panose="02040503050406030204" pitchFamily="18" charset="0"/>
                      </a:rPr>
                      <m:t>=</m:t>
                    </m:r>
                    <m:r>
                      <a:rPr lang="en-GB" b="0" i="1" smtClean="0">
                        <a:latin typeface="Cambria Math" panose="02040503050406030204" pitchFamily="18" charset="0"/>
                      </a:rPr>
                      <m:t>𝑃</m:t>
                    </m:r>
                  </m:oMath>
                </a14:m>
                <a:r>
                  <a:rPr lang="en-GB" dirty="0"/>
                  <a:t>(</a:t>
                </a:r>
                <a14:m>
                  <m:oMath xmlns:m="http://schemas.openxmlformats.org/officeDocument/2006/math">
                    <m:r>
                      <a:rPr lang="en-GB" b="0" i="1" smtClean="0">
                        <a:latin typeface="Cambria Math" panose="02040503050406030204" pitchFamily="18" charset="0"/>
                      </a:rPr>
                      <m:t>𝐴</m:t>
                    </m:r>
                  </m:oMath>
                </a14:m>
                <a:r>
                  <a:rPr lang="en-GB" i="1" dirty="0"/>
                  <a:t>/</a:t>
                </a:r>
                <a14:m>
                  <m:oMath xmlns:m="http://schemas.openxmlformats.org/officeDocument/2006/math">
                    <m:r>
                      <a:rPr lang="en-GB" b="0" i="1" smtClean="0">
                        <a:latin typeface="Cambria Math" panose="02040503050406030204" pitchFamily="18" charset="0"/>
                      </a:rPr>
                      <m:t>𝑃</m:t>
                    </m:r>
                  </m:oMath>
                </a14:m>
                <a:r>
                  <a:rPr lang="en-GB" dirty="0"/>
                  <a:t>, </a:t>
                </a:r>
                <a14:m>
                  <m:oMath xmlns:m="http://schemas.openxmlformats.org/officeDocument/2006/math">
                    <m:r>
                      <a:rPr lang="en-GB" i="1">
                        <a:latin typeface="Cambria Math" panose="02040503050406030204" pitchFamily="18" charset="0"/>
                      </a:rPr>
                      <m:t>𝑖</m:t>
                    </m:r>
                  </m:oMath>
                </a14:m>
                <a:r>
                  <a:rPr lang="en-GB" dirty="0"/>
                  <a:t>%, </a:t>
                </a:r>
                <a14:m>
                  <m:oMath xmlns:m="http://schemas.openxmlformats.org/officeDocument/2006/math">
                    <m:r>
                      <a:rPr lang="en-GB" i="1">
                        <a:latin typeface="Cambria Math" panose="02040503050406030204" pitchFamily="18" charset="0"/>
                      </a:rPr>
                      <m:t>𝑁</m:t>
                    </m:r>
                  </m:oMath>
                </a14:m>
                <a:r>
                  <a:rPr lang="en-GB" dirty="0"/>
                  <a:t>)</a:t>
                </a:r>
              </a:p>
              <a:p>
                <a:pPr>
                  <a:tabLst>
                    <a:tab pos="542925" algn="l"/>
                  </a:tabLst>
                </a:pPr>
                <a:endParaRPr lang="en-GB" b="1" dirty="0">
                  <a:solidFill>
                    <a:srgbClr val="FF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258551" cy="4351338"/>
              </a:xfrm>
              <a:blipFill>
                <a:blip r:embed="rId2"/>
                <a:stretch>
                  <a:fillRect/>
                </a:stretch>
              </a:blipFill>
              <a:ln w="28575">
                <a:noFill/>
              </a:ln>
            </p:spPr>
            <p:txBody>
              <a:bodyPr/>
              <a:lstStyle/>
              <a:p>
                <a:r>
                  <a:rPr lang="en-GB">
                    <a:noFill/>
                  </a:rPr>
                  <a:t> </a:t>
                </a:r>
              </a:p>
            </p:txBody>
          </p:sp>
        </mc:Fallback>
      </mc:AlternateContent>
      <p:sp>
        <p:nvSpPr>
          <p:cNvPr id="4" name="Date Placeholder 3"/>
          <p:cNvSpPr>
            <a:spLocks noGrp="1"/>
          </p:cNvSpPr>
          <p:nvPr>
            <p:ph type="dt" sz="half" idx="10"/>
          </p:nvPr>
        </p:nvSpPr>
        <p:spPr/>
        <p:txBody>
          <a:bodyPr/>
          <a:lstStyle/>
          <a:p>
            <a:fld id="{52015CFF-919A-4ACA-A781-90E215C7C889}" type="datetime1">
              <a:rPr lang="en-GB" smtClean="0"/>
              <a:t>11/04/2018</a:t>
            </a:fld>
            <a:endParaRPr lang="en-GB" dirty="0"/>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8</a:t>
            </a:fld>
            <a:endParaRPr lang="en-GB"/>
          </a:p>
        </p:txBody>
      </p:sp>
      <p:sp>
        <p:nvSpPr>
          <p:cNvPr id="7" name="Title 1"/>
          <p:cNvSpPr>
            <a:spLocks noGrp="1"/>
          </p:cNvSpPr>
          <p:nvPr>
            <p:ph type="title"/>
          </p:nvPr>
        </p:nvSpPr>
        <p:spPr>
          <a:xfrm>
            <a:off x="838200" y="365125"/>
            <a:ext cx="10515600" cy="1325563"/>
          </a:xfrm>
        </p:spPr>
        <p:txBody>
          <a:bodyPr/>
          <a:lstStyle/>
          <a:p>
            <a:r>
              <a:rPr lang="en-GB" sz="2800" i="1" dirty="0"/>
              <a:t>Annuity</a:t>
            </a:r>
            <a:br>
              <a:rPr lang="en-GB" dirty="0"/>
            </a:br>
            <a:r>
              <a:rPr lang="en-US" dirty="0"/>
              <a:t>Finding </a:t>
            </a:r>
            <a:r>
              <a:rPr lang="en-US" i="1" dirty="0"/>
              <a:t>A</a:t>
            </a:r>
            <a:r>
              <a:rPr lang="en-US" dirty="0"/>
              <a:t> when Given </a:t>
            </a:r>
            <a:r>
              <a:rPr lang="en-US" i="1" dirty="0"/>
              <a:t>P</a:t>
            </a:r>
            <a:endParaRPr lang="en-GB" dirty="0"/>
          </a:p>
        </p:txBody>
      </p:sp>
    </p:spTree>
    <p:extLst>
      <p:ext uri="{BB962C8B-B14F-4D97-AF65-F5344CB8AC3E}">
        <p14:creationId xmlns:p14="http://schemas.microsoft.com/office/powerpoint/2010/main" val="242500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r>
              <a:rPr lang="en-US" sz="2800" i="1" dirty="0"/>
              <a:t>Finding A when Given P</a:t>
            </a:r>
            <a:endParaRPr lang="en-GB" sz="2800" i="1" dirty="0"/>
          </a:p>
        </p:txBody>
      </p:sp>
      <p:sp>
        <p:nvSpPr>
          <p:cNvPr id="3" name="Content Placeholder 2"/>
          <p:cNvSpPr>
            <a:spLocks noGrp="1"/>
          </p:cNvSpPr>
          <p:nvPr>
            <p:ph idx="1"/>
          </p:nvPr>
        </p:nvSpPr>
        <p:spPr/>
        <p:txBody>
          <a:bodyPr>
            <a:noAutofit/>
          </a:bodyPr>
          <a:lstStyle/>
          <a:p>
            <a:r>
              <a:rPr lang="en-US" dirty="0"/>
              <a:t>Suppose you have a $17,000 balance on your credit card. “This has got to stop!” you say to yourself. So you decide to repay the $17,000 debt in four months with equal monthly payments. An unpaid credit card balance at the beginning of a month will be charged interest at the monthly</a:t>
            </a:r>
            <a:r>
              <a:rPr lang="tr-TR" dirty="0"/>
              <a:t> </a:t>
            </a:r>
            <a:r>
              <a:rPr lang="en-US" dirty="0"/>
              <a:t>rate of 1% by your credit card company. Find the monthly payment amount.</a:t>
            </a:r>
            <a:br>
              <a:rPr lang="en-US" dirty="0"/>
            </a:br>
            <a:br>
              <a:rPr lang="en-US" dirty="0"/>
            </a:br>
            <a:endParaRPr lang="en-GB" dirty="0"/>
          </a:p>
        </p:txBody>
      </p:sp>
      <p:sp>
        <p:nvSpPr>
          <p:cNvPr id="4" name="Date Placeholder 3"/>
          <p:cNvSpPr>
            <a:spLocks noGrp="1"/>
          </p:cNvSpPr>
          <p:nvPr>
            <p:ph type="dt" sz="half" idx="10"/>
          </p:nvPr>
        </p:nvSpPr>
        <p:spPr/>
        <p:txBody>
          <a:bodyPr/>
          <a:lstStyle/>
          <a:p>
            <a:fld id="{52015CFF-919A-4ACA-A781-90E215C7C889}" type="datetime1">
              <a:rPr lang="en-GB" smtClean="0"/>
              <a:t>11/04/2018</a:t>
            </a:fld>
            <a:endParaRPr lang="en-GB"/>
          </a:p>
        </p:txBody>
      </p:sp>
      <p:sp>
        <p:nvSpPr>
          <p:cNvPr id="5" name="Footer Placeholder 4"/>
          <p:cNvSpPr>
            <a:spLocks noGrp="1"/>
          </p:cNvSpPr>
          <p:nvPr>
            <p:ph type="ftr" sz="quarter" idx="11"/>
          </p:nvPr>
        </p:nvSpPr>
        <p:spPr/>
        <p:txBody>
          <a:bodyPr/>
          <a:lstStyle/>
          <a:p>
            <a:r>
              <a:rPr lang="en-GB"/>
              <a:t>U. Mahir Yıldırım</a:t>
            </a:r>
          </a:p>
        </p:txBody>
      </p:sp>
      <p:sp>
        <p:nvSpPr>
          <p:cNvPr id="6" name="Slide Number Placeholder 5"/>
          <p:cNvSpPr>
            <a:spLocks noGrp="1"/>
          </p:cNvSpPr>
          <p:nvPr>
            <p:ph type="sldNum" sz="quarter" idx="12"/>
          </p:nvPr>
        </p:nvSpPr>
        <p:spPr/>
        <p:txBody>
          <a:bodyPr/>
          <a:lstStyle/>
          <a:p>
            <a:fld id="{1AE36F40-6EB3-4B30-9BDC-3E3CF0A1C0BC}" type="slidenum">
              <a:rPr lang="en-GB" smtClean="0"/>
              <a:t>9</a:t>
            </a:fld>
            <a:endParaRPr lang="en-GB"/>
          </a:p>
        </p:txBody>
      </p:sp>
      <p:sp>
        <p:nvSpPr>
          <p:cNvPr id="7" name="Rectangle 6"/>
          <p:cNvSpPr/>
          <p:nvPr/>
        </p:nvSpPr>
        <p:spPr>
          <a:xfrm>
            <a:off x="1045580" y="4772590"/>
            <a:ext cx="8167868" cy="954107"/>
          </a:xfrm>
          <a:prstGeom prst="rect">
            <a:avLst/>
          </a:prstGeom>
        </p:spPr>
        <p:txBody>
          <a:bodyPr wrap="square">
            <a:spAutoFit/>
          </a:bodyPr>
          <a:lstStyle/>
          <a:p>
            <a:r>
              <a:rPr lang="pt-BR" sz="2800" i="1" dirty="0">
                <a:solidFill>
                  <a:srgbClr val="131313"/>
                </a:solidFill>
              </a:rPr>
              <a:t>A </a:t>
            </a:r>
            <a:r>
              <a:rPr lang="pt-BR" sz="2800" dirty="0">
                <a:solidFill>
                  <a:srgbClr val="131313"/>
                </a:solidFill>
              </a:rPr>
              <a:t>= $17,000(</a:t>
            </a:r>
            <a:r>
              <a:rPr lang="pt-BR" sz="2800" i="1" dirty="0">
                <a:solidFill>
                  <a:srgbClr val="131313"/>
                </a:solidFill>
              </a:rPr>
              <a:t>A/P</a:t>
            </a:r>
            <a:r>
              <a:rPr lang="pt-BR" sz="2800" dirty="0">
                <a:solidFill>
                  <a:srgbClr val="131313"/>
                </a:solidFill>
              </a:rPr>
              <a:t>, 1%, 4)</a:t>
            </a:r>
            <a:r>
              <a:rPr lang="pt-BR" sz="2800" i="1" dirty="0">
                <a:solidFill>
                  <a:srgbClr val="131313"/>
                </a:solidFill>
              </a:rPr>
              <a:t> </a:t>
            </a:r>
            <a:r>
              <a:rPr lang="pt-BR" sz="2800" dirty="0">
                <a:solidFill>
                  <a:srgbClr val="131313"/>
                </a:solidFill>
              </a:rPr>
              <a:t>= $17,000(0.2563)</a:t>
            </a:r>
            <a:r>
              <a:rPr lang="pt-BR" sz="2800" i="1" dirty="0">
                <a:solidFill>
                  <a:srgbClr val="131313"/>
                </a:solidFill>
              </a:rPr>
              <a:t> </a:t>
            </a:r>
            <a:r>
              <a:rPr lang="pt-BR" sz="2800" dirty="0">
                <a:solidFill>
                  <a:srgbClr val="131313"/>
                </a:solidFill>
              </a:rPr>
              <a:t>= $4,357.10</a:t>
            </a:r>
            <a:r>
              <a:rPr lang="pt-BR" sz="2800" dirty="0"/>
              <a:t> </a:t>
            </a:r>
            <a:br>
              <a:rPr lang="pt-BR" sz="2800" dirty="0"/>
            </a:br>
            <a:endParaRPr lang="en-GB" sz="2800" dirty="0"/>
          </a:p>
        </p:txBody>
      </p:sp>
      <p:cxnSp>
        <p:nvCxnSpPr>
          <p:cNvPr id="9" name="Straight Connector 8">
            <a:extLst>
              <a:ext uri="{FF2B5EF4-FFF2-40B4-BE49-F238E27FC236}">
                <a16:creationId xmlns:a16="http://schemas.microsoft.com/office/drawing/2014/main" id="{CD0A9D07-2380-4E83-B516-49991A26CE08}"/>
              </a:ext>
            </a:extLst>
          </p:cNvPr>
          <p:cNvCxnSpPr>
            <a:cxnSpLocks/>
          </p:cNvCxnSpPr>
          <p:nvPr/>
        </p:nvCxnSpPr>
        <p:spPr>
          <a:xfrm>
            <a:off x="1693718" y="3771900"/>
            <a:ext cx="188768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10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2320</TotalTime>
  <Words>2245</Words>
  <Application>Microsoft Office PowerPoint</Application>
  <PresentationFormat>Widescreen</PresentationFormat>
  <Paragraphs>320</Paragraphs>
  <Slides>40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Calibri</vt:lpstr>
      <vt:lpstr>Calibri Light</vt:lpstr>
      <vt:lpstr>Cambria Math</vt:lpstr>
      <vt:lpstr>MTMI</vt:lpstr>
      <vt:lpstr>MTSYN</vt:lpstr>
      <vt:lpstr>Palatino-Italic</vt:lpstr>
      <vt:lpstr>Palatino-Roman</vt:lpstr>
      <vt:lpstr>Office Theme</vt:lpstr>
      <vt:lpstr>IE 260 – ENGINEERING ECONOMY  Chapter 4 The Time Value of Money - II</vt:lpstr>
      <vt:lpstr>Previously on IE 260</vt:lpstr>
      <vt:lpstr>Annuity Finding P when Given A</vt:lpstr>
      <vt:lpstr>Solution Present Equivalent of an Annuity (Uniform Series)</vt:lpstr>
      <vt:lpstr>Reading Interest Table - (P∕A,15%,10)</vt:lpstr>
      <vt:lpstr>Solution Present Equivalent of an Annuity (Uniform Series)</vt:lpstr>
      <vt:lpstr>Annuity Finding A when Given F</vt:lpstr>
      <vt:lpstr>Annuity Finding A when Given P</vt:lpstr>
      <vt:lpstr>Example Finding A when Given P</vt:lpstr>
      <vt:lpstr>Solution Finding A when Given P</vt:lpstr>
      <vt:lpstr>Real Life Bank Loan Payment Example</vt:lpstr>
      <vt:lpstr>Real Life Bank Loan Payment Example</vt:lpstr>
      <vt:lpstr>In-class Exercises</vt:lpstr>
      <vt:lpstr>In-class Exercises</vt:lpstr>
      <vt:lpstr>In-class Exercises</vt:lpstr>
      <vt:lpstr>Finding the Number of Cash Flows in an Annuity Given A, P, and i</vt:lpstr>
      <vt:lpstr>Example Prepaying a Loan − Finding N</vt:lpstr>
      <vt:lpstr>Example – Reading (P/A, 8%, N)  Prepaying a Loan − Finding N</vt:lpstr>
      <vt:lpstr>Deferred Annuities (Uniform Series) (Postponed)</vt:lpstr>
      <vt:lpstr>Real Life Bank Loan Payment Example Deferred (postponed) Annuity </vt:lpstr>
      <vt:lpstr>Example Present Equivalent of a Deferred Annuity</vt:lpstr>
      <vt:lpstr>Example Deferred Future Value of an Annuity</vt:lpstr>
      <vt:lpstr>Equivalence Calculations Involving Multiple Interest Formulas</vt:lpstr>
      <vt:lpstr>Equivalence Calculations Involving Multiple Interest Formulas (cont’d)</vt:lpstr>
      <vt:lpstr>Example Determining an Unknown Annuity Amount</vt:lpstr>
      <vt:lpstr>Uniform (Arithmetic) Gradient of Cash Flows</vt:lpstr>
      <vt:lpstr>Uniform (Arithmetic) Gradient of Cash Flows (cont’d)</vt:lpstr>
      <vt:lpstr>Computation Using G</vt:lpstr>
      <vt:lpstr>Interest Rates that Vary with Time Example</vt:lpstr>
      <vt:lpstr>Interest Rates that Vary with Time Example (cont’d)</vt:lpstr>
      <vt:lpstr>Nominal Interest Rate</vt:lpstr>
      <vt:lpstr>Nominal Interest Rate (cont’d)</vt:lpstr>
      <vt:lpstr>Effective Interest Rate</vt:lpstr>
      <vt:lpstr>Effective Interest Rate (cont’d)</vt:lpstr>
      <vt:lpstr>Example Effective Annual Interest Rate</vt:lpstr>
      <vt:lpstr>Example Effective Annual Interest Rate</vt:lpstr>
      <vt:lpstr>Example Future Equivalent when Interest Is Compounded Quarterly</vt:lpstr>
      <vt:lpstr>Example Uniform Gradient Series and Semiannual Compounding</vt:lpstr>
      <vt:lpstr>Example (cont’d) Uniform Gradient Series and Semiannual Compounding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260 – ENGINEERING ECONOMY</dc:title>
  <dc:creator>umahiryildirim</dc:creator>
  <cp:lastModifiedBy>BB8</cp:lastModifiedBy>
  <cp:revision>91</cp:revision>
  <dcterms:created xsi:type="dcterms:W3CDTF">2016-09-26T07:09:03Z</dcterms:created>
  <dcterms:modified xsi:type="dcterms:W3CDTF">2018-04-11T17:11:28Z</dcterms:modified>
</cp:coreProperties>
</file>