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70" r:id="rId4"/>
    <p:sldId id="327" r:id="rId5"/>
    <p:sldId id="271" r:id="rId6"/>
    <p:sldId id="325" r:id="rId7"/>
    <p:sldId id="326" r:id="rId8"/>
    <p:sldId id="328" r:id="rId9"/>
    <p:sldId id="329" r:id="rId10"/>
    <p:sldId id="272" r:id="rId11"/>
    <p:sldId id="331" r:id="rId12"/>
    <p:sldId id="273" r:id="rId13"/>
    <p:sldId id="277" r:id="rId14"/>
    <p:sldId id="278" r:id="rId15"/>
    <p:sldId id="276" r:id="rId16"/>
    <p:sldId id="274" r:id="rId17"/>
    <p:sldId id="334" r:id="rId18"/>
    <p:sldId id="275" r:id="rId19"/>
    <p:sldId id="279" r:id="rId20"/>
    <p:sldId id="280" r:id="rId21"/>
    <p:sldId id="281" r:id="rId22"/>
    <p:sldId id="282" r:id="rId23"/>
    <p:sldId id="283" r:id="rId24"/>
    <p:sldId id="284" r:id="rId25"/>
    <p:sldId id="285" r:id="rId26"/>
    <p:sldId id="286" r:id="rId27"/>
    <p:sldId id="287" r:id="rId28"/>
    <p:sldId id="289" r:id="rId29"/>
    <p:sldId id="291" r:id="rId30"/>
    <p:sldId id="292" r:id="rId31"/>
    <p:sldId id="290" r:id="rId32"/>
    <p:sldId id="322" r:id="rId33"/>
    <p:sldId id="323" r:id="rId34"/>
    <p:sldId id="324" r:id="rId35"/>
    <p:sldId id="332" r:id="rId36"/>
    <p:sldId id="333" r:id="rId37"/>
    <p:sldId id="335" r:id="rId38"/>
    <p:sldId id="336" r:id="rId39"/>
    <p:sldId id="337" r:id="rId40"/>
    <p:sldId id="338" r:id="rId41"/>
    <p:sldId id="33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4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124BB-B863-4C20-B34C-0548A8E84568}" type="datetimeFigureOut">
              <a:rPr lang="en-GB" smtClean="0"/>
              <a:t>05/11/2017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B124BB-B863-4C20-B34C-0548A8E84568}" type="datetimeFigureOut">
              <a:rPr lang="en-GB" smtClean="0"/>
              <a:t>05/11/2017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B124BB-B863-4C20-B34C-0548A8E84568}" type="datetimeFigureOut">
              <a:rPr lang="en-GB" smtClean="0"/>
              <a:t>05/11/2017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B124BB-B863-4C20-B34C-0548A8E84568}" type="datetimeFigureOut">
              <a:rPr lang="en-GB" smtClean="0"/>
              <a:t>05/11/2017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24BB-B863-4C20-B34C-0548A8E84568}" type="datetimeFigureOut">
              <a:rPr lang="en-GB" smtClean="0"/>
              <a:t>05/11/2017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05/11/2017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05/11/2017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24BB-B863-4C20-B34C-0548A8E84568}" type="datetimeFigureOut">
              <a:rPr lang="en-GB" smtClean="0"/>
              <a:t>05/11/2017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6</a:t>
            </a:r>
            <a:br>
              <a:rPr lang="en-GB" dirty="0"/>
            </a:br>
            <a:r>
              <a:rPr lang="en-US" sz="4900" i="1" dirty="0"/>
              <a:t>Comparison and Selecting among Alternatives</a:t>
            </a:r>
            <a:endParaRPr lang="en-GB" i="1" dirty="0"/>
          </a:p>
        </p:txBody>
      </p:sp>
      <p:sp>
        <p:nvSpPr>
          <p:cNvPr id="7"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Investment and Cost Alternatives</a:t>
            </a:r>
          </a:p>
        </p:txBody>
      </p:sp>
      <p:sp>
        <p:nvSpPr>
          <p:cNvPr id="3" name="Content Placeholder 2"/>
          <p:cNvSpPr>
            <a:spLocks noGrp="1"/>
          </p:cNvSpPr>
          <p:nvPr>
            <p:ph idx="1"/>
          </p:nvPr>
        </p:nvSpPr>
        <p:spPr/>
        <p:txBody>
          <a:bodyPr/>
          <a:lstStyle/>
          <a:p>
            <a:r>
              <a:rPr lang="en-US" dirty="0"/>
              <a:t>Select the alternative that gives you the most money!</a:t>
            </a:r>
          </a:p>
          <a:p>
            <a:endParaRPr lang="en-US" dirty="0"/>
          </a:p>
          <a:p>
            <a:r>
              <a:rPr lang="en-US" dirty="0"/>
              <a:t>Investment Alternatives</a:t>
            </a:r>
          </a:p>
          <a:p>
            <a:endParaRPr lang="en-US" dirty="0"/>
          </a:p>
          <a:p>
            <a:r>
              <a:rPr lang="en-US" dirty="0"/>
              <a:t>Cost Alternatives</a:t>
            </a:r>
          </a:p>
          <a:p>
            <a:pPr lvl="1"/>
            <a:r>
              <a:rPr lang="en-US" i="1" dirty="0"/>
              <a:t>Cost alternatives are those with all negative cash flows, except for a possible positive cash-flow element from disposal of assets at the end of the project’s</a:t>
            </a:r>
            <a:br>
              <a:rPr lang="en-US" i="1" dirty="0"/>
            </a:br>
            <a:r>
              <a:rPr lang="en-US" i="1" dirty="0"/>
              <a:t>useful life</a:t>
            </a:r>
            <a:endParaRPr lang="tr-TR" i="1" dirty="0"/>
          </a:p>
          <a:p>
            <a:pPr lvl="2"/>
            <a:r>
              <a:rPr lang="tr-TR" dirty="0" err="1"/>
              <a:t>Recall</a:t>
            </a:r>
            <a:r>
              <a:rPr lang="tr-TR" dirty="0"/>
              <a:t> </a:t>
            </a:r>
            <a:r>
              <a:rPr lang="tr-TR" dirty="0" err="1"/>
              <a:t>corporate</a:t>
            </a:r>
            <a:r>
              <a:rPr lang="tr-TR" dirty="0"/>
              <a:t> jet </a:t>
            </a:r>
            <a:r>
              <a:rPr lang="tr-TR" dirty="0" err="1"/>
              <a:t>example</a:t>
            </a:r>
            <a:r>
              <a:rPr lang="tr-TR" dirty="0"/>
              <a:t> </a:t>
            </a:r>
            <a:r>
              <a:rPr lang="tr-TR" dirty="0" err="1"/>
              <a:t>from</a:t>
            </a:r>
            <a:r>
              <a:rPr lang="tr-TR" dirty="0"/>
              <a:t> </a:t>
            </a:r>
            <a:r>
              <a:rPr lang="tr-TR" dirty="0" err="1"/>
              <a:t>last</a:t>
            </a:r>
            <a:r>
              <a:rPr lang="tr-TR" dirty="0"/>
              <a:t> </a:t>
            </a:r>
            <a:r>
              <a:rPr lang="tr-TR" dirty="0" err="1"/>
              <a:t>week</a:t>
            </a:r>
            <a:endParaRPr lang="en-GB" dirty="0"/>
          </a:p>
        </p:txBody>
      </p:sp>
    </p:spTree>
    <p:extLst>
      <p:ext uri="{BB962C8B-B14F-4D97-AF65-F5344CB8AC3E}">
        <p14:creationId xmlns:p14="http://schemas.microsoft.com/office/powerpoint/2010/main" val="143306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F15D-0D41-4F1B-A2C7-551A89868AE7}"/>
              </a:ext>
            </a:extLst>
          </p:cNvPr>
          <p:cNvSpPr>
            <a:spLocks noGrp="1"/>
          </p:cNvSpPr>
          <p:nvPr>
            <p:ph type="title"/>
          </p:nvPr>
        </p:nvSpPr>
        <p:spPr/>
        <p:txBody>
          <a:bodyPr/>
          <a:lstStyle/>
          <a:p>
            <a:r>
              <a:rPr lang="tr-TR" dirty="0" err="1"/>
              <a:t>Investment</a:t>
            </a:r>
            <a:r>
              <a:rPr lang="tr-TR" dirty="0"/>
              <a:t> </a:t>
            </a:r>
            <a:r>
              <a:rPr lang="tr-TR" dirty="0" err="1"/>
              <a:t>and</a:t>
            </a:r>
            <a:r>
              <a:rPr lang="tr-TR" dirty="0"/>
              <a:t> </a:t>
            </a:r>
            <a:r>
              <a:rPr lang="tr-TR" dirty="0" err="1"/>
              <a:t>Cost</a:t>
            </a:r>
            <a:r>
              <a:rPr lang="tr-TR" dirty="0"/>
              <a:t> </a:t>
            </a:r>
            <a:r>
              <a:rPr lang="tr-TR" dirty="0" err="1"/>
              <a:t>Alternatives</a:t>
            </a:r>
            <a:r>
              <a:rPr lang="tr-TR" dirty="0"/>
              <a:t> (</a:t>
            </a:r>
            <a:r>
              <a:rPr lang="tr-TR" dirty="0" err="1"/>
              <a:t>cont'd</a:t>
            </a:r>
            <a:r>
              <a:rPr lang="tr-TR" dirty="0"/>
              <a:t>)</a:t>
            </a:r>
            <a:endParaRPr lang="en-GB" dirty="0"/>
          </a:p>
        </p:txBody>
      </p:sp>
      <p:graphicFrame>
        <p:nvGraphicFramePr>
          <p:cNvPr id="5" name="Content Placeholder 4">
            <a:extLst>
              <a:ext uri="{FF2B5EF4-FFF2-40B4-BE49-F238E27FC236}">
                <a16:creationId xmlns:a16="http://schemas.microsoft.com/office/drawing/2014/main" id="{D294E3D7-06FB-4694-9B11-968C033173C1}"/>
              </a:ext>
            </a:extLst>
          </p:cNvPr>
          <p:cNvGraphicFramePr>
            <a:graphicFrameLocks noGrp="1"/>
          </p:cNvGraphicFramePr>
          <p:nvPr>
            <p:ph idx="1"/>
            <p:extLst>
              <p:ext uri="{D42A27DB-BD31-4B8C-83A1-F6EECF244321}">
                <p14:modId xmlns:p14="http://schemas.microsoft.com/office/powerpoint/2010/main" val="797127904"/>
              </p:ext>
            </p:extLst>
          </p:nvPr>
        </p:nvGraphicFramePr>
        <p:xfrm>
          <a:off x="838200" y="2718760"/>
          <a:ext cx="4728358" cy="2194560"/>
        </p:xfrm>
        <a:graphic>
          <a:graphicData uri="http://schemas.openxmlformats.org/drawingml/2006/table">
            <a:tbl>
              <a:tblPr firstRow="1" bandRow="1">
                <a:tableStyleId>{9D7B26C5-4107-4FEC-AEDC-1716B250A1EF}</a:tableStyleId>
              </a:tblPr>
              <a:tblGrid>
                <a:gridCol w="1936898">
                  <a:extLst>
                    <a:ext uri="{9D8B030D-6E8A-4147-A177-3AD203B41FA5}">
                      <a16:colId xmlns:a16="http://schemas.microsoft.com/office/drawing/2014/main" val="2351568981"/>
                    </a:ext>
                  </a:extLst>
                </a:gridCol>
                <a:gridCol w="1395730">
                  <a:extLst>
                    <a:ext uri="{9D8B030D-6E8A-4147-A177-3AD203B41FA5}">
                      <a16:colId xmlns:a16="http://schemas.microsoft.com/office/drawing/2014/main" val="2122121997"/>
                    </a:ext>
                  </a:extLst>
                </a:gridCol>
                <a:gridCol w="1395730">
                  <a:extLst>
                    <a:ext uri="{9D8B030D-6E8A-4147-A177-3AD203B41FA5}">
                      <a16:colId xmlns:a16="http://schemas.microsoft.com/office/drawing/2014/main" val="3922824992"/>
                    </a:ext>
                  </a:extLst>
                </a:gridCol>
              </a:tblGrid>
              <a:tr h="370840">
                <a:tc>
                  <a:txBody>
                    <a:bodyPr/>
                    <a:lstStyle/>
                    <a:p>
                      <a:r>
                        <a:rPr lang="tr-TR" sz="2000" dirty="0"/>
                        <a:t> </a:t>
                      </a:r>
                      <a:endParaRPr lang="en-GB" sz="2000" dirty="0"/>
                    </a:p>
                  </a:txBody>
                  <a:tcPr>
                    <a:lnB w="12700" cmpd="sng">
                      <a:noFill/>
                    </a:lnB>
                    <a:noFill/>
                  </a:tcPr>
                </a:tc>
                <a:tc gridSpan="2">
                  <a:txBody>
                    <a:bodyPr/>
                    <a:lstStyle/>
                    <a:p>
                      <a:pPr algn="ctr"/>
                      <a:r>
                        <a:rPr lang="tr-TR" sz="2000" dirty="0" err="1"/>
                        <a:t>Alternative</a:t>
                      </a:r>
                      <a:endParaRPr lang="en-GB" sz="2000" dirty="0"/>
                    </a:p>
                  </a:txBody>
                  <a:tcPr>
                    <a:noFill/>
                  </a:tcPr>
                </a:tc>
                <a:tc hMerge="1">
                  <a:txBody>
                    <a:bodyPr/>
                    <a:lstStyle/>
                    <a:p>
                      <a:endParaRPr lang="en-GB" dirty="0"/>
                    </a:p>
                  </a:txBody>
                  <a:tcPr/>
                </a:tc>
                <a:extLst>
                  <a:ext uri="{0D108BD9-81ED-4DB2-BD59-A6C34878D82A}">
                    <a16:rowId xmlns:a16="http://schemas.microsoft.com/office/drawing/2014/main" val="2627782757"/>
                  </a:ext>
                </a:extLst>
              </a:tr>
              <a:tr h="370840">
                <a:tc>
                  <a:txBody>
                    <a:bodyPr/>
                    <a:lstStyle/>
                    <a:p>
                      <a:endParaRPr lang="en-GB" sz="2000" dirty="0"/>
                    </a:p>
                  </a:txBody>
                  <a:tcPr>
                    <a:lnL>
                      <a:noFill/>
                    </a:lnL>
                    <a:lnR>
                      <a:noFill/>
                    </a:lnR>
                    <a:lnT w="12700" cmpd="sng">
                      <a:noFill/>
                    </a:lnT>
                    <a:lnB>
                      <a:noFill/>
                    </a:lnB>
                    <a:lnTlToBr w="12700" cmpd="sng">
                      <a:noFill/>
                      <a:prstDash val="solid"/>
                    </a:lnTlToBr>
                    <a:lnBlToTr w="12700" cmpd="sng">
                      <a:noFill/>
                      <a:prstDash val="solid"/>
                    </a:lnBlToTr>
                    <a:noFill/>
                  </a:tcPr>
                </a:tc>
                <a:tc>
                  <a:txBody>
                    <a:bodyPr/>
                    <a:lstStyle/>
                    <a:p>
                      <a:pPr algn="ctr"/>
                      <a:r>
                        <a:rPr lang="tr-TR" sz="2000" dirty="0"/>
                        <a:t>A</a:t>
                      </a:r>
                      <a:endParaRPr lang="en-GB" sz="2000" dirty="0"/>
                    </a:p>
                  </a:txBody>
                  <a:tcPr>
                    <a:lnL>
                      <a:noFill/>
                    </a:lnL>
                    <a:noFill/>
                  </a:tcPr>
                </a:tc>
                <a:tc>
                  <a:txBody>
                    <a:bodyPr/>
                    <a:lstStyle/>
                    <a:p>
                      <a:pPr algn="ctr"/>
                      <a:r>
                        <a:rPr lang="tr-TR" sz="2000" dirty="0"/>
                        <a:t>B</a:t>
                      </a:r>
                      <a:endParaRPr lang="en-GB" sz="2000" dirty="0"/>
                    </a:p>
                  </a:txBody>
                  <a:tcPr>
                    <a:noFill/>
                  </a:tcPr>
                </a:tc>
                <a:extLst>
                  <a:ext uri="{0D108BD9-81ED-4DB2-BD59-A6C34878D82A}">
                    <a16:rowId xmlns:a16="http://schemas.microsoft.com/office/drawing/2014/main" val="3260039147"/>
                  </a:ext>
                </a:extLst>
              </a:tr>
              <a:tr h="370840">
                <a:tc>
                  <a:txBody>
                    <a:bodyPr/>
                    <a:lstStyle/>
                    <a:p>
                      <a:r>
                        <a:rPr lang="tr-TR" sz="2000" dirty="0" err="1"/>
                        <a:t>Capital</a:t>
                      </a:r>
                      <a:r>
                        <a:rPr lang="tr-TR" sz="2000" dirty="0"/>
                        <a:t> </a:t>
                      </a:r>
                      <a:r>
                        <a:rPr lang="tr-TR" sz="2000" dirty="0" err="1"/>
                        <a:t>investment</a:t>
                      </a:r>
                      <a:endParaRPr lang="en-GB" sz="2000" dirty="0"/>
                    </a:p>
                  </a:txBody>
                  <a:tcPr>
                    <a:lnT>
                      <a:noFill/>
                    </a:lnT>
                    <a:lnB w="12700" cap="flat" cmpd="sng" algn="ctr">
                      <a:solidFill>
                        <a:schemeClr val="tx1"/>
                      </a:solidFill>
                      <a:prstDash val="solid"/>
                      <a:round/>
                      <a:headEnd type="none" w="med" len="med"/>
                      <a:tailEnd type="none" w="med" len="med"/>
                    </a:lnB>
                    <a:noFill/>
                  </a:tcPr>
                </a:tc>
                <a:tc>
                  <a:txBody>
                    <a:bodyPr/>
                    <a:lstStyle/>
                    <a:p>
                      <a:pPr algn="r"/>
                      <a:r>
                        <a:rPr lang="tr-TR" sz="2000" dirty="0"/>
                        <a:t>- 120,000 </a:t>
                      </a:r>
                      <a:r>
                        <a:rPr lang="en-GB" sz="2000" kern="1200" dirty="0">
                          <a:effectLst/>
                        </a:rPr>
                        <a:t>₺</a:t>
                      </a:r>
                      <a:endParaRPr lang="en-GB" sz="2000" dirty="0"/>
                    </a:p>
                  </a:txBody>
                  <a:tcPr>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- 150,000 </a:t>
                      </a:r>
                      <a:r>
                        <a:rPr lang="en-GB" sz="2000" kern="1200" dirty="0">
                          <a:effectLst/>
                        </a:rPr>
                        <a:t>₺</a:t>
                      </a:r>
                      <a:endParaRPr lang="en-GB" sz="20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7596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000" dirty="0" err="1"/>
                        <a:t>Annual</a:t>
                      </a:r>
                      <a:r>
                        <a:rPr lang="tr-TR" sz="2000" dirty="0"/>
                        <a:t> </a:t>
                      </a:r>
                      <a:r>
                        <a:rPr lang="tr-TR" sz="2000" dirty="0" err="1"/>
                        <a:t>revenues</a:t>
                      </a:r>
                      <a:r>
                        <a:rPr lang="tr-TR" sz="2000" dirty="0"/>
                        <a:t> </a:t>
                      </a:r>
                      <a:r>
                        <a:rPr lang="tr-TR" sz="2000" dirty="0" err="1"/>
                        <a:t>less</a:t>
                      </a:r>
                      <a:r>
                        <a:rPr lang="tr-TR" sz="2000" dirty="0"/>
                        <a:t> </a:t>
                      </a:r>
                      <a:r>
                        <a:rPr lang="tr-TR" sz="2000" dirty="0" err="1"/>
                        <a:t>expenses</a:t>
                      </a:r>
                      <a:endParaRPr lang="en-GB" sz="2000" dirty="0"/>
                    </a:p>
                  </a:txBody>
                  <a:tcPr>
                    <a:lnT w="12700" cap="flat" cmpd="sng" algn="ctr">
                      <a:solidFill>
                        <a:schemeClr val="tx1"/>
                      </a:solidFill>
                      <a:prstDash val="solid"/>
                      <a:round/>
                      <a:headEnd type="none" w="med" len="med"/>
                      <a:tailEnd type="none" w="med" len="med"/>
                    </a:lnT>
                    <a:noFill/>
                  </a:tcPr>
                </a:tc>
                <a:tc>
                  <a:txBody>
                    <a:bodyPr/>
                    <a:lstStyle/>
                    <a:p>
                      <a:pPr algn="r"/>
                      <a:r>
                        <a:rPr lang="tr-TR" sz="2000" dirty="0"/>
                        <a:t>35,000 </a:t>
                      </a:r>
                      <a:r>
                        <a:rPr lang="en-GB" sz="2000" kern="1200" dirty="0">
                          <a:effectLst/>
                        </a:rPr>
                        <a:t>₺</a:t>
                      </a:r>
                      <a:endParaRPr lang="en-GB" sz="2000" dirty="0"/>
                    </a:p>
                  </a:txBody>
                  <a:tcPr>
                    <a:lnT w="12700" cap="flat" cmpd="sng" algn="ctr">
                      <a:solidFill>
                        <a:schemeClr val="tx1"/>
                      </a:solid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30,000 </a:t>
                      </a:r>
                      <a:r>
                        <a:rPr lang="en-GB" sz="2000" kern="1200" dirty="0">
                          <a:effectLst/>
                        </a:rPr>
                        <a:t>₺</a:t>
                      </a:r>
                      <a:endParaRPr lang="en-GB" sz="20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78172764"/>
                  </a:ext>
                </a:extLst>
              </a:tr>
            </a:tbl>
          </a:graphicData>
        </a:graphic>
      </p:graphicFrame>
      <p:graphicFrame>
        <p:nvGraphicFramePr>
          <p:cNvPr id="7" name="Content Placeholder 4">
            <a:extLst>
              <a:ext uri="{FF2B5EF4-FFF2-40B4-BE49-F238E27FC236}">
                <a16:creationId xmlns:a16="http://schemas.microsoft.com/office/drawing/2014/main" id="{6165A814-EE9D-4B90-BBDB-AF8ACAD5D212}"/>
              </a:ext>
            </a:extLst>
          </p:cNvPr>
          <p:cNvGraphicFramePr>
            <a:graphicFrameLocks/>
          </p:cNvGraphicFramePr>
          <p:nvPr>
            <p:extLst>
              <p:ext uri="{D42A27DB-BD31-4B8C-83A1-F6EECF244321}">
                <p14:modId xmlns:p14="http://schemas.microsoft.com/office/powerpoint/2010/main" val="3668123272"/>
              </p:ext>
            </p:extLst>
          </p:nvPr>
        </p:nvGraphicFramePr>
        <p:xfrm>
          <a:off x="7292162" y="2718760"/>
          <a:ext cx="4191191" cy="2377440"/>
        </p:xfrm>
        <a:graphic>
          <a:graphicData uri="http://schemas.openxmlformats.org/drawingml/2006/table">
            <a:tbl>
              <a:tblPr firstRow="1" bandRow="1">
                <a:tableStyleId>{9D7B26C5-4107-4FEC-AEDC-1716B250A1EF}</a:tableStyleId>
              </a:tblPr>
              <a:tblGrid>
                <a:gridCol w="1399731">
                  <a:extLst>
                    <a:ext uri="{9D8B030D-6E8A-4147-A177-3AD203B41FA5}">
                      <a16:colId xmlns:a16="http://schemas.microsoft.com/office/drawing/2014/main" val="2351568981"/>
                    </a:ext>
                  </a:extLst>
                </a:gridCol>
                <a:gridCol w="1395730">
                  <a:extLst>
                    <a:ext uri="{9D8B030D-6E8A-4147-A177-3AD203B41FA5}">
                      <a16:colId xmlns:a16="http://schemas.microsoft.com/office/drawing/2014/main" val="2122121997"/>
                    </a:ext>
                  </a:extLst>
                </a:gridCol>
                <a:gridCol w="1395730">
                  <a:extLst>
                    <a:ext uri="{9D8B030D-6E8A-4147-A177-3AD203B41FA5}">
                      <a16:colId xmlns:a16="http://schemas.microsoft.com/office/drawing/2014/main" val="3922824992"/>
                    </a:ext>
                  </a:extLst>
                </a:gridCol>
              </a:tblGrid>
              <a:tr h="370840">
                <a:tc>
                  <a:txBody>
                    <a:bodyPr/>
                    <a:lstStyle/>
                    <a:p>
                      <a:r>
                        <a:rPr lang="tr-TR" sz="2000" dirty="0"/>
                        <a:t> </a:t>
                      </a:r>
                      <a:endParaRPr lang="en-GB" sz="2000" dirty="0"/>
                    </a:p>
                  </a:txBody>
                  <a:tcPr>
                    <a:lnB w="12700" cmpd="sng">
                      <a:noFill/>
                    </a:lnB>
                    <a:noFill/>
                  </a:tcPr>
                </a:tc>
                <a:tc gridSpan="2">
                  <a:txBody>
                    <a:bodyPr/>
                    <a:lstStyle/>
                    <a:p>
                      <a:pPr algn="ctr"/>
                      <a:r>
                        <a:rPr lang="tr-TR" sz="2000" dirty="0" err="1"/>
                        <a:t>Alternative</a:t>
                      </a:r>
                      <a:endParaRPr lang="en-GB" sz="2000" dirty="0"/>
                    </a:p>
                  </a:txBody>
                  <a:tcPr>
                    <a:noFill/>
                  </a:tcPr>
                </a:tc>
                <a:tc hMerge="1">
                  <a:txBody>
                    <a:bodyPr/>
                    <a:lstStyle/>
                    <a:p>
                      <a:endParaRPr lang="en-GB" dirty="0"/>
                    </a:p>
                  </a:txBody>
                  <a:tcPr/>
                </a:tc>
                <a:extLst>
                  <a:ext uri="{0D108BD9-81ED-4DB2-BD59-A6C34878D82A}">
                    <a16:rowId xmlns:a16="http://schemas.microsoft.com/office/drawing/2014/main" val="2627782757"/>
                  </a:ext>
                </a:extLst>
              </a:tr>
              <a:tr h="370840">
                <a:tc>
                  <a:txBody>
                    <a:bodyPr/>
                    <a:lstStyle/>
                    <a:p>
                      <a:r>
                        <a:rPr lang="tr-TR" sz="2000" dirty="0" err="1"/>
                        <a:t>End</a:t>
                      </a:r>
                      <a:r>
                        <a:rPr lang="tr-TR" sz="2000" dirty="0"/>
                        <a:t> of </a:t>
                      </a:r>
                      <a:r>
                        <a:rPr lang="tr-TR" sz="2000" dirty="0" err="1"/>
                        <a:t>Year</a:t>
                      </a:r>
                      <a:endParaRPr lang="en-GB" sz="2000" dirty="0"/>
                    </a:p>
                  </a:txBody>
                  <a:tcP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A</a:t>
                      </a:r>
                      <a:endParaRPr lang="en-GB" sz="2000" dirty="0"/>
                    </a:p>
                  </a:txBody>
                  <a:tcPr>
                    <a:lnL>
                      <a:noFill/>
                    </a:lnL>
                    <a:lnB w="12700" cap="flat" cmpd="sng" algn="ctr">
                      <a:solidFill>
                        <a:schemeClr val="tx1"/>
                      </a:solidFill>
                      <a:prstDash val="solid"/>
                      <a:round/>
                      <a:headEnd type="none" w="med" len="med"/>
                      <a:tailEnd type="none" w="med" len="med"/>
                    </a:lnB>
                    <a:noFill/>
                  </a:tcPr>
                </a:tc>
                <a:tc>
                  <a:txBody>
                    <a:bodyPr/>
                    <a:lstStyle/>
                    <a:p>
                      <a:pPr algn="ctr"/>
                      <a:r>
                        <a:rPr lang="tr-TR" sz="2000" dirty="0"/>
                        <a:t>B</a:t>
                      </a:r>
                      <a:endParaRPr lang="en-GB" sz="20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039147"/>
                  </a:ext>
                </a:extLst>
              </a:tr>
              <a:tr h="370840">
                <a:tc>
                  <a:txBody>
                    <a:bodyPr/>
                    <a:lstStyle/>
                    <a:p>
                      <a:pPr algn="ctr"/>
                      <a:r>
                        <a:rPr lang="tr-TR" sz="2000" dirty="0"/>
                        <a:t>0</a:t>
                      </a:r>
                      <a:endParaRPr lang="en-GB" sz="2000" dirty="0"/>
                    </a:p>
                  </a:txBody>
                  <a:tcPr>
                    <a:lnT w="12700" cap="flat" cmpd="sng" algn="ctr">
                      <a:solidFill>
                        <a:schemeClr val="tx1"/>
                      </a:solidFill>
                      <a:prstDash val="solid"/>
                      <a:round/>
                      <a:headEnd type="none" w="med" len="med"/>
                      <a:tailEnd type="none" w="med" len="med"/>
                    </a:lnT>
                    <a:noFill/>
                  </a:tcPr>
                </a:tc>
                <a:tc>
                  <a:txBody>
                    <a:bodyPr/>
                    <a:lstStyle/>
                    <a:p>
                      <a:pPr algn="r"/>
                      <a:r>
                        <a:rPr lang="tr-TR" sz="2000" dirty="0"/>
                        <a:t>- 240,000 </a:t>
                      </a:r>
                      <a:r>
                        <a:rPr lang="en-GB" sz="2000" kern="1200" dirty="0">
                          <a:effectLst/>
                        </a:rPr>
                        <a:t>₺</a:t>
                      </a:r>
                      <a:endParaRPr lang="en-GB" sz="2000" dirty="0"/>
                    </a:p>
                  </a:txBody>
                  <a:tcPr>
                    <a:lnT w="12700" cap="flat" cmpd="sng" algn="ctr">
                      <a:solidFill>
                        <a:schemeClr val="tx1"/>
                      </a:solidFill>
                      <a:prstDash val="solid"/>
                      <a:round/>
                      <a:headEnd type="none" w="med" len="med"/>
                      <a:tailEnd type="none" w="med" len="med"/>
                    </a:lnT>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- 310,000 </a:t>
                      </a:r>
                      <a:r>
                        <a:rPr lang="en-GB" sz="2000" kern="1200" dirty="0">
                          <a:effectLst/>
                        </a:rPr>
                        <a:t>₺</a:t>
                      </a:r>
                      <a:endParaRPr lang="en-GB" sz="20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4475963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t>1</a:t>
                      </a:r>
                      <a:endParaRPr lang="en-GB" sz="2000" dirty="0"/>
                    </a:p>
                  </a:txBody>
                  <a:tcPr>
                    <a:noFill/>
                  </a:tcPr>
                </a:tc>
                <a:tc>
                  <a:txBody>
                    <a:bodyPr/>
                    <a:lstStyle/>
                    <a:p>
                      <a:pPr algn="r"/>
                      <a:r>
                        <a:rPr lang="tr-TR" sz="2000" dirty="0"/>
                        <a:t>- 15,000 </a:t>
                      </a:r>
                      <a:r>
                        <a:rPr lang="en-GB" sz="2000" kern="1200" dirty="0">
                          <a:effectLst/>
                        </a:rPr>
                        <a:t>₺</a:t>
                      </a:r>
                      <a:endParaRPr lang="en-GB" sz="2000" dirty="0"/>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- 20,000 </a:t>
                      </a:r>
                      <a:r>
                        <a:rPr lang="en-GB" sz="2000" kern="1200" dirty="0">
                          <a:effectLst/>
                        </a:rPr>
                        <a:t>₺</a:t>
                      </a:r>
                      <a:endParaRPr lang="en-GB" sz="2000" dirty="0"/>
                    </a:p>
                  </a:txBody>
                  <a:tcPr>
                    <a:noFill/>
                  </a:tcPr>
                </a:tc>
                <a:extLst>
                  <a:ext uri="{0D108BD9-81ED-4DB2-BD59-A6C34878D82A}">
                    <a16:rowId xmlns:a16="http://schemas.microsoft.com/office/drawing/2014/main" val="38781727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t>2</a:t>
                      </a:r>
                      <a:endParaRPr lang="en-GB" sz="2000" dirty="0"/>
                    </a:p>
                  </a:txBody>
                  <a:tcPr>
                    <a:noFill/>
                  </a:tcPr>
                </a:tc>
                <a:tc>
                  <a:txBody>
                    <a:bodyPr/>
                    <a:lstStyle/>
                    <a:p>
                      <a:pPr algn="r"/>
                      <a:r>
                        <a:rPr lang="tr-TR" sz="2000" dirty="0"/>
                        <a:t>- 17,000 </a:t>
                      </a:r>
                      <a:r>
                        <a:rPr lang="en-GB" sz="2000" kern="1200" dirty="0">
                          <a:effectLst/>
                        </a:rPr>
                        <a:t>₺</a:t>
                      </a:r>
                      <a:endParaRPr lang="en-GB" sz="2000" dirty="0"/>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- 20,000 </a:t>
                      </a:r>
                      <a:r>
                        <a:rPr lang="en-GB" sz="2000" kern="1200" dirty="0">
                          <a:effectLst/>
                        </a:rPr>
                        <a:t>₺</a:t>
                      </a:r>
                      <a:endParaRPr lang="en-GB" sz="2000" dirty="0"/>
                    </a:p>
                  </a:txBody>
                  <a:tcPr>
                    <a:noFill/>
                  </a:tcPr>
                </a:tc>
                <a:extLst>
                  <a:ext uri="{0D108BD9-81ED-4DB2-BD59-A6C34878D82A}">
                    <a16:rowId xmlns:a16="http://schemas.microsoft.com/office/drawing/2014/main" val="19274862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000" dirty="0"/>
                        <a:t>3</a:t>
                      </a:r>
                      <a:endParaRPr lang="en-GB" sz="2000" dirty="0"/>
                    </a:p>
                  </a:txBody>
                  <a:tcPr>
                    <a:noFill/>
                  </a:tcPr>
                </a:tc>
                <a:tc>
                  <a:txBody>
                    <a:bodyPr/>
                    <a:lstStyle/>
                    <a:p>
                      <a:pPr algn="r"/>
                      <a:r>
                        <a:rPr lang="tr-TR" sz="2000" dirty="0"/>
                        <a:t>- 19,000 </a:t>
                      </a:r>
                      <a:r>
                        <a:rPr lang="en-GB" sz="2000" kern="1200" dirty="0">
                          <a:effectLst/>
                        </a:rPr>
                        <a:t>₺</a:t>
                      </a:r>
                      <a:endParaRPr lang="en-GB" sz="2000" dirty="0"/>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tr-TR" sz="2000" dirty="0"/>
                        <a:t>- 20,000 </a:t>
                      </a:r>
                      <a:r>
                        <a:rPr lang="en-GB" sz="2000" kern="1200" dirty="0">
                          <a:effectLst/>
                        </a:rPr>
                        <a:t>₺</a:t>
                      </a:r>
                      <a:endParaRPr lang="en-GB" sz="2000" dirty="0"/>
                    </a:p>
                  </a:txBody>
                  <a:tcPr>
                    <a:noFill/>
                  </a:tcPr>
                </a:tc>
                <a:extLst>
                  <a:ext uri="{0D108BD9-81ED-4DB2-BD59-A6C34878D82A}">
                    <a16:rowId xmlns:a16="http://schemas.microsoft.com/office/drawing/2014/main" val="1580632216"/>
                  </a:ext>
                </a:extLst>
              </a:tr>
            </a:tbl>
          </a:graphicData>
        </a:graphic>
      </p:graphicFrame>
      <p:sp>
        <p:nvSpPr>
          <p:cNvPr id="3" name="Rectangle 2">
            <a:extLst>
              <a:ext uri="{FF2B5EF4-FFF2-40B4-BE49-F238E27FC236}">
                <a16:creationId xmlns:a16="http://schemas.microsoft.com/office/drawing/2014/main" id="{41D4CCE5-051F-4B4C-9AF9-C6B445FD301D}"/>
              </a:ext>
            </a:extLst>
          </p:cNvPr>
          <p:cNvSpPr/>
          <p:nvPr/>
        </p:nvSpPr>
        <p:spPr>
          <a:xfrm>
            <a:off x="8137193" y="2020058"/>
            <a:ext cx="2234714" cy="461665"/>
          </a:xfrm>
          <a:prstGeom prst="rect">
            <a:avLst/>
          </a:prstGeom>
        </p:spPr>
        <p:txBody>
          <a:bodyPr wrap="none">
            <a:spAutoFit/>
          </a:bodyPr>
          <a:lstStyle/>
          <a:p>
            <a:r>
              <a:rPr lang="tr-TR" sz="2400" b="1" dirty="0" err="1">
                <a:solidFill>
                  <a:srgbClr val="0070C0"/>
                </a:solidFill>
              </a:rPr>
              <a:t>Cost</a:t>
            </a:r>
            <a:r>
              <a:rPr lang="tr-TR" sz="2400" b="1" dirty="0">
                <a:solidFill>
                  <a:srgbClr val="0070C0"/>
                </a:solidFill>
              </a:rPr>
              <a:t> </a:t>
            </a:r>
            <a:r>
              <a:rPr lang="tr-TR" sz="2400" b="1" dirty="0" err="1">
                <a:solidFill>
                  <a:srgbClr val="0070C0"/>
                </a:solidFill>
              </a:rPr>
              <a:t>Alternative</a:t>
            </a:r>
            <a:endParaRPr lang="en-GB" sz="2400" b="1" dirty="0">
              <a:solidFill>
                <a:srgbClr val="0070C0"/>
              </a:solidFill>
            </a:endParaRPr>
          </a:p>
        </p:txBody>
      </p:sp>
      <p:sp>
        <p:nvSpPr>
          <p:cNvPr id="8" name="Rectangle 7">
            <a:extLst>
              <a:ext uri="{FF2B5EF4-FFF2-40B4-BE49-F238E27FC236}">
                <a16:creationId xmlns:a16="http://schemas.microsoft.com/office/drawing/2014/main" id="{08D6C27A-A4F3-4AE6-9C96-11F33F5229B3}"/>
              </a:ext>
            </a:extLst>
          </p:cNvPr>
          <p:cNvSpPr/>
          <p:nvPr/>
        </p:nvSpPr>
        <p:spPr>
          <a:xfrm>
            <a:off x="1641246" y="2020058"/>
            <a:ext cx="3122265" cy="461665"/>
          </a:xfrm>
          <a:prstGeom prst="rect">
            <a:avLst/>
          </a:prstGeom>
        </p:spPr>
        <p:txBody>
          <a:bodyPr wrap="none">
            <a:spAutoFit/>
          </a:bodyPr>
          <a:lstStyle/>
          <a:p>
            <a:r>
              <a:rPr lang="tr-TR" sz="2400" b="1" dirty="0" err="1">
                <a:solidFill>
                  <a:srgbClr val="0070C0"/>
                </a:solidFill>
              </a:rPr>
              <a:t>Investment</a:t>
            </a:r>
            <a:r>
              <a:rPr lang="tr-TR" sz="2400" b="1" dirty="0">
                <a:solidFill>
                  <a:srgbClr val="0070C0"/>
                </a:solidFill>
              </a:rPr>
              <a:t> </a:t>
            </a:r>
            <a:r>
              <a:rPr lang="tr-TR" sz="2400" b="1" dirty="0" err="1">
                <a:solidFill>
                  <a:srgbClr val="0070C0"/>
                </a:solidFill>
              </a:rPr>
              <a:t>Alternative</a:t>
            </a:r>
            <a:endParaRPr lang="en-GB" sz="2400" b="1" dirty="0">
              <a:solidFill>
                <a:srgbClr val="0070C0"/>
              </a:solidFill>
            </a:endParaRPr>
          </a:p>
        </p:txBody>
      </p:sp>
      <p:sp>
        <p:nvSpPr>
          <p:cNvPr id="4" name="Rectangle 3">
            <a:extLst>
              <a:ext uri="{FF2B5EF4-FFF2-40B4-BE49-F238E27FC236}">
                <a16:creationId xmlns:a16="http://schemas.microsoft.com/office/drawing/2014/main" id="{6CB872C0-9DB0-42B1-AC7D-2C2F7C14CB73}"/>
              </a:ext>
            </a:extLst>
          </p:cNvPr>
          <p:cNvSpPr/>
          <p:nvPr/>
        </p:nvSpPr>
        <p:spPr>
          <a:xfrm>
            <a:off x="2452012" y="5487805"/>
            <a:ext cx="1500732" cy="584775"/>
          </a:xfrm>
          <a:prstGeom prst="rect">
            <a:avLst/>
          </a:prstGeom>
        </p:spPr>
        <p:txBody>
          <a:bodyPr wrap="none">
            <a:spAutoFit/>
          </a:bodyPr>
          <a:lstStyle/>
          <a:p>
            <a:r>
              <a:rPr lang="tr-TR" sz="3200" b="1" dirty="0">
                <a:solidFill>
                  <a:srgbClr val="FF0000"/>
                </a:solidFill>
              </a:rPr>
              <a:t>A </a:t>
            </a:r>
            <a:r>
              <a:rPr lang="tr-TR" sz="3200" b="1" dirty="0" err="1">
                <a:solidFill>
                  <a:srgbClr val="FF0000"/>
                </a:solidFill>
              </a:rPr>
              <a:t>or</a:t>
            </a:r>
            <a:r>
              <a:rPr lang="tr-TR" sz="3200" b="1" dirty="0">
                <a:solidFill>
                  <a:srgbClr val="FF0000"/>
                </a:solidFill>
              </a:rPr>
              <a:t> B ?</a:t>
            </a:r>
            <a:endParaRPr lang="en-GB" sz="3200" dirty="0">
              <a:solidFill>
                <a:srgbClr val="FF0000"/>
              </a:solidFill>
            </a:endParaRPr>
          </a:p>
        </p:txBody>
      </p:sp>
      <p:sp>
        <p:nvSpPr>
          <p:cNvPr id="9" name="Rectangle 8">
            <a:extLst>
              <a:ext uri="{FF2B5EF4-FFF2-40B4-BE49-F238E27FC236}">
                <a16:creationId xmlns:a16="http://schemas.microsoft.com/office/drawing/2014/main" id="{468EB49F-BC0B-4C0A-BE34-444892224C82}"/>
              </a:ext>
            </a:extLst>
          </p:cNvPr>
          <p:cNvSpPr/>
          <p:nvPr/>
        </p:nvSpPr>
        <p:spPr>
          <a:xfrm>
            <a:off x="8948505" y="5487805"/>
            <a:ext cx="1500732" cy="584775"/>
          </a:xfrm>
          <a:prstGeom prst="rect">
            <a:avLst/>
          </a:prstGeom>
        </p:spPr>
        <p:txBody>
          <a:bodyPr wrap="none">
            <a:spAutoFit/>
          </a:bodyPr>
          <a:lstStyle/>
          <a:p>
            <a:r>
              <a:rPr lang="tr-TR" sz="3200" b="1" dirty="0">
                <a:solidFill>
                  <a:srgbClr val="FF0000"/>
                </a:solidFill>
              </a:rPr>
              <a:t>A </a:t>
            </a:r>
            <a:r>
              <a:rPr lang="tr-TR" sz="3200" b="1" dirty="0" err="1">
                <a:solidFill>
                  <a:srgbClr val="FF0000"/>
                </a:solidFill>
              </a:rPr>
              <a:t>or</a:t>
            </a:r>
            <a:r>
              <a:rPr lang="tr-TR" sz="3200" b="1" dirty="0">
                <a:solidFill>
                  <a:srgbClr val="FF0000"/>
                </a:solidFill>
              </a:rPr>
              <a:t> B ?</a:t>
            </a:r>
            <a:endParaRPr lang="en-GB" sz="3200" dirty="0">
              <a:solidFill>
                <a:srgbClr val="FF0000"/>
              </a:solidFill>
            </a:endParaRPr>
          </a:p>
        </p:txBody>
      </p:sp>
    </p:spTree>
    <p:extLst>
      <p:ext uri="{BB962C8B-B14F-4D97-AF65-F5344CB8AC3E}">
        <p14:creationId xmlns:p14="http://schemas.microsoft.com/office/powerpoint/2010/main" val="239402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b="1" i="1" dirty="0">
                <a:solidFill>
                  <a:srgbClr val="0070C0"/>
                </a:solidFill>
              </a:rPr>
              <a:t>Investment Alternatives</a:t>
            </a:r>
          </a:p>
        </p:txBody>
      </p:sp>
      <p:sp>
        <p:nvSpPr>
          <p:cNvPr id="3" name="Content Placeholder 2"/>
          <p:cNvSpPr>
            <a:spLocks noGrp="1"/>
          </p:cNvSpPr>
          <p:nvPr>
            <p:ph idx="1"/>
          </p:nvPr>
        </p:nvSpPr>
        <p:spPr>
          <a:xfrm>
            <a:off x="838200" y="1825625"/>
            <a:ext cx="11095182" cy="4351338"/>
          </a:xfrm>
        </p:spPr>
        <p:txBody>
          <a:bodyPr>
            <a:normAutofit fontScale="92500" lnSpcReduction="10000"/>
          </a:bodyPr>
          <a:lstStyle/>
          <a:p>
            <a:r>
              <a:rPr lang="en-US" dirty="0"/>
              <a:t>Alternatives </a:t>
            </a:r>
            <a:r>
              <a:rPr lang="en-US" i="1" dirty="0"/>
              <a:t>A </a:t>
            </a:r>
            <a:r>
              <a:rPr lang="en-US" dirty="0"/>
              <a:t>and </a:t>
            </a:r>
            <a:r>
              <a:rPr lang="en-US" i="1" dirty="0"/>
              <a:t>B </a:t>
            </a:r>
            <a:r>
              <a:rPr lang="en-US" dirty="0"/>
              <a:t>are two mutually exclusive </a:t>
            </a:r>
            <a:r>
              <a:rPr lang="en-US" i="1" dirty="0"/>
              <a:t>investment alternatives </a:t>
            </a:r>
            <a:r>
              <a:rPr lang="en-US" dirty="0"/>
              <a:t>with estimated net cash flows.</a:t>
            </a:r>
          </a:p>
          <a:p>
            <a:endParaRPr lang="en-US" dirty="0"/>
          </a:p>
          <a:p>
            <a:endParaRPr lang="en-US" dirty="0"/>
          </a:p>
          <a:p>
            <a:endParaRPr lang="en-US" dirty="0"/>
          </a:p>
          <a:p>
            <a:endParaRPr lang="en-US" dirty="0"/>
          </a:p>
          <a:p>
            <a:endParaRPr lang="en-US" sz="3900" dirty="0"/>
          </a:p>
          <a:p>
            <a:r>
              <a:rPr lang="en-US" dirty="0"/>
              <a:t>The useful life of each alternative is four years. </a:t>
            </a:r>
          </a:p>
          <a:p>
            <a:r>
              <a:rPr lang="en-US" dirty="0"/>
              <a:t>MARR = 10%</a:t>
            </a:r>
            <a:br>
              <a:rPr lang="en-US" dirty="0"/>
            </a:br>
            <a:endParaRPr lang="en-GB" dirty="0"/>
          </a:p>
        </p:txBody>
      </p:sp>
      <p:pic>
        <p:nvPicPr>
          <p:cNvPr id="5" name="Picture 4"/>
          <p:cNvPicPr>
            <a:picLocks noChangeAspect="1"/>
          </p:cNvPicPr>
          <p:nvPr/>
        </p:nvPicPr>
        <p:blipFill rotWithShape="1">
          <a:blip r:embed="rId2"/>
          <a:srcRect r="16326"/>
          <a:stretch/>
        </p:blipFill>
        <p:spPr>
          <a:xfrm>
            <a:off x="1976004" y="2605742"/>
            <a:ext cx="6724243" cy="2095044"/>
          </a:xfrm>
          <a:prstGeom prst="rect">
            <a:avLst/>
          </a:prstGeom>
        </p:spPr>
      </p:pic>
      <p:sp>
        <p:nvSpPr>
          <p:cNvPr id="6" name="Rectangle 5"/>
          <p:cNvSpPr/>
          <p:nvPr/>
        </p:nvSpPr>
        <p:spPr>
          <a:xfrm>
            <a:off x="869950" y="5803290"/>
            <a:ext cx="10483850" cy="830997"/>
          </a:xfrm>
          <a:prstGeom prst="rect">
            <a:avLst/>
          </a:prstGeom>
        </p:spPr>
        <p:txBody>
          <a:bodyPr wrap="square">
            <a:spAutoFit/>
          </a:bodyPr>
          <a:lstStyle/>
          <a:p>
            <a:r>
              <a:rPr lang="en-US" sz="2400" dirty="0">
                <a:solidFill>
                  <a:srgbClr val="FF0000"/>
                </a:solidFill>
              </a:rPr>
              <a:t>Do the added benefits from a more-expensive alternative bring a positive return relative to the added costs?</a:t>
            </a:r>
            <a:endParaRPr lang="en-GB" sz="2400" dirty="0">
              <a:solidFill>
                <a:srgbClr val="FF0000"/>
              </a:solidFill>
            </a:endParaRPr>
          </a:p>
        </p:txBody>
      </p:sp>
      <p:sp>
        <p:nvSpPr>
          <p:cNvPr id="9" name="Rectangle 8"/>
          <p:cNvSpPr/>
          <p:nvPr/>
        </p:nvSpPr>
        <p:spPr>
          <a:xfrm>
            <a:off x="5796745" y="3442954"/>
            <a:ext cx="1689437" cy="369332"/>
          </a:xfrm>
          <a:prstGeom prst="rect">
            <a:avLst/>
          </a:prstGeom>
        </p:spPr>
        <p:txBody>
          <a:bodyPr wrap="none">
            <a:spAutoFit/>
          </a:bodyPr>
          <a:lstStyle/>
          <a:p>
            <a:r>
              <a:rPr lang="en-US" dirty="0">
                <a:solidFill>
                  <a:srgbClr val="FF0000"/>
                </a:solidFill>
              </a:rPr>
              <a:t>Base alternative</a:t>
            </a:r>
            <a:endParaRPr lang="en-GB" dirty="0"/>
          </a:p>
        </p:txBody>
      </p:sp>
      <p:sp>
        <p:nvSpPr>
          <p:cNvPr id="8" name="Rectangle 7">
            <a:extLst>
              <a:ext uri="{FF2B5EF4-FFF2-40B4-BE49-F238E27FC236}">
                <a16:creationId xmlns:a16="http://schemas.microsoft.com/office/drawing/2014/main" id="{EBC1B337-814C-4552-8672-C20F4C8D5C00}"/>
              </a:ext>
            </a:extLst>
          </p:cNvPr>
          <p:cNvSpPr/>
          <p:nvPr/>
        </p:nvSpPr>
        <p:spPr>
          <a:xfrm>
            <a:off x="9806188" y="2686517"/>
            <a:ext cx="1849737" cy="369332"/>
          </a:xfrm>
          <a:prstGeom prst="rect">
            <a:avLst/>
          </a:prstGeom>
        </p:spPr>
        <p:txBody>
          <a:bodyPr wrap="none">
            <a:spAutoFit/>
          </a:bodyPr>
          <a:lstStyle/>
          <a:p>
            <a:r>
              <a:rPr lang="en-US" dirty="0">
                <a:solidFill>
                  <a:srgbClr val="FF0000"/>
                </a:solidFill>
              </a:rPr>
              <a:t>Base alternative</a:t>
            </a:r>
            <a:r>
              <a:rPr lang="tr-TR" dirty="0">
                <a:solidFill>
                  <a:srgbClr val="FF0000"/>
                </a:solidFill>
              </a:rPr>
              <a:t> ?</a:t>
            </a:r>
            <a:endParaRPr lang="en-GB" dirty="0"/>
          </a:p>
        </p:txBody>
      </p:sp>
      <p:sp>
        <p:nvSpPr>
          <p:cNvPr id="10" name="Rectangle 9">
            <a:extLst>
              <a:ext uri="{FF2B5EF4-FFF2-40B4-BE49-F238E27FC236}">
                <a16:creationId xmlns:a16="http://schemas.microsoft.com/office/drawing/2014/main" id="{F365DB96-4299-4ACD-A1AB-DF0F99199F6E}"/>
              </a:ext>
            </a:extLst>
          </p:cNvPr>
          <p:cNvSpPr/>
          <p:nvPr/>
        </p:nvSpPr>
        <p:spPr>
          <a:xfrm>
            <a:off x="9806188" y="2605742"/>
            <a:ext cx="1928668" cy="450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F8CA09A8-18F4-489D-8F82-CA64150F69B3}"/>
              </a:ext>
            </a:extLst>
          </p:cNvPr>
          <p:cNvPicPr>
            <a:picLocks noChangeAspect="1"/>
          </p:cNvPicPr>
          <p:nvPr/>
        </p:nvPicPr>
        <p:blipFill rotWithShape="1">
          <a:blip r:embed="rId2"/>
          <a:srcRect l="83674"/>
          <a:stretch/>
        </p:blipFill>
        <p:spPr>
          <a:xfrm>
            <a:off x="8700246" y="2605742"/>
            <a:ext cx="1311971" cy="2095044"/>
          </a:xfrm>
          <a:prstGeom prst="rect">
            <a:avLst/>
          </a:prstGeom>
        </p:spPr>
      </p:pic>
    </p:spTree>
    <p:extLst>
      <p:ext uri="{BB962C8B-B14F-4D97-AF65-F5344CB8AC3E}">
        <p14:creationId xmlns:p14="http://schemas.microsoft.com/office/powerpoint/2010/main" val="20379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8"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br>
              <a:rPr lang="en-GB" dirty="0"/>
            </a:br>
            <a:r>
              <a:rPr lang="en-GB" sz="2800" i="1" dirty="0"/>
              <a:t>Investment Alternatives</a:t>
            </a:r>
          </a:p>
        </p:txBody>
      </p:sp>
      <p:sp>
        <p:nvSpPr>
          <p:cNvPr id="3" name="Content Placeholder 2"/>
          <p:cNvSpPr>
            <a:spLocks noGrp="1"/>
          </p:cNvSpPr>
          <p:nvPr>
            <p:ph idx="1"/>
          </p:nvPr>
        </p:nvSpPr>
        <p:spPr>
          <a:xfrm>
            <a:off x="838200" y="1825625"/>
            <a:ext cx="11095182" cy="4351338"/>
          </a:xfrm>
        </p:spPr>
        <p:txBody>
          <a:bodyPr>
            <a:normAutofit fontScale="92500" lnSpcReduction="10000"/>
          </a:bodyPr>
          <a:lstStyle/>
          <a:p>
            <a:r>
              <a:rPr lang="en-GB" dirty="0"/>
              <a:t>PW(10%)</a:t>
            </a:r>
            <a:r>
              <a:rPr lang="en-GB" i="1" baseline="-25000" dirty="0"/>
              <a:t>A</a:t>
            </a:r>
            <a:r>
              <a:rPr lang="en-GB" i="1" dirty="0"/>
              <a:t> </a:t>
            </a:r>
            <a:r>
              <a:rPr lang="en-GB" dirty="0"/>
              <a:t>= -$60,000 + $22,000(</a:t>
            </a:r>
            <a:r>
              <a:rPr lang="en-GB" i="1" dirty="0"/>
              <a:t>P</a:t>
            </a:r>
            <a:r>
              <a:rPr lang="en-GB" dirty="0"/>
              <a:t>/</a:t>
            </a:r>
            <a:r>
              <a:rPr lang="en-GB" i="1" dirty="0"/>
              <a:t>A</a:t>
            </a:r>
            <a:r>
              <a:rPr lang="en-GB" dirty="0"/>
              <a:t>, 10%, 4)</a:t>
            </a:r>
            <a:r>
              <a:rPr lang="en-GB" i="1" dirty="0"/>
              <a:t> </a:t>
            </a:r>
            <a:r>
              <a:rPr lang="en-GB" dirty="0"/>
              <a:t>= $9,738, </a:t>
            </a:r>
          </a:p>
          <a:p>
            <a:r>
              <a:rPr lang="en-GB" dirty="0"/>
              <a:t>PW(10%)</a:t>
            </a:r>
            <a:r>
              <a:rPr lang="en-GB" i="1" baseline="-25000" dirty="0"/>
              <a:t>B</a:t>
            </a:r>
            <a:r>
              <a:rPr lang="en-GB" i="1" dirty="0"/>
              <a:t> </a:t>
            </a:r>
            <a:r>
              <a:rPr lang="en-GB" dirty="0"/>
              <a:t>= -$73,000 + $26,225(</a:t>
            </a:r>
            <a:r>
              <a:rPr lang="en-GB" i="1" dirty="0"/>
              <a:t>P</a:t>
            </a:r>
            <a:r>
              <a:rPr lang="en-GB" dirty="0"/>
              <a:t>/</a:t>
            </a:r>
            <a:r>
              <a:rPr lang="en-GB" i="1" dirty="0"/>
              <a:t>A</a:t>
            </a:r>
            <a:r>
              <a:rPr lang="en-GB" dirty="0"/>
              <a:t>, 10%, 4) = $10,131 </a:t>
            </a:r>
          </a:p>
          <a:p>
            <a:endParaRPr lang="en-GB" dirty="0"/>
          </a:p>
          <a:p>
            <a:r>
              <a:rPr lang="en-US" dirty="0"/>
              <a:t>In this case, Alternative </a:t>
            </a:r>
            <a:r>
              <a:rPr lang="en-US" i="1" dirty="0"/>
              <a:t>B </a:t>
            </a:r>
            <a:r>
              <a:rPr lang="en-US" dirty="0"/>
              <a:t>is preferred to </a:t>
            </a:r>
            <a:r>
              <a:rPr lang="en-US" i="1" dirty="0"/>
              <a:t>A </a:t>
            </a:r>
            <a:r>
              <a:rPr lang="en-US" dirty="0"/>
              <a:t>because it has a greater PW value. </a:t>
            </a:r>
          </a:p>
          <a:p>
            <a:endParaRPr lang="en-US" dirty="0"/>
          </a:p>
          <a:p>
            <a:r>
              <a:rPr lang="en-US" dirty="0"/>
              <a:t>Hence, </a:t>
            </a:r>
            <a:r>
              <a:rPr lang="en-US" i="1" dirty="0"/>
              <a:t>the extra benefits obtained</a:t>
            </a:r>
            <a:r>
              <a:rPr lang="en-US" dirty="0"/>
              <a:t> </a:t>
            </a:r>
            <a:r>
              <a:rPr lang="en-US" i="1" dirty="0"/>
              <a:t>by investing the additional $13,000 of capital in B </a:t>
            </a:r>
            <a:r>
              <a:rPr lang="en-US" dirty="0"/>
              <a:t>have a PW of $10,131 - $9,738 = $393. That is, </a:t>
            </a:r>
          </a:p>
          <a:p>
            <a:pPr marL="268288" indent="-268288">
              <a:buNone/>
            </a:pPr>
            <a:r>
              <a:rPr lang="en-US" dirty="0"/>
              <a:t>		PW(10%)Diff = -$13,000 + $4,225(</a:t>
            </a:r>
            <a:r>
              <a:rPr lang="en-US" i="1" dirty="0"/>
              <a:t>P</a:t>
            </a:r>
            <a:r>
              <a:rPr lang="en-US" dirty="0"/>
              <a:t>/</a:t>
            </a:r>
            <a:r>
              <a:rPr lang="en-US" i="1" dirty="0"/>
              <a:t>A</a:t>
            </a:r>
            <a:r>
              <a:rPr lang="en-US" dirty="0"/>
              <a:t>, 10%, 4)</a:t>
            </a:r>
            <a:r>
              <a:rPr lang="en-US" i="1" dirty="0"/>
              <a:t> </a:t>
            </a:r>
            <a:r>
              <a:rPr lang="en-US" dirty="0"/>
              <a:t>= $393, </a:t>
            </a:r>
          </a:p>
          <a:p>
            <a:pPr marL="268288" indent="-268288">
              <a:buNone/>
            </a:pPr>
            <a:br>
              <a:rPr lang="en-US" dirty="0"/>
            </a:br>
            <a:r>
              <a:rPr lang="en-US" dirty="0"/>
              <a:t>and the additional capital invested in </a:t>
            </a:r>
            <a:r>
              <a:rPr lang="en-US" i="1" dirty="0"/>
              <a:t>B </a:t>
            </a:r>
            <a:r>
              <a:rPr lang="en-US" dirty="0"/>
              <a:t>is justified </a:t>
            </a:r>
            <a:endParaRPr lang="en-GB" dirty="0"/>
          </a:p>
        </p:txBody>
      </p:sp>
    </p:spTree>
    <p:extLst>
      <p:ext uri="{BB962C8B-B14F-4D97-AF65-F5344CB8AC3E}">
        <p14:creationId xmlns:p14="http://schemas.microsoft.com/office/powerpoint/2010/main" val="358113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Cash-Flow</a:t>
            </a:r>
            <a:br>
              <a:rPr lang="en-US" dirty="0"/>
            </a:br>
            <a:r>
              <a:rPr lang="en-US" dirty="0"/>
              <a:t>Diagrams for</a:t>
            </a:r>
            <a:br>
              <a:rPr lang="en-US" dirty="0"/>
            </a:br>
            <a:r>
              <a:rPr lang="en-US" dirty="0"/>
              <a:t>Alternatives </a:t>
            </a:r>
            <a:r>
              <a:rPr lang="en-US" i="1" dirty="0"/>
              <a:t>A</a:t>
            </a:r>
            <a:br>
              <a:rPr lang="en-US" i="1" dirty="0"/>
            </a:br>
            <a:r>
              <a:rPr lang="en-US" dirty="0"/>
              <a:t>and </a:t>
            </a:r>
            <a:r>
              <a:rPr lang="en-US" i="1" dirty="0"/>
              <a:t>B </a:t>
            </a:r>
            <a:r>
              <a:rPr lang="en-US" dirty="0"/>
              <a:t>and Their</a:t>
            </a:r>
            <a:br>
              <a:rPr lang="en-US" dirty="0"/>
            </a:br>
            <a:r>
              <a:rPr lang="en-US" dirty="0"/>
              <a:t>Difference </a:t>
            </a:r>
            <a:br>
              <a:rPr lang="en-US" dirty="0"/>
            </a:br>
            <a:endParaRPr lang="en-GB" dirty="0"/>
          </a:p>
        </p:txBody>
      </p:sp>
      <p:pic>
        <p:nvPicPr>
          <p:cNvPr id="4" name="Picture 3"/>
          <p:cNvPicPr>
            <a:picLocks noChangeAspect="1"/>
          </p:cNvPicPr>
          <p:nvPr/>
        </p:nvPicPr>
        <p:blipFill>
          <a:blip r:embed="rId2"/>
          <a:stretch>
            <a:fillRect/>
          </a:stretch>
        </p:blipFill>
        <p:spPr>
          <a:xfrm>
            <a:off x="3950854" y="1825625"/>
            <a:ext cx="5419716" cy="4787611"/>
          </a:xfrm>
          <a:prstGeom prst="rect">
            <a:avLst/>
          </a:prstGeom>
        </p:spPr>
      </p:pic>
      <p:sp>
        <p:nvSpPr>
          <p:cNvPr id="5" name="Title 1"/>
          <p:cNvSpPr>
            <a:spLocks noGrp="1"/>
          </p:cNvSpPr>
          <p:nvPr>
            <p:ph type="title"/>
          </p:nvPr>
        </p:nvSpPr>
        <p:spPr>
          <a:xfrm>
            <a:off x="838200" y="365125"/>
            <a:ext cx="10515600" cy="1325563"/>
          </a:xfrm>
        </p:spPr>
        <p:txBody>
          <a:bodyPr/>
          <a:lstStyle/>
          <a:p>
            <a:r>
              <a:rPr lang="en-GB" dirty="0"/>
              <a:t>Solution (cont’d)</a:t>
            </a:r>
            <a:br>
              <a:rPr lang="en-GB" dirty="0"/>
            </a:br>
            <a:r>
              <a:rPr lang="en-GB" sz="2800" i="1" dirty="0"/>
              <a:t>Investment Alternatives</a:t>
            </a:r>
          </a:p>
        </p:txBody>
      </p:sp>
    </p:spTree>
    <p:extLst>
      <p:ext uri="{BB962C8B-B14F-4D97-AF65-F5344CB8AC3E}">
        <p14:creationId xmlns:p14="http://schemas.microsoft.com/office/powerpoint/2010/main" val="230490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b="1" i="1" dirty="0">
                <a:solidFill>
                  <a:srgbClr val="0070C0"/>
                </a:solidFill>
              </a:rPr>
              <a:t>Cost Alternatives</a:t>
            </a:r>
          </a:p>
        </p:txBody>
      </p:sp>
      <p:sp>
        <p:nvSpPr>
          <p:cNvPr id="3" name="Content Placeholder 2"/>
          <p:cNvSpPr>
            <a:spLocks noGrp="1"/>
          </p:cNvSpPr>
          <p:nvPr>
            <p:ph idx="1"/>
          </p:nvPr>
        </p:nvSpPr>
        <p:spPr/>
        <p:txBody>
          <a:bodyPr/>
          <a:lstStyle/>
          <a:p>
            <a:r>
              <a:rPr lang="en-US" dirty="0"/>
              <a:t>Alternatives </a:t>
            </a:r>
            <a:r>
              <a:rPr lang="en-US" i="1" dirty="0"/>
              <a:t>C </a:t>
            </a:r>
            <a:r>
              <a:rPr lang="en-US" dirty="0"/>
              <a:t>and </a:t>
            </a:r>
            <a:r>
              <a:rPr lang="en-US" i="1" dirty="0"/>
              <a:t>D </a:t>
            </a:r>
            <a:r>
              <a:rPr lang="en-US" dirty="0"/>
              <a:t>are two mutually exclusive </a:t>
            </a:r>
            <a:r>
              <a:rPr lang="en-US" i="1" dirty="0"/>
              <a:t>cost alternatives </a:t>
            </a:r>
            <a:r>
              <a:rPr lang="en-US" dirty="0"/>
              <a:t>with estimated net cash flows, as shown, over a three-year life. </a:t>
            </a:r>
            <a:br>
              <a:rPr lang="en-US" dirty="0"/>
            </a:br>
            <a:br>
              <a:rPr lang="en-US" dirty="0"/>
            </a:br>
            <a:endParaRPr lang="en-GB" dirty="0"/>
          </a:p>
        </p:txBody>
      </p:sp>
      <p:pic>
        <p:nvPicPr>
          <p:cNvPr id="4" name="Picture 3"/>
          <p:cNvPicPr>
            <a:picLocks noChangeAspect="1"/>
          </p:cNvPicPr>
          <p:nvPr/>
        </p:nvPicPr>
        <p:blipFill>
          <a:blip r:embed="rId2"/>
          <a:stretch>
            <a:fillRect/>
          </a:stretch>
        </p:blipFill>
        <p:spPr>
          <a:xfrm>
            <a:off x="1000125" y="2648055"/>
            <a:ext cx="6791325" cy="3213752"/>
          </a:xfrm>
          <a:prstGeom prst="rect">
            <a:avLst/>
          </a:prstGeom>
        </p:spPr>
      </p:pic>
      <p:sp>
        <p:nvSpPr>
          <p:cNvPr id="6" name="Rectangle 5"/>
          <p:cNvSpPr/>
          <p:nvPr/>
        </p:nvSpPr>
        <p:spPr>
          <a:xfrm>
            <a:off x="2967820" y="3465936"/>
            <a:ext cx="1689437" cy="369332"/>
          </a:xfrm>
          <a:prstGeom prst="rect">
            <a:avLst/>
          </a:prstGeom>
        </p:spPr>
        <p:txBody>
          <a:bodyPr wrap="none">
            <a:spAutoFit/>
          </a:bodyPr>
          <a:lstStyle/>
          <a:p>
            <a:r>
              <a:rPr lang="en-US" dirty="0">
                <a:solidFill>
                  <a:srgbClr val="FF0000"/>
                </a:solidFill>
              </a:rPr>
              <a:t>Base alternative</a:t>
            </a:r>
            <a:endParaRPr lang="en-GB" dirty="0"/>
          </a:p>
        </p:txBody>
      </p:sp>
      <p:sp>
        <p:nvSpPr>
          <p:cNvPr id="7" name="Rectangle 6"/>
          <p:cNvSpPr/>
          <p:nvPr/>
        </p:nvSpPr>
        <p:spPr>
          <a:xfrm>
            <a:off x="8010525" y="4001294"/>
            <a:ext cx="3829050" cy="1200329"/>
          </a:xfrm>
          <a:prstGeom prst="rect">
            <a:avLst/>
          </a:prstGeom>
        </p:spPr>
        <p:txBody>
          <a:bodyPr wrap="square">
            <a:spAutoFit/>
          </a:bodyPr>
          <a:lstStyle/>
          <a:p>
            <a:r>
              <a:rPr lang="en-US" dirty="0">
                <a:solidFill>
                  <a:srgbClr val="FF0000"/>
                </a:solidFill>
                <a:latin typeface="Palatino-Roman"/>
              </a:rPr>
              <a:t>With the greater capital investment, Alternative </a:t>
            </a:r>
            <a:r>
              <a:rPr lang="en-US" i="1" dirty="0">
                <a:solidFill>
                  <a:srgbClr val="FF0000"/>
                </a:solidFill>
                <a:latin typeface="Palatino-Italic"/>
              </a:rPr>
              <a:t>D </a:t>
            </a:r>
            <a:r>
              <a:rPr lang="en-US" dirty="0">
                <a:solidFill>
                  <a:srgbClr val="FF0000"/>
                </a:solidFill>
                <a:latin typeface="Palatino-Roman"/>
              </a:rPr>
              <a:t>in this illustration has smaller annual expenses</a:t>
            </a:r>
            <a:r>
              <a:rPr lang="en-US" dirty="0">
                <a:solidFill>
                  <a:srgbClr val="FF0000"/>
                </a:solidFill>
              </a:rPr>
              <a:t> </a:t>
            </a:r>
            <a:br>
              <a:rPr lang="en-US" dirty="0">
                <a:solidFill>
                  <a:srgbClr val="FF0000"/>
                </a:solidFill>
              </a:rPr>
            </a:br>
            <a:endParaRPr lang="en-GB" dirty="0">
              <a:solidFill>
                <a:srgbClr val="FF0000"/>
              </a:solidFill>
            </a:endParaRPr>
          </a:p>
        </p:txBody>
      </p:sp>
    </p:spTree>
    <p:extLst>
      <p:ext uri="{BB962C8B-B14F-4D97-AF65-F5344CB8AC3E}">
        <p14:creationId xmlns:p14="http://schemas.microsoft.com/office/powerpoint/2010/main" val="20065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br>
              <a:rPr lang="en-GB" dirty="0"/>
            </a:br>
            <a:r>
              <a:rPr lang="en-GB" sz="2800" i="1" dirty="0"/>
              <a:t>Cost Alternatives</a:t>
            </a:r>
            <a:endParaRPr lang="en-GB" sz="2800" dirty="0"/>
          </a:p>
        </p:txBody>
      </p:sp>
      <p:sp>
        <p:nvSpPr>
          <p:cNvPr id="3" name="Content Placeholder 2"/>
          <p:cNvSpPr>
            <a:spLocks noGrp="1"/>
          </p:cNvSpPr>
          <p:nvPr>
            <p:ph idx="1"/>
          </p:nvPr>
        </p:nvSpPr>
        <p:spPr>
          <a:xfrm>
            <a:off x="838199" y="1825625"/>
            <a:ext cx="11058525" cy="4351338"/>
          </a:xfrm>
        </p:spPr>
        <p:txBody>
          <a:bodyPr>
            <a:normAutofit/>
          </a:bodyPr>
          <a:lstStyle/>
          <a:p>
            <a:r>
              <a:rPr lang="en-GB" dirty="0"/>
              <a:t>PW(10%)</a:t>
            </a:r>
            <a:r>
              <a:rPr lang="en-GB" i="1" baseline="-25000" dirty="0"/>
              <a:t>C</a:t>
            </a:r>
            <a:r>
              <a:rPr lang="en-GB" i="1" dirty="0"/>
              <a:t> </a:t>
            </a:r>
            <a:r>
              <a:rPr lang="en-GB" dirty="0"/>
              <a:t>= </a:t>
            </a:r>
            <a:r>
              <a:rPr lang="tr-TR" dirty="0"/>
              <a:t>- </a:t>
            </a:r>
            <a:r>
              <a:rPr lang="en-GB" dirty="0"/>
              <a:t>$477,077 </a:t>
            </a:r>
          </a:p>
          <a:p>
            <a:r>
              <a:rPr lang="en-GB" dirty="0"/>
              <a:t>PW(10%)</a:t>
            </a:r>
            <a:r>
              <a:rPr lang="en-GB" i="1" baseline="-25000" dirty="0"/>
              <a:t>D</a:t>
            </a:r>
            <a:r>
              <a:rPr lang="en-GB" i="1" dirty="0"/>
              <a:t> </a:t>
            </a:r>
            <a:r>
              <a:rPr lang="en-GB" dirty="0"/>
              <a:t>= -</a:t>
            </a:r>
            <a:r>
              <a:rPr lang="tr-TR" dirty="0"/>
              <a:t> </a:t>
            </a:r>
            <a:r>
              <a:rPr lang="en-GB" dirty="0"/>
              <a:t>$463,607 </a:t>
            </a:r>
          </a:p>
          <a:p>
            <a:endParaRPr lang="en-GB" dirty="0"/>
          </a:p>
          <a:p>
            <a:r>
              <a:rPr lang="en-US" dirty="0"/>
              <a:t>Alternative </a:t>
            </a:r>
            <a:r>
              <a:rPr lang="en-US" i="1" dirty="0"/>
              <a:t>D </a:t>
            </a:r>
            <a:r>
              <a:rPr lang="en-US" dirty="0"/>
              <a:t>is preferred to </a:t>
            </a:r>
            <a:r>
              <a:rPr lang="en-US" i="1" dirty="0"/>
              <a:t>C </a:t>
            </a:r>
            <a:r>
              <a:rPr lang="en-US" dirty="0"/>
              <a:t>because it has the less negative PW (minimizes costs)</a:t>
            </a:r>
            <a:endParaRPr lang="en-GB" dirty="0"/>
          </a:p>
        </p:txBody>
      </p:sp>
    </p:spTree>
    <p:extLst>
      <p:ext uri="{BB962C8B-B14F-4D97-AF65-F5344CB8AC3E}">
        <p14:creationId xmlns:p14="http://schemas.microsoft.com/office/powerpoint/2010/main" val="15548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r>
              <a:rPr lang="tr-TR" dirty="0"/>
              <a:t> (</a:t>
            </a:r>
            <a:r>
              <a:rPr lang="tr-TR" dirty="0" err="1"/>
              <a:t>cont'd</a:t>
            </a:r>
            <a:r>
              <a:rPr lang="tr-TR" dirty="0"/>
              <a:t>)</a:t>
            </a:r>
            <a:br>
              <a:rPr lang="en-GB" dirty="0"/>
            </a:br>
            <a:r>
              <a:rPr lang="en-GB" sz="2800" i="1" dirty="0"/>
              <a:t>Cost Alternatives</a:t>
            </a:r>
            <a:endParaRPr lang="en-GB" sz="2800" b="1" i="1" dirty="0">
              <a:solidFill>
                <a:srgbClr val="0070C0"/>
              </a:solidFill>
            </a:endParaRPr>
          </a:p>
        </p:txBody>
      </p:sp>
      <p:sp>
        <p:nvSpPr>
          <p:cNvPr id="3" name="Content Placeholder 2"/>
          <p:cNvSpPr>
            <a:spLocks noGrp="1"/>
          </p:cNvSpPr>
          <p:nvPr>
            <p:ph idx="1"/>
          </p:nvPr>
        </p:nvSpPr>
        <p:spPr>
          <a:xfrm>
            <a:off x="838200" y="1825625"/>
            <a:ext cx="5600700" cy="1399847"/>
          </a:xfrm>
        </p:spPr>
        <p:txBody>
          <a:bodyPr/>
          <a:lstStyle/>
          <a:p>
            <a:r>
              <a:rPr lang="en-US" dirty="0"/>
              <a:t>What is the PW of </a:t>
            </a:r>
            <a:r>
              <a:rPr lang="en-US" i="1" dirty="0"/>
              <a:t>the additional $35,000 of capital in Alternative D </a:t>
            </a:r>
            <a:r>
              <a:rPr lang="en-US" b="1" dirty="0">
                <a:solidFill>
                  <a:srgbClr val="FF0000"/>
                </a:solidFill>
              </a:rPr>
              <a:t>?</a:t>
            </a:r>
            <a:r>
              <a:rPr lang="en-US" i="1" dirty="0"/>
              <a:t> </a:t>
            </a:r>
            <a:endParaRPr lang="en-GB" dirty="0"/>
          </a:p>
        </p:txBody>
      </p:sp>
      <p:pic>
        <p:nvPicPr>
          <p:cNvPr id="4" name="Picture 3"/>
          <p:cNvPicPr>
            <a:picLocks noChangeAspect="1"/>
          </p:cNvPicPr>
          <p:nvPr/>
        </p:nvPicPr>
        <p:blipFill rotWithShape="1">
          <a:blip r:embed="rId2"/>
          <a:srcRect l="29172" b="52915"/>
          <a:stretch/>
        </p:blipFill>
        <p:spPr>
          <a:xfrm>
            <a:off x="6904037" y="1825625"/>
            <a:ext cx="4449763" cy="1399847"/>
          </a:xfrm>
          <a:prstGeom prst="rect">
            <a:avLst/>
          </a:prstGeom>
        </p:spPr>
      </p:pic>
      <p:sp>
        <p:nvSpPr>
          <p:cNvPr id="8" name="Content Placeholder 2">
            <a:extLst>
              <a:ext uri="{FF2B5EF4-FFF2-40B4-BE49-F238E27FC236}">
                <a16:creationId xmlns:a16="http://schemas.microsoft.com/office/drawing/2014/main" id="{A6B079CE-3709-4C63-9DDA-70AD53C36C66}"/>
              </a:ext>
            </a:extLst>
          </p:cNvPr>
          <p:cNvSpPr txBox="1">
            <a:spLocks/>
          </p:cNvSpPr>
          <p:nvPr/>
        </p:nvSpPr>
        <p:spPr>
          <a:xfrm>
            <a:off x="838200" y="3301371"/>
            <a:ext cx="10515600" cy="301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tr-TR" dirty="0"/>
          </a:p>
          <a:p>
            <a:r>
              <a:rPr lang="en-US" dirty="0"/>
              <a:t>-$463,607 - (-$477,077)</a:t>
            </a:r>
            <a:r>
              <a:rPr lang="en-US" i="1" dirty="0"/>
              <a:t> </a:t>
            </a:r>
            <a:r>
              <a:rPr lang="en-US" dirty="0"/>
              <a:t>= $13,470. </a:t>
            </a:r>
            <a:endParaRPr lang="tr-TR" dirty="0"/>
          </a:p>
          <a:p>
            <a:endParaRPr lang="en-US" dirty="0"/>
          </a:p>
          <a:p>
            <a:r>
              <a:rPr lang="en-US" dirty="0"/>
              <a:t>That is, the PW(10%)</a:t>
            </a:r>
            <a:r>
              <a:rPr lang="en-US" baseline="-25000" dirty="0"/>
              <a:t>Diff </a:t>
            </a:r>
            <a:r>
              <a:rPr lang="en-US" dirty="0"/>
              <a:t>= $13,470, and the additional capital invested in Alternative </a:t>
            </a:r>
            <a:r>
              <a:rPr lang="en-US" i="1" dirty="0"/>
              <a:t>D </a:t>
            </a:r>
            <a:r>
              <a:rPr lang="en-US" dirty="0"/>
              <a:t>is justified </a:t>
            </a:r>
            <a:endParaRPr lang="en-GB" dirty="0"/>
          </a:p>
        </p:txBody>
      </p:sp>
    </p:spTree>
    <p:extLst>
      <p:ext uri="{BB962C8B-B14F-4D97-AF65-F5344CB8AC3E}">
        <p14:creationId xmlns:p14="http://schemas.microsoft.com/office/powerpoint/2010/main" val="2056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Ensuring a Comparable Basis</a:t>
            </a:r>
          </a:p>
        </p:txBody>
      </p:sp>
      <p:sp>
        <p:nvSpPr>
          <p:cNvPr id="3" name="Content Placeholder 2"/>
          <p:cNvSpPr>
            <a:spLocks noGrp="1"/>
          </p:cNvSpPr>
          <p:nvPr>
            <p:ph idx="1"/>
          </p:nvPr>
        </p:nvSpPr>
        <p:spPr/>
        <p:txBody>
          <a:bodyPr/>
          <a:lstStyle/>
          <a:p>
            <a:r>
              <a:rPr lang="en-US" dirty="0"/>
              <a:t>Differences among the alternatives may occur in many forms. </a:t>
            </a:r>
          </a:p>
          <a:p>
            <a:pPr lvl="1"/>
            <a:r>
              <a:rPr lang="en-US" dirty="0"/>
              <a:t>Operational performance factors such as output capacity, speed, thrust, heat</a:t>
            </a:r>
            <a:br>
              <a:rPr lang="en-US" dirty="0"/>
            </a:br>
            <a:r>
              <a:rPr lang="en-US" dirty="0"/>
              <a:t>dissipation rate, reliability, fuel efficiency, setup time, and so on </a:t>
            </a:r>
          </a:p>
          <a:p>
            <a:pPr lvl="1"/>
            <a:r>
              <a:rPr lang="en-US" dirty="0"/>
              <a:t>Quality factors such as the number of defect-free (</a:t>
            </a:r>
            <a:r>
              <a:rPr lang="en-US" dirty="0" err="1"/>
              <a:t>nondefective</a:t>
            </a:r>
            <a:r>
              <a:rPr lang="en-US" dirty="0"/>
              <a:t>) units produced per period or the percentage of defective units (reject rate) </a:t>
            </a:r>
          </a:p>
          <a:p>
            <a:pPr lvl="1"/>
            <a:r>
              <a:rPr lang="en-US" dirty="0"/>
              <a:t>Useful life, capital investment required, revenue changes, various annual</a:t>
            </a:r>
            <a:br>
              <a:rPr lang="en-US" dirty="0"/>
            </a:br>
            <a:r>
              <a:rPr lang="en-US" dirty="0"/>
              <a:t>expenses or cost savings, and so on </a:t>
            </a:r>
            <a:br>
              <a:rPr lang="en-US" dirty="0"/>
            </a:br>
            <a:br>
              <a:rPr lang="en-US" dirty="0"/>
            </a:br>
            <a:br>
              <a:rPr lang="en-US" dirty="0"/>
            </a:br>
            <a:endParaRPr lang="en-GB" dirty="0"/>
          </a:p>
        </p:txBody>
      </p:sp>
    </p:spTree>
    <p:extLst>
      <p:ext uri="{BB962C8B-B14F-4D97-AF65-F5344CB8AC3E}">
        <p14:creationId xmlns:p14="http://schemas.microsoft.com/office/powerpoint/2010/main" val="113193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Ensuring a Comparable Basis (cont’d)</a:t>
            </a:r>
          </a:p>
        </p:txBody>
      </p:sp>
      <p:sp>
        <p:nvSpPr>
          <p:cNvPr id="3" name="Content Placeholder 2"/>
          <p:cNvSpPr>
            <a:spLocks noGrp="1"/>
          </p:cNvSpPr>
          <p:nvPr>
            <p:ph idx="1"/>
          </p:nvPr>
        </p:nvSpPr>
        <p:spPr/>
        <p:txBody>
          <a:bodyPr>
            <a:normAutofit/>
          </a:bodyPr>
          <a:lstStyle/>
          <a:p>
            <a:pPr marL="1076325" indent="-1076325">
              <a:buNone/>
            </a:pPr>
            <a:r>
              <a:rPr lang="en-US" b="1" dirty="0"/>
              <a:t>Rule 1: </a:t>
            </a:r>
            <a:r>
              <a:rPr lang="en-US" dirty="0"/>
              <a:t>When revenues and other economic benefits are present and vary among the alternatives, choose the alternative that </a:t>
            </a:r>
            <a:r>
              <a:rPr lang="en-US" i="1" dirty="0"/>
              <a:t>maximizes </a:t>
            </a:r>
            <a:r>
              <a:rPr lang="en-US" dirty="0"/>
              <a:t>overall profitability. That is, select the alternative that has the greatest positive equivalent worth at </a:t>
            </a:r>
            <a:r>
              <a:rPr lang="en-US" i="1" dirty="0" err="1"/>
              <a:t>i</a:t>
            </a:r>
            <a:r>
              <a:rPr lang="en-US" i="1" dirty="0"/>
              <a:t> </a:t>
            </a:r>
            <a:r>
              <a:rPr lang="en-US" dirty="0"/>
              <a:t>= MARR and satisfies all project requirements.</a:t>
            </a:r>
          </a:p>
          <a:p>
            <a:pPr marL="1076325" indent="-1076325">
              <a:buNone/>
            </a:pPr>
            <a:r>
              <a:rPr lang="en-US" b="1" dirty="0"/>
              <a:t>Rule 2: </a:t>
            </a:r>
            <a:r>
              <a:rPr lang="en-US" dirty="0"/>
              <a:t>When revenues and other economic benefits are </a:t>
            </a:r>
            <a:r>
              <a:rPr lang="en-US" b="1" i="1" dirty="0">
                <a:solidFill>
                  <a:srgbClr val="FF0000"/>
                </a:solidFill>
              </a:rPr>
              <a:t>not</a:t>
            </a:r>
            <a:r>
              <a:rPr lang="en-US" i="1" dirty="0"/>
              <a:t> </a:t>
            </a:r>
            <a:r>
              <a:rPr lang="en-US" dirty="0"/>
              <a:t>present </a:t>
            </a:r>
            <a:r>
              <a:rPr lang="en-US" i="1" dirty="0"/>
              <a:t>or </a:t>
            </a:r>
            <a:r>
              <a:rPr lang="en-US" dirty="0"/>
              <a:t>are constant among the alternatives, consider only the costs and select the alternative that </a:t>
            </a:r>
            <a:r>
              <a:rPr lang="en-US" i="1" dirty="0"/>
              <a:t>minimizes </a:t>
            </a:r>
            <a:r>
              <a:rPr lang="en-US" dirty="0"/>
              <a:t>total cost. That is, select the alternative that has the least negative equivalent worth at </a:t>
            </a:r>
            <a:r>
              <a:rPr lang="en-US" i="1" dirty="0" err="1"/>
              <a:t>i</a:t>
            </a:r>
            <a:r>
              <a:rPr lang="en-US" i="1" dirty="0"/>
              <a:t> </a:t>
            </a:r>
            <a:r>
              <a:rPr lang="en-US" dirty="0"/>
              <a:t>= MARR and satisfies all project requirements. </a:t>
            </a:r>
            <a:endParaRPr lang="en-GB" dirty="0"/>
          </a:p>
        </p:txBody>
      </p:sp>
    </p:spTree>
    <p:extLst>
      <p:ext uri="{BB962C8B-B14F-4D97-AF65-F5344CB8AC3E}">
        <p14:creationId xmlns:p14="http://schemas.microsoft.com/office/powerpoint/2010/main" val="30877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6</a:t>
            </a:r>
          </a:p>
        </p:txBody>
      </p:sp>
      <p:sp>
        <p:nvSpPr>
          <p:cNvPr id="3" name="Content Placeholder 2"/>
          <p:cNvSpPr>
            <a:spLocks noGrp="1"/>
          </p:cNvSpPr>
          <p:nvPr>
            <p:ph idx="1"/>
          </p:nvPr>
        </p:nvSpPr>
        <p:spPr/>
        <p:txBody>
          <a:bodyPr/>
          <a:lstStyle/>
          <a:p>
            <a:r>
              <a:rPr lang="en-US" dirty="0"/>
              <a:t>Our aim in Chapter 6 is to </a:t>
            </a:r>
            <a:r>
              <a:rPr lang="en-US" u="sng" dirty="0">
                <a:solidFill>
                  <a:srgbClr val="0070C0"/>
                </a:solidFill>
              </a:rPr>
              <a:t>compare</a:t>
            </a:r>
            <a:r>
              <a:rPr lang="en-US" dirty="0"/>
              <a:t> capital investment alternatives when the time value of money is a key influence.</a:t>
            </a:r>
            <a:endParaRPr lang="en-GB" dirty="0"/>
          </a:p>
        </p:txBody>
      </p:sp>
    </p:spTree>
    <p:extLst>
      <p:ext uri="{BB962C8B-B14F-4D97-AF65-F5344CB8AC3E}">
        <p14:creationId xmlns:p14="http://schemas.microsoft.com/office/powerpoint/2010/main" val="398894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Study (Analysis) Period</a:t>
            </a:r>
          </a:p>
        </p:txBody>
      </p:sp>
      <p:sp>
        <p:nvSpPr>
          <p:cNvPr id="3" name="Content Placeholder 2"/>
          <p:cNvSpPr>
            <a:spLocks noGrp="1"/>
          </p:cNvSpPr>
          <p:nvPr>
            <p:ph idx="1"/>
          </p:nvPr>
        </p:nvSpPr>
        <p:spPr/>
        <p:txBody>
          <a:bodyPr>
            <a:normAutofit/>
          </a:bodyPr>
          <a:lstStyle/>
          <a:p>
            <a:r>
              <a:rPr lang="en-GB" i="1" dirty="0"/>
              <a:t>Planning horizon</a:t>
            </a:r>
            <a:r>
              <a:rPr lang="en-GB" dirty="0"/>
              <a:t> </a:t>
            </a:r>
          </a:p>
          <a:p>
            <a:pPr lvl="1"/>
            <a:r>
              <a:rPr lang="en-US" dirty="0"/>
              <a:t>Selected time period over which mutually exclusive alternatives are compared.</a:t>
            </a:r>
          </a:p>
          <a:p>
            <a:endParaRPr lang="en-US" dirty="0"/>
          </a:p>
          <a:p>
            <a:r>
              <a:rPr lang="en-US" dirty="0"/>
              <a:t>The useful lives of alternatives being compared, relative to the selected study period, can involve two situations: </a:t>
            </a:r>
          </a:p>
          <a:p>
            <a:pPr marL="914400" lvl="1" indent="-457200">
              <a:buFont typeface="+mj-lt"/>
              <a:buAutoNum type="arabicPeriod"/>
            </a:pPr>
            <a:r>
              <a:rPr lang="en-US" dirty="0"/>
              <a:t>Useful lives are the same for all alternatives and </a:t>
            </a:r>
            <a:r>
              <a:rPr lang="en-US" dirty="0">
                <a:solidFill>
                  <a:srgbClr val="00B0F0"/>
                </a:solidFill>
              </a:rPr>
              <a:t>equal</a:t>
            </a:r>
            <a:r>
              <a:rPr lang="en-US" dirty="0"/>
              <a:t> to the study period.</a:t>
            </a:r>
          </a:p>
          <a:p>
            <a:pPr marL="914400" lvl="1" indent="-457200">
              <a:buFont typeface="+mj-lt"/>
              <a:buAutoNum type="arabicPeriod"/>
            </a:pPr>
            <a:r>
              <a:rPr lang="en-US" dirty="0"/>
              <a:t>Useful lives are </a:t>
            </a:r>
            <a:r>
              <a:rPr lang="en-US" dirty="0">
                <a:solidFill>
                  <a:srgbClr val="00B0F0"/>
                </a:solidFill>
              </a:rPr>
              <a:t>unequal</a:t>
            </a:r>
            <a:r>
              <a:rPr lang="en-US" dirty="0"/>
              <a:t> among the alternatives, and at least one does not match the study period. </a:t>
            </a:r>
            <a:br>
              <a:rPr lang="en-GB" dirty="0"/>
            </a:br>
            <a:endParaRPr lang="en-GB" dirty="0"/>
          </a:p>
        </p:txBody>
      </p:sp>
      <p:pic>
        <p:nvPicPr>
          <p:cNvPr id="6146" name="Picture 2" descr="http://davebair.co/wp-content/uploads/2016/03/Plan_Horizon0.jpg">
            <a:extLst>
              <a:ext uri="{FF2B5EF4-FFF2-40B4-BE49-F238E27FC236}">
                <a16:creationId xmlns:a16="http://schemas.microsoft.com/office/drawing/2014/main" id="{22E13A63-2091-4B6F-A105-DA5B11326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334"/>
          <a:stretch/>
        </p:blipFill>
        <p:spPr bwMode="auto">
          <a:xfrm flipH="1">
            <a:off x="10160000" y="1825625"/>
            <a:ext cx="1482002" cy="145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03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Useful Lives Are Equal to the Study Period</a:t>
            </a:r>
            <a:endParaRPr lang="en-GB" dirty="0">
              <a:solidFill>
                <a:srgbClr val="0070C0"/>
              </a:solidFill>
            </a:endParaRPr>
          </a:p>
        </p:txBody>
      </p:sp>
      <p:sp>
        <p:nvSpPr>
          <p:cNvPr id="3" name="Content Placeholder 2"/>
          <p:cNvSpPr>
            <a:spLocks noGrp="1"/>
          </p:cNvSpPr>
          <p:nvPr>
            <p:ph idx="1"/>
          </p:nvPr>
        </p:nvSpPr>
        <p:spPr/>
        <p:txBody>
          <a:bodyPr/>
          <a:lstStyle/>
          <a:p>
            <a:r>
              <a:rPr lang="en-US" dirty="0"/>
              <a:t>When the useful life of an alternative is equal to the selected study period, adjustments to the cash flows are not required. </a:t>
            </a:r>
          </a:p>
          <a:p>
            <a:endParaRPr lang="en-US" dirty="0"/>
          </a:p>
          <a:p>
            <a:r>
              <a:rPr lang="en-US" dirty="0"/>
              <a:t>Equivalent-worth methods (PW, FW and AW) and rate-of-return methods </a:t>
            </a:r>
            <a:br>
              <a:rPr lang="en-US" dirty="0"/>
            </a:br>
            <a:br>
              <a:rPr lang="en-US" dirty="0"/>
            </a:br>
            <a:endParaRPr lang="en-GB" dirty="0"/>
          </a:p>
        </p:txBody>
      </p:sp>
    </p:spTree>
    <p:extLst>
      <p:ext uri="{BB962C8B-B14F-4D97-AF65-F5344CB8AC3E}">
        <p14:creationId xmlns:p14="http://schemas.microsoft.com/office/powerpoint/2010/main" val="2244700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Equivalent-Worth Methods</a:t>
            </a:r>
          </a:p>
        </p:txBody>
      </p:sp>
      <p:sp>
        <p:nvSpPr>
          <p:cNvPr id="3" name="Content Placeholder 2"/>
          <p:cNvSpPr>
            <a:spLocks noGrp="1"/>
          </p:cNvSpPr>
          <p:nvPr>
            <p:ph idx="1"/>
          </p:nvPr>
        </p:nvSpPr>
        <p:spPr/>
        <p:txBody>
          <a:bodyPr>
            <a:normAutofit/>
          </a:bodyPr>
          <a:lstStyle/>
          <a:p>
            <a:r>
              <a:rPr lang="en-US" dirty="0"/>
              <a:t>Best Flight, Inc., is considering three mutually exclusive alternatives for implementing an automated passenger check-in counter at its hub airport. Each alternative meets the same service requirements, but differences in capital investment amounts and benefits (cost savings) exist among them. The study period is 10 years, and the useful lives of all three alternatives are also 10 years. Market values of all  alternatives are assumed to be zero at the end of their useful lives.</a:t>
            </a:r>
            <a:endParaRPr lang="tr-TR" dirty="0"/>
          </a:p>
          <a:p>
            <a:r>
              <a:rPr lang="en-US" dirty="0"/>
              <a:t>If the airline’s MARR is 10% per year, which alternative should be  selected in view of the cash-flow diagrams shown on the next slide </a:t>
            </a:r>
            <a:r>
              <a:rPr lang="en-US" b="1" dirty="0">
                <a:solidFill>
                  <a:srgbClr val="FF0000"/>
                </a:solidFill>
              </a:rPr>
              <a:t>?</a:t>
            </a:r>
            <a:br>
              <a:rPr lang="en-US" dirty="0"/>
            </a:br>
            <a:endParaRPr lang="en-GB" dirty="0"/>
          </a:p>
        </p:txBody>
      </p:sp>
    </p:spTree>
    <p:extLst>
      <p:ext uri="{BB962C8B-B14F-4D97-AF65-F5344CB8AC3E}">
        <p14:creationId xmlns:p14="http://schemas.microsoft.com/office/powerpoint/2010/main" val="3034877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(cont’d)</a:t>
            </a:r>
            <a:br>
              <a:rPr lang="en-GB" dirty="0"/>
            </a:br>
            <a:r>
              <a:rPr lang="en-GB" sz="2800" i="1" dirty="0"/>
              <a:t>Equivalent-Worth Methods</a:t>
            </a:r>
            <a:endParaRPr lang="en-GB" sz="2800" dirty="0"/>
          </a:p>
        </p:txBody>
      </p:sp>
      <p:pic>
        <p:nvPicPr>
          <p:cNvPr id="4" name="Picture 3"/>
          <p:cNvPicPr>
            <a:picLocks noChangeAspect="1"/>
          </p:cNvPicPr>
          <p:nvPr/>
        </p:nvPicPr>
        <p:blipFill>
          <a:blip r:embed="rId2"/>
          <a:stretch>
            <a:fillRect/>
          </a:stretch>
        </p:blipFill>
        <p:spPr>
          <a:xfrm>
            <a:off x="838200" y="1825625"/>
            <a:ext cx="4653560" cy="2317750"/>
          </a:xfrm>
          <a:prstGeom prst="rect">
            <a:avLst/>
          </a:prstGeom>
        </p:spPr>
      </p:pic>
      <p:pic>
        <p:nvPicPr>
          <p:cNvPr id="5" name="Picture 4"/>
          <p:cNvPicPr>
            <a:picLocks noChangeAspect="1"/>
          </p:cNvPicPr>
          <p:nvPr/>
        </p:nvPicPr>
        <p:blipFill>
          <a:blip r:embed="rId3"/>
          <a:stretch>
            <a:fillRect/>
          </a:stretch>
        </p:blipFill>
        <p:spPr>
          <a:xfrm>
            <a:off x="3662362" y="4143375"/>
            <a:ext cx="4729163" cy="2317973"/>
          </a:xfrm>
          <a:prstGeom prst="rect">
            <a:avLst/>
          </a:prstGeom>
        </p:spPr>
      </p:pic>
      <p:pic>
        <p:nvPicPr>
          <p:cNvPr id="6" name="Picture 5"/>
          <p:cNvPicPr>
            <a:picLocks noChangeAspect="1"/>
          </p:cNvPicPr>
          <p:nvPr/>
        </p:nvPicPr>
        <p:blipFill>
          <a:blip r:embed="rId4"/>
          <a:stretch>
            <a:fillRect/>
          </a:stretch>
        </p:blipFill>
        <p:spPr>
          <a:xfrm>
            <a:off x="6515818" y="1828800"/>
            <a:ext cx="4837982" cy="2365376"/>
          </a:xfrm>
          <a:prstGeom prst="rect">
            <a:avLst/>
          </a:prstGeom>
        </p:spPr>
      </p:pic>
    </p:spTree>
    <p:extLst>
      <p:ext uri="{BB962C8B-B14F-4D97-AF65-F5344CB8AC3E}">
        <p14:creationId xmlns:p14="http://schemas.microsoft.com/office/powerpoint/2010/main" val="333797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by the PW Method</a:t>
            </a:r>
            <a:br>
              <a:rPr lang="en-US" dirty="0"/>
            </a:br>
            <a:r>
              <a:rPr lang="en-GB" sz="2800" i="1" dirty="0"/>
              <a:t>Equivalent-Worth Methods</a:t>
            </a:r>
            <a:endParaRPr lang="en-GB" sz="2800" dirty="0"/>
          </a:p>
        </p:txBody>
      </p:sp>
      <p:sp>
        <p:nvSpPr>
          <p:cNvPr id="3" name="Content Placeholder 2"/>
          <p:cNvSpPr>
            <a:spLocks noGrp="1"/>
          </p:cNvSpPr>
          <p:nvPr>
            <p:ph idx="1"/>
          </p:nvPr>
        </p:nvSpPr>
        <p:spPr/>
        <p:txBody>
          <a:bodyPr>
            <a:normAutofit/>
          </a:bodyPr>
          <a:lstStyle/>
          <a:p>
            <a:r>
              <a:rPr lang="en-GB" dirty="0"/>
              <a:t>PW(10%)A = −$390,000 + $69,000(P/A, 10%, 10) = $33,977,</a:t>
            </a:r>
          </a:p>
          <a:p>
            <a:r>
              <a:rPr lang="en-GB" dirty="0"/>
              <a:t>PW(10%)B = −$920,000 + $167,000(P/A, 10%, 10) = $106,148,</a:t>
            </a:r>
          </a:p>
          <a:p>
            <a:r>
              <a:rPr lang="en-GB" dirty="0"/>
              <a:t>PW(10%)C = −$660,000 + $133,500(P/A, 10%, 10) = $160,304</a:t>
            </a:r>
          </a:p>
          <a:p>
            <a:endParaRPr lang="en-GB" dirty="0"/>
          </a:p>
          <a:p>
            <a:r>
              <a:rPr lang="en-US" dirty="0"/>
              <a:t>Based on the PW method, Alternative </a:t>
            </a:r>
            <a:r>
              <a:rPr lang="en-US" i="1" dirty="0"/>
              <a:t>C </a:t>
            </a:r>
            <a:r>
              <a:rPr lang="en-US" dirty="0"/>
              <a:t>would be selected because it has the largest PW value ($160,304). </a:t>
            </a:r>
          </a:p>
          <a:p>
            <a:r>
              <a:rPr lang="en-US" dirty="0"/>
              <a:t>The order of preference is </a:t>
            </a:r>
            <a:r>
              <a:rPr lang="en-US" i="1" dirty="0"/>
              <a:t>C </a:t>
            </a:r>
            <a:r>
              <a:rPr lang="en-US" dirty="0"/>
              <a:t>≻ </a:t>
            </a:r>
            <a:r>
              <a:rPr lang="en-US" i="1" dirty="0"/>
              <a:t>B </a:t>
            </a:r>
            <a:r>
              <a:rPr lang="en-US" dirty="0"/>
              <a:t>≻ </a:t>
            </a:r>
            <a:r>
              <a:rPr lang="en-US" i="1" dirty="0"/>
              <a:t>A</a:t>
            </a:r>
            <a:r>
              <a:rPr lang="en-US" dirty="0"/>
              <a:t>, where </a:t>
            </a:r>
            <a:r>
              <a:rPr lang="en-US" i="1" dirty="0"/>
              <a:t>C </a:t>
            </a:r>
            <a:r>
              <a:rPr lang="en-US" dirty="0"/>
              <a:t>≻ </a:t>
            </a:r>
            <a:r>
              <a:rPr lang="en-US" i="1" dirty="0"/>
              <a:t>B </a:t>
            </a:r>
            <a:r>
              <a:rPr lang="en-US" dirty="0"/>
              <a:t>means </a:t>
            </a:r>
            <a:r>
              <a:rPr lang="en-US" i="1" dirty="0"/>
              <a:t>C </a:t>
            </a:r>
            <a:r>
              <a:rPr lang="en-US" dirty="0"/>
              <a:t>is preferred to </a:t>
            </a:r>
            <a:r>
              <a:rPr lang="en-US" i="1" dirty="0"/>
              <a:t>B</a:t>
            </a:r>
            <a:r>
              <a:rPr lang="en-US" dirty="0"/>
              <a:t>. </a:t>
            </a:r>
            <a:br>
              <a:rPr lang="en-US" dirty="0"/>
            </a:br>
            <a:endParaRPr lang="en-GB" dirty="0"/>
          </a:p>
        </p:txBody>
      </p:sp>
    </p:spTree>
    <p:extLst>
      <p:ext uri="{BB962C8B-B14F-4D97-AF65-F5344CB8AC3E}">
        <p14:creationId xmlns:p14="http://schemas.microsoft.com/office/powerpoint/2010/main" val="3565760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AW(10%)A = −$390,000(A/P, 10%, 10) + $69,000 = $5,547,</a:t>
            </a:r>
          </a:p>
          <a:p>
            <a:r>
              <a:rPr lang="en-US" dirty="0"/>
              <a:t>AW(10%)B = −$920,000(A/P, 10%, 10) + $167,000 = $17,316,</a:t>
            </a:r>
          </a:p>
          <a:p>
            <a:r>
              <a:rPr lang="en-US" dirty="0"/>
              <a:t>AW(10%)C = −$660,000(A/P, 10%, 10) + $133,500 = $26,118.</a:t>
            </a:r>
          </a:p>
          <a:p>
            <a:endParaRPr lang="en-US" dirty="0"/>
          </a:p>
          <a:p>
            <a:r>
              <a:rPr lang="en-US" dirty="0"/>
              <a:t>Alternative C is again chosen because it has the largest AW value ($26,118).</a:t>
            </a:r>
            <a:endParaRPr lang="en-GB" dirty="0"/>
          </a:p>
          <a:p>
            <a:endParaRPr lang="en-GB" dirty="0"/>
          </a:p>
        </p:txBody>
      </p:sp>
      <p:sp>
        <p:nvSpPr>
          <p:cNvPr id="4" name="Title 1"/>
          <p:cNvSpPr>
            <a:spLocks noGrp="1"/>
          </p:cNvSpPr>
          <p:nvPr>
            <p:ph type="title"/>
          </p:nvPr>
        </p:nvSpPr>
        <p:spPr>
          <a:xfrm>
            <a:off x="838200" y="365125"/>
            <a:ext cx="10515600" cy="1325563"/>
          </a:xfrm>
        </p:spPr>
        <p:txBody>
          <a:bodyPr/>
          <a:lstStyle/>
          <a:p>
            <a:r>
              <a:rPr lang="en-US" dirty="0"/>
              <a:t>Solution by the AW Method</a:t>
            </a:r>
            <a:br>
              <a:rPr lang="en-US" dirty="0"/>
            </a:br>
            <a:r>
              <a:rPr lang="en-GB" sz="2800" i="1" dirty="0"/>
              <a:t>Equivalent-Worth Methods</a:t>
            </a:r>
            <a:endParaRPr lang="en-GB" sz="2800" dirty="0"/>
          </a:p>
        </p:txBody>
      </p:sp>
    </p:spTree>
    <p:extLst>
      <p:ext uri="{BB962C8B-B14F-4D97-AF65-F5344CB8AC3E}">
        <p14:creationId xmlns:p14="http://schemas.microsoft.com/office/powerpoint/2010/main" val="1754337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a:t>FW(10%)A = −$390,000(F/P, 10%, 10) + $69,000(F/A, 10%, 10) = $88,138,</a:t>
            </a:r>
          </a:p>
          <a:p>
            <a:r>
              <a:rPr lang="en-US" dirty="0"/>
              <a:t>FW(10%)B = −$920,000(F/P, 10%, 10) + $167,000(F/A, 10%, 10) = $275,342,</a:t>
            </a:r>
          </a:p>
          <a:p>
            <a:r>
              <a:rPr lang="en-US" dirty="0"/>
              <a:t>FW(10%)C = −$660,000(F/P, 10%, 10) + $133,500(F/A, 10%, 10) = $415,801.</a:t>
            </a:r>
          </a:p>
          <a:p>
            <a:endParaRPr lang="en-US" dirty="0"/>
          </a:p>
          <a:p>
            <a:r>
              <a:rPr lang="en-US" dirty="0"/>
              <a:t>Based on the FW method, the choice is again Alternative C because it has the largest FW value ($415,801). </a:t>
            </a:r>
          </a:p>
          <a:p>
            <a:endParaRPr lang="en-US" dirty="0"/>
          </a:p>
          <a:p>
            <a:r>
              <a:rPr lang="en-US" dirty="0"/>
              <a:t>For all three methods (PW, AW, and FW) in this example, notice that              C ≻ B ≻ A because of the equivalency relationship among the methods. </a:t>
            </a:r>
            <a:endParaRPr lang="en-GB" dirty="0"/>
          </a:p>
        </p:txBody>
      </p:sp>
      <p:sp>
        <p:nvSpPr>
          <p:cNvPr id="4" name="Title 1"/>
          <p:cNvSpPr>
            <a:spLocks noGrp="1"/>
          </p:cNvSpPr>
          <p:nvPr>
            <p:ph type="title"/>
          </p:nvPr>
        </p:nvSpPr>
        <p:spPr>
          <a:xfrm>
            <a:off x="838200" y="365125"/>
            <a:ext cx="10515600" cy="1325563"/>
          </a:xfrm>
        </p:spPr>
        <p:txBody>
          <a:bodyPr/>
          <a:lstStyle/>
          <a:p>
            <a:r>
              <a:rPr lang="en-US" dirty="0"/>
              <a:t>Solution by the FW Method</a:t>
            </a:r>
            <a:br>
              <a:rPr lang="en-US" dirty="0"/>
            </a:br>
            <a:r>
              <a:rPr lang="en-GB" sz="2800" i="1" dirty="0"/>
              <a:t>Equivalent-Worth Methods</a:t>
            </a:r>
            <a:endParaRPr lang="en-GB" sz="2800" dirty="0"/>
          </a:p>
        </p:txBody>
      </p:sp>
    </p:spTree>
    <p:extLst>
      <p:ext uri="{BB962C8B-B14F-4D97-AF65-F5344CB8AC3E}">
        <p14:creationId xmlns:p14="http://schemas.microsoft.com/office/powerpoint/2010/main" val="17281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3100" i="1" dirty="0"/>
              <a:t>Analyzing Cost-Only Alternatives, Using Equivalent Worth</a:t>
            </a:r>
            <a:endParaRPr lang="en-GB" sz="3100" i="1" dirty="0"/>
          </a:p>
        </p:txBody>
      </p:sp>
      <p:sp>
        <p:nvSpPr>
          <p:cNvPr id="3" name="Content Placeholder 2"/>
          <p:cNvSpPr>
            <a:spLocks noGrp="1"/>
          </p:cNvSpPr>
          <p:nvPr>
            <p:ph idx="1"/>
          </p:nvPr>
        </p:nvSpPr>
        <p:spPr>
          <a:xfrm>
            <a:off x="838200" y="1825625"/>
            <a:ext cx="10515600" cy="1220546"/>
          </a:xfrm>
        </p:spPr>
        <p:txBody>
          <a:bodyPr>
            <a:normAutofit/>
          </a:bodyPr>
          <a:lstStyle/>
          <a:p>
            <a:r>
              <a:rPr lang="en-US" sz="2400" dirty="0"/>
              <a:t>A company is planning to install a new automated plastic-molding press. Four different presses are available. The initial capital investments and annual expenses for these four mutually exclusive alternatives are as follows: </a:t>
            </a:r>
            <a:endParaRPr lang="en-GB" sz="2400" dirty="0"/>
          </a:p>
        </p:txBody>
      </p:sp>
      <p:pic>
        <p:nvPicPr>
          <p:cNvPr id="4" name="Picture 3"/>
          <p:cNvPicPr>
            <a:picLocks noChangeAspect="1"/>
          </p:cNvPicPr>
          <p:nvPr/>
        </p:nvPicPr>
        <p:blipFill>
          <a:blip r:embed="rId2"/>
          <a:stretch>
            <a:fillRect/>
          </a:stretch>
        </p:blipFill>
        <p:spPr>
          <a:xfrm>
            <a:off x="615950" y="3300171"/>
            <a:ext cx="6318250" cy="3130792"/>
          </a:xfrm>
          <a:prstGeom prst="rect">
            <a:avLst/>
          </a:prstGeom>
        </p:spPr>
      </p:pic>
      <p:sp>
        <p:nvSpPr>
          <p:cNvPr id="5" name="Content Placeholder 2"/>
          <p:cNvSpPr txBox="1">
            <a:spLocks/>
          </p:cNvSpPr>
          <p:nvPr/>
        </p:nvSpPr>
        <p:spPr>
          <a:xfrm>
            <a:off x="7346950" y="3046171"/>
            <a:ext cx="4756150" cy="367689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Assume that each press has the same output capacity (120,000 units per year) and has no market value at the end of its useful life; the selected analysis period is five years; and any additional capital invested is expected to earn at least 10% per year. </a:t>
            </a:r>
            <a:r>
              <a:rPr lang="en-US" dirty="0">
                <a:solidFill>
                  <a:srgbClr val="0070C0"/>
                </a:solidFill>
              </a:rPr>
              <a:t>Which press should be chosen </a:t>
            </a:r>
            <a:r>
              <a:rPr lang="en-US" dirty="0"/>
              <a:t>if 120,000 </a:t>
            </a:r>
            <a:r>
              <a:rPr lang="en-US" dirty="0" err="1"/>
              <a:t>nondefective</a:t>
            </a:r>
            <a:r>
              <a:rPr lang="en-US" dirty="0"/>
              <a:t> units per year</a:t>
            </a:r>
            <a:r>
              <a:rPr lang="tr-TR" dirty="0"/>
              <a:t> </a:t>
            </a:r>
            <a:r>
              <a:rPr lang="en-US" dirty="0"/>
              <a:t>are produced by each press and all units can be sold? The selling price is $0.375 per unit. </a:t>
            </a:r>
            <a:endParaRPr lang="en-GB" sz="2400" dirty="0"/>
          </a:p>
        </p:txBody>
      </p:sp>
    </p:spTree>
    <p:extLst>
      <p:ext uri="{BB962C8B-B14F-4D97-AF65-F5344CB8AC3E}">
        <p14:creationId xmlns:p14="http://schemas.microsoft.com/office/powerpoint/2010/main" val="343868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Since the same number of </a:t>
            </a:r>
            <a:r>
              <a:rPr lang="en-US" dirty="0" err="1"/>
              <a:t>nondefective</a:t>
            </a:r>
            <a:r>
              <a:rPr lang="en-US" dirty="0"/>
              <a:t> units per year will be produced and sold using each press, revenue can be disregarded. </a:t>
            </a:r>
            <a:br>
              <a:rPr lang="en-US" dirty="0"/>
            </a:b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en-GB" dirty="0"/>
              <a:t>Solution</a:t>
            </a:r>
            <a:br>
              <a:rPr lang="en-GB" dirty="0"/>
            </a:br>
            <a:r>
              <a:rPr lang="en-US" sz="3100" i="1" dirty="0"/>
              <a:t>Analyzing Cost-Only Alternatives, Using Equivalent Worth</a:t>
            </a:r>
            <a:endParaRPr lang="en-GB" sz="3100" i="1" dirty="0"/>
          </a:p>
        </p:txBody>
      </p:sp>
      <p:pic>
        <p:nvPicPr>
          <p:cNvPr id="5" name="Picture 4"/>
          <p:cNvPicPr>
            <a:picLocks noChangeAspect="1"/>
          </p:cNvPicPr>
          <p:nvPr/>
        </p:nvPicPr>
        <p:blipFill>
          <a:blip r:embed="rId2"/>
          <a:stretch>
            <a:fillRect/>
          </a:stretch>
        </p:blipFill>
        <p:spPr>
          <a:xfrm>
            <a:off x="1119187" y="2946513"/>
            <a:ext cx="6742113" cy="3487041"/>
          </a:xfrm>
          <a:prstGeom prst="rect">
            <a:avLst/>
          </a:prstGeom>
        </p:spPr>
      </p:pic>
    </p:spTree>
    <p:extLst>
      <p:ext uri="{BB962C8B-B14F-4D97-AF65-F5344CB8AC3E}">
        <p14:creationId xmlns:p14="http://schemas.microsoft.com/office/powerpoint/2010/main" val="3551910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099800" cy="3876676"/>
          </a:xfrm>
        </p:spPr>
        <p:txBody>
          <a:bodyPr>
            <a:normAutofit/>
          </a:bodyPr>
          <a:lstStyle/>
          <a:p>
            <a:r>
              <a:rPr lang="en-US" dirty="0"/>
              <a:t>The PW, AW, and FW calculations for Alternative </a:t>
            </a:r>
            <a:r>
              <a:rPr lang="en-US" i="1" dirty="0"/>
              <a:t>P1 </a:t>
            </a:r>
            <a:r>
              <a:rPr lang="en-US" dirty="0"/>
              <a:t>are </a:t>
            </a:r>
          </a:p>
          <a:p>
            <a:endParaRPr lang="en-US" dirty="0"/>
          </a:p>
          <a:p>
            <a:r>
              <a:rPr lang="en-US" dirty="0"/>
              <a:t>PW(10%)P1 = −$24,000 − $31,200(P/A, 10%, 5) = −$142,273,</a:t>
            </a:r>
          </a:p>
          <a:p>
            <a:r>
              <a:rPr lang="en-US" dirty="0"/>
              <a:t>AW(10%)P1 = −$24,000(A/P, 10%, 5) − $31,200 = −$37,531,</a:t>
            </a:r>
          </a:p>
          <a:p>
            <a:r>
              <a:rPr lang="en-US" dirty="0"/>
              <a:t>FW(10%)P1 = −$24,000(F/P, 10%, 5) − $31,200(F/A, 10%, 5) = −$229,131.</a:t>
            </a:r>
          </a:p>
        </p:txBody>
      </p:sp>
      <p:sp>
        <p:nvSpPr>
          <p:cNvPr id="4" name="Title 1"/>
          <p:cNvSpPr>
            <a:spLocks noGrp="1"/>
          </p:cNvSpPr>
          <p:nvPr>
            <p:ph type="title"/>
          </p:nvPr>
        </p:nvSpPr>
        <p:spPr>
          <a:xfrm>
            <a:off x="838200" y="365125"/>
            <a:ext cx="10515600" cy="1325563"/>
          </a:xfrm>
        </p:spPr>
        <p:txBody>
          <a:bodyPr>
            <a:normAutofit/>
          </a:bodyPr>
          <a:lstStyle/>
          <a:p>
            <a:r>
              <a:rPr lang="en-GB" dirty="0"/>
              <a:t>Solution (cont’d)</a:t>
            </a:r>
            <a:br>
              <a:rPr lang="en-GB" dirty="0"/>
            </a:br>
            <a:r>
              <a:rPr lang="en-US" sz="3100" i="1" dirty="0"/>
              <a:t>Analyzing Cost-Only Alternatives, Using Equivalent Worth</a:t>
            </a:r>
            <a:endParaRPr lang="en-GB" sz="3100" i="1" dirty="0"/>
          </a:p>
        </p:txBody>
      </p:sp>
    </p:spTree>
    <p:extLst>
      <p:ext uri="{BB962C8B-B14F-4D97-AF65-F5344CB8AC3E}">
        <p14:creationId xmlns:p14="http://schemas.microsoft.com/office/powerpoint/2010/main" val="240278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38201" y="1825624"/>
            <a:ext cx="6800850" cy="5032375"/>
          </a:xfrm>
        </p:spPr>
        <p:txBody>
          <a:bodyPr>
            <a:normAutofit/>
          </a:bodyPr>
          <a:lstStyle/>
          <a:p>
            <a:r>
              <a:rPr lang="en-US" dirty="0"/>
              <a:t>Most engineering projects can be accomplished by more than one feasible design alternative. </a:t>
            </a:r>
          </a:p>
          <a:p>
            <a:r>
              <a:rPr lang="en-US" dirty="0"/>
              <a:t>When the selection of one of these alternatives excludes the choice</a:t>
            </a:r>
            <a:r>
              <a:rPr lang="tr-TR" dirty="0"/>
              <a:t> </a:t>
            </a:r>
            <a:r>
              <a:rPr lang="en-US" dirty="0"/>
              <a:t>of any of the others, the alternatives are called </a:t>
            </a:r>
            <a:r>
              <a:rPr lang="en-US" i="1" dirty="0"/>
              <a:t>mutually exclusive</a:t>
            </a:r>
            <a:r>
              <a:rPr lang="en-US" dirty="0"/>
              <a:t>.</a:t>
            </a:r>
          </a:p>
        </p:txBody>
      </p:sp>
      <p:pic>
        <p:nvPicPr>
          <p:cNvPr id="2050" name="Picture 2" descr="İlgili resim">
            <a:extLst>
              <a:ext uri="{FF2B5EF4-FFF2-40B4-BE49-F238E27FC236}">
                <a16:creationId xmlns:a16="http://schemas.microsoft.com/office/drawing/2014/main" id="{5F55781C-B382-4FAB-84AE-26191D259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367" y="1825625"/>
            <a:ext cx="4131734" cy="309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9893300" cy="4549776"/>
          </a:xfrm>
        </p:spPr>
        <p:txBody>
          <a:bodyPr>
            <a:normAutofit/>
          </a:bodyPr>
          <a:lstStyle/>
          <a:p>
            <a:endParaRPr lang="en-US" dirty="0"/>
          </a:p>
          <a:p>
            <a:endParaRPr lang="en-US" dirty="0"/>
          </a:p>
          <a:p>
            <a:endParaRPr lang="en-US" dirty="0"/>
          </a:p>
          <a:p>
            <a:endParaRPr lang="en-US" dirty="0"/>
          </a:p>
          <a:p>
            <a:endParaRPr lang="en-US" dirty="0"/>
          </a:p>
          <a:p>
            <a:r>
              <a:rPr lang="en-US" dirty="0"/>
              <a:t>Alternative </a:t>
            </a:r>
            <a:r>
              <a:rPr lang="en-US" i="1" dirty="0"/>
              <a:t>P4 </a:t>
            </a:r>
            <a:r>
              <a:rPr lang="en-US" dirty="0"/>
              <a:t>minimizes all three equivalent-worth values of total costs and is the preferred alternative. The preference ranking (</a:t>
            </a:r>
            <a:r>
              <a:rPr lang="en-US" i="1" dirty="0"/>
              <a:t>P4 </a:t>
            </a:r>
            <a:r>
              <a:rPr lang="en-US" dirty="0"/>
              <a:t>≻ </a:t>
            </a:r>
            <a:r>
              <a:rPr lang="en-US" i="1" dirty="0"/>
              <a:t>P2 </a:t>
            </a:r>
            <a:r>
              <a:rPr lang="en-US" dirty="0"/>
              <a:t>≻ </a:t>
            </a:r>
            <a:r>
              <a:rPr lang="en-US" i="1" dirty="0"/>
              <a:t>P1 </a:t>
            </a:r>
            <a:r>
              <a:rPr lang="en-US" dirty="0"/>
              <a:t>≻ </a:t>
            </a:r>
            <a:r>
              <a:rPr lang="en-US" i="1" dirty="0"/>
              <a:t>P3</a:t>
            </a:r>
            <a:r>
              <a:rPr lang="en-US" dirty="0"/>
              <a:t>) resulting from the analysis is the same for all three methods. </a:t>
            </a: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en-GB" dirty="0"/>
              <a:t>Solution (cont’d)</a:t>
            </a:r>
            <a:br>
              <a:rPr lang="en-GB" dirty="0"/>
            </a:br>
            <a:r>
              <a:rPr lang="en-US" sz="3100" i="1" dirty="0"/>
              <a:t>Analyzing Cost-Only Alternatives, Using Equivalent Worth</a:t>
            </a:r>
            <a:endParaRPr lang="en-GB" sz="3100" i="1" dirty="0"/>
          </a:p>
        </p:txBody>
      </p:sp>
      <p:pic>
        <p:nvPicPr>
          <p:cNvPr id="2" name="Picture 1"/>
          <p:cNvPicPr>
            <a:picLocks noChangeAspect="1"/>
          </p:cNvPicPr>
          <p:nvPr/>
        </p:nvPicPr>
        <p:blipFill>
          <a:blip r:embed="rId2"/>
          <a:stretch>
            <a:fillRect/>
          </a:stretch>
        </p:blipFill>
        <p:spPr>
          <a:xfrm>
            <a:off x="838200" y="1825624"/>
            <a:ext cx="9277660" cy="2149009"/>
          </a:xfrm>
          <a:prstGeom prst="rect">
            <a:avLst/>
          </a:prstGeom>
        </p:spPr>
      </p:pic>
    </p:spTree>
    <p:extLst>
      <p:ext uri="{BB962C8B-B14F-4D97-AF65-F5344CB8AC3E}">
        <p14:creationId xmlns:p14="http://schemas.microsoft.com/office/powerpoint/2010/main" val="3253622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3100" i="1" dirty="0"/>
              <a:t>Analyzing Alternatives with Different Reject Rates</a:t>
            </a:r>
            <a:endParaRPr lang="en-GB" sz="3100" i="1" dirty="0"/>
          </a:p>
        </p:txBody>
      </p:sp>
      <p:sp>
        <p:nvSpPr>
          <p:cNvPr id="3" name="Content Placeholder 2"/>
          <p:cNvSpPr>
            <a:spLocks noGrp="1"/>
          </p:cNvSpPr>
          <p:nvPr>
            <p:ph idx="1"/>
          </p:nvPr>
        </p:nvSpPr>
        <p:spPr/>
        <p:txBody>
          <a:bodyPr/>
          <a:lstStyle/>
          <a:p>
            <a:r>
              <a:rPr lang="en-US" dirty="0"/>
              <a:t>Consider the four plastic molding presses of the previous example.</a:t>
            </a:r>
          </a:p>
          <a:p>
            <a:r>
              <a:rPr lang="en-US" dirty="0"/>
              <a:t>Suppose that each press is still capable of producing 120,000 total units per year.</a:t>
            </a:r>
          </a:p>
          <a:p>
            <a:r>
              <a:rPr lang="en-US" dirty="0"/>
              <a:t>What if the estimated reject rate is different for each alternative </a:t>
            </a:r>
            <a:r>
              <a:rPr lang="en-US" b="1" dirty="0">
                <a:solidFill>
                  <a:srgbClr val="FF0000"/>
                </a:solidFill>
              </a:rPr>
              <a:t>?</a:t>
            </a:r>
            <a:br>
              <a:rPr lang="en-US" dirty="0"/>
            </a:br>
            <a:endParaRPr lang="en-GB" dirty="0"/>
          </a:p>
        </p:txBody>
      </p:sp>
      <p:pic>
        <p:nvPicPr>
          <p:cNvPr id="4" name="Picture 3"/>
          <p:cNvPicPr>
            <a:picLocks noChangeAspect="1"/>
          </p:cNvPicPr>
          <p:nvPr/>
        </p:nvPicPr>
        <p:blipFill>
          <a:blip r:embed="rId2"/>
          <a:stretch>
            <a:fillRect/>
          </a:stretch>
        </p:blipFill>
        <p:spPr>
          <a:xfrm>
            <a:off x="2414587" y="3835400"/>
            <a:ext cx="7362825" cy="2476500"/>
          </a:xfrm>
          <a:prstGeom prst="rect">
            <a:avLst/>
          </a:prstGeom>
        </p:spPr>
      </p:pic>
    </p:spTree>
    <p:extLst>
      <p:ext uri="{BB962C8B-B14F-4D97-AF65-F5344CB8AC3E}">
        <p14:creationId xmlns:p14="http://schemas.microsoft.com/office/powerpoint/2010/main" val="80869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a:t>
            </a:r>
            <a:br>
              <a:rPr lang="en-GB" dirty="0"/>
            </a:br>
            <a:r>
              <a:rPr lang="en-US" sz="3100" i="1" dirty="0"/>
              <a:t>Analyzing Alternatives with Different Reject Rates</a:t>
            </a:r>
            <a:endParaRPr lang="en-GB" sz="3100" dirty="0"/>
          </a:p>
        </p:txBody>
      </p:sp>
      <p:sp>
        <p:nvSpPr>
          <p:cNvPr id="3" name="Content Placeholder 2"/>
          <p:cNvSpPr>
            <a:spLocks noGrp="1"/>
          </p:cNvSpPr>
          <p:nvPr>
            <p:ph idx="1"/>
          </p:nvPr>
        </p:nvSpPr>
        <p:spPr/>
        <p:txBody>
          <a:bodyPr>
            <a:normAutofit/>
          </a:bodyPr>
          <a:lstStyle/>
          <a:p>
            <a:r>
              <a:rPr lang="en-GB" dirty="0"/>
              <a:t>In this example, each of the four alternative presses produces 120,000 units per</a:t>
            </a:r>
            <a:r>
              <a:rPr lang="tr-TR" dirty="0"/>
              <a:t> </a:t>
            </a:r>
            <a:r>
              <a:rPr lang="en-GB" dirty="0"/>
              <a:t>year, but they have different estimated reject rates. Therefore, the number of</a:t>
            </a:r>
            <a:r>
              <a:rPr lang="tr-TR" dirty="0"/>
              <a:t> </a:t>
            </a:r>
            <a:r>
              <a:rPr lang="en-GB" dirty="0" err="1"/>
              <a:t>nondefective</a:t>
            </a:r>
            <a:r>
              <a:rPr lang="en-GB" dirty="0"/>
              <a:t> output units produced and sold per year, as well as the annual</a:t>
            </a:r>
            <a:r>
              <a:rPr lang="tr-TR" dirty="0"/>
              <a:t> </a:t>
            </a:r>
            <a:r>
              <a:rPr lang="en-GB" dirty="0"/>
              <a:t>revenues received by the company, varies among the alternatives. But the annual</a:t>
            </a:r>
            <a:r>
              <a:rPr lang="tr-TR" dirty="0"/>
              <a:t> </a:t>
            </a:r>
            <a:r>
              <a:rPr lang="en-GB" dirty="0"/>
              <a:t>expenses are assumed to be unaffected by the reject rates. </a:t>
            </a:r>
            <a:endParaRPr lang="tr-TR" dirty="0"/>
          </a:p>
          <a:p>
            <a:r>
              <a:rPr lang="en-GB" dirty="0"/>
              <a:t>In this situation, the</a:t>
            </a:r>
            <a:r>
              <a:rPr lang="tr-TR" dirty="0"/>
              <a:t> </a:t>
            </a:r>
            <a:r>
              <a:rPr lang="en-GB" dirty="0"/>
              <a:t>preferred alternative will maximize overall profitability</a:t>
            </a:r>
            <a:r>
              <a:rPr lang="tr-TR" dirty="0"/>
              <a:t>. </a:t>
            </a:r>
            <a:r>
              <a:rPr lang="en-GB" dirty="0"/>
              <a:t>That is, the four presses need to be compared as investment alternatives. </a:t>
            </a:r>
            <a:br>
              <a:rPr lang="en-GB" dirty="0"/>
            </a:br>
            <a:endParaRPr lang="en-GB" dirty="0"/>
          </a:p>
        </p:txBody>
      </p:sp>
    </p:spTree>
    <p:extLst>
      <p:ext uri="{BB962C8B-B14F-4D97-AF65-F5344CB8AC3E}">
        <p14:creationId xmlns:p14="http://schemas.microsoft.com/office/powerpoint/2010/main" val="56279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 (cont'd)</a:t>
            </a:r>
            <a:br>
              <a:rPr lang="en-GB" dirty="0"/>
            </a:br>
            <a:r>
              <a:rPr lang="en-US" sz="3100" i="1" dirty="0"/>
              <a:t>Analyzing Alternatives with Different Reject Rates</a:t>
            </a:r>
            <a:endParaRPr lang="en-GB" sz="3100" dirty="0"/>
          </a:p>
        </p:txBody>
      </p:sp>
      <p:sp>
        <p:nvSpPr>
          <p:cNvPr id="3" name="Content Placeholder 2"/>
          <p:cNvSpPr>
            <a:spLocks noGrp="1"/>
          </p:cNvSpPr>
          <p:nvPr>
            <p:ph idx="1"/>
          </p:nvPr>
        </p:nvSpPr>
        <p:spPr/>
        <p:txBody>
          <a:bodyPr>
            <a:normAutofit/>
          </a:bodyPr>
          <a:lstStyle/>
          <a:p>
            <a:r>
              <a:rPr lang="en-GB" dirty="0"/>
              <a:t>The</a:t>
            </a:r>
            <a:r>
              <a:rPr lang="tr-TR" dirty="0"/>
              <a:t> </a:t>
            </a:r>
            <a:r>
              <a:rPr lang="en-GB" dirty="0"/>
              <a:t>PW, AW, and FW calculations for Alternative </a:t>
            </a:r>
            <a:r>
              <a:rPr lang="en-GB" i="1" dirty="0"/>
              <a:t>P4</a:t>
            </a:r>
            <a:r>
              <a:rPr lang="en-GB" dirty="0"/>
              <a:t> </a:t>
            </a:r>
            <a:r>
              <a:rPr lang="tr-TR" dirty="0"/>
              <a:t>;</a:t>
            </a:r>
            <a:br>
              <a:rPr lang="en-GB" dirty="0"/>
            </a:br>
            <a:endParaRPr lang="en-GB" dirty="0"/>
          </a:p>
        </p:txBody>
      </p:sp>
      <p:pic>
        <p:nvPicPr>
          <p:cNvPr id="4" name="Picture 3"/>
          <p:cNvPicPr>
            <a:picLocks noChangeAspect="1"/>
          </p:cNvPicPr>
          <p:nvPr/>
        </p:nvPicPr>
        <p:blipFill>
          <a:blip r:embed="rId2"/>
          <a:stretch>
            <a:fillRect/>
          </a:stretch>
        </p:blipFill>
        <p:spPr>
          <a:xfrm>
            <a:off x="1162050" y="2429252"/>
            <a:ext cx="9867900" cy="3448050"/>
          </a:xfrm>
          <a:prstGeom prst="rect">
            <a:avLst/>
          </a:prstGeom>
        </p:spPr>
      </p:pic>
    </p:spTree>
    <p:extLst>
      <p:ext uri="{BB962C8B-B14F-4D97-AF65-F5344CB8AC3E}">
        <p14:creationId xmlns:p14="http://schemas.microsoft.com/office/powerpoint/2010/main" val="395445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 (cont'd)</a:t>
            </a:r>
            <a:br>
              <a:rPr lang="en-GB" dirty="0"/>
            </a:br>
            <a:r>
              <a:rPr lang="en-US" sz="3100" i="1" dirty="0"/>
              <a:t>Analyzing Alternatives with Different Reject Rates</a:t>
            </a:r>
            <a:endParaRPr lang="en-GB" sz="3100" dirty="0"/>
          </a:p>
        </p:txBody>
      </p:sp>
      <p:sp>
        <p:nvSpPr>
          <p:cNvPr id="3" name="Content Placeholder 2"/>
          <p:cNvSpPr>
            <a:spLocks noGrp="1"/>
          </p:cNvSpPr>
          <p:nvPr>
            <p:ph idx="1"/>
          </p:nvPr>
        </p:nvSpPr>
        <p:spPr/>
        <p:txBody>
          <a:bodyPr>
            <a:normAutofit/>
          </a:bodyPr>
          <a:lstStyle/>
          <a:p>
            <a:r>
              <a:rPr lang="en-GB" dirty="0"/>
              <a:t>The PW, AW, and FW values for Alternatives </a:t>
            </a:r>
            <a:r>
              <a:rPr lang="en-GB" i="1" dirty="0"/>
              <a:t>P1</a:t>
            </a:r>
            <a:r>
              <a:rPr lang="en-GB" dirty="0"/>
              <a:t>, </a:t>
            </a:r>
            <a:r>
              <a:rPr lang="en-GB" i="1" dirty="0"/>
              <a:t>P2</a:t>
            </a:r>
            <a:r>
              <a:rPr lang="en-GB" dirty="0"/>
              <a:t>, and </a:t>
            </a:r>
            <a:r>
              <a:rPr lang="en-GB" i="1" dirty="0"/>
              <a:t>P3 </a:t>
            </a:r>
            <a:r>
              <a:rPr lang="en-GB" dirty="0"/>
              <a:t>are determined</a:t>
            </a:r>
            <a:r>
              <a:rPr lang="tr-TR" dirty="0"/>
              <a:t> </a:t>
            </a:r>
            <a:r>
              <a:rPr lang="en-GB" dirty="0"/>
              <a:t>with similar calculations </a:t>
            </a:r>
            <a:endParaRPr lang="tr-TR" dirty="0"/>
          </a:p>
          <a:p>
            <a:endParaRPr lang="tr-TR" dirty="0"/>
          </a:p>
          <a:p>
            <a:endParaRPr lang="tr-TR" dirty="0"/>
          </a:p>
          <a:p>
            <a:endParaRPr lang="tr-TR" dirty="0"/>
          </a:p>
          <a:p>
            <a:endParaRPr lang="tr-TR" dirty="0"/>
          </a:p>
          <a:p>
            <a:endParaRPr lang="tr-TR" dirty="0"/>
          </a:p>
          <a:p>
            <a:r>
              <a:rPr lang="en-GB" dirty="0"/>
              <a:t>The preference ranking</a:t>
            </a:r>
            <a:r>
              <a:rPr lang="tr-TR" dirty="0"/>
              <a:t> </a:t>
            </a:r>
            <a:r>
              <a:rPr lang="en-GB" dirty="0"/>
              <a:t>(</a:t>
            </a:r>
            <a:r>
              <a:rPr lang="en-GB" i="1" dirty="0"/>
              <a:t>P</a:t>
            </a:r>
            <a:r>
              <a:rPr lang="en-GB" dirty="0"/>
              <a:t>2 ≻ </a:t>
            </a:r>
            <a:r>
              <a:rPr lang="en-GB" i="1" dirty="0"/>
              <a:t>P4 </a:t>
            </a:r>
            <a:r>
              <a:rPr lang="en-GB" dirty="0"/>
              <a:t>≻ </a:t>
            </a:r>
            <a:r>
              <a:rPr lang="en-GB" i="1" dirty="0"/>
              <a:t>P3 </a:t>
            </a:r>
            <a:r>
              <a:rPr lang="en-GB" dirty="0"/>
              <a:t>≻ </a:t>
            </a:r>
            <a:r>
              <a:rPr lang="en-GB" i="1" dirty="0"/>
              <a:t>P1</a:t>
            </a:r>
            <a:r>
              <a:rPr lang="en-GB" dirty="0"/>
              <a:t>) is the same for the three methods but is different from</a:t>
            </a:r>
            <a:r>
              <a:rPr lang="tr-TR" dirty="0"/>
              <a:t> </a:t>
            </a:r>
            <a:r>
              <a:rPr lang="en-GB" dirty="0"/>
              <a:t>the ranking in </a:t>
            </a:r>
            <a:r>
              <a:rPr lang="tr-TR" dirty="0"/>
              <a:t>the previous example</a:t>
            </a:r>
            <a:endParaRPr lang="en-GB" dirty="0"/>
          </a:p>
        </p:txBody>
      </p:sp>
      <p:pic>
        <p:nvPicPr>
          <p:cNvPr id="5" name="Picture 4"/>
          <p:cNvPicPr>
            <a:picLocks noChangeAspect="1"/>
          </p:cNvPicPr>
          <p:nvPr/>
        </p:nvPicPr>
        <p:blipFill>
          <a:blip r:embed="rId2"/>
          <a:stretch>
            <a:fillRect/>
          </a:stretch>
        </p:blipFill>
        <p:spPr>
          <a:xfrm>
            <a:off x="1371600" y="2910681"/>
            <a:ext cx="9448800" cy="2181225"/>
          </a:xfrm>
          <a:prstGeom prst="rect">
            <a:avLst/>
          </a:prstGeom>
        </p:spPr>
      </p:pic>
    </p:spTree>
    <p:extLst>
      <p:ext uri="{BB962C8B-B14F-4D97-AF65-F5344CB8AC3E}">
        <p14:creationId xmlns:p14="http://schemas.microsoft.com/office/powerpoint/2010/main" val="361957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2507-A414-4D67-8CD1-8B1A994ECB50}"/>
              </a:ext>
            </a:extLst>
          </p:cNvPr>
          <p:cNvSpPr>
            <a:spLocks noGrp="1"/>
          </p:cNvSpPr>
          <p:nvPr>
            <p:ph type="title"/>
          </p:nvPr>
        </p:nvSpPr>
        <p:spPr/>
        <p:txBody>
          <a:bodyPr/>
          <a:lstStyle/>
          <a:p>
            <a:r>
              <a:rPr lang="tr-TR" dirty="0" err="1"/>
              <a:t>Example</a:t>
            </a:r>
            <a:endParaRPr lang="en-GB" dirty="0"/>
          </a:p>
        </p:txBody>
      </p:sp>
      <p:sp>
        <p:nvSpPr>
          <p:cNvPr id="3" name="Content Placeholder 2">
            <a:extLst>
              <a:ext uri="{FF2B5EF4-FFF2-40B4-BE49-F238E27FC236}">
                <a16:creationId xmlns:a16="http://schemas.microsoft.com/office/drawing/2014/main" id="{9B9D842E-7E0B-44F1-A245-19180BA4F433}"/>
              </a:ext>
            </a:extLst>
          </p:cNvPr>
          <p:cNvSpPr>
            <a:spLocks noGrp="1"/>
          </p:cNvSpPr>
          <p:nvPr>
            <p:ph idx="1"/>
          </p:nvPr>
        </p:nvSpPr>
        <p:spPr/>
        <p:txBody>
          <a:bodyPr/>
          <a:lstStyle/>
          <a:p>
            <a:r>
              <a:rPr lang="tr-TR" dirty="0"/>
              <a:t>T</a:t>
            </a:r>
            <a:r>
              <a:rPr lang="en-US" dirty="0" err="1"/>
              <a:t>hree</a:t>
            </a:r>
            <a:r>
              <a:rPr lang="en-US" dirty="0"/>
              <a:t> equal-service machines need to be evaluated economically. Perform the present worth analysis with the costs shown below. Which alternative would you choose? </a:t>
            </a:r>
            <a:r>
              <a:rPr lang="tr-TR" dirty="0"/>
              <a:t>(</a:t>
            </a:r>
            <a:r>
              <a:rPr lang="en-US" dirty="0"/>
              <a:t>MARR</a:t>
            </a:r>
            <a:r>
              <a:rPr lang="tr-TR" dirty="0"/>
              <a:t> = </a:t>
            </a:r>
            <a:r>
              <a:rPr lang="en-US" dirty="0"/>
              <a:t>10% per year</a:t>
            </a:r>
            <a:r>
              <a:rPr lang="en-GB" dirty="0"/>
              <a:t>)</a:t>
            </a:r>
          </a:p>
          <a:p>
            <a:endParaRPr lang="en-GB" dirty="0"/>
          </a:p>
        </p:txBody>
      </p:sp>
      <p:graphicFrame>
        <p:nvGraphicFramePr>
          <p:cNvPr id="6" name="Table 5">
            <a:extLst>
              <a:ext uri="{FF2B5EF4-FFF2-40B4-BE49-F238E27FC236}">
                <a16:creationId xmlns:a16="http://schemas.microsoft.com/office/drawing/2014/main" id="{EB86D1F3-0A30-4A29-B715-E66B77D6DBAD}"/>
              </a:ext>
            </a:extLst>
          </p:cNvPr>
          <p:cNvGraphicFramePr>
            <a:graphicFrameLocks noGrp="1"/>
          </p:cNvGraphicFramePr>
          <p:nvPr>
            <p:extLst>
              <p:ext uri="{D42A27DB-BD31-4B8C-83A1-F6EECF244321}">
                <p14:modId xmlns:p14="http://schemas.microsoft.com/office/powerpoint/2010/main" val="2557692776"/>
              </p:ext>
            </p:extLst>
          </p:nvPr>
        </p:nvGraphicFramePr>
        <p:xfrm>
          <a:off x="2809874" y="3600958"/>
          <a:ext cx="5932807" cy="1616202"/>
        </p:xfrm>
        <a:graphic>
          <a:graphicData uri="http://schemas.openxmlformats.org/drawingml/2006/table">
            <a:tbl>
              <a:tblPr firstRow="1" firstCol="1" bandRow="1">
                <a:tableStyleId>{3B4B98B0-60AC-42C2-AFA5-B58CD77FA1E5}</a:tableStyleId>
              </a:tblPr>
              <a:tblGrid>
                <a:gridCol w="3382963">
                  <a:extLst>
                    <a:ext uri="{9D8B030D-6E8A-4147-A177-3AD203B41FA5}">
                      <a16:colId xmlns:a16="http://schemas.microsoft.com/office/drawing/2014/main" val="4144031372"/>
                    </a:ext>
                  </a:extLst>
                </a:gridCol>
                <a:gridCol w="849948">
                  <a:extLst>
                    <a:ext uri="{9D8B030D-6E8A-4147-A177-3AD203B41FA5}">
                      <a16:colId xmlns:a16="http://schemas.microsoft.com/office/drawing/2014/main" val="4266253148"/>
                    </a:ext>
                  </a:extLst>
                </a:gridCol>
                <a:gridCol w="849948">
                  <a:extLst>
                    <a:ext uri="{9D8B030D-6E8A-4147-A177-3AD203B41FA5}">
                      <a16:colId xmlns:a16="http://schemas.microsoft.com/office/drawing/2014/main" val="163165966"/>
                    </a:ext>
                  </a:extLst>
                </a:gridCol>
                <a:gridCol w="849948">
                  <a:extLst>
                    <a:ext uri="{9D8B030D-6E8A-4147-A177-3AD203B41FA5}">
                      <a16:colId xmlns:a16="http://schemas.microsoft.com/office/drawing/2014/main" val="3747058717"/>
                    </a:ext>
                  </a:extLst>
                </a:gridCol>
              </a:tblGrid>
              <a:tr h="272161">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tr-TR" sz="2000" dirty="0">
                          <a:effectLst/>
                        </a:rPr>
                        <a:t>A</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tr-TR" sz="2000" dirty="0">
                          <a:effectLst/>
                        </a:rPr>
                        <a:t>B</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tr-TR" sz="2000" dirty="0">
                          <a:effectLst/>
                        </a:rPr>
                        <a: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576924"/>
                  </a:ext>
                </a:extLst>
              </a:tr>
              <a:tr h="0">
                <a:tc>
                  <a:txBody>
                    <a:bodyPr/>
                    <a:lstStyle/>
                    <a:p>
                      <a:pPr algn="l">
                        <a:lnSpc>
                          <a:spcPct val="107000"/>
                        </a:lnSpc>
                        <a:spcAft>
                          <a:spcPts val="0"/>
                        </a:spcAft>
                      </a:pPr>
                      <a:r>
                        <a:rPr lang="en-GB" sz="2000" dirty="0">
                          <a:effectLst/>
                        </a:rPr>
                        <a:t>Initial Cost,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-4,500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-3,500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dirty="0">
                          <a:effectLst/>
                        </a:rPr>
                        <a:t>-6,000</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9229166"/>
                  </a:ext>
                </a:extLst>
              </a:tr>
              <a:tr h="0">
                <a:tc>
                  <a:txBody>
                    <a:bodyPr/>
                    <a:lstStyle/>
                    <a:p>
                      <a:pPr algn="l">
                        <a:lnSpc>
                          <a:spcPct val="107000"/>
                        </a:lnSpc>
                        <a:spcAft>
                          <a:spcPts val="0"/>
                        </a:spcAft>
                      </a:pPr>
                      <a:r>
                        <a:rPr lang="en-GB" sz="2000" dirty="0">
                          <a:effectLst/>
                        </a:rPr>
                        <a:t>Annual  operating cost, $/year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-900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-700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-50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246327"/>
                  </a:ext>
                </a:extLst>
              </a:tr>
              <a:tr h="0">
                <a:tc>
                  <a:txBody>
                    <a:bodyPr/>
                    <a:lstStyle/>
                    <a:p>
                      <a:pPr algn="l">
                        <a:lnSpc>
                          <a:spcPct val="107000"/>
                        </a:lnSpc>
                        <a:spcAft>
                          <a:spcPts val="0"/>
                        </a:spcAft>
                      </a:pPr>
                      <a:r>
                        <a:rPr lang="en-GB" sz="2000" dirty="0">
                          <a:effectLst/>
                        </a:rPr>
                        <a:t>Salvage value S,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200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350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a:effectLst/>
                        </a:rPr>
                        <a:t>100</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7742027"/>
                  </a:ext>
                </a:extLst>
              </a:tr>
              <a:tr h="0">
                <a:tc>
                  <a:txBody>
                    <a:bodyPr/>
                    <a:lstStyle/>
                    <a:p>
                      <a:pPr algn="l">
                        <a:lnSpc>
                          <a:spcPct val="107000"/>
                        </a:lnSpc>
                        <a:spcAft>
                          <a:spcPts val="0"/>
                        </a:spcAft>
                      </a:pPr>
                      <a:r>
                        <a:rPr lang="en-GB" sz="2000" dirty="0">
                          <a:effectLst/>
                        </a:rPr>
                        <a:t>Life, years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dirty="0">
                          <a:effectLst/>
                        </a:rPr>
                        <a:t>8</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dirty="0">
                          <a:effectLst/>
                        </a:rPr>
                        <a:t>8</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GB" sz="2000" dirty="0">
                          <a:effectLst/>
                        </a:rPr>
                        <a:t>8</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72862"/>
                  </a:ext>
                </a:extLst>
              </a:tr>
            </a:tbl>
          </a:graphicData>
        </a:graphic>
      </p:graphicFrame>
    </p:spTree>
    <p:extLst>
      <p:ext uri="{BB962C8B-B14F-4D97-AF65-F5344CB8AC3E}">
        <p14:creationId xmlns:p14="http://schemas.microsoft.com/office/powerpoint/2010/main" val="90945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A7AB-992E-4DAB-A88C-C021813BD9C5}"/>
              </a:ext>
            </a:extLst>
          </p:cNvPr>
          <p:cNvSpPr>
            <a:spLocks noGrp="1"/>
          </p:cNvSpPr>
          <p:nvPr>
            <p:ph type="title"/>
          </p:nvPr>
        </p:nvSpPr>
        <p:spPr/>
        <p:txBody>
          <a:bodyPr/>
          <a:lstStyle/>
          <a:p>
            <a:r>
              <a:rPr lang="tr-TR" dirty="0"/>
              <a:t>Solution</a:t>
            </a:r>
            <a:endParaRPr lang="en-GB" dirty="0"/>
          </a:p>
        </p:txBody>
      </p:sp>
      <p:sp>
        <p:nvSpPr>
          <p:cNvPr id="3" name="Content Placeholder 2">
            <a:extLst>
              <a:ext uri="{FF2B5EF4-FFF2-40B4-BE49-F238E27FC236}">
                <a16:creationId xmlns:a16="http://schemas.microsoft.com/office/drawing/2014/main" id="{D2AC50B4-0E2A-4C3B-B258-9D4BBEC1F557}"/>
              </a:ext>
            </a:extLst>
          </p:cNvPr>
          <p:cNvSpPr>
            <a:spLocks noGrp="1"/>
          </p:cNvSpPr>
          <p:nvPr>
            <p:ph idx="1"/>
          </p:nvPr>
        </p:nvSpPr>
        <p:spPr/>
        <p:txBody>
          <a:bodyPr>
            <a:normAutofit lnSpcReduction="10000"/>
          </a:bodyPr>
          <a:lstStyle/>
          <a:p>
            <a:r>
              <a:rPr lang="en-US" dirty="0"/>
              <a:t>These are cost alternatives. The salvage values are considered a “negative” cost, so a + sign precedes them. (If it costs money to dispose of an asset, the estimated disposal cost has a – sign.) The PW of each machine is calculated at </a:t>
            </a:r>
            <a:r>
              <a:rPr lang="en-US" i="1" dirty="0" err="1"/>
              <a:t>i</a:t>
            </a:r>
            <a:r>
              <a:rPr lang="en-US" dirty="0"/>
              <a:t> =</a:t>
            </a:r>
            <a:r>
              <a:rPr lang="en-US" i="1" dirty="0"/>
              <a:t> </a:t>
            </a:r>
            <a:r>
              <a:rPr lang="en-US" dirty="0"/>
              <a:t>10% for </a:t>
            </a:r>
            <a:r>
              <a:rPr lang="en-US" i="1" dirty="0"/>
              <a:t>n </a:t>
            </a:r>
            <a:r>
              <a:rPr lang="en-US" dirty="0"/>
              <a:t>= 8 years.</a:t>
            </a:r>
            <a:endParaRPr lang="en-GB" dirty="0"/>
          </a:p>
          <a:p>
            <a:br>
              <a:rPr lang="en-US" dirty="0"/>
            </a:br>
            <a:r>
              <a:rPr lang="en-US" dirty="0"/>
              <a:t>PW</a:t>
            </a:r>
            <a:r>
              <a:rPr lang="tr-TR" i="1" baseline="-25000" dirty="0"/>
              <a:t>A</a:t>
            </a:r>
            <a:r>
              <a:rPr lang="en-US" dirty="0"/>
              <a:t> = -4,500 - 900(</a:t>
            </a:r>
            <a:r>
              <a:rPr lang="en-US" i="1" dirty="0"/>
              <a:t>P</a:t>
            </a:r>
            <a:r>
              <a:rPr lang="en-US" dirty="0"/>
              <a:t>/</a:t>
            </a:r>
            <a:r>
              <a:rPr lang="en-US" i="1" dirty="0"/>
              <a:t>A</a:t>
            </a:r>
            <a:r>
              <a:rPr lang="en-US" dirty="0"/>
              <a:t>,10%,8) + 200(</a:t>
            </a:r>
            <a:r>
              <a:rPr lang="en-US" i="1" dirty="0"/>
              <a:t>P</a:t>
            </a:r>
            <a:r>
              <a:rPr lang="en-US" dirty="0"/>
              <a:t>/</a:t>
            </a:r>
            <a:r>
              <a:rPr lang="en-US" i="1" dirty="0"/>
              <a:t>F</a:t>
            </a:r>
            <a:r>
              <a:rPr lang="en-US" dirty="0"/>
              <a:t>,10%,8) = $ -9,208</a:t>
            </a:r>
            <a:br>
              <a:rPr lang="en-US" dirty="0"/>
            </a:br>
            <a:r>
              <a:rPr lang="en-US" dirty="0"/>
              <a:t>PW</a:t>
            </a:r>
            <a:r>
              <a:rPr lang="tr-TR" i="1" baseline="-25000" dirty="0"/>
              <a:t>B</a:t>
            </a:r>
            <a:r>
              <a:rPr lang="en-US" dirty="0"/>
              <a:t> = -3,500 - 700(</a:t>
            </a:r>
            <a:r>
              <a:rPr lang="en-US" i="1" dirty="0"/>
              <a:t>P</a:t>
            </a:r>
            <a:r>
              <a:rPr lang="en-US" dirty="0"/>
              <a:t>/</a:t>
            </a:r>
            <a:r>
              <a:rPr lang="en-US" i="1" dirty="0"/>
              <a:t>A</a:t>
            </a:r>
            <a:r>
              <a:rPr lang="en-US" dirty="0"/>
              <a:t>,10%,8) + 350(</a:t>
            </a:r>
            <a:r>
              <a:rPr lang="en-US" i="1" dirty="0"/>
              <a:t>P</a:t>
            </a:r>
            <a:r>
              <a:rPr lang="en-US" dirty="0"/>
              <a:t>/</a:t>
            </a:r>
            <a:r>
              <a:rPr lang="en-US" i="1" dirty="0"/>
              <a:t>F</a:t>
            </a:r>
            <a:r>
              <a:rPr lang="en-US" dirty="0"/>
              <a:t>,10%,8) = $ -7,071</a:t>
            </a:r>
            <a:br>
              <a:rPr lang="en-US" dirty="0"/>
            </a:br>
            <a:r>
              <a:rPr lang="en-US" dirty="0"/>
              <a:t>PW</a:t>
            </a:r>
            <a:r>
              <a:rPr lang="tr-TR" i="1" baseline="-25000" dirty="0"/>
              <a:t>C</a:t>
            </a:r>
            <a:r>
              <a:rPr lang="en-US" dirty="0"/>
              <a:t> = -6,000 - 50(</a:t>
            </a:r>
            <a:r>
              <a:rPr lang="en-US" i="1" dirty="0"/>
              <a:t>P</a:t>
            </a:r>
            <a:r>
              <a:rPr lang="en-US" dirty="0"/>
              <a:t>/</a:t>
            </a:r>
            <a:r>
              <a:rPr lang="en-US" i="1" dirty="0"/>
              <a:t>A</a:t>
            </a:r>
            <a:r>
              <a:rPr lang="en-US" dirty="0"/>
              <a:t>,10%,8) + 100(</a:t>
            </a:r>
            <a:r>
              <a:rPr lang="en-US" i="1" dirty="0"/>
              <a:t>P</a:t>
            </a:r>
            <a:r>
              <a:rPr lang="en-US" dirty="0"/>
              <a:t>/</a:t>
            </a:r>
            <a:r>
              <a:rPr lang="en-US" i="1" dirty="0"/>
              <a:t>F</a:t>
            </a:r>
            <a:r>
              <a:rPr lang="en-US" dirty="0"/>
              <a:t>,10%,8) = $ -6,220</a:t>
            </a:r>
            <a:br>
              <a:rPr lang="en-US" dirty="0"/>
            </a:br>
            <a:endParaRPr lang="en-GB" dirty="0"/>
          </a:p>
          <a:p>
            <a:r>
              <a:rPr lang="tr-TR" dirty="0"/>
              <a:t>M</a:t>
            </a:r>
            <a:r>
              <a:rPr lang="en-US" dirty="0" err="1"/>
              <a:t>achine</a:t>
            </a:r>
            <a:r>
              <a:rPr lang="en-US" dirty="0"/>
              <a:t> </a:t>
            </a:r>
            <a:r>
              <a:rPr lang="tr-TR" dirty="0"/>
              <a:t>C </a:t>
            </a:r>
            <a:r>
              <a:rPr lang="en-US" dirty="0"/>
              <a:t>is selected since the PW of its costs is the lowest; it has the numerically largest PW value.</a:t>
            </a:r>
            <a:endParaRPr lang="en-GB" dirty="0"/>
          </a:p>
          <a:p>
            <a:endParaRPr lang="en-GB" dirty="0"/>
          </a:p>
        </p:txBody>
      </p:sp>
    </p:spTree>
    <p:extLst>
      <p:ext uri="{BB962C8B-B14F-4D97-AF65-F5344CB8AC3E}">
        <p14:creationId xmlns:p14="http://schemas.microsoft.com/office/powerpoint/2010/main" val="2113488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7896-6A5A-45D9-80CC-FDBAF72AFD5A}"/>
              </a:ext>
            </a:extLst>
          </p:cNvPr>
          <p:cNvSpPr>
            <a:spLocks noGrp="1"/>
          </p:cNvSpPr>
          <p:nvPr>
            <p:ph type="title"/>
          </p:nvPr>
        </p:nvSpPr>
        <p:spPr/>
        <p:txBody>
          <a:bodyPr/>
          <a:lstStyle/>
          <a:p>
            <a:r>
              <a:rPr lang="tr-TR" dirty="0" err="1"/>
              <a:t>Recall</a:t>
            </a:r>
            <a:endParaRPr lang="en-GB" dirty="0"/>
          </a:p>
        </p:txBody>
      </p:sp>
      <p:sp>
        <p:nvSpPr>
          <p:cNvPr id="3" name="Content Placeholder 2">
            <a:extLst>
              <a:ext uri="{FF2B5EF4-FFF2-40B4-BE49-F238E27FC236}">
                <a16:creationId xmlns:a16="http://schemas.microsoft.com/office/drawing/2014/main" id="{0528446F-F386-4C95-8D4C-9A5181832705}"/>
              </a:ext>
            </a:extLst>
          </p:cNvPr>
          <p:cNvSpPr>
            <a:spLocks noGrp="1"/>
          </p:cNvSpPr>
          <p:nvPr>
            <p:ph idx="1"/>
          </p:nvPr>
        </p:nvSpPr>
        <p:spPr/>
        <p:txBody>
          <a:bodyPr/>
          <a:lstStyle/>
          <a:p>
            <a:r>
              <a:rPr lang="en-US" dirty="0"/>
              <a:t>The basic methods from chapter 5 provide the basis for economic comparison of the alternatives </a:t>
            </a:r>
          </a:p>
          <a:p>
            <a:pPr lvl="1"/>
            <a:r>
              <a:rPr lang="en-US" dirty="0"/>
              <a:t>PW, </a:t>
            </a:r>
            <a:endParaRPr lang="tr-TR" dirty="0"/>
          </a:p>
          <a:p>
            <a:pPr lvl="1"/>
            <a:r>
              <a:rPr lang="en-US" dirty="0"/>
              <a:t>FW, </a:t>
            </a:r>
            <a:endParaRPr lang="tr-TR" dirty="0"/>
          </a:p>
          <a:p>
            <a:pPr lvl="1"/>
            <a:r>
              <a:rPr lang="en-US" dirty="0"/>
              <a:t>AW, </a:t>
            </a:r>
            <a:endParaRPr lang="tr-TR" dirty="0"/>
          </a:p>
          <a:p>
            <a:pPr lvl="1"/>
            <a:r>
              <a:rPr lang="en-US" b="1" dirty="0">
                <a:solidFill>
                  <a:srgbClr val="0070C0"/>
                </a:solidFill>
              </a:rPr>
              <a:t>IRR</a:t>
            </a:r>
            <a:br>
              <a:rPr lang="en-US" dirty="0"/>
            </a:br>
            <a:endParaRPr lang="en-GB" dirty="0"/>
          </a:p>
          <a:p>
            <a:endParaRPr lang="en-GB" dirty="0"/>
          </a:p>
        </p:txBody>
      </p:sp>
    </p:spTree>
    <p:extLst>
      <p:ext uri="{BB962C8B-B14F-4D97-AF65-F5344CB8AC3E}">
        <p14:creationId xmlns:p14="http://schemas.microsoft.com/office/powerpoint/2010/main" val="850115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Inconsistent Ranking Problem </a:t>
            </a:r>
          </a:p>
        </p:txBody>
      </p:sp>
      <p:sp>
        <p:nvSpPr>
          <p:cNvPr id="3" name="Content Placeholder 2"/>
          <p:cNvSpPr>
            <a:spLocks noGrp="1"/>
          </p:cNvSpPr>
          <p:nvPr>
            <p:ph idx="1"/>
          </p:nvPr>
        </p:nvSpPr>
        <p:spPr>
          <a:xfrm>
            <a:off x="838200" y="1934308"/>
            <a:ext cx="10515600" cy="4242655"/>
          </a:xfrm>
        </p:spPr>
        <p:txBody>
          <a:bodyPr>
            <a:normAutofit lnSpcReduction="10000"/>
          </a:bodyPr>
          <a:lstStyle/>
          <a:p>
            <a:r>
              <a:rPr lang="tr-TR" dirty="0"/>
              <a:t>Recall </a:t>
            </a:r>
            <a:r>
              <a:rPr lang="tr-TR" dirty="0" err="1"/>
              <a:t>the</a:t>
            </a:r>
            <a:r>
              <a:rPr lang="tr-TR" dirty="0"/>
              <a:t> </a:t>
            </a:r>
            <a:r>
              <a:rPr lang="tr-TR" dirty="0" err="1"/>
              <a:t>example</a:t>
            </a:r>
            <a:r>
              <a:rPr lang="tr-TR" dirty="0"/>
              <a:t>;</a:t>
            </a:r>
          </a:p>
          <a:p>
            <a:endParaRPr lang="tr-TR" dirty="0"/>
          </a:p>
          <a:p>
            <a:endParaRPr lang="tr-TR" dirty="0"/>
          </a:p>
          <a:p>
            <a:endParaRPr lang="tr-TR" dirty="0"/>
          </a:p>
          <a:p>
            <a:endParaRPr lang="tr-TR" dirty="0"/>
          </a:p>
          <a:p>
            <a:endParaRPr lang="tr-TR" dirty="0"/>
          </a:p>
          <a:p>
            <a:r>
              <a:rPr lang="en-GB" dirty="0"/>
              <a:t>The useful life of each alternative (and the study period) </a:t>
            </a:r>
            <a:r>
              <a:rPr lang="tr-TR" dirty="0"/>
              <a:t>= 4</a:t>
            </a:r>
            <a:r>
              <a:rPr lang="en-GB" dirty="0"/>
              <a:t> years. </a:t>
            </a:r>
            <a:endParaRPr lang="tr-TR" dirty="0"/>
          </a:p>
          <a:p>
            <a:r>
              <a:rPr lang="en-GB" dirty="0"/>
              <a:t>MARR = 10% </a:t>
            </a:r>
            <a:endParaRPr lang="tr-TR" dirty="0"/>
          </a:p>
          <a:p>
            <a:r>
              <a:rPr lang="tr-TR" dirty="0" err="1">
                <a:solidFill>
                  <a:srgbClr val="FF0000"/>
                </a:solidFill>
              </a:rPr>
              <a:t>Calculate</a:t>
            </a:r>
            <a:r>
              <a:rPr lang="tr-TR" dirty="0">
                <a:solidFill>
                  <a:srgbClr val="FF0000"/>
                </a:solidFill>
              </a:rPr>
              <a:t> </a:t>
            </a:r>
            <a:r>
              <a:rPr lang="tr-TR" dirty="0" err="1">
                <a:solidFill>
                  <a:srgbClr val="FF0000"/>
                </a:solidFill>
              </a:rPr>
              <a:t>the</a:t>
            </a:r>
            <a:r>
              <a:rPr lang="tr-TR" dirty="0">
                <a:solidFill>
                  <a:srgbClr val="FF0000"/>
                </a:solidFill>
              </a:rPr>
              <a:t> IRR of </a:t>
            </a:r>
            <a:r>
              <a:rPr lang="tr-TR" dirty="0" err="1">
                <a:solidFill>
                  <a:srgbClr val="FF0000"/>
                </a:solidFill>
              </a:rPr>
              <a:t>each</a:t>
            </a:r>
            <a:r>
              <a:rPr lang="tr-TR" dirty="0">
                <a:solidFill>
                  <a:srgbClr val="FF0000"/>
                </a:solidFill>
              </a:rPr>
              <a:t> </a:t>
            </a:r>
            <a:r>
              <a:rPr lang="tr-TR" dirty="0" err="1">
                <a:solidFill>
                  <a:srgbClr val="FF0000"/>
                </a:solidFill>
              </a:rPr>
              <a:t>alternative</a:t>
            </a:r>
            <a:r>
              <a:rPr lang="tr-TR" dirty="0">
                <a:solidFill>
                  <a:srgbClr val="FF0000"/>
                </a:solidFill>
              </a:rPr>
              <a:t>.</a:t>
            </a:r>
            <a:endParaRPr lang="en-GB" dirty="0">
              <a:solidFill>
                <a:srgbClr val="FF0000"/>
              </a:solidFill>
            </a:endParaRPr>
          </a:p>
        </p:txBody>
      </p:sp>
      <p:pic>
        <p:nvPicPr>
          <p:cNvPr id="4" name="Picture 3"/>
          <p:cNvPicPr>
            <a:picLocks noChangeAspect="1"/>
          </p:cNvPicPr>
          <p:nvPr/>
        </p:nvPicPr>
        <p:blipFill>
          <a:blip r:embed="rId2"/>
          <a:stretch>
            <a:fillRect/>
          </a:stretch>
        </p:blipFill>
        <p:spPr>
          <a:xfrm>
            <a:off x="1089879" y="2369893"/>
            <a:ext cx="7972425" cy="2124075"/>
          </a:xfrm>
          <a:prstGeom prst="rect">
            <a:avLst/>
          </a:prstGeom>
        </p:spPr>
      </p:pic>
    </p:spTree>
    <p:extLst>
      <p:ext uri="{BB962C8B-B14F-4D97-AF65-F5344CB8AC3E}">
        <p14:creationId xmlns:p14="http://schemas.microsoft.com/office/powerpoint/2010/main" val="188541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Inconsistent Ranking Problem </a:t>
            </a:r>
            <a:r>
              <a:rPr lang="tr-TR" dirty="0"/>
              <a:t>(cont’d)</a:t>
            </a:r>
            <a:endParaRPr lang="en-GB" dirty="0"/>
          </a:p>
        </p:txBody>
      </p:sp>
      <p:pic>
        <p:nvPicPr>
          <p:cNvPr id="4" name="Picture 3"/>
          <p:cNvPicPr>
            <a:picLocks noChangeAspect="1"/>
          </p:cNvPicPr>
          <p:nvPr/>
        </p:nvPicPr>
        <p:blipFill>
          <a:blip r:embed="rId2"/>
          <a:stretch>
            <a:fillRect/>
          </a:stretch>
        </p:blipFill>
        <p:spPr>
          <a:xfrm>
            <a:off x="838200" y="1825625"/>
            <a:ext cx="4114800" cy="1543050"/>
          </a:xfrm>
          <a:prstGeom prst="rect">
            <a:avLst/>
          </a:prstGeom>
        </p:spPr>
      </p:pic>
      <p:sp>
        <p:nvSpPr>
          <p:cNvPr id="5" name="Rectangle 4"/>
          <p:cNvSpPr/>
          <p:nvPr/>
        </p:nvSpPr>
        <p:spPr>
          <a:xfrm>
            <a:off x="2566987" y="2526168"/>
            <a:ext cx="835636" cy="3752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59993" y="2901462"/>
            <a:ext cx="835636" cy="3752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791201" y="1996985"/>
            <a:ext cx="5717930" cy="1200329"/>
          </a:xfrm>
          <a:prstGeom prst="rect">
            <a:avLst/>
          </a:prstGeom>
        </p:spPr>
        <p:txBody>
          <a:bodyPr wrap="square">
            <a:spAutoFit/>
          </a:bodyPr>
          <a:lstStyle/>
          <a:p>
            <a:r>
              <a:rPr lang="en-GB" sz="2400" dirty="0"/>
              <a:t>Obviously,</a:t>
            </a:r>
            <a:r>
              <a:rPr lang="tr-TR" sz="2400" dirty="0"/>
              <a:t> </a:t>
            </a:r>
            <a:r>
              <a:rPr lang="en-GB" sz="2400" dirty="0"/>
              <a:t>here we have an inconsistent ranking of the two mutually exclusive investment</a:t>
            </a:r>
            <a:r>
              <a:rPr lang="tr-TR" sz="2400" dirty="0"/>
              <a:t> </a:t>
            </a:r>
            <a:r>
              <a:rPr lang="en-GB" sz="2400" dirty="0"/>
              <a:t>alternatives. </a:t>
            </a:r>
          </a:p>
        </p:txBody>
      </p:sp>
      <p:sp>
        <p:nvSpPr>
          <p:cNvPr id="8" name="Rectangle 7"/>
          <p:cNvSpPr/>
          <p:nvPr/>
        </p:nvSpPr>
        <p:spPr>
          <a:xfrm>
            <a:off x="838200" y="3297692"/>
            <a:ext cx="1518138" cy="338554"/>
          </a:xfrm>
          <a:prstGeom prst="rect">
            <a:avLst/>
          </a:prstGeom>
        </p:spPr>
        <p:txBody>
          <a:bodyPr wrap="square">
            <a:spAutoFit/>
          </a:bodyPr>
          <a:lstStyle/>
          <a:p>
            <a:r>
              <a:rPr lang="tr-TR" sz="1600" i="1" dirty="0"/>
              <a:t>MARR = 10%</a:t>
            </a:r>
            <a:endParaRPr lang="en-GB" sz="1600" i="1" dirty="0"/>
          </a:p>
        </p:txBody>
      </p:sp>
    </p:spTree>
    <p:extLst>
      <p:ext uri="{BB962C8B-B14F-4D97-AF65-F5344CB8AC3E}">
        <p14:creationId xmlns:p14="http://schemas.microsoft.com/office/powerpoint/2010/main" val="166668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(cont’d)</a:t>
            </a:r>
          </a:p>
        </p:txBody>
      </p:sp>
      <p:sp>
        <p:nvSpPr>
          <p:cNvPr id="3" name="Content Placeholder 2"/>
          <p:cNvSpPr>
            <a:spLocks noGrp="1"/>
          </p:cNvSpPr>
          <p:nvPr>
            <p:ph idx="1"/>
          </p:nvPr>
        </p:nvSpPr>
        <p:spPr>
          <a:xfrm>
            <a:off x="838200" y="1825624"/>
            <a:ext cx="10725150" cy="5032375"/>
          </a:xfrm>
        </p:spPr>
        <p:txBody>
          <a:bodyPr>
            <a:normAutofit/>
          </a:bodyPr>
          <a:lstStyle/>
          <a:p>
            <a:r>
              <a:rPr lang="en-US" dirty="0"/>
              <a:t>Typically, the alternatives being considered require the investment of different amounts of capital, and their annual revenues and costs may vary.</a:t>
            </a:r>
          </a:p>
        </p:txBody>
      </p:sp>
      <p:pic>
        <p:nvPicPr>
          <p:cNvPr id="2052" name="Picture 4" descr="http://d2vlcm61l7u1fs.cloudfront.net/media/851/851e335e-c67c-402b-9288-97ab60a576a0/phpvlhEei.png">
            <a:extLst>
              <a:ext uri="{FF2B5EF4-FFF2-40B4-BE49-F238E27FC236}">
                <a16:creationId xmlns:a16="http://schemas.microsoft.com/office/drawing/2014/main" id="{5C6E837B-2CF6-44A7-BC6D-61D108D80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362324"/>
            <a:ext cx="4752363" cy="28698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d2vlcm61l7u1fs.cloudfront.net/media/219/21940933-6963-466e-b4f2-d9efce91a432/phpa30kfw.png">
            <a:extLst>
              <a:ext uri="{FF2B5EF4-FFF2-40B4-BE49-F238E27FC236}">
                <a16:creationId xmlns:a16="http://schemas.microsoft.com/office/drawing/2014/main" id="{99982E0E-20CF-4F4C-96C8-0CE1B8EE5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62324"/>
            <a:ext cx="4705350" cy="286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829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IRRs of alternatives !</a:t>
            </a:r>
            <a:endParaRPr lang="en-GB" dirty="0"/>
          </a:p>
        </p:txBody>
      </p:sp>
      <p:sp>
        <p:nvSpPr>
          <p:cNvPr id="3" name="Content Placeholder 2"/>
          <p:cNvSpPr>
            <a:spLocks noGrp="1"/>
          </p:cNvSpPr>
          <p:nvPr>
            <p:ph idx="1"/>
          </p:nvPr>
        </p:nvSpPr>
        <p:spPr/>
        <p:txBody>
          <a:bodyPr/>
          <a:lstStyle/>
          <a:p>
            <a:r>
              <a:rPr lang="en-GB" dirty="0"/>
              <a:t>Do not compare the IRRs of mutually exclusive alternatives </a:t>
            </a:r>
            <a:r>
              <a:rPr lang="tr-TR" dirty="0"/>
              <a:t>                              </a:t>
            </a:r>
            <a:r>
              <a:rPr lang="en-GB" dirty="0"/>
              <a:t>(or IRRs of the differences between mutually exclusive alternatives) against those of other alternatives. </a:t>
            </a:r>
            <a:endParaRPr lang="tr-TR" dirty="0"/>
          </a:p>
          <a:p>
            <a:r>
              <a:rPr lang="en-GB" sz="3600" b="1" dirty="0">
                <a:solidFill>
                  <a:srgbClr val="0070C0"/>
                </a:solidFill>
              </a:rPr>
              <a:t>Compare an IRR only against MARR</a:t>
            </a:r>
            <a:r>
              <a:rPr lang="en-GB" dirty="0"/>
              <a:t> (IRR ≥ MARR) in determining the acceptability of an alternative. </a:t>
            </a:r>
          </a:p>
          <a:p>
            <a:endParaRPr lang="en-GB" dirty="0"/>
          </a:p>
        </p:txBody>
      </p:sp>
      <p:pic>
        <p:nvPicPr>
          <p:cNvPr id="4" name="Picture 4" descr="http://www.clipartbest.com/cliparts/xig/6oX/xig6oX7j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5125"/>
            <a:ext cx="1182895" cy="105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4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510A-D585-4412-BCBF-31ED4A3786B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D8BCFB6-28F2-4C4E-8FAD-1A9655D2960C}"/>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944DB3C0-2AD6-4BD1-BF1D-07FE396D2956}"/>
              </a:ext>
            </a:extLst>
          </p:cNvPr>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5400">
                <a:solidFill>
                  <a:schemeClr val="tx1"/>
                </a:solidFill>
                <a:latin typeface="Rage Italic" panose="03070502040507070304" pitchFamily="66" charset="0"/>
              </a:rPr>
              <a:t>GOOD LUCK IN THE EXAM…</a:t>
            </a:r>
            <a:endParaRPr lang="en-GB" sz="5400">
              <a:solidFill>
                <a:schemeClr val="tx1"/>
              </a:solidFill>
              <a:latin typeface="Rage Italic" panose="03070502040507070304" pitchFamily="66" charset="0"/>
            </a:endParaRPr>
          </a:p>
        </p:txBody>
      </p:sp>
    </p:spTree>
    <p:extLst>
      <p:ext uri="{BB962C8B-B14F-4D97-AF65-F5344CB8AC3E}">
        <p14:creationId xmlns:p14="http://schemas.microsoft.com/office/powerpoint/2010/main" val="232102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(cont’d)</a:t>
            </a:r>
          </a:p>
        </p:txBody>
      </p:sp>
      <p:sp>
        <p:nvSpPr>
          <p:cNvPr id="3" name="Content Placeholder 2"/>
          <p:cNvSpPr>
            <a:spLocks noGrp="1"/>
          </p:cNvSpPr>
          <p:nvPr>
            <p:ph idx="1"/>
          </p:nvPr>
        </p:nvSpPr>
        <p:spPr/>
        <p:txBody>
          <a:bodyPr/>
          <a:lstStyle/>
          <a:p>
            <a:r>
              <a:rPr lang="en-US" dirty="0"/>
              <a:t>Sometimes the alternatives may have different useful lives. The  fundamental question is “</a:t>
            </a:r>
            <a:r>
              <a:rPr lang="en-US" b="1" dirty="0">
                <a:solidFill>
                  <a:srgbClr val="00B0F0"/>
                </a:solidFill>
              </a:rPr>
              <a:t>do the added benefits from a more-expensive alternative bring a positive return relative to the added costs?</a:t>
            </a:r>
            <a:r>
              <a:rPr lang="en-US" dirty="0"/>
              <a:t>” </a:t>
            </a:r>
            <a:endParaRPr lang="en-GB" dirty="0"/>
          </a:p>
          <a:p>
            <a:r>
              <a:rPr lang="en-US" dirty="0"/>
              <a:t>The alternatives must provide comparable “usefulness”:</a:t>
            </a:r>
          </a:p>
          <a:p>
            <a:pPr lvl="1"/>
            <a:r>
              <a:rPr lang="en-US" dirty="0"/>
              <a:t>performance, quality, etc.</a:t>
            </a:r>
          </a:p>
          <a:p>
            <a:r>
              <a:rPr lang="en-US" dirty="0"/>
              <a:t>The basic methods from chapter 5 provide the basis for economic comparison of the alternatives </a:t>
            </a:r>
          </a:p>
          <a:p>
            <a:pPr lvl="1"/>
            <a:r>
              <a:rPr lang="en-US" dirty="0"/>
              <a:t>PW, FW, AW, IRR</a:t>
            </a:r>
            <a:br>
              <a:rPr lang="en-US" dirty="0"/>
            </a:br>
            <a:endParaRPr lang="en-GB" dirty="0"/>
          </a:p>
        </p:txBody>
      </p:sp>
    </p:spTree>
    <p:extLst>
      <p:ext uri="{BB962C8B-B14F-4D97-AF65-F5344CB8AC3E}">
        <p14:creationId xmlns:p14="http://schemas.microsoft.com/office/powerpoint/2010/main" val="347806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Concepts for Comparing Alternatives</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In practice, there are usually a limited number of feasible</a:t>
            </a:r>
            <a:r>
              <a:rPr lang="tr-TR" dirty="0"/>
              <a:t> </a:t>
            </a:r>
            <a:r>
              <a:rPr lang="en-GB" dirty="0"/>
              <a:t>alternatives to consider for an engineering project. </a:t>
            </a:r>
            <a:endParaRPr lang="tr-TR" dirty="0"/>
          </a:p>
          <a:p>
            <a:endParaRPr lang="tr-TR" dirty="0"/>
          </a:p>
          <a:p>
            <a:r>
              <a:rPr lang="en-GB" i="1" dirty="0"/>
              <a:t>The alternative that</a:t>
            </a:r>
            <a:r>
              <a:rPr lang="tr-TR" i="1" dirty="0"/>
              <a:t> </a:t>
            </a:r>
            <a:r>
              <a:rPr lang="en-GB" i="1" dirty="0"/>
              <a:t>requires the minimum investment of capital and produces satisfactory functional results</a:t>
            </a:r>
            <a:r>
              <a:rPr lang="tr-TR" i="1" dirty="0"/>
              <a:t> </a:t>
            </a:r>
            <a:r>
              <a:rPr lang="en-GB" i="1" dirty="0"/>
              <a:t>will be chosen unless the incremental capital associated with an alternative having a larger</a:t>
            </a:r>
            <a:r>
              <a:rPr lang="tr-TR" i="1" dirty="0"/>
              <a:t> </a:t>
            </a:r>
            <a:r>
              <a:rPr lang="en-GB" i="1" dirty="0"/>
              <a:t>investment can be justified with respect to its incremental benefits</a:t>
            </a:r>
            <a:r>
              <a:rPr lang="en-GB" dirty="0"/>
              <a:t>. </a:t>
            </a:r>
            <a:br>
              <a:rPr lang="en-GB" dirty="0"/>
            </a:br>
            <a:endParaRPr lang="en-GB" dirty="0"/>
          </a:p>
        </p:txBody>
      </p:sp>
    </p:spTree>
    <p:extLst>
      <p:ext uri="{BB962C8B-B14F-4D97-AF65-F5344CB8AC3E}">
        <p14:creationId xmlns:p14="http://schemas.microsoft.com/office/powerpoint/2010/main" val="137329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Basic Concepts for Comparing Alternatives</a:t>
            </a:r>
            <a:br>
              <a:rPr lang="tr-TR" dirty="0"/>
            </a:br>
            <a:r>
              <a:rPr lang="tr-TR" dirty="0"/>
              <a:t>Base </a:t>
            </a:r>
            <a:r>
              <a:rPr lang="tr-TR" dirty="0" err="1"/>
              <a:t>Alternative</a:t>
            </a:r>
            <a:endParaRPr lang="en-GB" dirty="0"/>
          </a:p>
        </p:txBody>
      </p:sp>
      <p:sp>
        <p:nvSpPr>
          <p:cNvPr id="3" name="Content Placeholder 2"/>
          <p:cNvSpPr>
            <a:spLocks noGrp="1"/>
          </p:cNvSpPr>
          <p:nvPr>
            <p:ph idx="1"/>
          </p:nvPr>
        </p:nvSpPr>
        <p:spPr>
          <a:xfrm>
            <a:off x="838199" y="1825625"/>
            <a:ext cx="10674427" cy="4351338"/>
          </a:xfrm>
        </p:spPr>
        <p:txBody>
          <a:bodyPr>
            <a:normAutofit/>
          </a:bodyPr>
          <a:lstStyle/>
          <a:p>
            <a:r>
              <a:rPr lang="tr-TR" dirty="0" err="1"/>
              <a:t>We</a:t>
            </a:r>
            <a:r>
              <a:rPr lang="tr-TR" dirty="0"/>
              <a:t> </a:t>
            </a:r>
            <a:r>
              <a:rPr lang="en-GB" dirty="0"/>
              <a:t>consider the </a:t>
            </a:r>
            <a:r>
              <a:rPr lang="en-GB" u="sng" dirty="0"/>
              <a:t>acceptable</a:t>
            </a:r>
            <a:r>
              <a:rPr lang="en-GB" dirty="0"/>
              <a:t> alternative that requires the </a:t>
            </a:r>
            <a:r>
              <a:rPr lang="tr-TR" dirty="0"/>
              <a:t>                                 </a:t>
            </a:r>
            <a:r>
              <a:rPr lang="en-GB" dirty="0"/>
              <a:t>least</a:t>
            </a:r>
            <a:r>
              <a:rPr lang="tr-TR" dirty="0"/>
              <a:t> </a:t>
            </a:r>
            <a:r>
              <a:rPr lang="en-GB" dirty="0"/>
              <a:t>investment of capital to be the </a:t>
            </a:r>
            <a:r>
              <a:rPr lang="en-GB" b="1" i="1" dirty="0">
                <a:solidFill>
                  <a:srgbClr val="0070C0"/>
                </a:solidFill>
              </a:rPr>
              <a:t>base alternative</a:t>
            </a:r>
            <a:r>
              <a:rPr lang="en-GB" b="1" dirty="0">
                <a:solidFill>
                  <a:srgbClr val="0070C0"/>
                </a:solidFill>
              </a:rPr>
              <a:t> </a:t>
            </a:r>
            <a:br>
              <a:rPr lang="en-GB" dirty="0"/>
            </a:br>
            <a:br>
              <a:rPr lang="en-GB" dirty="0"/>
            </a:br>
            <a:endParaRPr lang="en-GB" dirty="0"/>
          </a:p>
        </p:txBody>
      </p:sp>
      <p:pic>
        <p:nvPicPr>
          <p:cNvPr id="6" name="Picture 2" descr="İlgili resim">
            <a:extLst>
              <a:ext uri="{FF2B5EF4-FFF2-40B4-BE49-F238E27FC236}">
                <a16:creationId xmlns:a16="http://schemas.microsoft.com/office/drawing/2014/main" id="{CC923FA6-B64E-4FC4-A225-18B323F7B796}"/>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448910" y="3255836"/>
            <a:ext cx="2425345" cy="17129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FDF8C46-CDD0-4A52-A167-C975C7040DCA}"/>
              </a:ext>
            </a:extLst>
          </p:cNvPr>
          <p:cNvSpPr/>
          <p:nvPr/>
        </p:nvSpPr>
        <p:spPr>
          <a:xfrm>
            <a:off x="4576368" y="5194233"/>
            <a:ext cx="2486891" cy="646331"/>
          </a:xfrm>
          <a:prstGeom prst="rect">
            <a:avLst/>
          </a:prstGeom>
        </p:spPr>
        <p:txBody>
          <a:bodyPr wrap="square">
            <a:spAutoFit/>
          </a:bodyPr>
          <a:lstStyle/>
          <a:p>
            <a:pPr algn="ctr"/>
            <a:r>
              <a:rPr lang="tr-TR" dirty="0" err="1">
                <a:solidFill>
                  <a:srgbClr val="000000"/>
                </a:solidFill>
              </a:rPr>
              <a:t>investment</a:t>
            </a:r>
            <a:r>
              <a:rPr lang="tr-TR" dirty="0">
                <a:solidFill>
                  <a:srgbClr val="000000"/>
                </a:solidFill>
              </a:rPr>
              <a:t> </a:t>
            </a:r>
            <a:r>
              <a:rPr lang="tr-TR" dirty="0" err="1">
                <a:solidFill>
                  <a:srgbClr val="000000"/>
                </a:solidFill>
              </a:rPr>
              <a:t>required</a:t>
            </a:r>
            <a:r>
              <a:rPr lang="tr-TR" dirty="0">
                <a:solidFill>
                  <a:srgbClr val="000000"/>
                </a:solidFill>
              </a:rPr>
              <a:t> </a:t>
            </a:r>
            <a:r>
              <a:rPr lang="tr-TR" dirty="0" err="1">
                <a:solidFill>
                  <a:srgbClr val="000000"/>
                </a:solidFill>
              </a:rPr>
              <a:t>by</a:t>
            </a:r>
            <a:r>
              <a:rPr lang="tr-TR" dirty="0">
                <a:solidFill>
                  <a:srgbClr val="000000"/>
                </a:solidFill>
              </a:rPr>
              <a:t> </a:t>
            </a:r>
            <a:r>
              <a:rPr lang="tr-TR" dirty="0" err="1">
                <a:solidFill>
                  <a:srgbClr val="000000"/>
                </a:solidFill>
              </a:rPr>
              <a:t>the</a:t>
            </a:r>
            <a:r>
              <a:rPr lang="tr-TR" dirty="0">
                <a:solidFill>
                  <a:srgbClr val="000000"/>
                </a:solidFill>
              </a:rPr>
              <a:t> 2nd </a:t>
            </a:r>
            <a:r>
              <a:rPr lang="tr-TR" dirty="0" err="1">
                <a:solidFill>
                  <a:srgbClr val="000000"/>
                </a:solidFill>
              </a:rPr>
              <a:t>alternative</a:t>
            </a:r>
            <a:endParaRPr lang="en-GB" dirty="0"/>
          </a:p>
        </p:txBody>
      </p:sp>
      <p:pic>
        <p:nvPicPr>
          <p:cNvPr id="12" name="Picture 2" descr="İlgili resim">
            <a:extLst>
              <a:ext uri="{FF2B5EF4-FFF2-40B4-BE49-F238E27FC236}">
                <a16:creationId xmlns:a16="http://schemas.microsoft.com/office/drawing/2014/main" id="{08216AEC-93AA-4D0D-8587-89CC9C16A669}"/>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4637914" y="3366738"/>
            <a:ext cx="2425345" cy="17129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lgili resim">
            <a:extLst>
              <a:ext uri="{FF2B5EF4-FFF2-40B4-BE49-F238E27FC236}">
                <a16:creationId xmlns:a16="http://schemas.microsoft.com/office/drawing/2014/main" id="{D3374846-3DE5-4072-9974-8A6FE4AEFBF3}"/>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1448910" y="3051049"/>
            <a:ext cx="2425345" cy="1712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lgili resim">
            <a:extLst>
              <a:ext uri="{FF2B5EF4-FFF2-40B4-BE49-F238E27FC236}">
                <a16:creationId xmlns:a16="http://schemas.microsoft.com/office/drawing/2014/main" id="{26820F76-BC21-4811-B65F-89C42D8CEC33}"/>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794750" y="3348743"/>
            <a:ext cx="2425345" cy="1712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lgili resim">
            <a:extLst>
              <a:ext uri="{FF2B5EF4-FFF2-40B4-BE49-F238E27FC236}">
                <a16:creationId xmlns:a16="http://schemas.microsoft.com/office/drawing/2014/main" id="{37EFD9F0-258B-4B7C-84FB-82D8B05C4983}"/>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7794750" y="3051049"/>
            <a:ext cx="2425345" cy="17129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792A1D1-820F-4A78-BD9C-ED8CCB133023}"/>
              </a:ext>
            </a:extLst>
          </p:cNvPr>
          <p:cNvSpPr/>
          <p:nvPr/>
        </p:nvSpPr>
        <p:spPr>
          <a:xfrm>
            <a:off x="1357986" y="5194233"/>
            <a:ext cx="2486891" cy="646331"/>
          </a:xfrm>
          <a:prstGeom prst="rect">
            <a:avLst/>
          </a:prstGeom>
        </p:spPr>
        <p:txBody>
          <a:bodyPr wrap="square">
            <a:spAutoFit/>
          </a:bodyPr>
          <a:lstStyle/>
          <a:p>
            <a:pPr algn="ctr"/>
            <a:r>
              <a:rPr lang="tr-TR" dirty="0" err="1">
                <a:solidFill>
                  <a:srgbClr val="000000"/>
                </a:solidFill>
              </a:rPr>
              <a:t>investment</a:t>
            </a:r>
            <a:r>
              <a:rPr lang="tr-TR" dirty="0">
                <a:solidFill>
                  <a:srgbClr val="000000"/>
                </a:solidFill>
              </a:rPr>
              <a:t> </a:t>
            </a:r>
            <a:r>
              <a:rPr lang="tr-TR" dirty="0" err="1">
                <a:solidFill>
                  <a:srgbClr val="000000"/>
                </a:solidFill>
              </a:rPr>
              <a:t>required</a:t>
            </a:r>
            <a:r>
              <a:rPr lang="tr-TR" dirty="0">
                <a:solidFill>
                  <a:srgbClr val="000000"/>
                </a:solidFill>
              </a:rPr>
              <a:t> </a:t>
            </a:r>
            <a:r>
              <a:rPr lang="tr-TR" dirty="0" err="1">
                <a:solidFill>
                  <a:srgbClr val="000000"/>
                </a:solidFill>
              </a:rPr>
              <a:t>by</a:t>
            </a:r>
            <a:r>
              <a:rPr lang="tr-TR" dirty="0">
                <a:solidFill>
                  <a:srgbClr val="000000"/>
                </a:solidFill>
              </a:rPr>
              <a:t> </a:t>
            </a:r>
            <a:r>
              <a:rPr lang="tr-TR" dirty="0" err="1">
                <a:solidFill>
                  <a:srgbClr val="000000"/>
                </a:solidFill>
              </a:rPr>
              <a:t>the</a:t>
            </a:r>
            <a:r>
              <a:rPr lang="tr-TR" dirty="0">
                <a:solidFill>
                  <a:srgbClr val="000000"/>
                </a:solidFill>
              </a:rPr>
              <a:t> 1st </a:t>
            </a:r>
            <a:r>
              <a:rPr lang="tr-TR" dirty="0" err="1">
                <a:solidFill>
                  <a:srgbClr val="000000"/>
                </a:solidFill>
              </a:rPr>
              <a:t>alternative</a:t>
            </a:r>
            <a:endParaRPr lang="en-GB" dirty="0"/>
          </a:p>
        </p:txBody>
      </p:sp>
      <p:sp>
        <p:nvSpPr>
          <p:cNvPr id="17" name="Rectangle 16">
            <a:extLst>
              <a:ext uri="{FF2B5EF4-FFF2-40B4-BE49-F238E27FC236}">
                <a16:creationId xmlns:a16="http://schemas.microsoft.com/office/drawing/2014/main" id="{F5AF1907-D2B4-4739-88E1-3781FFC3913F}"/>
              </a:ext>
            </a:extLst>
          </p:cNvPr>
          <p:cNvSpPr/>
          <p:nvPr/>
        </p:nvSpPr>
        <p:spPr>
          <a:xfrm>
            <a:off x="7763976" y="5194233"/>
            <a:ext cx="2486891" cy="646331"/>
          </a:xfrm>
          <a:prstGeom prst="rect">
            <a:avLst/>
          </a:prstGeom>
        </p:spPr>
        <p:txBody>
          <a:bodyPr wrap="square">
            <a:spAutoFit/>
          </a:bodyPr>
          <a:lstStyle/>
          <a:p>
            <a:pPr algn="ctr"/>
            <a:r>
              <a:rPr lang="tr-TR" dirty="0" err="1">
                <a:solidFill>
                  <a:srgbClr val="000000"/>
                </a:solidFill>
              </a:rPr>
              <a:t>investment</a:t>
            </a:r>
            <a:r>
              <a:rPr lang="tr-TR" dirty="0">
                <a:solidFill>
                  <a:srgbClr val="000000"/>
                </a:solidFill>
              </a:rPr>
              <a:t> </a:t>
            </a:r>
            <a:r>
              <a:rPr lang="tr-TR" dirty="0" err="1">
                <a:solidFill>
                  <a:srgbClr val="000000"/>
                </a:solidFill>
              </a:rPr>
              <a:t>required</a:t>
            </a:r>
            <a:r>
              <a:rPr lang="tr-TR" dirty="0">
                <a:solidFill>
                  <a:srgbClr val="000000"/>
                </a:solidFill>
              </a:rPr>
              <a:t> </a:t>
            </a:r>
            <a:r>
              <a:rPr lang="tr-TR" dirty="0" err="1">
                <a:solidFill>
                  <a:srgbClr val="000000"/>
                </a:solidFill>
              </a:rPr>
              <a:t>by</a:t>
            </a:r>
            <a:r>
              <a:rPr lang="tr-TR" dirty="0">
                <a:solidFill>
                  <a:srgbClr val="000000"/>
                </a:solidFill>
              </a:rPr>
              <a:t> </a:t>
            </a:r>
            <a:r>
              <a:rPr lang="tr-TR" dirty="0" err="1">
                <a:solidFill>
                  <a:srgbClr val="000000"/>
                </a:solidFill>
              </a:rPr>
              <a:t>the</a:t>
            </a:r>
            <a:r>
              <a:rPr lang="tr-TR" dirty="0">
                <a:solidFill>
                  <a:srgbClr val="000000"/>
                </a:solidFill>
              </a:rPr>
              <a:t> 3rd </a:t>
            </a:r>
            <a:r>
              <a:rPr lang="tr-TR" dirty="0" err="1">
                <a:solidFill>
                  <a:srgbClr val="000000"/>
                </a:solidFill>
              </a:rPr>
              <a:t>alternative</a:t>
            </a:r>
            <a:endParaRPr lang="en-GB" dirty="0"/>
          </a:p>
        </p:txBody>
      </p:sp>
      <p:pic>
        <p:nvPicPr>
          <p:cNvPr id="18" name="Picture 2" descr="İlgili resim">
            <a:extLst>
              <a:ext uri="{FF2B5EF4-FFF2-40B4-BE49-F238E27FC236}">
                <a16:creationId xmlns:a16="http://schemas.microsoft.com/office/drawing/2014/main" id="{ECFD8B0A-131F-44E4-940B-F10626350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914" y="3366738"/>
            <a:ext cx="2425345" cy="17129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0F2C0A7-8A92-4655-9F2E-EA1F35D1F2C1}"/>
              </a:ext>
            </a:extLst>
          </p:cNvPr>
          <p:cNvSpPr/>
          <p:nvPr/>
        </p:nvSpPr>
        <p:spPr>
          <a:xfrm>
            <a:off x="4216051" y="2904485"/>
            <a:ext cx="3024722" cy="461665"/>
          </a:xfrm>
          <a:prstGeom prst="rect">
            <a:avLst/>
          </a:prstGeom>
        </p:spPr>
        <p:txBody>
          <a:bodyPr wrap="square">
            <a:spAutoFit/>
          </a:bodyPr>
          <a:lstStyle/>
          <a:p>
            <a:pPr algn="ctr"/>
            <a:r>
              <a:rPr lang="tr-TR" sz="2400" b="1" dirty="0">
                <a:solidFill>
                  <a:srgbClr val="0070C0"/>
                </a:solidFill>
              </a:rPr>
              <a:t>BASE ALTERNATIVE</a:t>
            </a:r>
            <a:endParaRPr lang="en-GB" sz="2400" b="1" dirty="0">
              <a:solidFill>
                <a:srgbClr val="0070C0"/>
              </a:solidFill>
            </a:endParaRPr>
          </a:p>
        </p:txBody>
      </p:sp>
    </p:spTree>
    <p:extLst>
      <p:ext uri="{BB962C8B-B14F-4D97-AF65-F5344CB8AC3E}">
        <p14:creationId xmlns:p14="http://schemas.microsoft.com/office/powerpoint/2010/main" val="4181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Basic Concepts for Comparing Alternatives</a:t>
            </a:r>
            <a:br>
              <a:rPr lang="tr-TR" dirty="0"/>
            </a:br>
            <a:r>
              <a:rPr lang="tr-TR" dirty="0"/>
              <a:t>Base </a:t>
            </a:r>
            <a:r>
              <a:rPr lang="tr-TR" dirty="0" err="1"/>
              <a:t>Alternative</a:t>
            </a:r>
            <a:r>
              <a:rPr lang="tr-TR" dirty="0"/>
              <a:t> (</a:t>
            </a:r>
            <a:r>
              <a:rPr lang="tr-TR" dirty="0" err="1"/>
              <a:t>cont'd</a:t>
            </a:r>
            <a:r>
              <a:rPr lang="tr-TR" dirty="0"/>
              <a:t>)</a:t>
            </a:r>
            <a:endParaRPr lang="en-GB" dirty="0"/>
          </a:p>
        </p:txBody>
      </p:sp>
      <p:sp>
        <p:nvSpPr>
          <p:cNvPr id="4" name="Rectangle 3">
            <a:extLst>
              <a:ext uri="{FF2B5EF4-FFF2-40B4-BE49-F238E27FC236}">
                <a16:creationId xmlns:a16="http://schemas.microsoft.com/office/drawing/2014/main" id="{24414E36-2AF7-43AB-ACD8-80F174448867}"/>
              </a:ext>
            </a:extLst>
          </p:cNvPr>
          <p:cNvSpPr/>
          <p:nvPr/>
        </p:nvSpPr>
        <p:spPr>
          <a:xfrm>
            <a:off x="3220807" y="3668126"/>
            <a:ext cx="2390486" cy="2308324"/>
          </a:xfrm>
          <a:prstGeom prst="rect">
            <a:avLst/>
          </a:prstGeom>
        </p:spPr>
        <p:txBody>
          <a:bodyPr wrap="square">
            <a:spAutoFit/>
          </a:bodyPr>
          <a:lstStyle/>
          <a:p>
            <a:pPr algn="ctr"/>
            <a:r>
              <a:rPr lang="en-GB" sz="2400" dirty="0">
                <a:solidFill>
                  <a:srgbClr val="000000"/>
                </a:solidFill>
              </a:rPr>
              <a:t>The investment of </a:t>
            </a:r>
            <a:r>
              <a:rPr lang="en-GB" sz="2400" b="1" u="sng" dirty="0">
                <a:solidFill>
                  <a:srgbClr val="000000"/>
                </a:solidFill>
              </a:rPr>
              <a:t>additional</a:t>
            </a:r>
            <a:r>
              <a:rPr lang="en-GB" sz="2400" dirty="0">
                <a:solidFill>
                  <a:srgbClr val="000000"/>
                </a:solidFill>
              </a:rPr>
              <a:t> capital</a:t>
            </a:r>
            <a:r>
              <a:rPr lang="tr-TR" sz="2400" dirty="0">
                <a:solidFill>
                  <a:srgbClr val="000000"/>
                </a:solidFill>
              </a:rPr>
              <a:t> </a:t>
            </a:r>
            <a:r>
              <a:rPr lang="en-GB" sz="2400" dirty="0">
                <a:solidFill>
                  <a:srgbClr val="000000"/>
                </a:solidFill>
              </a:rPr>
              <a:t>over that required by the base alternative</a:t>
            </a:r>
            <a:r>
              <a:rPr lang="en-GB" sz="2400" dirty="0"/>
              <a:t> </a:t>
            </a:r>
            <a:br>
              <a:rPr lang="en-GB" sz="2400" dirty="0"/>
            </a:br>
            <a:endParaRPr lang="en-GB" sz="2400" dirty="0"/>
          </a:p>
        </p:txBody>
      </p:sp>
      <p:pic>
        <p:nvPicPr>
          <p:cNvPr id="1026" name="Picture 2" descr="İlgili resim">
            <a:extLst>
              <a:ext uri="{FF2B5EF4-FFF2-40B4-BE49-F238E27FC236}">
                <a16:creationId xmlns:a16="http://schemas.microsoft.com/office/drawing/2014/main" id="{04D09CF7-D873-490F-9B24-AB4C53F98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137" y="2410400"/>
            <a:ext cx="152400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lgili resim">
            <a:extLst>
              <a:ext uri="{FF2B5EF4-FFF2-40B4-BE49-F238E27FC236}">
                <a16:creationId xmlns:a16="http://schemas.microsoft.com/office/drawing/2014/main" id="{8B889F7B-605D-4E3F-B1CA-F7F317F0A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188" y="2558484"/>
            <a:ext cx="1543050" cy="928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FDF8C46-CDD0-4A52-A167-C975C7040DCA}"/>
              </a:ext>
            </a:extLst>
          </p:cNvPr>
          <p:cNvSpPr/>
          <p:nvPr/>
        </p:nvSpPr>
        <p:spPr>
          <a:xfrm>
            <a:off x="733916" y="3668126"/>
            <a:ext cx="1856221" cy="1938992"/>
          </a:xfrm>
          <a:prstGeom prst="rect">
            <a:avLst/>
          </a:prstGeom>
        </p:spPr>
        <p:txBody>
          <a:bodyPr wrap="square">
            <a:spAutoFit/>
          </a:bodyPr>
          <a:lstStyle/>
          <a:p>
            <a:pPr algn="ctr"/>
            <a:r>
              <a:rPr lang="tr-TR" sz="2400" dirty="0" err="1">
                <a:solidFill>
                  <a:srgbClr val="000000"/>
                </a:solidFill>
              </a:rPr>
              <a:t>The</a:t>
            </a:r>
            <a:r>
              <a:rPr lang="tr-TR" sz="2400" dirty="0">
                <a:solidFill>
                  <a:srgbClr val="000000"/>
                </a:solidFill>
              </a:rPr>
              <a:t> </a:t>
            </a:r>
            <a:r>
              <a:rPr lang="tr-TR" sz="2400" dirty="0" err="1">
                <a:solidFill>
                  <a:srgbClr val="000000"/>
                </a:solidFill>
              </a:rPr>
              <a:t>investment</a:t>
            </a:r>
            <a:r>
              <a:rPr lang="tr-TR" sz="2400" dirty="0">
                <a:solidFill>
                  <a:srgbClr val="000000"/>
                </a:solidFill>
              </a:rPr>
              <a:t> </a:t>
            </a:r>
            <a:r>
              <a:rPr lang="tr-TR" sz="2400" dirty="0" err="1">
                <a:solidFill>
                  <a:srgbClr val="000000"/>
                </a:solidFill>
              </a:rPr>
              <a:t>required</a:t>
            </a:r>
            <a:r>
              <a:rPr lang="tr-TR" sz="2400" dirty="0">
                <a:solidFill>
                  <a:srgbClr val="000000"/>
                </a:solidFill>
              </a:rPr>
              <a:t> </a:t>
            </a:r>
            <a:r>
              <a:rPr lang="tr-TR" sz="2400" dirty="0" err="1">
                <a:solidFill>
                  <a:srgbClr val="000000"/>
                </a:solidFill>
              </a:rPr>
              <a:t>by</a:t>
            </a:r>
            <a:r>
              <a:rPr lang="tr-TR" sz="2400" dirty="0">
                <a:solidFill>
                  <a:srgbClr val="000000"/>
                </a:solidFill>
              </a:rPr>
              <a:t> </a:t>
            </a:r>
            <a:r>
              <a:rPr lang="tr-TR" sz="2400" dirty="0" err="1">
                <a:solidFill>
                  <a:srgbClr val="000000"/>
                </a:solidFill>
              </a:rPr>
              <a:t>the</a:t>
            </a:r>
            <a:r>
              <a:rPr lang="tr-TR" sz="2400" dirty="0">
                <a:solidFill>
                  <a:srgbClr val="000000"/>
                </a:solidFill>
              </a:rPr>
              <a:t> </a:t>
            </a:r>
            <a:r>
              <a:rPr lang="tr-TR" sz="2400" dirty="0" err="1">
                <a:solidFill>
                  <a:srgbClr val="000000"/>
                </a:solidFill>
              </a:rPr>
              <a:t>base</a:t>
            </a:r>
            <a:r>
              <a:rPr lang="tr-TR" sz="2400" dirty="0">
                <a:solidFill>
                  <a:srgbClr val="000000"/>
                </a:solidFill>
              </a:rPr>
              <a:t> </a:t>
            </a:r>
            <a:r>
              <a:rPr lang="tr-TR" sz="2400" dirty="0" err="1">
                <a:solidFill>
                  <a:srgbClr val="000000"/>
                </a:solidFill>
              </a:rPr>
              <a:t>alternative</a:t>
            </a:r>
            <a:endParaRPr lang="en-GB" sz="2400" dirty="0"/>
          </a:p>
        </p:txBody>
      </p:sp>
      <p:sp>
        <p:nvSpPr>
          <p:cNvPr id="9" name="Rectangle 8">
            <a:extLst>
              <a:ext uri="{FF2B5EF4-FFF2-40B4-BE49-F238E27FC236}">
                <a16:creationId xmlns:a16="http://schemas.microsoft.com/office/drawing/2014/main" id="{3C1ABA7B-92EB-4A30-A842-134C1E9B3DFE}"/>
              </a:ext>
            </a:extLst>
          </p:cNvPr>
          <p:cNvSpPr/>
          <p:nvPr/>
        </p:nvSpPr>
        <p:spPr>
          <a:xfrm>
            <a:off x="7735465" y="2410400"/>
            <a:ext cx="4087939" cy="2677656"/>
          </a:xfrm>
          <a:prstGeom prst="rect">
            <a:avLst/>
          </a:prstGeom>
        </p:spPr>
        <p:txBody>
          <a:bodyPr wrap="square">
            <a:spAutoFit/>
          </a:bodyPr>
          <a:lstStyle/>
          <a:p>
            <a:pPr marL="342900" indent="-342900">
              <a:buFont typeface="Arial" panose="020B0604020202020204" pitchFamily="34" charset="0"/>
              <a:buChar char="•"/>
            </a:pPr>
            <a:r>
              <a:rPr lang="en-GB" sz="2400" dirty="0"/>
              <a:t>increased capacity</a:t>
            </a:r>
            <a:endParaRPr lang="tr-TR" sz="2400" dirty="0"/>
          </a:p>
          <a:p>
            <a:pPr marL="342900" indent="-342900">
              <a:buFont typeface="Arial" panose="020B0604020202020204" pitchFamily="34" charset="0"/>
              <a:buChar char="•"/>
            </a:pPr>
            <a:r>
              <a:rPr lang="en-GB" sz="2400" dirty="0"/>
              <a:t>increased quality</a:t>
            </a:r>
            <a:endParaRPr lang="tr-TR" sz="2400" dirty="0"/>
          </a:p>
          <a:p>
            <a:pPr marL="342900" indent="-342900">
              <a:buFont typeface="Arial" panose="020B0604020202020204" pitchFamily="34" charset="0"/>
              <a:buChar char="•"/>
            </a:pPr>
            <a:r>
              <a:rPr lang="en-GB" sz="2400" dirty="0"/>
              <a:t>increased revenues</a:t>
            </a:r>
            <a:endParaRPr lang="tr-TR" sz="2400" dirty="0"/>
          </a:p>
          <a:p>
            <a:pPr marL="342900" indent="-342900">
              <a:buFont typeface="Arial" panose="020B0604020202020204" pitchFamily="34" charset="0"/>
              <a:buChar char="•"/>
            </a:pPr>
            <a:r>
              <a:rPr lang="en-GB" sz="2400" dirty="0"/>
              <a:t>decreased operating expenses, or</a:t>
            </a:r>
            <a:endParaRPr lang="tr-TR" sz="2400" dirty="0"/>
          </a:p>
          <a:p>
            <a:pPr marL="342900" indent="-342900">
              <a:buFont typeface="Arial" panose="020B0604020202020204" pitchFamily="34" charset="0"/>
              <a:buChar char="•"/>
            </a:pPr>
            <a:r>
              <a:rPr lang="en-GB" sz="2400" dirty="0"/>
              <a:t>İncreased</a:t>
            </a:r>
            <a:r>
              <a:rPr lang="tr-TR" sz="2400" dirty="0"/>
              <a:t> </a:t>
            </a:r>
            <a:r>
              <a:rPr lang="en-GB" sz="2400" dirty="0"/>
              <a:t>life</a:t>
            </a:r>
            <a:br>
              <a:rPr lang="en-GB" sz="2400" dirty="0"/>
            </a:br>
            <a:endParaRPr lang="en-GB" sz="2400" dirty="0"/>
          </a:p>
        </p:txBody>
      </p:sp>
      <p:sp>
        <p:nvSpPr>
          <p:cNvPr id="10" name="Rectangle 9">
            <a:extLst>
              <a:ext uri="{FF2B5EF4-FFF2-40B4-BE49-F238E27FC236}">
                <a16:creationId xmlns:a16="http://schemas.microsoft.com/office/drawing/2014/main" id="{49B3F78E-AB6D-4A19-A085-6997D4AF4248}"/>
              </a:ext>
            </a:extLst>
          </p:cNvPr>
          <p:cNvSpPr/>
          <p:nvPr/>
        </p:nvSpPr>
        <p:spPr>
          <a:xfrm>
            <a:off x="2862538" y="2661563"/>
            <a:ext cx="511175" cy="584775"/>
          </a:xfrm>
          <a:prstGeom prst="rect">
            <a:avLst/>
          </a:prstGeom>
        </p:spPr>
        <p:txBody>
          <a:bodyPr wrap="square">
            <a:spAutoFit/>
          </a:bodyPr>
          <a:lstStyle/>
          <a:p>
            <a:r>
              <a:rPr lang="tr-TR" sz="3200" dirty="0">
                <a:solidFill>
                  <a:srgbClr val="000000"/>
                </a:solidFill>
              </a:rPr>
              <a:t>+</a:t>
            </a:r>
            <a:endParaRPr lang="en-GB" sz="3200" dirty="0"/>
          </a:p>
        </p:txBody>
      </p:sp>
      <p:sp>
        <p:nvSpPr>
          <p:cNvPr id="5" name="Arrow: Right 4">
            <a:extLst>
              <a:ext uri="{FF2B5EF4-FFF2-40B4-BE49-F238E27FC236}">
                <a16:creationId xmlns:a16="http://schemas.microsoft.com/office/drawing/2014/main" id="{E725A342-553C-408A-876F-9049F26040EA}"/>
              </a:ext>
            </a:extLst>
          </p:cNvPr>
          <p:cNvSpPr/>
          <p:nvPr/>
        </p:nvSpPr>
        <p:spPr>
          <a:xfrm>
            <a:off x="5794745" y="3022604"/>
            <a:ext cx="1297172" cy="223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ACE8-2E30-420C-8B3E-89A5DB8B96D8}"/>
              </a:ext>
            </a:extLst>
          </p:cNvPr>
          <p:cNvSpPr/>
          <p:nvPr/>
        </p:nvSpPr>
        <p:spPr>
          <a:xfrm>
            <a:off x="5935289" y="2486897"/>
            <a:ext cx="1116419" cy="461665"/>
          </a:xfrm>
          <a:prstGeom prst="rect">
            <a:avLst/>
          </a:prstGeom>
        </p:spPr>
        <p:txBody>
          <a:bodyPr wrap="square">
            <a:spAutoFit/>
          </a:bodyPr>
          <a:lstStyle/>
          <a:p>
            <a:r>
              <a:rPr lang="tr-TR" sz="2400" dirty="0" err="1"/>
              <a:t>results</a:t>
            </a:r>
            <a:endParaRPr lang="en-GB" sz="2400" dirty="0"/>
          </a:p>
        </p:txBody>
      </p:sp>
    </p:spTree>
    <p:extLst>
      <p:ext uri="{BB962C8B-B14F-4D97-AF65-F5344CB8AC3E}">
        <p14:creationId xmlns:p14="http://schemas.microsoft.com/office/powerpoint/2010/main" val="25799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5"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Basic Concepts for Comparing Alternatives</a:t>
            </a:r>
            <a:br>
              <a:rPr lang="tr-TR" dirty="0"/>
            </a:br>
            <a:r>
              <a:rPr lang="tr-TR" dirty="0" err="1"/>
              <a:t>Decision</a:t>
            </a:r>
            <a:endParaRPr lang="en-GB" dirty="0"/>
          </a:p>
        </p:txBody>
      </p:sp>
      <p:sp>
        <p:nvSpPr>
          <p:cNvPr id="3" name="Content Placeholder 2"/>
          <p:cNvSpPr>
            <a:spLocks noGrp="1"/>
          </p:cNvSpPr>
          <p:nvPr>
            <p:ph idx="1"/>
          </p:nvPr>
        </p:nvSpPr>
        <p:spPr>
          <a:xfrm>
            <a:off x="838199" y="1825625"/>
            <a:ext cx="7880499" cy="4351338"/>
          </a:xfrm>
        </p:spPr>
        <p:txBody>
          <a:bodyPr>
            <a:normAutofit/>
          </a:bodyPr>
          <a:lstStyle/>
          <a:p>
            <a:r>
              <a:rPr lang="en-GB" dirty="0"/>
              <a:t>In summary, </a:t>
            </a:r>
            <a:r>
              <a:rPr lang="en-GB" i="1" dirty="0"/>
              <a:t>if </a:t>
            </a:r>
            <a:r>
              <a:rPr lang="en-GB" dirty="0"/>
              <a:t>the extra benefits obtained by investing additional capital are</a:t>
            </a:r>
            <a:r>
              <a:rPr lang="tr-TR" dirty="0"/>
              <a:t> </a:t>
            </a:r>
            <a:r>
              <a:rPr lang="en-GB" dirty="0"/>
              <a:t>better than those that could be obtained from investment of the same capital</a:t>
            </a:r>
            <a:r>
              <a:rPr lang="tr-TR" dirty="0"/>
              <a:t> </a:t>
            </a:r>
            <a:r>
              <a:rPr lang="en-GB" dirty="0"/>
              <a:t>elsewhere in the company at the MARR, the investment should be made. </a:t>
            </a:r>
            <a:br>
              <a:rPr lang="en-GB" dirty="0"/>
            </a:br>
            <a:endParaRPr lang="en-GB" dirty="0"/>
          </a:p>
        </p:txBody>
      </p:sp>
      <p:pic>
        <p:nvPicPr>
          <p:cNvPr id="4098" name="Picture 2" descr="ok ile ilgili görsel sonucu">
            <a:extLst>
              <a:ext uri="{FF2B5EF4-FFF2-40B4-BE49-F238E27FC236}">
                <a16:creationId xmlns:a16="http://schemas.microsoft.com/office/drawing/2014/main" id="{96D0D45E-76AB-4263-806D-06E1DA1EA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2977" y="1933201"/>
            <a:ext cx="2185842" cy="28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12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2288</Words>
  <Application>Microsoft Office PowerPoint</Application>
  <PresentationFormat>Widescreen</PresentationFormat>
  <Paragraphs>243</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Palatino-Italic</vt:lpstr>
      <vt:lpstr>Palatino-Roman</vt:lpstr>
      <vt:lpstr>Rage Italic</vt:lpstr>
      <vt:lpstr>Times New Roman</vt:lpstr>
      <vt:lpstr>Office Theme</vt:lpstr>
      <vt:lpstr>IE 260 – ENGINEERING ECONOMY  Chapter 6 Comparison and Selecting among Alternatives</vt:lpstr>
      <vt:lpstr>Chapter 6</vt:lpstr>
      <vt:lpstr>Introduction</vt:lpstr>
      <vt:lpstr>Introduction (cont’d)</vt:lpstr>
      <vt:lpstr>Introduction (cont’d)</vt:lpstr>
      <vt:lpstr>Basic Concepts for Comparing Alternatives</vt:lpstr>
      <vt:lpstr>Basic Concepts for Comparing Alternatives Base Alternative</vt:lpstr>
      <vt:lpstr>Basic Concepts for Comparing Alternatives Base Alternative (cont'd)</vt:lpstr>
      <vt:lpstr>Basic Concepts for Comparing Alternatives Decision</vt:lpstr>
      <vt:lpstr>Investment and Cost Alternatives</vt:lpstr>
      <vt:lpstr>Investment and Cost Alternatives (cont'd)</vt:lpstr>
      <vt:lpstr>Example Investment Alternatives</vt:lpstr>
      <vt:lpstr>Solution Investment Alternatives</vt:lpstr>
      <vt:lpstr>Solution (cont’d) Investment Alternatives</vt:lpstr>
      <vt:lpstr>Example Cost Alternatives</vt:lpstr>
      <vt:lpstr>Solution Cost Alternatives</vt:lpstr>
      <vt:lpstr>Solution (cont'd) Cost Alternatives</vt:lpstr>
      <vt:lpstr>Ensuring a Comparable Basis</vt:lpstr>
      <vt:lpstr>Ensuring a Comparable Basis (cont’d)</vt:lpstr>
      <vt:lpstr>The Study (Analysis) Period</vt:lpstr>
      <vt:lpstr>Useful Lives Are Equal to the Study Period</vt:lpstr>
      <vt:lpstr>Example Equivalent-Worth Methods</vt:lpstr>
      <vt:lpstr>Example (cont’d) Equivalent-Worth Methods</vt:lpstr>
      <vt:lpstr>Solution by the PW Method Equivalent-Worth Methods</vt:lpstr>
      <vt:lpstr>Solution by the AW Method Equivalent-Worth Methods</vt:lpstr>
      <vt:lpstr>Solution by the FW Method Equivalent-Worth Methods</vt:lpstr>
      <vt:lpstr>Example Analyzing Cost-Only Alternatives, Using Equivalent Worth</vt:lpstr>
      <vt:lpstr>Solution Analyzing Cost-Only Alternatives, Using Equivalent Worth</vt:lpstr>
      <vt:lpstr>Solution (cont’d) Analyzing Cost-Only Alternatives, Using Equivalent Worth</vt:lpstr>
      <vt:lpstr>Solution (cont’d) Analyzing Cost-Only Alternatives, Using Equivalent Worth</vt:lpstr>
      <vt:lpstr>Example Analyzing Alternatives with Different Reject Rates</vt:lpstr>
      <vt:lpstr>Solution Analyzing Alternatives with Different Reject Rates</vt:lpstr>
      <vt:lpstr>Solution (cont'd) Analyzing Alternatives with Different Reject Rates</vt:lpstr>
      <vt:lpstr>Solution (cont'd) Analyzing Alternatives with Different Reject Rates</vt:lpstr>
      <vt:lpstr>Example</vt:lpstr>
      <vt:lpstr>Solution</vt:lpstr>
      <vt:lpstr>Recall</vt:lpstr>
      <vt:lpstr>The Inconsistent Ranking Problem </vt:lpstr>
      <vt:lpstr>The Inconsistent Ranking Problem (cont’d)</vt:lpstr>
      <vt:lpstr>IRRs of alternatives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47</cp:revision>
  <dcterms:created xsi:type="dcterms:W3CDTF">2016-09-26T07:09:03Z</dcterms:created>
  <dcterms:modified xsi:type="dcterms:W3CDTF">2017-11-05T20:03:35Z</dcterms:modified>
</cp:coreProperties>
</file>