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8" r:id="rId2"/>
    <p:sldId id="274" r:id="rId3"/>
    <p:sldId id="275" r:id="rId4"/>
    <p:sldId id="292" r:id="rId5"/>
    <p:sldId id="293" r:id="rId6"/>
    <p:sldId id="294" r:id="rId7"/>
    <p:sldId id="257" r:id="rId8"/>
    <p:sldId id="286" r:id="rId9"/>
    <p:sldId id="287" r:id="rId10"/>
    <p:sldId id="295" r:id="rId11"/>
    <p:sldId id="296" r:id="rId12"/>
    <p:sldId id="297" r:id="rId13"/>
    <p:sldId id="288" r:id="rId14"/>
    <p:sldId id="289" r:id="rId15"/>
    <p:sldId id="265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52D5-EDA8-4102-82D6-031C26B782CF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F646-9F20-4986-8F37-EC8A3EBEF5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17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BBD5-C22A-46EF-996B-E94D11D37F7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4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F646-9F20-4986-8F37-EC8A3EBEF57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1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36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42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6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4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250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3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7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4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9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7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E6C4-536B-45F0-A5D1-2D502EC8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1327355"/>
            <a:ext cx="10072714" cy="27579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tr-TR" sz="7200" dirty="0"/>
              <a:t>Chapter 3 </a:t>
            </a:r>
            <a:br>
              <a:rPr lang="tr-TR" sz="7200" dirty="0"/>
            </a:br>
            <a:r>
              <a:rPr lang="tr-TR" sz="7200" dirty="0"/>
              <a:t>Combinational Logic Design</a:t>
            </a:r>
            <a:endParaRPr lang="en-US" sz="7000" cap="al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EA1A-CCE5-4CE2-ADA9-9ED8CB87DFE8}"/>
              </a:ext>
            </a:extLst>
          </p:cNvPr>
          <p:cNvSpPr/>
          <p:nvPr/>
        </p:nvSpPr>
        <p:spPr>
          <a:xfrm>
            <a:off x="4729641" y="4535741"/>
            <a:ext cx="6697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2800" dirty="0"/>
              <a:t>Encoder, Decoder and Multiplexer Exercises</a:t>
            </a:r>
          </a:p>
        </p:txBody>
      </p:sp>
    </p:spTree>
    <p:extLst>
      <p:ext uri="{BB962C8B-B14F-4D97-AF65-F5344CB8AC3E}">
        <p14:creationId xmlns:p14="http://schemas.microsoft.com/office/powerpoint/2010/main" val="156913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Multiplexer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2201626"/>
          </a:xfrm>
        </p:spPr>
        <p:txBody>
          <a:bodyPr>
            <a:normAutofit/>
          </a:bodyPr>
          <a:lstStyle/>
          <a:p>
            <a:r>
              <a:rPr lang="en-US" sz="2400" dirty="0"/>
              <a:t>A multiplexer is a combinational circuit that selects binary information from one of</a:t>
            </a:r>
            <a:r>
              <a:rPr lang="tr-TR" sz="2400" dirty="0"/>
              <a:t> </a:t>
            </a:r>
            <a:r>
              <a:rPr lang="en-US" sz="2400" dirty="0"/>
              <a:t>many input lines and directs the information to a single output line. </a:t>
            </a:r>
            <a:endParaRPr lang="tr-TR" sz="2400" dirty="0"/>
          </a:p>
          <a:p>
            <a:r>
              <a:rPr lang="en-US" sz="2400" dirty="0"/>
              <a:t>The selection of</a:t>
            </a:r>
            <a:r>
              <a:rPr lang="tr-TR" sz="2400" dirty="0"/>
              <a:t> </a:t>
            </a:r>
            <a:r>
              <a:rPr lang="en-US" sz="2400" dirty="0"/>
              <a:t>a particular input line is controlled by a set of input variables, called </a:t>
            </a:r>
            <a:r>
              <a:rPr lang="en-US" sz="2400" i="1" dirty="0"/>
              <a:t>selection inputs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979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/>
          <a:lstStyle/>
          <a:p>
            <a:r>
              <a:rPr lang="tr-TR" b="1" i="1" dirty="0"/>
              <a:t>Multiplexer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322962"/>
            <a:ext cx="5017851" cy="4854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2962"/>
            <a:ext cx="5181600" cy="4854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10" y="6043180"/>
            <a:ext cx="2608431" cy="6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2196" y="894397"/>
            <a:ext cx="5257800" cy="551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61482"/>
            <a:ext cx="5181600" cy="3654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559997"/>
            <a:ext cx="5637796" cy="6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257" y="6254297"/>
            <a:ext cx="10515600" cy="190046"/>
          </a:xfrm>
        </p:spPr>
        <p:txBody>
          <a:bodyPr>
            <a:normAutofit fontScale="90000"/>
          </a:bodyPr>
          <a:lstStyle/>
          <a:p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book</a:t>
            </a:r>
            <a:r>
              <a:rPr lang="tr-TR" sz="1400" dirty="0"/>
              <a:t> </a:t>
            </a:r>
            <a:r>
              <a:rPr lang="en-US" sz="1400" dirty="0"/>
              <a:t>Fundamentals of Digital Logic with VHDL Design</a:t>
            </a:r>
            <a:r>
              <a:rPr lang="tr-TR" sz="1400" dirty="0"/>
              <a:t>; 2nd </a:t>
            </a:r>
            <a:r>
              <a:rPr lang="tr-TR" sz="1400" dirty="0" err="1"/>
              <a:t>edition</a:t>
            </a:r>
            <a:endParaRPr lang="tr-TR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64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i="1" dirty="0">
                <a:solidFill>
                  <a:schemeClr val="tx2"/>
                </a:solidFill>
              </a:rPr>
              <a:t>MUX</a:t>
            </a:r>
            <a:r>
              <a:rPr lang="tr-TR" b="1" i="1" dirty="0"/>
              <a:t> </a:t>
            </a:r>
            <a:r>
              <a:rPr lang="tr-TR" b="1" i="1" dirty="0">
                <a:solidFill>
                  <a:schemeClr val="tx2"/>
                </a:solidFill>
              </a:rPr>
              <a:t>:</a:t>
            </a:r>
            <a:r>
              <a:rPr lang="tr-TR" b="1" i="1" dirty="0"/>
              <a:t> </a:t>
            </a:r>
            <a:r>
              <a:rPr lang="tr-TR" b="1" i="1" dirty="0">
                <a:solidFill>
                  <a:schemeClr val="tx2"/>
                </a:solidFill>
              </a:rPr>
              <a:t>Question</a:t>
            </a:r>
            <a:r>
              <a:rPr lang="tr-TR" b="1" i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63" y="1200286"/>
            <a:ext cx="10045474" cy="44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MUX: </a:t>
            </a:r>
            <a:r>
              <a:rPr lang="tr-TR" b="1" i="1" dirty="0" err="1"/>
              <a:t>Answer</a:t>
            </a:r>
            <a:endParaRPr lang="tr-TR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6" y="1584552"/>
            <a:ext cx="10176783" cy="3673248"/>
          </a:xfrm>
          <a:prstGeom prst="rect">
            <a:avLst/>
          </a:prstGeom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498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743"/>
            <a:ext cx="10515600" cy="37821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4-input priority encoder with inputs and outputs as in Table 8, but</a:t>
            </a:r>
            <a:r>
              <a:rPr lang="tr-TR" dirty="0"/>
              <a:t> </a:t>
            </a:r>
            <a:r>
              <a:rPr lang="en-US" dirty="0"/>
              <a:t>with the truth table representing the case in which input </a:t>
            </a:r>
            <a:r>
              <a:rPr lang="en-US" i="1" dirty="0"/>
              <a:t>D</a:t>
            </a:r>
            <a:r>
              <a:rPr lang="en-US" dirty="0"/>
              <a:t>0 has the highest</a:t>
            </a:r>
            <a:r>
              <a:rPr lang="tr-TR" dirty="0"/>
              <a:t> </a:t>
            </a:r>
            <a:r>
              <a:rPr lang="en-US" dirty="0"/>
              <a:t>priority and input </a:t>
            </a:r>
            <a:r>
              <a:rPr lang="en-US" i="1" dirty="0"/>
              <a:t>D3 </a:t>
            </a:r>
            <a:r>
              <a:rPr lang="en-US" dirty="0"/>
              <a:t>the lowest priority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8" y="2684772"/>
            <a:ext cx="10515600" cy="38216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104617"/>
            <a:ext cx="10515600" cy="312676"/>
          </a:xfrm>
        </p:spPr>
        <p:txBody>
          <a:bodyPr>
            <a:normAutofit fontScale="90000"/>
          </a:bodyPr>
          <a:lstStyle/>
          <a:p>
            <a:r>
              <a:rPr lang="tr-TR" b="1" i="1" dirty="0" err="1"/>
              <a:t>Question</a:t>
            </a:r>
            <a:r>
              <a:rPr lang="tr-TR" b="1" i="1" dirty="0"/>
              <a:t> 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44057"/>
            <a:ext cx="10515600" cy="86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Examples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course</a:t>
            </a:r>
            <a:r>
              <a:rPr lang="tr-TR" b="1" dirty="0"/>
              <a:t> </a:t>
            </a:r>
            <a:r>
              <a:rPr lang="tr-TR" b="1" dirty="0" err="1"/>
              <a:t>book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2035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</p:spPr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418"/>
            <a:ext cx="10515599" cy="4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tr-TR" b="1" i="1" dirty="0" err="1"/>
              <a:t>Question</a:t>
            </a:r>
            <a:r>
              <a:rPr lang="tr-TR" b="1" i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*</a:t>
            </a:r>
            <a:r>
              <a:rPr lang="en-US" sz="3600" dirty="0"/>
              <a:t>Construct a 15-to-1-line multiplexer with two 8-to-1-line multiplexers.</a:t>
            </a:r>
          </a:p>
          <a:p>
            <a:r>
              <a:rPr lang="en-US" sz="3600" dirty="0"/>
              <a:t>Interconnect the two multiplexers and label the inputs such that any added</a:t>
            </a:r>
            <a:r>
              <a:rPr lang="tr-TR" sz="3600" dirty="0"/>
              <a:t> </a:t>
            </a:r>
            <a:r>
              <a:rPr lang="en-US" sz="3600" dirty="0"/>
              <a:t>logic required to have selection codes 0000 through 1110 is minimized.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23465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4" y="1384470"/>
            <a:ext cx="7524808" cy="4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Question</a:t>
            </a:r>
            <a:r>
              <a:rPr lang="tr-TR" b="1" i="1" dirty="0"/>
              <a:t> 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4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DESIGN PROCEDURE STEPS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6080"/>
            <a:ext cx="9784080" cy="4673600"/>
          </a:xfrm>
        </p:spPr>
        <p:txBody>
          <a:bodyPr>
            <a:normAutofit/>
          </a:bodyPr>
          <a:lstStyle/>
          <a:p>
            <a:r>
              <a:rPr lang="en-US" sz="2400" b="1" dirty="0"/>
              <a:t>1. Specification: </a:t>
            </a:r>
            <a:r>
              <a:rPr lang="en-US" sz="2400" dirty="0"/>
              <a:t>Write a specification for the circuit, if one is not already</a:t>
            </a:r>
            <a:r>
              <a:rPr lang="tr-TR" sz="2400" dirty="0"/>
              <a:t> </a:t>
            </a:r>
            <a:r>
              <a:rPr lang="tr-TR" sz="2400" dirty="0" err="1"/>
              <a:t>available</a:t>
            </a:r>
            <a:r>
              <a:rPr lang="tr-TR" sz="2400" dirty="0"/>
              <a:t>.</a:t>
            </a:r>
          </a:p>
          <a:p>
            <a:r>
              <a:rPr lang="en-US" sz="2400" b="1" dirty="0"/>
              <a:t>2. Formulation: </a:t>
            </a:r>
            <a:r>
              <a:rPr lang="en-US" sz="2400" dirty="0"/>
              <a:t>Derive the truth table or initial Boolean equations that define</a:t>
            </a:r>
            <a:r>
              <a:rPr lang="tr-TR" sz="2400" dirty="0"/>
              <a:t> </a:t>
            </a:r>
            <a:r>
              <a:rPr lang="en-US" sz="2400" dirty="0"/>
              <a:t>the required relationships between inputs and outputs.</a:t>
            </a:r>
          </a:p>
          <a:p>
            <a:r>
              <a:rPr lang="en-US" sz="2400" b="1" dirty="0"/>
              <a:t>3. Optimization: </a:t>
            </a:r>
            <a:r>
              <a:rPr lang="en-US" sz="2400" dirty="0"/>
              <a:t>Apply two-level and multiple-level optimization. Draw a logic</a:t>
            </a:r>
            <a:r>
              <a:rPr lang="tr-TR" sz="2400" dirty="0"/>
              <a:t> </a:t>
            </a:r>
            <a:r>
              <a:rPr lang="en-US" sz="2400" dirty="0"/>
              <a:t>diagram or provide a netlist for the resulting circuit using ANDs, ORs, and</a:t>
            </a:r>
            <a:r>
              <a:rPr lang="tr-TR" sz="2400" dirty="0"/>
              <a:t> </a:t>
            </a:r>
            <a:r>
              <a:rPr lang="tr-TR" sz="2400" dirty="0" err="1"/>
              <a:t>inverters</a:t>
            </a:r>
            <a:r>
              <a:rPr lang="tr-TR" sz="2400" dirty="0"/>
              <a:t>.</a:t>
            </a:r>
          </a:p>
          <a:p>
            <a:r>
              <a:rPr lang="en-US" sz="2400" b="1" dirty="0"/>
              <a:t>4. Technology Mapping: </a:t>
            </a:r>
            <a:r>
              <a:rPr lang="en-US" sz="2400" dirty="0"/>
              <a:t>Transform the logic diagram or netlist to a new diagram</a:t>
            </a:r>
            <a:r>
              <a:rPr lang="tr-TR" sz="2400" dirty="0"/>
              <a:t> </a:t>
            </a:r>
            <a:r>
              <a:rPr lang="en-US" sz="2400" dirty="0"/>
              <a:t>or netlist using the available implementation technology.</a:t>
            </a:r>
          </a:p>
          <a:p>
            <a:r>
              <a:rPr lang="en-US" sz="2400" b="1" dirty="0"/>
              <a:t>5. Verification: </a:t>
            </a:r>
            <a:r>
              <a:rPr lang="en-US" sz="2400" dirty="0"/>
              <a:t>Verify the correctness of the final design.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543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447"/>
            <a:ext cx="10515600" cy="46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BEGINNING HIERARCHICAL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</a:t>
            </a:r>
            <a:r>
              <a:rPr lang="en-US" sz="2400" dirty="0"/>
              <a:t> “divide-and-conquer” approach called </a:t>
            </a:r>
            <a:r>
              <a:rPr lang="en-US" sz="2400" i="1" dirty="0"/>
              <a:t>hierarchical</a:t>
            </a:r>
            <a:r>
              <a:rPr lang="tr-TR" sz="2400" i="1" dirty="0"/>
              <a:t> </a:t>
            </a:r>
            <a:r>
              <a:rPr lang="en-US" sz="2400" i="1" dirty="0"/>
              <a:t>design</a:t>
            </a:r>
            <a:r>
              <a:rPr lang="en-US" sz="2400" dirty="0"/>
              <a:t>, and the resulting related symbols and schematics constitute a </a:t>
            </a:r>
            <a:r>
              <a:rPr lang="en-US" sz="2400" i="1" dirty="0"/>
              <a:t>hierarchy</a:t>
            </a:r>
            <a:r>
              <a:rPr lang="tr-TR" sz="2400" i="1" dirty="0"/>
              <a:t> </a:t>
            </a:r>
            <a:r>
              <a:rPr lang="en-US" sz="2400" dirty="0"/>
              <a:t>representing the circuit designed.</a:t>
            </a:r>
            <a:endParaRPr lang="tr-TR" sz="2400" dirty="0"/>
          </a:p>
          <a:p>
            <a:r>
              <a:rPr lang="en-US" sz="2400" dirty="0"/>
              <a:t> In order to deal with circuit complexity, the circuit</a:t>
            </a:r>
            <a:r>
              <a:rPr lang="tr-TR" sz="2400" dirty="0"/>
              <a:t> </a:t>
            </a:r>
            <a:r>
              <a:rPr lang="en-US" sz="2400" dirty="0"/>
              <a:t>is broken up into pieces we call </a:t>
            </a:r>
            <a:r>
              <a:rPr lang="en-US" sz="2400" i="1" dirty="0"/>
              <a:t>blocks.</a:t>
            </a:r>
            <a:endParaRPr lang="tr-TR" sz="2400" i="1" dirty="0"/>
          </a:p>
          <a:p>
            <a:r>
              <a:rPr lang="en-US" sz="2400" i="1" dirty="0"/>
              <a:t> </a:t>
            </a:r>
            <a:r>
              <a:rPr lang="en-US" sz="2400" dirty="0"/>
              <a:t>The blocks are interconnected to form</a:t>
            </a:r>
            <a:r>
              <a:rPr lang="tr-TR" sz="2400" dirty="0"/>
              <a:t> </a:t>
            </a:r>
            <a:r>
              <a:rPr lang="en-US" sz="2400" dirty="0"/>
              <a:t>the circuit. The functions of these blocks and their interfaces are carefully defined,</a:t>
            </a:r>
            <a:r>
              <a:rPr lang="tr-TR" sz="2400" dirty="0"/>
              <a:t> </a:t>
            </a:r>
            <a:r>
              <a:rPr lang="en-US" sz="2400" dirty="0"/>
              <a:t>so that the circuit formed by interconnecting the blocks obeys the initial circuit</a:t>
            </a:r>
            <a:r>
              <a:rPr lang="tr-TR" sz="2400" dirty="0"/>
              <a:t>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409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4452"/>
            <a:ext cx="10515600" cy="743631"/>
          </a:xfrm>
        </p:spPr>
        <p:txBody>
          <a:bodyPr/>
          <a:lstStyle/>
          <a:p>
            <a:r>
              <a:rPr lang="tr-TR" b="1" i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808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encoder is a digital function that performs the inverse operation of a decoder.</a:t>
            </a:r>
          </a:p>
          <a:p>
            <a:r>
              <a:rPr lang="en-US" sz="2400" dirty="0"/>
              <a:t>An encoder has 2</a:t>
            </a:r>
            <a:r>
              <a:rPr lang="en-US" sz="2400" i="1" dirty="0"/>
              <a:t>n </a:t>
            </a:r>
            <a:r>
              <a:rPr lang="en-US" sz="2400" dirty="0"/>
              <a:t>(or fewer) input lines and </a:t>
            </a:r>
            <a:r>
              <a:rPr lang="en-US" sz="2400" i="1" dirty="0"/>
              <a:t>n </a:t>
            </a:r>
            <a:r>
              <a:rPr lang="en-US" sz="2400" dirty="0"/>
              <a:t>output lines. The output lines generate</a:t>
            </a:r>
            <a:r>
              <a:rPr lang="tr-TR" sz="2400" dirty="0"/>
              <a:t> </a:t>
            </a:r>
            <a:r>
              <a:rPr lang="en-US" sz="2400" dirty="0"/>
              <a:t>the binary code corresponding to the input value.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2905760"/>
            <a:ext cx="6687031" cy="334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18" y="4045402"/>
            <a:ext cx="3366954" cy="15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Encoder: </a:t>
            </a:r>
            <a:r>
              <a:rPr lang="tr-TR" b="1" i="1" dirty="0" err="1"/>
              <a:t>Question</a:t>
            </a:r>
            <a:endParaRPr lang="tr-T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712"/>
            <a:ext cx="9667875" cy="504145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86" y="2381924"/>
            <a:ext cx="5726793" cy="36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Encoder: </a:t>
            </a:r>
            <a:r>
              <a:rPr lang="tr-TR" b="1" i="1" dirty="0" err="1"/>
              <a:t>Answer</a:t>
            </a:r>
            <a:endParaRPr lang="tr-TR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120"/>
            <a:ext cx="10319657" cy="35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Decoder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9280"/>
            <a:ext cx="9601200" cy="3581400"/>
          </a:xfrm>
        </p:spPr>
        <p:txBody>
          <a:bodyPr/>
          <a:lstStyle/>
          <a:p>
            <a:r>
              <a:rPr lang="tr-TR" sz="2400" dirty="0"/>
              <a:t>a </a:t>
            </a:r>
            <a:r>
              <a:rPr lang="tr-TR" sz="2400" dirty="0" err="1"/>
              <a:t>combinational</a:t>
            </a:r>
            <a:r>
              <a:rPr lang="tr-TR" sz="2400" dirty="0"/>
              <a:t> </a:t>
            </a:r>
            <a:r>
              <a:rPr lang="tr-TR" sz="2400" dirty="0" err="1"/>
              <a:t>circuit</a:t>
            </a:r>
            <a:r>
              <a:rPr lang="tr-TR" sz="2400" dirty="0"/>
              <a:t> </a:t>
            </a:r>
            <a:r>
              <a:rPr lang="en-US" sz="2400" dirty="0"/>
              <a:t>with an </a:t>
            </a:r>
            <a:r>
              <a:rPr lang="en-US" sz="2400" i="1" dirty="0"/>
              <a:t>n-bit </a:t>
            </a:r>
            <a:r>
              <a:rPr lang="en-US" sz="2400" dirty="0"/>
              <a:t>binary code applied to its inputs and an </a:t>
            </a:r>
            <a:r>
              <a:rPr lang="en-US" sz="2400" i="1" dirty="0"/>
              <a:t>m</a:t>
            </a:r>
            <a:r>
              <a:rPr lang="en-US" sz="2400" dirty="0"/>
              <a:t>-bit binary code appearing</a:t>
            </a:r>
            <a:r>
              <a:rPr lang="tr-TR" sz="2400" dirty="0"/>
              <a:t> </a:t>
            </a:r>
            <a:r>
              <a:rPr lang="en-US" sz="2400" dirty="0"/>
              <a:t>at the outputs. </a:t>
            </a:r>
            <a:endParaRPr lang="tr-TR" sz="2400" dirty="0"/>
          </a:p>
          <a:p>
            <a:r>
              <a:rPr lang="en-US" sz="2400" dirty="0"/>
              <a:t>The decoder may have unused bit combinations on its inputs for</a:t>
            </a:r>
            <a:r>
              <a:rPr lang="tr-TR" sz="2400" dirty="0"/>
              <a:t> </a:t>
            </a:r>
            <a:r>
              <a:rPr lang="en-US" sz="2400" dirty="0"/>
              <a:t>which no corresponding </a:t>
            </a:r>
            <a:r>
              <a:rPr lang="en-US" sz="2400" i="1" dirty="0"/>
              <a:t>m</a:t>
            </a:r>
            <a:r>
              <a:rPr lang="en-US" sz="2400" dirty="0"/>
              <a:t>-bit code appears at the outputs.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9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tr-TR" b="1" i="1" dirty="0" err="1"/>
              <a:t>Decoder</a:t>
            </a:r>
            <a:r>
              <a:rPr lang="tr-TR" b="1" i="1" dirty="0"/>
              <a:t> </a:t>
            </a:r>
            <a:r>
              <a:rPr lang="tr-TR" b="1" i="1" dirty="0" err="1"/>
              <a:t>implementions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truth</a:t>
            </a:r>
            <a:r>
              <a:rPr lang="tr-TR" b="1" i="1" dirty="0"/>
              <a:t> </a:t>
            </a:r>
            <a:r>
              <a:rPr lang="tr-TR" b="1" i="1" dirty="0" err="1"/>
              <a:t>tables</a:t>
            </a:r>
            <a:endParaRPr lang="tr-TR" b="1" i="1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3376" y="2076774"/>
            <a:ext cx="5650424" cy="4039178"/>
          </a:xfrm>
          <a:prstGeom prst="rect">
            <a:avLst/>
          </a:prstGeo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796" y="2340244"/>
            <a:ext cx="3495675" cy="37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Decoder</a:t>
            </a:r>
            <a:r>
              <a:rPr lang="tr-TR" b="1" i="1" dirty="0"/>
              <a:t> </a:t>
            </a:r>
            <a:r>
              <a:rPr lang="tr-TR" b="1" i="1" dirty="0" err="1"/>
              <a:t>with</a:t>
            </a:r>
            <a:r>
              <a:rPr lang="tr-TR" b="1" i="1" dirty="0"/>
              <a:t> </a:t>
            </a:r>
            <a:r>
              <a:rPr lang="tr-TR" b="1" i="1" dirty="0" err="1"/>
              <a:t>Enable</a:t>
            </a:r>
            <a:endParaRPr lang="tr-TR" b="1" i="1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34600" cy="44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77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498</Words>
  <Application>Microsoft Office PowerPoint</Application>
  <PresentationFormat>Widescreen</PresentationFormat>
  <Paragraphs>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Chapter 3  Combinational Logic Design</vt:lpstr>
      <vt:lpstr>DESIGN PROCEDURE STEPS</vt:lpstr>
      <vt:lpstr>BEGINNING HIERARCHICAL DESIGN</vt:lpstr>
      <vt:lpstr>Encoder</vt:lpstr>
      <vt:lpstr>Encoder: Question</vt:lpstr>
      <vt:lpstr>Encoder: Answer</vt:lpstr>
      <vt:lpstr>Decoder</vt:lpstr>
      <vt:lpstr>Decoder implementions and truth tables</vt:lpstr>
      <vt:lpstr>Decoder with Enable</vt:lpstr>
      <vt:lpstr>Multiplexer</vt:lpstr>
      <vt:lpstr>Multiplexer</vt:lpstr>
      <vt:lpstr>PowerPoint Presentation</vt:lpstr>
      <vt:lpstr>From the book Fundamentals of Digital Logic with VHDL Design; 2nd edition</vt:lpstr>
      <vt:lpstr>MUX: Answer</vt:lpstr>
      <vt:lpstr>Question 2</vt:lpstr>
      <vt:lpstr>Answer 2</vt:lpstr>
      <vt:lpstr>Question 3</vt:lpstr>
      <vt:lpstr>Answer 3</vt:lpstr>
      <vt:lpstr>Question 4</vt:lpstr>
      <vt:lpstr>Answer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Combinational Logic Design</dc:title>
  <dc:creator>lenovo</dc:creator>
  <cp:lastModifiedBy>lenovo</cp:lastModifiedBy>
  <cp:revision>3</cp:revision>
  <dcterms:created xsi:type="dcterms:W3CDTF">2018-10-02T20:45:06Z</dcterms:created>
  <dcterms:modified xsi:type="dcterms:W3CDTF">2018-10-02T21:05:28Z</dcterms:modified>
</cp:coreProperties>
</file>