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69" r:id="rId4"/>
    <p:sldId id="265" r:id="rId5"/>
    <p:sldId id="266" r:id="rId6"/>
    <p:sldId id="262" r:id="rId7"/>
    <p:sldId id="263" r:id="rId8"/>
    <p:sldId id="270" r:id="rId9"/>
    <p:sldId id="264" r:id="rId10"/>
    <p:sldId id="260" r:id="rId11"/>
    <p:sldId id="268" r:id="rId12"/>
    <p:sldId id="267" r:id="rId13"/>
    <p:sldId id="271" r:id="rId14"/>
    <p:sldId id="261" r:id="rId1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8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3F239-CB5E-4DCD-A0A6-7AAEE065F551}" type="datetimeFigureOut">
              <a:rPr lang="tr-TR" smtClean="0"/>
              <a:pPr/>
              <a:t>11.02.2019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4FD7A-F35F-4737-8B25-65ECC003945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7906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4FD7A-F35F-4737-8B25-65ECC0039451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845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4FD7A-F35F-4737-8B25-65ECC0039451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845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4FD7A-F35F-4737-8B25-65ECC0039451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845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4FD7A-F35F-4737-8B25-65ECC0039451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8451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4FD7A-F35F-4737-8B25-65ECC0039451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6817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4FD7A-F35F-4737-8B25-65ECC0039451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6817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4FD7A-F35F-4737-8B25-65ECC0039451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6817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4FD7A-F35F-4737-8B25-65ECC0039451}" type="slidenum">
              <a:rPr lang="tr-TR" smtClean="0"/>
              <a:pPr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9136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İkizkenar Üçgen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5DE1BC-7CBC-4FD7-8B87-3C7A3C65CBAF}" type="datetime1">
              <a:rPr lang="tr-TR" smtClean="0"/>
              <a:pPr/>
              <a:t>11.02.2019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tr-TR" smtClean="0"/>
              <a:t>CMPE 314</a:t>
            </a:r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600DDF1-2DF8-4B16-BFDF-3D3FF109E87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2156-B89A-4670-9387-72B91E25701A}" type="datetime1">
              <a:rPr lang="tr-TR" smtClean="0"/>
              <a:pPr/>
              <a:t>11.02.2019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CMPE 314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DF1-2DF8-4B16-BFDF-3D3FF109E87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FA88-335F-41CA-A87B-D4278344CCCE}" type="datetime1">
              <a:rPr lang="tr-TR" smtClean="0"/>
              <a:pPr/>
              <a:t>11.02.2019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CMPE 314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DF1-2DF8-4B16-BFDF-3D3FF109E87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755C5D9-38D0-47B7-A3DE-630BBCE2494E}" type="datetime1">
              <a:rPr lang="tr-TR" smtClean="0"/>
              <a:pPr/>
              <a:t>11.02.2019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r>
              <a:rPr lang="tr-TR" smtClean="0"/>
              <a:t>CMPE 314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DF1-2DF8-4B16-BFDF-3D3FF109E87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ik Üçgen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İkizkenar Üçgen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6B6D54C-FEE8-4D8A-B25D-726BB9962325}" type="datetime1">
              <a:rPr lang="tr-TR" smtClean="0"/>
              <a:pPr/>
              <a:t>11.02.2019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r>
              <a:rPr lang="tr-TR" smtClean="0"/>
              <a:t>CMPE 314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600DDF1-2DF8-4B16-BFDF-3D3FF109E870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1" name="10 Düz Bağlayıcı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Düz Bağlayıcı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8481B36-0C1C-4E79-8FD1-A48C986776C3}" type="datetime1">
              <a:rPr lang="tr-TR" smtClean="0"/>
              <a:pPr/>
              <a:t>11.02.2019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r>
              <a:rPr lang="tr-TR" smtClean="0"/>
              <a:t>CMPE 314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00DDF1-2DF8-4B16-BFDF-3D3FF109E87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687A533-A851-4006-981E-8E87891B1641}" type="datetime1">
              <a:rPr lang="tr-TR" smtClean="0"/>
              <a:pPr/>
              <a:t>11.02.2019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r>
              <a:rPr lang="tr-TR" smtClean="0"/>
              <a:t>CMPE 314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600DDF1-2DF8-4B16-BFDF-3D3FF109E87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FB52-D2BF-4C7D-AB23-0CC3E4846CE6}" type="datetime1">
              <a:rPr lang="tr-TR" smtClean="0"/>
              <a:pPr/>
              <a:t>11.02.2019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CMPE 314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DF1-2DF8-4B16-BFDF-3D3FF109E87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BBAFF0B-5482-459E-9173-423D5144E6C1}" type="datetime1">
              <a:rPr lang="tr-TR" smtClean="0"/>
              <a:pPr/>
              <a:t>11.02.2019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r>
              <a:rPr lang="tr-TR" smtClean="0"/>
              <a:t>CMPE 314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00DDF1-2DF8-4B16-BFDF-3D3FF109E87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3CF73A8-4E6D-4760-8AD2-4A20471E0F4F}" type="datetime1">
              <a:rPr lang="tr-TR" smtClean="0"/>
              <a:pPr/>
              <a:t>11.02.2019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tr-TR" smtClean="0"/>
              <a:t>CMPE 314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600DDF1-2DF8-4B16-BFDF-3D3FF109E87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34CDB89-A4B1-490C-A3BE-19143A1052A1}" type="datetime1">
              <a:rPr lang="tr-TR" smtClean="0"/>
              <a:pPr/>
              <a:t>11.02.2019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tr-TR" smtClean="0"/>
              <a:t>CMPE 314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600DDF1-2DF8-4B16-BFDF-3D3FF109E87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Dik Üçgen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Düz Bağlayıcı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Düz Bağlayıcı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A11FDC9-AC9C-4144-ADBF-7694530CB5C7}" type="datetime1">
              <a:rPr lang="tr-TR" smtClean="0"/>
              <a:pPr/>
              <a:t>11.02.2019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CMPE 314</a:t>
            </a:r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600DDF1-2DF8-4B16-BFDF-3D3FF109E870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95867" y="1563401"/>
            <a:ext cx="7772400" cy="1816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tr-TR" altLang="tr-TR" sz="4000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CMPE 314</a:t>
            </a:r>
            <a:r>
              <a:rPr lang="en-US" altLang="tr-TR" sz="4000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/>
            </a:r>
            <a:br>
              <a:rPr lang="en-US" altLang="tr-TR" sz="4000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rPr>
            </a:br>
            <a:r>
              <a:rPr lang="tr-TR" altLang="tr-TR" sz="4000" kern="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Concepts</a:t>
            </a:r>
            <a:r>
              <a:rPr lang="tr-TR" altLang="tr-TR" sz="4000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of </a:t>
            </a:r>
            <a:r>
              <a:rPr lang="tr-TR" altLang="tr-TR" sz="4000" kern="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Programming</a:t>
            </a:r>
            <a:r>
              <a:rPr lang="tr-TR" altLang="tr-TR" sz="4000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lang="tr-TR" altLang="tr-TR" sz="4000" kern="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Languages</a:t>
            </a:r>
            <a:r>
              <a:rPr lang="tr-TR" altLang="tr-TR" sz="4000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endParaRPr lang="en-US" altLang="tr-TR" sz="4000" kern="0" dirty="0">
              <a:solidFill>
                <a:schemeClr val="accent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38767" y="3829026"/>
            <a:ext cx="7086600" cy="1524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defRPr/>
            </a:pPr>
            <a:r>
              <a:rPr lang="tr-TR" altLang="tr-TR" sz="2000" kern="0" dirty="0">
                <a:solidFill>
                  <a:srgbClr val="000000"/>
                </a:solidFill>
                <a:latin typeface="Arial"/>
                <a:cs typeface="Arial"/>
              </a:rPr>
              <a:t>Spring </a:t>
            </a:r>
            <a:r>
              <a:rPr lang="en-US" altLang="tr-TR" sz="2000" kern="0" dirty="0" smtClean="0">
                <a:solidFill>
                  <a:srgbClr val="000000"/>
                </a:solidFill>
                <a:latin typeface="Arial"/>
                <a:cs typeface="Arial"/>
              </a:rPr>
              <a:t>201</a:t>
            </a:r>
            <a:r>
              <a:rPr lang="tr-TR" altLang="tr-TR" sz="2000" kern="0" dirty="0">
                <a:solidFill>
                  <a:srgbClr val="000000"/>
                </a:solidFill>
                <a:latin typeface="Arial"/>
                <a:cs typeface="Arial"/>
              </a:rPr>
              <a:t>9</a:t>
            </a:r>
            <a:endParaRPr lang="en-US" altLang="tr-TR" sz="20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eaLnBrk="1" hangingPunct="1">
              <a:defRPr/>
            </a:pPr>
            <a:r>
              <a:rPr lang="tr-TR" altLang="tr-TR" sz="2000" kern="0" dirty="0" smtClean="0">
                <a:solidFill>
                  <a:srgbClr val="000000"/>
                </a:solidFill>
                <a:latin typeface="Arial"/>
                <a:cs typeface="Arial"/>
              </a:rPr>
              <a:t>12 </a:t>
            </a:r>
            <a:r>
              <a:rPr lang="tr-TR" altLang="tr-TR" sz="2000" kern="0" dirty="0">
                <a:solidFill>
                  <a:srgbClr val="000000"/>
                </a:solidFill>
                <a:latin typeface="Arial"/>
                <a:cs typeface="Arial"/>
              </a:rPr>
              <a:t>February </a:t>
            </a:r>
            <a:r>
              <a:rPr lang="tr-TR" altLang="tr-TR" sz="2000" kern="0" dirty="0" smtClean="0">
                <a:solidFill>
                  <a:srgbClr val="000000"/>
                </a:solidFill>
                <a:latin typeface="Arial"/>
                <a:cs typeface="Arial"/>
              </a:rPr>
              <a:t>2019</a:t>
            </a:r>
            <a:endParaRPr lang="tr-TR" altLang="tr-TR" sz="20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eaLnBrk="1" hangingPunct="1">
              <a:defRPr/>
            </a:pPr>
            <a:endParaRPr lang="tr-TR" altLang="tr-TR" sz="20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eaLnBrk="1" hangingPunct="1">
              <a:defRPr/>
            </a:pPr>
            <a:r>
              <a:rPr lang="tr-TR" altLang="tr-TR" sz="2800" kern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Dr. Esra </a:t>
            </a:r>
            <a:r>
              <a:rPr lang="tr-TR" altLang="tr-TR" sz="2800" kern="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Dinçer</a:t>
            </a:r>
            <a:endParaRPr lang="tr-TR" altLang="tr-TR" sz="2800" kern="0" dirty="0">
              <a:solidFill>
                <a:schemeClr val="accent3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DF1-2DF8-4B16-BFDF-3D3FF109E870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746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DF1-2DF8-4B16-BFDF-3D3FF109E870}" type="slidenum">
              <a:rPr lang="tr-TR" smtClean="0"/>
              <a:pPr/>
              <a:t>10</a:t>
            </a:fld>
            <a:endParaRPr lang="tr-TR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45602" y="304799"/>
            <a:ext cx="65881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tr-TR" altLang="tr-TR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Assessment</a:t>
            </a:r>
            <a:endParaRPr lang="en-US" altLang="tr-TR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2386" y="1442435"/>
            <a:ext cx="8583612" cy="3341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indent="-457200" algn="l">
              <a:defRPr/>
            </a:pPr>
            <a:r>
              <a:rPr lang="tr-TR" sz="2800" dirty="0" err="1" smtClean="0"/>
              <a:t>Lab</a:t>
            </a:r>
            <a:r>
              <a:rPr lang="tr-TR" sz="2800" dirty="0" smtClean="0"/>
              <a:t> </a:t>
            </a:r>
            <a:r>
              <a:rPr lang="tr-TR" sz="2800" dirty="0" err="1" smtClean="0"/>
              <a:t>exercises</a:t>
            </a:r>
            <a:r>
              <a:rPr lang="tr-TR" sz="2800" dirty="0" smtClean="0"/>
              <a:t>		</a:t>
            </a:r>
            <a:r>
              <a:rPr lang="en-US" sz="2800" dirty="0" smtClean="0"/>
              <a:t>20 </a:t>
            </a:r>
            <a:r>
              <a:rPr lang="en-US" sz="2800" dirty="0"/>
              <a:t>%</a:t>
            </a:r>
            <a:endParaRPr lang="tr-TR" sz="2800" dirty="0"/>
          </a:p>
          <a:p>
            <a:pPr marL="457200" indent="-457200" algn="l">
              <a:defRPr/>
            </a:pPr>
            <a:r>
              <a:rPr lang="tr-TR" sz="2800" dirty="0"/>
              <a:t>M</a:t>
            </a:r>
            <a:r>
              <a:rPr lang="en-US" sz="2800" dirty="0" err="1"/>
              <a:t>idterm</a:t>
            </a:r>
            <a:r>
              <a:rPr lang="en-US" sz="2800" dirty="0"/>
              <a:t> </a:t>
            </a:r>
            <a:r>
              <a:rPr lang="en-US" sz="2800" dirty="0" smtClean="0"/>
              <a:t>exam </a:t>
            </a:r>
            <a:r>
              <a:rPr lang="tr-TR" sz="2800" dirty="0"/>
              <a:t>	</a:t>
            </a:r>
            <a:r>
              <a:rPr lang="tr-TR" sz="2800" dirty="0" smtClean="0"/>
              <a:t>	30</a:t>
            </a:r>
            <a:r>
              <a:rPr lang="en-US" sz="2800" dirty="0" smtClean="0"/>
              <a:t> %</a:t>
            </a:r>
            <a:r>
              <a:rPr lang="tr-TR" sz="2800" dirty="0" smtClean="0"/>
              <a:t> (</a:t>
            </a:r>
            <a:r>
              <a:rPr lang="tr-TR" sz="2800" dirty="0" err="1" smtClean="0"/>
              <a:t>multiple</a:t>
            </a:r>
            <a:r>
              <a:rPr lang="tr-TR" sz="2800" dirty="0" smtClean="0"/>
              <a:t> </a:t>
            </a:r>
            <a:r>
              <a:rPr lang="tr-TR" sz="2800" dirty="0" err="1" smtClean="0"/>
              <a:t>choice</a:t>
            </a:r>
            <a:r>
              <a:rPr lang="tr-TR" sz="2800" dirty="0" smtClean="0"/>
              <a:t> test)</a:t>
            </a:r>
          </a:p>
          <a:p>
            <a:pPr marL="457200" indent="-457200" algn="l">
              <a:defRPr/>
            </a:pPr>
            <a:r>
              <a:rPr lang="tr-TR" sz="2800" dirty="0" smtClean="0"/>
              <a:t>Presentation		20% (groups)</a:t>
            </a:r>
            <a:endParaRPr lang="en-US" sz="2800" dirty="0"/>
          </a:p>
          <a:p>
            <a:pPr marL="457200" indent="-457200" algn="l">
              <a:defRPr/>
            </a:pPr>
            <a:r>
              <a:rPr lang="en-US" sz="2800" dirty="0"/>
              <a:t>Final </a:t>
            </a:r>
            <a:r>
              <a:rPr lang="en-US" sz="2800" dirty="0" smtClean="0"/>
              <a:t>exam </a:t>
            </a:r>
            <a:r>
              <a:rPr lang="tr-TR" sz="2800" dirty="0"/>
              <a:t>		</a:t>
            </a:r>
            <a:r>
              <a:rPr lang="tr-TR" sz="2800" dirty="0" smtClean="0"/>
              <a:t>30</a:t>
            </a:r>
            <a:r>
              <a:rPr lang="en-US" sz="2800" dirty="0" smtClean="0"/>
              <a:t> %</a:t>
            </a:r>
            <a:r>
              <a:rPr lang="tr-TR" sz="2800" dirty="0" smtClean="0"/>
              <a:t> (</a:t>
            </a:r>
            <a:r>
              <a:rPr lang="tr-TR" sz="2800" dirty="0" err="1" smtClean="0"/>
              <a:t>multiple</a:t>
            </a:r>
            <a:r>
              <a:rPr lang="tr-TR" sz="2800" dirty="0" smtClean="0"/>
              <a:t> </a:t>
            </a:r>
            <a:r>
              <a:rPr lang="tr-TR" sz="2800" dirty="0" err="1" smtClean="0"/>
              <a:t>choice</a:t>
            </a:r>
            <a:r>
              <a:rPr lang="tr-TR" sz="2800" dirty="0" smtClean="0"/>
              <a:t> test)</a:t>
            </a:r>
          </a:p>
          <a:p>
            <a:pPr marL="457200" indent="-457200" algn="l">
              <a:defRPr/>
            </a:pPr>
            <a:endParaRPr lang="tr-TR" sz="2800" dirty="0" smtClean="0"/>
          </a:p>
          <a:p>
            <a:pPr algn="l">
              <a:defRPr/>
            </a:pPr>
            <a:r>
              <a:rPr lang="tr-TR" sz="2800" dirty="0" err="1" smtClean="0"/>
              <a:t>The</a:t>
            </a:r>
            <a:r>
              <a:rPr lang="tr-TR" sz="2800" dirty="0" smtClean="0"/>
              <a:t> </a:t>
            </a:r>
            <a:r>
              <a:rPr lang="tr-TR" sz="2800" dirty="0" err="1" smtClean="0"/>
              <a:t>exams</a:t>
            </a:r>
            <a:r>
              <a:rPr lang="tr-TR" sz="2800" dirty="0" smtClean="0"/>
              <a:t> </a:t>
            </a:r>
            <a:r>
              <a:rPr lang="tr-TR" sz="2800" dirty="0" err="1" smtClean="0"/>
              <a:t>will</a:t>
            </a:r>
            <a:r>
              <a:rPr lang="tr-TR" sz="2800" dirty="0" smtClean="0"/>
              <a:t> </a:t>
            </a:r>
            <a:r>
              <a:rPr lang="tr-TR" sz="2800" dirty="0" err="1" smtClean="0"/>
              <a:t>cover</a:t>
            </a:r>
            <a:r>
              <a:rPr lang="tr-TR" sz="2800" dirty="0" smtClean="0"/>
              <a:t> </a:t>
            </a:r>
            <a:r>
              <a:rPr lang="tr-TR" sz="2800" dirty="0" err="1" smtClean="0"/>
              <a:t>the</a:t>
            </a:r>
            <a:r>
              <a:rPr lang="tr-TR" sz="2800" dirty="0" smtClean="0"/>
              <a:t> </a:t>
            </a:r>
            <a:r>
              <a:rPr lang="tr-TR" sz="2800" dirty="0" err="1" smtClean="0"/>
              <a:t>teaching</a:t>
            </a:r>
            <a:r>
              <a:rPr lang="tr-TR" sz="2800" dirty="0" smtClean="0"/>
              <a:t> </a:t>
            </a:r>
            <a:r>
              <a:rPr lang="tr-TR" sz="2800" dirty="0" err="1" smtClean="0"/>
              <a:t>slides</a:t>
            </a:r>
            <a:r>
              <a:rPr lang="tr-TR" sz="2800" dirty="0" smtClean="0"/>
              <a:t> </a:t>
            </a:r>
            <a:r>
              <a:rPr lang="tr-TR" sz="2800" dirty="0" err="1" smtClean="0"/>
              <a:t>and</a:t>
            </a:r>
            <a:r>
              <a:rPr lang="tr-TR" sz="2800" dirty="0" smtClean="0"/>
              <a:t> </a:t>
            </a:r>
            <a:r>
              <a:rPr lang="tr-TR" sz="2800" dirty="0" err="1" smtClean="0"/>
              <a:t>the</a:t>
            </a:r>
            <a:r>
              <a:rPr lang="tr-TR" sz="2800" dirty="0" smtClean="0"/>
              <a:t> </a:t>
            </a:r>
            <a:r>
              <a:rPr lang="tr-TR" sz="2800" dirty="0" err="1" smtClean="0"/>
              <a:t>lab</a:t>
            </a:r>
            <a:r>
              <a:rPr lang="tr-TR" sz="2800" dirty="0" smtClean="0"/>
              <a:t> </a:t>
            </a:r>
            <a:r>
              <a:rPr lang="tr-TR" sz="2800" dirty="0" err="1" smtClean="0"/>
              <a:t>exercises</a:t>
            </a:r>
            <a:endParaRPr lang="en-US" sz="2800" dirty="0" err="1" smtClean="0"/>
          </a:p>
          <a:p>
            <a:pPr algn="l">
              <a:defRPr/>
            </a:pPr>
            <a:endParaRPr lang="en-US" sz="20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019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DF1-2DF8-4B16-BFDF-3D3FF109E870}" type="slidenum">
              <a:rPr lang="tr-TR" smtClean="0"/>
              <a:pPr/>
              <a:t>11</a:t>
            </a:fld>
            <a:endParaRPr lang="tr-TR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45602" y="304799"/>
            <a:ext cx="65881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tr-TR" altLang="tr-TR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Assessment</a:t>
            </a:r>
            <a:endParaRPr lang="en-US" altLang="tr-TR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2386" y="1442435"/>
            <a:ext cx="8583612" cy="3341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indent="-457200">
              <a:defRPr/>
            </a:pPr>
            <a:r>
              <a:rPr lang="tr-TR" sz="2800" dirty="0" err="1" smtClean="0"/>
              <a:t>Presentations</a:t>
            </a:r>
            <a:r>
              <a:rPr lang="tr-TR" sz="2800" dirty="0" smtClean="0"/>
              <a:t>		</a:t>
            </a:r>
          </a:p>
          <a:p>
            <a:pPr marL="457200" indent="-457200" algn="l">
              <a:defRPr/>
            </a:pPr>
            <a:endParaRPr lang="tr-TR" sz="2800" kern="0" dirty="0" smtClean="0">
              <a:solidFill>
                <a:srgbClr val="000000"/>
              </a:solidFill>
            </a:endParaRPr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tr-TR" sz="2800" kern="0" dirty="0" err="1" smtClean="0"/>
              <a:t>Last</a:t>
            </a:r>
            <a:r>
              <a:rPr lang="tr-TR" sz="2800" kern="0" dirty="0" smtClean="0"/>
              <a:t> </a:t>
            </a:r>
            <a:r>
              <a:rPr lang="tr-TR" sz="2800" kern="0" dirty="0" err="1" smtClean="0"/>
              <a:t>three</a:t>
            </a:r>
            <a:r>
              <a:rPr lang="tr-TR" sz="2800" kern="0" dirty="0" smtClean="0"/>
              <a:t> </a:t>
            </a:r>
            <a:r>
              <a:rPr lang="tr-TR" sz="2800" kern="0" dirty="0" err="1" smtClean="0"/>
              <a:t>weeks</a:t>
            </a:r>
            <a:r>
              <a:rPr lang="tr-TR" sz="2800" kern="0" dirty="0" smtClean="0"/>
              <a:t> of </a:t>
            </a:r>
            <a:r>
              <a:rPr lang="tr-TR" sz="2800" kern="0" dirty="0" err="1" smtClean="0"/>
              <a:t>the</a:t>
            </a:r>
            <a:r>
              <a:rPr lang="tr-TR" sz="2800" kern="0" dirty="0" smtClean="0"/>
              <a:t> </a:t>
            </a:r>
            <a:r>
              <a:rPr lang="tr-TR" sz="2800" kern="0" dirty="0" err="1" smtClean="0"/>
              <a:t>semester</a:t>
            </a:r>
            <a:endParaRPr lang="tr-TR" sz="2800" kern="0" dirty="0" smtClean="0"/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tr-TR" sz="2800" kern="0" dirty="0" err="1" smtClean="0"/>
              <a:t>Search</a:t>
            </a:r>
            <a:r>
              <a:rPr lang="tr-TR" sz="2800" kern="0" dirty="0" smtClean="0"/>
              <a:t> </a:t>
            </a:r>
            <a:r>
              <a:rPr lang="tr-TR" sz="2800" kern="0" dirty="0" err="1" smtClean="0"/>
              <a:t>and</a:t>
            </a:r>
            <a:r>
              <a:rPr lang="tr-TR" sz="2800" kern="0" dirty="0" smtClean="0"/>
              <a:t> </a:t>
            </a:r>
            <a:r>
              <a:rPr lang="tr-TR" sz="2800" kern="0" dirty="0" err="1" smtClean="0"/>
              <a:t>present</a:t>
            </a:r>
            <a:endParaRPr lang="tr-TR" sz="2800" kern="0" dirty="0" smtClean="0"/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tr-TR" sz="2800" kern="0" dirty="0" err="1" smtClean="0"/>
              <a:t>Student</a:t>
            </a:r>
            <a:r>
              <a:rPr lang="tr-TR" sz="2800" kern="0" dirty="0" smtClean="0"/>
              <a:t> </a:t>
            </a:r>
            <a:r>
              <a:rPr lang="tr-TR" sz="2800" kern="0" dirty="0" err="1" smtClean="0"/>
              <a:t>groups</a:t>
            </a:r>
            <a:r>
              <a:rPr lang="tr-TR" sz="2800" kern="0" dirty="0" smtClean="0"/>
              <a:t> </a:t>
            </a:r>
            <a:r>
              <a:rPr lang="tr-TR" sz="2800" kern="0" dirty="0" err="1" smtClean="0"/>
              <a:t>will</a:t>
            </a:r>
            <a:r>
              <a:rPr lang="tr-TR" sz="2800" kern="0" dirty="0" smtClean="0"/>
              <a:t> be </a:t>
            </a:r>
            <a:r>
              <a:rPr lang="tr-TR" sz="2800" kern="0" dirty="0" err="1" smtClean="0"/>
              <a:t>formed</a:t>
            </a:r>
            <a:endParaRPr lang="tr-TR" sz="2800" kern="0" dirty="0" smtClean="0"/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tr-TR" sz="2800" kern="0" dirty="0" err="1" smtClean="0"/>
              <a:t>Topics</a:t>
            </a:r>
            <a:r>
              <a:rPr lang="tr-TR" sz="2800" kern="0" dirty="0" smtClean="0"/>
              <a:t> </a:t>
            </a:r>
            <a:r>
              <a:rPr lang="tr-TR" sz="2800" kern="0" dirty="0" err="1" smtClean="0"/>
              <a:t>are</a:t>
            </a:r>
            <a:r>
              <a:rPr lang="tr-TR" sz="2800" kern="0" dirty="0" smtClean="0"/>
              <a:t> </a:t>
            </a:r>
            <a:r>
              <a:rPr lang="tr-TR" sz="2800" kern="0" dirty="0" err="1" smtClean="0"/>
              <a:t>different</a:t>
            </a:r>
            <a:r>
              <a:rPr lang="tr-TR" sz="2800" kern="0" dirty="0" smtClean="0"/>
              <a:t> </a:t>
            </a:r>
            <a:r>
              <a:rPr lang="tr-TR" sz="2800" kern="0" dirty="0" err="1" smtClean="0"/>
              <a:t>programming</a:t>
            </a:r>
            <a:r>
              <a:rPr lang="tr-TR" sz="2800" kern="0" dirty="0" smtClean="0"/>
              <a:t> </a:t>
            </a:r>
            <a:r>
              <a:rPr lang="tr-TR" sz="2800" kern="0" dirty="0" err="1" smtClean="0"/>
              <a:t>languages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717019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DF1-2DF8-4B16-BFDF-3D3FF109E870}" type="slidenum">
              <a:rPr lang="tr-TR" smtClean="0"/>
              <a:pPr/>
              <a:t>12</a:t>
            </a:fld>
            <a:endParaRPr lang="tr-TR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45602" y="304799"/>
            <a:ext cx="65881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tr-TR" altLang="tr-TR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Assessment</a:t>
            </a:r>
            <a:endParaRPr lang="en-US" altLang="tr-TR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65113" y="1276349"/>
            <a:ext cx="8583612" cy="2567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  <a:defRPr/>
            </a:pPr>
            <a:r>
              <a:rPr lang="tr-TR" sz="2800" dirty="0" smtClean="0"/>
              <a:t>70% </a:t>
            </a:r>
            <a:r>
              <a:rPr lang="en-US" sz="2800" dirty="0" smtClean="0"/>
              <a:t>Class </a:t>
            </a:r>
            <a:r>
              <a:rPr lang="en-US" sz="2800" dirty="0"/>
              <a:t>attendance </a:t>
            </a:r>
            <a:r>
              <a:rPr lang="en-US" sz="2800" dirty="0" smtClean="0"/>
              <a:t>is required</a:t>
            </a:r>
            <a:endParaRPr lang="tr-TR" sz="2800" dirty="0" smtClean="0"/>
          </a:p>
          <a:p>
            <a:pPr marL="457200" indent="-457200" algn="l">
              <a:buFont typeface="Arial" pitchFamily="34" charset="0"/>
              <a:buChar char="•"/>
              <a:defRPr/>
            </a:pPr>
            <a:endParaRPr lang="tr-TR" sz="2800" dirty="0"/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tr-TR" sz="2800" dirty="0" err="1" smtClean="0"/>
              <a:t>Taking</a:t>
            </a:r>
            <a:r>
              <a:rPr lang="tr-TR" sz="2800" dirty="0" smtClean="0"/>
              <a:t> </a:t>
            </a:r>
            <a:r>
              <a:rPr lang="tr-TR" sz="2800" dirty="0" err="1" smtClean="0"/>
              <a:t>the</a:t>
            </a:r>
            <a:r>
              <a:rPr lang="tr-TR" sz="2800" dirty="0" smtClean="0"/>
              <a:t> final </a:t>
            </a:r>
            <a:r>
              <a:rPr lang="tr-TR" sz="2800" dirty="0"/>
              <a:t>exam is a </a:t>
            </a:r>
            <a:r>
              <a:rPr lang="tr-TR" sz="2800" dirty="0" err="1" smtClean="0"/>
              <a:t>requirement</a:t>
            </a:r>
            <a:endParaRPr lang="tr-TR" sz="2800" dirty="0" smtClean="0"/>
          </a:p>
          <a:p>
            <a:pPr marL="457200" indent="-457200" algn="l">
              <a:buFont typeface="Arial" pitchFamily="34" charset="0"/>
              <a:buChar char="•"/>
              <a:defRPr/>
            </a:pPr>
            <a:endParaRPr lang="tr-TR" sz="2800" dirty="0"/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tr-TR" sz="2800" dirty="0"/>
              <a:t>No E-exam will be offered</a:t>
            </a:r>
            <a:endParaRPr lang="en-US" sz="2800" dirty="0"/>
          </a:p>
          <a:p>
            <a:pPr algn="l">
              <a:defRPr/>
            </a:pPr>
            <a:endParaRPr lang="en-US" sz="20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019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Lab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All lab assignments/exercises should be finished in the lab</a:t>
            </a:r>
            <a:endParaRPr lang="en-US" dirty="0"/>
          </a:p>
          <a:p>
            <a:r>
              <a:rPr lang="en-US" i="1" dirty="0"/>
              <a:t>Let the lab supervisor check your assignment before you upload it</a:t>
            </a:r>
            <a:endParaRPr lang="en-US" dirty="0"/>
          </a:p>
          <a:p>
            <a:r>
              <a:rPr lang="en-US" i="1" dirty="0"/>
              <a:t>All lab assignments are to be done individually</a:t>
            </a:r>
            <a:endParaRPr lang="en-US" dirty="0"/>
          </a:p>
          <a:p>
            <a:r>
              <a:rPr lang="en-US" i="1" dirty="0"/>
              <a:t> The assignments which have exactly the same or very similar content may not be graded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DF1-2DF8-4B16-BFDF-3D3FF109E870}" type="slidenum">
              <a:rPr lang="tr-TR" smtClean="0"/>
              <a:pPr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8412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DF1-2DF8-4B16-BFDF-3D3FF109E870}" type="slidenum">
              <a:rPr lang="tr-TR" smtClean="0"/>
              <a:pPr/>
              <a:t>14</a:t>
            </a:fld>
            <a:endParaRPr lang="tr-TR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45602" y="304799"/>
            <a:ext cx="65881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tr-TR" altLang="tr-TR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Requirements</a:t>
            </a:r>
            <a:endParaRPr lang="en-US" altLang="tr-TR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4528" y="975361"/>
            <a:ext cx="7630393" cy="437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altLang="tr-TR" sz="2400" dirty="0">
                <a:latin typeface="+mn-lt"/>
                <a:cs typeface="+mn-cs"/>
              </a:rPr>
              <a:t>Students must attend at least 70% of the lectures. This requirement includes illnesses as well as other types of excused absences. Lack of compliance with this attendance rule shall result in a fail </a:t>
            </a:r>
            <a:r>
              <a:rPr lang="tr-TR" altLang="tr-TR" sz="2400" dirty="0">
                <a:latin typeface="+mn-lt"/>
                <a:cs typeface="+mn-cs"/>
              </a:rPr>
              <a:t>assessment</a:t>
            </a:r>
            <a:r>
              <a:rPr lang="en-US" altLang="tr-TR" sz="2400" dirty="0">
                <a:latin typeface="+mn-lt"/>
                <a:cs typeface="+mn-cs"/>
              </a:rPr>
              <a:t>. </a:t>
            </a:r>
            <a:endParaRPr lang="tr-TR" altLang="tr-TR" sz="2400" dirty="0">
              <a:latin typeface="+mn-lt"/>
              <a:cs typeface="+mn-cs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altLang="tr-TR" sz="2400" dirty="0">
                <a:latin typeface="+mn-lt"/>
                <a:cs typeface="+mn-cs"/>
              </a:rPr>
              <a:t>Excused absences must be documented and their legitimacy is determined by the instructor.</a:t>
            </a:r>
            <a:endParaRPr lang="tr-TR" altLang="tr-TR" sz="2400" dirty="0">
              <a:latin typeface="+mn-lt"/>
              <a:cs typeface="+mn-cs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altLang="tr-TR" sz="2400" dirty="0">
                <a:latin typeface="+mn-lt"/>
                <a:cs typeface="+mn-cs"/>
              </a:rPr>
              <a:t>Tardy arrivals shall be avoided.</a:t>
            </a:r>
            <a:r>
              <a:rPr lang="tr-TR" altLang="tr-TR" sz="2400" dirty="0">
                <a:latin typeface="+mn-lt"/>
                <a:cs typeface="+mn-cs"/>
              </a:rPr>
              <a:t> Please do not disturb the on-going</a:t>
            </a:r>
            <a:r>
              <a:rPr lang="en-US" altLang="tr-TR" sz="2400" dirty="0">
                <a:latin typeface="+mn-lt"/>
                <a:cs typeface="+mn-cs"/>
              </a:rPr>
              <a:t> </a:t>
            </a:r>
            <a:r>
              <a:rPr lang="tr-TR" altLang="tr-TR" sz="2400" dirty="0">
                <a:latin typeface="+mn-lt"/>
                <a:cs typeface="+mn-cs"/>
              </a:rPr>
              <a:t>lecture!</a:t>
            </a: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altLang="tr-TR" sz="2400" dirty="0">
                <a:latin typeface="+mn-lt"/>
                <a:cs typeface="+mn-cs"/>
              </a:rPr>
              <a:t>Adherence to the University Academic Integrity policy is required.</a:t>
            </a:r>
            <a:endParaRPr lang="tr-TR" altLang="tr-TR" sz="24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750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DF1-2DF8-4B16-BFDF-3D3FF109E870}" type="slidenum">
              <a:rPr lang="tr-TR" smtClean="0"/>
              <a:pPr/>
              <a:t>2</a:t>
            </a:fld>
            <a:endParaRPr lang="tr-TR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45602" y="304799"/>
            <a:ext cx="65881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tr-TR" altLang="tr-TR" b="1" dirty="0"/>
              <a:t>Course Info</a:t>
            </a:r>
            <a:endParaRPr lang="en-US" altLang="tr-TR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65113" y="1008126"/>
            <a:ext cx="8583612" cy="4941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80975" indent="-180975">
              <a:defRPr/>
            </a:pPr>
            <a:r>
              <a:rPr lang="tr-TR" sz="3000" b="1" dirty="0" err="1" smtClean="0">
                <a:solidFill>
                  <a:srgbClr val="FF0000"/>
                </a:solidFill>
              </a:rPr>
              <a:t>Lecture</a:t>
            </a:r>
            <a:r>
              <a:rPr lang="tr-TR" sz="3000" b="1" dirty="0" smtClean="0">
                <a:solidFill>
                  <a:srgbClr val="FF0000"/>
                </a:solidFill>
              </a:rPr>
              <a:t> </a:t>
            </a:r>
            <a:r>
              <a:rPr lang="tr-TR" sz="3000" dirty="0"/>
              <a:t>	</a:t>
            </a:r>
            <a:endParaRPr lang="tr-TR" sz="3000" dirty="0" smtClean="0"/>
          </a:p>
          <a:p>
            <a:pPr marL="180975" indent="-180975">
              <a:defRPr/>
            </a:pPr>
            <a:r>
              <a:rPr lang="tr-TR" sz="3000" dirty="0" smtClean="0"/>
              <a:t>Tuesday </a:t>
            </a:r>
            <a:r>
              <a:rPr lang="en-US" sz="3000" dirty="0" smtClean="0"/>
              <a:t>09:00-12:00</a:t>
            </a:r>
            <a:r>
              <a:rPr lang="tr-TR" sz="3000" dirty="0" smtClean="0"/>
              <a:t> (</a:t>
            </a:r>
            <a:r>
              <a:rPr lang="tr-TR" altLang="tr-TR" sz="3000" dirty="0" smtClean="0"/>
              <a:t>3 </a:t>
            </a:r>
            <a:r>
              <a:rPr lang="tr-TR" altLang="tr-TR" sz="3000" dirty="0" err="1" smtClean="0"/>
              <a:t>hours</a:t>
            </a:r>
            <a:r>
              <a:rPr lang="tr-TR" altLang="tr-TR" sz="3000" dirty="0" smtClean="0"/>
              <a:t> )</a:t>
            </a:r>
          </a:p>
          <a:p>
            <a:pPr marL="180975" indent="-180975">
              <a:defRPr/>
            </a:pPr>
            <a:r>
              <a:rPr lang="tr-TR" sz="3000" dirty="0" smtClean="0"/>
              <a:t/>
            </a:r>
            <a:br>
              <a:rPr lang="tr-TR" sz="3000" dirty="0" smtClean="0"/>
            </a:br>
            <a:r>
              <a:rPr lang="tr-TR" sz="3000" b="1" dirty="0" err="1" smtClean="0">
                <a:solidFill>
                  <a:srgbClr val="FF0000"/>
                </a:solidFill>
              </a:rPr>
              <a:t>Lab</a:t>
            </a:r>
            <a:r>
              <a:rPr lang="tr-TR" sz="3000" b="1" dirty="0" smtClean="0">
                <a:solidFill>
                  <a:srgbClr val="FF0000"/>
                </a:solidFill>
              </a:rPr>
              <a:t>	</a:t>
            </a:r>
            <a:r>
              <a:rPr lang="en-US" sz="3000" b="1" dirty="0" smtClean="0">
                <a:solidFill>
                  <a:srgbClr val="FF0000"/>
                </a:solidFill>
              </a:rPr>
              <a:t> </a:t>
            </a:r>
            <a:r>
              <a:rPr lang="tr-TR" sz="3000" b="1" dirty="0" smtClean="0">
                <a:solidFill>
                  <a:srgbClr val="FF0000"/>
                </a:solidFill>
              </a:rPr>
              <a:t> </a:t>
            </a:r>
          </a:p>
          <a:p>
            <a:pPr marL="180975" indent="-180975">
              <a:defRPr/>
            </a:pPr>
            <a:r>
              <a:rPr lang="tr-TR" sz="3000" dirty="0" smtClean="0"/>
              <a:t>2 subsessions</a:t>
            </a:r>
          </a:p>
          <a:p>
            <a:pPr marL="180975" indent="-180975" algn="l">
              <a:defRPr/>
            </a:pPr>
            <a:r>
              <a:rPr lang="tr-TR" sz="3000" dirty="0" smtClean="0"/>
              <a:t>Wednesday 15:00-16:00, E3-306 (</a:t>
            </a:r>
            <a:r>
              <a:rPr lang="tr-TR" altLang="tr-TR" sz="3000" dirty="0" smtClean="0"/>
              <a:t>2 hours)</a:t>
            </a:r>
          </a:p>
          <a:p>
            <a:pPr marL="180975" indent="-180975" algn="l">
              <a:defRPr/>
            </a:pPr>
            <a:r>
              <a:rPr lang="tr-TR" sz="3000" dirty="0" smtClean="0"/>
              <a:t> Friday	     </a:t>
            </a:r>
            <a:r>
              <a:rPr lang="en-US" sz="3000" dirty="0" smtClean="0"/>
              <a:t>09:00-12:00</a:t>
            </a:r>
            <a:r>
              <a:rPr lang="tr-TR" sz="3000" dirty="0" smtClean="0"/>
              <a:t>, E3-306 (</a:t>
            </a:r>
            <a:r>
              <a:rPr lang="tr-TR" altLang="tr-TR" sz="3000" dirty="0" smtClean="0"/>
              <a:t>2 hours)</a:t>
            </a:r>
          </a:p>
          <a:p>
            <a:pPr marL="180975" indent="-180975">
              <a:defRPr/>
            </a:pPr>
            <a:r>
              <a:rPr lang="tr-TR" sz="3000" dirty="0" smtClean="0"/>
              <a:t>By Ceren Çelik</a:t>
            </a:r>
          </a:p>
          <a:p>
            <a:pPr marL="180975" indent="-180975">
              <a:defRPr/>
            </a:pPr>
            <a:endParaRPr lang="tr-TR" sz="3000" dirty="0" smtClean="0"/>
          </a:p>
          <a:p>
            <a:pPr marL="180975" indent="-180975" algn="l">
              <a:defRPr/>
            </a:pPr>
            <a:r>
              <a:rPr lang="tr-TR" sz="30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5836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DF1-2DF8-4B16-BFDF-3D3FF109E870}" type="slidenum">
              <a:rPr lang="tr-TR" smtClean="0"/>
              <a:pPr/>
              <a:t>3</a:t>
            </a:fld>
            <a:endParaRPr lang="tr-TR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45602" y="304799"/>
            <a:ext cx="65881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tr-TR" altLang="tr-TR" b="1" dirty="0"/>
              <a:t>Course Info</a:t>
            </a:r>
            <a:endParaRPr lang="en-US" altLang="tr-TR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65113" y="1008126"/>
            <a:ext cx="8583612" cy="4941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80975" indent="-180975">
              <a:defRPr/>
            </a:pPr>
            <a:r>
              <a:rPr lang="tr-TR" sz="3000" b="1" dirty="0" err="1" smtClean="0">
                <a:solidFill>
                  <a:srgbClr val="FF0000"/>
                </a:solidFill>
              </a:rPr>
              <a:t>Lab</a:t>
            </a:r>
            <a:r>
              <a:rPr lang="tr-TR" sz="3000" b="1" dirty="0" smtClean="0">
                <a:solidFill>
                  <a:srgbClr val="FF0000"/>
                </a:solidFill>
              </a:rPr>
              <a:t>	</a:t>
            </a:r>
            <a:r>
              <a:rPr lang="en-US" sz="3000" b="1" dirty="0" smtClean="0">
                <a:solidFill>
                  <a:srgbClr val="FF0000"/>
                </a:solidFill>
              </a:rPr>
              <a:t> </a:t>
            </a:r>
            <a:r>
              <a:rPr lang="tr-TR" sz="3000" b="1" dirty="0" smtClean="0">
                <a:solidFill>
                  <a:srgbClr val="FF0000"/>
                </a:solidFill>
              </a:rPr>
              <a:t> </a:t>
            </a:r>
          </a:p>
          <a:p>
            <a:pPr marL="180975" indent="-180975">
              <a:defRPr/>
            </a:pPr>
            <a:r>
              <a:rPr lang="tr-TR" sz="3000" dirty="0" err="1" smtClean="0"/>
              <a:t>Exercises</a:t>
            </a:r>
            <a:r>
              <a:rPr lang="tr-TR" sz="3000" dirty="0" smtClean="0"/>
              <a:t> </a:t>
            </a:r>
            <a:r>
              <a:rPr lang="tr-TR" sz="3000" dirty="0" err="1" smtClean="0"/>
              <a:t>related</a:t>
            </a:r>
            <a:r>
              <a:rPr lang="tr-TR" sz="3000" dirty="0" smtClean="0"/>
              <a:t> </a:t>
            </a:r>
            <a:r>
              <a:rPr lang="tr-TR" sz="3000" dirty="0" err="1" smtClean="0"/>
              <a:t>with</a:t>
            </a:r>
            <a:r>
              <a:rPr lang="tr-TR" sz="3000" dirty="0" smtClean="0"/>
              <a:t> </a:t>
            </a:r>
            <a:r>
              <a:rPr lang="tr-TR" sz="3000" dirty="0" err="1" smtClean="0"/>
              <a:t>the</a:t>
            </a:r>
            <a:r>
              <a:rPr lang="tr-TR" sz="3000" dirty="0" smtClean="0"/>
              <a:t> </a:t>
            </a:r>
            <a:r>
              <a:rPr lang="tr-TR" sz="3000" dirty="0" err="1" smtClean="0"/>
              <a:t>lecture</a:t>
            </a:r>
            <a:r>
              <a:rPr lang="tr-TR" sz="3000" dirty="0" smtClean="0"/>
              <a:t> of </a:t>
            </a:r>
            <a:r>
              <a:rPr lang="tr-TR" sz="3000" dirty="0" err="1" smtClean="0"/>
              <a:t>the</a:t>
            </a:r>
            <a:r>
              <a:rPr lang="tr-TR" sz="3000" dirty="0" smtClean="0"/>
              <a:t> </a:t>
            </a:r>
            <a:r>
              <a:rPr lang="tr-TR" sz="3000" dirty="0" err="1" smtClean="0"/>
              <a:t>week</a:t>
            </a:r>
            <a:endParaRPr lang="tr-TR" sz="3000" dirty="0" smtClean="0"/>
          </a:p>
          <a:p>
            <a:pPr marL="180975" indent="-180975">
              <a:defRPr/>
            </a:pPr>
            <a:endParaRPr lang="tr-TR" sz="3000" dirty="0" smtClean="0"/>
          </a:p>
          <a:p>
            <a:pPr marL="180975" indent="-180975">
              <a:defRPr/>
            </a:pPr>
            <a:r>
              <a:rPr lang="tr-TR" sz="3000" dirty="0" err="1" smtClean="0"/>
              <a:t>Will</a:t>
            </a:r>
            <a:r>
              <a:rPr lang="tr-TR" sz="3000" dirty="0" smtClean="0"/>
              <a:t> be </a:t>
            </a:r>
            <a:r>
              <a:rPr lang="tr-TR" sz="3000" dirty="0" err="1" smtClean="0"/>
              <a:t>finished</a:t>
            </a:r>
            <a:r>
              <a:rPr lang="tr-TR" sz="3000" dirty="0" smtClean="0"/>
              <a:t> in </a:t>
            </a:r>
            <a:r>
              <a:rPr lang="tr-TR" sz="3000" dirty="0" err="1" smtClean="0"/>
              <a:t>the</a:t>
            </a:r>
            <a:r>
              <a:rPr lang="tr-TR" sz="3000" dirty="0" smtClean="0"/>
              <a:t> </a:t>
            </a:r>
            <a:r>
              <a:rPr lang="tr-TR" sz="3000" dirty="0" err="1" smtClean="0"/>
              <a:t>lab</a:t>
            </a:r>
            <a:r>
              <a:rPr lang="tr-TR" sz="3000" dirty="0" smtClean="0"/>
              <a:t> </a:t>
            </a:r>
            <a:r>
              <a:rPr lang="tr-TR" sz="3000" dirty="0" err="1" smtClean="0"/>
              <a:t>and</a:t>
            </a:r>
            <a:r>
              <a:rPr lang="tr-TR" sz="3000" dirty="0" smtClean="0"/>
              <a:t> </a:t>
            </a:r>
            <a:r>
              <a:rPr lang="tr-TR" sz="3000" dirty="0" err="1" smtClean="0"/>
              <a:t>checked</a:t>
            </a:r>
            <a:endParaRPr lang="tr-TR" sz="3000" dirty="0" smtClean="0"/>
          </a:p>
          <a:p>
            <a:pPr marL="180975" indent="-180975">
              <a:defRPr/>
            </a:pPr>
            <a:endParaRPr lang="tr-TR" sz="3000" dirty="0" smtClean="0"/>
          </a:p>
          <a:p>
            <a:pPr marL="180975" indent="-180975">
              <a:defRPr/>
            </a:pPr>
            <a:r>
              <a:rPr lang="tr-TR" sz="3000" dirty="0" smtClean="0"/>
              <a:t>Supervised by </a:t>
            </a:r>
            <a:r>
              <a:rPr lang="tr-TR" sz="3000" dirty="0"/>
              <a:t>Ceren Çelik</a:t>
            </a:r>
          </a:p>
          <a:p>
            <a:pPr marL="180975" indent="-180975">
              <a:defRPr/>
            </a:pPr>
            <a:endParaRPr lang="tr-TR" sz="3000" dirty="0" smtClean="0"/>
          </a:p>
          <a:p>
            <a:pPr marL="180975" indent="-180975">
              <a:defRPr/>
            </a:pPr>
            <a:r>
              <a:rPr lang="tr-TR" sz="3000" dirty="0" err="1" smtClean="0"/>
              <a:t>Only</a:t>
            </a:r>
            <a:r>
              <a:rPr lang="tr-TR" sz="3000" dirty="0" smtClean="0"/>
              <a:t> 1 </a:t>
            </a:r>
            <a:r>
              <a:rPr lang="tr-TR" sz="3000" dirty="0" err="1" smtClean="0"/>
              <a:t>excuse</a:t>
            </a:r>
            <a:r>
              <a:rPr lang="tr-TR" sz="3000" dirty="0" smtClean="0"/>
              <a:t> in </a:t>
            </a:r>
            <a:r>
              <a:rPr lang="tr-TR" sz="3000" dirty="0" err="1" smtClean="0"/>
              <a:t>the</a:t>
            </a:r>
            <a:r>
              <a:rPr lang="tr-TR" sz="3000" dirty="0" smtClean="0"/>
              <a:t> </a:t>
            </a:r>
            <a:r>
              <a:rPr lang="tr-TR" sz="3000" dirty="0" err="1" smtClean="0"/>
              <a:t>semester</a:t>
            </a:r>
            <a:endParaRPr lang="tr-TR" sz="3000" dirty="0" smtClean="0"/>
          </a:p>
          <a:p>
            <a:pPr marL="180975" indent="-180975">
              <a:defRPr/>
            </a:pPr>
            <a:endParaRPr lang="tr-TR" sz="3000" dirty="0" smtClean="0"/>
          </a:p>
          <a:p>
            <a:pPr marL="180975" indent="-180975" algn="l">
              <a:defRPr/>
            </a:pPr>
            <a:r>
              <a:rPr lang="tr-TR" sz="30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5836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DF1-2DF8-4B16-BFDF-3D3FF109E870}" type="slidenum">
              <a:rPr lang="tr-TR" smtClean="0"/>
              <a:pPr/>
              <a:t>4</a:t>
            </a:fld>
            <a:endParaRPr lang="tr-TR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45602" y="304799"/>
            <a:ext cx="65881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tr-TR" altLang="tr-TR" sz="2800" b="1" dirty="0"/>
              <a:t>Course Info</a:t>
            </a:r>
            <a:endParaRPr lang="en-US" altLang="tr-TR" sz="2800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65113" y="1008126"/>
            <a:ext cx="8583612" cy="4941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80975" indent="-180975" algn="l">
              <a:defRPr/>
            </a:pPr>
            <a:r>
              <a:rPr lang="tr-TR" sz="3000" dirty="0" smtClean="0"/>
              <a:t>	</a:t>
            </a:r>
          </a:p>
          <a:p>
            <a:pPr marL="180975" indent="-180975">
              <a:defRPr/>
            </a:pPr>
            <a:r>
              <a:rPr lang="en-US" sz="3000" b="1" dirty="0" smtClean="0">
                <a:solidFill>
                  <a:srgbClr val="FF0000"/>
                </a:solidFill>
              </a:rPr>
              <a:t>Prerequisite</a:t>
            </a:r>
            <a:r>
              <a:rPr lang="tr-TR" sz="3000" dirty="0" smtClean="0"/>
              <a:t>	</a:t>
            </a:r>
          </a:p>
          <a:p>
            <a:pPr marL="180975" indent="-180975">
              <a:defRPr/>
            </a:pPr>
            <a:r>
              <a:rPr lang="tr-TR" sz="3000" dirty="0" err="1" smtClean="0"/>
              <a:t>Programming</a:t>
            </a:r>
            <a:r>
              <a:rPr lang="tr-TR" sz="3000" dirty="0" smtClean="0"/>
              <a:t> </a:t>
            </a:r>
            <a:r>
              <a:rPr lang="tr-TR" sz="3000" dirty="0" err="1" smtClean="0"/>
              <a:t>class</a:t>
            </a:r>
            <a:endParaRPr lang="tr-TR" sz="3000" dirty="0" smtClean="0"/>
          </a:p>
          <a:p>
            <a:pPr marL="180975" indent="-180975">
              <a:defRPr/>
            </a:pPr>
            <a:r>
              <a:rPr lang="tr-TR" sz="2400" i="1" dirty="0" smtClean="0"/>
              <a:t>	You should know one programming language</a:t>
            </a:r>
          </a:p>
          <a:p>
            <a:pPr marL="180975" indent="-180975">
              <a:defRPr/>
            </a:pPr>
            <a:endParaRPr lang="tr-TR" sz="3000" dirty="0" smtClean="0"/>
          </a:p>
          <a:p>
            <a:pPr marL="180975" indent="-180975">
              <a:defRPr/>
            </a:pPr>
            <a:r>
              <a:rPr lang="en-US" sz="3000" b="1" dirty="0" smtClean="0">
                <a:solidFill>
                  <a:srgbClr val="FF0000"/>
                </a:solidFill>
              </a:rPr>
              <a:t>Textbook</a:t>
            </a:r>
            <a:r>
              <a:rPr lang="tr-TR" sz="3000" b="1" dirty="0" smtClean="0">
                <a:solidFill>
                  <a:srgbClr val="FF0000"/>
                </a:solidFill>
              </a:rPr>
              <a:t>	</a:t>
            </a:r>
          </a:p>
          <a:p>
            <a:pPr marL="180975" indent="-180975">
              <a:defRPr/>
            </a:pPr>
            <a:r>
              <a:rPr lang="tr-TR" sz="3000" dirty="0" err="1" smtClean="0"/>
              <a:t>Concepts</a:t>
            </a:r>
            <a:r>
              <a:rPr lang="tr-TR" sz="3000" dirty="0" smtClean="0"/>
              <a:t> of </a:t>
            </a:r>
            <a:r>
              <a:rPr lang="tr-TR" sz="3000" dirty="0" err="1" smtClean="0"/>
              <a:t>Programming</a:t>
            </a:r>
            <a:r>
              <a:rPr lang="tr-TR" sz="3000" dirty="0" smtClean="0"/>
              <a:t> </a:t>
            </a:r>
            <a:r>
              <a:rPr lang="tr-TR" sz="3000" dirty="0" err="1" smtClean="0"/>
              <a:t>Languages</a:t>
            </a:r>
            <a:r>
              <a:rPr lang="tr-TR" sz="3000" dirty="0" smtClean="0"/>
              <a:t>, Robert </a:t>
            </a:r>
            <a:r>
              <a:rPr lang="tr-TR" sz="3000" dirty="0" err="1" smtClean="0"/>
              <a:t>Sebesta</a:t>
            </a:r>
            <a:r>
              <a:rPr lang="en-US" sz="3000" dirty="0" smtClean="0"/>
              <a:t>, </a:t>
            </a:r>
            <a:r>
              <a:rPr lang="en-US" sz="3000" dirty="0" err="1" smtClean="0"/>
              <a:t>Pe</a:t>
            </a:r>
            <a:r>
              <a:rPr lang="tr-TR" sz="3000" dirty="0" err="1" smtClean="0"/>
              <a:t>arson</a:t>
            </a:r>
            <a:r>
              <a:rPr lang="tr-TR" sz="3000" dirty="0" smtClean="0"/>
              <a:t>, 11th </a:t>
            </a:r>
            <a:r>
              <a:rPr lang="en-US" sz="3000" dirty="0" smtClean="0"/>
              <a:t>Ed</a:t>
            </a:r>
            <a:endParaRPr lang="tr-TR" sz="3000" dirty="0" smtClean="0"/>
          </a:p>
        </p:txBody>
      </p:sp>
    </p:spTree>
    <p:extLst>
      <p:ext uri="{BB962C8B-B14F-4D97-AF65-F5344CB8AC3E}">
        <p14:creationId xmlns:p14="http://schemas.microsoft.com/office/powerpoint/2010/main" val="85836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DF1-2DF8-4B16-BFDF-3D3FF109E870}" type="slidenum">
              <a:rPr lang="tr-TR" smtClean="0"/>
              <a:pPr/>
              <a:t>5</a:t>
            </a:fld>
            <a:endParaRPr lang="tr-TR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45602" y="304799"/>
            <a:ext cx="65881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tr-TR" altLang="tr-TR" sz="2800" b="1" dirty="0"/>
              <a:t>Course Info</a:t>
            </a:r>
            <a:endParaRPr lang="en-US" altLang="tr-TR" sz="2800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65113" y="1008126"/>
            <a:ext cx="8583612" cy="4941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80975" indent="-180975">
              <a:defRPr/>
            </a:pPr>
            <a:r>
              <a:rPr lang="tr-TR" sz="3000" b="1" dirty="0" smtClean="0">
                <a:solidFill>
                  <a:srgbClr val="FF0000"/>
                </a:solidFill>
              </a:rPr>
              <a:t>	</a:t>
            </a:r>
          </a:p>
          <a:p>
            <a:pPr marL="180975" indent="-180975">
              <a:defRPr/>
            </a:pPr>
            <a:r>
              <a:rPr lang="tr-TR" sz="3000" b="1" dirty="0" err="1" smtClean="0">
                <a:solidFill>
                  <a:srgbClr val="FF0000"/>
                </a:solidFill>
              </a:rPr>
              <a:t>Slides</a:t>
            </a:r>
            <a:r>
              <a:rPr lang="tr-TR" sz="3000" dirty="0" smtClean="0"/>
              <a:t>	</a:t>
            </a:r>
          </a:p>
          <a:p>
            <a:pPr marL="180975" indent="-180975">
              <a:defRPr/>
            </a:pPr>
            <a:r>
              <a:rPr lang="tr-TR" sz="3000" dirty="0" err="1" smtClean="0"/>
              <a:t>Uploaded</a:t>
            </a:r>
            <a:r>
              <a:rPr lang="tr-TR" sz="3000" dirty="0" smtClean="0"/>
              <a:t> </a:t>
            </a:r>
            <a:r>
              <a:rPr lang="tr-TR" sz="3000" dirty="0" err="1" smtClean="0"/>
              <a:t>to</a:t>
            </a:r>
            <a:r>
              <a:rPr lang="tr-TR" sz="3000" dirty="0" smtClean="0"/>
              <a:t> </a:t>
            </a:r>
            <a:r>
              <a:rPr lang="tr-TR" sz="3000" dirty="0" err="1" smtClean="0"/>
              <a:t>the</a:t>
            </a:r>
            <a:r>
              <a:rPr lang="tr-TR" sz="3000" dirty="0" smtClean="0"/>
              <a:t> </a:t>
            </a:r>
            <a:r>
              <a:rPr lang="tr-TR" sz="3000" dirty="0" err="1" smtClean="0"/>
              <a:t>student</a:t>
            </a:r>
            <a:r>
              <a:rPr lang="tr-TR" sz="3000" dirty="0" smtClean="0"/>
              <a:t> </a:t>
            </a:r>
            <a:r>
              <a:rPr lang="tr-TR" sz="3000" dirty="0" err="1" smtClean="0"/>
              <a:t>system</a:t>
            </a:r>
            <a:endParaRPr lang="tr-TR" sz="3000" dirty="0" smtClean="0"/>
          </a:p>
          <a:p>
            <a:pPr marL="180975" indent="-180975">
              <a:defRPr/>
            </a:pPr>
            <a:endParaRPr lang="tr-TR" sz="3000" dirty="0" smtClean="0"/>
          </a:p>
          <a:p>
            <a:pPr marL="180975" indent="-180975">
              <a:defRPr/>
            </a:pPr>
            <a:r>
              <a:rPr lang="tr-TR" sz="3000" b="1" dirty="0" err="1" smtClean="0">
                <a:solidFill>
                  <a:srgbClr val="FF0000"/>
                </a:solidFill>
              </a:rPr>
              <a:t>Contact</a:t>
            </a:r>
            <a:r>
              <a:rPr lang="tr-TR" sz="3000" b="1" dirty="0" smtClean="0">
                <a:solidFill>
                  <a:srgbClr val="FF0000"/>
                </a:solidFill>
              </a:rPr>
              <a:t>	</a:t>
            </a:r>
            <a:endParaRPr lang="tr-TR" sz="3000" dirty="0" smtClean="0"/>
          </a:p>
          <a:p>
            <a:pPr marL="180975" indent="-180975">
              <a:defRPr/>
            </a:pPr>
            <a:r>
              <a:rPr lang="tr-TR" sz="3000" dirty="0" smtClean="0"/>
              <a:t>Ceren Çelik</a:t>
            </a:r>
          </a:p>
          <a:p>
            <a:pPr marL="180975" indent="-180975">
              <a:defRPr/>
            </a:pPr>
            <a:r>
              <a:rPr lang="tr-TR" sz="3000" dirty="0" smtClean="0"/>
              <a:t>Email to cmpe314@gmail.com</a:t>
            </a:r>
            <a:endParaRPr lang="tr-TR" sz="3000" dirty="0"/>
          </a:p>
        </p:txBody>
      </p:sp>
    </p:spTree>
    <p:extLst>
      <p:ext uri="{BB962C8B-B14F-4D97-AF65-F5344CB8AC3E}">
        <p14:creationId xmlns:p14="http://schemas.microsoft.com/office/powerpoint/2010/main" val="85836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05DF2AA-2E58-43D9-894D-24B6EBC2A11E}" type="slidenum">
              <a:rPr lang="en-US" altLang="tr-TR" smtClean="0"/>
              <a:pPr eaLnBrk="1" hangingPunct="1"/>
              <a:t>6</a:t>
            </a:fld>
            <a:endParaRPr lang="en-US" altLang="tr-TR"/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447800" y="304800"/>
            <a:ext cx="609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tr-TR" sz="2800" b="1"/>
              <a:t>Course Description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65113" y="1529850"/>
            <a:ext cx="8583612" cy="3775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spcAft>
                <a:spcPts val="0"/>
              </a:spcAft>
              <a:defRPr/>
            </a:pPr>
            <a:r>
              <a:rPr lang="tr-TR" sz="2800" dirty="0" err="1" smtClean="0"/>
              <a:t>Introduction</a:t>
            </a:r>
            <a:r>
              <a:rPr lang="tr-TR" sz="2800" dirty="0" smtClean="0"/>
              <a:t>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fundamental</a:t>
            </a:r>
            <a:r>
              <a:rPr lang="tr-TR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concepts</a:t>
            </a:r>
            <a:r>
              <a:rPr lang="tr-TR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800" dirty="0" smtClean="0"/>
              <a:t>of </a:t>
            </a:r>
            <a:r>
              <a:rPr lang="tr-TR" sz="2800" dirty="0" err="1" smtClean="0"/>
              <a:t>programming</a:t>
            </a:r>
            <a:r>
              <a:rPr lang="tr-TR" sz="2800" dirty="0" smtClean="0"/>
              <a:t> </a:t>
            </a:r>
            <a:r>
              <a:rPr lang="tr-TR" sz="2800" dirty="0" err="1" smtClean="0"/>
              <a:t>languages</a:t>
            </a:r>
            <a:r>
              <a:rPr lang="tr-TR" sz="2800" dirty="0" smtClean="0"/>
              <a:t> </a:t>
            </a:r>
          </a:p>
          <a:p>
            <a:pPr marL="342900" indent="-342900">
              <a:spcAft>
                <a:spcPts val="0"/>
              </a:spcAft>
              <a:defRPr/>
            </a:pPr>
            <a:r>
              <a:rPr lang="tr-TR" sz="2800" dirty="0" err="1" smtClean="0"/>
              <a:t>by</a:t>
            </a:r>
            <a:r>
              <a:rPr lang="tr-TR" sz="2800" dirty="0" smtClean="0"/>
              <a:t> </a:t>
            </a:r>
            <a:r>
              <a:rPr lang="tr-TR" sz="2800" dirty="0" err="1" smtClean="0"/>
              <a:t>discussing</a:t>
            </a:r>
            <a:r>
              <a:rPr lang="tr-TR" sz="2800" dirty="0" smtClean="0"/>
              <a:t> </a:t>
            </a:r>
            <a:r>
              <a:rPr lang="tr-TR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lang="tr-TR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design</a:t>
            </a:r>
            <a:r>
              <a:rPr lang="tr-TR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issues</a:t>
            </a:r>
            <a:r>
              <a:rPr lang="tr-TR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800" dirty="0" smtClean="0"/>
              <a:t>of </a:t>
            </a:r>
            <a:r>
              <a:rPr lang="tr-TR" sz="2800" dirty="0" err="1" smtClean="0"/>
              <a:t>the</a:t>
            </a:r>
            <a:r>
              <a:rPr lang="tr-TR" sz="2800" dirty="0" smtClean="0"/>
              <a:t> </a:t>
            </a:r>
            <a:r>
              <a:rPr lang="tr-TR" sz="2800" dirty="0" err="1" smtClean="0"/>
              <a:t>various</a:t>
            </a:r>
            <a:r>
              <a:rPr lang="tr-TR" sz="2800" dirty="0" smtClean="0"/>
              <a:t> </a:t>
            </a:r>
            <a:r>
              <a:rPr lang="tr-TR" sz="2800" dirty="0" err="1" smtClean="0"/>
              <a:t>language</a:t>
            </a:r>
            <a:r>
              <a:rPr lang="tr-TR" sz="2800" dirty="0" smtClean="0"/>
              <a:t> </a:t>
            </a:r>
            <a:r>
              <a:rPr lang="tr-TR" sz="2800" dirty="0" err="1" smtClean="0"/>
              <a:t>constructs</a:t>
            </a:r>
            <a:r>
              <a:rPr lang="tr-TR" sz="2800" dirty="0" smtClean="0"/>
              <a:t>,</a:t>
            </a:r>
          </a:p>
          <a:p>
            <a:pPr marL="342900" indent="-342900">
              <a:spcAft>
                <a:spcPts val="0"/>
              </a:spcAft>
              <a:defRPr/>
            </a:pPr>
            <a:r>
              <a:rPr lang="tr-TR" sz="2800" dirty="0" smtClean="0"/>
              <a:t> </a:t>
            </a:r>
            <a:r>
              <a:rPr lang="tr-TR" sz="2800" dirty="0" err="1" smtClean="0"/>
              <a:t>examining</a:t>
            </a:r>
            <a:r>
              <a:rPr lang="tr-TR" sz="2800" dirty="0" smtClean="0"/>
              <a:t> </a:t>
            </a:r>
            <a:r>
              <a:rPr lang="tr-TR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lang="tr-TR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design</a:t>
            </a:r>
            <a:r>
              <a:rPr lang="tr-TR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choices</a:t>
            </a:r>
            <a:r>
              <a:rPr lang="tr-TR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800" dirty="0" err="1" smtClean="0"/>
              <a:t>for</a:t>
            </a:r>
            <a:r>
              <a:rPr lang="tr-TR" sz="2800" dirty="0" smtClean="0"/>
              <a:t> </a:t>
            </a:r>
            <a:r>
              <a:rPr lang="tr-TR" sz="2800" dirty="0" err="1" smtClean="0"/>
              <a:t>these</a:t>
            </a:r>
            <a:r>
              <a:rPr lang="tr-TR" sz="2800" dirty="0" smtClean="0"/>
              <a:t> </a:t>
            </a:r>
            <a:r>
              <a:rPr lang="tr-TR" sz="2800" dirty="0" err="1" smtClean="0"/>
              <a:t>constructs</a:t>
            </a:r>
            <a:r>
              <a:rPr lang="tr-TR" sz="2800" dirty="0" smtClean="0"/>
              <a:t> in </a:t>
            </a:r>
            <a:r>
              <a:rPr lang="tr-TR" sz="2800" dirty="0" err="1" smtClean="0"/>
              <a:t>some</a:t>
            </a:r>
            <a:r>
              <a:rPr lang="tr-TR" sz="2800" dirty="0" smtClean="0"/>
              <a:t> of </a:t>
            </a:r>
            <a:r>
              <a:rPr lang="tr-TR" sz="2800" dirty="0" err="1" smtClean="0"/>
              <a:t>the</a:t>
            </a:r>
            <a:r>
              <a:rPr lang="tr-TR" sz="2800" dirty="0" smtClean="0"/>
              <a:t> </a:t>
            </a:r>
            <a:r>
              <a:rPr lang="tr-TR" sz="2800" dirty="0" err="1" smtClean="0"/>
              <a:t>most</a:t>
            </a:r>
            <a:r>
              <a:rPr lang="tr-TR" sz="2800" dirty="0" smtClean="0"/>
              <a:t> </a:t>
            </a:r>
            <a:r>
              <a:rPr lang="tr-TR" sz="2800" dirty="0" err="1" smtClean="0"/>
              <a:t>common</a:t>
            </a:r>
            <a:r>
              <a:rPr lang="tr-TR" sz="2800" dirty="0" smtClean="0"/>
              <a:t> </a:t>
            </a:r>
            <a:r>
              <a:rPr lang="tr-TR" sz="2800" dirty="0" err="1" smtClean="0"/>
              <a:t>languages</a:t>
            </a:r>
            <a:r>
              <a:rPr lang="tr-TR" sz="2800" dirty="0" smtClean="0"/>
              <a:t> </a:t>
            </a:r>
          </a:p>
          <a:p>
            <a:pPr marL="342900" indent="-342900">
              <a:spcAft>
                <a:spcPts val="0"/>
              </a:spcAft>
              <a:defRPr/>
            </a:pPr>
            <a:r>
              <a:rPr lang="tr-TR" sz="2800" dirty="0" err="1" smtClean="0"/>
              <a:t>and</a:t>
            </a:r>
            <a:r>
              <a:rPr lang="tr-TR" sz="2800" dirty="0" smtClean="0"/>
              <a:t> </a:t>
            </a:r>
            <a:r>
              <a:rPr lang="tr-TR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critically</a:t>
            </a:r>
            <a:r>
              <a:rPr lang="tr-TR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comparing</a:t>
            </a:r>
            <a:r>
              <a:rPr lang="tr-TR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800" dirty="0" err="1" smtClean="0"/>
              <a:t>design</a:t>
            </a:r>
            <a:r>
              <a:rPr lang="tr-TR" sz="2800" dirty="0" smtClean="0"/>
              <a:t> </a:t>
            </a:r>
            <a:r>
              <a:rPr lang="tr-TR" sz="2800" dirty="0" err="1" smtClean="0"/>
              <a:t>alternatives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967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820F21B-20B7-47ED-B012-43C8D5B7766C}" type="slidenum">
              <a:rPr lang="en-US" altLang="tr-TR" smtClean="0"/>
              <a:pPr eaLnBrk="1" hangingPunct="1"/>
              <a:t>7</a:t>
            </a:fld>
            <a:endParaRPr lang="en-US" altLang="tr-TR"/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1447800" y="304800"/>
            <a:ext cx="609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tr-TR" sz="2800" b="1"/>
              <a:t>Course Objectives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80194" y="1439313"/>
            <a:ext cx="8583612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defRPr/>
            </a:pPr>
            <a:r>
              <a:rPr lang="en-US" sz="2800" dirty="0" smtClean="0"/>
              <a:t>To  introduce </a:t>
            </a:r>
          </a:p>
          <a:p>
            <a:pPr marL="342900" indent="-342900">
              <a:defRPr/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fundamental constructs </a:t>
            </a:r>
            <a:r>
              <a:rPr lang="en-US" sz="2800" dirty="0" smtClean="0"/>
              <a:t>of </a:t>
            </a:r>
          </a:p>
          <a:p>
            <a:pPr marL="342900" indent="-342900">
              <a:defRPr/>
            </a:pPr>
            <a:r>
              <a:rPr lang="en-US" sz="2800" dirty="0" smtClean="0"/>
              <a:t>contemporary programming languages </a:t>
            </a:r>
          </a:p>
          <a:p>
            <a:pPr marL="342900" indent="-342900">
              <a:defRPr/>
            </a:pPr>
            <a:r>
              <a:rPr lang="en-US" sz="2800" dirty="0" smtClean="0"/>
              <a:t>and to provide the students </a:t>
            </a:r>
          </a:p>
          <a:p>
            <a:pPr marL="342900" indent="-342900">
              <a:defRPr/>
            </a:pPr>
            <a:r>
              <a:rPr lang="en-US" sz="2800" dirty="0" smtClean="0"/>
              <a:t>with the tools necessary for </a:t>
            </a:r>
          </a:p>
          <a:p>
            <a:pPr marL="342900" indent="-342900">
              <a:defRPr/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critical evaluation </a:t>
            </a:r>
            <a:r>
              <a:rPr lang="en-US" sz="2800" dirty="0" smtClean="0"/>
              <a:t>of existing and future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698875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820F21B-20B7-47ED-B012-43C8D5B7766C}" type="slidenum">
              <a:rPr lang="en-US" altLang="tr-TR" smtClean="0"/>
              <a:pPr eaLnBrk="1" hangingPunct="1"/>
              <a:t>8</a:t>
            </a:fld>
            <a:endParaRPr lang="en-US" altLang="tr-TR"/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1447800" y="304800"/>
            <a:ext cx="609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tr-TR" sz="2800" b="1"/>
              <a:t>Course Objectives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80194" y="1439313"/>
            <a:ext cx="8583612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l">
              <a:defRPr/>
            </a:pPr>
            <a:r>
              <a:rPr lang="tr-TR" sz="2800" dirty="0" smtClean="0"/>
              <a:t>by providing an in-depth discussion of programming language structures, </a:t>
            </a:r>
          </a:p>
          <a:p>
            <a:pPr algn="l">
              <a:defRPr/>
            </a:pPr>
            <a:r>
              <a:rPr lang="tr-TR" sz="2800" dirty="0" err="1" smtClean="0"/>
              <a:t>presenting</a:t>
            </a:r>
            <a:r>
              <a:rPr lang="tr-TR" sz="2800" dirty="0" smtClean="0"/>
              <a:t> a </a:t>
            </a:r>
            <a:r>
              <a:rPr lang="tr-TR" sz="2800" dirty="0" err="1" smtClean="0"/>
              <a:t>formal</a:t>
            </a:r>
            <a:r>
              <a:rPr lang="tr-TR" sz="2800" dirty="0" smtClean="0"/>
              <a:t> </a:t>
            </a:r>
            <a:r>
              <a:rPr lang="tr-TR" sz="2800" dirty="0" err="1" smtClean="0"/>
              <a:t>method</a:t>
            </a:r>
            <a:r>
              <a:rPr lang="tr-TR" sz="2800" dirty="0" smtClean="0"/>
              <a:t> of </a:t>
            </a:r>
            <a:r>
              <a:rPr lang="tr-TR" sz="2800" dirty="0" err="1" smtClean="0"/>
              <a:t>describing</a:t>
            </a:r>
            <a:r>
              <a:rPr lang="tr-TR" sz="2800" dirty="0" smtClean="0"/>
              <a:t> </a:t>
            </a:r>
            <a:r>
              <a:rPr lang="tr-TR" sz="2800" dirty="0" err="1" smtClean="0"/>
              <a:t>syntax</a:t>
            </a:r>
            <a:r>
              <a:rPr lang="tr-TR" sz="2800" dirty="0" smtClean="0"/>
              <a:t>, </a:t>
            </a:r>
          </a:p>
          <a:p>
            <a:pPr algn="l">
              <a:defRPr/>
            </a:pPr>
            <a:r>
              <a:rPr lang="tr-TR" sz="2800" dirty="0" smtClean="0"/>
              <a:t>introducing approaches to lexical and syntactic analysis,</a:t>
            </a:r>
          </a:p>
          <a:p>
            <a:pPr algn="l">
              <a:defRPr/>
            </a:pPr>
            <a:r>
              <a:rPr lang="tr-TR" sz="2800" dirty="0"/>
              <a:t>and</a:t>
            </a:r>
            <a:endParaRPr lang="tr-TR" sz="2800" dirty="0" smtClean="0"/>
          </a:p>
          <a:p>
            <a:pPr algn="l">
              <a:defRPr/>
            </a:pPr>
            <a:r>
              <a:rPr lang="tr-TR" sz="2800" dirty="0"/>
              <a:t>To prepare the students </a:t>
            </a:r>
            <a:r>
              <a:rPr lang="tr-TR" sz="2800" dirty="0" smtClean="0"/>
              <a:t>for </a:t>
            </a:r>
            <a:r>
              <a:rPr lang="tr-TR" sz="2800" dirty="0"/>
              <a:t>the study of compiler design,</a:t>
            </a:r>
          </a:p>
          <a:p>
            <a:pPr algn="l"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8875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altLang="tr-TR" b="1" dirty="0" err="1" smtClean="0"/>
              <a:t>Course</a:t>
            </a:r>
            <a:r>
              <a:rPr lang="tr-TR" altLang="tr-TR" b="1" dirty="0" smtClean="0"/>
              <a:t> </a:t>
            </a:r>
            <a:r>
              <a:rPr lang="tr-TR" altLang="tr-TR" b="1" dirty="0" err="1" smtClean="0"/>
              <a:t>Outline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 smtClean="0"/>
              <a:t>Preliminaries</a:t>
            </a:r>
            <a:endParaRPr lang="tr-TR" dirty="0" smtClean="0"/>
          </a:p>
          <a:p>
            <a:r>
              <a:rPr lang="tr-TR" dirty="0" err="1" smtClean="0"/>
              <a:t>Evolution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major</a:t>
            </a:r>
            <a:r>
              <a:rPr lang="tr-TR" dirty="0" smtClean="0"/>
              <a:t> </a:t>
            </a:r>
            <a:r>
              <a:rPr lang="tr-TR" dirty="0" err="1" smtClean="0"/>
              <a:t>programming</a:t>
            </a:r>
            <a:r>
              <a:rPr lang="tr-TR" dirty="0" smtClean="0"/>
              <a:t> </a:t>
            </a:r>
            <a:r>
              <a:rPr lang="tr-TR" dirty="0" err="1" smtClean="0"/>
              <a:t>languages</a:t>
            </a:r>
            <a:endParaRPr lang="tr-TR" dirty="0" smtClean="0"/>
          </a:p>
          <a:p>
            <a:r>
              <a:rPr lang="tr-TR" dirty="0" err="1" smtClean="0"/>
              <a:t>Describing</a:t>
            </a:r>
            <a:r>
              <a:rPr lang="tr-TR" dirty="0" smtClean="0"/>
              <a:t> </a:t>
            </a:r>
            <a:r>
              <a:rPr lang="tr-TR" dirty="0" err="1" smtClean="0"/>
              <a:t>syntax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semantics</a:t>
            </a:r>
            <a:endParaRPr lang="tr-TR" dirty="0" smtClean="0"/>
          </a:p>
          <a:p>
            <a:r>
              <a:rPr lang="tr-TR" dirty="0" err="1" smtClean="0"/>
              <a:t>Lexical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syntax</a:t>
            </a:r>
            <a:r>
              <a:rPr lang="tr-TR" dirty="0" smtClean="0"/>
              <a:t> </a:t>
            </a:r>
            <a:r>
              <a:rPr lang="tr-TR" dirty="0" err="1" smtClean="0"/>
              <a:t>analysis</a:t>
            </a:r>
            <a:endParaRPr lang="tr-TR" dirty="0" smtClean="0"/>
          </a:p>
          <a:p>
            <a:r>
              <a:rPr lang="tr-TR" dirty="0" err="1" smtClean="0"/>
              <a:t>Names</a:t>
            </a:r>
            <a:r>
              <a:rPr lang="tr-TR" dirty="0" smtClean="0"/>
              <a:t>, </a:t>
            </a:r>
            <a:r>
              <a:rPr lang="tr-TR" dirty="0" err="1" smtClean="0"/>
              <a:t>bindings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scopes</a:t>
            </a:r>
            <a:endParaRPr lang="tr-TR" dirty="0" smtClean="0"/>
          </a:p>
          <a:p>
            <a:r>
              <a:rPr lang="tr-TR" dirty="0" smtClean="0"/>
              <a:t>Data </a:t>
            </a:r>
            <a:r>
              <a:rPr lang="tr-TR" dirty="0" err="1" smtClean="0"/>
              <a:t>types</a:t>
            </a:r>
            <a:endParaRPr lang="tr-TR" dirty="0" smtClean="0"/>
          </a:p>
          <a:p>
            <a:r>
              <a:rPr lang="tr-TR" dirty="0" err="1" smtClean="0"/>
              <a:t>Expressions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assignment</a:t>
            </a:r>
            <a:r>
              <a:rPr lang="tr-TR" dirty="0" smtClean="0"/>
              <a:t> </a:t>
            </a:r>
            <a:r>
              <a:rPr lang="tr-TR" dirty="0" err="1" smtClean="0"/>
              <a:t>statements</a:t>
            </a:r>
            <a:endParaRPr lang="tr-TR" dirty="0" smtClean="0"/>
          </a:p>
          <a:p>
            <a:r>
              <a:rPr lang="tr-TR" dirty="0" err="1" smtClean="0"/>
              <a:t>Statement</a:t>
            </a:r>
            <a:r>
              <a:rPr lang="tr-TR" dirty="0" smtClean="0"/>
              <a:t>-</a:t>
            </a:r>
            <a:r>
              <a:rPr lang="tr-TR" dirty="0" err="1" smtClean="0"/>
              <a:t>level</a:t>
            </a:r>
            <a:r>
              <a:rPr lang="tr-TR" dirty="0" smtClean="0"/>
              <a:t> </a:t>
            </a:r>
            <a:r>
              <a:rPr lang="tr-TR" dirty="0" err="1" smtClean="0"/>
              <a:t>control</a:t>
            </a:r>
            <a:r>
              <a:rPr lang="tr-TR" dirty="0" smtClean="0"/>
              <a:t> </a:t>
            </a:r>
            <a:r>
              <a:rPr lang="tr-TR" dirty="0" err="1" smtClean="0"/>
              <a:t>structures</a:t>
            </a:r>
            <a:endParaRPr lang="tr-TR" dirty="0" smtClean="0"/>
          </a:p>
          <a:p>
            <a:r>
              <a:rPr lang="tr-TR" dirty="0" err="1" smtClean="0"/>
              <a:t>Subprograms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DDF1-2DF8-4B16-BFDF-3D3FF109E870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nlı">
  <a:themeElements>
    <a:clrScheme name="Canlı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Canlı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Canlı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11883</TotalTime>
  <Words>333</Words>
  <Application>Microsoft Office PowerPoint</Application>
  <PresentationFormat>On-screen Show (4:3)</PresentationFormat>
  <Paragraphs>122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Verdana</vt:lpstr>
      <vt:lpstr>Wingdings 2</vt:lpstr>
      <vt:lpstr>Canlı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Course Outline</vt:lpstr>
      <vt:lpstr>PowerPoint Presentation</vt:lpstr>
      <vt:lpstr>PowerPoint Presentation</vt:lpstr>
      <vt:lpstr>PowerPoint Presentation</vt:lpstr>
      <vt:lpstr>Lab Requirements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Esra</dc:creator>
  <cp:lastModifiedBy>ED</cp:lastModifiedBy>
  <cp:revision>385</cp:revision>
  <dcterms:created xsi:type="dcterms:W3CDTF">2016-07-20T10:29:46Z</dcterms:created>
  <dcterms:modified xsi:type="dcterms:W3CDTF">2019-02-12T01:01:00Z</dcterms:modified>
</cp:coreProperties>
</file>