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0" r:id="rId3"/>
  </p:sldMasterIdLst>
  <p:notesMasterIdLst>
    <p:notesMasterId r:id="rId78"/>
  </p:notesMasterIdLst>
  <p:sldIdLst>
    <p:sldId id="490" r:id="rId4"/>
    <p:sldId id="335" r:id="rId5"/>
    <p:sldId id="446" r:id="rId6"/>
    <p:sldId id="445" r:id="rId7"/>
    <p:sldId id="477" r:id="rId8"/>
    <p:sldId id="451" r:id="rId9"/>
    <p:sldId id="452" r:id="rId10"/>
    <p:sldId id="501" r:id="rId11"/>
    <p:sldId id="502" r:id="rId12"/>
    <p:sldId id="447" r:id="rId13"/>
    <p:sldId id="347" r:id="rId14"/>
    <p:sldId id="359" r:id="rId15"/>
    <p:sldId id="360" r:id="rId16"/>
    <p:sldId id="395" r:id="rId17"/>
    <p:sldId id="361" r:id="rId18"/>
    <p:sldId id="499" r:id="rId19"/>
    <p:sldId id="473" r:id="rId20"/>
    <p:sldId id="434" r:id="rId21"/>
    <p:sldId id="351" r:id="rId22"/>
    <p:sldId id="483" r:id="rId23"/>
    <p:sldId id="348" r:id="rId24"/>
    <p:sldId id="431" r:id="rId25"/>
    <p:sldId id="440" r:id="rId26"/>
    <p:sldId id="441" r:id="rId27"/>
    <p:sldId id="474" r:id="rId28"/>
    <p:sldId id="468" r:id="rId29"/>
    <p:sldId id="469" r:id="rId30"/>
    <p:sldId id="475" r:id="rId31"/>
    <p:sldId id="470" r:id="rId32"/>
    <p:sldId id="471" r:id="rId33"/>
    <p:sldId id="472" r:id="rId34"/>
    <p:sldId id="493" r:id="rId35"/>
    <p:sldId id="496" r:id="rId36"/>
    <p:sldId id="495" r:id="rId37"/>
    <p:sldId id="414" r:id="rId38"/>
    <p:sldId id="467" r:id="rId39"/>
    <p:sldId id="415" r:id="rId40"/>
    <p:sldId id="417" r:id="rId41"/>
    <p:sldId id="416" r:id="rId42"/>
    <p:sldId id="418" r:id="rId43"/>
    <p:sldId id="419" r:id="rId44"/>
    <p:sldId id="420" r:id="rId45"/>
    <p:sldId id="404" r:id="rId46"/>
    <p:sldId id="421" r:id="rId47"/>
    <p:sldId id="422" r:id="rId48"/>
    <p:sldId id="423" r:id="rId49"/>
    <p:sldId id="500" r:id="rId50"/>
    <p:sldId id="424" r:id="rId51"/>
    <p:sldId id="428" r:id="rId52"/>
    <p:sldId id="453" r:id="rId53"/>
    <p:sldId id="455" r:id="rId54"/>
    <p:sldId id="392" r:id="rId55"/>
    <p:sldId id="393" r:id="rId56"/>
    <p:sldId id="362" r:id="rId57"/>
    <p:sldId id="363" r:id="rId58"/>
    <p:sldId id="398" r:id="rId59"/>
    <p:sldId id="429" r:id="rId60"/>
    <p:sldId id="466" r:id="rId61"/>
    <p:sldId id="433" r:id="rId62"/>
    <p:sldId id="478" r:id="rId63"/>
    <p:sldId id="489" r:id="rId64"/>
    <p:sldId id="479" r:id="rId65"/>
    <p:sldId id="480" r:id="rId66"/>
    <p:sldId id="432" r:id="rId67"/>
    <p:sldId id="481" r:id="rId68"/>
    <p:sldId id="482" r:id="rId69"/>
    <p:sldId id="485" r:id="rId70"/>
    <p:sldId id="484" r:id="rId71"/>
    <p:sldId id="491" r:id="rId72"/>
    <p:sldId id="492" r:id="rId73"/>
    <p:sldId id="458" r:id="rId74"/>
    <p:sldId id="497" r:id="rId75"/>
    <p:sldId id="498" r:id="rId76"/>
    <p:sldId id="387" r:id="rId7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84" autoAdjust="0"/>
    <p:restoredTop sz="94660"/>
  </p:normalViewPr>
  <p:slideViewPr>
    <p:cSldViewPr>
      <p:cViewPr varScale="1">
        <p:scale>
          <a:sx n="86" d="100"/>
          <a:sy n="86" d="100"/>
        </p:scale>
        <p:origin x="123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CF7AE-4A3B-4382-992D-72899F1AED1A}" type="datetimeFigureOut">
              <a:rPr lang="tr-TR" smtClean="0"/>
              <a:t>15.02.2019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1A643-88D5-4CCF-A1CC-649556309776}" type="slidenum">
              <a:rPr lang="tr-TR" smtClean="0"/>
              <a:t>‹#›</a:t>
            </a:fld>
            <a:endParaRPr lang="tr-TR"/>
          </a:p>
        </p:txBody>
      </p:sp>
    </p:spTree>
    <p:extLst>
      <p:ext uri="{BB962C8B-B14F-4D97-AF65-F5344CB8AC3E}">
        <p14:creationId xmlns:p14="http://schemas.microsoft.com/office/powerpoint/2010/main" val="192222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C4C4B258-1A82-45A6-B0F8-2606ECFF7583}" type="slidenum">
              <a:rPr lang="en-US" altLang="en-US">
                <a:solidFill>
                  <a:srgbClr val="000000"/>
                </a:solidFill>
              </a:rPr>
              <a:pPr eaLnBrk="1" hangingPunct="1">
                <a:spcBef>
                  <a:spcPct val="0"/>
                </a:spcBef>
              </a:pPr>
              <a:t>1</a:t>
            </a:fld>
            <a:endParaRPr lang="en-US" altLang="en-US" dirty="0">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378809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13</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631068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14</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67893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15</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901013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16</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1679263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17</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14164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18</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40821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19</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490345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20</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159675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21</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827051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22</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897692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2</a:t>
            </a:fld>
            <a:endParaRPr lang="en-US" altLang="en-US" dirty="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038571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23</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812952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24</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492059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25</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4292087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26</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1965559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27</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263275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28</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183045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29</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903294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30</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403434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31</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497102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32</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50564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3</a:t>
            </a:fld>
            <a:endParaRPr lang="en-US" altLang="en-US" dirty="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504192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33</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4085555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34</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759045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35</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4087755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36</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223363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50</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775411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51</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403255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52</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4208113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53</a:t>
            </a:fld>
            <a:endParaRPr lang="en-US" altLang="en-US" dirty="0">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dirty="0" smtClean="0">
              <a:latin typeface="Palatino-Roman" charset="0"/>
            </a:endParaRPr>
          </a:p>
          <a:p>
            <a:pPr eaLnBrk="1" hangingPunct="1"/>
            <a:r>
              <a:rPr lang="en-US" altLang="en-US" dirty="0" smtClean="0"/>
              <a:t>  </a:t>
            </a:r>
          </a:p>
        </p:txBody>
      </p:sp>
    </p:spTree>
    <p:extLst>
      <p:ext uri="{BB962C8B-B14F-4D97-AF65-F5344CB8AC3E}">
        <p14:creationId xmlns:p14="http://schemas.microsoft.com/office/powerpoint/2010/main" val="2095558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54</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1824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55</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861435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4</a:t>
            </a:fld>
            <a:endParaRPr lang="en-US" altLang="en-US" dirty="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3485502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56</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785925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57</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31003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58</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40897981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59</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8472381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60</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809168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61</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3394110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62</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8097477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63</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8153179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64</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6481211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65</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68858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8</a:t>
            </a:fld>
            <a:endParaRPr lang="en-US" altLang="en-US">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413318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66</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7588579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67</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644657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68</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41657082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69</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5533360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70</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8460731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71</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3607908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72</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0149632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73</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4435745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3BB6724-7533-4F7A-AB46-C90F949A0AD0}" type="slidenum">
              <a:rPr lang="en-US" altLang="en-US">
                <a:solidFill>
                  <a:prstClr val="black"/>
                </a:solidFill>
              </a:rPr>
              <a:pPr eaLnBrk="1" hangingPunct="1">
                <a:spcBef>
                  <a:spcPct val="0"/>
                </a:spcBef>
              </a:pPr>
              <a:t>74</a:t>
            </a:fld>
            <a:endParaRPr lang="en-US" altLang="en-US">
              <a:solidFill>
                <a:prstClr val="black"/>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latin typeface="Palatino-Roman" charset="0"/>
            </a:endParaRPr>
          </a:p>
          <a:p>
            <a:pPr eaLnBrk="1" hangingPunct="1"/>
            <a:r>
              <a:rPr lang="en-US" altLang="en-US" smtClean="0"/>
              <a:t>  </a:t>
            </a:r>
          </a:p>
        </p:txBody>
      </p:sp>
    </p:spTree>
    <p:extLst>
      <p:ext uri="{BB962C8B-B14F-4D97-AF65-F5344CB8AC3E}">
        <p14:creationId xmlns:p14="http://schemas.microsoft.com/office/powerpoint/2010/main" val="922443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9</a:t>
            </a:fld>
            <a:endParaRPr lang="en-US" altLang="en-US">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4655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10</a:t>
            </a:fld>
            <a:endParaRPr lang="en-US" altLang="en-US">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09334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11</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408222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12</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654367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11266"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1126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2-</a:t>
            </a:r>
            <a:fld id="{7C82D093-DAA0-44AF-B37C-A81F2AB4AE9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1446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9D07C8A6-F470-4927-8D4A-2379A324C11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8411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AF1AC85B-0DBA-46A2-8BF1-0ABC72B01E8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90857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1-</a:t>
            </a:r>
            <a:fld id="{0C4ED51D-9CCB-4D95-B57C-C0565018BF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91262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36B7190-F88D-4796-BE43-D9625A25084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2988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0C1FF30A-6B5B-4FAC-A87C-D9E7D100EE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05279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5BC99B8C-3A62-4543-907F-C990025239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91184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7814E73-B8B9-43DD-846C-1169CD56F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2516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B0170C83-FFC7-4777-AC78-800F2B6BE36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05407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006FDB6-8E15-4907-ADF3-98171E55F7B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152023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B9617902-5F05-4932-A6FA-B85FF994B40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2007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6DC2138F-727C-4155-8FB0-6F024E9BC9B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267739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0E046F3-3ED1-4C73-AE1A-4DE6202957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837355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C05C635-02B7-4598-B671-8B383D426E7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4825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9B7C39A-AE85-4C2C-B3ED-FA915237768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635372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dirty="0" smtClean="0">
                <a:solidFill>
                  <a:srgbClr val="000000"/>
                </a:solidFill>
              </a:endParaRPr>
            </a:p>
          </p:txBody>
        </p:sp>
      </p:grpSp>
      <p:sp>
        <p:nvSpPr>
          <p:cNvPr id="11266"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1126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dirty="0">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dirty="0">
                <a:solidFill>
                  <a:srgbClr val="000000"/>
                </a:solidFill>
              </a:rPr>
              <a:t>2-</a:t>
            </a:r>
            <a:fld id="{7C82D093-DAA0-44AF-B37C-A81F2AB4AE9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443686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tr-TR" altLang="en-US" dirty="0">
                <a:solidFill>
                  <a:srgbClr val="000000"/>
                </a:solidFill>
              </a:rPr>
              <a:t>3</a:t>
            </a:r>
            <a:r>
              <a:rPr lang="en-US" altLang="en-US" dirty="0" smtClean="0">
                <a:solidFill>
                  <a:srgbClr val="000000"/>
                </a:solidFill>
              </a:rPr>
              <a:t>-</a:t>
            </a:r>
            <a:fld id="{6DC2138F-727C-4155-8FB0-6F024E9BC9BC}" type="slidenum">
              <a:rPr lang="en-US" altLang="en-US" smtClean="0">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752889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B2290724-6568-492E-8F40-37037F9442E1}"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39666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BDA166CB-7C67-4C0B-8690-3014B9AE7E16}"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41954022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C1F6E053-7265-4E28-A22D-DCAAE91E824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0857628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09F343EB-98F2-4D91-8AB2-59B015CD8D2A}"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443698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A85FEC47-A7B0-49A3-AD91-FF4A0A9515CE}"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56517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2290724-6568-492E-8F40-37037F9442E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55011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35E6601A-8CEE-405B-BB8F-D537C26B0849}"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1709920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B99955B3-4319-4F4A-9D1D-4E459EA42C83}"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829681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9D07C8A6-F470-4927-8D4A-2379A324C115}"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29290914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dirty="0">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dirty="0">
                <a:solidFill>
                  <a:srgbClr val="000000"/>
                </a:solidFill>
              </a:rPr>
              <a:t>2-</a:t>
            </a:r>
            <a:fld id="{AF1AC85B-0DBA-46A2-8BF1-0ABC72B01E8D}" type="slidenum">
              <a:rPr lang="en-US" altLang="en-US">
                <a:solidFill>
                  <a:srgbClr val="000000"/>
                </a:solidFill>
              </a:rPr>
              <a:pPr>
                <a:defRPr/>
              </a:pPr>
              <a:t>‹#›</a:t>
            </a:fld>
            <a:endParaRPr lang="en-US" altLang="en-US" dirty="0">
              <a:solidFill>
                <a:srgbClr val="000000"/>
              </a:solidFill>
            </a:endParaRPr>
          </a:p>
        </p:txBody>
      </p:sp>
    </p:spTree>
    <p:extLst>
      <p:ext uri="{BB962C8B-B14F-4D97-AF65-F5344CB8AC3E}">
        <p14:creationId xmlns:p14="http://schemas.microsoft.com/office/powerpoint/2010/main" val="52439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DA166CB-7C67-4C0B-8690-3014B9AE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4178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C1F6E053-7265-4E28-A22D-DCAAE91E824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7396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09F343EB-98F2-4D91-8AB2-59B015CD8D2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8529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A85FEC47-A7B0-49A3-AD91-FF4A0A9515C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9544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35E6601A-8CEE-405B-BB8F-D537C26B084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9986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99955B3-4319-4F4A-9D1D-4E459EA42C8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3638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4"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pPr fontAlgn="base">
              <a:spcBef>
                <a:spcPct val="0"/>
              </a:spcBef>
              <a:spcAft>
                <a:spcPct val="0"/>
              </a:spcAft>
              <a:defRPr/>
            </a:pPr>
            <a:endParaRPr lang="en-US" altLang="en-US">
              <a:solidFill>
                <a:srgbClr val="000000"/>
              </a:solidFill>
            </a:endParaRPr>
          </a:p>
        </p:txBody>
      </p:sp>
      <p:sp>
        <p:nvSpPr>
          <p:cNvPr id="10245"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1024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pPr fontAlgn="base">
              <a:spcBef>
                <a:spcPct val="0"/>
              </a:spcBef>
              <a:spcAft>
                <a:spcPct val="0"/>
              </a:spcAft>
              <a:defRPr/>
            </a:pPr>
            <a:r>
              <a:rPr lang="en-US" altLang="en-US">
                <a:solidFill>
                  <a:srgbClr val="000000"/>
                </a:solidFill>
              </a:rPr>
              <a:t>2-</a:t>
            </a:r>
            <a:fld id="{64BCC023-A665-4793-977E-7422CB4E97E2}"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Tree>
    <p:extLst>
      <p:ext uri="{BB962C8B-B14F-4D97-AF65-F5344CB8AC3E}">
        <p14:creationId xmlns:p14="http://schemas.microsoft.com/office/powerpoint/2010/main" val="9729563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cs typeface="Arial" pitchFamily="34" charset="0"/>
              </a:defRPr>
            </a:lvl1pPr>
          </a:lstStyle>
          <a:p>
            <a:pPr fontAlgn="base">
              <a:spcBef>
                <a:spcPct val="0"/>
              </a:spcBef>
              <a:spcAft>
                <a:spcPct val="0"/>
              </a:spcAft>
              <a:defRPr/>
            </a:pPr>
            <a:endParaRPr lang="en-US" altLang="en-US">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cs typeface="Arial" pitchFamily="34" charset="0"/>
              </a:defRPr>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cs typeface="Arial" pitchFamily="34" charset="0"/>
              </a:defRPr>
            </a:lvl1pPr>
          </a:lstStyle>
          <a:p>
            <a:pPr fontAlgn="base">
              <a:spcBef>
                <a:spcPct val="0"/>
              </a:spcBef>
              <a:spcAft>
                <a:spcPct val="0"/>
              </a:spcAft>
              <a:defRPr/>
            </a:pPr>
            <a:r>
              <a:rPr lang="en-US" altLang="en-US">
                <a:solidFill>
                  <a:srgbClr val="000000"/>
                </a:solidFill>
              </a:rPr>
              <a:t>1-</a:t>
            </a:r>
            <a:fld id="{05536A51-7964-4FF0-A8A7-62AC14623937}"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2478973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4"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pPr fontAlgn="base">
              <a:spcBef>
                <a:spcPct val="0"/>
              </a:spcBef>
              <a:spcAft>
                <a:spcPct val="0"/>
              </a:spcAft>
              <a:defRPr/>
            </a:pPr>
            <a:endParaRPr lang="en-US" altLang="en-US" dirty="0">
              <a:solidFill>
                <a:srgbClr val="000000"/>
              </a:solidFill>
            </a:endParaRPr>
          </a:p>
        </p:txBody>
      </p:sp>
      <p:sp>
        <p:nvSpPr>
          <p:cNvPr id="10245"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pPr fontAlgn="base">
              <a:spcBef>
                <a:spcPct val="0"/>
              </a:spcBef>
              <a:spcAft>
                <a:spcPct val="0"/>
              </a:spcAft>
              <a:defRPr/>
            </a:pPr>
            <a:r>
              <a:rPr lang="en-US" altLang="en-US" dirty="0">
                <a:solidFill>
                  <a:srgbClr val="000000"/>
                </a:solidFill>
              </a:rPr>
              <a:t>Copyright © 2013 Pearson Education, Inc. publishing as Prentice Hall</a:t>
            </a:r>
          </a:p>
        </p:txBody>
      </p:sp>
      <p:sp>
        <p:nvSpPr>
          <p:cNvPr id="1024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pPr fontAlgn="base">
              <a:spcBef>
                <a:spcPct val="0"/>
              </a:spcBef>
              <a:spcAft>
                <a:spcPct val="0"/>
              </a:spcAft>
              <a:defRPr/>
            </a:pPr>
            <a:r>
              <a:rPr lang="en-US" altLang="en-US" dirty="0">
                <a:solidFill>
                  <a:srgbClr val="000000"/>
                </a:solidFill>
              </a:rPr>
              <a:t>2-</a:t>
            </a:r>
            <a:fld id="{64BCC023-A665-4793-977E-7422CB4E97E2}" type="slidenum">
              <a:rPr lang="en-US" altLang="en-US">
                <a:solidFill>
                  <a:srgbClr val="000000"/>
                </a:solidFill>
              </a:rPr>
              <a:pPr fontAlgn="base">
                <a:spcBef>
                  <a:spcPct val="0"/>
                </a:spcBef>
                <a:spcAft>
                  <a:spcPct val="0"/>
                </a:spcAft>
                <a:defRPr/>
              </a:pPr>
              <a:t>‹#›</a:t>
            </a:fld>
            <a:endParaRPr lang="en-US" altLang="en-US" dirty="0">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dirty="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dirty="0"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dirty="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dirty="0" smtClean="0">
              <a:solidFill>
                <a:srgbClr val="000000"/>
              </a:solidFill>
              <a:latin typeface="Times New Roman" pitchFamily="18" charset="0"/>
            </a:endParaRPr>
          </a:p>
        </p:txBody>
      </p:sp>
    </p:spTree>
    <p:extLst>
      <p:ext uri="{BB962C8B-B14F-4D97-AF65-F5344CB8AC3E}">
        <p14:creationId xmlns:p14="http://schemas.microsoft.com/office/powerpoint/2010/main" val="285915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nlineethics.org/Resources/eth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eid.org/"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 Id="rId5" Type="http://schemas.openxmlformats.org/officeDocument/2006/relationships/hyperlink" Target="http://www.tedmer.org.tr/" TargetMode="External"/><Relationship Id="rId4" Type="http://schemas.openxmlformats.org/officeDocument/2006/relationships/hyperlink" Target="http://www.tice.org.t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ftr" sz="quarter" idx="11"/>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Copyright © 2013 Pearson Education, Inc. publishing as Prentice Hall</a:t>
            </a:r>
          </a:p>
        </p:txBody>
      </p:sp>
      <p:sp>
        <p:nvSpPr>
          <p:cNvPr id="4100" name="Rectangle 2"/>
          <p:cNvSpPr>
            <a:spLocks noGrp="1" noChangeArrowheads="1"/>
          </p:cNvSpPr>
          <p:nvPr>
            <p:ph type="ctrTitle"/>
          </p:nvPr>
        </p:nvSpPr>
        <p:spPr>
          <a:xfrm>
            <a:off x="395536" y="685800"/>
            <a:ext cx="8208912" cy="2127250"/>
          </a:xfrm>
        </p:spPr>
        <p:txBody>
          <a:bodyPr/>
          <a:lstStyle/>
          <a:p>
            <a:pPr eaLnBrk="1" hangingPunct="1"/>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en-GB" sz="4400" b="1" dirty="0" smtClean="0">
                <a:solidFill>
                  <a:srgbClr val="6F6E4A"/>
                </a:solidFill>
                <a:latin typeface="Verdana"/>
              </a:rPr>
              <a:t>ENGR 400</a:t>
            </a:r>
            <a:r>
              <a:rPr lang="tr-TR" sz="4400" b="1" dirty="0" smtClean="0">
                <a:solidFill>
                  <a:srgbClr val="6F6E4A"/>
                </a:solidFill>
                <a:latin typeface="Verdana"/>
              </a:rPr>
              <a:t>/LENGR 400</a:t>
            </a:r>
            <a:r>
              <a:rPr lang="en-GB" sz="4400" b="1" dirty="0">
                <a:solidFill>
                  <a:srgbClr val="6F6E4A"/>
                </a:solidFill>
                <a:latin typeface="Verdana"/>
              </a:rPr>
              <a:t/>
            </a:r>
            <a:br>
              <a:rPr lang="en-GB" sz="4400" b="1" dirty="0">
                <a:solidFill>
                  <a:srgbClr val="6F6E4A"/>
                </a:solidFill>
                <a:latin typeface="Verdana"/>
              </a:rPr>
            </a:br>
            <a:r>
              <a:rPr lang="en-GB" sz="4400" b="1" dirty="0">
                <a:solidFill>
                  <a:srgbClr val="6F6E4A"/>
                </a:solidFill>
                <a:latin typeface="Verdana"/>
              </a:rPr>
              <a:t>ETHICS IN ENGINEERING AND SCIENCE</a:t>
            </a:r>
            <a:endParaRPr lang="en-GB" altLang="en-US" sz="3600" b="1" dirty="0">
              <a:solidFill>
                <a:srgbClr val="666699"/>
              </a:solidFill>
              <a:latin typeface="Verdana" pitchFamily="34" charset="0"/>
            </a:endParaRPr>
          </a:p>
        </p:txBody>
      </p:sp>
      <p:sp>
        <p:nvSpPr>
          <p:cNvPr id="4101" name="Rectangle 3"/>
          <p:cNvSpPr>
            <a:spLocks noGrp="1" noChangeArrowheads="1"/>
          </p:cNvSpPr>
          <p:nvPr>
            <p:ph type="subTitle" idx="1"/>
          </p:nvPr>
        </p:nvSpPr>
        <p:spPr>
          <a:xfrm>
            <a:off x="304800" y="3270250"/>
            <a:ext cx="8458200" cy="2535014"/>
          </a:xfrm>
        </p:spPr>
        <p:txBody>
          <a:bodyPr/>
          <a:lstStyle/>
          <a:p>
            <a:pPr lvl="0" eaLnBrk="1" hangingPunct="1">
              <a:buClr>
                <a:srgbClr val="999966"/>
              </a:buClr>
            </a:pPr>
            <a:r>
              <a:rPr lang="en-US" altLang="en-US" sz="4400" b="1" dirty="0" smtClean="0">
                <a:solidFill>
                  <a:schemeClr val="tx2"/>
                </a:solidFill>
              </a:rPr>
              <a:t>Chapter </a:t>
            </a:r>
            <a:r>
              <a:rPr lang="tr-TR" altLang="en-US" sz="4400" b="1" dirty="0" smtClean="0">
                <a:solidFill>
                  <a:schemeClr val="tx2"/>
                </a:solidFill>
              </a:rPr>
              <a:t>2</a:t>
            </a:r>
          </a:p>
          <a:p>
            <a:pPr lvl="0" eaLnBrk="1" hangingPunct="1">
              <a:buClr>
                <a:srgbClr val="999966"/>
              </a:buClr>
            </a:pPr>
            <a:endParaRPr lang="en-US" altLang="en-US" sz="1600" b="1" dirty="0">
              <a:solidFill>
                <a:schemeClr val="tx2"/>
              </a:solidFill>
            </a:endParaRPr>
          </a:p>
          <a:p>
            <a:pPr eaLnBrk="1" hangingPunct="1">
              <a:buClr>
                <a:srgbClr val="999966"/>
              </a:buClr>
            </a:pPr>
            <a:r>
              <a:rPr lang="en-US" altLang="en-US" sz="4400" b="1" dirty="0">
                <a:solidFill>
                  <a:schemeClr val="tx2"/>
                </a:solidFill>
              </a:rPr>
              <a:t> </a:t>
            </a:r>
            <a:r>
              <a:rPr lang="en-US" altLang="en-US" sz="4400" b="1" dirty="0">
                <a:solidFill>
                  <a:srgbClr val="666699"/>
                </a:solidFill>
              </a:rPr>
              <a:t>Engineering Profession</a:t>
            </a:r>
            <a:r>
              <a:rPr lang="tr-TR" altLang="en-US" sz="4400" b="1" dirty="0">
                <a:solidFill>
                  <a:srgbClr val="666699"/>
                </a:solidFill>
              </a:rPr>
              <a:t> </a:t>
            </a:r>
            <a:r>
              <a:rPr lang="en-US" altLang="en-US" sz="4400" b="1" dirty="0">
                <a:solidFill>
                  <a:srgbClr val="666699"/>
                </a:solidFill>
              </a:rPr>
              <a:t>and Codes of </a:t>
            </a:r>
            <a:r>
              <a:rPr lang="en-US" altLang="en-US" sz="4400" b="1" dirty="0" smtClean="0">
                <a:solidFill>
                  <a:srgbClr val="666699"/>
                </a:solidFill>
              </a:rPr>
              <a:t>Ethics</a:t>
            </a:r>
            <a:endParaRPr lang="en-US" altLang="en-US" sz="4400" b="1" dirty="0">
              <a:solidFill>
                <a:srgbClr val="666699"/>
              </a:solidFill>
            </a:endParaRPr>
          </a:p>
        </p:txBody>
      </p:sp>
      <p:sp>
        <p:nvSpPr>
          <p:cNvPr id="6" name="Rectangle 3"/>
          <p:cNvSpPr>
            <a:spLocks noChangeArrowheads="1"/>
          </p:cNvSpPr>
          <p:nvPr/>
        </p:nvSpPr>
        <p:spPr bwMode="auto">
          <a:xfrm>
            <a:off x="6659563" y="5805264"/>
            <a:ext cx="1858201" cy="369332"/>
          </a:xfrm>
          <a:prstGeom prst="rect">
            <a:avLst/>
          </a:prstGeom>
          <a:noFill/>
          <a:ln w="9525">
            <a:solidFill>
              <a:schemeClr val="bg1"/>
            </a:solidFill>
            <a:miter lim="800000"/>
            <a:headEnd/>
            <a:tailEnd/>
          </a:ln>
          <a:effectLst/>
        </p:spPr>
        <p:txBody>
          <a:bodyPr wrap="none">
            <a:spAutoFit/>
          </a:bodyPr>
          <a:lstStyle/>
          <a:p>
            <a:pPr>
              <a:defRPr/>
            </a:pPr>
            <a:r>
              <a:rPr lang="tr-TR" b="1" dirty="0">
                <a:solidFill>
                  <a:srgbClr val="666699"/>
                </a:solidFill>
              </a:rPr>
              <a:t>ORAL ANSEN</a:t>
            </a:r>
          </a:p>
        </p:txBody>
      </p:sp>
    </p:spTree>
    <p:extLst>
      <p:ext uri="{BB962C8B-B14F-4D97-AF65-F5344CB8AC3E}">
        <p14:creationId xmlns:p14="http://schemas.microsoft.com/office/powerpoint/2010/main" val="1504466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altLang="en-US" sz="4400" b="1" dirty="0">
                <a:latin typeface="Verdana"/>
              </a:rPr>
              <a:t>Conflict of Interest</a:t>
            </a:r>
            <a:endParaRPr lang="en-US" sz="4400" b="1" dirty="0">
              <a:latin typeface="Verdana"/>
              <a:ea typeface="Times New Roman"/>
            </a:endParaRPr>
          </a:p>
        </p:txBody>
      </p:sp>
      <p:sp>
        <p:nvSpPr>
          <p:cNvPr id="57347" name="Rectangle 3"/>
          <p:cNvSpPr>
            <a:spLocks noGrp="1" noChangeArrowheads="1"/>
          </p:cNvSpPr>
          <p:nvPr>
            <p:ph type="body" idx="1"/>
          </p:nvPr>
        </p:nvSpPr>
        <p:spPr/>
        <p:txBody>
          <a:bodyPr/>
          <a:lstStyle/>
          <a:p>
            <a:pPr lvl="0">
              <a:buClr>
                <a:srgbClr val="999966"/>
              </a:buClr>
            </a:pPr>
            <a:r>
              <a:rPr lang="en-US" dirty="0" smtClean="0">
                <a:solidFill>
                  <a:srgbClr val="666699"/>
                </a:solidFill>
              </a:rPr>
              <a:t>In managing conflict of interest problems; </a:t>
            </a:r>
            <a:r>
              <a:rPr lang="en-US" b="1" dirty="0" smtClean="0">
                <a:solidFill>
                  <a:srgbClr val="666699"/>
                </a:solidFill>
              </a:rPr>
              <a:t>Professional codes of ethics </a:t>
            </a:r>
            <a:r>
              <a:rPr lang="en-US" dirty="0" smtClean="0">
                <a:solidFill>
                  <a:srgbClr val="666699"/>
                </a:solidFill>
              </a:rPr>
              <a:t>provide</a:t>
            </a:r>
            <a:r>
              <a:rPr lang="en-US" b="1" dirty="0" smtClean="0">
                <a:solidFill>
                  <a:srgbClr val="666699"/>
                </a:solidFill>
              </a:rPr>
              <a:t> </a:t>
            </a:r>
            <a:r>
              <a:rPr lang="en-US" dirty="0" smtClean="0">
                <a:solidFill>
                  <a:srgbClr val="666699"/>
                </a:solidFill>
              </a:rPr>
              <a:t>guidance to engineers and other professionals </a:t>
            </a:r>
          </a:p>
          <a:p>
            <a:pPr lvl="0">
              <a:buClr>
                <a:srgbClr val="999966"/>
              </a:buClr>
            </a:pPr>
            <a:r>
              <a:rPr lang="en-US" dirty="0">
                <a:solidFill>
                  <a:srgbClr val="666699"/>
                </a:solidFill>
              </a:rPr>
              <a:t>The concept of ethics assumes that there exist; codes, norms, principles, values, that have, are, and always will provide the foundation for a good life</a:t>
            </a:r>
            <a:r>
              <a:rPr lang="en-US" dirty="0" smtClean="0">
                <a:solidFill>
                  <a:srgbClr val="666699"/>
                </a:solidFill>
              </a:rPr>
              <a:t>.</a:t>
            </a:r>
            <a:endParaRPr lang="en-US" dirty="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10</a:t>
            </a:fld>
            <a:endParaRPr lang="en-US" altLang="en-US" sz="1000" dirty="0" smtClean="0">
              <a:solidFill>
                <a:srgbClr val="000000"/>
              </a:solidFill>
            </a:endParaRPr>
          </a:p>
        </p:txBody>
      </p:sp>
    </p:spTree>
    <p:extLst>
      <p:ext uri="{BB962C8B-B14F-4D97-AF65-F5344CB8AC3E}">
        <p14:creationId xmlns:p14="http://schemas.microsoft.com/office/powerpoint/2010/main" val="1202749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11</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t>Most of the professional organizations have addressed the complexity of moral issues in their fields by developing codes of ethics</a:t>
            </a:r>
          </a:p>
          <a:p>
            <a:pPr lvl="0">
              <a:buClr>
                <a:srgbClr val="999966"/>
              </a:buClr>
              <a:defRPr/>
            </a:pPr>
            <a:r>
              <a:rPr lang="en-US" altLang="tr-TR" dirty="0">
                <a:solidFill>
                  <a:srgbClr val="666699"/>
                </a:solidFill>
              </a:rPr>
              <a:t>Examples of what do the professional codes of ethics say regarding conflicts of interest are given in this </a:t>
            </a:r>
            <a:r>
              <a:rPr lang="en-US" altLang="tr-TR" dirty="0" smtClean="0">
                <a:solidFill>
                  <a:srgbClr val="666699"/>
                </a:solidFill>
              </a:rPr>
              <a:t>chapter</a:t>
            </a:r>
            <a:endParaRPr lang="en-US" altLang="tr-TR"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Ethics</a:t>
            </a:r>
            <a:endParaRPr lang="en-US" altLang="en-US" sz="4400" b="1" dirty="0" smtClean="0">
              <a:latin typeface="Verdana"/>
            </a:endParaRPr>
          </a:p>
        </p:txBody>
      </p:sp>
    </p:spTree>
    <p:extLst>
      <p:ext uri="{BB962C8B-B14F-4D97-AF65-F5344CB8AC3E}">
        <p14:creationId xmlns:p14="http://schemas.microsoft.com/office/powerpoint/2010/main" val="657186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12</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lvl="0" eaLnBrk="1" hangingPunct="1">
              <a:buClr>
                <a:srgbClr val="999966"/>
              </a:buClr>
              <a:defRPr/>
            </a:pPr>
            <a:r>
              <a:rPr lang="en-US" altLang="en-US" sz="2000" dirty="0" smtClean="0">
                <a:solidFill>
                  <a:schemeClr val="tx2"/>
                </a:solidFill>
              </a:rPr>
              <a:t>BC 1750      : Hammurabi’s codes 215-225; medical </a:t>
            </a:r>
            <a:r>
              <a:rPr lang="en-US" altLang="en-US" sz="2000" dirty="0" smtClean="0">
                <a:solidFill>
                  <a:srgbClr val="666699"/>
                </a:solidFill>
              </a:rPr>
              <a:t>ethics</a:t>
            </a:r>
            <a:r>
              <a:rPr lang="en-US" altLang="en-US" sz="2000" dirty="0" smtClean="0">
                <a:solidFill>
                  <a:schemeClr val="tx2"/>
                </a:solidFill>
              </a:rPr>
              <a:t> </a:t>
            </a:r>
          </a:p>
          <a:p>
            <a:pPr eaLnBrk="1" hangingPunct="1">
              <a:defRPr/>
            </a:pPr>
            <a:r>
              <a:rPr lang="en-US" altLang="en-US" sz="2000" dirty="0" smtClean="0">
                <a:solidFill>
                  <a:schemeClr val="tx2"/>
                </a:solidFill>
              </a:rPr>
              <a:t>BC 460-370 : Hippocrates pledge</a:t>
            </a:r>
          </a:p>
          <a:p>
            <a:pPr eaLnBrk="1" hangingPunct="1">
              <a:defRPr/>
            </a:pPr>
            <a:r>
              <a:rPr lang="en-US" altLang="en-US" sz="2000" dirty="0" smtClean="0">
                <a:solidFill>
                  <a:schemeClr val="tx2"/>
                </a:solidFill>
              </a:rPr>
              <a:t>1793           : Thomas Percival, Manchester; the first 			    modern medical ethic code</a:t>
            </a:r>
          </a:p>
          <a:p>
            <a:pPr eaLnBrk="1" hangingPunct="1">
              <a:defRPr/>
            </a:pPr>
            <a:r>
              <a:rPr lang="en-US" altLang="en-US" sz="2000" dirty="0" smtClean="0">
                <a:solidFill>
                  <a:schemeClr val="tx2"/>
                </a:solidFill>
              </a:rPr>
              <a:t>1846           : Acceptance of medical ethic codes in USA</a:t>
            </a:r>
          </a:p>
          <a:p>
            <a:pPr eaLnBrk="1" hangingPunct="1">
              <a:defRPr/>
            </a:pPr>
            <a:r>
              <a:rPr lang="en-US" altLang="en-US" sz="2000" dirty="0" smtClean="0">
                <a:solidFill>
                  <a:schemeClr val="tx2"/>
                </a:solidFill>
              </a:rPr>
              <a:t>1910	  : The acceptance of first business ethic codes </a:t>
            </a:r>
          </a:p>
          <a:p>
            <a:pPr marL="0" indent="0" eaLnBrk="1" hangingPunct="1">
              <a:buNone/>
              <a:defRPr/>
            </a:pPr>
            <a:r>
              <a:rPr lang="en-US" altLang="en-US" sz="2000" dirty="0" smtClean="0">
                <a:solidFill>
                  <a:schemeClr val="tx2"/>
                </a:solidFill>
              </a:rPr>
              <a:t>                         in England by Civil Eng. Institute</a:t>
            </a:r>
          </a:p>
          <a:p>
            <a:pPr eaLnBrk="1" hangingPunct="1">
              <a:defRPr/>
            </a:pPr>
            <a:r>
              <a:rPr lang="en-US" altLang="en-US" sz="2000" dirty="0" smtClean="0">
                <a:solidFill>
                  <a:schemeClr val="tx2"/>
                </a:solidFill>
              </a:rPr>
              <a:t>1912            : The first written manuscript by The </a:t>
            </a:r>
          </a:p>
          <a:p>
            <a:pPr marL="0" indent="0" eaLnBrk="1" hangingPunct="1">
              <a:buNone/>
              <a:defRPr/>
            </a:pPr>
            <a:r>
              <a:rPr lang="en-US" altLang="en-US" sz="2000" dirty="0" smtClean="0">
                <a:solidFill>
                  <a:schemeClr val="tx2"/>
                </a:solidFill>
              </a:rPr>
              <a:t>                          American Inst. of Electrical Engineers </a:t>
            </a:r>
          </a:p>
          <a:p>
            <a:pPr eaLnBrk="1" hangingPunct="1">
              <a:defRPr/>
            </a:pPr>
            <a:r>
              <a:rPr lang="en-US" altLang="en-US" sz="2000" dirty="0" smtClean="0">
                <a:solidFill>
                  <a:schemeClr val="tx2"/>
                </a:solidFill>
              </a:rPr>
              <a:t>1947            : Basic codes of Ethics, NSPE </a:t>
            </a:r>
          </a:p>
          <a:p>
            <a:pPr marL="0" indent="0" eaLnBrk="1" hangingPunct="1">
              <a:buNone/>
              <a:defRPr/>
            </a:pPr>
            <a:r>
              <a:rPr lang="en-US" altLang="en-US" sz="2000" dirty="0" smtClean="0">
                <a:solidFill>
                  <a:schemeClr val="tx2"/>
                </a:solidFill>
              </a:rPr>
              <a:t>		     (National Society of Professional Engineers)</a:t>
            </a:r>
          </a:p>
          <a:p>
            <a:pPr marL="0" indent="0" eaLnBrk="1" hangingPunct="1">
              <a:buNone/>
              <a:defRPr/>
            </a:pPr>
            <a:r>
              <a:rPr lang="en-US" altLang="en-US" sz="1600" dirty="0" err="1" smtClean="0">
                <a:solidFill>
                  <a:schemeClr val="tx2"/>
                </a:solidFill>
              </a:rPr>
              <a:t>P.L.Alger</a:t>
            </a:r>
            <a:r>
              <a:rPr lang="en-US" altLang="en-US" sz="1600" dirty="0" smtClean="0">
                <a:solidFill>
                  <a:schemeClr val="tx2"/>
                </a:solidFill>
              </a:rPr>
              <a:t>, </a:t>
            </a:r>
            <a:r>
              <a:rPr lang="en-US" altLang="en-US" sz="1600" dirty="0" err="1" smtClean="0">
                <a:solidFill>
                  <a:schemeClr val="tx2"/>
                </a:solidFill>
              </a:rPr>
              <a:t>N.A</a:t>
            </a:r>
            <a:r>
              <a:rPr lang="en-US" altLang="en-US" sz="1600" dirty="0" smtClean="0">
                <a:solidFill>
                  <a:schemeClr val="tx2"/>
                </a:solidFill>
              </a:rPr>
              <a:t>. Christensen, </a:t>
            </a:r>
            <a:r>
              <a:rPr lang="en-US" altLang="en-US" sz="1600" dirty="0" err="1" smtClean="0">
                <a:solidFill>
                  <a:schemeClr val="tx2"/>
                </a:solidFill>
              </a:rPr>
              <a:t>S.P</a:t>
            </a:r>
            <a:r>
              <a:rPr lang="en-US" altLang="en-US" sz="1600" dirty="0" smtClean="0">
                <a:solidFill>
                  <a:schemeClr val="tx2"/>
                </a:solidFill>
              </a:rPr>
              <a:t>. Olmsted, Ethical Problems in Eng., John Wiley and Sons, NY, 1965</a:t>
            </a:r>
            <a:endParaRPr lang="en-US" altLang="en-US" sz="1600" dirty="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smtClean="0">
                <a:latin typeface="Verdana"/>
              </a:rPr>
              <a:t>Professional Codes of Ethics</a:t>
            </a:r>
            <a:br>
              <a:rPr lang="en-US" altLang="en-US" sz="4000" b="1" dirty="0" smtClean="0">
                <a:latin typeface="Verdana"/>
              </a:rPr>
            </a:br>
            <a:r>
              <a:rPr lang="en-US" altLang="en-US" sz="4000" b="1" dirty="0" smtClean="0">
                <a:latin typeface="Verdana"/>
              </a:rPr>
              <a:t>History - World</a:t>
            </a:r>
          </a:p>
        </p:txBody>
      </p:sp>
    </p:spTree>
    <p:extLst>
      <p:ext uri="{BB962C8B-B14F-4D97-AF65-F5344CB8AC3E}">
        <p14:creationId xmlns:p14="http://schemas.microsoft.com/office/powerpoint/2010/main" val="2523048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13</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sz="2000" dirty="0" smtClean="0">
                <a:solidFill>
                  <a:schemeClr val="tx2"/>
                </a:solidFill>
              </a:rPr>
              <a:t>1951: FEANI, by German and French engineers </a:t>
            </a:r>
          </a:p>
          <a:p>
            <a:pPr marL="0" indent="0" eaLnBrk="1" hangingPunct="1">
              <a:buNone/>
              <a:defRPr/>
            </a:pPr>
            <a:r>
              <a:rPr lang="en-US" altLang="en-US" sz="2000" dirty="0" smtClean="0">
                <a:solidFill>
                  <a:schemeClr val="tx2"/>
                </a:solidFill>
              </a:rPr>
              <a:t>            </a:t>
            </a:r>
            <a:r>
              <a:rPr lang="tr-TR" altLang="en-US" sz="2000" dirty="0" smtClean="0">
                <a:solidFill>
                  <a:schemeClr val="tx2"/>
                </a:solidFill>
              </a:rPr>
              <a:t> </a:t>
            </a:r>
            <a:r>
              <a:rPr lang="en-US" altLang="en-US" sz="2000" dirty="0" smtClean="0">
                <a:solidFill>
                  <a:schemeClr val="tx2"/>
                </a:solidFill>
              </a:rPr>
              <a:t>Today in 27 countries European Engineering degree 	  </a:t>
            </a:r>
            <a:r>
              <a:rPr lang="tr-TR" altLang="en-US" sz="2000" dirty="0" smtClean="0">
                <a:solidFill>
                  <a:schemeClr val="tx2"/>
                </a:solidFill>
              </a:rPr>
              <a:t> </a:t>
            </a:r>
            <a:r>
              <a:rPr lang="en-US" altLang="en-US" sz="2000" dirty="0" smtClean="0">
                <a:solidFill>
                  <a:schemeClr val="tx2"/>
                </a:solidFill>
              </a:rPr>
              <a:t>(EUR-</a:t>
            </a:r>
            <a:r>
              <a:rPr lang="en-US" altLang="en-US" sz="2000" dirty="0" err="1" smtClean="0">
                <a:solidFill>
                  <a:schemeClr val="tx2"/>
                </a:solidFill>
              </a:rPr>
              <a:t>ING</a:t>
            </a:r>
            <a:r>
              <a:rPr lang="en-US" altLang="en-US" sz="2000" dirty="0" smtClean="0">
                <a:solidFill>
                  <a:schemeClr val="tx2"/>
                </a:solidFill>
              </a:rPr>
              <a:t>), can only be hold by the owner of the 	  </a:t>
            </a:r>
            <a:r>
              <a:rPr lang="tr-TR" altLang="en-US" sz="2000" dirty="0" smtClean="0">
                <a:solidFill>
                  <a:schemeClr val="tx2"/>
                </a:solidFill>
              </a:rPr>
              <a:t> </a:t>
            </a:r>
            <a:r>
              <a:rPr lang="en-US" altLang="en-US" sz="2000" dirty="0" smtClean="0">
                <a:solidFill>
                  <a:schemeClr val="tx2"/>
                </a:solidFill>
              </a:rPr>
              <a:t>degree</a:t>
            </a:r>
            <a:r>
              <a:rPr lang="tr-TR" altLang="en-US" sz="2000" dirty="0" smtClean="0">
                <a:solidFill>
                  <a:schemeClr val="tx2"/>
                </a:solidFill>
              </a:rPr>
              <a:t>,</a:t>
            </a:r>
            <a:r>
              <a:rPr lang="en-US" altLang="en-US" sz="2000" dirty="0" smtClean="0">
                <a:solidFill>
                  <a:schemeClr val="tx2"/>
                </a:solidFill>
              </a:rPr>
              <a:t> if the ethic codes of FEANI is followed </a:t>
            </a:r>
          </a:p>
          <a:p>
            <a:pPr eaLnBrk="1" hangingPunct="1">
              <a:defRPr/>
            </a:pPr>
            <a:r>
              <a:rPr lang="en-US" altLang="en-US" sz="2000" dirty="0" smtClean="0">
                <a:solidFill>
                  <a:schemeClr val="tx2"/>
                </a:solidFill>
              </a:rPr>
              <a:t>1955: Acceptance of basic ethic codes in USA by  </a:t>
            </a:r>
          </a:p>
          <a:p>
            <a:pPr marL="0" indent="0" eaLnBrk="1" hangingPunct="1">
              <a:buNone/>
              <a:defRPr/>
            </a:pPr>
            <a:r>
              <a:rPr lang="en-US" altLang="en-US" sz="2000" dirty="0" smtClean="0">
                <a:solidFill>
                  <a:schemeClr val="tx2"/>
                </a:solidFill>
              </a:rPr>
              <a:t>             </a:t>
            </a:r>
            <a:r>
              <a:rPr lang="tr-TR" altLang="en-US" sz="2000" dirty="0" smtClean="0">
                <a:solidFill>
                  <a:schemeClr val="tx2"/>
                </a:solidFill>
              </a:rPr>
              <a:t> </a:t>
            </a:r>
            <a:r>
              <a:rPr lang="en-US" altLang="en-US" sz="2000" dirty="0" smtClean="0">
                <a:solidFill>
                  <a:schemeClr val="tx2"/>
                </a:solidFill>
              </a:rPr>
              <a:t>82 engineering organizations</a:t>
            </a:r>
          </a:p>
          <a:p>
            <a:pPr eaLnBrk="1" hangingPunct="1">
              <a:defRPr/>
            </a:pPr>
            <a:r>
              <a:rPr lang="en-US" altLang="en-US" sz="2000" dirty="0" smtClean="0">
                <a:solidFill>
                  <a:schemeClr val="tx2"/>
                </a:solidFill>
              </a:rPr>
              <a:t>1985: WFEO Environmental engineering ethic codes</a:t>
            </a:r>
          </a:p>
          <a:p>
            <a:pPr eaLnBrk="1" hangingPunct="1">
              <a:defRPr/>
            </a:pPr>
            <a:r>
              <a:rPr lang="en-US" altLang="en-US" sz="2000" dirty="0" smtClean="0">
                <a:solidFill>
                  <a:schemeClr val="tx2"/>
                </a:solidFill>
              </a:rPr>
              <a:t>1992: The Inst.</a:t>
            </a:r>
            <a:r>
              <a:rPr lang="tr-TR" altLang="en-US" sz="2000" dirty="0" smtClean="0">
                <a:solidFill>
                  <a:schemeClr val="tx2"/>
                </a:solidFill>
              </a:rPr>
              <a:t> </a:t>
            </a:r>
            <a:r>
              <a:rPr lang="en-US" altLang="en-US" sz="2000" dirty="0" smtClean="0">
                <a:solidFill>
                  <a:schemeClr val="tx2"/>
                </a:solidFill>
              </a:rPr>
              <a:t>of Eng. of Australia accepted </a:t>
            </a:r>
            <a:r>
              <a:rPr lang="en-US" altLang="en-US" sz="2000" dirty="0">
                <a:solidFill>
                  <a:schemeClr val="tx2"/>
                </a:solidFill>
              </a:rPr>
              <a:t>ethic codes</a:t>
            </a:r>
          </a:p>
          <a:p>
            <a:pPr eaLnBrk="1" hangingPunct="1">
              <a:defRPr/>
            </a:pPr>
            <a:r>
              <a:rPr lang="en-US" altLang="en-US" sz="2000" dirty="0" smtClean="0">
                <a:solidFill>
                  <a:schemeClr val="tx2"/>
                </a:solidFill>
              </a:rPr>
              <a:t>1995: Ethics Center by NSF</a:t>
            </a:r>
            <a:endParaRPr lang="tr-TR" altLang="en-US" sz="2000" dirty="0" smtClean="0">
              <a:solidFill>
                <a:schemeClr val="tx2"/>
              </a:solidFill>
            </a:endParaRPr>
          </a:p>
          <a:p>
            <a:pPr marL="0" indent="0" eaLnBrk="1" hangingPunct="1">
              <a:buNone/>
              <a:defRPr/>
            </a:pPr>
            <a:endParaRPr lang="tr-TR" altLang="en-US" sz="1600" dirty="0" smtClean="0">
              <a:solidFill>
                <a:schemeClr val="tx2"/>
              </a:solidFill>
            </a:endParaRPr>
          </a:p>
          <a:p>
            <a:pPr marL="0" indent="0" eaLnBrk="1" hangingPunct="1">
              <a:buNone/>
              <a:defRPr/>
            </a:pPr>
            <a:r>
              <a:rPr lang="en-GB" altLang="en-US" sz="1600" dirty="0" err="1" smtClean="0">
                <a:solidFill>
                  <a:schemeClr val="tx2"/>
                </a:solidFill>
              </a:rPr>
              <a:t>P.L.Alger</a:t>
            </a:r>
            <a:r>
              <a:rPr lang="en-GB" altLang="en-US" sz="1600" dirty="0">
                <a:solidFill>
                  <a:schemeClr val="tx2"/>
                </a:solidFill>
              </a:rPr>
              <a:t>, </a:t>
            </a:r>
            <a:r>
              <a:rPr lang="en-GB" altLang="en-US" sz="1600" dirty="0" err="1">
                <a:solidFill>
                  <a:schemeClr val="tx2"/>
                </a:solidFill>
              </a:rPr>
              <a:t>N.A</a:t>
            </a:r>
            <a:r>
              <a:rPr lang="en-GB" altLang="en-US" sz="1600" dirty="0">
                <a:solidFill>
                  <a:schemeClr val="tx2"/>
                </a:solidFill>
              </a:rPr>
              <a:t>. Christensen, </a:t>
            </a:r>
            <a:r>
              <a:rPr lang="en-GB" altLang="en-US" sz="1600" dirty="0" err="1">
                <a:solidFill>
                  <a:schemeClr val="tx2"/>
                </a:solidFill>
              </a:rPr>
              <a:t>S.P</a:t>
            </a:r>
            <a:r>
              <a:rPr lang="en-GB" altLang="en-US" sz="1600" dirty="0">
                <a:solidFill>
                  <a:schemeClr val="tx2"/>
                </a:solidFill>
              </a:rPr>
              <a:t>. Olmsted, Ethical Problems in Eng., John Wiley and Sons, NY, </a:t>
            </a:r>
            <a:r>
              <a:rPr lang="en-GB" altLang="en-US" sz="1600" dirty="0" smtClean="0">
                <a:solidFill>
                  <a:schemeClr val="tx2"/>
                </a:solidFill>
              </a:rPr>
              <a:t>1965</a:t>
            </a:r>
            <a:endParaRPr lang="en-US" altLang="en-US" sz="1600" dirty="0" smtClean="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Ethics</a:t>
            </a:r>
            <a:br>
              <a:rPr lang="en-US" altLang="en-US" sz="4000" b="1" dirty="0">
                <a:latin typeface="Verdana"/>
              </a:rPr>
            </a:br>
            <a:r>
              <a:rPr lang="en-US" altLang="en-US" sz="4000" b="1" dirty="0">
                <a:latin typeface="Verdana"/>
              </a:rPr>
              <a:t>History - World</a:t>
            </a:r>
            <a:endParaRPr lang="en-US" altLang="en-US" sz="4000" b="1" dirty="0" smtClean="0">
              <a:latin typeface="Verdana"/>
            </a:endParaRPr>
          </a:p>
        </p:txBody>
      </p:sp>
    </p:spTree>
    <p:extLst>
      <p:ext uri="{BB962C8B-B14F-4D97-AF65-F5344CB8AC3E}">
        <p14:creationId xmlns:p14="http://schemas.microsoft.com/office/powerpoint/2010/main" val="1187958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14</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t>Current professional </a:t>
            </a:r>
            <a:r>
              <a:rPr lang="en-US" altLang="en-US" dirty="0" smtClean="0">
                <a:solidFill>
                  <a:schemeClr val="tx2"/>
                </a:solidFill>
              </a:rPr>
              <a:t>codes of ethics for various engineering fields are available for engineers at website:</a:t>
            </a:r>
          </a:p>
          <a:p>
            <a:pPr marL="0" indent="0" eaLnBrk="1" hangingPunct="1">
              <a:buNone/>
              <a:defRPr/>
            </a:pPr>
            <a:r>
              <a:rPr lang="en-US" altLang="en-US" dirty="0" smtClean="0">
                <a:solidFill>
                  <a:schemeClr val="tx2"/>
                </a:solidFill>
              </a:rPr>
              <a:t> 	</a:t>
            </a:r>
            <a:r>
              <a:rPr lang="en-US" altLang="en-US" dirty="0" smtClean="0">
                <a:solidFill>
                  <a:schemeClr val="tx2"/>
                </a:solidFill>
                <a:hlinkClick r:id="rId3"/>
              </a:rPr>
              <a:t>http://onlineethics.org/Resources/ethc</a:t>
            </a:r>
            <a:r>
              <a:rPr lang="en-US" altLang="en-US" dirty="0" smtClean="0">
                <a:solidFill>
                  <a:schemeClr val="tx2"/>
                </a:solidFill>
              </a:rPr>
              <a:t>	odes/EnglishCodes.aspx </a:t>
            </a:r>
          </a:p>
          <a:p>
            <a:pPr eaLnBrk="1" hangingPunct="1">
              <a:defRPr/>
            </a:pPr>
            <a:r>
              <a:rPr lang="en-US" altLang="en-US" dirty="0" smtClean="0">
                <a:solidFill>
                  <a:schemeClr val="tx2"/>
                </a:solidFill>
              </a:rPr>
              <a:t>Samples from various engineering codes of ethics are given on the coming slides</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smtClean="0">
                <a:latin typeface="Verdana"/>
              </a:rPr>
              <a:t>Professional Codes of Ethics Current - World</a:t>
            </a:r>
          </a:p>
        </p:txBody>
      </p:sp>
    </p:spTree>
    <p:extLst>
      <p:ext uri="{BB962C8B-B14F-4D97-AF65-F5344CB8AC3E}">
        <p14:creationId xmlns:p14="http://schemas.microsoft.com/office/powerpoint/2010/main" val="697129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15</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435280" cy="4572000"/>
          </a:xfrm>
        </p:spPr>
        <p:txBody>
          <a:bodyPr/>
          <a:lstStyle/>
          <a:p>
            <a:pPr eaLnBrk="1" hangingPunct="1">
              <a:defRPr/>
            </a:pPr>
            <a:r>
              <a:rPr lang="en-US" altLang="en-US" dirty="0" smtClean="0">
                <a:solidFill>
                  <a:schemeClr val="tx2"/>
                </a:solidFill>
              </a:rPr>
              <a:t>1956: “Engineers Code of Conduct” 		</a:t>
            </a:r>
            <a:r>
              <a:rPr lang="tr-TR" altLang="en-US" dirty="0" smtClean="0">
                <a:solidFill>
                  <a:schemeClr val="tx2"/>
                </a:solidFill>
              </a:rPr>
              <a:t>    		</a:t>
            </a:r>
            <a:r>
              <a:rPr lang="en-US" altLang="en-US" dirty="0" smtClean="0">
                <a:solidFill>
                  <a:schemeClr val="tx2"/>
                </a:solidFill>
              </a:rPr>
              <a:t>(</a:t>
            </a:r>
            <a:r>
              <a:rPr lang="en-US" dirty="0" smtClean="0">
                <a:solidFill>
                  <a:srgbClr val="666699"/>
                </a:solidFill>
              </a:rPr>
              <a:t>In Turkish: </a:t>
            </a:r>
            <a:r>
              <a:rPr lang="tr-TR" altLang="en-US" dirty="0" smtClean="0">
                <a:solidFill>
                  <a:schemeClr val="tx2"/>
                </a:solidFill>
              </a:rPr>
              <a:t>Mühendislerin Ahlak 	</a:t>
            </a:r>
            <a:r>
              <a:rPr lang="tr-TR" altLang="en-US" dirty="0">
                <a:solidFill>
                  <a:schemeClr val="tx2"/>
                </a:solidFill>
              </a:rPr>
              <a:t>	</a:t>
            </a:r>
            <a:r>
              <a:rPr lang="tr-TR" altLang="en-US" dirty="0" smtClean="0">
                <a:solidFill>
                  <a:schemeClr val="tx2"/>
                </a:solidFill>
              </a:rPr>
              <a:t>	Kaideleri) </a:t>
            </a:r>
            <a:r>
              <a:rPr lang="en-US" altLang="en-US" dirty="0" smtClean="0">
                <a:solidFill>
                  <a:schemeClr val="tx2"/>
                </a:solidFill>
              </a:rPr>
              <a:t>have been published, 		</a:t>
            </a:r>
            <a:r>
              <a:rPr lang="tr-TR" altLang="en-US" dirty="0" smtClean="0">
                <a:solidFill>
                  <a:schemeClr val="tx2"/>
                </a:solidFill>
              </a:rPr>
              <a:t>	</a:t>
            </a:r>
            <a:r>
              <a:rPr lang="en-US" altLang="en-US" dirty="0" smtClean="0">
                <a:solidFill>
                  <a:schemeClr val="tx2"/>
                </a:solidFill>
              </a:rPr>
              <a:t>based on a notice prepared by </a:t>
            </a:r>
            <a:r>
              <a:rPr lang="en-US" dirty="0" smtClean="0"/>
              <a:t>the 		</a:t>
            </a:r>
            <a:r>
              <a:rPr lang="tr-TR" dirty="0" smtClean="0"/>
              <a:t>	</a:t>
            </a:r>
            <a:r>
              <a:rPr lang="en-US" dirty="0" smtClean="0"/>
              <a:t>Union of Chambers of Turkish 			</a:t>
            </a:r>
            <a:r>
              <a:rPr lang="tr-TR" dirty="0" smtClean="0"/>
              <a:t>	</a:t>
            </a:r>
            <a:r>
              <a:rPr lang="en-US" dirty="0" smtClean="0"/>
              <a:t>Engineers and Architects (</a:t>
            </a:r>
            <a:r>
              <a:rPr lang="en-US" dirty="0" smtClean="0">
                <a:solidFill>
                  <a:srgbClr val="666699"/>
                </a:solidFill>
              </a:rPr>
              <a:t>In 				Turkish</a:t>
            </a:r>
            <a:r>
              <a:rPr lang="en-US" dirty="0" smtClean="0"/>
              <a:t>: </a:t>
            </a:r>
            <a:r>
              <a:rPr lang="tr-TR" i="1" dirty="0" smtClean="0"/>
              <a:t>Türk Mühendis ve Mimar 			Odaları Birliği</a:t>
            </a:r>
            <a:r>
              <a:rPr lang="tr-TR" i="1" dirty="0"/>
              <a:t>;</a:t>
            </a:r>
            <a:r>
              <a:rPr lang="en-US" i="1" dirty="0" smtClean="0"/>
              <a:t> TMMOB</a:t>
            </a:r>
            <a:r>
              <a:rPr lang="en-US" dirty="0" smtClean="0"/>
              <a:t>)</a:t>
            </a:r>
            <a:r>
              <a:rPr lang="en-US" altLang="en-US" dirty="0" smtClean="0">
                <a:solidFill>
                  <a:schemeClr val="tx2"/>
                </a:solidFill>
              </a:rPr>
              <a:t> dated</a:t>
            </a:r>
            <a:r>
              <a:rPr lang="tr-TR" altLang="en-US" dirty="0" smtClean="0">
                <a:solidFill>
                  <a:schemeClr val="tx2"/>
                </a:solidFill>
              </a:rPr>
              <a:t> </a:t>
            </a:r>
            <a:r>
              <a:rPr lang="en-US" altLang="en-US" dirty="0" smtClean="0">
                <a:solidFill>
                  <a:schemeClr val="tx2"/>
                </a:solidFill>
              </a:rPr>
              <a:t>1947 </a:t>
            </a:r>
          </a:p>
          <a:p>
            <a:pPr eaLnBrk="1" hangingPunct="1">
              <a:defRPr/>
            </a:pPr>
            <a:r>
              <a:rPr lang="en-US" altLang="en-US" dirty="0" smtClean="0">
                <a:solidFill>
                  <a:schemeClr val="tx2"/>
                </a:solidFill>
              </a:rPr>
              <a:t>2004: A “Code of Ethics for Engineers” 	     </a:t>
            </a:r>
            <a:r>
              <a:rPr lang="tr-TR" altLang="en-US" dirty="0" smtClean="0">
                <a:solidFill>
                  <a:schemeClr val="tx2"/>
                </a:solidFill>
              </a:rPr>
              <a:t>	     </a:t>
            </a:r>
            <a:r>
              <a:rPr lang="en-US" altLang="en-US" dirty="0" smtClean="0">
                <a:solidFill>
                  <a:schemeClr val="tx2"/>
                </a:solidFill>
              </a:rPr>
              <a:t>is prepared and approved by TMMOB</a:t>
            </a:r>
            <a:endParaRPr lang="en-US" altLang="en-US" dirty="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Ethics</a:t>
            </a:r>
            <a:r>
              <a:rPr lang="en-US" altLang="en-US" sz="4000" b="1" dirty="0" smtClean="0">
                <a:latin typeface="Verdana"/>
              </a:rPr>
              <a:t/>
            </a:r>
            <a:br>
              <a:rPr lang="en-US" altLang="en-US" sz="4000" b="1" dirty="0" smtClean="0">
                <a:latin typeface="Verdana"/>
              </a:rPr>
            </a:br>
            <a:r>
              <a:rPr lang="en-US" altLang="en-US" sz="4000" b="1" dirty="0" smtClean="0">
                <a:latin typeface="Verdana"/>
              </a:rPr>
              <a:t>Turkey</a:t>
            </a:r>
          </a:p>
        </p:txBody>
      </p:sp>
    </p:spTree>
    <p:extLst>
      <p:ext uri="{BB962C8B-B14F-4D97-AF65-F5344CB8AC3E}">
        <p14:creationId xmlns:p14="http://schemas.microsoft.com/office/powerpoint/2010/main" val="1603366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91264" cy="4781128"/>
          </a:xfrm>
        </p:spPr>
        <p:txBody>
          <a:bodyPr/>
          <a:lstStyle/>
          <a:p>
            <a:pPr marL="342900" lvl="1" indent="-342900" eaLnBrk="1" hangingPunct="1">
              <a:lnSpc>
                <a:spcPct val="80000"/>
              </a:lnSpc>
              <a:buClr>
                <a:schemeClr val="folHlink"/>
              </a:buClr>
              <a:buFont typeface="Wingdings" pitchFamily="2" charset="2"/>
              <a:buChar char="p"/>
              <a:defRPr/>
            </a:pPr>
            <a:r>
              <a:rPr lang="en-US" altLang="en-US" sz="2800" dirty="0" smtClean="0"/>
              <a:t>TEID (</a:t>
            </a:r>
            <a:r>
              <a:rPr lang="en-US" altLang="en-US" sz="2800" dirty="0" smtClean="0">
                <a:hlinkClick r:id="rId3"/>
              </a:rPr>
              <a:t>http://www.teid.org/</a:t>
            </a:r>
            <a:r>
              <a:rPr lang="en-US" altLang="en-US" sz="2800" dirty="0" smtClean="0"/>
              <a:t>)</a:t>
            </a:r>
            <a:endParaRPr lang="en-US" altLang="en-US" dirty="0" smtClean="0"/>
          </a:p>
          <a:p>
            <a:pPr lvl="1" eaLnBrk="1" hangingPunct="1">
              <a:lnSpc>
                <a:spcPct val="80000"/>
              </a:lnSpc>
              <a:defRPr/>
            </a:pPr>
            <a:r>
              <a:rPr lang="en-US" altLang="en-US" dirty="0" smtClean="0"/>
              <a:t>Founded in May 2010, Ethics and Reputation Society “TEID” is a non-­profit organization aiming to develop and encourage adherence   to universally recognized business ethics principles and disseminating those in Turkish Business environment</a:t>
            </a:r>
          </a:p>
          <a:p>
            <a:pPr marL="342900" lvl="1" indent="-342900" eaLnBrk="1" hangingPunct="1">
              <a:lnSpc>
                <a:spcPct val="80000"/>
              </a:lnSpc>
              <a:buClr>
                <a:schemeClr val="folHlink"/>
              </a:buClr>
              <a:buFont typeface="Wingdings" pitchFamily="2" charset="2"/>
              <a:buChar char="p"/>
              <a:defRPr/>
            </a:pPr>
            <a:r>
              <a:rPr lang="en-US" altLang="en-US" sz="2800" dirty="0" smtClean="0"/>
              <a:t>TICE (</a:t>
            </a:r>
            <a:r>
              <a:rPr lang="en-US" altLang="en-US" sz="2800" dirty="0" smtClean="0">
                <a:hlinkClick r:id="rId4"/>
              </a:rPr>
              <a:t>http://www.tice.org.tr/</a:t>
            </a:r>
            <a:r>
              <a:rPr lang="en-US" altLang="en-US" sz="2800" dirty="0" smtClean="0"/>
              <a:t>)</a:t>
            </a:r>
            <a:endParaRPr lang="en-US" altLang="en-US" sz="1600" dirty="0" smtClean="0"/>
          </a:p>
          <a:p>
            <a:pPr lvl="1" eaLnBrk="1" hangingPunct="1">
              <a:lnSpc>
                <a:spcPct val="80000"/>
              </a:lnSpc>
              <a:defRPr/>
            </a:pPr>
            <a:r>
              <a:rPr lang="en-US" altLang="en-US" dirty="0" smtClean="0"/>
              <a:t>Turkish Integrity Center of Excellence – TICE was established by Ethics and Reputation Society of Turkey in 2014 with the mission of levelling the playing field, by inclusion of the private sector into fighting corruption</a:t>
            </a:r>
            <a:endParaRPr lang="tr-TR" altLang="en-US" dirty="0" smtClean="0"/>
          </a:p>
          <a:p>
            <a:pPr eaLnBrk="1" hangingPunct="1">
              <a:lnSpc>
                <a:spcPct val="80000"/>
              </a:lnSpc>
              <a:defRPr/>
            </a:pPr>
            <a:r>
              <a:rPr lang="en-US" altLang="en-US" dirty="0"/>
              <a:t>TEDMER (</a:t>
            </a:r>
            <a:r>
              <a:rPr lang="en-US" altLang="en-US" dirty="0">
                <a:hlinkClick r:id="rId5"/>
              </a:rPr>
              <a:t>http://www.tedmer.org.tr</a:t>
            </a:r>
            <a:r>
              <a:rPr lang="en-US" altLang="en-US" dirty="0" smtClean="0">
                <a:hlinkClick r:id="rId5"/>
              </a:rPr>
              <a:t>/</a:t>
            </a:r>
            <a:r>
              <a:rPr lang="en-US" altLang="en-US" dirty="0" smtClean="0"/>
              <a:t>)</a:t>
            </a:r>
            <a:endParaRPr lang="tr-TR" altLang="en-US"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Ethics</a:t>
            </a:r>
            <a:br>
              <a:rPr lang="en-US" altLang="en-US" sz="4000" b="1" dirty="0">
                <a:latin typeface="Verdana"/>
              </a:rPr>
            </a:br>
            <a:r>
              <a:rPr lang="en-US" altLang="en-US" sz="4000" b="1" dirty="0" smtClean="0">
                <a:latin typeface="Verdana"/>
              </a:rPr>
              <a:t>Organizations in Turkey</a:t>
            </a:r>
            <a:endParaRPr lang="en-US" altLang="en-US" sz="4000" b="1" dirty="0">
              <a:latin typeface="Verdana"/>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dirty="0" smtClean="0">
                <a:solidFill>
                  <a:srgbClr val="000000"/>
                </a:solidFill>
              </a:rPr>
              <a:t>3-</a:t>
            </a:r>
            <a:fld id="{BDE4EB28-B998-4999-9BE2-0498C14CD8A1}" type="slidenum">
              <a:rPr lang="en-US" altLang="en-US" sz="1000" smtClean="0">
                <a:solidFill>
                  <a:srgbClr val="000000"/>
                </a:solidFill>
              </a:rPr>
              <a:pPr>
                <a:spcBef>
                  <a:spcPct val="0"/>
                </a:spcBef>
                <a:buClrTx/>
                <a:buSzTx/>
                <a:buFontTx/>
                <a:buNone/>
              </a:pPr>
              <a:t>16</a:t>
            </a:fld>
            <a:endParaRPr lang="en-US" altLang="en-US" sz="1000" dirty="0">
              <a:solidFill>
                <a:srgbClr val="000000"/>
              </a:solidFill>
            </a:endParaRPr>
          </a:p>
        </p:txBody>
      </p:sp>
    </p:spTree>
    <p:extLst>
      <p:ext uri="{BB962C8B-B14F-4D97-AF65-F5344CB8AC3E}">
        <p14:creationId xmlns:p14="http://schemas.microsoft.com/office/powerpoint/2010/main" val="278917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17</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buClr>
                <a:srgbClr val="999966"/>
              </a:buClr>
              <a:defRPr/>
            </a:pPr>
            <a:r>
              <a:rPr lang="en-GB" b="1" dirty="0"/>
              <a:t>Professional codes of</a:t>
            </a:r>
            <a:r>
              <a:rPr lang="tr-TR" b="1" dirty="0"/>
              <a:t> </a:t>
            </a:r>
            <a:r>
              <a:rPr lang="en-GB" b="1" dirty="0"/>
              <a:t>ethics </a:t>
            </a:r>
            <a:r>
              <a:rPr lang="en-GB" dirty="0"/>
              <a:t>express the rights,</a:t>
            </a:r>
            <a:r>
              <a:rPr lang="tr-TR" dirty="0"/>
              <a:t> </a:t>
            </a:r>
            <a:r>
              <a:rPr lang="en-GB" dirty="0"/>
              <a:t>responsibilities and obligations of the members of the </a:t>
            </a:r>
            <a:r>
              <a:rPr lang="en-GB" dirty="0" smtClean="0"/>
              <a:t>profession</a:t>
            </a:r>
            <a:r>
              <a:rPr lang="tr-TR" dirty="0" smtClean="0"/>
              <a:t> </a:t>
            </a:r>
            <a:r>
              <a:rPr lang="en-GB" altLang="en-US" dirty="0" smtClean="0">
                <a:solidFill>
                  <a:srgbClr val="666699"/>
                </a:solidFill>
              </a:rPr>
              <a:t>that </a:t>
            </a:r>
            <a:r>
              <a:rPr lang="en-GB" altLang="en-US" dirty="0">
                <a:solidFill>
                  <a:srgbClr val="666699"/>
                </a:solidFill>
              </a:rPr>
              <a:t>define how to promote the public good</a:t>
            </a:r>
            <a:endParaRPr lang="en-US" altLang="en-US" dirty="0">
              <a:solidFill>
                <a:srgbClr val="666699"/>
              </a:solidFill>
            </a:endParaRPr>
          </a:p>
          <a:p>
            <a:pPr eaLnBrk="1" hangingPunct="1">
              <a:defRPr/>
            </a:pPr>
            <a:r>
              <a:rPr lang="en-US" altLang="en-US" dirty="0" smtClean="0"/>
              <a:t>Provide </a:t>
            </a:r>
            <a:r>
              <a:rPr lang="en-US" altLang="en-US" dirty="0"/>
              <a:t>a framework </a:t>
            </a:r>
            <a:r>
              <a:rPr lang="en-US" altLang="en-US" dirty="0" smtClean="0"/>
              <a:t>for </a:t>
            </a:r>
            <a:r>
              <a:rPr lang="en-US" altLang="en-US" dirty="0"/>
              <a:t>ethical judgment for a professional </a:t>
            </a:r>
          </a:p>
          <a:p>
            <a:pPr eaLnBrk="1" hangingPunct="1">
              <a:defRPr/>
            </a:pPr>
            <a:r>
              <a:rPr lang="en-US" altLang="en-US" dirty="0"/>
              <a:t>Express commitment to ethical conduct shared by members </a:t>
            </a:r>
          </a:p>
          <a:p>
            <a:pPr eaLnBrk="1" hangingPunct="1">
              <a:defRPr/>
            </a:pPr>
            <a:r>
              <a:rPr lang="en-US" altLang="en-US" dirty="0"/>
              <a:t>Define roles and responsibilities of </a:t>
            </a:r>
            <a:r>
              <a:rPr lang="en-US" altLang="en-US" dirty="0" smtClean="0"/>
              <a:t>professionals</a:t>
            </a:r>
            <a:endParaRPr lang="tr-TR"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Ethics</a:t>
            </a:r>
            <a:endParaRPr lang="en-US" altLang="en-US" sz="4400" b="1" dirty="0" smtClean="0">
              <a:latin typeface="Verdana"/>
            </a:endParaRPr>
          </a:p>
        </p:txBody>
      </p:sp>
    </p:spTree>
    <p:extLst>
      <p:ext uri="{BB962C8B-B14F-4D97-AF65-F5344CB8AC3E}">
        <p14:creationId xmlns:p14="http://schemas.microsoft.com/office/powerpoint/2010/main" val="179281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18</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dirty="0" smtClean="0"/>
              <a:t>Professional codes of ethics </a:t>
            </a:r>
            <a:r>
              <a:rPr lang="en-US" altLang="en-US" dirty="0" smtClean="0">
                <a:solidFill>
                  <a:schemeClr val="tx2"/>
                </a:solidFill>
              </a:rPr>
              <a:t>help members of the discipline to coordinate their actions or activities and to establish the public's trust of the discipline</a:t>
            </a:r>
          </a:p>
          <a:p>
            <a:pPr eaLnBrk="1" hangingPunct="1">
              <a:defRPr/>
            </a:pPr>
            <a:r>
              <a:rPr lang="en-US" altLang="en-US" dirty="0" smtClean="0">
                <a:solidFill>
                  <a:schemeClr val="tx2"/>
                </a:solidFill>
              </a:rPr>
              <a:t>Many different disciplines, institutions, and professions have norms for behavior that suit their particular aims and goals</a:t>
            </a:r>
          </a:p>
          <a:p>
            <a:pPr lvl="1" eaLnBrk="1" hangingPunct="1">
              <a:defRPr/>
            </a:pPr>
            <a:r>
              <a:rPr lang="en-US" altLang="en-US" dirty="0">
                <a:solidFill>
                  <a:schemeClr val="tx2"/>
                </a:solidFill>
              </a:rPr>
              <a:t>i.e., ethical </a:t>
            </a:r>
            <a:r>
              <a:rPr lang="en-US" altLang="en-US" dirty="0" smtClean="0">
                <a:solidFill>
                  <a:schemeClr val="tx2"/>
                </a:solidFill>
              </a:rPr>
              <a:t>codes</a:t>
            </a:r>
            <a:r>
              <a:rPr lang="tr-TR" altLang="en-US" dirty="0" smtClean="0">
                <a:solidFill>
                  <a:schemeClr val="tx2"/>
                </a:solidFill>
              </a:rPr>
              <a:t> </a:t>
            </a:r>
            <a:r>
              <a:rPr lang="en-US" altLang="en-US" dirty="0" smtClean="0">
                <a:solidFill>
                  <a:schemeClr val="tx2"/>
                </a:solidFill>
              </a:rPr>
              <a:t>govern conduct including medicine, law, engineering, businesses and scientific research</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Ethics</a:t>
            </a:r>
            <a:endParaRPr lang="en-US" altLang="en-US" sz="4400" b="1" dirty="0" smtClean="0">
              <a:latin typeface="Verdana"/>
            </a:endParaRPr>
          </a:p>
        </p:txBody>
      </p:sp>
    </p:spTree>
    <p:extLst>
      <p:ext uri="{BB962C8B-B14F-4D97-AF65-F5344CB8AC3E}">
        <p14:creationId xmlns:p14="http://schemas.microsoft.com/office/powerpoint/2010/main" val="2471127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19</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dirty="0">
                <a:solidFill>
                  <a:srgbClr val="666699"/>
                </a:solidFill>
              </a:rPr>
              <a:t>Professional codes of ethics </a:t>
            </a:r>
            <a:r>
              <a:rPr lang="en-US" altLang="en-US" dirty="0" smtClean="0"/>
              <a:t>is not something you post on the bulletin board </a:t>
            </a:r>
          </a:p>
          <a:p>
            <a:pPr lvl="0">
              <a:buClr>
                <a:srgbClr val="999966"/>
              </a:buClr>
              <a:defRPr/>
            </a:pPr>
            <a:r>
              <a:rPr lang="en-US" altLang="en-US" dirty="0" smtClean="0"/>
              <a:t>It is something that you live with every day</a:t>
            </a:r>
            <a:endParaRPr lang="tr-TR" altLang="en-US" dirty="0" smtClean="0"/>
          </a:p>
          <a:p>
            <a:pPr lvl="0">
              <a:buClr>
                <a:srgbClr val="999966"/>
              </a:buClr>
              <a:defRPr/>
            </a:pPr>
            <a:r>
              <a:rPr lang="en-US" altLang="tr-TR" dirty="0" smtClean="0">
                <a:solidFill>
                  <a:srgbClr val="666699"/>
                </a:solidFill>
              </a:rPr>
              <a:t>They </a:t>
            </a:r>
            <a:r>
              <a:rPr lang="en-US" altLang="tr-TR" dirty="0">
                <a:solidFill>
                  <a:srgbClr val="666699"/>
                </a:solidFill>
              </a:rPr>
              <a:t>are </a:t>
            </a:r>
            <a:r>
              <a:rPr lang="en-US" altLang="tr-TR" dirty="0" smtClean="0">
                <a:solidFill>
                  <a:srgbClr val="666699"/>
                </a:solidFill>
              </a:rPr>
              <a:t>universal</a:t>
            </a:r>
            <a:endParaRPr lang="en-US" altLang="en-US" dirty="0" smtClean="0"/>
          </a:p>
          <a:p>
            <a:pPr eaLnBrk="1" hangingPunct="1">
              <a:defRPr/>
            </a:pPr>
            <a:r>
              <a:rPr lang="en-US" altLang="tr-TR" dirty="0">
                <a:solidFill>
                  <a:srgbClr val="666699"/>
                </a:solidFill>
              </a:rPr>
              <a:t>They are </a:t>
            </a:r>
            <a:r>
              <a:rPr lang="en-US" altLang="en-US" dirty="0" smtClean="0"/>
              <a:t>not only for professionals to protect themselves, but they are for protecting the public, as well</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Ethics</a:t>
            </a:r>
            <a:endParaRPr lang="en-US" altLang="en-US" sz="4400" b="1" dirty="0" smtClean="0">
              <a:latin typeface="Verdana"/>
            </a:endParaRPr>
          </a:p>
        </p:txBody>
      </p:sp>
    </p:spTree>
    <p:extLst>
      <p:ext uri="{BB962C8B-B14F-4D97-AF65-F5344CB8AC3E}">
        <p14:creationId xmlns:p14="http://schemas.microsoft.com/office/powerpoint/2010/main" val="2218654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sz="4400" b="1" dirty="0" smtClean="0">
                <a:latin typeface="Verdana"/>
                <a:ea typeface="Times New Roman"/>
              </a:rPr>
              <a:t>Chapter </a:t>
            </a:r>
            <a:r>
              <a:rPr lang="tr-TR" sz="4400" b="1" dirty="0" smtClean="0">
                <a:latin typeface="Verdana"/>
                <a:ea typeface="Times New Roman"/>
              </a:rPr>
              <a:t>2</a:t>
            </a:r>
            <a:r>
              <a:rPr lang="en-US" sz="4400" b="1" dirty="0" smtClean="0">
                <a:latin typeface="Verdana"/>
                <a:ea typeface="Times New Roman"/>
              </a:rPr>
              <a:t> Outline</a:t>
            </a:r>
            <a:endParaRPr lang="en-US" sz="4400" b="1" dirty="0">
              <a:latin typeface="Verdana"/>
              <a:ea typeface="Times New Roman"/>
            </a:endParaRPr>
          </a:p>
        </p:txBody>
      </p:sp>
      <p:sp>
        <p:nvSpPr>
          <p:cNvPr id="57347" name="Rectangle 3"/>
          <p:cNvSpPr>
            <a:spLocks noGrp="1" noChangeArrowheads="1"/>
          </p:cNvSpPr>
          <p:nvPr>
            <p:ph type="body" idx="1"/>
          </p:nvPr>
        </p:nvSpPr>
        <p:spPr/>
        <p:txBody>
          <a:bodyPr/>
          <a:lstStyle/>
          <a:p>
            <a:r>
              <a:rPr lang="en-US" b="1" dirty="0" smtClean="0"/>
              <a:t>Engineering Profession</a:t>
            </a:r>
          </a:p>
          <a:p>
            <a:pPr lvl="1"/>
            <a:r>
              <a:rPr lang="en-US" b="1" dirty="0"/>
              <a:t>Conflict </a:t>
            </a:r>
            <a:r>
              <a:rPr lang="en-US" b="1"/>
              <a:t>of </a:t>
            </a:r>
            <a:r>
              <a:rPr lang="en-US" b="1" smtClean="0"/>
              <a:t>Interest</a:t>
            </a:r>
          </a:p>
          <a:p>
            <a:r>
              <a:rPr lang="en-US" b="1" dirty="0" smtClean="0"/>
              <a:t>Professional </a:t>
            </a:r>
            <a:r>
              <a:rPr lang="en-US" b="1" dirty="0" smtClean="0"/>
              <a:t>Codes of Ethics</a:t>
            </a:r>
          </a:p>
          <a:p>
            <a:r>
              <a:rPr lang="en-US" b="1" dirty="0" smtClean="0"/>
              <a:t>Engineering Codes of Ethics</a:t>
            </a:r>
          </a:p>
          <a:p>
            <a:pPr lvl="1"/>
            <a:r>
              <a:rPr lang="en-US" b="1" dirty="0"/>
              <a:t>Examples </a:t>
            </a:r>
            <a:r>
              <a:rPr lang="tr-TR" b="1" dirty="0" smtClean="0"/>
              <a:t>of </a:t>
            </a:r>
            <a:r>
              <a:rPr lang="en-US" b="1" dirty="0" smtClean="0"/>
              <a:t>Engineering </a:t>
            </a:r>
            <a:r>
              <a:rPr lang="en-US" b="1" dirty="0"/>
              <a:t>Codes of </a:t>
            </a:r>
            <a:r>
              <a:rPr lang="en-US" b="1" dirty="0" smtClean="0"/>
              <a:t>Ethics</a:t>
            </a:r>
            <a:endParaRPr lang="tr-TR" b="1" dirty="0" smtClean="0"/>
          </a:p>
          <a:p>
            <a:r>
              <a:rPr lang="en-GB" b="1" dirty="0" smtClean="0"/>
              <a:t>İstanbul </a:t>
            </a:r>
            <a:r>
              <a:rPr lang="en-GB" b="1" dirty="0"/>
              <a:t>Bilgi University Code of Conduct and Ethics</a:t>
            </a:r>
            <a:endParaRPr lang="en-US" b="1" dirty="0" smtClean="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a:t>
            </a:fld>
            <a:endParaRPr lang="en-US" altLang="en-US" sz="1000" dirty="0" smtClean="0">
              <a:solidFill>
                <a:srgbClr val="000000"/>
              </a:solidFill>
            </a:endParaRPr>
          </a:p>
        </p:txBody>
      </p:sp>
    </p:spTree>
    <p:extLst>
      <p:ext uri="{BB962C8B-B14F-4D97-AF65-F5344CB8AC3E}">
        <p14:creationId xmlns:p14="http://schemas.microsoft.com/office/powerpoint/2010/main" val="1985163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20</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solidFill>
                  <a:srgbClr val="666699"/>
                </a:solidFill>
              </a:rPr>
              <a:t>Consequences of breaking the codes of ethics</a:t>
            </a:r>
            <a:r>
              <a:rPr lang="tr-TR" altLang="en-US" dirty="0" smtClean="0">
                <a:solidFill>
                  <a:srgbClr val="666699"/>
                </a:solidFill>
              </a:rPr>
              <a:t>:</a:t>
            </a:r>
            <a:endParaRPr lang="en-US" altLang="en-US" dirty="0" smtClean="0">
              <a:solidFill>
                <a:srgbClr val="666699"/>
              </a:solidFill>
            </a:endParaRPr>
          </a:p>
          <a:p>
            <a:pPr lvl="1" eaLnBrk="1" hangingPunct="1">
              <a:defRPr/>
            </a:pPr>
            <a:r>
              <a:rPr lang="en-US" altLang="en-US" dirty="0" smtClean="0"/>
              <a:t>Ethical standards are not necessarily legally prosecuted when broken</a:t>
            </a:r>
          </a:p>
          <a:p>
            <a:pPr lvl="1" eaLnBrk="1" hangingPunct="1">
              <a:defRPr/>
            </a:pPr>
            <a:r>
              <a:rPr lang="en-US" altLang="en-US" dirty="0" smtClean="0"/>
              <a:t>But, you lose credibility in your field</a:t>
            </a:r>
          </a:p>
          <a:p>
            <a:pPr lvl="2" eaLnBrk="1" hangingPunct="1">
              <a:defRPr/>
            </a:pPr>
            <a:r>
              <a:rPr lang="en-US" altLang="en-US" dirty="0" smtClean="0"/>
              <a:t>From peers and elite organizations</a:t>
            </a:r>
          </a:p>
          <a:p>
            <a:pPr lvl="1" eaLnBrk="1" hangingPunct="1">
              <a:defRPr/>
            </a:pPr>
            <a:r>
              <a:rPr lang="en-US" altLang="en-US" dirty="0" smtClean="0"/>
              <a:t>May be sued in the form of wrongdoings</a:t>
            </a:r>
            <a:endParaRPr lang="tr-TR" altLang="en-US" dirty="0" smtClean="0"/>
          </a:p>
          <a:p>
            <a:pPr lvl="2" eaLnBrk="1" hangingPunct="1">
              <a:defRPr/>
            </a:pPr>
            <a:r>
              <a:rPr lang="en-US" altLang="en-US" dirty="0"/>
              <a:t>i.e., </a:t>
            </a:r>
            <a:r>
              <a:rPr lang="en-US" altLang="en-US" dirty="0" smtClean="0"/>
              <a:t>personal injury law suits</a:t>
            </a:r>
            <a:endParaRPr lang="en-US" alt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Ethics</a:t>
            </a:r>
            <a:endParaRPr lang="en-US" altLang="en-US" sz="4400" b="1" dirty="0" smtClean="0">
              <a:latin typeface="Verdana"/>
            </a:endParaRPr>
          </a:p>
        </p:txBody>
      </p:sp>
    </p:spTree>
    <p:extLst>
      <p:ext uri="{BB962C8B-B14F-4D97-AF65-F5344CB8AC3E}">
        <p14:creationId xmlns:p14="http://schemas.microsoft.com/office/powerpoint/2010/main" val="1432869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21</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b="1" dirty="0" smtClean="0"/>
              <a:t>Aim</a:t>
            </a:r>
            <a:endParaRPr lang="en-US" altLang="en-US" dirty="0" smtClean="0"/>
          </a:p>
          <a:p>
            <a:pPr lvl="1" eaLnBrk="1" hangingPunct="1">
              <a:defRPr/>
            </a:pPr>
            <a:r>
              <a:rPr lang="en-US" altLang="en-US" dirty="0" smtClean="0"/>
              <a:t>To prevent ethical mistakes to be done, and to serve as a guide for the profession in order to serve to humanity in a better way</a:t>
            </a:r>
          </a:p>
          <a:p>
            <a:pPr eaLnBrk="1" hangingPunct="1">
              <a:defRPr/>
            </a:pPr>
            <a:r>
              <a:rPr lang="en-US" altLang="en-US" b="1" dirty="0" smtClean="0"/>
              <a:t>Goal</a:t>
            </a:r>
          </a:p>
          <a:p>
            <a:pPr lvl="1" eaLnBrk="1" hangingPunct="1">
              <a:defRPr/>
            </a:pPr>
            <a:r>
              <a:rPr lang="en-US" altLang="en-US" dirty="0" smtClean="0"/>
              <a:t>Acquiring skill in practical ethical reasoning in professional field</a:t>
            </a:r>
          </a:p>
          <a:p>
            <a:pPr lvl="1" eaLnBrk="1" hangingPunct="1">
              <a:defRPr/>
            </a:pPr>
            <a:r>
              <a:rPr lang="en-US" altLang="en-US" dirty="0" smtClean="0"/>
              <a:t>Developing the ethical autonomy</a:t>
            </a:r>
          </a:p>
          <a:p>
            <a:pPr lvl="2" eaLnBrk="1" hangingPunct="1">
              <a:defRPr/>
            </a:pPr>
            <a:r>
              <a:rPr lang="en-US" altLang="en-US" dirty="0" smtClean="0"/>
              <a:t>i.e. the ability and the habit to think rationally and critically about the ethical questions</a:t>
            </a:r>
            <a:endParaRPr lang="en-US" alt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a:t>
            </a:r>
            <a:r>
              <a:rPr lang="en-US" altLang="en-US" sz="4000" b="1" dirty="0" smtClean="0">
                <a:latin typeface="Verdana"/>
              </a:rPr>
              <a:t>Ethics</a:t>
            </a:r>
          </a:p>
        </p:txBody>
      </p:sp>
    </p:spTree>
    <p:extLst>
      <p:ext uri="{BB962C8B-B14F-4D97-AF65-F5344CB8AC3E}">
        <p14:creationId xmlns:p14="http://schemas.microsoft.com/office/powerpoint/2010/main" val="2172616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22</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b="1" dirty="0" smtClean="0"/>
              <a:t>Method</a:t>
            </a:r>
          </a:p>
          <a:p>
            <a:pPr lvl="1" eaLnBrk="1" hangingPunct="1">
              <a:defRPr/>
            </a:pPr>
            <a:r>
              <a:rPr lang="en-US" altLang="en-US" dirty="0" smtClean="0"/>
              <a:t>General principles necessary to understand and apply professional codes of ethics </a:t>
            </a:r>
          </a:p>
          <a:p>
            <a:pPr lvl="1" eaLnBrk="1" hangingPunct="1">
              <a:defRPr/>
            </a:pPr>
            <a:r>
              <a:rPr lang="en-US" altLang="en-US" dirty="0" smtClean="0"/>
              <a:t>Case based reasoning with applying and interpreting codes</a:t>
            </a:r>
            <a:endParaRPr lang="en-US" alt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a:t>
            </a:r>
            <a:r>
              <a:rPr lang="en-US" altLang="en-US" sz="4000" b="1" dirty="0" smtClean="0">
                <a:latin typeface="Verdana"/>
              </a:rPr>
              <a:t>Ethics</a:t>
            </a:r>
          </a:p>
        </p:txBody>
      </p:sp>
    </p:spTree>
    <p:extLst>
      <p:ext uri="{BB962C8B-B14F-4D97-AF65-F5344CB8AC3E}">
        <p14:creationId xmlns:p14="http://schemas.microsoft.com/office/powerpoint/2010/main" val="3866530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23</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91264" cy="4572000"/>
          </a:xfrm>
        </p:spPr>
        <p:txBody>
          <a:bodyPr/>
          <a:lstStyle/>
          <a:p>
            <a:pPr eaLnBrk="1" hangingPunct="1">
              <a:defRPr/>
            </a:pPr>
            <a:r>
              <a:rPr lang="en-US" altLang="en-US" b="1" dirty="0" smtClean="0">
                <a:solidFill>
                  <a:schemeClr val="tx2"/>
                </a:solidFill>
              </a:rPr>
              <a:t>Major roles</a:t>
            </a:r>
          </a:p>
          <a:p>
            <a:pPr lvl="1" eaLnBrk="1" hangingPunct="1">
              <a:defRPr/>
            </a:pPr>
            <a:r>
              <a:rPr lang="en-US" altLang="en-US" b="1" dirty="0" smtClean="0">
                <a:solidFill>
                  <a:schemeClr val="tx2"/>
                </a:solidFill>
              </a:rPr>
              <a:t>Shared standards </a:t>
            </a:r>
            <a:endParaRPr lang="en-US" altLang="en-US" dirty="0" smtClean="0">
              <a:solidFill>
                <a:schemeClr val="tx2"/>
              </a:solidFill>
            </a:endParaRPr>
          </a:p>
          <a:p>
            <a:pPr lvl="2" eaLnBrk="1" hangingPunct="1">
              <a:defRPr/>
            </a:pPr>
            <a:r>
              <a:rPr lang="en-US" altLang="en-US" dirty="0" smtClean="0">
                <a:solidFill>
                  <a:schemeClr val="tx2"/>
                </a:solidFill>
              </a:rPr>
              <a:t>Professions establish clear standards</a:t>
            </a:r>
          </a:p>
          <a:p>
            <a:pPr lvl="2" eaLnBrk="1" hangingPunct="1">
              <a:defRPr/>
            </a:pPr>
            <a:r>
              <a:rPr lang="en-US" altLang="en-US" dirty="0" smtClean="0">
                <a:solidFill>
                  <a:schemeClr val="tx2"/>
                </a:solidFill>
              </a:rPr>
              <a:t>Shared standards throughout the profession</a:t>
            </a:r>
          </a:p>
          <a:p>
            <a:pPr lvl="1" eaLnBrk="1" hangingPunct="1">
              <a:defRPr/>
            </a:pPr>
            <a:r>
              <a:rPr lang="en-US" altLang="en-US" b="1" dirty="0" smtClean="0">
                <a:solidFill>
                  <a:schemeClr val="tx2"/>
                </a:solidFill>
              </a:rPr>
              <a:t>Support</a:t>
            </a:r>
            <a:endParaRPr lang="en-US" altLang="en-US" dirty="0" smtClean="0">
              <a:solidFill>
                <a:schemeClr val="tx2"/>
              </a:solidFill>
            </a:endParaRPr>
          </a:p>
          <a:p>
            <a:pPr lvl="2" eaLnBrk="1" hangingPunct="1">
              <a:defRPr/>
            </a:pPr>
            <a:r>
              <a:rPr lang="en-US" altLang="en-US" dirty="0" smtClean="0">
                <a:solidFill>
                  <a:schemeClr val="tx2"/>
                </a:solidFill>
              </a:rPr>
              <a:t>Codes give positive support to those seeking to act ethically; “I am bound by the code of ethics of my profession to …”</a:t>
            </a:r>
          </a:p>
          <a:p>
            <a:pPr lvl="1" eaLnBrk="1" hangingPunct="1">
              <a:defRPr/>
            </a:pPr>
            <a:r>
              <a:rPr lang="en-US" altLang="en-US" b="1" dirty="0" smtClean="0">
                <a:solidFill>
                  <a:schemeClr val="tx2"/>
                </a:solidFill>
              </a:rPr>
              <a:t>Guidance</a:t>
            </a:r>
          </a:p>
          <a:p>
            <a:pPr lvl="2" eaLnBrk="1" hangingPunct="1">
              <a:defRPr/>
            </a:pPr>
            <a:r>
              <a:rPr lang="en-US" altLang="en-US" dirty="0" smtClean="0">
                <a:solidFill>
                  <a:schemeClr val="tx2"/>
                </a:solidFill>
              </a:rPr>
              <a:t>Give helpful guidance concerning the main obligations of engineers</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a:t>
            </a:r>
            <a:r>
              <a:rPr lang="en-US" altLang="en-US" sz="4000" b="1" dirty="0" smtClean="0">
                <a:latin typeface="Verdana"/>
              </a:rPr>
              <a:t>Ethics</a:t>
            </a:r>
            <a:endParaRPr lang="en-US" altLang="en-US" sz="4000" b="1" dirty="0">
              <a:latin typeface="Verdana"/>
            </a:endParaRPr>
          </a:p>
        </p:txBody>
      </p:sp>
    </p:spTree>
    <p:extLst>
      <p:ext uri="{BB962C8B-B14F-4D97-AF65-F5344CB8AC3E}">
        <p14:creationId xmlns:p14="http://schemas.microsoft.com/office/powerpoint/2010/main" val="872478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24</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lvl="0" eaLnBrk="1" hangingPunct="1">
              <a:buClr>
                <a:srgbClr val="999966"/>
              </a:buClr>
              <a:defRPr/>
            </a:pPr>
            <a:r>
              <a:rPr lang="en-US" altLang="en-US" b="1" dirty="0" smtClean="0">
                <a:solidFill>
                  <a:srgbClr val="666699"/>
                </a:solidFill>
              </a:rPr>
              <a:t>Major roles – cont’d</a:t>
            </a:r>
          </a:p>
          <a:p>
            <a:pPr lvl="1" eaLnBrk="1" hangingPunct="1">
              <a:defRPr/>
            </a:pPr>
            <a:r>
              <a:rPr lang="en-US" altLang="en-US" b="1" dirty="0" smtClean="0">
                <a:solidFill>
                  <a:schemeClr val="tx2"/>
                </a:solidFill>
              </a:rPr>
              <a:t>Education and mutual understanding </a:t>
            </a:r>
            <a:endParaRPr lang="en-US" altLang="en-US" dirty="0" smtClean="0">
              <a:solidFill>
                <a:schemeClr val="tx2"/>
              </a:solidFill>
            </a:endParaRPr>
          </a:p>
          <a:p>
            <a:pPr lvl="2" eaLnBrk="1" hangingPunct="1">
              <a:defRPr/>
            </a:pPr>
            <a:r>
              <a:rPr lang="en-US" altLang="en-US" dirty="0" smtClean="0">
                <a:solidFill>
                  <a:schemeClr val="tx2"/>
                </a:solidFill>
              </a:rPr>
              <a:t>Help develop common understanding and experience</a:t>
            </a:r>
          </a:p>
          <a:p>
            <a:pPr lvl="1" eaLnBrk="1" hangingPunct="1">
              <a:defRPr/>
            </a:pPr>
            <a:r>
              <a:rPr lang="en-US" altLang="en-US" b="1" dirty="0">
                <a:solidFill>
                  <a:schemeClr val="tx2"/>
                </a:solidFill>
              </a:rPr>
              <a:t>Contributing to the professional image</a:t>
            </a:r>
          </a:p>
          <a:p>
            <a:pPr lvl="2" eaLnBrk="1" hangingPunct="1">
              <a:defRPr/>
            </a:pPr>
            <a:r>
              <a:rPr lang="en-US" altLang="en-US" dirty="0">
                <a:solidFill>
                  <a:schemeClr val="tx2"/>
                </a:solidFill>
              </a:rPr>
              <a:t>Positive image to the public of a committed professional</a:t>
            </a:r>
          </a:p>
          <a:p>
            <a:pPr lvl="1" eaLnBrk="1" hangingPunct="1">
              <a:defRPr/>
            </a:pPr>
            <a:r>
              <a:rPr lang="en-US" altLang="en-US" b="1" dirty="0" smtClean="0">
                <a:solidFill>
                  <a:schemeClr val="tx2"/>
                </a:solidFill>
              </a:rPr>
              <a:t>Limitation and discipline</a:t>
            </a:r>
          </a:p>
          <a:p>
            <a:pPr lvl="2" eaLnBrk="1" hangingPunct="1">
              <a:defRPr/>
            </a:pPr>
            <a:r>
              <a:rPr lang="en-US" altLang="en-US" dirty="0" smtClean="0">
                <a:solidFill>
                  <a:schemeClr val="tx2"/>
                </a:solidFill>
              </a:rPr>
              <a:t>Professional societies do suspend members based on violations</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Professional Codes of </a:t>
            </a:r>
            <a:r>
              <a:rPr lang="en-US" altLang="en-US" sz="4000" b="1" dirty="0" smtClean="0">
                <a:latin typeface="Verdana"/>
              </a:rPr>
              <a:t>Ethics</a:t>
            </a:r>
            <a:endParaRPr lang="en-US" altLang="en-US" sz="4000" b="1" dirty="0">
              <a:latin typeface="Verdana"/>
            </a:endParaRPr>
          </a:p>
        </p:txBody>
      </p:sp>
    </p:spTree>
    <p:extLst>
      <p:ext uri="{BB962C8B-B14F-4D97-AF65-F5344CB8AC3E}">
        <p14:creationId xmlns:p14="http://schemas.microsoft.com/office/powerpoint/2010/main" val="4045392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25</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r>
              <a:rPr lang="en-US" dirty="0" smtClean="0"/>
              <a:t>No code can be totally comprehensive and cover all possible ethical situations that a professional engineer is likely to encounter</a:t>
            </a:r>
          </a:p>
          <a:p>
            <a:r>
              <a:rPr lang="en-US" dirty="0" smtClean="0"/>
              <a:t>Rather, codes serve as a starting point for ethical decision making</a:t>
            </a:r>
          </a:p>
          <a:p>
            <a:r>
              <a:rPr lang="en-US" dirty="0" smtClean="0"/>
              <a:t>Having looked at some ideas about what codes of ethics are and how they function, now let’s look more closely at some sample engineering codes of ethics</a:t>
            </a:r>
            <a:endParaRPr 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Engineering Codes </a:t>
            </a:r>
            <a:r>
              <a:rPr lang="en-US" altLang="en-US" sz="4000" b="1" dirty="0" smtClean="0">
                <a:latin typeface="Verdana"/>
              </a:rPr>
              <a:t>of Ethics</a:t>
            </a:r>
          </a:p>
        </p:txBody>
      </p:sp>
    </p:spTree>
    <p:extLst>
      <p:ext uri="{BB962C8B-B14F-4D97-AF65-F5344CB8AC3E}">
        <p14:creationId xmlns:p14="http://schemas.microsoft.com/office/powerpoint/2010/main" val="28345014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26</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lvl="0" eaLnBrk="1" hangingPunct="1">
              <a:buClr>
                <a:srgbClr val="999966"/>
              </a:buClr>
              <a:defRPr/>
            </a:pPr>
            <a:r>
              <a:rPr lang="en-US" altLang="en-US" dirty="0">
                <a:solidFill>
                  <a:srgbClr val="666699"/>
                </a:solidFill>
              </a:rPr>
              <a:t>The WFEO Model Code of Ethics is designed to assist member organizations in guiding ethical behavior by formulating their own Codes of Ethics</a:t>
            </a:r>
            <a:endParaRPr lang="tr-TR" altLang="en-US" dirty="0">
              <a:solidFill>
                <a:srgbClr val="666699"/>
              </a:solidFill>
            </a:endParaRPr>
          </a:p>
          <a:p>
            <a:pPr marL="57150" indent="0" eaLnBrk="1" hangingPunct="1">
              <a:buClr>
                <a:srgbClr val="FF9900"/>
              </a:buClr>
              <a:buNone/>
              <a:defRPr/>
            </a:pPr>
            <a:endParaRPr lang="tr-TR" altLang="en-US" sz="1400" b="1" dirty="0" smtClean="0"/>
          </a:p>
          <a:p>
            <a:pPr marL="57150" indent="0" eaLnBrk="1" hangingPunct="1">
              <a:buClr>
                <a:srgbClr val="FF9900"/>
              </a:buClr>
              <a:buNone/>
              <a:defRPr/>
            </a:pPr>
            <a:r>
              <a:rPr lang="en-US" altLang="en-US" sz="1400" b="1" dirty="0" smtClean="0"/>
              <a:t>WFEO</a:t>
            </a:r>
            <a:r>
              <a:rPr lang="tr-TR" altLang="en-US" sz="1400" dirty="0" smtClean="0"/>
              <a:t>: </a:t>
            </a:r>
            <a:r>
              <a:rPr lang="en-US" altLang="en-US" sz="1400" dirty="0" smtClean="0"/>
              <a:t>The </a:t>
            </a:r>
            <a:r>
              <a:rPr lang="en-US" altLang="en-US" sz="1400" dirty="0"/>
              <a:t>World Federation of Engineering </a:t>
            </a:r>
            <a:r>
              <a:rPr lang="en-US" altLang="en-US" sz="1400" dirty="0" smtClean="0"/>
              <a:t>Organizations</a:t>
            </a:r>
            <a:endParaRPr lang="en-US" altLang="en-US" sz="1400" dirty="0"/>
          </a:p>
          <a:p>
            <a:pPr marL="57150" indent="0" eaLnBrk="1" hangingPunct="1">
              <a:buClr>
                <a:srgbClr val="FF9900"/>
              </a:buClr>
              <a:buNone/>
              <a:defRPr/>
            </a:pPr>
            <a:r>
              <a:rPr lang="en-US" altLang="en-US" sz="1400" dirty="0" smtClean="0">
                <a:solidFill>
                  <a:srgbClr val="666699"/>
                </a:solidFill>
              </a:rPr>
              <a:t>http://www.wfeo.net/wp-content/uploads/WFEO_MODEL_CODE_OF_ETHICS_Final.pdf</a:t>
            </a:r>
            <a:endParaRPr lang="en-US" altLang="en-US" sz="1400"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smtClean="0">
                <a:latin typeface="Verdana"/>
              </a:rPr>
              <a:t>WFEO </a:t>
            </a:r>
            <a:r>
              <a:rPr lang="tr-TR" altLang="en-US" sz="4000" b="1" dirty="0" smtClean="0">
                <a:latin typeface="Verdana"/>
              </a:rPr>
              <a:t/>
            </a:r>
            <a:br>
              <a:rPr lang="tr-TR" altLang="en-US" sz="4000" b="1" dirty="0" smtClean="0">
                <a:latin typeface="Verdana"/>
              </a:rPr>
            </a:br>
            <a:r>
              <a:rPr lang="en-GB" altLang="en-US" sz="4000" b="1" dirty="0" smtClean="0">
                <a:latin typeface="Verdana"/>
              </a:rPr>
              <a:t>Model </a:t>
            </a:r>
            <a:r>
              <a:rPr lang="en-GB" altLang="en-US" sz="4000" b="1" dirty="0">
                <a:latin typeface="Verdana"/>
              </a:rPr>
              <a:t>Code of Ethics</a:t>
            </a:r>
          </a:p>
        </p:txBody>
      </p:sp>
    </p:spTree>
    <p:extLst>
      <p:ext uri="{BB962C8B-B14F-4D97-AF65-F5344CB8AC3E}">
        <p14:creationId xmlns:p14="http://schemas.microsoft.com/office/powerpoint/2010/main" val="41973043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27</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lvl="0" eaLnBrk="1" hangingPunct="1">
              <a:buClr>
                <a:srgbClr val="999966"/>
              </a:buClr>
              <a:defRPr/>
            </a:pPr>
            <a:r>
              <a:rPr lang="en-US" altLang="en-US" dirty="0">
                <a:solidFill>
                  <a:srgbClr val="666699"/>
                </a:solidFill>
              </a:rPr>
              <a:t>As engineering professionals, we use our knowledge and skills for the benefit of </a:t>
            </a:r>
            <a:r>
              <a:rPr lang="en-US" altLang="en-US" dirty="0" smtClean="0">
                <a:solidFill>
                  <a:srgbClr val="666699"/>
                </a:solidFill>
              </a:rPr>
              <a:t>world </a:t>
            </a:r>
            <a:r>
              <a:rPr lang="en-US" altLang="en-US" dirty="0">
                <a:solidFill>
                  <a:srgbClr val="666699"/>
                </a:solidFill>
              </a:rPr>
              <a:t>in order to create engineering solutions for a sustainable </a:t>
            </a:r>
            <a:r>
              <a:rPr lang="en-US" altLang="en-US" dirty="0" smtClean="0">
                <a:solidFill>
                  <a:srgbClr val="666699"/>
                </a:solidFill>
              </a:rPr>
              <a:t>future</a:t>
            </a:r>
            <a:endParaRPr lang="tr-TR" altLang="en-US" dirty="0" smtClean="0">
              <a:solidFill>
                <a:srgbClr val="666699"/>
              </a:solidFill>
            </a:endParaRPr>
          </a:p>
          <a:p>
            <a:pPr lvl="0" eaLnBrk="1" hangingPunct="1">
              <a:buClr>
                <a:srgbClr val="999966"/>
              </a:buClr>
              <a:defRPr/>
            </a:pPr>
            <a:r>
              <a:rPr lang="en-US" altLang="en-US" dirty="0" smtClean="0">
                <a:solidFill>
                  <a:srgbClr val="666699"/>
                </a:solidFill>
              </a:rPr>
              <a:t>In </a:t>
            </a:r>
            <a:r>
              <a:rPr lang="en-US" altLang="en-US" dirty="0">
                <a:solidFill>
                  <a:srgbClr val="666699"/>
                </a:solidFill>
              </a:rPr>
              <a:t>doing so, we strive to serve our communities ahead of any personal or sectional </a:t>
            </a:r>
            <a:r>
              <a:rPr lang="en-US" altLang="en-US" dirty="0" smtClean="0">
                <a:solidFill>
                  <a:srgbClr val="666699"/>
                </a:solidFill>
              </a:rPr>
              <a:t>interests</a:t>
            </a:r>
            <a:endParaRPr lang="en-US" altLang="en-US"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smtClean="0">
                <a:latin typeface="Verdana"/>
              </a:rPr>
              <a:t>WFEO </a:t>
            </a:r>
            <a:r>
              <a:rPr lang="tr-TR" altLang="en-US" sz="4000" b="1" dirty="0" smtClean="0">
                <a:latin typeface="Verdana"/>
              </a:rPr>
              <a:t/>
            </a:r>
            <a:br>
              <a:rPr lang="tr-TR" altLang="en-US" sz="4000" b="1" dirty="0" smtClean="0">
                <a:latin typeface="Verdana"/>
              </a:rPr>
            </a:br>
            <a:r>
              <a:rPr lang="en-GB" altLang="en-US" sz="4000" b="1" dirty="0" smtClean="0">
                <a:latin typeface="Verdana"/>
              </a:rPr>
              <a:t>Model </a:t>
            </a:r>
            <a:r>
              <a:rPr lang="en-GB" altLang="en-US" sz="4000" b="1" dirty="0">
                <a:latin typeface="Verdana"/>
              </a:rPr>
              <a:t>Code of Ethics</a:t>
            </a:r>
          </a:p>
        </p:txBody>
      </p:sp>
    </p:spTree>
    <p:extLst>
      <p:ext uri="{BB962C8B-B14F-4D97-AF65-F5344CB8AC3E}">
        <p14:creationId xmlns:p14="http://schemas.microsoft.com/office/powerpoint/2010/main" val="1954092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28</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solidFill>
                  <a:schemeClr val="tx2"/>
                </a:solidFill>
              </a:rPr>
              <a:t>To do so successfully requires ethical behavior</a:t>
            </a:r>
            <a:endParaRPr lang="tr-TR" altLang="en-US" dirty="0" smtClean="0">
              <a:solidFill>
                <a:schemeClr val="tx2"/>
              </a:solidFill>
            </a:endParaRPr>
          </a:p>
          <a:p>
            <a:pPr lvl="1" eaLnBrk="1" hangingPunct="1">
              <a:defRPr/>
            </a:pPr>
            <a:r>
              <a:rPr lang="en-US" altLang="en-US" dirty="0" smtClean="0">
                <a:solidFill>
                  <a:schemeClr val="tx2"/>
                </a:solidFill>
              </a:rPr>
              <a:t>In line with our obligations as professionals, we wish to ensure that the choices that we make as engineers enable us to do things which are </a:t>
            </a:r>
            <a:r>
              <a:rPr lang="tr-TR" altLang="en-US" dirty="0" smtClean="0">
                <a:solidFill>
                  <a:schemeClr val="tx2"/>
                </a:solidFill>
              </a:rPr>
              <a:t>‘</a:t>
            </a:r>
            <a:r>
              <a:rPr lang="en-US" altLang="en-US" dirty="0" smtClean="0">
                <a:solidFill>
                  <a:schemeClr val="tx2"/>
                </a:solidFill>
              </a:rPr>
              <a:t>‘</a:t>
            </a:r>
            <a:r>
              <a:rPr lang="en-US" altLang="en-US" b="1" dirty="0" smtClean="0">
                <a:solidFill>
                  <a:schemeClr val="tx2"/>
                </a:solidFill>
              </a:rPr>
              <a:t>good</a:t>
            </a:r>
            <a:r>
              <a:rPr lang="en-US" altLang="en-US" dirty="0" smtClean="0">
                <a:solidFill>
                  <a:schemeClr val="tx2"/>
                </a:solidFill>
              </a:rPr>
              <a:t>’</a:t>
            </a:r>
            <a:r>
              <a:rPr lang="tr-TR" altLang="en-US" dirty="0" smtClean="0">
                <a:solidFill>
                  <a:schemeClr val="tx2"/>
                </a:solidFill>
              </a:rPr>
              <a:t>’</a:t>
            </a:r>
          </a:p>
          <a:p>
            <a:pPr lvl="1" eaLnBrk="1" hangingPunct="1">
              <a:defRPr/>
            </a:pPr>
            <a:r>
              <a:rPr lang="en-US" altLang="en-US" dirty="0" smtClean="0">
                <a:solidFill>
                  <a:schemeClr val="tx2"/>
                </a:solidFill>
              </a:rPr>
              <a:t>In addition, we wish to ensure that we do these </a:t>
            </a:r>
            <a:r>
              <a:rPr lang="tr-TR" altLang="en-US" dirty="0" smtClean="0">
                <a:solidFill>
                  <a:schemeClr val="tx2"/>
                </a:solidFill>
              </a:rPr>
              <a:t>‘</a:t>
            </a:r>
            <a:r>
              <a:rPr lang="en-US" altLang="en-US" dirty="0" smtClean="0">
                <a:solidFill>
                  <a:schemeClr val="tx2"/>
                </a:solidFill>
              </a:rPr>
              <a:t>‘</a:t>
            </a:r>
            <a:r>
              <a:rPr lang="en-US" altLang="en-US" b="1" dirty="0" smtClean="0">
                <a:solidFill>
                  <a:schemeClr val="tx2"/>
                </a:solidFill>
              </a:rPr>
              <a:t>good things</a:t>
            </a:r>
            <a:r>
              <a:rPr lang="en-US" altLang="en-US" dirty="0" smtClean="0">
                <a:solidFill>
                  <a:schemeClr val="tx2"/>
                </a:solidFill>
              </a:rPr>
              <a:t>’</a:t>
            </a:r>
            <a:r>
              <a:rPr lang="tr-TR" altLang="en-US" dirty="0" smtClean="0">
                <a:solidFill>
                  <a:schemeClr val="tx2"/>
                </a:solidFill>
              </a:rPr>
              <a:t>’</a:t>
            </a:r>
            <a:r>
              <a:rPr lang="en-US" altLang="en-US" dirty="0" smtClean="0">
                <a:solidFill>
                  <a:schemeClr val="tx2"/>
                </a:solidFill>
              </a:rPr>
              <a:t> in a manner which is </a:t>
            </a:r>
            <a:r>
              <a:rPr lang="tr-TR" altLang="en-US" dirty="0" smtClean="0">
                <a:solidFill>
                  <a:schemeClr val="tx2"/>
                </a:solidFill>
              </a:rPr>
              <a:t>‘</a:t>
            </a:r>
            <a:r>
              <a:rPr lang="en-US" altLang="en-US" dirty="0" smtClean="0">
                <a:solidFill>
                  <a:schemeClr val="tx2"/>
                </a:solidFill>
              </a:rPr>
              <a:t>‘</a:t>
            </a:r>
            <a:r>
              <a:rPr lang="en-US" altLang="en-US" b="1" dirty="0" smtClean="0">
                <a:solidFill>
                  <a:schemeClr val="tx2"/>
                </a:solidFill>
              </a:rPr>
              <a:t>right</a:t>
            </a:r>
            <a:r>
              <a:rPr lang="en-US" altLang="en-US" dirty="0" smtClean="0">
                <a:solidFill>
                  <a:schemeClr val="tx2"/>
                </a:solidFill>
              </a:rPr>
              <a:t>’</a:t>
            </a:r>
            <a:r>
              <a:rPr lang="tr-TR" altLang="en-US" dirty="0" smtClean="0">
                <a:solidFill>
                  <a:schemeClr val="tx2"/>
                </a:solidFill>
              </a:rPr>
              <a:t>’</a:t>
            </a:r>
            <a:endParaRPr lang="en-US" altLang="en-US" dirty="0" smtClean="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smtClean="0">
                <a:latin typeface="Verdana"/>
              </a:rPr>
              <a:t>WFEO </a:t>
            </a:r>
            <a:r>
              <a:rPr lang="tr-TR" altLang="en-US" sz="4000" b="1" dirty="0" smtClean="0">
                <a:latin typeface="Verdana"/>
              </a:rPr>
              <a:t/>
            </a:r>
            <a:br>
              <a:rPr lang="tr-TR" altLang="en-US" sz="4000" b="1" dirty="0" smtClean="0">
                <a:latin typeface="Verdana"/>
              </a:rPr>
            </a:br>
            <a:r>
              <a:rPr lang="en-GB" altLang="en-US" sz="4000" b="1" dirty="0" smtClean="0">
                <a:latin typeface="Verdana"/>
              </a:rPr>
              <a:t>Model </a:t>
            </a:r>
            <a:r>
              <a:rPr lang="en-GB" altLang="en-US" sz="4000" b="1" dirty="0">
                <a:latin typeface="Verdana"/>
              </a:rPr>
              <a:t>Code of Ethics</a:t>
            </a:r>
          </a:p>
        </p:txBody>
      </p:sp>
    </p:spTree>
    <p:extLst>
      <p:ext uri="{BB962C8B-B14F-4D97-AF65-F5344CB8AC3E}">
        <p14:creationId xmlns:p14="http://schemas.microsoft.com/office/powerpoint/2010/main" val="1094964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29</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solidFill>
                  <a:schemeClr val="tx2"/>
                </a:solidFill>
              </a:rPr>
              <a:t>A code of ethics must do two things</a:t>
            </a:r>
          </a:p>
          <a:p>
            <a:pPr marL="811213" lvl="1" indent="-354013" eaLnBrk="1" hangingPunct="1">
              <a:buClr>
                <a:schemeClr val="tx2"/>
              </a:buClr>
              <a:buSzPct val="100000"/>
              <a:buFont typeface="+mj-lt"/>
              <a:buAutoNum type="arabicPeriod"/>
              <a:defRPr/>
            </a:pPr>
            <a:r>
              <a:rPr lang="en-US" altLang="en-US" dirty="0" smtClean="0">
                <a:solidFill>
                  <a:schemeClr val="tx2"/>
                </a:solidFill>
              </a:rPr>
              <a:t>It must provide guidance on the </a:t>
            </a:r>
            <a:r>
              <a:rPr lang="en-US" altLang="en-US" b="1" dirty="0" smtClean="0">
                <a:solidFill>
                  <a:schemeClr val="tx2"/>
                </a:solidFill>
              </a:rPr>
              <a:t>values</a:t>
            </a:r>
            <a:r>
              <a:rPr lang="en-US" altLang="en-US" dirty="0" smtClean="0">
                <a:solidFill>
                  <a:schemeClr val="tx2"/>
                </a:solidFill>
              </a:rPr>
              <a:t> we must adhere to in professional practice, if we are to make the ‘‘good’’ choices</a:t>
            </a:r>
          </a:p>
          <a:p>
            <a:pPr marL="811213" lvl="1" indent="-354013" eaLnBrk="1" hangingPunct="1">
              <a:buClr>
                <a:schemeClr val="tx2"/>
              </a:buClr>
              <a:buSzPct val="100000"/>
              <a:buFont typeface="+mj-lt"/>
              <a:buAutoNum type="arabicPeriod"/>
              <a:defRPr/>
            </a:pPr>
            <a:r>
              <a:rPr lang="en-US" altLang="en-US" dirty="0" smtClean="0">
                <a:solidFill>
                  <a:schemeClr val="tx2"/>
                </a:solidFill>
              </a:rPr>
              <a:t>It must set out the </a:t>
            </a:r>
            <a:r>
              <a:rPr lang="en-US" altLang="en-US" b="1" dirty="0" smtClean="0">
                <a:solidFill>
                  <a:schemeClr val="tx2"/>
                </a:solidFill>
              </a:rPr>
              <a:t>principles</a:t>
            </a:r>
            <a:r>
              <a:rPr lang="en-US" altLang="en-US" dirty="0" smtClean="0">
                <a:solidFill>
                  <a:schemeClr val="tx2"/>
                </a:solidFill>
              </a:rPr>
              <a:t> we must follow in applying those values, in order to do things in a manner which is right</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smtClean="0">
                <a:latin typeface="Verdana"/>
              </a:rPr>
              <a:t>WFEO </a:t>
            </a:r>
            <a:r>
              <a:rPr lang="tr-TR" altLang="en-US" sz="4000" b="1" dirty="0" smtClean="0">
                <a:latin typeface="Verdana"/>
              </a:rPr>
              <a:t/>
            </a:r>
            <a:br>
              <a:rPr lang="tr-TR" altLang="en-US" sz="4000" b="1" dirty="0" smtClean="0">
                <a:latin typeface="Verdana"/>
              </a:rPr>
            </a:br>
            <a:r>
              <a:rPr lang="en-GB" altLang="en-US" sz="4000" b="1" dirty="0" smtClean="0">
                <a:latin typeface="Verdana"/>
              </a:rPr>
              <a:t>Model </a:t>
            </a:r>
            <a:r>
              <a:rPr lang="en-GB" altLang="en-US" sz="4000" b="1" dirty="0">
                <a:latin typeface="Verdana"/>
              </a:rPr>
              <a:t>Code of Ethics</a:t>
            </a:r>
          </a:p>
        </p:txBody>
      </p:sp>
    </p:spTree>
    <p:extLst>
      <p:ext uri="{BB962C8B-B14F-4D97-AF65-F5344CB8AC3E}">
        <p14:creationId xmlns:p14="http://schemas.microsoft.com/office/powerpoint/2010/main" val="3360068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altLang="en-US" sz="4400" b="1" dirty="0">
                <a:latin typeface="Verdana"/>
              </a:rPr>
              <a:t>Engineering Profession</a:t>
            </a:r>
            <a:endParaRPr lang="en-US" sz="4400" b="1" dirty="0">
              <a:latin typeface="Verdana"/>
              <a:ea typeface="Times New Roman"/>
            </a:endParaRPr>
          </a:p>
        </p:txBody>
      </p:sp>
      <p:sp>
        <p:nvSpPr>
          <p:cNvPr id="57347" name="Rectangle 3"/>
          <p:cNvSpPr>
            <a:spLocks noGrp="1" noChangeArrowheads="1"/>
          </p:cNvSpPr>
          <p:nvPr>
            <p:ph type="body" idx="1"/>
          </p:nvPr>
        </p:nvSpPr>
        <p:spPr/>
        <p:txBody>
          <a:bodyPr/>
          <a:lstStyle/>
          <a:p>
            <a:pPr lvl="0">
              <a:buClr>
                <a:srgbClr val="999966"/>
              </a:buClr>
            </a:pPr>
            <a:r>
              <a:rPr lang="en-US" b="1" dirty="0" smtClean="0">
                <a:solidFill>
                  <a:srgbClr val="666699"/>
                </a:solidFill>
              </a:rPr>
              <a:t>What is a profession?</a:t>
            </a:r>
          </a:p>
          <a:p>
            <a:pPr lvl="1"/>
            <a:r>
              <a:rPr lang="en-US" b="1" dirty="0" smtClean="0">
                <a:solidFill>
                  <a:srgbClr val="666699"/>
                </a:solidFill>
              </a:rPr>
              <a:t>Profession</a:t>
            </a:r>
            <a:r>
              <a:rPr lang="en-US" dirty="0" smtClean="0">
                <a:solidFill>
                  <a:srgbClr val="666699"/>
                </a:solidFill>
              </a:rPr>
              <a:t> is a type of job that requires special education, training, or a particular skill</a:t>
            </a:r>
          </a:p>
          <a:p>
            <a:pPr lvl="1"/>
            <a:r>
              <a:rPr lang="en-US" b="1" dirty="0" smtClean="0"/>
              <a:t>Engineering is a profession </a:t>
            </a:r>
            <a:r>
              <a:rPr lang="en-US" dirty="0" smtClean="0"/>
              <a:t>that put power and materials to work for the benefit of humankind</a:t>
            </a:r>
          </a:p>
          <a:p>
            <a:pPr lvl="2"/>
            <a:r>
              <a:rPr lang="en-US" dirty="0" smtClean="0"/>
              <a:t>Quantitatively, engineering is the profession that affects all of our lives in the greatest extent</a:t>
            </a:r>
          </a:p>
          <a:p>
            <a:pPr lvl="2"/>
            <a:r>
              <a:rPr lang="en-US" dirty="0" smtClean="0"/>
              <a:t>The skill of a surgeon’s hands affects one patient at a time, the judgment of a design engineer can influence hundreds of lives at once</a:t>
            </a:r>
            <a:endParaRPr lang="en-US" dirty="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a:t>
            </a:fld>
            <a:endParaRPr lang="en-US" altLang="en-US" sz="1000" dirty="0" smtClean="0">
              <a:solidFill>
                <a:srgbClr val="000000"/>
              </a:solidFill>
            </a:endParaRPr>
          </a:p>
        </p:txBody>
      </p:sp>
    </p:spTree>
    <p:extLst>
      <p:ext uri="{BB962C8B-B14F-4D97-AF65-F5344CB8AC3E}">
        <p14:creationId xmlns:p14="http://schemas.microsoft.com/office/powerpoint/2010/main" val="986159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30</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19256" cy="4572000"/>
          </a:xfrm>
        </p:spPr>
        <p:txBody>
          <a:bodyPr/>
          <a:lstStyle/>
          <a:p>
            <a:pPr marL="0" indent="0">
              <a:lnSpc>
                <a:spcPct val="90000"/>
              </a:lnSpc>
              <a:buNone/>
            </a:pPr>
            <a:r>
              <a:rPr lang="en-US" dirty="0" smtClean="0">
                <a:solidFill>
                  <a:schemeClr val="tx2"/>
                </a:solidFill>
                <a:latin typeface="Arial" panose="020B0604020202020204" pitchFamily="34" charset="0"/>
                <a:cs typeface="Arial" panose="020B0604020202020204" pitchFamily="34" charset="0"/>
              </a:rPr>
              <a:t>In engineering practice, professional engineers will </a:t>
            </a:r>
          </a:p>
          <a:p>
            <a:pPr marL="400050" lvl="1" indent="0">
              <a:lnSpc>
                <a:spcPct val="90000"/>
              </a:lnSpc>
              <a:buNone/>
            </a:pPr>
            <a:r>
              <a:rPr lang="en-US" b="1" dirty="0" smtClean="0">
                <a:solidFill>
                  <a:schemeClr val="tx2"/>
                </a:solidFill>
                <a:latin typeface="Arial" panose="020B0604020202020204" pitchFamily="34" charset="0"/>
                <a:cs typeface="Arial" panose="020B0604020202020204" pitchFamily="34" charset="0"/>
              </a:rPr>
              <a:t>1. Demonstrate Integrity </a:t>
            </a:r>
            <a:endParaRPr lang="en-US" dirty="0" smtClean="0">
              <a:solidFill>
                <a:schemeClr val="tx2"/>
              </a:solidFill>
              <a:latin typeface="Arial" panose="020B0604020202020204" pitchFamily="34" charset="0"/>
              <a:cs typeface="Arial" panose="020B0604020202020204" pitchFamily="34" charset="0"/>
            </a:endParaRPr>
          </a:p>
          <a:p>
            <a:pPr marL="800100" lvl="2" indent="0">
              <a:lnSpc>
                <a:spcPct val="90000"/>
              </a:lnSpc>
              <a:buNone/>
            </a:pPr>
            <a:r>
              <a:rPr lang="en-US" dirty="0" smtClean="0">
                <a:solidFill>
                  <a:schemeClr val="tx2"/>
                </a:solidFill>
                <a:latin typeface="Arial" panose="020B0604020202020204" pitchFamily="34" charset="0"/>
                <a:cs typeface="Arial" panose="020B0604020202020204" pitchFamily="34" charset="0"/>
              </a:rPr>
              <a:t>1.1 Refrain from fraudulent, corrupt or criminal practices </a:t>
            </a:r>
          </a:p>
          <a:p>
            <a:pPr marL="800100" lvl="2" indent="0">
              <a:lnSpc>
                <a:spcPct val="90000"/>
              </a:lnSpc>
              <a:buNone/>
            </a:pPr>
            <a:r>
              <a:rPr lang="en-US" dirty="0" smtClean="0">
                <a:solidFill>
                  <a:schemeClr val="tx2"/>
                </a:solidFill>
                <a:latin typeface="Arial" panose="020B0604020202020204" pitchFamily="34" charset="0"/>
                <a:cs typeface="Arial" panose="020B0604020202020204" pitchFamily="34" charset="0"/>
              </a:rPr>
              <a:t>1.2 Be objective and truthful </a:t>
            </a:r>
          </a:p>
          <a:p>
            <a:pPr marL="800100" lvl="2" indent="0">
              <a:lnSpc>
                <a:spcPct val="90000"/>
              </a:lnSpc>
              <a:buNone/>
            </a:pPr>
            <a:r>
              <a:rPr lang="en-US" dirty="0" smtClean="0">
                <a:solidFill>
                  <a:schemeClr val="tx2"/>
                </a:solidFill>
                <a:latin typeface="Arial" panose="020B0604020202020204" pitchFamily="34" charset="0"/>
                <a:cs typeface="Arial" panose="020B0604020202020204" pitchFamily="34" charset="0"/>
              </a:rPr>
              <a:t>1.3 Practice fairly and with good faith towards clients, colleagues and others</a:t>
            </a:r>
          </a:p>
          <a:p>
            <a:pPr marL="400050" lvl="1" indent="0">
              <a:lnSpc>
                <a:spcPct val="90000"/>
              </a:lnSpc>
              <a:buNone/>
            </a:pPr>
            <a:r>
              <a:rPr lang="en-US" b="1" dirty="0" smtClean="0">
                <a:solidFill>
                  <a:schemeClr val="tx2"/>
                </a:solidFill>
                <a:latin typeface="Arial" panose="020B0604020202020204" pitchFamily="34" charset="0"/>
                <a:cs typeface="Arial" panose="020B0604020202020204" pitchFamily="34" charset="0"/>
              </a:rPr>
              <a:t>2. Practice Competently </a:t>
            </a:r>
            <a:endParaRPr lang="en-US" dirty="0" smtClean="0">
              <a:solidFill>
                <a:schemeClr val="tx2"/>
              </a:solidFill>
              <a:latin typeface="Arial" panose="020B0604020202020204" pitchFamily="34" charset="0"/>
              <a:cs typeface="Arial" panose="020B0604020202020204" pitchFamily="34" charset="0"/>
            </a:endParaRPr>
          </a:p>
          <a:p>
            <a:pPr marL="800100" lvl="2" indent="0">
              <a:lnSpc>
                <a:spcPct val="90000"/>
              </a:lnSpc>
              <a:buNone/>
            </a:pPr>
            <a:r>
              <a:rPr lang="en-US" dirty="0" smtClean="0">
                <a:solidFill>
                  <a:schemeClr val="tx2"/>
                </a:solidFill>
                <a:latin typeface="Arial" panose="020B0604020202020204" pitchFamily="34" charset="0"/>
                <a:cs typeface="Arial" panose="020B0604020202020204" pitchFamily="34" charset="0"/>
              </a:rPr>
              <a:t>2.1 Practice in a careful and diligent manner in accordance with their areas of competence </a:t>
            </a:r>
          </a:p>
          <a:p>
            <a:pPr marL="800100" lvl="2" indent="0">
              <a:lnSpc>
                <a:spcPct val="90000"/>
              </a:lnSpc>
              <a:buNone/>
            </a:pPr>
            <a:r>
              <a:rPr lang="en-US" dirty="0" smtClean="0">
                <a:solidFill>
                  <a:schemeClr val="tx2"/>
                </a:solidFill>
                <a:latin typeface="Arial" panose="020B0604020202020204" pitchFamily="34" charset="0"/>
                <a:cs typeface="Arial" panose="020B0604020202020204" pitchFamily="34" charset="0"/>
              </a:rPr>
              <a:t>2.2 Practice in accordance with accepted engineering practices, standards and codes </a:t>
            </a:r>
          </a:p>
          <a:p>
            <a:pPr marL="800100" lvl="2" indent="0">
              <a:lnSpc>
                <a:spcPct val="90000"/>
              </a:lnSpc>
              <a:buNone/>
            </a:pPr>
            <a:r>
              <a:rPr lang="en-US" dirty="0" smtClean="0">
                <a:solidFill>
                  <a:schemeClr val="tx2"/>
                </a:solidFill>
                <a:latin typeface="Arial" panose="020B0604020202020204" pitchFamily="34" charset="0"/>
                <a:cs typeface="Arial" panose="020B0604020202020204" pitchFamily="34" charset="0"/>
              </a:rPr>
              <a:t>2.3 Maintain and strive to enhance the body of knowledge in which they practice</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smtClean="0">
                <a:latin typeface="Verdana"/>
              </a:rPr>
              <a:t>WFEO </a:t>
            </a:r>
            <a:r>
              <a:rPr lang="tr-TR" altLang="en-US" sz="4000" b="1" dirty="0" smtClean="0">
                <a:latin typeface="Verdana"/>
              </a:rPr>
              <a:t/>
            </a:r>
            <a:br>
              <a:rPr lang="tr-TR" altLang="en-US" sz="4000" b="1" dirty="0" smtClean="0">
                <a:latin typeface="Verdana"/>
              </a:rPr>
            </a:br>
            <a:r>
              <a:rPr lang="en-GB" altLang="en-US" sz="4000" b="1" dirty="0" smtClean="0">
                <a:latin typeface="Verdana"/>
              </a:rPr>
              <a:t>Model </a:t>
            </a:r>
            <a:r>
              <a:rPr lang="en-GB" altLang="en-US" sz="4000" b="1" dirty="0">
                <a:latin typeface="Verdana"/>
              </a:rPr>
              <a:t>Code of Ethics</a:t>
            </a:r>
          </a:p>
        </p:txBody>
      </p:sp>
    </p:spTree>
    <p:extLst>
      <p:ext uri="{BB962C8B-B14F-4D97-AF65-F5344CB8AC3E}">
        <p14:creationId xmlns:p14="http://schemas.microsoft.com/office/powerpoint/2010/main" val="805047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31</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marL="400050" lvl="1" indent="0">
              <a:lnSpc>
                <a:spcPct val="95000"/>
              </a:lnSpc>
              <a:buNone/>
            </a:pPr>
            <a:r>
              <a:rPr lang="en-US" b="1" dirty="0" smtClean="0">
                <a:solidFill>
                  <a:schemeClr val="tx2"/>
                </a:solidFill>
                <a:latin typeface="Arial"/>
              </a:rPr>
              <a:t>3. Exercise Leadership </a:t>
            </a:r>
            <a:endParaRPr lang="en-US" dirty="0" smtClean="0">
              <a:solidFill>
                <a:schemeClr val="tx2"/>
              </a:solidFill>
              <a:latin typeface="Arial"/>
            </a:endParaRPr>
          </a:p>
          <a:p>
            <a:pPr marL="800100" lvl="2" indent="0">
              <a:lnSpc>
                <a:spcPct val="95000"/>
              </a:lnSpc>
              <a:buNone/>
            </a:pPr>
            <a:r>
              <a:rPr lang="en-US" dirty="0" smtClean="0">
                <a:solidFill>
                  <a:schemeClr val="tx2"/>
                </a:solidFill>
                <a:latin typeface="Arial"/>
              </a:rPr>
              <a:t>3.1 Practice so as to enhance the quality of life in society </a:t>
            </a:r>
          </a:p>
          <a:p>
            <a:pPr marL="1255713" lvl="2" indent="-455613">
              <a:lnSpc>
                <a:spcPct val="95000"/>
              </a:lnSpc>
              <a:buNone/>
            </a:pPr>
            <a:r>
              <a:rPr lang="en-US" dirty="0" smtClean="0">
                <a:solidFill>
                  <a:schemeClr val="tx2"/>
                </a:solidFill>
                <a:latin typeface="Arial"/>
              </a:rPr>
              <a:t>3.2 Strive to contribute to the advancement of the body of</a:t>
            </a:r>
            <a:r>
              <a:rPr lang="tr-TR" dirty="0" smtClean="0">
                <a:solidFill>
                  <a:schemeClr val="tx2"/>
                </a:solidFill>
                <a:latin typeface="Arial"/>
              </a:rPr>
              <a:t> </a:t>
            </a:r>
            <a:r>
              <a:rPr lang="en-US" dirty="0" smtClean="0">
                <a:solidFill>
                  <a:schemeClr val="tx2"/>
                </a:solidFill>
                <a:latin typeface="Arial"/>
              </a:rPr>
              <a:t>knowledge within which they practice, and to the profession in general </a:t>
            </a:r>
          </a:p>
          <a:p>
            <a:pPr marL="1255713" lvl="2" indent="-455613">
              <a:lnSpc>
                <a:spcPct val="95000"/>
              </a:lnSpc>
              <a:buNone/>
            </a:pPr>
            <a:r>
              <a:rPr lang="en-US" dirty="0" smtClean="0">
                <a:solidFill>
                  <a:schemeClr val="tx2"/>
                </a:solidFill>
                <a:latin typeface="Arial"/>
              </a:rPr>
              <a:t>3.3 Foster the public’s understanding of technical issues and the role of engineering </a:t>
            </a:r>
          </a:p>
          <a:p>
            <a:pPr marL="400050" lvl="1" indent="0">
              <a:lnSpc>
                <a:spcPct val="95000"/>
              </a:lnSpc>
              <a:buNone/>
            </a:pPr>
            <a:r>
              <a:rPr lang="en-US" b="1" dirty="0" smtClean="0">
                <a:solidFill>
                  <a:schemeClr val="tx2"/>
                </a:solidFill>
                <a:latin typeface="Arial"/>
              </a:rPr>
              <a:t>4. Protect the Natural and Built Environment </a:t>
            </a:r>
            <a:endParaRPr lang="en-US" dirty="0" smtClean="0">
              <a:solidFill>
                <a:schemeClr val="tx2"/>
              </a:solidFill>
              <a:latin typeface="Arial"/>
            </a:endParaRPr>
          </a:p>
          <a:p>
            <a:pPr marL="1255713" lvl="2" indent="-455613">
              <a:lnSpc>
                <a:spcPct val="95000"/>
              </a:lnSpc>
              <a:buNone/>
            </a:pPr>
            <a:r>
              <a:rPr lang="en-US" dirty="0" smtClean="0">
                <a:solidFill>
                  <a:schemeClr val="tx2"/>
                </a:solidFill>
                <a:latin typeface="Arial"/>
              </a:rPr>
              <a:t>4.1 Create and implement engineering solutions for a sustainable future </a:t>
            </a:r>
          </a:p>
          <a:p>
            <a:pPr marL="1255713" lvl="2" indent="-455613">
              <a:lnSpc>
                <a:spcPct val="95000"/>
              </a:lnSpc>
              <a:buNone/>
              <a:tabLst>
                <a:tab pos="720725" algn="l"/>
              </a:tabLst>
            </a:pPr>
            <a:r>
              <a:rPr lang="en-US" dirty="0" smtClean="0">
                <a:solidFill>
                  <a:schemeClr val="tx2"/>
                </a:solidFill>
                <a:latin typeface="Arial"/>
              </a:rPr>
              <a:t>4.2 Be mindful of the economic, societal and environmental consequences of actions or projects </a:t>
            </a:r>
          </a:p>
          <a:p>
            <a:pPr marL="1255713" lvl="2" indent="-455613">
              <a:lnSpc>
                <a:spcPct val="95000"/>
              </a:lnSpc>
              <a:buNone/>
            </a:pPr>
            <a:r>
              <a:rPr lang="en-US" dirty="0" smtClean="0">
                <a:solidFill>
                  <a:schemeClr val="tx2"/>
                </a:solidFill>
                <a:latin typeface="Arial"/>
              </a:rPr>
              <a:t>4.3 Promote and protect the health, safety and well-being of the community and the environment </a:t>
            </a:r>
            <a:endParaRPr lang="en-US" altLang="en-US" sz="3200" i="1" dirty="0" smtClean="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smtClean="0">
                <a:latin typeface="Verdana"/>
              </a:rPr>
              <a:t>WFEO </a:t>
            </a:r>
            <a:r>
              <a:rPr lang="tr-TR" altLang="en-US" sz="4000" b="1" dirty="0" smtClean="0">
                <a:latin typeface="Verdana"/>
              </a:rPr>
              <a:t/>
            </a:r>
            <a:br>
              <a:rPr lang="tr-TR" altLang="en-US" sz="4000" b="1" dirty="0" smtClean="0">
                <a:latin typeface="Verdana"/>
              </a:rPr>
            </a:br>
            <a:r>
              <a:rPr lang="en-GB" altLang="en-US" sz="4000" b="1" dirty="0" smtClean="0">
                <a:latin typeface="Verdana"/>
              </a:rPr>
              <a:t>Model </a:t>
            </a:r>
            <a:r>
              <a:rPr lang="en-GB" altLang="en-US" sz="4000" b="1" dirty="0">
                <a:latin typeface="Verdana"/>
              </a:rPr>
              <a:t>Code of Ethics</a:t>
            </a:r>
          </a:p>
        </p:txBody>
      </p:sp>
    </p:spTree>
    <p:extLst>
      <p:ext uri="{BB962C8B-B14F-4D97-AF65-F5344CB8AC3E}">
        <p14:creationId xmlns:p14="http://schemas.microsoft.com/office/powerpoint/2010/main" val="27799583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32</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19256" cy="4572000"/>
          </a:xfrm>
        </p:spPr>
        <p:txBody>
          <a:bodyPr/>
          <a:lstStyle/>
          <a:p>
            <a:r>
              <a:rPr lang="en-US" b="1" dirty="0"/>
              <a:t>The Fundamental Principles</a:t>
            </a:r>
            <a:endParaRPr lang="en-US" b="1" i="1" dirty="0"/>
          </a:p>
          <a:p>
            <a:pPr lvl="1"/>
            <a:r>
              <a:rPr lang="en-US" altLang="en-US" dirty="0" smtClean="0"/>
              <a:t>Engineers uphold and advance the integrity, honor, and dignity of the engineering profession by:</a:t>
            </a:r>
          </a:p>
          <a:p>
            <a:pPr marL="1206500" lvl="2" indent="-349250">
              <a:buFont typeface="+mj-lt"/>
              <a:buAutoNum type="arabicPeriod"/>
            </a:pPr>
            <a:r>
              <a:rPr lang="en-US" altLang="en-US" dirty="0" smtClean="0"/>
              <a:t>Using their knowledge and skill for the enhancement of human welfare;</a:t>
            </a:r>
          </a:p>
          <a:p>
            <a:pPr marL="1206500" lvl="2" indent="-349250">
              <a:buFont typeface="+mj-lt"/>
              <a:buAutoNum type="arabicPeriod"/>
            </a:pPr>
            <a:r>
              <a:rPr lang="en-US" altLang="en-US" dirty="0" smtClean="0"/>
              <a:t>Being honest and impartial, and serving with fidelity the public, their employers, and their clients; </a:t>
            </a:r>
          </a:p>
          <a:p>
            <a:pPr marL="1206500" lvl="2" indent="-349250">
              <a:buFont typeface="+mj-lt"/>
              <a:buAutoNum type="arabicPeriod"/>
            </a:pPr>
            <a:r>
              <a:rPr lang="en-US" altLang="en-US" dirty="0" smtClean="0"/>
              <a:t>Striving to increase the competence and prestige of the engineering profession; and,</a:t>
            </a:r>
          </a:p>
          <a:p>
            <a:pPr marL="1206500" lvl="2" indent="-349250">
              <a:buFont typeface="+mj-lt"/>
              <a:buAutoNum type="arabicPeriod"/>
            </a:pPr>
            <a:r>
              <a:rPr lang="en-US" altLang="en-US" dirty="0" smtClean="0"/>
              <a:t>Supporting the professional and technical societies of their disciplines.</a:t>
            </a:r>
            <a:endParaRPr lang="en-US" altLang="en-US" sz="700" b="1" dirty="0" smtClean="0"/>
          </a:p>
          <a:p>
            <a:pPr marL="0" indent="0">
              <a:buNone/>
            </a:pPr>
            <a:r>
              <a:rPr lang="en-US" altLang="en-US" sz="1600" b="1" dirty="0" smtClean="0"/>
              <a:t>ABET:</a:t>
            </a:r>
            <a:r>
              <a:rPr lang="en-US" altLang="en-US" sz="1600" dirty="0" smtClean="0"/>
              <a:t> Accreditation Board for Engineering and Technology</a:t>
            </a:r>
            <a:endParaRPr lang="en-US" altLang="en-US" sz="1600"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a:latin typeface="Verdana"/>
              </a:rPr>
              <a:t>ABET </a:t>
            </a:r>
            <a:r>
              <a:rPr lang="tr-TR" altLang="en-US" sz="4000" b="1" dirty="0" smtClean="0">
                <a:latin typeface="Verdana"/>
              </a:rPr>
              <a:t/>
            </a:r>
            <a:br>
              <a:rPr lang="tr-TR" altLang="en-US" sz="4000" b="1" dirty="0" smtClean="0">
                <a:latin typeface="Verdana"/>
              </a:rPr>
            </a:br>
            <a:r>
              <a:rPr lang="en-GB" altLang="en-US" sz="4000" b="1" dirty="0" smtClean="0">
                <a:latin typeface="Verdana"/>
              </a:rPr>
              <a:t>Code </a:t>
            </a:r>
            <a:r>
              <a:rPr lang="en-GB" altLang="en-US" sz="4000" b="1" dirty="0">
                <a:latin typeface="Verdana"/>
              </a:rPr>
              <a:t>of Ethics of Engineers</a:t>
            </a:r>
            <a:endParaRPr lang="en-US" altLang="en-US" sz="4000" b="1" dirty="0">
              <a:latin typeface="Verdana"/>
            </a:endParaRPr>
          </a:p>
        </p:txBody>
      </p:sp>
    </p:spTree>
    <p:extLst>
      <p:ext uri="{BB962C8B-B14F-4D97-AF65-F5344CB8AC3E}">
        <p14:creationId xmlns:p14="http://schemas.microsoft.com/office/powerpoint/2010/main" val="2387277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33</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19256" cy="4572000"/>
          </a:xfrm>
        </p:spPr>
        <p:txBody>
          <a:bodyPr/>
          <a:lstStyle/>
          <a:p>
            <a:r>
              <a:rPr lang="en-US" b="1" dirty="0" smtClean="0"/>
              <a:t>The Fundamental Canons</a:t>
            </a:r>
            <a:endParaRPr lang="en-US" b="1" i="1" dirty="0" smtClean="0"/>
          </a:p>
          <a:p>
            <a:pPr marL="723900" lvl="1" indent="-266700">
              <a:buFont typeface="+mj-lt"/>
              <a:buAutoNum type="arabicPeriod"/>
            </a:pPr>
            <a:r>
              <a:rPr lang="en-US" dirty="0" smtClean="0"/>
              <a:t>Engineers shall hold paramount the safety, health and welfare of the public in the performance of their professional duties.</a:t>
            </a:r>
          </a:p>
          <a:p>
            <a:pPr marL="723900" lvl="1" indent="-266700">
              <a:buFont typeface="+mj-lt"/>
              <a:buAutoNum type="arabicPeriod"/>
            </a:pPr>
            <a:r>
              <a:rPr lang="en-US" dirty="0" smtClean="0"/>
              <a:t>Engineers shall perform services only in the areas of their competence.</a:t>
            </a:r>
          </a:p>
          <a:p>
            <a:pPr marL="723900" lvl="1" indent="-266700">
              <a:buFont typeface="+mj-lt"/>
              <a:buAutoNum type="arabicPeriod"/>
            </a:pPr>
            <a:r>
              <a:rPr lang="en-US" dirty="0" smtClean="0"/>
              <a:t>Engineers shall issue public statements only in an objective and truthful manner.</a:t>
            </a:r>
          </a:p>
          <a:p>
            <a:pPr marL="723900" lvl="1" indent="-266700">
              <a:buFont typeface="+mj-lt"/>
              <a:buAutoNum type="arabicPeriod"/>
            </a:pPr>
            <a:r>
              <a:rPr lang="en-US" dirty="0" smtClean="0"/>
              <a:t>Engineers shall act in professional matters for each employer or client as faithful agents or trustees, and shall avoid conflicts of interest.</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a:latin typeface="Verdana"/>
              </a:rPr>
              <a:t>ABET </a:t>
            </a:r>
            <a:r>
              <a:rPr lang="tr-TR" altLang="en-US" sz="4000" b="1" dirty="0" smtClean="0">
                <a:latin typeface="Verdana"/>
              </a:rPr>
              <a:t/>
            </a:r>
            <a:br>
              <a:rPr lang="tr-TR" altLang="en-US" sz="4000" b="1" dirty="0" smtClean="0">
                <a:latin typeface="Verdana"/>
              </a:rPr>
            </a:br>
            <a:r>
              <a:rPr lang="en-GB" altLang="en-US" sz="4000" b="1" dirty="0" smtClean="0">
                <a:latin typeface="Verdana"/>
              </a:rPr>
              <a:t>Code </a:t>
            </a:r>
            <a:r>
              <a:rPr lang="en-GB" altLang="en-US" sz="4000" b="1" dirty="0">
                <a:latin typeface="Verdana"/>
              </a:rPr>
              <a:t>of Ethics of Engineers</a:t>
            </a:r>
            <a:endParaRPr lang="en-US" altLang="en-US" sz="4000" b="1" dirty="0">
              <a:latin typeface="Verdana"/>
            </a:endParaRPr>
          </a:p>
        </p:txBody>
      </p:sp>
    </p:spTree>
    <p:extLst>
      <p:ext uri="{BB962C8B-B14F-4D97-AF65-F5344CB8AC3E}">
        <p14:creationId xmlns:p14="http://schemas.microsoft.com/office/powerpoint/2010/main" val="22304201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34</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19256" cy="4572000"/>
          </a:xfrm>
        </p:spPr>
        <p:txBody>
          <a:bodyPr/>
          <a:lstStyle/>
          <a:p>
            <a:r>
              <a:rPr lang="en-US" b="1" dirty="0" smtClean="0"/>
              <a:t>The Fundamental Canons</a:t>
            </a:r>
            <a:r>
              <a:rPr lang="tr-TR" b="1" dirty="0" smtClean="0"/>
              <a:t> – cont’d</a:t>
            </a:r>
            <a:endParaRPr lang="en-US" b="1" i="1" dirty="0" smtClean="0"/>
          </a:p>
          <a:p>
            <a:pPr marL="723900" lvl="1" indent="-266700">
              <a:buFont typeface="+mj-lt"/>
              <a:buAutoNum type="arabicPeriod" startAt="5"/>
            </a:pPr>
            <a:r>
              <a:rPr lang="en-US" dirty="0" smtClean="0"/>
              <a:t>Engineers shall build their professional reputation on the merit of their services and shall not compete unfairly with others.</a:t>
            </a:r>
          </a:p>
          <a:p>
            <a:pPr marL="723900" lvl="1" indent="-266700">
              <a:buFont typeface="+mj-lt"/>
              <a:buAutoNum type="arabicPeriod" startAt="5"/>
            </a:pPr>
            <a:r>
              <a:rPr lang="en-US" dirty="0" smtClean="0"/>
              <a:t>Engineers shall act in such a manner as to uphold and enhance the honor, integrity and dignity of the profession.</a:t>
            </a:r>
          </a:p>
          <a:p>
            <a:pPr marL="723900" lvl="1" indent="-266700">
              <a:buFont typeface="+mj-lt"/>
              <a:buAutoNum type="arabicPeriod" startAt="5"/>
            </a:pPr>
            <a:r>
              <a:rPr lang="en-US" dirty="0" smtClean="0"/>
              <a:t>Engineers shall continue their professional development throughout their careers and shall provide opportunities for the professional development of those engineers under their supervision.</a:t>
            </a:r>
            <a:endParaRPr 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4000" b="1" dirty="0">
                <a:latin typeface="Verdana"/>
              </a:rPr>
              <a:t>ABET </a:t>
            </a:r>
            <a:r>
              <a:rPr lang="tr-TR" altLang="en-US" sz="4000" b="1" dirty="0" smtClean="0">
                <a:latin typeface="Verdana"/>
              </a:rPr>
              <a:t/>
            </a:r>
            <a:br>
              <a:rPr lang="tr-TR" altLang="en-US" sz="4000" b="1" dirty="0" smtClean="0">
                <a:latin typeface="Verdana"/>
              </a:rPr>
            </a:br>
            <a:r>
              <a:rPr lang="en-GB" altLang="en-US" sz="4000" b="1" dirty="0" smtClean="0">
                <a:latin typeface="Verdana"/>
              </a:rPr>
              <a:t>Code </a:t>
            </a:r>
            <a:r>
              <a:rPr lang="en-GB" altLang="en-US" sz="4000" b="1" dirty="0">
                <a:latin typeface="Verdana"/>
              </a:rPr>
              <a:t>of Ethics of Engineers</a:t>
            </a:r>
            <a:endParaRPr lang="en-US" altLang="en-US" sz="4000" b="1" dirty="0">
              <a:latin typeface="Verdana"/>
            </a:endParaRPr>
          </a:p>
        </p:txBody>
      </p:sp>
    </p:spTree>
    <p:extLst>
      <p:ext uri="{BB962C8B-B14F-4D97-AF65-F5344CB8AC3E}">
        <p14:creationId xmlns:p14="http://schemas.microsoft.com/office/powerpoint/2010/main" val="3699113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35</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r>
              <a:rPr lang="en-US" altLang="en-US" dirty="0" smtClean="0"/>
              <a:t>Preamble</a:t>
            </a:r>
          </a:p>
          <a:p>
            <a:r>
              <a:rPr lang="en-US" altLang="en-US" dirty="0" smtClean="0"/>
              <a:t>Engineer’s Obligations to Society</a:t>
            </a:r>
          </a:p>
          <a:p>
            <a:r>
              <a:rPr lang="en-US" altLang="en-US" dirty="0" smtClean="0"/>
              <a:t>Engineer’s Obligations to Employers and Clients</a:t>
            </a:r>
          </a:p>
          <a:p>
            <a:r>
              <a:rPr lang="en-US" altLang="en-US" dirty="0" smtClean="0"/>
              <a:t>Engineer’s Obligations to Other Engineers </a:t>
            </a:r>
            <a:endParaRPr lang="en-US" altLang="en-US" sz="1600" dirty="0" smtClean="0"/>
          </a:p>
          <a:p>
            <a:pPr marL="0" indent="0">
              <a:buNone/>
            </a:pPr>
            <a:endParaRPr lang="tr-TR" altLang="en-US" sz="1500" b="1" dirty="0" smtClean="0"/>
          </a:p>
          <a:p>
            <a:pPr marL="0" indent="0">
              <a:buNone/>
            </a:pPr>
            <a:r>
              <a:rPr lang="en-US" altLang="en-US" sz="1500" b="1" dirty="0" smtClean="0"/>
              <a:t>NCEES</a:t>
            </a:r>
            <a:r>
              <a:rPr lang="en-US" altLang="en-US" sz="1500" dirty="0" smtClean="0"/>
              <a:t>: "National Council of Examiners for Engineering and Surveying" in the USA</a:t>
            </a:r>
          </a:p>
          <a:p>
            <a:pPr marL="0" indent="0">
              <a:buNone/>
            </a:pPr>
            <a:r>
              <a:rPr lang="en-US" altLang="en-US" sz="1500" dirty="0" smtClean="0"/>
              <a:t>http://www.ncees.org/</a:t>
            </a:r>
            <a:endParaRPr lang="en-US" altLang="en-US" sz="1500"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NCEES</a:t>
            </a:r>
            <a:r>
              <a:rPr lang="tr-TR" altLang="en-US" sz="4000" b="1" dirty="0" smtClean="0">
                <a:latin typeface="Verdana"/>
              </a:rPr>
              <a:t>-</a:t>
            </a:r>
            <a:r>
              <a:rPr lang="en-US" altLang="en-US" sz="4000" b="1" dirty="0" smtClean="0">
                <a:latin typeface="Verdana"/>
              </a:rPr>
              <a:t>Model Rules of</a:t>
            </a:r>
            <a:br>
              <a:rPr lang="en-US" altLang="en-US" sz="4000" b="1" dirty="0" smtClean="0">
                <a:latin typeface="Verdana"/>
              </a:rPr>
            </a:br>
            <a:r>
              <a:rPr lang="en-US" altLang="en-US" sz="4000" b="1" dirty="0" smtClean="0">
                <a:latin typeface="Verdana"/>
              </a:rPr>
              <a:t>Professional Conduct</a:t>
            </a:r>
            <a:endParaRPr lang="en-US" altLang="en-US" sz="4000" b="1" dirty="0">
              <a:latin typeface="Verdana"/>
            </a:endParaRPr>
          </a:p>
        </p:txBody>
      </p:sp>
    </p:spTree>
    <p:extLst>
      <p:ext uri="{BB962C8B-B14F-4D97-AF65-F5344CB8AC3E}">
        <p14:creationId xmlns:p14="http://schemas.microsoft.com/office/powerpoint/2010/main" val="169338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36</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r>
              <a:rPr lang="en-GB" altLang="en-US" dirty="0"/>
              <a:t>Purpose is to “ … safeguard life, health, and property, to promote the public welfare, and to maintain a high standard of integrity and practice.”</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NCEES</a:t>
            </a:r>
            <a:r>
              <a:rPr lang="tr-TR" altLang="en-US" sz="4400" b="1" dirty="0" smtClean="0">
                <a:latin typeface="Verdana"/>
              </a:rPr>
              <a:t>-</a:t>
            </a:r>
            <a:r>
              <a:rPr lang="en-US" altLang="en-US" sz="4400" b="1" dirty="0" smtClean="0">
                <a:latin typeface="Verdana"/>
              </a:rPr>
              <a:t>The </a:t>
            </a:r>
            <a:r>
              <a:rPr lang="en-US" altLang="en-US" sz="4400" b="1" dirty="0">
                <a:latin typeface="Verdana"/>
              </a:rPr>
              <a:t>Preamble</a:t>
            </a:r>
          </a:p>
        </p:txBody>
      </p:sp>
    </p:spTree>
    <p:extLst>
      <p:ext uri="{BB962C8B-B14F-4D97-AF65-F5344CB8AC3E}">
        <p14:creationId xmlns:p14="http://schemas.microsoft.com/office/powerpoint/2010/main" val="586531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chor="ctr" anchorCtr="0"/>
          <a:lstStyle/>
          <a:p>
            <a:r>
              <a:rPr lang="en-US" altLang="en-US" sz="4000" b="1" dirty="0">
                <a:latin typeface="Verdana"/>
              </a:rPr>
              <a:t>NCEES</a:t>
            </a:r>
            <a:r>
              <a:rPr lang="tr-TR" altLang="en-US" sz="4000" b="1" dirty="0" smtClean="0">
                <a:latin typeface="Verdana"/>
              </a:rPr>
              <a:t>-</a:t>
            </a:r>
            <a:r>
              <a:rPr lang="en-US" altLang="en-US" sz="4000" b="1" dirty="0" smtClean="0">
                <a:latin typeface="+mn-lt"/>
              </a:rPr>
              <a:t>Engineer’s</a:t>
            </a:r>
            <a:r>
              <a:rPr lang="tr-TR" altLang="en-US" sz="4000" b="1" dirty="0" smtClean="0">
                <a:latin typeface="+mn-lt"/>
              </a:rPr>
              <a:t> </a:t>
            </a:r>
            <a:r>
              <a:rPr lang="en-US" altLang="en-US" sz="4000" b="1" dirty="0" smtClean="0">
                <a:latin typeface="+mn-lt"/>
              </a:rPr>
              <a:t>Obligation </a:t>
            </a:r>
            <a:r>
              <a:rPr lang="en-US" altLang="en-US" sz="4000" b="1" dirty="0">
                <a:latin typeface="+mn-lt"/>
              </a:rPr>
              <a:t>to Society</a:t>
            </a:r>
            <a:endParaRPr lang="en-US" altLang="en-US" sz="4000" b="1" dirty="0" smtClean="0">
              <a:latin typeface="+mn-lt"/>
            </a:endParaRPr>
          </a:p>
        </p:txBody>
      </p:sp>
      <p:sp>
        <p:nvSpPr>
          <p:cNvPr id="14339" name="Content Placeholder 2"/>
          <p:cNvSpPr>
            <a:spLocks noGrp="1"/>
          </p:cNvSpPr>
          <p:nvPr>
            <p:ph idx="1"/>
          </p:nvPr>
        </p:nvSpPr>
        <p:spPr/>
        <p:txBody>
          <a:bodyPr/>
          <a:lstStyle/>
          <a:p>
            <a:r>
              <a:rPr lang="en-GB" altLang="en-US" dirty="0"/>
              <a:t>Broad context of responsibility</a:t>
            </a:r>
          </a:p>
          <a:p>
            <a:pPr lvl="1"/>
            <a:r>
              <a:rPr lang="en-GB" altLang="en-US" dirty="0"/>
              <a:t>“While performing services, the engineer’s foremost responsibility is to the public welfare”</a:t>
            </a:r>
          </a:p>
          <a:p>
            <a:pPr lvl="1"/>
            <a:r>
              <a:rPr lang="en-GB" altLang="en-US" dirty="0"/>
              <a:t>“Engineers shall approve only those designs that safeguard the life, health, welfare, and property of the public while conforming to accepted engineering standards</a:t>
            </a:r>
            <a:r>
              <a:rPr lang="en-GB" altLang="en-US" dirty="0" smtClean="0"/>
              <a:t>”</a:t>
            </a:r>
            <a:endParaRPr lang="en-GB" altLang="en-US" dirty="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37</a:t>
            </a:fld>
            <a:endParaRPr lang="en-US" altLang="en-US" sz="1000" dirty="0" smtClean="0">
              <a:solidFill>
                <a:srgbClr val="000000"/>
              </a:solidFill>
            </a:endParaRPr>
          </a:p>
        </p:txBody>
      </p:sp>
    </p:spTree>
    <p:extLst>
      <p:ext uri="{BB962C8B-B14F-4D97-AF65-F5344CB8AC3E}">
        <p14:creationId xmlns:p14="http://schemas.microsoft.com/office/powerpoint/2010/main" val="3812756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chor="ctr" anchorCtr="0"/>
          <a:lstStyle/>
          <a:p>
            <a:r>
              <a:rPr lang="en-US" altLang="en-US" sz="4000" b="1" dirty="0">
                <a:latin typeface="Verdana"/>
              </a:rPr>
              <a:t>NCEES</a:t>
            </a:r>
            <a:r>
              <a:rPr lang="tr-TR" altLang="en-US" sz="4000" b="1" dirty="0" smtClean="0">
                <a:latin typeface="Verdana"/>
              </a:rPr>
              <a:t>-</a:t>
            </a:r>
            <a:r>
              <a:rPr lang="en-US" altLang="en-US" sz="4000" b="1" dirty="0" smtClean="0">
                <a:latin typeface="+mn-lt"/>
              </a:rPr>
              <a:t>Engineer’s</a:t>
            </a:r>
            <a:r>
              <a:rPr lang="tr-TR" altLang="en-US" sz="4000" b="1" dirty="0" smtClean="0">
                <a:latin typeface="+mn-lt"/>
              </a:rPr>
              <a:t> </a:t>
            </a:r>
            <a:r>
              <a:rPr lang="en-US" altLang="en-US" sz="4000" b="1" dirty="0" smtClean="0">
                <a:latin typeface="+mn-lt"/>
              </a:rPr>
              <a:t>Obligation </a:t>
            </a:r>
            <a:r>
              <a:rPr lang="en-US" altLang="en-US" sz="4000" b="1" dirty="0">
                <a:latin typeface="+mn-lt"/>
              </a:rPr>
              <a:t>to Society</a:t>
            </a:r>
            <a:endParaRPr lang="en-US" altLang="en-US" sz="4000" b="1" dirty="0" smtClean="0">
              <a:latin typeface="+mn-lt"/>
            </a:endParaRPr>
          </a:p>
        </p:txBody>
      </p:sp>
      <p:sp>
        <p:nvSpPr>
          <p:cNvPr id="14339" name="Content Placeholder 2"/>
          <p:cNvSpPr>
            <a:spLocks noGrp="1"/>
          </p:cNvSpPr>
          <p:nvPr>
            <p:ph idx="1"/>
          </p:nvPr>
        </p:nvSpPr>
        <p:spPr/>
        <p:txBody>
          <a:bodyPr/>
          <a:lstStyle/>
          <a:p>
            <a:r>
              <a:rPr lang="en-GB" altLang="en-US" dirty="0" smtClean="0"/>
              <a:t>Whistle </a:t>
            </a:r>
            <a:r>
              <a:rPr lang="en-GB" altLang="en-US" dirty="0"/>
              <a:t>blowing</a:t>
            </a:r>
          </a:p>
          <a:p>
            <a:pPr lvl="1"/>
            <a:r>
              <a:rPr lang="en-GB" altLang="en-US" dirty="0"/>
              <a:t>“If an engineer’s professional judgment is overruled resulting in danger to the life, health, welfare, or property of the public, the engineer shall notify his/her employer or client and any appropriate authority</a:t>
            </a:r>
            <a:r>
              <a:rPr lang="en-GB" altLang="en-US" dirty="0" smtClean="0"/>
              <a:t>”</a:t>
            </a:r>
            <a:endParaRPr lang="en-US" altLang="en-US" dirty="0" smtClean="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38</a:t>
            </a:fld>
            <a:endParaRPr lang="en-US" altLang="en-US" sz="1000" dirty="0" smtClean="0">
              <a:solidFill>
                <a:srgbClr val="000000"/>
              </a:solidFill>
            </a:endParaRPr>
          </a:p>
        </p:txBody>
      </p:sp>
    </p:spTree>
    <p:extLst>
      <p:ext uri="{BB962C8B-B14F-4D97-AF65-F5344CB8AC3E}">
        <p14:creationId xmlns:p14="http://schemas.microsoft.com/office/powerpoint/2010/main" val="3044212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chor="ctr" anchorCtr="0"/>
          <a:lstStyle/>
          <a:p>
            <a:r>
              <a:rPr lang="en-US" altLang="en-US" sz="4000" b="1" dirty="0">
                <a:latin typeface="Verdana"/>
              </a:rPr>
              <a:t>NCEES</a:t>
            </a:r>
            <a:r>
              <a:rPr lang="tr-TR" altLang="en-US" sz="4000" b="1" dirty="0" smtClean="0">
                <a:latin typeface="Verdana"/>
              </a:rPr>
              <a:t>-</a:t>
            </a:r>
            <a:r>
              <a:rPr lang="en-US" altLang="en-US" sz="4000" b="1" dirty="0" smtClean="0">
                <a:latin typeface="+mn-lt"/>
              </a:rPr>
              <a:t>Engineer’s</a:t>
            </a:r>
            <a:r>
              <a:rPr lang="tr-TR" altLang="en-US" sz="4000" b="1" dirty="0" smtClean="0">
                <a:latin typeface="+mn-lt"/>
              </a:rPr>
              <a:t> </a:t>
            </a:r>
            <a:r>
              <a:rPr lang="en-US" altLang="en-US" sz="4000" b="1" dirty="0" smtClean="0">
                <a:latin typeface="+mn-lt"/>
              </a:rPr>
              <a:t>Obligation </a:t>
            </a:r>
            <a:r>
              <a:rPr lang="en-US" altLang="en-US" sz="4000" b="1" dirty="0">
                <a:latin typeface="+mn-lt"/>
              </a:rPr>
              <a:t>to Society</a:t>
            </a:r>
            <a:endParaRPr lang="en-US" altLang="en-US" sz="4000" b="1" dirty="0" smtClean="0">
              <a:latin typeface="+mn-lt"/>
            </a:endParaRPr>
          </a:p>
        </p:txBody>
      </p:sp>
      <p:sp>
        <p:nvSpPr>
          <p:cNvPr id="14339" name="Content Placeholder 2"/>
          <p:cNvSpPr>
            <a:spLocks noGrp="1"/>
          </p:cNvSpPr>
          <p:nvPr>
            <p:ph idx="1"/>
          </p:nvPr>
        </p:nvSpPr>
        <p:spPr/>
        <p:txBody>
          <a:bodyPr/>
          <a:lstStyle/>
          <a:p>
            <a:pPr>
              <a:defRPr/>
            </a:pPr>
            <a:r>
              <a:rPr lang="en-US" dirty="0"/>
              <a:t>Truth in duties</a:t>
            </a:r>
          </a:p>
          <a:p>
            <a:pPr lvl="1">
              <a:defRPr/>
            </a:pPr>
            <a:r>
              <a:rPr lang="en-US" dirty="0"/>
              <a:t>“Engineers shall be objective and truthful in professional reports, statements, or testimonies and shall provide all pertinent supporting information relating to such items”</a:t>
            </a:r>
          </a:p>
          <a:p>
            <a:pPr lvl="1">
              <a:defRPr/>
            </a:pPr>
            <a:r>
              <a:rPr lang="en-US" dirty="0"/>
              <a:t>“Engineers shall not express a professional opinion publicly unless it is based upon knowledge of the facts and a competent evaluation of the subject matter</a:t>
            </a:r>
            <a:r>
              <a:rPr lang="en-US" dirty="0" smtClean="0"/>
              <a:t>”</a:t>
            </a:r>
            <a:endParaRPr lang="en-US" sz="6600" dirty="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39</a:t>
            </a:fld>
            <a:endParaRPr lang="en-US" altLang="en-US" sz="1000" dirty="0" smtClean="0">
              <a:solidFill>
                <a:srgbClr val="000000"/>
              </a:solidFill>
            </a:endParaRPr>
          </a:p>
        </p:txBody>
      </p:sp>
    </p:spTree>
    <p:extLst>
      <p:ext uri="{BB962C8B-B14F-4D97-AF65-F5344CB8AC3E}">
        <p14:creationId xmlns:p14="http://schemas.microsoft.com/office/powerpoint/2010/main" val="2515730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altLang="en-US" sz="4400" b="1" dirty="0">
                <a:latin typeface="Verdana"/>
              </a:rPr>
              <a:t>Engineering Profession</a:t>
            </a:r>
          </a:p>
        </p:txBody>
      </p:sp>
      <p:sp>
        <p:nvSpPr>
          <p:cNvPr id="57347" name="Rectangle 3"/>
          <p:cNvSpPr>
            <a:spLocks noGrp="1" noChangeArrowheads="1"/>
          </p:cNvSpPr>
          <p:nvPr>
            <p:ph type="body" idx="1"/>
          </p:nvPr>
        </p:nvSpPr>
        <p:spPr/>
        <p:txBody>
          <a:bodyPr/>
          <a:lstStyle/>
          <a:p>
            <a:pPr lvl="0">
              <a:buClr>
                <a:srgbClr val="999966"/>
              </a:buClr>
            </a:pPr>
            <a:r>
              <a:rPr lang="en-US" b="1" dirty="0" smtClean="0">
                <a:solidFill>
                  <a:srgbClr val="666699"/>
                </a:solidFill>
              </a:rPr>
              <a:t>Who is a professional?</a:t>
            </a:r>
          </a:p>
          <a:p>
            <a:pPr lvl="1"/>
            <a:r>
              <a:rPr lang="en-US" b="1" dirty="0" smtClean="0">
                <a:solidFill>
                  <a:srgbClr val="666699"/>
                </a:solidFill>
              </a:rPr>
              <a:t>Professional</a:t>
            </a:r>
            <a:r>
              <a:rPr lang="en-US" dirty="0" smtClean="0">
                <a:solidFill>
                  <a:srgbClr val="666699"/>
                </a:solidFill>
              </a:rPr>
              <a:t> is one who is </a:t>
            </a:r>
            <a:r>
              <a:rPr lang="en-US" b="1" dirty="0" smtClean="0">
                <a:solidFill>
                  <a:srgbClr val="666699"/>
                </a:solidFill>
              </a:rPr>
              <a:t>“duly qualified” </a:t>
            </a:r>
            <a:r>
              <a:rPr lang="en-US" dirty="0" smtClean="0">
                <a:solidFill>
                  <a:srgbClr val="666699"/>
                </a:solidFill>
              </a:rPr>
              <a:t>in a specific field</a:t>
            </a:r>
          </a:p>
          <a:p>
            <a:pPr lvl="1"/>
            <a:r>
              <a:rPr lang="en-US" b="1" dirty="0" smtClean="0"/>
              <a:t>Characteristics of professionals</a:t>
            </a:r>
          </a:p>
          <a:p>
            <a:pPr lvl="2"/>
            <a:r>
              <a:rPr lang="en-US" dirty="0" smtClean="0"/>
              <a:t>Extensive training (education+)</a:t>
            </a:r>
          </a:p>
          <a:p>
            <a:pPr lvl="2"/>
            <a:r>
              <a:rPr lang="en-US" dirty="0" smtClean="0"/>
              <a:t>Specialized knowledge </a:t>
            </a:r>
          </a:p>
          <a:p>
            <a:pPr lvl="2"/>
            <a:r>
              <a:rPr lang="en-US" dirty="0" smtClean="0"/>
              <a:t>Skills vital to society</a:t>
            </a:r>
          </a:p>
          <a:p>
            <a:pPr lvl="2"/>
            <a:r>
              <a:rPr lang="en-US" dirty="0" smtClean="0"/>
              <a:t>Command on service provided</a:t>
            </a:r>
          </a:p>
          <a:p>
            <a:pPr lvl="2"/>
            <a:r>
              <a:rPr lang="en-US" dirty="0" smtClean="0"/>
              <a:t>Autonomy – self determination </a:t>
            </a:r>
          </a:p>
          <a:p>
            <a:pPr lvl="2"/>
            <a:r>
              <a:rPr lang="en-US" dirty="0" smtClean="0"/>
              <a:t>Governed by a code of ethics</a:t>
            </a:r>
          </a:p>
          <a:p>
            <a:pPr lvl="1"/>
            <a:r>
              <a:rPr lang="en-US" altLang="tr-TR" dirty="0" smtClean="0">
                <a:solidFill>
                  <a:srgbClr val="666699"/>
                </a:solidFill>
              </a:rPr>
              <a:t>Engineers are highly skilled and many-sided professionals</a:t>
            </a:r>
            <a:endParaRPr lang="en-US" altLang="tr-TR" dirty="0">
              <a:solidFill>
                <a:srgbClr val="666699"/>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a:t>
            </a:fld>
            <a:endParaRPr lang="en-US" altLang="en-US" sz="1000" dirty="0" smtClean="0">
              <a:solidFill>
                <a:srgbClr val="000000"/>
              </a:solidFill>
            </a:endParaRPr>
          </a:p>
        </p:txBody>
      </p:sp>
    </p:spTree>
    <p:extLst>
      <p:ext uri="{BB962C8B-B14F-4D97-AF65-F5344CB8AC3E}">
        <p14:creationId xmlns:p14="http://schemas.microsoft.com/office/powerpoint/2010/main" val="20556206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chor="ctr" anchorCtr="0"/>
          <a:lstStyle/>
          <a:p>
            <a:r>
              <a:rPr lang="en-US" altLang="en-US" sz="4000" b="1" dirty="0">
                <a:latin typeface="Verdana"/>
              </a:rPr>
              <a:t>NCEES</a:t>
            </a:r>
            <a:r>
              <a:rPr lang="tr-TR" altLang="en-US" sz="4000" b="1" dirty="0" smtClean="0">
                <a:latin typeface="Verdana"/>
              </a:rPr>
              <a:t>-</a:t>
            </a:r>
            <a:r>
              <a:rPr lang="en-US" altLang="en-US" sz="4000" b="1" dirty="0" smtClean="0">
                <a:latin typeface="+mn-lt"/>
              </a:rPr>
              <a:t>Engineer’s</a:t>
            </a:r>
            <a:r>
              <a:rPr lang="tr-TR" altLang="en-US" sz="4000" b="1" dirty="0" smtClean="0">
                <a:latin typeface="+mn-lt"/>
              </a:rPr>
              <a:t> </a:t>
            </a:r>
            <a:r>
              <a:rPr lang="en-US" altLang="en-US" sz="4000" b="1" dirty="0" smtClean="0">
                <a:latin typeface="+mn-lt"/>
              </a:rPr>
              <a:t>Obligation </a:t>
            </a:r>
            <a:r>
              <a:rPr lang="en-US" altLang="en-US" sz="4000" b="1" dirty="0">
                <a:latin typeface="+mn-lt"/>
              </a:rPr>
              <a:t>to Society</a:t>
            </a:r>
            <a:endParaRPr lang="en-US" altLang="en-US" sz="4000" b="1" dirty="0" smtClean="0">
              <a:latin typeface="+mn-lt"/>
            </a:endParaRPr>
          </a:p>
        </p:txBody>
      </p:sp>
      <p:sp>
        <p:nvSpPr>
          <p:cNvPr id="14339" name="Content Placeholder 2"/>
          <p:cNvSpPr>
            <a:spLocks noGrp="1"/>
          </p:cNvSpPr>
          <p:nvPr>
            <p:ph idx="1"/>
          </p:nvPr>
        </p:nvSpPr>
        <p:spPr/>
        <p:txBody>
          <a:bodyPr/>
          <a:lstStyle/>
          <a:p>
            <a:pPr>
              <a:defRPr/>
            </a:pPr>
            <a:r>
              <a:rPr lang="en-US" dirty="0" smtClean="0"/>
              <a:t>The duty of full disclosure</a:t>
            </a:r>
          </a:p>
          <a:p>
            <a:pPr lvl="1">
              <a:defRPr/>
            </a:pPr>
            <a:r>
              <a:rPr lang="en-US" dirty="0" smtClean="0"/>
              <a:t>“</a:t>
            </a:r>
            <a:r>
              <a:rPr lang="en-US" dirty="0"/>
              <a:t>Engineers shall not express professional opinion on subject matters for which they are motivated or paid, unless they explicitly identify the parties on whose behalf they are expressing the opinion and reveal the parties’ interest in the matters”</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40</a:t>
            </a:fld>
            <a:endParaRPr lang="en-US" altLang="en-US" sz="1000" dirty="0" smtClean="0">
              <a:solidFill>
                <a:srgbClr val="000000"/>
              </a:solidFill>
            </a:endParaRPr>
          </a:p>
        </p:txBody>
      </p:sp>
    </p:spTree>
    <p:extLst>
      <p:ext uri="{BB962C8B-B14F-4D97-AF65-F5344CB8AC3E}">
        <p14:creationId xmlns:p14="http://schemas.microsoft.com/office/powerpoint/2010/main" val="19781447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chor="ctr" anchorCtr="0"/>
          <a:lstStyle/>
          <a:p>
            <a:r>
              <a:rPr lang="en-US" altLang="en-US" sz="4000" b="1" dirty="0">
                <a:latin typeface="Verdana"/>
              </a:rPr>
              <a:t>NCEES</a:t>
            </a:r>
            <a:r>
              <a:rPr lang="tr-TR" altLang="en-US" sz="4000" b="1" dirty="0" smtClean="0">
                <a:latin typeface="Verdana"/>
              </a:rPr>
              <a:t>-</a:t>
            </a:r>
            <a:r>
              <a:rPr lang="en-US" altLang="en-US" sz="4000" b="1" dirty="0" smtClean="0">
                <a:latin typeface="+mn-lt"/>
              </a:rPr>
              <a:t>Engineer’s</a:t>
            </a:r>
            <a:r>
              <a:rPr lang="tr-TR" altLang="en-US" sz="4000" b="1" dirty="0" smtClean="0">
                <a:latin typeface="+mn-lt"/>
              </a:rPr>
              <a:t> </a:t>
            </a:r>
            <a:r>
              <a:rPr lang="en-US" altLang="en-US" sz="4000" b="1" dirty="0" smtClean="0">
                <a:latin typeface="+mn-lt"/>
              </a:rPr>
              <a:t>Obligation </a:t>
            </a:r>
            <a:r>
              <a:rPr lang="en-US" altLang="en-US" sz="4000" b="1" dirty="0">
                <a:latin typeface="+mn-lt"/>
              </a:rPr>
              <a:t>to Society</a:t>
            </a:r>
            <a:endParaRPr lang="en-US" altLang="en-US" sz="4000" b="1" dirty="0" smtClean="0">
              <a:latin typeface="+mn-lt"/>
            </a:endParaRPr>
          </a:p>
        </p:txBody>
      </p:sp>
      <p:sp>
        <p:nvSpPr>
          <p:cNvPr id="14339" name="Content Placeholder 2"/>
          <p:cNvSpPr>
            <a:spLocks noGrp="1"/>
          </p:cNvSpPr>
          <p:nvPr>
            <p:ph idx="1"/>
          </p:nvPr>
        </p:nvSpPr>
        <p:spPr/>
        <p:txBody>
          <a:bodyPr/>
          <a:lstStyle/>
          <a:p>
            <a:pPr>
              <a:defRPr/>
            </a:pPr>
            <a:r>
              <a:rPr lang="en-US" dirty="0" smtClean="0"/>
              <a:t>“Clean Hands” Rule</a:t>
            </a:r>
          </a:p>
          <a:p>
            <a:pPr lvl="1">
              <a:defRPr/>
            </a:pPr>
            <a:r>
              <a:rPr lang="en-US" dirty="0" smtClean="0"/>
              <a:t>“Engineers shall not enter business ventures or permit their names or their firm’s names to be used by any person or firm which is engaging in dishonest, fraudulent, or illegal business practice”</a:t>
            </a:r>
            <a:endParaRPr lang="en-US" dirty="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41</a:t>
            </a:fld>
            <a:endParaRPr lang="en-US" altLang="en-US" sz="1000" dirty="0" smtClean="0">
              <a:solidFill>
                <a:srgbClr val="000000"/>
              </a:solidFill>
            </a:endParaRPr>
          </a:p>
        </p:txBody>
      </p:sp>
    </p:spTree>
    <p:extLst>
      <p:ext uri="{BB962C8B-B14F-4D97-AF65-F5344CB8AC3E}">
        <p14:creationId xmlns:p14="http://schemas.microsoft.com/office/powerpoint/2010/main" val="3996730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chor="ctr" anchorCtr="0"/>
          <a:lstStyle/>
          <a:p>
            <a:r>
              <a:rPr lang="en-US" altLang="en-US" sz="4000" b="1" dirty="0">
                <a:latin typeface="Verdana"/>
              </a:rPr>
              <a:t>NCEES</a:t>
            </a:r>
            <a:r>
              <a:rPr lang="tr-TR" altLang="en-US" sz="4000" b="1" dirty="0" smtClean="0">
                <a:latin typeface="Verdana"/>
              </a:rPr>
              <a:t>-</a:t>
            </a:r>
            <a:r>
              <a:rPr lang="en-US" altLang="en-US" sz="4000" b="1" dirty="0" smtClean="0">
                <a:latin typeface="+mn-lt"/>
              </a:rPr>
              <a:t>Engineer’s Obligation </a:t>
            </a:r>
            <a:r>
              <a:rPr lang="en-US" altLang="en-US" sz="4000" b="1" dirty="0">
                <a:latin typeface="+mn-lt"/>
              </a:rPr>
              <a:t>to Society</a:t>
            </a:r>
            <a:endParaRPr lang="en-US" altLang="en-US" sz="4000" b="1" dirty="0" smtClean="0">
              <a:latin typeface="+mn-lt"/>
            </a:endParaRPr>
          </a:p>
        </p:txBody>
      </p:sp>
      <p:sp>
        <p:nvSpPr>
          <p:cNvPr id="14339" name="Content Placeholder 2"/>
          <p:cNvSpPr>
            <a:spLocks noGrp="1"/>
          </p:cNvSpPr>
          <p:nvPr>
            <p:ph idx="1"/>
          </p:nvPr>
        </p:nvSpPr>
        <p:spPr/>
        <p:txBody>
          <a:bodyPr/>
          <a:lstStyle/>
          <a:p>
            <a:pPr>
              <a:defRPr/>
            </a:pPr>
            <a:r>
              <a:rPr lang="en-GB" dirty="0" smtClean="0"/>
              <a:t>Final obligation to society</a:t>
            </a:r>
          </a:p>
          <a:p>
            <a:pPr lvl="1">
              <a:defRPr/>
            </a:pPr>
            <a:r>
              <a:rPr lang="en-GB" dirty="0" smtClean="0"/>
              <a:t>“</a:t>
            </a:r>
            <a:r>
              <a:rPr lang="en-GB" dirty="0"/>
              <a:t>Engineers who have knowledge of possible violation of any of the rules listed in this and the following two parts shall provide pertinent information and assist the state board in reaching final determination of the possible violation”</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42</a:t>
            </a:fld>
            <a:endParaRPr lang="en-US" altLang="en-US" sz="1000" dirty="0" smtClean="0">
              <a:solidFill>
                <a:srgbClr val="000000"/>
              </a:solidFill>
            </a:endParaRPr>
          </a:p>
        </p:txBody>
      </p:sp>
    </p:spTree>
    <p:extLst>
      <p:ext uri="{BB962C8B-B14F-4D97-AF65-F5344CB8AC3E}">
        <p14:creationId xmlns:p14="http://schemas.microsoft.com/office/powerpoint/2010/main" val="3953058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chor="ctr" anchorCtr="0"/>
          <a:lstStyle/>
          <a:p>
            <a:r>
              <a:rPr lang="en-US" altLang="en-US" sz="3600" b="1" dirty="0" smtClean="0">
                <a:latin typeface="Verdana"/>
              </a:rPr>
              <a:t>NCEES-</a:t>
            </a:r>
            <a:r>
              <a:rPr lang="en-US" altLang="en-US" sz="3600" b="1" dirty="0" smtClean="0">
                <a:latin typeface="+mn-lt"/>
              </a:rPr>
              <a:t>Engineer’s Obligations to Employers and Clients</a:t>
            </a:r>
          </a:p>
        </p:txBody>
      </p:sp>
      <p:sp>
        <p:nvSpPr>
          <p:cNvPr id="18435" name="Content Placeholder 2"/>
          <p:cNvSpPr>
            <a:spLocks noGrp="1"/>
          </p:cNvSpPr>
          <p:nvPr>
            <p:ph idx="1"/>
          </p:nvPr>
        </p:nvSpPr>
        <p:spPr/>
        <p:txBody>
          <a:bodyPr/>
          <a:lstStyle/>
          <a:p>
            <a:r>
              <a:rPr lang="en-US" altLang="en-US" dirty="0" smtClean="0"/>
              <a:t>Professional competence</a:t>
            </a:r>
          </a:p>
          <a:p>
            <a:pPr lvl="1"/>
            <a:r>
              <a:rPr lang="en-US" altLang="en-US" dirty="0" smtClean="0"/>
              <a:t>“Engineers shall not undertake technical assignments for which they are not qualified”</a:t>
            </a:r>
          </a:p>
          <a:p>
            <a:pPr lvl="1"/>
            <a:r>
              <a:rPr lang="en-US" altLang="en-US" dirty="0" smtClean="0"/>
              <a:t>“Engineers shall approve or seal only those plans or designs that deal with subjects in which they are competent and which have been prepared under their direct control and supervision”</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43</a:t>
            </a:fld>
            <a:endParaRPr lang="en-US" altLang="en-US" sz="1000" dirty="0" smtClean="0">
              <a:solidFill>
                <a:srgbClr val="000000"/>
              </a:solidFill>
            </a:endParaRPr>
          </a:p>
        </p:txBody>
      </p:sp>
    </p:spTree>
    <p:extLst>
      <p:ext uri="{BB962C8B-B14F-4D97-AF65-F5344CB8AC3E}">
        <p14:creationId xmlns:p14="http://schemas.microsoft.com/office/powerpoint/2010/main" val="2436471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chor="ctr" anchorCtr="0"/>
          <a:lstStyle/>
          <a:p>
            <a:r>
              <a:rPr lang="en-US" altLang="en-US" sz="3600" b="1" dirty="0">
                <a:latin typeface="Verdana"/>
              </a:rPr>
              <a:t>NCEES-Engineer’s Obligations to Employers and Clients</a:t>
            </a:r>
            <a:endParaRPr lang="en-US" altLang="en-US" sz="4400" b="1" dirty="0" smtClean="0">
              <a:latin typeface="+mn-lt"/>
            </a:endParaRPr>
          </a:p>
        </p:txBody>
      </p:sp>
      <p:sp>
        <p:nvSpPr>
          <p:cNvPr id="18435" name="Content Placeholder 2"/>
          <p:cNvSpPr>
            <a:spLocks noGrp="1"/>
          </p:cNvSpPr>
          <p:nvPr>
            <p:ph idx="1"/>
          </p:nvPr>
        </p:nvSpPr>
        <p:spPr/>
        <p:txBody>
          <a:bodyPr/>
          <a:lstStyle/>
          <a:p>
            <a:r>
              <a:rPr lang="en-US" altLang="en-US" dirty="0"/>
              <a:t>The </a:t>
            </a:r>
            <a:r>
              <a:rPr lang="en-US" altLang="en-US" dirty="0" smtClean="0"/>
              <a:t>validity of approvals</a:t>
            </a:r>
            <a:endParaRPr lang="tr-TR" altLang="en-US" dirty="0" smtClean="0"/>
          </a:p>
          <a:p>
            <a:pPr lvl="1"/>
            <a:r>
              <a:rPr lang="en-US" altLang="en-US" dirty="0" smtClean="0"/>
              <a:t>“Engineers </a:t>
            </a:r>
            <a:r>
              <a:rPr lang="en-US" altLang="en-US" dirty="0"/>
              <a:t>may coordinate an </a:t>
            </a:r>
            <a:r>
              <a:rPr lang="en-US" altLang="en-US" dirty="0" smtClean="0"/>
              <a:t>entire</a:t>
            </a:r>
            <a:r>
              <a:rPr lang="tr-TR" altLang="en-US" dirty="0" smtClean="0"/>
              <a:t> </a:t>
            </a:r>
            <a:r>
              <a:rPr lang="en-US" altLang="en-US" dirty="0" smtClean="0"/>
              <a:t>project </a:t>
            </a:r>
            <a:r>
              <a:rPr lang="en-US" altLang="en-US" dirty="0"/>
              <a:t>provided that each </a:t>
            </a:r>
            <a:r>
              <a:rPr lang="en-US" altLang="en-US" dirty="0" smtClean="0"/>
              <a:t>design</a:t>
            </a:r>
            <a:r>
              <a:rPr lang="tr-TR" altLang="en-US" dirty="0" smtClean="0"/>
              <a:t> </a:t>
            </a:r>
            <a:r>
              <a:rPr lang="en-US" altLang="en-US" dirty="0" smtClean="0"/>
              <a:t>component </a:t>
            </a:r>
            <a:r>
              <a:rPr lang="en-US" altLang="en-US" dirty="0"/>
              <a:t>is signed or sealed by </a:t>
            </a:r>
            <a:r>
              <a:rPr lang="en-US" altLang="en-US" dirty="0" smtClean="0"/>
              <a:t>the</a:t>
            </a:r>
            <a:r>
              <a:rPr lang="tr-TR" altLang="en-US" dirty="0" smtClean="0"/>
              <a:t> </a:t>
            </a:r>
            <a:r>
              <a:rPr lang="en-US" altLang="en-US" dirty="0" smtClean="0"/>
              <a:t>engineer </a:t>
            </a:r>
            <a:r>
              <a:rPr lang="en-US" altLang="en-US" dirty="0"/>
              <a:t>responsible for that </a:t>
            </a:r>
            <a:r>
              <a:rPr lang="en-US" altLang="en-US" dirty="0" smtClean="0"/>
              <a:t>design</a:t>
            </a:r>
            <a:r>
              <a:rPr lang="tr-TR" altLang="en-US" dirty="0" smtClean="0"/>
              <a:t> </a:t>
            </a:r>
            <a:r>
              <a:rPr lang="en-US" altLang="en-US" dirty="0" smtClean="0"/>
              <a:t>component</a:t>
            </a:r>
            <a:r>
              <a:rPr lang="en-US" altLang="en-US" dirty="0"/>
              <a:t>”</a:t>
            </a:r>
            <a:endParaRPr lang="en-US" altLang="en-US" dirty="0" smtClean="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44</a:t>
            </a:fld>
            <a:endParaRPr lang="en-US" altLang="en-US" sz="1000" dirty="0" smtClean="0">
              <a:solidFill>
                <a:srgbClr val="000000"/>
              </a:solidFill>
            </a:endParaRPr>
          </a:p>
        </p:txBody>
      </p:sp>
    </p:spTree>
    <p:extLst>
      <p:ext uri="{BB962C8B-B14F-4D97-AF65-F5344CB8AC3E}">
        <p14:creationId xmlns:p14="http://schemas.microsoft.com/office/powerpoint/2010/main" val="3429065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chor="ctr" anchorCtr="0"/>
          <a:lstStyle/>
          <a:p>
            <a:r>
              <a:rPr lang="en-US" altLang="en-US" sz="3600" b="1" dirty="0">
                <a:latin typeface="Verdana"/>
              </a:rPr>
              <a:t>NCEES-Engineer’s Obligations to Employers and Clients</a:t>
            </a:r>
            <a:endParaRPr lang="en-US" altLang="en-US" sz="4400" b="1" dirty="0" smtClean="0">
              <a:latin typeface="+mn-lt"/>
            </a:endParaRPr>
          </a:p>
        </p:txBody>
      </p:sp>
      <p:sp>
        <p:nvSpPr>
          <p:cNvPr id="18435" name="Content Placeholder 2"/>
          <p:cNvSpPr>
            <a:spLocks noGrp="1"/>
          </p:cNvSpPr>
          <p:nvPr>
            <p:ph idx="1"/>
          </p:nvPr>
        </p:nvSpPr>
        <p:spPr/>
        <p:txBody>
          <a:bodyPr/>
          <a:lstStyle/>
          <a:p>
            <a:r>
              <a:rPr lang="en-US" altLang="en-US" dirty="0" smtClean="0"/>
              <a:t>Confidentiality requirement</a:t>
            </a:r>
          </a:p>
          <a:p>
            <a:pPr lvl="1"/>
            <a:r>
              <a:rPr lang="en-US" altLang="en-US" dirty="0" smtClean="0"/>
              <a:t>“Engineers shall not reveal professional information without the employer’s or client’s prior consent except as authorized or required by law”</a:t>
            </a:r>
            <a:endParaRPr lang="en-US" altLang="en-US" dirty="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45</a:t>
            </a:fld>
            <a:endParaRPr lang="en-US" altLang="en-US" sz="1000" dirty="0" smtClean="0">
              <a:solidFill>
                <a:srgbClr val="000000"/>
              </a:solidFill>
            </a:endParaRPr>
          </a:p>
        </p:txBody>
      </p:sp>
    </p:spTree>
    <p:extLst>
      <p:ext uri="{BB962C8B-B14F-4D97-AF65-F5344CB8AC3E}">
        <p14:creationId xmlns:p14="http://schemas.microsoft.com/office/powerpoint/2010/main" val="30310805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chor="ctr" anchorCtr="0"/>
          <a:lstStyle/>
          <a:p>
            <a:r>
              <a:rPr lang="en-US" altLang="en-US" sz="3600" b="1" dirty="0">
                <a:latin typeface="Verdana"/>
              </a:rPr>
              <a:t>NCEES-Engineer’s Obligations to Employers and Clients</a:t>
            </a:r>
            <a:endParaRPr lang="en-US" altLang="en-US" sz="4400" b="1" dirty="0" smtClean="0">
              <a:latin typeface="+mn-lt"/>
            </a:endParaRPr>
          </a:p>
        </p:txBody>
      </p:sp>
      <p:sp>
        <p:nvSpPr>
          <p:cNvPr id="18435" name="Content Placeholder 2"/>
          <p:cNvSpPr>
            <a:spLocks noGrp="1"/>
          </p:cNvSpPr>
          <p:nvPr>
            <p:ph idx="1"/>
          </p:nvPr>
        </p:nvSpPr>
        <p:spPr/>
        <p:txBody>
          <a:bodyPr/>
          <a:lstStyle/>
          <a:p>
            <a:r>
              <a:rPr lang="en-US" altLang="en-US" dirty="0" smtClean="0"/>
              <a:t>Conflict of interest</a:t>
            </a:r>
          </a:p>
          <a:p>
            <a:pPr lvl="1"/>
            <a:r>
              <a:rPr lang="en-US" dirty="0" smtClean="0">
                <a:solidFill>
                  <a:srgbClr val="666699"/>
                </a:solidFill>
              </a:rPr>
              <a:t>“Engineers shall not directly or indirectly give, solicit, or receive any gift or commission, or other valuable consideration, in order to obtain work, and shall not make contribution to any political body with intent of influencing the award of contract by governmental body”</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46</a:t>
            </a:fld>
            <a:endParaRPr lang="en-US" altLang="en-US" sz="1000" dirty="0" smtClean="0">
              <a:solidFill>
                <a:srgbClr val="000000"/>
              </a:solidFill>
            </a:endParaRPr>
          </a:p>
        </p:txBody>
      </p:sp>
    </p:spTree>
    <p:extLst>
      <p:ext uri="{BB962C8B-B14F-4D97-AF65-F5344CB8AC3E}">
        <p14:creationId xmlns:p14="http://schemas.microsoft.com/office/powerpoint/2010/main" val="13790489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chor="ctr" anchorCtr="0"/>
          <a:lstStyle/>
          <a:p>
            <a:r>
              <a:rPr lang="en-US" altLang="en-US" sz="3600" b="1" dirty="0">
                <a:latin typeface="Verdana"/>
              </a:rPr>
              <a:t>NCEES-Engineer’s Obligations to Employers and Clients</a:t>
            </a:r>
            <a:endParaRPr lang="en-US" altLang="en-US" sz="4400" b="1" dirty="0" smtClean="0">
              <a:latin typeface="+mn-lt"/>
            </a:endParaRPr>
          </a:p>
        </p:txBody>
      </p:sp>
      <p:sp>
        <p:nvSpPr>
          <p:cNvPr id="18435" name="Content Placeholder 2"/>
          <p:cNvSpPr>
            <a:spLocks noGrp="1"/>
          </p:cNvSpPr>
          <p:nvPr>
            <p:ph idx="1"/>
          </p:nvPr>
        </p:nvSpPr>
        <p:spPr/>
        <p:txBody>
          <a:bodyPr/>
          <a:lstStyle/>
          <a:p>
            <a:r>
              <a:rPr lang="en-US" altLang="en-US" dirty="0" smtClean="0"/>
              <a:t>Conflict of interest</a:t>
            </a:r>
          </a:p>
          <a:p>
            <a:pPr lvl="1">
              <a:buClr>
                <a:srgbClr val="FF9900"/>
              </a:buClr>
              <a:defRPr/>
            </a:pPr>
            <a:r>
              <a:rPr lang="en-US" dirty="0" smtClean="0">
                <a:solidFill>
                  <a:srgbClr val="666699"/>
                </a:solidFill>
              </a:rPr>
              <a:t>“To avoid conflicts of interest, an engineer who is a principal or employee of a private firm and who serves as a member of a governmental body shall not participate in decisions relating to the professional services solicited or provided by the private firm to the governmental body”</a:t>
            </a:r>
            <a:endParaRPr lang="en-US" altLang="en-US" dirty="0" smtClean="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47</a:t>
            </a:fld>
            <a:endParaRPr lang="en-US" altLang="en-US" sz="1000" dirty="0" smtClean="0">
              <a:solidFill>
                <a:srgbClr val="000000"/>
              </a:solidFill>
            </a:endParaRPr>
          </a:p>
        </p:txBody>
      </p:sp>
    </p:spTree>
    <p:extLst>
      <p:ext uri="{BB962C8B-B14F-4D97-AF65-F5344CB8AC3E}">
        <p14:creationId xmlns:p14="http://schemas.microsoft.com/office/powerpoint/2010/main" val="39195332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chor="ctr" anchorCtr="0"/>
          <a:lstStyle/>
          <a:p>
            <a:r>
              <a:rPr lang="en-US" altLang="en-US" sz="3600" b="1" dirty="0">
                <a:latin typeface="Verdana"/>
              </a:rPr>
              <a:t>NCEES-Engineer’s Obligations to Employers and Clients</a:t>
            </a:r>
            <a:endParaRPr lang="en-US" altLang="en-US" sz="4400" b="1" dirty="0" smtClean="0">
              <a:latin typeface="+mn-lt"/>
            </a:endParaRPr>
          </a:p>
        </p:txBody>
      </p:sp>
      <p:sp>
        <p:nvSpPr>
          <p:cNvPr id="18435" name="Content Placeholder 2"/>
          <p:cNvSpPr>
            <a:spLocks noGrp="1"/>
          </p:cNvSpPr>
          <p:nvPr>
            <p:ph idx="1"/>
          </p:nvPr>
        </p:nvSpPr>
        <p:spPr/>
        <p:txBody>
          <a:bodyPr/>
          <a:lstStyle/>
          <a:p>
            <a:r>
              <a:rPr lang="en-US" altLang="en-US" dirty="0" smtClean="0"/>
              <a:t>Full disclosure</a:t>
            </a:r>
          </a:p>
          <a:p>
            <a:pPr lvl="1"/>
            <a:r>
              <a:rPr lang="en-US" altLang="en-US" dirty="0" smtClean="0"/>
              <a:t>“An engineer shall not accept financial or other compensation from more than one party for services rendered on one project unless the details are fully disclosed and agreed by all parties”</a:t>
            </a:r>
            <a:endParaRPr lang="en-US" altLang="en-US" dirty="0"/>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48</a:t>
            </a:fld>
            <a:endParaRPr lang="en-US" altLang="en-US" sz="1000" dirty="0" smtClean="0">
              <a:solidFill>
                <a:srgbClr val="000000"/>
              </a:solidFill>
            </a:endParaRPr>
          </a:p>
        </p:txBody>
      </p:sp>
    </p:spTree>
    <p:extLst>
      <p:ext uri="{BB962C8B-B14F-4D97-AF65-F5344CB8AC3E}">
        <p14:creationId xmlns:p14="http://schemas.microsoft.com/office/powerpoint/2010/main" val="3142211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chor="ctr" anchorCtr="0"/>
          <a:lstStyle/>
          <a:p>
            <a:r>
              <a:rPr lang="en-US" altLang="en-US" sz="3600" b="1" dirty="0">
                <a:latin typeface="Verdana"/>
              </a:rPr>
              <a:t>NCEES-Engineer’s Obligations to </a:t>
            </a:r>
            <a:r>
              <a:rPr lang="en-US" altLang="en-US" sz="3600" b="1" dirty="0" smtClean="0">
                <a:latin typeface="+mn-lt"/>
              </a:rPr>
              <a:t>Other Engineers</a:t>
            </a:r>
          </a:p>
        </p:txBody>
      </p:sp>
      <p:sp>
        <p:nvSpPr>
          <p:cNvPr id="18435" name="Content Placeholder 2"/>
          <p:cNvSpPr>
            <a:spLocks noGrp="1"/>
          </p:cNvSpPr>
          <p:nvPr>
            <p:ph idx="1"/>
          </p:nvPr>
        </p:nvSpPr>
        <p:spPr/>
        <p:txBody>
          <a:bodyPr/>
          <a:lstStyle/>
          <a:p>
            <a:pPr>
              <a:defRPr/>
            </a:pPr>
            <a:r>
              <a:rPr lang="en-US" dirty="0"/>
              <a:t>Reputations of </a:t>
            </a:r>
            <a:r>
              <a:rPr lang="en-US" dirty="0" smtClean="0"/>
              <a:t>other engineers</a:t>
            </a:r>
          </a:p>
          <a:p>
            <a:pPr lvl="1">
              <a:defRPr/>
            </a:pPr>
            <a:r>
              <a:rPr lang="en-US" dirty="0" smtClean="0"/>
              <a:t>“</a:t>
            </a:r>
            <a:r>
              <a:rPr lang="en-US" dirty="0"/>
              <a:t>Engineers shall not attempt to injure, maliciously or falsely, directly or indirectly, the professional reputations, prospects, practice or employment of other engineers, </a:t>
            </a:r>
            <a:r>
              <a:rPr lang="en-US" dirty="0" smtClean="0"/>
              <a:t>nor</a:t>
            </a:r>
            <a:r>
              <a:rPr lang="tr-TR" dirty="0" smtClean="0"/>
              <a:t> </a:t>
            </a:r>
            <a:r>
              <a:rPr lang="en-US" dirty="0" smtClean="0"/>
              <a:t>extensively </a:t>
            </a:r>
            <a:r>
              <a:rPr lang="en-US" dirty="0"/>
              <a:t>criticize the work of other engineers”</a:t>
            </a:r>
          </a:p>
          <a:p>
            <a:pPr lvl="2">
              <a:defRPr/>
            </a:pPr>
            <a:r>
              <a:rPr lang="en-US" dirty="0"/>
              <a:t>Criticize cautiously and objectively with respect to the person’s professional status</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49</a:t>
            </a:fld>
            <a:endParaRPr lang="en-US" altLang="en-US" sz="1000" dirty="0" smtClean="0">
              <a:solidFill>
                <a:srgbClr val="000000"/>
              </a:solidFill>
            </a:endParaRPr>
          </a:p>
        </p:txBody>
      </p:sp>
    </p:spTree>
    <p:extLst>
      <p:ext uri="{BB962C8B-B14F-4D97-AF65-F5344CB8AC3E}">
        <p14:creationId xmlns:p14="http://schemas.microsoft.com/office/powerpoint/2010/main" val="1018373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chor="ctr" anchorCtr="0"/>
          <a:lstStyle/>
          <a:p>
            <a:pPr eaLnBrk="1" hangingPunct="1"/>
            <a:r>
              <a:rPr lang="en-US" altLang="en-US" sz="4400" b="1" dirty="0">
                <a:latin typeface="Verdana"/>
              </a:rPr>
              <a:t>Engineering Profession</a:t>
            </a:r>
            <a:endParaRPr lang="en-GB" altLang="en-US" sz="4000" b="1" dirty="0" smtClean="0">
              <a:latin typeface="+mn-lt"/>
            </a:endParaRPr>
          </a:p>
        </p:txBody>
      </p:sp>
      <p:sp>
        <p:nvSpPr>
          <p:cNvPr id="19460" name="Rectangle 3"/>
          <p:cNvSpPr>
            <a:spLocks noGrp="1" noChangeArrowheads="1"/>
          </p:cNvSpPr>
          <p:nvPr>
            <p:ph type="body" idx="1"/>
          </p:nvPr>
        </p:nvSpPr>
        <p:spPr/>
        <p:txBody>
          <a:bodyPr/>
          <a:lstStyle/>
          <a:p>
            <a:pPr lvl="0">
              <a:lnSpc>
                <a:spcPct val="85000"/>
              </a:lnSpc>
              <a:buClr>
                <a:srgbClr val="999966"/>
              </a:buClr>
            </a:pPr>
            <a:r>
              <a:rPr lang="en-GB" altLang="en-US" b="1" dirty="0" smtClean="0"/>
              <a:t>Top 10 skills of an engineer</a:t>
            </a:r>
            <a:endParaRPr lang="tr-TR" altLang="en-US" dirty="0" smtClean="0"/>
          </a:p>
          <a:p>
            <a:pPr marL="900113" lvl="1" indent="-442913" eaLnBrk="1" hangingPunct="1">
              <a:lnSpc>
                <a:spcPct val="85000"/>
              </a:lnSpc>
              <a:buSzPct val="90000"/>
              <a:buFont typeface="Times" charset="0"/>
              <a:buAutoNum type="arabicPeriod"/>
            </a:pPr>
            <a:r>
              <a:rPr lang="en-US" altLang="en-US" dirty="0" smtClean="0"/>
              <a:t>Problem-solving skills</a:t>
            </a:r>
          </a:p>
          <a:p>
            <a:pPr marL="900113" lvl="1" indent="-442913" eaLnBrk="1" hangingPunct="1">
              <a:lnSpc>
                <a:spcPct val="85000"/>
              </a:lnSpc>
              <a:buSzPct val="90000"/>
              <a:buFont typeface="Times" charset="0"/>
              <a:buAutoNum type="arabicPeriod"/>
            </a:pPr>
            <a:r>
              <a:rPr lang="en-US" altLang="en-US" dirty="0" smtClean="0"/>
              <a:t>Effective communication skills</a:t>
            </a:r>
          </a:p>
          <a:p>
            <a:pPr marL="900113" lvl="1" indent="-442913" eaLnBrk="1" hangingPunct="1">
              <a:lnSpc>
                <a:spcPct val="85000"/>
              </a:lnSpc>
              <a:buSzPct val="90000"/>
              <a:buFont typeface="Times" charset="0"/>
              <a:buAutoNum type="arabicPeriod"/>
            </a:pPr>
            <a:r>
              <a:rPr lang="en-US" altLang="en-US" dirty="0" smtClean="0"/>
              <a:t>Highly ethical and professional behavior</a:t>
            </a:r>
          </a:p>
          <a:p>
            <a:pPr marL="900113" lvl="1" indent="-442913" eaLnBrk="1" hangingPunct="1">
              <a:lnSpc>
                <a:spcPct val="85000"/>
              </a:lnSpc>
              <a:buSzPct val="90000"/>
              <a:buFont typeface="Times" charset="0"/>
              <a:buAutoNum type="arabicPeriod"/>
            </a:pPr>
            <a:r>
              <a:rPr lang="en-US" altLang="en-US" dirty="0" smtClean="0"/>
              <a:t>Open mind and positive attitude</a:t>
            </a:r>
          </a:p>
          <a:p>
            <a:pPr marL="900113" lvl="1" indent="-442913" eaLnBrk="1" hangingPunct="1">
              <a:lnSpc>
                <a:spcPct val="85000"/>
              </a:lnSpc>
              <a:buSzPct val="90000"/>
              <a:buFont typeface="Times" charset="0"/>
              <a:buAutoNum type="arabicPeriod"/>
            </a:pPr>
            <a:r>
              <a:rPr lang="en-US" altLang="en-US" dirty="0" smtClean="0"/>
              <a:t>Proficiency in math and science</a:t>
            </a:r>
          </a:p>
          <a:p>
            <a:pPr marL="900113" lvl="1" indent="-442913" eaLnBrk="1" hangingPunct="1">
              <a:lnSpc>
                <a:spcPct val="85000"/>
              </a:lnSpc>
              <a:buSzPct val="90000"/>
              <a:buFont typeface="Times" charset="0"/>
              <a:buAutoNum type="arabicPeriod"/>
            </a:pPr>
            <a:r>
              <a:rPr lang="en-US" altLang="en-US" dirty="0" smtClean="0"/>
              <a:t>Technical skills</a:t>
            </a:r>
          </a:p>
          <a:p>
            <a:pPr marL="900113" lvl="1" indent="-442913" eaLnBrk="1" hangingPunct="1">
              <a:lnSpc>
                <a:spcPct val="85000"/>
              </a:lnSpc>
              <a:buSzPct val="90000"/>
              <a:buFont typeface="Times" charset="0"/>
              <a:buAutoNum type="arabicPeriod"/>
            </a:pPr>
            <a:r>
              <a:rPr lang="en-US" altLang="en-US" dirty="0" smtClean="0"/>
              <a:t>Motivation for “lifelong learning”</a:t>
            </a:r>
          </a:p>
          <a:p>
            <a:pPr marL="900113" lvl="1" indent="-442913" eaLnBrk="1" hangingPunct="1">
              <a:lnSpc>
                <a:spcPct val="85000"/>
              </a:lnSpc>
              <a:buSzPct val="90000"/>
              <a:buFont typeface="Times" charset="0"/>
              <a:buAutoNum type="arabicPeriod"/>
            </a:pPr>
            <a:r>
              <a:rPr lang="en-US" altLang="en-US" dirty="0" smtClean="0"/>
              <a:t>Knowledge of business strategies and management practices</a:t>
            </a:r>
          </a:p>
          <a:p>
            <a:pPr marL="900113" lvl="1" indent="-442913" eaLnBrk="1" hangingPunct="1">
              <a:lnSpc>
                <a:spcPct val="85000"/>
              </a:lnSpc>
              <a:buSzPct val="90000"/>
              <a:buFont typeface="Times" charset="0"/>
              <a:buAutoNum type="arabicPeriod"/>
            </a:pPr>
            <a:r>
              <a:rPr lang="en-US" altLang="en-US" dirty="0" smtClean="0"/>
              <a:t>Computer literacy</a:t>
            </a:r>
          </a:p>
          <a:p>
            <a:pPr marL="900113" lvl="1" indent="-442913" eaLnBrk="1" hangingPunct="1">
              <a:lnSpc>
                <a:spcPct val="85000"/>
              </a:lnSpc>
              <a:buSzPct val="90000"/>
              <a:buFont typeface="Times" charset="0"/>
              <a:buAutoNum type="arabicPeriod"/>
              <a:tabLst>
                <a:tab pos="620713" algn="l"/>
              </a:tabLst>
            </a:pPr>
            <a:r>
              <a:rPr lang="en-US" altLang="en-US" dirty="0" smtClean="0"/>
              <a:t>Understanding of world affairs and cultures</a:t>
            </a:r>
            <a:endParaRPr lang="tr-TR" altLang="en-US" dirty="0" smtClean="0"/>
          </a:p>
          <a:p>
            <a:pPr marL="57150" indent="0" eaLnBrk="1" hangingPunct="1">
              <a:lnSpc>
                <a:spcPct val="85000"/>
              </a:lnSpc>
              <a:buSzPct val="90000"/>
              <a:buNone/>
              <a:tabLst>
                <a:tab pos="620713" algn="l"/>
              </a:tabLst>
            </a:pPr>
            <a:r>
              <a:rPr lang="en-GB" altLang="en-US" sz="1600" dirty="0" smtClean="0"/>
              <a:t>R</a:t>
            </a:r>
            <a:r>
              <a:rPr lang="en-GB" altLang="en-US" sz="1600" dirty="0"/>
              <a:t>. </a:t>
            </a:r>
            <a:r>
              <a:rPr lang="en-GB" altLang="en-US" sz="1600" dirty="0" smtClean="0"/>
              <a:t>Hornsey</a:t>
            </a:r>
            <a:endParaRPr lang="en-US" altLang="en-US" dirty="0" smtClean="0"/>
          </a:p>
        </p:txBody>
      </p:sp>
      <p:sp>
        <p:nvSpPr>
          <p:cNvPr id="4"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2</a:t>
            </a:r>
            <a:r>
              <a:rPr lang="en-US" altLang="en-US" sz="1000" dirty="0" smtClean="0">
                <a:solidFill>
                  <a:srgbClr val="000000"/>
                </a:solidFill>
              </a:rPr>
              <a:t>-</a:t>
            </a:r>
            <a:fld id="{B67BF971-356A-46BC-82F4-324D06E1429C}" type="slidenum">
              <a:rPr lang="en-US" altLang="en-US" sz="1000" smtClean="0">
                <a:solidFill>
                  <a:srgbClr val="000000"/>
                </a:solidFill>
              </a:rPr>
              <a:pPr eaLnBrk="1" hangingPunct="1">
                <a:spcBef>
                  <a:spcPct val="0"/>
                </a:spcBef>
                <a:buClrTx/>
                <a:buSzTx/>
                <a:buFontTx/>
                <a:buNone/>
              </a:pPr>
              <a:t>5</a:t>
            </a:fld>
            <a:endParaRPr lang="en-US" altLang="en-US" sz="1000" dirty="0" smtClean="0">
              <a:solidFill>
                <a:srgbClr val="000000"/>
              </a:solidFill>
            </a:endParaRPr>
          </a:p>
        </p:txBody>
      </p:sp>
    </p:spTree>
    <p:extLst>
      <p:ext uri="{BB962C8B-B14F-4D97-AF65-F5344CB8AC3E}">
        <p14:creationId xmlns:p14="http://schemas.microsoft.com/office/powerpoint/2010/main" val="27727430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50</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b="1" dirty="0" smtClean="0"/>
              <a:t>NSPE</a:t>
            </a:r>
            <a:r>
              <a:rPr lang="en-US" altLang="en-US" dirty="0" smtClean="0"/>
              <a:t> Code of Ethics for Engineers is very detailed and revised several times</a:t>
            </a:r>
          </a:p>
          <a:p>
            <a:pPr eaLnBrk="1" hangingPunct="1">
              <a:defRPr/>
            </a:pPr>
            <a:r>
              <a:rPr lang="en-US" altLang="en-US" dirty="0" smtClean="0"/>
              <a:t>The NSPE Board of Ethical Review applies this code in making judgments on cases </a:t>
            </a:r>
          </a:p>
          <a:p>
            <a:pPr eaLnBrk="1" hangingPunct="1">
              <a:defRPr/>
            </a:pPr>
            <a:r>
              <a:rPr lang="en-US" altLang="en-US" dirty="0" smtClean="0"/>
              <a:t>These judgments serve to educate its members on what the NSPE considers ethical practice</a:t>
            </a:r>
          </a:p>
          <a:p>
            <a:pPr marL="0" indent="0" eaLnBrk="1" hangingPunct="1">
              <a:buNone/>
              <a:defRPr/>
            </a:pPr>
            <a:r>
              <a:rPr lang="en-US" altLang="en-US" sz="1600" b="1" dirty="0" smtClean="0">
                <a:solidFill>
                  <a:srgbClr val="666699"/>
                </a:solidFill>
              </a:rPr>
              <a:t>NSPE</a:t>
            </a:r>
            <a:r>
              <a:rPr lang="en-US" altLang="en-US" sz="1600" dirty="0" smtClean="0">
                <a:solidFill>
                  <a:srgbClr val="666699"/>
                </a:solidFill>
              </a:rPr>
              <a:t>: National Society of Professional Engineers</a:t>
            </a:r>
          </a:p>
          <a:p>
            <a:pPr marL="0" lvl="2" indent="0" eaLnBrk="1" hangingPunct="1">
              <a:buClr>
                <a:srgbClr val="FF0000"/>
              </a:buClr>
              <a:buNone/>
              <a:defRPr/>
            </a:pPr>
            <a:r>
              <a:rPr lang="en-US" altLang="en-US" sz="1600" dirty="0" smtClean="0">
                <a:solidFill>
                  <a:srgbClr val="666699"/>
                </a:solidFill>
              </a:rPr>
              <a:t>http://onlineethics.org/Resources/ethcodes/EnglishCodes/9972.aspx</a:t>
            </a:r>
            <a:endParaRPr lang="en-US" altLang="en-US" sz="1600" dirty="0">
              <a:solidFill>
                <a:srgbClr val="666699"/>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smtClean="0">
                <a:latin typeface="Verdana"/>
              </a:rPr>
              <a:t>NSPE-Code of Ethics for Engineers </a:t>
            </a:r>
          </a:p>
        </p:txBody>
      </p:sp>
    </p:spTree>
    <p:extLst>
      <p:ext uri="{BB962C8B-B14F-4D97-AF65-F5344CB8AC3E}">
        <p14:creationId xmlns:p14="http://schemas.microsoft.com/office/powerpoint/2010/main" val="33912224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51</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t>Has three components:</a:t>
            </a:r>
          </a:p>
          <a:p>
            <a:pPr marL="804863" lvl="1" indent="-347663" eaLnBrk="1" hangingPunct="1">
              <a:buFont typeface="+mj-lt"/>
              <a:buAutoNum type="arabicPeriod"/>
              <a:defRPr/>
            </a:pPr>
            <a:r>
              <a:rPr lang="en-US" altLang="en-US" b="1" dirty="0" smtClean="0"/>
              <a:t>Fundamental Canons </a:t>
            </a:r>
            <a:r>
              <a:rPr lang="en-US" altLang="en-US" dirty="0" smtClean="0"/>
              <a:t>(principles)</a:t>
            </a:r>
          </a:p>
          <a:p>
            <a:pPr lvl="2" eaLnBrk="1" hangingPunct="1">
              <a:defRPr/>
            </a:pPr>
            <a:r>
              <a:rPr lang="en-US" altLang="en-US" dirty="0" smtClean="0"/>
              <a:t>State the basic components of ethical engineering</a:t>
            </a:r>
          </a:p>
          <a:p>
            <a:pPr marL="804863" lvl="1" indent="-347663" eaLnBrk="1" hangingPunct="1">
              <a:buFont typeface="+mj-lt"/>
              <a:buAutoNum type="arabicPeriod"/>
              <a:defRPr/>
            </a:pPr>
            <a:r>
              <a:rPr lang="en-US" altLang="en-US" b="1" dirty="0" smtClean="0"/>
              <a:t>Rules of Practice</a:t>
            </a:r>
            <a:endParaRPr lang="en-US" altLang="en-US" dirty="0" smtClean="0"/>
          </a:p>
          <a:p>
            <a:pPr lvl="2" eaLnBrk="1" hangingPunct="1">
              <a:defRPr/>
            </a:pPr>
            <a:r>
              <a:rPr lang="en-US" altLang="en-US" dirty="0" smtClean="0"/>
              <a:t>Clarify and specify in detail the fundamental canons of ethics in engineering</a:t>
            </a:r>
          </a:p>
          <a:p>
            <a:pPr marL="804863" lvl="1" indent="-347663" eaLnBrk="1" hangingPunct="1">
              <a:buFont typeface="+mj-lt"/>
              <a:buAutoNum type="arabicPeriod"/>
              <a:defRPr/>
            </a:pPr>
            <a:r>
              <a:rPr lang="en-US" altLang="en-US" b="1" dirty="0" smtClean="0"/>
              <a:t>Professional Obligations</a:t>
            </a:r>
            <a:endParaRPr lang="en-US" altLang="en-US" dirty="0" smtClean="0"/>
          </a:p>
          <a:p>
            <a:pPr lvl="2" eaLnBrk="1" hangingPunct="1">
              <a:defRPr/>
            </a:pPr>
            <a:r>
              <a:rPr lang="en-US" altLang="en-US" dirty="0" smtClean="0"/>
              <a:t>Elaborate the obligations that engineers have</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NSPE-Code of Ethics for </a:t>
            </a:r>
            <a:r>
              <a:rPr lang="en-US" altLang="en-US" sz="4000" b="1" dirty="0" smtClean="0">
                <a:latin typeface="Verdana"/>
              </a:rPr>
              <a:t>Engineers</a:t>
            </a:r>
            <a:endParaRPr lang="en-US" altLang="en-US" sz="3600" b="1" dirty="0" smtClean="0">
              <a:latin typeface="Verdana"/>
            </a:endParaRPr>
          </a:p>
        </p:txBody>
      </p:sp>
    </p:spTree>
    <p:extLst>
      <p:ext uri="{BB962C8B-B14F-4D97-AF65-F5344CB8AC3E}">
        <p14:creationId xmlns:p14="http://schemas.microsoft.com/office/powerpoint/2010/main" val="13102313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mn-lt"/>
              </a:rPr>
              <a:t>NSPE</a:t>
            </a:r>
            <a:r>
              <a:rPr lang="en-US" altLang="en-US" sz="3600" b="1" dirty="0" smtClean="0">
                <a:latin typeface="Verdana"/>
              </a:rPr>
              <a:t>-</a:t>
            </a:r>
            <a:r>
              <a:rPr lang="en-US" altLang="en-US" sz="4400" b="1" dirty="0" smtClean="0">
                <a:latin typeface="+mn-lt"/>
              </a:rPr>
              <a:t>Engineering Pledge</a:t>
            </a:r>
          </a:p>
        </p:txBody>
      </p:sp>
      <p:sp>
        <p:nvSpPr>
          <p:cNvPr id="17413" name="Rectangle 3"/>
          <p:cNvSpPr>
            <a:spLocks noGrp="1" noChangeArrowheads="1"/>
          </p:cNvSpPr>
          <p:nvPr>
            <p:ph type="body" idx="1"/>
          </p:nvPr>
        </p:nvSpPr>
        <p:spPr>
          <a:xfrm>
            <a:off x="457200" y="1600200"/>
            <a:ext cx="8291264" cy="4530725"/>
          </a:xfrm>
        </p:spPr>
        <p:txBody>
          <a:bodyPr/>
          <a:lstStyle/>
          <a:p>
            <a:pPr>
              <a:defRPr/>
            </a:pPr>
            <a:r>
              <a:rPr lang="en-US" altLang="tr-TR" dirty="0" smtClean="0">
                <a:solidFill>
                  <a:schemeClr val="tx2"/>
                </a:solidFill>
              </a:rPr>
              <a:t>As a </a:t>
            </a:r>
            <a:r>
              <a:rPr lang="en-US" altLang="tr-TR" b="1" dirty="0" smtClean="0">
                <a:solidFill>
                  <a:schemeClr val="tx2"/>
                </a:solidFill>
              </a:rPr>
              <a:t>Professional Engineer</a:t>
            </a:r>
            <a:r>
              <a:rPr lang="en-US" altLang="tr-TR" dirty="0" smtClean="0">
                <a:solidFill>
                  <a:schemeClr val="tx2"/>
                </a:solidFill>
              </a:rPr>
              <a:t>, I dedicate my professional knowledge and skill to the </a:t>
            </a:r>
            <a:r>
              <a:rPr lang="en-US" altLang="tr-TR" b="1" dirty="0" smtClean="0">
                <a:solidFill>
                  <a:schemeClr val="tx2"/>
                </a:solidFill>
              </a:rPr>
              <a:t>advancement and betterment of human welfare</a:t>
            </a:r>
            <a:r>
              <a:rPr lang="en-US" altLang="tr-TR" dirty="0" smtClean="0">
                <a:solidFill>
                  <a:schemeClr val="tx2"/>
                </a:solidFill>
              </a:rPr>
              <a:t>.</a:t>
            </a:r>
          </a:p>
          <a:p>
            <a:pPr>
              <a:defRPr/>
            </a:pPr>
            <a:r>
              <a:rPr lang="en-US" altLang="tr-TR" b="1" dirty="0" smtClean="0">
                <a:solidFill>
                  <a:schemeClr val="tx2"/>
                </a:solidFill>
              </a:rPr>
              <a:t>I pledge:</a:t>
            </a:r>
          </a:p>
          <a:p>
            <a:pPr lvl="1">
              <a:defRPr/>
            </a:pPr>
            <a:r>
              <a:rPr lang="en-US" altLang="tr-TR" dirty="0" smtClean="0">
                <a:solidFill>
                  <a:schemeClr val="tx2"/>
                </a:solidFill>
              </a:rPr>
              <a:t>To give the utmost of performance;</a:t>
            </a:r>
          </a:p>
          <a:p>
            <a:pPr lvl="1">
              <a:defRPr/>
            </a:pPr>
            <a:r>
              <a:rPr lang="en-US" altLang="tr-TR" dirty="0" smtClean="0">
                <a:solidFill>
                  <a:schemeClr val="tx2"/>
                </a:solidFill>
              </a:rPr>
              <a:t>To participate only in honest enterprise;</a:t>
            </a:r>
          </a:p>
          <a:p>
            <a:pPr lvl="1">
              <a:defRPr/>
            </a:pPr>
            <a:r>
              <a:rPr lang="en-US" altLang="tr-TR" dirty="0" smtClean="0">
                <a:solidFill>
                  <a:schemeClr val="tx2"/>
                </a:solidFill>
              </a:rPr>
              <a:t>To live and work according to the laws of man and the highest standards of professional conduct;</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52</a:t>
            </a:fld>
            <a:endParaRPr lang="en-US" altLang="en-US" sz="1000" dirty="0" smtClean="0">
              <a:solidFill>
                <a:srgbClr val="000000"/>
              </a:solidFill>
            </a:endParaRPr>
          </a:p>
        </p:txBody>
      </p:sp>
    </p:spTree>
    <p:extLst>
      <p:ext uri="{BB962C8B-B14F-4D97-AF65-F5344CB8AC3E}">
        <p14:creationId xmlns:p14="http://schemas.microsoft.com/office/powerpoint/2010/main" val="214229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Verdana"/>
              </a:rPr>
              <a:t>NSPE</a:t>
            </a:r>
            <a:r>
              <a:rPr lang="en-US" altLang="en-US" sz="3600" b="1" dirty="0" smtClean="0">
                <a:latin typeface="Verdana"/>
              </a:rPr>
              <a:t>-</a:t>
            </a:r>
            <a:r>
              <a:rPr lang="en-US" altLang="en-US" sz="4400" b="1" dirty="0" smtClean="0">
                <a:latin typeface="Verdana"/>
              </a:rPr>
              <a:t>Engineering </a:t>
            </a:r>
            <a:r>
              <a:rPr lang="en-US" altLang="en-US" sz="4400" b="1" dirty="0">
                <a:latin typeface="Verdana"/>
              </a:rPr>
              <a:t>Pledge</a:t>
            </a:r>
            <a:endParaRPr lang="en-US" altLang="en-US" sz="4400" b="1" dirty="0" smtClean="0">
              <a:latin typeface="+mn-lt"/>
            </a:endParaRPr>
          </a:p>
        </p:txBody>
      </p:sp>
      <p:sp>
        <p:nvSpPr>
          <p:cNvPr id="17413" name="Rectangle 3"/>
          <p:cNvSpPr>
            <a:spLocks noGrp="1" noChangeArrowheads="1"/>
          </p:cNvSpPr>
          <p:nvPr>
            <p:ph type="body" idx="1"/>
          </p:nvPr>
        </p:nvSpPr>
        <p:spPr>
          <a:xfrm>
            <a:off x="457200" y="1600200"/>
            <a:ext cx="8291264" cy="4530725"/>
          </a:xfrm>
        </p:spPr>
        <p:txBody>
          <a:bodyPr/>
          <a:lstStyle/>
          <a:p>
            <a:pPr lvl="1">
              <a:defRPr/>
            </a:pPr>
            <a:r>
              <a:rPr lang="en-US" altLang="tr-TR" dirty="0" smtClean="0">
                <a:solidFill>
                  <a:schemeClr val="tx2"/>
                </a:solidFill>
              </a:rPr>
              <a:t>To place service before profit, the honor and standing of the profession before personal advantage, and the public welfare above all other considerations.</a:t>
            </a:r>
          </a:p>
          <a:p>
            <a:pPr>
              <a:defRPr/>
            </a:pPr>
            <a:r>
              <a:rPr lang="en-US" altLang="tr-TR" dirty="0" smtClean="0">
                <a:solidFill>
                  <a:schemeClr val="tx2"/>
                </a:solidFill>
              </a:rPr>
              <a:t>In humility and with need for Divine Guidance, I make this pledge.</a:t>
            </a:r>
            <a:endParaRPr lang="tr-TR" altLang="tr-TR" dirty="0" smtClean="0">
              <a:solidFill>
                <a:schemeClr val="tx2"/>
              </a:solidFill>
            </a:endParaRPr>
          </a:p>
          <a:p>
            <a:pPr marL="0" lvl="1" indent="0">
              <a:buNone/>
              <a:defRPr/>
            </a:pPr>
            <a:endParaRPr lang="tr-TR" altLang="tr-TR" sz="1600" dirty="0" smtClean="0">
              <a:solidFill>
                <a:schemeClr val="tx2"/>
              </a:solidFill>
            </a:endParaRPr>
          </a:p>
          <a:p>
            <a:pPr marL="0" lvl="1" indent="0">
              <a:buNone/>
              <a:defRPr/>
            </a:pPr>
            <a:r>
              <a:rPr lang="en-GB" altLang="tr-TR" sz="1600" dirty="0" smtClean="0">
                <a:solidFill>
                  <a:schemeClr val="tx2"/>
                </a:solidFill>
              </a:rPr>
              <a:t>1954 </a:t>
            </a:r>
            <a:r>
              <a:rPr lang="en-GB" altLang="tr-TR" sz="1600" dirty="0">
                <a:solidFill>
                  <a:schemeClr val="tx2"/>
                </a:solidFill>
              </a:rPr>
              <a:t>by NSPE to be used in Graduation Ceremonies</a:t>
            </a:r>
            <a:endParaRPr lang="tr-TR" altLang="tr-TR" sz="1600" dirty="0" smtClean="0">
              <a:solidFill>
                <a:schemeClr val="tx2"/>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53</a:t>
            </a:fld>
            <a:endParaRPr lang="en-US" altLang="en-US" sz="1000" dirty="0" smtClean="0">
              <a:solidFill>
                <a:srgbClr val="000000"/>
              </a:solidFill>
            </a:endParaRPr>
          </a:p>
        </p:txBody>
      </p:sp>
    </p:spTree>
    <p:extLst>
      <p:ext uri="{BB962C8B-B14F-4D97-AF65-F5344CB8AC3E}">
        <p14:creationId xmlns:p14="http://schemas.microsoft.com/office/powerpoint/2010/main" val="8160353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54</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solidFill>
                  <a:schemeClr val="tx2"/>
                </a:solidFill>
              </a:rPr>
              <a:t>Engineers uphold and advance the integrity, honor and dignity of the engineering profession by: </a:t>
            </a:r>
          </a:p>
          <a:p>
            <a:pPr lvl="1" eaLnBrk="1" hangingPunct="1">
              <a:defRPr/>
            </a:pPr>
            <a:r>
              <a:rPr lang="en-US" altLang="en-US" dirty="0" smtClean="0">
                <a:solidFill>
                  <a:schemeClr val="tx2"/>
                </a:solidFill>
              </a:rPr>
              <a:t>Using their knowledge and skill for the enhancement of human welfare </a:t>
            </a:r>
          </a:p>
          <a:p>
            <a:pPr lvl="1" eaLnBrk="1" hangingPunct="1">
              <a:defRPr/>
            </a:pPr>
            <a:r>
              <a:rPr lang="en-US" altLang="en-US" dirty="0" smtClean="0">
                <a:solidFill>
                  <a:schemeClr val="tx2"/>
                </a:solidFill>
              </a:rPr>
              <a:t>Being honest and impartial, and serving with fidelity the public, their employers and clients, </a:t>
            </a:r>
          </a:p>
          <a:p>
            <a:pPr lvl="1" eaLnBrk="1" hangingPunct="1">
              <a:defRPr/>
            </a:pPr>
            <a:r>
              <a:rPr lang="en-US" altLang="en-US" dirty="0" smtClean="0">
                <a:solidFill>
                  <a:schemeClr val="tx2"/>
                </a:solidFill>
              </a:rPr>
              <a:t>Striving to increase the competence and prestige of the engineering profession</a:t>
            </a:r>
            <a:endParaRPr lang="tr-TR" altLang="en-US" dirty="0">
              <a:solidFill>
                <a:schemeClr val="tx2"/>
              </a:solidFill>
            </a:endParaRPr>
          </a:p>
          <a:p>
            <a:pPr marL="457200" lvl="1" indent="0" eaLnBrk="1" hangingPunct="1">
              <a:buNone/>
              <a:defRPr/>
            </a:pPr>
            <a:endParaRPr lang="en-US" altLang="en-US" dirty="0" smtClean="0">
              <a:solidFill>
                <a:schemeClr val="tx2"/>
              </a:solidFill>
            </a:endParaRPr>
          </a:p>
          <a:p>
            <a:pPr marL="0" indent="0" eaLnBrk="1" hangingPunct="1">
              <a:buNone/>
              <a:defRPr/>
            </a:pPr>
            <a:r>
              <a:rPr lang="en-US" altLang="en-US" sz="1800" b="1" dirty="0" smtClean="0">
                <a:solidFill>
                  <a:schemeClr val="tx2"/>
                </a:solidFill>
              </a:rPr>
              <a:t>ASME</a:t>
            </a:r>
            <a:r>
              <a:rPr lang="en-US" altLang="en-US" sz="1800" dirty="0" smtClean="0">
                <a:solidFill>
                  <a:schemeClr val="tx2"/>
                </a:solidFill>
              </a:rPr>
              <a:t>: Founded as the "American Society of Mechanical Engineers"</a:t>
            </a:r>
            <a:endParaRPr lang="en-US" altLang="en-US" sz="1600" dirty="0" smtClean="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3200" b="1" dirty="0" smtClean="0">
                <a:latin typeface="Verdana"/>
              </a:rPr>
              <a:t>ASME</a:t>
            </a:r>
            <a:r>
              <a:rPr lang="en-US" altLang="en-US" sz="3600" b="1" dirty="0" smtClean="0">
                <a:latin typeface="Verdana"/>
              </a:rPr>
              <a:t>-</a:t>
            </a:r>
            <a:r>
              <a:rPr lang="en-US" altLang="en-US" sz="3200" b="1" dirty="0" smtClean="0">
                <a:latin typeface="Verdana"/>
              </a:rPr>
              <a:t>Code of Ethics of Engineers</a:t>
            </a:r>
            <a:r>
              <a:rPr lang="tr-TR" altLang="en-US" sz="3200" b="1" dirty="0" smtClean="0">
                <a:latin typeface="Verdana"/>
              </a:rPr>
              <a:t> </a:t>
            </a:r>
            <a:r>
              <a:rPr lang="en-US" altLang="en-US" sz="3200" b="1" dirty="0" smtClean="0">
                <a:latin typeface="Verdana"/>
              </a:rPr>
              <a:t>Fundamental Principles</a:t>
            </a:r>
            <a:endParaRPr lang="en-US" altLang="en-US" sz="3200" b="1" dirty="0" smtClean="0">
              <a:solidFill>
                <a:schemeClr val="tx1"/>
              </a:solidFill>
              <a:latin typeface="+mn-lt"/>
            </a:endParaRPr>
          </a:p>
        </p:txBody>
      </p:sp>
    </p:spTree>
    <p:extLst>
      <p:ext uri="{BB962C8B-B14F-4D97-AF65-F5344CB8AC3E}">
        <p14:creationId xmlns:p14="http://schemas.microsoft.com/office/powerpoint/2010/main" val="19179902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55</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marL="354013" indent="-354013" eaLnBrk="1" hangingPunct="1">
              <a:lnSpc>
                <a:spcPct val="90000"/>
              </a:lnSpc>
              <a:buFont typeface="+mj-lt"/>
              <a:buAutoNum type="arabicPeriod"/>
              <a:defRPr/>
            </a:pPr>
            <a:r>
              <a:rPr lang="en-US" altLang="en-US" dirty="0" smtClean="0">
                <a:solidFill>
                  <a:schemeClr val="tx2"/>
                </a:solidFill>
              </a:rPr>
              <a:t>Engineers shall hold paramount the safety, health and welfare of the public in the performance of their professional duties. </a:t>
            </a:r>
          </a:p>
          <a:p>
            <a:pPr marL="354013" indent="-354013" eaLnBrk="1" hangingPunct="1">
              <a:lnSpc>
                <a:spcPct val="90000"/>
              </a:lnSpc>
              <a:buFont typeface="+mj-lt"/>
              <a:buAutoNum type="arabicPeriod"/>
              <a:defRPr/>
            </a:pPr>
            <a:r>
              <a:rPr lang="en-US" altLang="en-US" dirty="0" smtClean="0">
                <a:solidFill>
                  <a:schemeClr val="tx2"/>
                </a:solidFill>
              </a:rPr>
              <a:t>Engineers shall perform services only in the areas of their competence. </a:t>
            </a:r>
          </a:p>
          <a:p>
            <a:pPr marL="354013" indent="-354013" eaLnBrk="1" hangingPunct="1">
              <a:lnSpc>
                <a:spcPct val="90000"/>
              </a:lnSpc>
              <a:buFont typeface="+mj-lt"/>
              <a:buAutoNum type="arabicPeriod"/>
              <a:defRPr/>
            </a:pPr>
            <a:r>
              <a:rPr lang="en-US" altLang="en-US" dirty="0" smtClean="0">
                <a:solidFill>
                  <a:schemeClr val="tx2"/>
                </a:solidFill>
              </a:rPr>
              <a:t>Engineers shall continue their professional development throughout their careers and shall provide opportunities for the professional development of those engineers under their supervision.</a:t>
            </a:r>
            <a:endParaRPr lang="en-US" altLang="en-US" dirty="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3200" b="1" dirty="0" smtClean="0">
                <a:latin typeface="Verdana"/>
              </a:rPr>
              <a:t>ASME</a:t>
            </a:r>
            <a:r>
              <a:rPr lang="en-US" altLang="en-US" sz="3600" b="1" dirty="0" smtClean="0">
                <a:latin typeface="Verdana"/>
              </a:rPr>
              <a:t>-</a:t>
            </a:r>
            <a:r>
              <a:rPr lang="en-GB" altLang="en-US" sz="3200" b="1" dirty="0" smtClean="0">
                <a:latin typeface="Verdana"/>
              </a:rPr>
              <a:t>Code </a:t>
            </a:r>
            <a:r>
              <a:rPr lang="en-GB" altLang="en-US" sz="3200" b="1" dirty="0">
                <a:latin typeface="Verdana"/>
              </a:rPr>
              <a:t>of Ethics of </a:t>
            </a:r>
            <a:r>
              <a:rPr lang="en-GB" altLang="en-US" sz="3200" b="1" dirty="0" smtClean="0">
                <a:latin typeface="Verdana"/>
              </a:rPr>
              <a:t>Engineers </a:t>
            </a:r>
            <a:r>
              <a:rPr lang="en-US" altLang="en-US" sz="3200" b="1" dirty="0" smtClean="0">
                <a:latin typeface="Verdana"/>
              </a:rPr>
              <a:t>Fundamental Canons</a:t>
            </a:r>
          </a:p>
        </p:txBody>
      </p:sp>
    </p:spTree>
    <p:extLst>
      <p:ext uri="{BB962C8B-B14F-4D97-AF65-F5344CB8AC3E}">
        <p14:creationId xmlns:p14="http://schemas.microsoft.com/office/powerpoint/2010/main" val="2239207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56</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pPr marL="354013" indent="-354013" eaLnBrk="1" hangingPunct="1">
              <a:lnSpc>
                <a:spcPct val="85000"/>
              </a:lnSpc>
              <a:buFont typeface="+mj-lt"/>
              <a:buAutoNum type="arabicPeriod" startAt="4"/>
              <a:defRPr/>
            </a:pPr>
            <a:r>
              <a:rPr lang="en-GB" altLang="en-US" dirty="0">
                <a:solidFill>
                  <a:schemeClr val="tx2"/>
                </a:solidFill>
              </a:rPr>
              <a:t>Engineers shall act in professional matters for each employer or client as faithful agents or trustees, and shall avoid conflicts of interest. </a:t>
            </a:r>
          </a:p>
          <a:p>
            <a:pPr marL="354013" indent="-354013" eaLnBrk="1" hangingPunct="1">
              <a:lnSpc>
                <a:spcPct val="85000"/>
              </a:lnSpc>
              <a:buFont typeface="+mj-lt"/>
              <a:buAutoNum type="arabicPeriod" startAt="4"/>
              <a:defRPr/>
            </a:pPr>
            <a:r>
              <a:rPr lang="en-GB" altLang="en-US" dirty="0">
                <a:solidFill>
                  <a:schemeClr val="tx2"/>
                </a:solidFill>
              </a:rPr>
              <a:t>Engineers shall build their professional reputations on the merit of their services and shall not compete unfairly with others. </a:t>
            </a:r>
          </a:p>
          <a:p>
            <a:pPr marL="354013" indent="-354013" eaLnBrk="1" hangingPunct="1">
              <a:lnSpc>
                <a:spcPct val="85000"/>
              </a:lnSpc>
              <a:buFont typeface="+mj-lt"/>
              <a:buAutoNum type="arabicPeriod" startAt="4"/>
              <a:defRPr/>
            </a:pPr>
            <a:r>
              <a:rPr lang="en-GB" altLang="en-US" dirty="0">
                <a:solidFill>
                  <a:schemeClr val="tx2"/>
                </a:solidFill>
              </a:rPr>
              <a:t>Engineers shall associate only with reputable persons or organizations. </a:t>
            </a:r>
          </a:p>
          <a:p>
            <a:pPr marL="354013" indent="-354013" eaLnBrk="1" hangingPunct="1">
              <a:lnSpc>
                <a:spcPct val="85000"/>
              </a:lnSpc>
              <a:buFont typeface="+mj-lt"/>
              <a:buAutoNum type="arabicPeriod" startAt="4"/>
              <a:defRPr/>
            </a:pPr>
            <a:r>
              <a:rPr lang="en-GB" altLang="en-US" dirty="0">
                <a:solidFill>
                  <a:schemeClr val="tx2"/>
                </a:solidFill>
              </a:rPr>
              <a:t>Engineers shall issue public statements only in an objective and truthful manner</a:t>
            </a:r>
            <a:r>
              <a:rPr lang="en-GB" altLang="en-US" dirty="0" smtClean="0">
                <a:solidFill>
                  <a:schemeClr val="tx2"/>
                </a:solidFill>
              </a:rPr>
              <a:t>.</a:t>
            </a:r>
            <a:endParaRPr lang="en-GB" altLang="en-US" dirty="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GB" altLang="en-US" sz="3200" b="1" dirty="0" smtClean="0">
                <a:latin typeface="Verdana"/>
              </a:rPr>
              <a:t>ASME</a:t>
            </a:r>
            <a:r>
              <a:rPr lang="en-US" altLang="en-US" sz="3600" b="1" dirty="0" smtClean="0">
                <a:latin typeface="Verdana"/>
              </a:rPr>
              <a:t>-</a:t>
            </a:r>
            <a:r>
              <a:rPr lang="en-GB" altLang="en-US" sz="3200" b="1" dirty="0" smtClean="0">
                <a:latin typeface="Verdana"/>
              </a:rPr>
              <a:t>Code </a:t>
            </a:r>
            <a:r>
              <a:rPr lang="en-GB" altLang="en-US" sz="3200" b="1" dirty="0">
                <a:latin typeface="Verdana"/>
              </a:rPr>
              <a:t>of Ethics of </a:t>
            </a:r>
            <a:r>
              <a:rPr lang="en-GB" altLang="en-US" sz="3200" b="1" dirty="0" smtClean="0">
                <a:latin typeface="Verdana"/>
              </a:rPr>
              <a:t>Engineers </a:t>
            </a:r>
            <a:r>
              <a:rPr lang="en-US" altLang="en-US" sz="3200" b="1" dirty="0" smtClean="0">
                <a:latin typeface="Verdana"/>
              </a:rPr>
              <a:t>Fundamental Canons</a:t>
            </a:r>
          </a:p>
        </p:txBody>
      </p:sp>
    </p:spTree>
    <p:extLst>
      <p:ext uri="{BB962C8B-B14F-4D97-AF65-F5344CB8AC3E}">
        <p14:creationId xmlns:p14="http://schemas.microsoft.com/office/powerpoint/2010/main" val="11166350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57</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eaLnBrk="1" hangingPunct="1">
              <a:defRPr/>
            </a:pPr>
            <a:r>
              <a:rPr lang="en-GB" dirty="0"/>
              <a:t>We, the members of the IEEE, in recognition of the importance of our technologies in affecting the quality of life throughout the world, and in accepting a personal obligation to our profession, its members and the communities we serve, do hereby commit ourselves to the highest ethical and professional conduct and agree</a:t>
            </a:r>
            <a:r>
              <a:rPr lang="en-GB" dirty="0" smtClean="0"/>
              <a:t>:</a:t>
            </a:r>
            <a:endParaRPr lang="tr-TR" dirty="0" smtClean="0"/>
          </a:p>
          <a:p>
            <a:pPr marL="0" indent="0" eaLnBrk="1" hangingPunct="1">
              <a:buNone/>
              <a:defRPr/>
            </a:pPr>
            <a:endParaRPr lang="tr-TR" sz="1800" b="1" dirty="0" smtClean="0"/>
          </a:p>
          <a:p>
            <a:pPr marL="0" indent="0" eaLnBrk="1" hangingPunct="1">
              <a:buNone/>
              <a:defRPr/>
            </a:pPr>
            <a:r>
              <a:rPr lang="en-GB" sz="1800" b="1" dirty="0" smtClean="0"/>
              <a:t>IEEE</a:t>
            </a:r>
            <a:r>
              <a:rPr lang="tr-TR" sz="1800" dirty="0" smtClean="0"/>
              <a:t>: </a:t>
            </a:r>
            <a:r>
              <a:rPr lang="en-GB" sz="1800" dirty="0" smtClean="0"/>
              <a:t>Institute </a:t>
            </a:r>
            <a:r>
              <a:rPr lang="en-GB" sz="1800" dirty="0"/>
              <a:t>of Electrical and Electronics </a:t>
            </a:r>
            <a:r>
              <a:rPr lang="en-GB" sz="1800" dirty="0" smtClean="0"/>
              <a:t>Engineers</a:t>
            </a:r>
            <a:endParaRPr lang="tr-TR" sz="1800"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IEEE</a:t>
            </a:r>
            <a:r>
              <a:rPr lang="en-US" altLang="en-US" sz="3600" b="1" dirty="0" smtClean="0">
                <a:latin typeface="Verdana"/>
              </a:rPr>
              <a:t>-</a:t>
            </a:r>
            <a:r>
              <a:rPr lang="en-US" altLang="en-US" sz="4400" b="1" dirty="0" smtClean="0">
                <a:latin typeface="Verdana"/>
              </a:rPr>
              <a:t>Code of Ethics</a:t>
            </a:r>
          </a:p>
        </p:txBody>
      </p:sp>
    </p:spTree>
    <p:extLst>
      <p:ext uri="{BB962C8B-B14F-4D97-AF65-F5344CB8AC3E}">
        <p14:creationId xmlns:p14="http://schemas.microsoft.com/office/powerpoint/2010/main" val="8931053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58</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marL="365125" indent="-365125" eaLnBrk="1" hangingPunct="1">
              <a:lnSpc>
                <a:spcPct val="90000"/>
              </a:lnSpc>
              <a:buFont typeface="+mj-lt"/>
              <a:buAutoNum type="arabicPeriod"/>
              <a:defRPr/>
            </a:pPr>
            <a:r>
              <a:rPr lang="en-US" altLang="en-US" sz="2000" dirty="0" smtClean="0">
                <a:solidFill>
                  <a:schemeClr val="tx2"/>
                </a:solidFill>
              </a:rPr>
              <a:t>to accept responsibility in making decisions consistent with the safety, health, and welfare of the public, and to disclose promptly factors that might endanger the public or the environment;</a:t>
            </a:r>
          </a:p>
          <a:p>
            <a:pPr marL="365125" indent="-365125" eaLnBrk="1" hangingPunct="1">
              <a:lnSpc>
                <a:spcPct val="90000"/>
              </a:lnSpc>
              <a:buFont typeface="+mj-lt"/>
              <a:buAutoNum type="arabicPeriod"/>
              <a:defRPr/>
            </a:pPr>
            <a:r>
              <a:rPr lang="en-US" altLang="en-US" sz="2000" dirty="0" smtClean="0">
                <a:solidFill>
                  <a:schemeClr val="tx2"/>
                </a:solidFill>
              </a:rPr>
              <a:t>to avoid real or perceived conflicts of interest whenever possible, and to disclose them to affected parties when they do exist;</a:t>
            </a:r>
          </a:p>
          <a:p>
            <a:pPr marL="365125" indent="-365125" eaLnBrk="1" hangingPunct="1">
              <a:lnSpc>
                <a:spcPct val="90000"/>
              </a:lnSpc>
              <a:buFont typeface="+mj-lt"/>
              <a:buAutoNum type="arabicPeriod"/>
              <a:defRPr/>
            </a:pPr>
            <a:r>
              <a:rPr lang="en-US" altLang="en-US" sz="2000" dirty="0" smtClean="0">
                <a:solidFill>
                  <a:schemeClr val="tx2"/>
                </a:solidFill>
              </a:rPr>
              <a:t>to be honest and realistic in stating claims or estimates based on available data;  </a:t>
            </a:r>
          </a:p>
          <a:p>
            <a:pPr marL="365125" indent="-365125" eaLnBrk="1" hangingPunct="1">
              <a:lnSpc>
                <a:spcPct val="90000"/>
              </a:lnSpc>
              <a:buFont typeface="+mj-lt"/>
              <a:buAutoNum type="arabicPeriod"/>
              <a:defRPr/>
            </a:pPr>
            <a:r>
              <a:rPr lang="en-US" altLang="en-US" sz="2000" dirty="0" smtClean="0">
                <a:solidFill>
                  <a:schemeClr val="tx2"/>
                </a:solidFill>
              </a:rPr>
              <a:t>to reject bribery in all its forms;  </a:t>
            </a:r>
          </a:p>
          <a:p>
            <a:pPr marL="365125" indent="-365125" eaLnBrk="1" hangingPunct="1">
              <a:lnSpc>
                <a:spcPct val="90000"/>
              </a:lnSpc>
              <a:buFont typeface="+mj-lt"/>
              <a:buAutoNum type="arabicPeriod"/>
              <a:defRPr/>
            </a:pPr>
            <a:r>
              <a:rPr lang="en-US" altLang="en-US" sz="2000" dirty="0" smtClean="0">
                <a:solidFill>
                  <a:schemeClr val="tx2"/>
                </a:solidFill>
              </a:rPr>
              <a:t>to improve the understanding of technology; its appropriate application, and potential consequences;  </a:t>
            </a:r>
          </a:p>
          <a:p>
            <a:pPr marL="365125" indent="-365125" eaLnBrk="1" hangingPunct="1">
              <a:lnSpc>
                <a:spcPct val="90000"/>
              </a:lnSpc>
              <a:buFont typeface="+mj-lt"/>
              <a:buAutoNum type="arabicPeriod"/>
              <a:defRPr/>
            </a:pPr>
            <a:r>
              <a:rPr lang="en-US" altLang="en-US" sz="2000" dirty="0" smtClean="0">
                <a:solidFill>
                  <a:schemeClr val="tx2"/>
                </a:solidFill>
              </a:rPr>
              <a:t>to maintain and improve our technical competence and to undertake technological tasks for others only if qualified by training or experience, or after full disclosure of pertinent limitations;</a:t>
            </a:r>
            <a:endParaRPr lang="en-US" altLang="en-US" sz="2000" dirty="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IEEE</a:t>
            </a:r>
            <a:r>
              <a:rPr lang="en-US" altLang="en-US" sz="3600" b="1" dirty="0" smtClean="0">
                <a:latin typeface="Verdana"/>
              </a:rPr>
              <a:t>-</a:t>
            </a:r>
            <a:r>
              <a:rPr lang="en-US" altLang="en-US" sz="4400" b="1" dirty="0" smtClean="0">
                <a:latin typeface="Verdana"/>
              </a:rPr>
              <a:t>Code </a:t>
            </a:r>
            <a:r>
              <a:rPr lang="en-US" altLang="en-US" sz="4400" b="1" dirty="0">
                <a:latin typeface="Verdana"/>
              </a:rPr>
              <a:t>of Ethics</a:t>
            </a:r>
            <a:endParaRPr lang="en-US" altLang="en-US" sz="3000" b="1" dirty="0" smtClean="0">
              <a:latin typeface="Verdana"/>
            </a:endParaRPr>
          </a:p>
        </p:txBody>
      </p:sp>
    </p:spTree>
    <p:extLst>
      <p:ext uri="{BB962C8B-B14F-4D97-AF65-F5344CB8AC3E}">
        <p14:creationId xmlns:p14="http://schemas.microsoft.com/office/powerpoint/2010/main" val="1389566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59</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marL="365125" indent="-365125" eaLnBrk="1" hangingPunct="1">
              <a:lnSpc>
                <a:spcPct val="90000"/>
              </a:lnSpc>
              <a:buFont typeface="+mj-lt"/>
              <a:buAutoNum type="arabicPeriod" startAt="7"/>
              <a:defRPr/>
            </a:pPr>
            <a:r>
              <a:rPr lang="en-US" altLang="en-US" sz="2000" dirty="0" smtClean="0">
                <a:solidFill>
                  <a:schemeClr val="tx2"/>
                </a:solidFill>
              </a:rPr>
              <a:t>to seek, accept, and offer honest criticism of technical work, to acknowledge and correct errors, and to credit properly the contributions of others;  </a:t>
            </a:r>
          </a:p>
          <a:p>
            <a:pPr marL="365125" indent="-365125" eaLnBrk="1" hangingPunct="1">
              <a:lnSpc>
                <a:spcPct val="90000"/>
              </a:lnSpc>
              <a:buFont typeface="+mj-lt"/>
              <a:buAutoNum type="arabicPeriod" startAt="7"/>
              <a:defRPr/>
            </a:pPr>
            <a:r>
              <a:rPr lang="en-US" altLang="en-US" sz="2000" dirty="0" smtClean="0">
                <a:solidFill>
                  <a:schemeClr val="tx2"/>
                </a:solidFill>
              </a:rPr>
              <a:t>to treat fairly all persons and to not engage in acts of discrimination based on race, religion, gender, disability, age, national origin, sexual orientation, gender identity, or gender expression;</a:t>
            </a:r>
          </a:p>
          <a:p>
            <a:pPr marL="365125" indent="-365125" eaLnBrk="1" hangingPunct="1">
              <a:lnSpc>
                <a:spcPct val="90000"/>
              </a:lnSpc>
              <a:buFont typeface="+mj-lt"/>
              <a:buAutoNum type="arabicPeriod" startAt="7"/>
              <a:defRPr/>
            </a:pPr>
            <a:r>
              <a:rPr lang="en-US" altLang="en-US" sz="2000" dirty="0" smtClean="0">
                <a:solidFill>
                  <a:schemeClr val="tx2"/>
                </a:solidFill>
              </a:rPr>
              <a:t>to avoid injuring others, their property, reputation, or employment by false or malicious action;  </a:t>
            </a:r>
          </a:p>
          <a:p>
            <a:pPr marL="365125" indent="-365125" eaLnBrk="1" hangingPunct="1">
              <a:lnSpc>
                <a:spcPct val="90000"/>
              </a:lnSpc>
              <a:buFont typeface="+mj-lt"/>
              <a:buAutoNum type="arabicPeriod" startAt="7"/>
              <a:defRPr/>
            </a:pPr>
            <a:r>
              <a:rPr lang="en-US" altLang="en-US" sz="2000" dirty="0" smtClean="0">
                <a:solidFill>
                  <a:schemeClr val="tx2"/>
                </a:solidFill>
              </a:rPr>
              <a:t>to assist colleagues and co-workers in their professional development and to support them in following this code of ethics.</a:t>
            </a:r>
          </a:p>
          <a:p>
            <a:pPr marL="0" indent="0" eaLnBrk="1" hangingPunct="1">
              <a:lnSpc>
                <a:spcPct val="90000"/>
              </a:lnSpc>
              <a:buNone/>
              <a:defRPr/>
            </a:pPr>
            <a:endParaRPr lang="tr-TR" altLang="en-US" sz="1600" dirty="0" smtClean="0">
              <a:solidFill>
                <a:schemeClr val="tx2"/>
              </a:solidFill>
            </a:endParaRPr>
          </a:p>
          <a:p>
            <a:pPr marL="0" indent="0" eaLnBrk="1" hangingPunct="1">
              <a:lnSpc>
                <a:spcPct val="90000"/>
              </a:lnSpc>
              <a:buNone/>
              <a:defRPr/>
            </a:pPr>
            <a:r>
              <a:rPr lang="en-US" altLang="en-US" sz="1800" dirty="0" smtClean="0">
                <a:solidFill>
                  <a:schemeClr val="tx2"/>
                </a:solidFill>
              </a:rPr>
              <a:t>http://www.ieee.org/about/corporate/governance/p7-8.html</a:t>
            </a:r>
            <a:endParaRPr lang="en-US" altLang="en-US" sz="1800" dirty="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IEEE</a:t>
            </a:r>
            <a:r>
              <a:rPr lang="en-US" altLang="en-US" sz="3600" b="1" dirty="0" smtClean="0">
                <a:latin typeface="Verdana"/>
              </a:rPr>
              <a:t>-</a:t>
            </a:r>
            <a:r>
              <a:rPr lang="en-US" altLang="en-US" sz="4400" b="1" dirty="0" smtClean="0">
                <a:latin typeface="Verdana"/>
              </a:rPr>
              <a:t>Code </a:t>
            </a:r>
            <a:r>
              <a:rPr lang="en-US" altLang="en-US" sz="4400" b="1" dirty="0">
                <a:latin typeface="Verdana"/>
              </a:rPr>
              <a:t>of Ethics</a:t>
            </a:r>
            <a:endParaRPr lang="en-US" altLang="en-US" sz="3000" b="1" dirty="0" smtClean="0">
              <a:latin typeface="Verdana"/>
            </a:endParaRPr>
          </a:p>
        </p:txBody>
      </p:sp>
    </p:spTree>
    <p:extLst>
      <p:ext uri="{BB962C8B-B14F-4D97-AF65-F5344CB8AC3E}">
        <p14:creationId xmlns:p14="http://schemas.microsoft.com/office/powerpoint/2010/main" val="2511778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chor="ctr" anchorCtr="0"/>
          <a:lstStyle/>
          <a:p>
            <a:pPr eaLnBrk="1" hangingPunct="1"/>
            <a:r>
              <a:rPr lang="en-US" altLang="en-US" sz="4400" b="1" dirty="0" smtClean="0">
                <a:latin typeface="+mn-lt"/>
              </a:rPr>
              <a:t>Engineering Profession</a:t>
            </a:r>
          </a:p>
        </p:txBody>
      </p:sp>
      <p:sp>
        <p:nvSpPr>
          <p:cNvPr id="20483" name="Rectangle 3"/>
          <p:cNvSpPr>
            <a:spLocks noGrp="1" noChangeArrowheads="1"/>
          </p:cNvSpPr>
          <p:nvPr>
            <p:ph type="body" idx="1"/>
          </p:nvPr>
        </p:nvSpPr>
        <p:spPr/>
        <p:txBody>
          <a:bodyPr/>
          <a:lstStyle/>
          <a:p>
            <a:pPr eaLnBrk="1" hangingPunct="1"/>
            <a:r>
              <a:rPr lang="en-US" altLang="en-US" dirty="0" smtClean="0"/>
              <a:t>How engineers view themselves:</a:t>
            </a:r>
          </a:p>
          <a:p>
            <a:pPr lvl="1" eaLnBrk="1" hangingPunct="1"/>
            <a:r>
              <a:rPr lang="en-US" altLang="en-US" dirty="0" smtClean="0"/>
              <a:t>Engineers are problem solvers</a:t>
            </a:r>
          </a:p>
          <a:p>
            <a:pPr lvl="1" eaLnBrk="1" hangingPunct="1"/>
            <a:r>
              <a:rPr lang="en-US" altLang="en-US" dirty="0" smtClean="0"/>
              <a:t>Engineering benefits people, provides a public service</a:t>
            </a:r>
          </a:p>
          <a:p>
            <a:pPr lvl="1" eaLnBrk="1" hangingPunct="1"/>
            <a:r>
              <a:rPr lang="en-US" altLang="en-US" dirty="0" smtClean="0"/>
              <a:t>Engineering is enjoyable</a:t>
            </a:r>
          </a:p>
          <a:p>
            <a:pPr lvl="2" eaLnBrk="1" hangingPunct="1"/>
            <a:r>
              <a:rPr lang="en-US" dirty="0" smtClean="0"/>
              <a:t>refers to the morale of a group </a:t>
            </a:r>
          </a:p>
          <a:p>
            <a:pPr lvl="1" eaLnBrk="1" hangingPunct="1"/>
            <a:r>
              <a:rPr lang="en-US" altLang="en-US" dirty="0" smtClean="0"/>
              <a:t>Engineering is an honorable profession</a:t>
            </a:r>
          </a:p>
          <a:p>
            <a:pPr lvl="1" eaLnBrk="1" hangingPunct="1"/>
            <a:r>
              <a:rPr lang="en-US" altLang="en-US" dirty="0" smtClean="0"/>
              <a:t>Engineering provides the most freedom of all professions</a:t>
            </a:r>
          </a:p>
          <a:p>
            <a:pPr marL="457200" lvl="1" indent="0" eaLnBrk="1" hangingPunct="1">
              <a:buNone/>
            </a:pPr>
            <a:r>
              <a:rPr lang="en-US" altLang="en-US" sz="1800" dirty="0" err="1" smtClean="0"/>
              <a:t>Florman</a:t>
            </a:r>
            <a:r>
              <a:rPr lang="en-US" altLang="en-US" sz="1800" dirty="0" smtClean="0"/>
              <a:t>, 1976</a:t>
            </a:r>
          </a:p>
        </p:txBody>
      </p:sp>
      <p:sp>
        <p:nvSpPr>
          <p:cNvPr id="4"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6</a:t>
            </a:fld>
            <a:endParaRPr lang="en-US" altLang="en-US" sz="1000" dirty="0" smtClean="0">
              <a:solidFill>
                <a:srgbClr val="000000"/>
              </a:solidFill>
            </a:endParaRPr>
          </a:p>
        </p:txBody>
      </p:sp>
    </p:spTree>
    <p:extLst>
      <p:ext uri="{BB962C8B-B14F-4D97-AF65-F5344CB8AC3E}">
        <p14:creationId xmlns:p14="http://schemas.microsoft.com/office/powerpoint/2010/main" val="1796932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a:latin typeface="Verdana"/>
              </a:rPr>
              <a:t>Computer Code of Ethics</a:t>
            </a:r>
            <a:endParaRPr lang="en-US" altLang="en-US" dirty="0"/>
          </a:p>
        </p:txBody>
      </p:sp>
      <p:sp>
        <p:nvSpPr>
          <p:cNvPr id="7173" name="Rectangle 3"/>
          <p:cNvSpPr>
            <a:spLocks noGrp="1" noChangeArrowheads="1"/>
          </p:cNvSpPr>
          <p:nvPr>
            <p:ph type="body" idx="1"/>
          </p:nvPr>
        </p:nvSpPr>
        <p:spPr>
          <a:xfrm>
            <a:off x="457200" y="1600200"/>
            <a:ext cx="8219256" cy="4637112"/>
          </a:xfrm>
        </p:spPr>
        <p:txBody>
          <a:bodyPr/>
          <a:lstStyle/>
          <a:p>
            <a:r>
              <a:rPr lang="en-US" dirty="0" smtClean="0"/>
              <a:t>Computers have rapidly become a global tool in engineering and business</a:t>
            </a:r>
          </a:p>
          <a:p>
            <a:r>
              <a:rPr lang="en-US" dirty="0" smtClean="0"/>
              <a:t>Computers have brought great benefits to society</a:t>
            </a:r>
          </a:p>
          <a:p>
            <a:r>
              <a:rPr lang="en-US" dirty="0" smtClean="0"/>
              <a:t>Unfortunately, computers have been also misused, leading to serious ethical issues</a:t>
            </a:r>
          </a:p>
          <a:p>
            <a:pPr marL="0" lvl="0" indent="0">
              <a:buClr>
                <a:srgbClr val="999966"/>
              </a:buClr>
              <a:buNone/>
              <a:defRPr/>
            </a:pPr>
            <a:endParaRPr lang="en-US" altLang="tr-TR" sz="2000" dirty="0" smtClean="0">
              <a:solidFill>
                <a:srgbClr val="666699"/>
              </a:solidFill>
            </a:endParaRPr>
          </a:p>
          <a:p>
            <a:pPr marL="0" lvl="0" indent="0" algn="ctr">
              <a:buClr>
                <a:srgbClr val="999966"/>
              </a:buClr>
              <a:buNone/>
              <a:defRPr/>
            </a:pPr>
            <a:r>
              <a:rPr lang="en-US" altLang="tr-TR" dirty="0" smtClean="0">
                <a:solidFill>
                  <a:srgbClr val="666699"/>
                </a:solidFill>
              </a:rPr>
              <a:t>Computers increase 2 times in 2 years, </a:t>
            </a:r>
          </a:p>
          <a:p>
            <a:pPr marL="0" lvl="0" indent="0" algn="ctr">
              <a:buClr>
                <a:srgbClr val="999966"/>
              </a:buClr>
              <a:buNone/>
              <a:defRPr/>
            </a:pPr>
            <a:r>
              <a:rPr lang="en-US" altLang="tr-TR" dirty="0" smtClean="0">
                <a:solidFill>
                  <a:srgbClr val="666699"/>
                </a:solidFill>
              </a:rPr>
              <a:t>what about;</a:t>
            </a:r>
            <a:r>
              <a:rPr lang="tr-TR" altLang="tr-TR" dirty="0" smtClean="0">
                <a:solidFill>
                  <a:srgbClr val="666699"/>
                </a:solidFill>
              </a:rPr>
              <a:t> </a:t>
            </a:r>
            <a:r>
              <a:rPr lang="en-US" altLang="tr-TR" sz="2800" b="1" dirty="0" smtClean="0">
                <a:solidFill>
                  <a:srgbClr val="666699"/>
                </a:solidFill>
              </a:rPr>
              <a:t>ethics in using them !!!</a:t>
            </a:r>
            <a:endParaRPr lang="en-US" altLang="tr-TR" sz="2800" b="1" dirty="0">
              <a:solidFill>
                <a:srgbClr val="666699"/>
              </a:solidFill>
            </a:endParaRPr>
          </a:p>
        </p:txBody>
      </p:sp>
      <p:sp>
        <p:nvSpPr>
          <p:cNvPr id="11"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2</a:t>
            </a:r>
            <a:r>
              <a:rPr lang="en-US" altLang="en-US" sz="1000" dirty="0" smtClean="0">
                <a:solidFill>
                  <a:srgbClr val="000000"/>
                </a:solidFill>
              </a:rPr>
              <a:t>-</a:t>
            </a:r>
            <a:fld id="{F2A1D2AC-C39B-4324-BFFA-6ECECF9BB71D}" type="slidenum">
              <a:rPr lang="en-US" altLang="en-US" sz="1000" smtClean="0">
                <a:solidFill>
                  <a:srgbClr val="000000"/>
                </a:solidFill>
              </a:rPr>
              <a:pPr eaLnBrk="1" hangingPunct="1">
                <a:spcBef>
                  <a:spcPct val="0"/>
                </a:spcBef>
                <a:buClrTx/>
                <a:buSzTx/>
                <a:buFontTx/>
                <a:buNone/>
              </a:pPr>
              <a:t>60</a:t>
            </a:fld>
            <a:endParaRPr lang="en-US" altLang="en-US" sz="1000" dirty="0" smtClean="0">
              <a:solidFill>
                <a:srgbClr val="000000"/>
              </a:solidFill>
            </a:endParaRPr>
          </a:p>
        </p:txBody>
      </p:sp>
    </p:spTree>
    <p:extLst>
      <p:ext uri="{BB962C8B-B14F-4D97-AF65-F5344CB8AC3E}">
        <p14:creationId xmlns:p14="http://schemas.microsoft.com/office/powerpoint/2010/main" val="31942569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a:latin typeface="Verdana"/>
              </a:rPr>
              <a:t>Computer </a:t>
            </a:r>
            <a:r>
              <a:rPr lang="en-US" altLang="en-US" sz="4400" b="1" dirty="0" smtClean="0">
                <a:latin typeface="Verdana"/>
              </a:rPr>
              <a:t>Code </a:t>
            </a:r>
            <a:r>
              <a:rPr lang="en-US" altLang="en-US" sz="4400" b="1" dirty="0">
                <a:latin typeface="Verdana"/>
              </a:rPr>
              <a:t>of </a:t>
            </a:r>
            <a:r>
              <a:rPr lang="en-US" altLang="en-US" sz="4400" b="1" dirty="0" smtClean="0">
                <a:latin typeface="Verdana"/>
              </a:rPr>
              <a:t>Ethics</a:t>
            </a:r>
            <a:endParaRPr lang="en-US" altLang="en-US" dirty="0"/>
          </a:p>
        </p:txBody>
      </p:sp>
      <p:sp>
        <p:nvSpPr>
          <p:cNvPr id="7173" name="Rectangle 3"/>
          <p:cNvSpPr>
            <a:spLocks noGrp="1" noChangeArrowheads="1"/>
          </p:cNvSpPr>
          <p:nvPr>
            <p:ph type="body" idx="1"/>
          </p:nvPr>
        </p:nvSpPr>
        <p:spPr>
          <a:xfrm>
            <a:off x="457200" y="1600200"/>
            <a:ext cx="8363272" cy="4637112"/>
          </a:xfrm>
        </p:spPr>
        <p:txBody>
          <a:bodyPr/>
          <a:lstStyle/>
          <a:p>
            <a:pPr lvl="0">
              <a:buClr>
                <a:srgbClr val="999966"/>
              </a:buClr>
            </a:pPr>
            <a:r>
              <a:rPr lang="en-US" dirty="0" smtClean="0">
                <a:solidFill>
                  <a:srgbClr val="666699"/>
                </a:solidFill>
              </a:rPr>
              <a:t>The </a:t>
            </a:r>
            <a:r>
              <a:rPr lang="en-US" dirty="0">
                <a:solidFill>
                  <a:srgbClr val="666699"/>
                </a:solidFill>
              </a:rPr>
              <a:t>engineer’s roles as designer, manager, and user of computers bring with them a responsibility to help foster the ethical use of </a:t>
            </a:r>
            <a:r>
              <a:rPr lang="en-US" dirty="0" smtClean="0">
                <a:solidFill>
                  <a:srgbClr val="666699"/>
                </a:solidFill>
              </a:rPr>
              <a:t>computers</a:t>
            </a:r>
            <a:endParaRPr lang="tr-TR" dirty="0" smtClean="0"/>
          </a:p>
        </p:txBody>
      </p:sp>
      <p:sp>
        <p:nvSpPr>
          <p:cNvPr id="11"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2</a:t>
            </a:r>
            <a:r>
              <a:rPr lang="en-US" altLang="en-US" sz="1000" dirty="0" smtClean="0">
                <a:solidFill>
                  <a:srgbClr val="000000"/>
                </a:solidFill>
              </a:rPr>
              <a:t>-</a:t>
            </a:r>
            <a:fld id="{F2A1D2AC-C39B-4324-BFFA-6ECECF9BB71D}" type="slidenum">
              <a:rPr lang="en-US" altLang="en-US" sz="1000" smtClean="0">
                <a:solidFill>
                  <a:srgbClr val="000000"/>
                </a:solidFill>
              </a:rPr>
              <a:pPr eaLnBrk="1" hangingPunct="1">
                <a:spcBef>
                  <a:spcPct val="0"/>
                </a:spcBef>
                <a:buClrTx/>
                <a:buSzTx/>
                <a:buFontTx/>
                <a:buNone/>
              </a:pPr>
              <a:t>61</a:t>
            </a:fld>
            <a:endParaRPr lang="en-US" altLang="en-US" sz="1000" dirty="0" smtClean="0">
              <a:solidFill>
                <a:srgbClr val="000000"/>
              </a:solidFill>
            </a:endParaRPr>
          </a:p>
        </p:txBody>
      </p:sp>
    </p:spTree>
    <p:extLst>
      <p:ext uri="{BB962C8B-B14F-4D97-AF65-F5344CB8AC3E}">
        <p14:creationId xmlns:p14="http://schemas.microsoft.com/office/powerpoint/2010/main" val="4119171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a:latin typeface="Verdana"/>
              </a:rPr>
              <a:t>Computer Code of Ethics</a:t>
            </a:r>
            <a:endParaRPr lang="en-US" altLang="en-US" dirty="0"/>
          </a:p>
        </p:txBody>
      </p:sp>
      <p:sp>
        <p:nvSpPr>
          <p:cNvPr id="7173" name="Rectangle 3"/>
          <p:cNvSpPr>
            <a:spLocks noGrp="1" noChangeArrowheads="1"/>
          </p:cNvSpPr>
          <p:nvPr>
            <p:ph type="body" idx="1"/>
          </p:nvPr>
        </p:nvSpPr>
        <p:spPr>
          <a:xfrm>
            <a:off x="457200" y="1600200"/>
            <a:ext cx="8363272" cy="4637112"/>
          </a:xfrm>
        </p:spPr>
        <p:txBody>
          <a:bodyPr/>
          <a:lstStyle/>
          <a:p>
            <a:pPr>
              <a:lnSpc>
                <a:spcPct val="95000"/>
              </a:lnSpc>
            </a:pPr>
            <a:r>
              <a:rPr lang="en-US" dirty="0" smtClean="0"/>
              <a:t>Categories of computer ethics problems: </a:t>
            </a:r>
          </a:p>
          <a:p>
            <a:pPr marL="722313" lvl="1" indent="-265113">
              <a:lnSpc>
                <a:spcPct val="95000"/>
              </a:lnSpc>
              <a:buFont typeface="+mj-lt"/>
              <a:buAutoNum type="arabicPeriod"/>
            </a:pPr>
            <a:r>
              <a:rPr lang="en-US" b="1" dirty="0"/>
              <a:t>Computers as an engineering tool</a:t>
            </a:r>
            <a:r>
              <a:rPr lang="en-US" dirty="0"/>
              <a:t>, when used improperly as design tools and as components integrated into engineered systems</a:t>
            </a:r>
          </a:p>
          <a:p>
            <a:pPr lvl="2">
              <a:lnSpc>
                <a:spcPct val="95000"/>
              </a:lnSpc>
            </a:pPr>
            <a:r>
              <a:rPr lang="en-US" altLang="en-US" dirty="0"/>
              <a:t>For example, software can’t be a substitute for good engineering judgment always</a:t>
            </a:r>
          </a:p>
          <a:p>
            <a:pPr marL="722313" lvl="1" indent="-265113">
              <a:lnSpc>
                <a:spcPct val="95000"/>
              </a:lnSpc>
              <a:buFont typeface="+mj-lt"/>
              <a:buAutoNum type="arabicPeriod"/>
            </a:pPr>
            <a:r>
              <a:rPr lang="en-US" b="1" dirty="0" smtClean="0"/>
              <a:t>Computers as a tool for unethical behavior</a:t>
            </a:r>
            <a:r>
              <a:rPr lang="en-US" dirty="0" smtClean="0"/>
              <a:t>, for example, computers can be used: </a:t>
            </a:r>
          </a:p>
          <a:p>
            <a:pPr lvl="2">
              <a:lnSpc>
                <a:spcPct val="95000"/>
              </a:lnSpc>
            </a:pPr>
            <a:r>
              <a:rPr lang="en-US" dirty="0" smtClean="0"/>
              <a:t>To steal money from a bank</a:t>
            </a:r>
          </a:p>
          <a:p>
            <a:pPr lvl="2">
              <a:lnSpc>
                <a:spcPct val="95000"/>
              </a:lnSpc>
            </a:pPr>
            <a:r>
              <a:rPr lang="en-US" dirty="0" smtClean="0"/>
              <a:t>To make privacy more difficult to protect</a:t>
            </a:r>
          </a:p>
          <a:p>
            <a:pPr lvl="2">
              <a:lnSpc>
                <a:spcPct val="95000"/>
              </a:lnSpc>
            </a:pPr>
            <a:r>
              <a:rPr lang="en-US" dirty="0"/>
              <a:t>To breach copyright (music, movies, or software, etc.)</a:t>
            </a:r>
          </a:p>
          <a:p>
            <a:pPr lvl="2">
              <a:lnSpc>
                <a:spcPct val="95000"/>
              </a:lnSpc>
            </a:pPr>
            <a:r>
              <a:rPr lang="en-US" dirty="0" smtClean="0"/>
              <a:t>To hack into a database</a:t>
            </a:r>
          </a:p>
          <a:p>
            <a:pPr lvl="2">
              <a:lnSpc>
                <a:spcPct val="95000"/>
              </a:lnSpc>
            </a:pPr>
            <a:r>
              <a:rPr lang="en-US" dirty="0" smtClean="0"/>
              <a:t>To issue computer viruses</a:t>
            </a:r>
          </a:p>
        </p:txBody>
      </p:sp>
      <p:sp>
        <p:nvSpPr>
          <p:cNvPr id="11"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2</a:t>
            </a:r>
            <a:r>
              <a:rPr lang="en-US" altLang="en-US" sz="1000" dirty="0" smtClean="0">
                <a:solidFill>
                  <a:srgbClr val="000000"/>
                </a:solidFill>
              </a:rPr>
              <a:t>-</a:t>
            </a:r>
            <a:fld id="{F2A1D2AC-C39B-4324-BFFA-6ECECF9BB71D}" type="slidenum">
              <a:rPr lang="en-US" altLang="en-US" sz="1000" smtClean="0">
                <a:solidFill>
                  <a:srgbClr val="000000"/>
                </a:solidFill>
              </a:rPr>
              <a:pPr eaLnBrk="1" hangingPunct="1">
                <a:spcBef>
                  <a:spcPct val="0"/>
                </a:spcBef>
                <a:buClrTx/>
                <a:buSzTx/>
                <a:buFontTx/>
                <a:buNone/>
              </a:pPr>
              <a:t>62</a:t>
            </a:fld>
            <a:endParaRPr lang="en-US" altLang="en-US" sz="1000" dirty="0" smtClean="0">
              <a:solidFill>
                <a:srgbClr val="000000"/>
              </a:solidFill>
            </a:endParaRPr>
          </a:p>
        </p:txBody>
      </p:sp>
    </p:spTree>
    <p:extLst>
      <p:ext uri="{BB962C8B-B14F-4D97-AF65-F5344CB8AC3E}">
        <p14:creationId xmlns:p14="http://schemas.microsoft.com/office/powerpoint/2010/main" val="42801203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a:latin typeface="Verdana"/>
              </a:rPr>
              <a:t>Computer </a:t>
            </a:r>
            <a:r>
              <a:rPr lang="en-US" altLang="en-US" sz="4400" b="1" dirty="0" smtClean="0">
                <a:latin typeface="Verdana"/>
              </a:rPr>
              <a:t>Code </a:t>
            </a:r>
            <a:r>
              <a:rPr lang="en-US" altLang="en-US" sz="4400" b="1" dirty="0">
                <a:latin typeface="Verdana"/>
              </a:rPr>
              <a:t>of </a:t>
            </a:r>
            <a:r>
              <a:rPr lang="en-US" altLang="en-US" sz="4400" b="1" dirty="0" smtClean="0">
                <a:latin typeface="Verdana"/>
              </a:rPr>
              <a:t>Ethics</a:t>
            </a:r>
            <a:endParaRPr lang="en-US" altLang="en-US" dirty="0"/>
          </a:p>
        </p:txBody>
      </p:sp>
      <p:sp>
        <p:nvSpPr>
          <p:cNvPr id="7173" name="Rectangle 3"/>
          <p:cNvSpPr>
            <a:spLocks noGrp="1" noChangeArrowheads="1"/>
          </p:cNvSpPr>
          <p:nvPr>
            <p:ph type="body" idx="1"/>
          </p:nvPr>
        </p:nvSpPr>
        <p:spPr>
          <a:xfrm>
            <a:off x="457200" y="1600200"/>
            <a:ext cx="8363272" cy="4637112"/>
          </a:xfrm>
        </p:spPr>
        <p:txBody>
          <a:bodyPr/>
          <a:lstStyle/>
          <a:p>
            <a:r>
              <a:rPr lang="en-US" dirty="0" smtClean="0"/>
              <a:t>To aid with decision making regarding these, and other computer-related ethical issues, many related organizations have developed codes of ethics for computer use</a:t>
            </a:r>
          </a:p>
          <a:p>
            <a:r>
              <a:rPr lang="en-US" dirty="0" smtClean="0"/>
              <a:t>The purposes of ethical codes and the way in which codes of ethics function are equally true for codes related to computer use</a:t>
            </a:r>
          </a:p>
        </p:txBody>
      </p:sp>
      <p:sp>
        <p:nvSpPr>
          <p:cNvPr id="11"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tr-TR" altLang="en-US" sz="1000" dirty="0">
                <a:solidFill>
                  <a:srgbClr val="000000"/>
                </a:solidFill>
              </a:rPr>
              <a:t>2</a:t>
            </a:r>
            <a:r>
              <a:rPr lang="en-US" altLang="en-US" sz="1000" dirty="0" smtClean="0">
                <a:solidFill>
                  <a:srgbClr val="000000"/>
                </a:solidFill>
              </a:rPr>
              <a:t>-</a:t>
            </a:r>
            <a:fld id="{F2A1D2AC-C39B-4324-BFFA-6ECECF9BB71D}" type="slidenum">
              <a:rPr lang="en-US" altLang="en-US" sz="1000" smtClean="0">
                <a:solidFill>
                  <a:srgbClr val="000000"/>
                </a:solidFill>
              </a:rPr>
              <a:pPr eaLnBrk="1" hangingPunct="1">
                <a:spcBef>
                  <a:spcPct val="0"/>
                </a:spcBef>
                <a:buClrTx/>
                <a:buSzTx/>
                <a:buFontTx/>
                <a:buNone/>
              </a:pPr>
              <a:t>63</a:t>
            </a:fld>
            <a:endParaRPr lang="en-US" altLang="en-US" sz="1000" dirty="0" smtClean="0">
              <a:solidFill>
                <a:srgbClr val="000000"/>
              </a:solidFill>
            </a:endParaRPr>
          </a:p>
        </p:txBody>
      </p:sp>
    </p:spTree>
    <p:extLst>
      <p:ext uri="{BB962C8B-B14F-4D97-AF65-F5344CB8AC3E}">
        <p14:creationId xmlns:p14="http://schemas.microsoft.com/office/powerpoint/2010/main" val="5853512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64</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eaLnBrk="1" hangingPunct="1">
              <a:lnSpc>
                <a:spcPct val="95000"/>
              </a:lnSpc>
              <a:defRPr/>
            </a:pPr>
            <a:r>
              <a:rPr lang="en-US" altLang="en-US" b="1" dirty="0" smtClean="0">
                <a:solidFill>
                  <a:schemeClr val="tx2"/>
                </a:solidFill>
              </a:rPr>
              <a:t>ACM</a:t>
            </a:r>
            <a:r>
              <a:rPr lang="tr-TR" altLang="en-US" b="1" dirty="0" smtClean="0">
                <a:solidFill>
                  <a:schemeClr val="tx2"/>
                </a:solidFill>
              </a:rPr>
              <a:t> </a:t>
            </a:r>
            <a:r>
              <a:rPr lang="en-US" altLang="en-US" dirty="0" smtClean="0">
                <a:solidFill>
                  <a:schemeClr val="tx2"/>
                </a:solidFill>
              </a:rPr>
              <a:t>General Moral Imperatives</a:t>
            </a:r>
          </a:p>
          <a:p>
            <a:pPr lvl="1" eaLnBrk="1" hangingPunct="1">
              <a:lnSpc>
                <a:spcPct val="95000"/>
              </a:lnSpc>
              <a:defRPr/>
            </a:pPr>
            <a:r>
              <a:rPr lang="en-US" altLang="en-US" dirty="0" smtClean="0">
                <a:solidFill>
                  <a:schemeClr val="tx2"/>
                </a:solidFill>
              </a:rPr>
              <a:t>Contribute to society and human well-being</a:t>
            </a:r>
          </a:p>
          <a:p>
            <a:pPr lvl="1" eaLnBrk="1" hangingPunct="1">
              <a:lnSpc>
                <a:spcPct val="95000"/>
              </a:lnSpc>
              <a:defRPr/>
            </a:pPr>
            <a:r>
              <a:rPr lang="en-US" altLang="en-US" dirty="0" smtClean="0">
                <a:solidFill>
                  <a:schemeClr val="tx2"/>
                </a:solidFill>
              </a:rPr>
              <a:t>Avoid harm to others</a:t>
            </a:r>
          </a:p>
          <a:p>
            <a:pPr lvl="1" eaLnBrk="1" hangingPunct="1">
              <a:lnSpc>
                <a:spcPct val="95000"/>
              </a:lnSpc>
              <a:defRPr/>
            </a:pPr>
            <a:r>
              <a:rPr lang="en-US" altLang="en-US" dirty="0" smtClean="0">
                <a:solidFill>
                  <a:schemeClr val="tx2"/>
                </a:solidFill>
              </a:rPr>
              <a:t>Be honest and trustworthy</a:t>
            </a:r>
          </a:p>
          <a:p>
            <a:pPr lvl="1" eaLnBrk="1" hangingPunct="1">
              <a:lnSpc>
                <a:spcPct val="95000"/>
              </a:lnSpc>
              <a:defRPr/>
            </a:pPr>
            <a:r>
              <a:rPr lang="en-US" altLang="en-US" dirty="0" smtClean="0">
                <a:solidFill>
                  <a:schemeClr val="tx2"/>
                </a:solidFill>
              </a:rPr>
              <a:t>Be fair and take action not to discriminate</a:t>
            </a:r>
          </a:p>
          <a:p>
            <a:pPr lvl="1" eaLnBrk="1" hangingPunct="1">
              <a:lnSpc>
                <a:spcPct val="95000"/>
              </a:lnSpc>
              <a:defRPr/>
            </a:pPr>
            <a:r>
              <a:rPr lang="en-US" altLang="en-US" dirty="0" smtClean="0">
                <a:solidFill>
                  <a:schemeClr val="tx2"/>
                </a:solidFill>
              </a:rPr>
              <a:t>Honor property rights including copyrights and patents</a:t>
            </a:r>
          </a:p>
          <a:p>
            <a:pPr lvl="1" eaLnBrk="1" hangingPunct="1">
              <a:lnSpc>
                <a:spcPct val="95000"/>
              </a:lnSpc>
              <a:defRPr/>
            </a:pPr>
            <a:r>
              <a:rPr lang="en-US" altLang="en-US" dirty="0" smtClean="0">
                <a:solidFill>
                  <a:schemeClr val="tx2"/>
                </a:solidFill>
              </a:rPr>
              <a:t>Give proper credit for intellectual property</a:t>
            </a:r>
          </a:p>
          <a:p>
            <a:pPr lvl="1" eaLnBrk="1" hangingPunct="1">
              <a:lnSpc>
                <a:spcPct val="95000"/>
              </a:lnSpc>
              <a:defRPr/>
            </a:pPr>
            <a:r>
              <a:rPr lang="en-US" altLang="en-US" dirty="0" smtClean="0">
                <a:solidFill>
                  <a:schemeClr val="tx2"/>
                </a:solidFill>
              </a:rPr>
              <a:t>Respect the privacy of others</a:t>
            </a:r>
          </a:p>
          <a:p>
            <a:pPr lvl="1" eaLnBrk="1" hangingPunct="1">
              <a:lnSpc>
                <a:spcPct val="95000"/>
              </a:lnSpc>
              <a:defRPr/>
            </a:pPr>
            <a:r>
              <a:rPr lang="en-US" altLang="en-US" dirty="0" smtClean="0">
                <a:solidFill>
                  <a:schemeClr val="tx2"/>
                </a:solidFill>
              </a:rPr>
              <a:t>Honor Confidentiality</a:t>
            </a:r>
          </a:p>
          <a:p>
            <a:pPr marL="0" lvl="1" indent="0" eaLnBrk="1" hangingPunct="1">
              <a:lnSpc>
                <a:spcPct val="95000"/>
              </a:lnSpc>
              <a:buNone/>
              <a:defRPr/>
            </a:pPr>
            <a:r>
              <a:rPr lang="en-GB" altLang="en-US" sz="1600" b="1" dirty="0" smtClean="0">
                <a:solidFill>
                  <a:schemeClr val="tx2"/>
                </a:solidFill>
              </a:rPr>
              <a:t>ACM</a:t>
            </a:r>
            <a:r>
              <a:rPr lang="tr-TR" altLang="en-US" sz="1600" b="1" dirty="0" smtClean="0">
                <a:solidFill>
                  <a:schemeClr val="tx2"/>
                </a:solidFill>
              </a:rPr>
              <a:t>: </a:t>
            </a:r>
            <a:r>
              <a:rPr lang="en-GB" altLang="en-US" sz="1600" dirty="0" smtClean="0">
                <a:solidFill>
                  <a:schemeClr val="tx2"/>
                </a:solidFill>
              </a:rPr>
              <a:t>Association </a:t>
            </a:r>
            <a:r>
              <a:rPr lang="en-GB" altLang="en-US" sz="1600" dirty="0">
                <a:solidFill>
                  <a:schemeClr val="tx2"/>
                </a:solidFill>
              </a:rPr>
              <a:t>of Computer </a:t>
            </a:r>
            <a:r>
              <a:rPr lang="en-GB" altLang="en-US" sz="1600" dirty="0" smtClean="0">
                <a:solidFill>
                  <a:schemeClr val="tx2"/>
                </a:solidFill>
              </a:rPr>
              <a:t>Machinery</a:t>
            </a:r>
            <a:endParaRPr lang="tr-TR" altLang="en-US" sz="1600" dirty="0" smtClean="0">
              <a:solidFill>
                <a:schemeClr val="tx2"/>
              </a:solidFill>
            </a:endParaRPr>
          </a:p>
          <a:p>
            <a:pPr marL="0" lvl="1" indent="0" eaLnBrk="1" hangingPunct="1">
              <a:lnSpc>
                <a:spcPct val="95000"/>
              </a:lnSpc>
              <a:buNone/>
              <a:defRPr/>
            </a:pPr>
            <a:r>
              <a:rPr lang="en-US" altLang="en-US" sz="1600" dirty="0" smtClean="0">
                <a:solidFill>
                  <a:schemeClr val="tx2"/>
                </a:solidFill>
              </a:rPr>
              <a:t>http://www.acm.org/about/code-of-ethics</a:t>
            </a:r>
            <a:endParaRPr lang="en-US" altLang="en-US" sz="1600" dirty="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ACM</a:t>
            </a:r>
            <a:r>
              <a:rPr lang="en-US" altLang="en-US" sz="3600" b="1" dirty="0" smtClean="0">
                <a:latin typeface="Verdana"/>
              </a:rPr>
              <a:t>-</a:t>
            </a:r>
            <a:r>
              <a:rPr lang="en-US" altLang="en-US" sz="4400" b="1" dirty="0" smtClean="0">
                <a:latin typeface="Verdana"/>
              </a:rPr>
              <a:t>Code of Ethics</a:t>
            </a:r>
          </a:p>
        </p:txBody>
      </p:sp>
    </p:spTree>
    <p:extLst>
      <p:ext uri="{BB962C8B-B14F-4D97-AF65-F5344CB8AC3E}">
        <p14:creationId xmlns:p14="http://schemas.microsoft.com/office/powerpoint/2010/main" val="24741511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65</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eaLnBrk="1" hangingPunct="1">
              <a:defRPr/>
            </a:pPr>
            <a:r>
              <a:rPr lang="en-US" dirty="0" smtClean="0"/>
              <a:t>Why are ethics important in biomedical engineering?</a:t>
            </a:r>
            <a:endParaRPr lang="en-US" altLang="en-US" dirty="0" smtClean="0">
              <a:solidFill>
                <a:schemeClr val="tx2"/>
              </a:solidFill>
            </a:endParaRPr>
          </a:p>
          <a:p>
            <a:pPr lvl="1" eaLnBrk="1" hangingPunct="1">
              <a:defRPr/>
            </a:pPr>
            <a:r>
              <a:rPr lang="en-US" altLang="en-US" dirty="0" smtClean="0">
                <a:solidFill>
                  <a:schemeClr val="tx2"/>
                </a:solidFill>
              </a:rPr>
              <a:t>Any medical field deals with serious and personal issues</a:t>
            </a:r>
          </a:p>
          <a:p>
            <a:pPr lvl="2" eaLnBrk="1" hangingPunct="1">
              <a:defRPr/>
            </a:pPr>
            <a:r>
              <a:rPr lang="en-US" altLang="en-US" dirty="0" smtClean="0">
                <a:solidFill>
                  <a:schemeClr val="tx2"/>
                </a:solidFill>
              </a:rPr>
              <a:t>Honesty and confidentiality are necessary to allow engineering to conduct research with patients and for results to be considered relevant and progressive</a:t>
            </a:r>
          </a:p>
          <a:p>
            <a:pPr lvl="1" eaLnBrk="1" hangingPunct="1">
              <a:defRPr/>
            </a:pPr>
            <a:r>
              <a:rPr lang="en-US" altLang="en-US" dirty="0" smtClean="0">
                <a:solidFill>
                  <a:schemeClr val="tx2"/>
                </a:solidFill>
              </a:rPr>
              <a:t>As technology advances so does our capabilities in engineering and medical fields</a:t>
            </a:r>
          </a:p>
          <a:p>
            <a:pPr lvl="2" eaLnBrk="1" hangingPunct="1">
              <a:defRPr/>
            </a:pPr>
            <a:r>
              <a:rPr lang="en-US" altLang="en-US" dirty="0" smtClean="0">
                <a:solidFill>
                  <a:schemeClr val="tx2"/>
                </a:solidFill>
              </a:rPr>
              <a:t>These capabilities can allow us to achieve things people may think as science crossing into nature or religion/beliefs</a:t>
            </a:r>
            <a:endParaRPr lang="en-US" altLang="en-US" dirty="0">
              <a:solidFill>
                <a:schemeClr val="tx2"/>
              </a:solidFill>
            </a:endParaRPr>
          </a:p>
        </p:txBody>
      </p:sp>
      <p:sp>
        <p:nvSpPr>
          <p:cNvPr id="7" name="Rectangle 2"/>
          <p:cNvSpPr>
            <a:spLocks noGrp="1" noChangeArrowheads="1"/>
          </p:cNvSpPr>
          <p:nvPr>
            <p:ph type="title"/>
          </p:nvPr>
        </p:nvSpPr>
        <p:spPr>
          <a:xfrm>
            <a:off x="457200" y="277813"/>
            <a:ext cx="8229600" cy="1139825"/>
          </a:xfrm>
        </p:spPr>
        <p:txBody>
          <a:bodyPr anchor="ctr" anchorCtr="0"/>
          <a:lstStyle/>
          <a:p>
            <a:r>
              <a:rPr lang="en-GB" sz="4400" b="1" dirty="0" smtClean="0">
                <a:latin typeface="+mn-lt"/>
              </a:rPr>
              <a:t>Biomedical Engineering</a:t>
            </a:r>
            <a:r>
              <a:rPr lang="tr-TR" sz="4400" b="1" dirty="0" smtClean="0">
                <a:latin typeface="+mn-lt"/>
              </a:rPr>
              <a:t> </a:t>
            </a:r>
            <a:r>
              <a:rPr lang="en-US" altLang="en-US" sz="4400" b="1" dirty="0" smtClean="0">
                <a:latin typeface="+mn-lt"/>
              </a:rPr>
              <a:t>Code of Ethics</a:t>
            </a:r>
          </a:p>
        </p:txBody>
      </p:sp>
    </p:spTree>
    <p:extLst>
      <p:ext uri="{BB962C8B-B14F-4D97-AF65-F5344CB8AC3E}">
        <p14:creationId xmlns:p14="http://schemas.microsoft.com/office/powerpoint/2010/main" val="10711479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66</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eaLnBrk="1" hangingPunct="1">
              <a:lnSpc>
                <a:spcPct val="95000"/>
              </a:lnSpc>
              <a:defRPr/>
            </a:pPr>
            <a:r>
              <a:rPr lang="en-GB" b="1" dirty="0" smtClean="0"/>
              <a:t>Professional ethics </a:t>
            </a:r>
          </a:p>
          <a:p>
            <a:pPr lvl="1" eaLnBrk="1" hangingPunct="1">
              <a:lnSpc>
                <a:spcPct val="95000"/>
              </a:lnSpc>
              <a:defRPr/>
            </a:pPr>
            <a:r>
              <a:rPr lang="en-GB" dirty="0" smtClean="0"/>
              <a:t>Being honest and impartial</a:t>
            </a:r>
          </a:p>
          <a:p>
            <a:pPr lvl="1" eaLnBrk="1" hangingPunct="1">
              <a:lnSpc>
                <a:spcPct val="95000"/>
              </a:lnSpc>
              <a:defRPr/>
            </a:pPr>
            <a:r>
              <a:rPr lang="en-GB" dirty="0" smtClean="0"/>
              <a:t>Not publishing false reports</a:t>
            </a:r>
          </a:p>
          <a:p>
            <a:pPr eaLnBrk="1" hangingPunct="1">
              <a:lnSpc>
                <a:spcPct val="95000"/>
              </a:lnSpc>
              <a:defRPr/>
            </a:pPr>
            <a:r>
              <a:rPr lang="en-GB" b="1" dirty="0" smtClean="0"/>
              <a:t>Patient ethics</a:t>
            </a:r>
          </a:p>
          <a:p>
            <a:pPr lvl="1" eaLnBrk="1" hangingPunct="1">
              <a:lnSpc>
                <a:spcPct val="95000"/>
              </a:lnSpc>
              <a:defRPr/>
            </a:pPr>
            <a:r>
              <a:rPr lang="en-GB" dirty="0" smtClean="0"/>
              <a:t>Confidentiality</a:t>
            </a:r>
          </a:p>
          <a:p>
            <a:pPr lvl="1" eaLnBrk="1" hangingPunct="1">
              <a:lnSpc>
                <a:spcPct val="95000"/>
              </a:lnSpc>
              <a:defRPr/>
            </a:pPr>
            <a:r>
              <a:rPr lang="en-GB" dirty="0" smtClean="0"/>
              <a:t>Full disclosure</a:t>
            </a:r>
          </a:p>
          <a:p>
            <a:pPr eaLnBrk="1" hangingPunct="1">
              <a:lnSpc>
                <a:spcPct val="95000"/>
              </a:lnSpc>
              <a:defRPr/>
            </a:pPr>
            <a:r>
              <a:rPr lang="en-GB" b="1" dirty="0" smtClean="0"/>
              <a:t>Natural &amp; human ethics</a:t>
            </a:r>
          </a:p>
          <a:p>
            <a:pPr lvl="1" eaLnBrk="1" hangingPunct="1">
              <a:lnSpc>
                <a:spcPct val="95000"/>
              </a:lnSpc>
              <a:defRPr/>
            </a:pPr>
            <a:r>
              <a:rPr lang="en-GB" dirty="0" smtClean="0"/>
              <a:t>Not </a:t>
            </a:r>
            <a:r>
              <a:rPr lang="en-GB" dirty="0"/>
              <a:t>“playing God”</a:t>
            </a:r>
          </a:p>
          <a:p>
            <a:pPr lvl="1" eaLnBrk="1" hangingPunct="1">
              <a:lnSpc>
                <a:spcPct val="95000"/>
              </a:lnSpc>
              <a:defRPr/>
            </a:pPr>
            <a:r>
              <a:rPr lang="en-GB" dirty="0"/>
              <a:t>Not interfering with natural life and/or </a:t>
            </a:r>
            <a:r>
              <a:rPr lang="en-GB" dirty="0" smtClean="0"/>
              <a:t>nature</a:t>
            </a:r>
            <a:endParaRPr lang="en-GB" dirty="0"/>
          </a:p>
          <a:p>
            <a:pPr lvl="1" eaLnBrk="1" hangingPunct="1">
              <a:lnSpc>
                <a:spcPct val="95000"/>
              </a:lnSpc>
              <a:defRPr/>
            </a:pPr>
            <a:r>
              <a:rPr lang="en-GB" dirty="0"/>
              <a:t>Not crossing the line between improving quality of life and changing </a:t>
            </a:r>
            <a:r>
              <a:rPr lang="en-GB" dirty="0" smtClean="0"/>
              <a:t>life</a:t>
            </a:r>
            <a:endParaRPr lang="en-GB" dirty="0"/>
          </a:p>
        </p:txBody>
      </p:sp>
      <p:sp>
        <p:nvSpPr>
          <p:cNvPr id="7" name="Rectangle 2"/>
          <p:cNvSpPr>
            <a:spLocks noGrp="1" noChangeArrowheads="1"/>
          </p:cNvSpPr>
          <p:nvPr>
            <p:ph type="title"/>
          </p:nvPr>
        </p:nvSpPr>
        <p:spPr>
          <a:xfrm>
            <a:off x="457200" y="277813"/>
            <a:ext cx="8229600" cy="1139825"/>
          </a:xfrm>
        </p:spPr>
        <p:txBody>
          <a:bodyPr anchor="ctr" anchorCtr="0"/>
          <a:lstStyle/>
          <a:p>
            <a:r>
              <a:rPr lang="en-GB" sz="4400" b="1" dirty="0" smtClean="0">
                <a:latin typeface="+mn-lt"/>
              </a:rPr>
              <a:t>Biomedical Engineering</a:t>
            </a:r>
            <a:r>
              <a:rPr lang="tr-TR" sz="4400" b="1" dirty="0" smtClean="0">
                <a:latin typeface="+mn-lt"/>
              </a:rPr>
              <a:t> </a:t>
            </a:r>
            <a:r>
              <a:rPr lang="en-US" altLang="en-US" sz="4400" b="1" dirty="0" smtClean="0">
                <a:latin typeface="+mn-lt"/>
              </a:rPr>
              <a:t>Code of Ethics</a:t>
            </a:r>
          </a:p>
        </p:txBody>
      </p:sp>
    </p:spTree>
    <p:extLst>
      <p:ext uri="{BB962C8B-B14F-4D97-AF65-F5344CB8AC3E}">
        <p14:creationId xmlns:p14="http://schemas.microsoft.com/office/powerpoint/2010/main" val="6964556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67</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eaLnBrk="1" hangingPunct="1">
              <a:defRPr/>
            </a:pPr>
            <a:r>
              <a:rPr lang="en-US" sz="2400" dirty="0" smtClean="0"/>
              <a:t>Biomedical engineering professional obligations</a:t>
            </a:r>
          </a:p>
          <a:p>
            <a:pPr marL="720725" lvl="1" indent="-206375" eaLnBrk="1" hangingPunct="1">
              <a:buFont typeface="+mj-lt"/>
              <a:buAutoNum type="arabicPeriod"/>
              <a:defRPr/>
            </a:pPr>
            <a:r>
              <a:rPr lang="en-US" sz="2000" dirty="0" smtClean="0"/>
              <a:t>Use their knowledge, skills, and abilities to enhance the safety, health, and welfare of the public.</a:t>
            </a:r>
          </a:p>
          <a:p>
            <a:pPr marL="720725" lvl="1" indent="-206375" eaLnBrk="1" hangingPunct="1">
              <a:buFont typeface="+mj-lt"/>
              <a:buAutoNum type="arabicPeriod"/>
              <a:defRPr/>
            </a:pPr>
            <a:r>
              <a:rPr lang="en-US" sz="2000" dirty="0" smtClean="0"/>
              <a:t>Strive by action, example, and influence to increase the competence, prestige, and honor of the biomedical engineering profession.</a:t>
            </a:r>
          </a:p>
          <a:p>
            <a:pPr eaLnBrk="1" hangingPunct="1">
              <a:defRPr/>
            </a:pPr>
            <a:r>
              <a:rPr lang="en-US" sz="2400" dirty="0" smtClean="0"/>
              <a:t>Biomedical engineering health care obligations</a:t>
            </a:r>
          </a:p>
          <a:p>
            <a:pPr marL="720725" lvl="1" indent="-206375" eaLnBrk="1" hangingPunct="1">
              <a:buFont typeface="+mj-lt"/>
              <a:buAutoNum type="arabicPeriod"/>
              <a:defRPr/>
            </a:pPr>
            <a:r>
              <a:rPr lang="en-US" sz="2000" dirty="0" smtClean="0"/>
              <a:t>Regard responsibility toward and rights of patients, including those of confidentiality and privacy, as their primary concern.</a:t>
            </a:r>
          </a:p>
          <a:p>
            <a:pPr marL="720725" lvl="1" indent="-206375" eaLnBrk="1" hangingPunct="1">
              <a:buFont typeface="+mj-lt"/>
              <a:buAutoNum type="arabicPeriod"/>
              <a:defRPr/>
            </a:pPr>
            <a:r>
              <a:rPr lang="en-US" sz="2000" dirty="0" smtClean="0"/>
              <a:t>Consider the larger consequences of their work in regard to cost, availability, and delivery of health care.</a:t>
            </a:r>
          </a:p>
          <a:p>
            <a:pPr marL="0" lvl="1" indent="0" eaLnBrk="1" hangingPunct="1">
              <a:buNone/>
              <a:defRPr/>
            </a:pPr>
            <a:r>
              <a:rPr lang="en-US" sz="1800" b="1" dirty="0" smtClean="0"/>
              <a:t>BMES: </a:t>
            </a:r>
            <a:r>
              <a:rPr lang="en-US" sz="1800" dirty="0" smtClean="0"/>
              <a:t>Biomedical Engineering Society</a:t>
            </a:r>
            <a:r>
              <a:rPr lang="tr-TR" sz="1800" dirty="0" smtClean="0"/>
              <a:t> - </a:t>
            </a:r>
            <a:r>
              <a:rPr lang="en-US" sz="1800" dirty="0" smtClean="0"/>
              <a:t>https</a:t>
            </a:r>
            <a:r>
              <a:rPr lang="en-US" sz="1800" dirty="0"/>
              <a:t>://www.bmes.org/</a:t>
            </a:r>
            <a:endParaRPr lang="tr-TR" sz="1800" dirty="0" smtClean="0"/>
          </a:p>
          <a:p>
            <a:pPr marL="0" lvl="1" indent="0" eaLnBrk="1" hangingPunct="1">
              <a:buNone/>
              <a:defRPr/>
            </a:pPr>
            <a:endParaRPr lang="en-US" sz="1800"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r>
              <a:rPr lang="en-GB" sz="4400" b="1" dirty="0">
                <a:latin typeface="Verdana"/>
              </a:rPr>
              <a:t>Biomedical Engineering</a:t>
            </a:r>
            <a:r>
              <a:rPr lang="tr-TR" sz="4400" b="1" dirty="0">
                <a:latin typeface="Verdana"/>
              </a:rPr>
              <a:t> </a:t>
            </a:r>
            <a:r>
              <a:rPr lang="en-US" altLang="en-US" sz="4400" b="1" dirty="0">
                <a:latin typeface="Verdana"/>
              </a:rPr>
              <a:t>Code of Ethics</a:t>
            </a:r>
            <a:endParaRPr lang="en-US" altLang="en-US" sz="4400" b="1" dirty="0" smtClean="0">
              <a:latin typeface="+mn-lt"/>
            </a:endParaRPr>
          </a:p>
        </p:txBody>
      </p:sp>
    </p:spTree>
    <p:extLst>
      <p:ext uri="{BB962C8B-B14F-4D97-AF65-F5344CB8AC3E}">
        <p14:creationId xmlns:p14="http://schemas.microsoft.com/office/powerpoint/2010/main" val="26621028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68</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eaLnBrk="1" hangingPunct="1">
              <a:lnSpc>
                <a:spcPct val="90000"/>
              </a:lnSpc>
              <a:defRPr/>
            </a:pPr>
            <a:r>
              <a:rPr lang="en-US" sz="2400" dirty="0" smtClean="0"/>
              <a:t>Biomedical engineering research obligations</a:t>
            </a:r>
          </a:p>
          <a:p>
            <a:pPr marL="720725" lvl="1" indent="-206375" eaLnBrk="1" hangingPunct="1">
              <a:lnSpc>
                <a:spcPct val="90000"/>
              </a:lnSpc>
              <a:buFont typeface="+mj-lt"/>
              <a:buAutoNum type="arabicPeriod"/>
              <a:defRPr/>
            </a:pPr>
            <a:r>
              <a:rPr lang="en-US" sz="2000" dirty="0" smtClean="0"/>
              <a:t>Comply fully with legal, ethical, institutional, governmental, and other applicable research guidelines, respecting the rights of and exercising the responsibilities to colleagues, human and animal subjects, and the scientific and general public.</a:t>
            </a:r>
          </a:p>
          <a:p>
            <a:pPr marL="720725" lvl="1" indent="-206375" eaLnBrk="1" hangingPunct="1">
              <a:lnSpc>
                <a:spcPct val="90000"/>
              </a:lnSpc>
              <a:buFont typeface="+mj-lt"/>
              <a:buAutoNum type="arabicPeriod"/>
              <a:defRPr/>
            </a:pPr>
            <a:r>
              <a:rPr lang="en-US" sz="2000" dirty="0" smtClean="0"/>
              <a:t>Publish and/or present properly credited results of research accurately and clearly.</a:t>
            </a:r>
          </a:p>
          <a:p>
            <a:pPr eaLnBrk="1" hangingPunct="1">
              <a:lnSpc>
                <a:spcPct val="90000"/>
              </a:lnSpc>
              <a:defRPr/>
            </a:pPr>
            <a:r>
              <a:rPr lang="en-US" sz="2400" dirty="0" smtClean="0"/>
              <a:t>Biomedical engineering training obligations</a:t>
            </a:r>
          </a:p>
          <a:p>
            <a:pPr marL="720725" lvl="1" indent="-206375" eaLnBrk="1" hangingPunct="1">
              <a:lnSpc>
                <a:spcPct val="90000"/>
              </a:lnSpc>
              <a:buFont typeface="+mj-lt"/>
              <a:buAutoNum type="arabicPeriod"/>
              <a:defRPr/>
            </a:pPr>
            <a:r>
              <a:rPr lang="en-US" sz="2000" dirty="0" smtClean="0"/>
              <a:t>Honor the responsibility not only to train biomedical engineering students in proper professional conduct in performing research and publishing results, but also to model such conduct before them.</a:t>
            </a:r>
          </a:p>
          <a:p>
            <a:pPr marL="720725" lvl="1" indent="-206375" eaLnBrk="1" hangingPunct="1">
              <a:lnSpc>
                <a:spcPct val="90000"/>
              </a:lnSpc>
              <a:buFont typeface="+mj-lt"/>
              <a:buAutoNum type="arabicPeriod"/>
              <a:defRPr/>
            </a:pPr>
            <a:r>
              <a:rPr lang="en-US" sz="2000" dirty="0" smtClean="0"/>
              <a:t>Keep training methods and content free from inappropriate influence from special interests.</a:t>
            </a:r>
          </a:p>
        </p:txBody>
      </p:sp>
      <p:sp>
        <p:nvSpPr>
          <p:cNvPr id="7" name="Rectangle 2"/>
          <p:cNvSpPr>
            <a:spLocks noGrp="1" noChangeArrowheads="1"/>
          </p:cNvSpPr>
          <p:nvPr>
            <p:ph type="title"/>
          </p:nvPr>
        </p:nvSpPr>
        <p:spPr>
          <a:xfrm>
            <a:off x="457200" y="277813"/>
            <a:ext cx="8229600" cy="1139825"/>
          </a:xfrm>
        </p:spPr>
        <p:txBody>
          <a:bodyPr anchor="ctr" anchorCtr="0"/>
          <a:lstStyle/>
          <a:p>
            <a:r>
              <a:rPr lang="en-GB" sz="4400" b="1" dirty="0" smtClean="0">
                <a:latin typeface="+mn-lt"/>
              </a:rPr>
              <a:t>Biomedical Engineering</a:t>
            </a:r>
            <a:r>
              <a:rPr lang="tr-TR" sz="4400" b="1" dirty="0" smtClean="0">
                <a:latin typeface="+mn-lt"/>
              </a:rPr>
              <a:t> </a:t>
            </a:r>
            <a:r>
              <a:rPr lang="en-US" altLang="en-US" sz="4400" b="1" dirty="0" smtClean="0">
                <a:latin typeface="+mn-lt"/>
              </a:rPr>
              <a:t>Code of Ethics</a:t>
            </a:r>
          </a:p>
        </p:txBody>
      </p:sp>
    </p:spTree>
    <p:extLst>
      <p:ext uri="{BB962C8B-B14F-4D97-AF65-F5344CB8AC3E}">
        <p14:creationId xmlns:p14="http://schemas.microsoft.com/office/powerpoint/2010/main" val="5967321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69</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r>
              <a:rPr lang="en-US" dirty="0" smtClean="0"/>
              <a:t>The proper course of conduct is not always obvious.</a:t>
            </a:r>
            <a:endParaRPr lang="tr-TR" dirty="0" smtClean="0"/>
          </a:p>
          <a:p>
            <a:r>
              <a:rPr lang="en-US" dirty="0" smtClean="0"/>
              <a:t>The key is to exercise good judgment.</a:t>
            </a:r>
            <a:endParaRPr lang="tr-TR" dirty="0" smtClean="0"/>
          </a:p>
          <a:p>
            <a:r>
              <a:rPr lang="en-US" dirty="0" smtClean="0"/>
              <a:t>This means following the spirit of this Code and the law, doing the right thing and acting ethically even when the law is not specific.</a:t>
            </a:r>
            <a:endParaRPr lang="tr-TR" dirty="0" smtClean="0"/>
          </a:p>
          <a:p>
            <a:pPr marL="0" indent="0">
              <a:buNone/>
            </a:pPr>
            <a:endParaRPr lang="tr-TR" sz="1200" dirty="0" smtClean="0"/>
          </a:p>
          <a:p>
            <a:pPr marL="0" indent="0">
              <a:buNone/>
            </a:pPr>
            <a:r>
              <a:rPr lang="tr-TR" sz="1400" dirty="0" smtClean="0"/>
              <a:t>http</a:t>
            </a:r>
            <a:r>
              <a:rPr lang="tr-TR" sz="1400" dirty="0"/>
              <a:t>://www.bilgi.edu.tr/site_media/uploads/files/2014/03/03/davranisveetikkurallari-ing_3mart14.pdf</a:t>
            </a:r>
            <a:endParaRPr lang="tr-TR" sz="1400"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r>
              <a:rPr lang="en-GB" sz="4000" b="1" dirty="0">
                <a:latin typeface="+mn-lt"/>
              </a:rPr>
              <a:t>İstanbul Bilgi University </a:t>
            </a:r>
            <a:r>
              <a:rPr lang="en-US" altLang="en-US" sz="4000" b="1" dirty="0" smtClean="0">
                <a:latin typeface="+mn-lt"/>
              </a:rPr>
              <a:t>Code of </a:t>
            </a:r>
            <a:r>
              <a:rPr lang="en-GB" altLang="en-US" sz="4000" b="1" dirty="0" smtClean="0">
                <a:latin typeface="+mn-lt"/>
              </a:rPr>
              <a:t>Conduct and</a:t>
            </a:r>
            <a:r>
              <a:rPr lang="tr-TR" altLang="en-US" sz="4000" b="1" dirty="0" smtClean="0">
                <a:latin typeface="+mn-lt"/>
              </a:rPr>
              <a:t> </a:t>
            </a:r>
            <a:r>
              <a:rPr lang="en-US" altLang="en-US" sz="4000" b="1" dirty="0" smtClean="0">
                <a:latin typeface="+mn-lt"/>
              </a:rPr>
              <a:t>Ethics</a:t>
            </a:r>
          </a:p>
        </p:txBody>
      </p:sp>
    </p:spTree>
    <p:extLst>
      <p:ext uri="{BB962C8B-B14F-4D97-AF65-F5344CB8AC3E}">
        <p14:creationId xmlns:p14="http://schemas.microsoft.com/office/powerpoint/2010/main" val="3038829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p:txBody>
          <a:bodyPr/>
          <a:lstStyle/>
          <a:p>
            <a:pPr eaLnBrk="1" hangingPunct="1"/>
            <a:r>
              <a:rPr lang="en-US" altLang="en-US" sz="2800" dirty="0" smtClean="0"/>
              <a:t>How the public views engineer</a:t>
            </a:r>
            <a:r>
              <a:rPr lang="en-US" altLang="en-US" dirty="0" smtClean="0">
                <a:solidFill>
                  <a:srgbClr val="666699"/>
                </a:solidFill>
              </a:rPr>
              <a:t>s</a:t>
            </a:r>
            <a:r>
              <a:rPr lang="en-US" altLang="en-US" sz="2800" dirty="0" smtClean="0"/>
              <a:t>:</a:t>
            </a:r>
          </a:p>
          <a:p>
            <a:pPr lvl="1" eaLnBrk="1" hangingPunct="1"/>
            <a:r>
              <a:rPr lang="en-US" altLang="en-US" dirty="0" smtClean="0"/>
              <a:t>As utilitarians</a:t>
            </a:r>
          </a:p>
          <a:p>
            <a:pPr lvl="1" eaLnBrk="1" hangingPunct="1"/>
            <a:r>
              <a:rPr lang="en-US" altLang="en-US" dirty="0" smtClean="0"/>
              <a:t>As positivists</a:t>
            </a:r>
          </a:p>
          <a:p>
            <a:pPr lvl="1" eaLnBrk="1" hangingPunct="1"/>
            <a:r>
              <a:rPr lang="en-US" altLang="en-US" dirty="0" smtClean="0"/>
              <a:t>As applied physical scientists</a:t>
            </a:r>
          </a:p>
          <a:p>
            <a:pPr lvl="1" eaLnBrk="1" hangingPunct="1"/>
            <a:r>
              <a:rPr lang="en-US" altLang="en-US" dirty="0" smtClean="0"/>
              <a:t>Rational, pragmatic, logical and systematic approaches to problem solving tend to alienate (separate) the engineer from the public</a:t>
            </a:r>
            <a:endParaRPr lang="en-US" altLang="en-US" dirty="0"/>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mn-lt"/>
              </a:rPr>
              <a:t>Engineering Profession</a:t>
            </a:r>
          </a:p>
        </p:txBody>
      </p:sp>
      <p:sp>
        <p:nvSpPr>
          <p:cNvPr id="4"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7</a:t>
            </a:fld>
            <a:endParaRPr lang="en-US" altLang="en-US" sz="1000" dirty="0" smtClean="0">
              <a:solidFill>
                <a:srgbClr val="000000"/>
              </a:solidFill>
            </a:endParaRPr>
          </a:p>
        </p:txBody>
      </p:sp>
    </p:spTree>
    <p:extLst>
      <p:ext uri="{BB962C8B-B14F-4D97-AF65-F5344CB8AC3E}">
        <p14:creationId xmlns:p14="http://schemas.microsoft.com/office/powerpoint/2010/main" val="3852708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70</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363272" cy="4572000"/>
          </a:xfrm>
        </p:spPr>
        <p:txBody>
          <a:bodyPr/>
          <a:lstStyle/>
          <a:p>
            <a:pPr>
              <a:lnSpc>
                <a:spcPct val="90000"/>
              </a:lnSpc>
            </a:pPr>
            <a:r>
              <a:rPr lang="en-US" dirty="0" smtClean="0"/>
              <a:t>When we are faced with a situation where we must determine the right thing to do, we should ask the following questions:</a:t>
            </a:r>
          </a:p>
          <a:p>
            <a:pPr lvl="1">
              <a:lnSpc>
                <a:spcPct val="90000"/>
              </a:lnSpc>
            </a:pPr>
            <a:r>
              <a:rPr lang="en-US" dirty="0" smtClean="0"/>
              <a:t>Am I following the spirit, as well as the letter, of any applicable law and policy of BİLGİ? </a:t>
            </a:r>
          </a:p>
          <a:p>
            <a:pPr lvl="1">
              <a:lnSpc>
                <a:spcPct val="90000"/>
              </a:lnSpc>
            </a:pPr>
            <a:r>
              <a:rPr lang="en-US" dirty="0" smtClean="0"/>
              <a:t>Would I want my actions reported in the press or on the Internet? </a:t>
            </a:r>
          </a:p>
          <a:p>
            <a:pPr lvl="1">
              <a:lnSpc>
                <a:spcPct val="90000"/>
              </a:lnSpc>
            </a:pPr>
            <a:r>
              <a:rPr lang="en-US" dirty="0" smtClean="0"/>
              <a:t>What would my colleagues, family, friends or neighbors think of my actions? </a:t>
            </a:r>
          </a:p>
          <a:p>
            <a:pPr lvl="1">
              <a:lnSpc>
                <a:spcPct val="90000"/>
              </a:lnSpc>
            </a:pPr>
            <a:r>
              <a:rPr lang="en-US" dirty="0" smtClean="0"/>
              <a:t>Could my actions harm BİLGİ?</a:t>
            </a:r>
          </a:p>
          <a:p>
            <a:pPr>
              <a:lnSpc>
                <a:spcPct val="90000"/>
              </a:lnSpc>
            </a:pPr>
            <a:r>
              <a:rPr lang="en-US" dirty="0" smtClean="0"/>
              <a:t>If we are still uncertain, we should seek guidance before acting.</a:t>
            </a:r>
            <a:endParaRPr lang="en-US" dirty="0"/>
          </a:p>
        </p:txBody>
      </p:sp>
      <p:sp>
        <p:nvSpPr>
          <p:cNvPr id="7" name="Rectangle 2"/>
          <p:cNvSpPr>
            <a:spLocks noGrp="1" noChangeArrowheads="1"/>
          </p:cNvSpPr>
          <p:nvPr>
            <p:ph type="title"/>
          </p:nvPr>
        </p:nvSpPr>
        <p:spPr>
          <a:xfrm>
            <a:off x="457200" y="277813"/>
            <a:ext cx="8229600" cy="1139825"/>
          </a:xfrm>
        </p:spPr>
        <p:txBody>
          <a:bodyPr anchor="ctr" anchorCtr="0"/>
          <a:lstStyle/>
          <a:p>
            <a:r>
              <a:rPr lang="en-GB" sz="4000" b="1" dirty="0">
                <a:latin typeface="+mn-lt"/>
              </a:rPr>
              <a:t>İstanbul Bilgi University </a:t>
            </a:r>
            <a:r>
              <a:rPr lang="en-US" altLang="en-US" sz="4000" b="1" dirty="0" smtClean="0">
                <a:latin typeface="+mn-lt"/>
              </a:rPr>
              <a:t>Code of </a:t>
            </a:r>
            <a:r>
              <a:rPr lang="en-GB" altLang="en-US" sz="4000" b="1" dirty="0" smtClean="0">
                <a:latin typeface="+mn-lt"/>
              </a:rPr>
              <a:t>Conduct and</a:t>
            </a:r>
            <a:r>
              <a:rPr lang="tr-TR" altLang="en-US" sz="4000" b="1" dirty="0" smtClean="0">
                <a:latin typeface="+mn-lt"/>
              </a:rPr>
              <a:t> </a:t>
            </a:r>
            <a:r>
              <a:rPr lang="en-US" altLang="en-US" sz="4000" b="1" dirty="0" smtClean="0">
                <a:latin typeface="+mn-lt"/>
              </a:rPr>
              <a:t>Ethics</a:t>
            </a:r>
          </a:p>
        </p:txBody>
      </p:sp>
    </p:spTree>
    <p:extLst>
      <p:ext uri="{BB962C8B-B14F-4D97-AF65-F5344CB8AC3E}">
        <p14:creationId xmlns:p14="http://schemas.microsoft.com/office/powerpoint/2010/main" val="38176326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mn-lt"/>
              </a:rPr>
              <a:t>Conclusions</a:t>
            </a:r>
          </a:p>
        </p:txBody>
      </p:sp>
      <p:sp>
        <p:nvSpPr>
          <p:cNvPr id="17413" name="Rectangle 3"/>
          <p:cNvSpPr>
            <a:spLocks noGrp="1" noChangeArrowheads="1"/>
          </p:cNvSpPr>
          <p:nvPr>
            <p:ph type="body" idx="1"/>
          </p:nvPr>
        </p:nvSpPr>
        <p:spPr>
          <a:xfrm>
            <a:off x="457200" y="1600200"/>
            <a:ext cx="8291264" cy="4530725"/>
          </a:xfrm>
        </p:spPr>
        <p:txBody>
          <a:bodyPr/>
          <a:lstStyle/>
          <a:p>
            <a:pPr eaLnBrk="1" hangingPunct="1">
              <a:defRPr/>
            </a:pPr>
            <a:r>
              <a:rPr lang="en-029" dirty="0"/>
              <a:t>Ethics plays a very important role in the functioning of our society and to an extent the </a:t>
            </a:r>
            <a:r>
              <a:rPr lang="en-029" dirty="0" smtClean="0"/>
              <a:t>workplace</a:t>
            </a:r>
            <a:endParaRPr lang="en-029" dirty="0"/>
          </a:p>
          <a:p>
            <a:pPr eaLnBrk="1" hangingPunct="1">
              <a:defRPr/>
            </a:pPr>
            <a:r>
              <a:rPr lang="en-029" dirty="0" smtClean="0"/>
              <a:t>Using </a:t>
            </a:r>
            <a:r>
              <a:rPr lang="en-029" dirty="0"/>
              <a:t>the fundamental engineering canons problems can be solved </a:t>
            </a:r>
            <a:r>
              <a:rPr lang="en-029" dirty="0" smtClean="0"/>
              <a:t>successfully</a:t>
            </a:r>
            <a:endParaRPr lang="en-029" dirty="0"/>
          </a:p>
          <a:p>
            <a:pPr eaLnBrk="1" hangingPunct="1">
              <a:defRPr/>
            </a:pPr>
            <a:r>
              <a:rPr lang="en-US" dirty="0" smtClean="0"/>
              <a:t>Through </a:t>
            </a:r>
            <a:r>
              <a:rPr lang="en-US" dirty="0"/>
              <a:t>the engineering canons ethical issues and the proper ethical practice in </a:t>
            </a:r>
            <a:r>
              <a:rPr lang="en-US" dirty="0" smtClean="0"/>
              <a:t>engineering </a:t>
            </a:r>
            <a:r>
              <a:rPr lang="en-US" dirty="0"/>
              <a:t>would be elevated with minimal unethical activities taking place</a:t>
            </a:r>
            <a:endParaRPr lang="en-US" altLang="tr-TR" dirty="0">
              <a:solidFill>
                <a:schemeClr val="tx2"/>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71</a:t>
            </a:fld>
            <a:endParaRPr lang="en-US" altLang="en-US" sz="1000" dirty="0" smtClean="0">
              <a:solidFill>
                <a:srgbClr val="000000"/>
              </a:solidFill>
            </a:endParaRPr>
          </a:p>
        </p:txBody>
      </p:sp>
    </p:spTree>
    <p:extLst>
      <p:ext uri="{BB962C8B-B14F-4D97-AF65-F5344CB8AC3E}">
        <p14:creationId xmlns:p14="http://schemas.microsoft.com/office/powerpoint/2010/main" val="34049761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72</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r>
              <a:rPr lang="en-US" dirty="0" smtClean="0"/>
              <a:t>Two main reasons why engineers often move away from their code of ethics</a:t>
            </a:r>
          </a:p>
          <a:p>
            <a:pPr marL="722313" lvl="1" indent="-265113">
              <a:buFont typeface="+mj-lt"/>
              <a:buAutoNum type="arabicPeriod"/>
            </a:pPr>
            <a:r>
              <a:rPr lang="en-US" dirty="0" smtClean="0"/>
              <a:t>They are overconfident in their work</a:t>
            </a:r>
          </a:p>
          <a:p>
            <a:pPr lvl="2"/>
            <a:r>
              <a:rPr lang="en-US" dirty="0" smtClean="0"/>
              <a:t>They may neglect things that might be wrong</a:t>
            </a:r>
          </a:p>
          <a:p>
            <a:pPr lvl="2"/>
            <a:r>
              <a:rPr lang="en-US" dirty="0" smtClean="0"/>
              <a:t>They may overlook small mistakes</a:t>
            </a:r>
          </a:p>
          <a:p>
            <a:pPr lvl="2"/>
            <a:r>
              <a:rPr lang="en-US" dirty="0" smtClean="0"/>
              <a:t>These small mistakes might be the very thing that causes a disaster (e.g. the Challenger and O-rings)</a:t>
            </a:r>
          </a:p>
          <a:p>
            <a:pPr marL="722313" lvl="1" indent="-265113">
              <a:buFont typeface="+mj-lt"/>
              <a:buAutoNum type="arabicPeriod"/>
            </a:pPr>
            <a:r>
              <a:rPr lang="en-US" dirty="0" smtClean="0"/>
              <a:t>They are impatient</a:t>
            </a:r>
          </a:p>
          <a:p>
            <a:pPr lvl="2"/>
            <a:r>
              <a:rPr lang="en-US" dirty="0" smtClean="0"/>
              <a:t>They are excited about their work and want to see it in action before it’s ready.</a:t>
            </a:r>
          </a:p>
          <a:p>
            <a:pPr lvl="2"/>
            <a:r>
              <a:rPr lang="en-US" dirty="0" smtClean="0"/>
              <a:t>Sometimes it is not even their fault, but the fault of their authority figures (i.e. boss or managers)</a:t>
            </a:r>
            <a:endParaRPr lang="tr-TR"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Conclusions</a:t>
            </a:r>
            <a:endParaRPr lang="en-US" altLang="en-US" sz="4000" b="1" dirty="0" smtClean="0">
              <a:latin typeface="Verdana"/>
            </a:endParaRPr>
          </a:p>
        </p:txBody>
      </p:sp>
    </p:spTree>
    <p:extLst>
      <p:ext uri="{BB962C8B-B14F-4D97-AF65-F5344CB8AC3E}">
        <p14:creationId xmlns:p14="http://schemas.microsoft.com/office/powerpoint/2010/main" val="1196211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73</a:t>
            </a:fld>
            <a:endParaRPr lang="en-US" altLang="en-US" sz="1000" dirty="0" smtClean="0">
              <a:solidFill>
                <a:srgbClr val="000000"/>
              </a:solidFill>
            </a:endParaRPr>
          </a:p>
        </p:txBody>
      </p:sp>
      <p:sp>
        <p:nvSpPr>
          <p:cNvPr id="7173" name="Rectangle 3"/>
          <p:cNvSpPr>
            <a:spLocks noGrp="1" noChangeArrowheads="1"/>
          </p:cNvSpPr>
          <p:nvPr>
            <p:ph type="body" idx="1"/>
          </p:nvPr>
        </p:nvSpPr>
        <p:spPr>
          <a:xfrm>
            <a:off x="457200" y="1600200"/>
            <a:ext cx="8229600" cy="4572000"/>
          </a:xfrm>
        </p:spPr>
        <p:txBody>
          <a:bodyPr/>
          <a:lstStyle/>
          <a:p>
            <a:r>
              <a:rPr lang="en-US" dirty="0" smtClean="0"/>
              <a:t>Therefore, it is recommended that engineers check their work at least twice and even have others check their work no matter how little time they have left or no matter how excited they are about submitting the project</a:t>
            </a:r>
            <a:endParaRPr 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Conclusions</a:t>
            </a:r>
            <a:endParaRPr lang="en-US" altLang="en-US" sz="4000" b="1" dirty="0" smtClean="0">
              <a:latin typeface="Verdana"/>
            </a:endParaRPr>
          </a:p>
        </p:txBody>
      </p:sp>
    </p:spTree>
    <p:extLst>
      <p:ext uri="{BB962C8B-B14F-4D97-AF65-F5344CB8AC3E}">
        <p14:creationId xmlns:p14="http://schemas.microsoft.com/office/powerpoint/2010/main" val="12909672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nchor="ctr" anchorCtr="0"/>
          <a:lstStyle/>
          <a:p>
            <a:pPr eaLnBrk="1" hangingPunct="1"/>
            <a:r>
              <a:rPr lang="en-US" altLang="en-US" sz="4400" b="1" dirty="0" smtClean="0">
                <a:latin typeface="+mn-lt"/>
              </a:rPr>
              <a:t>Conclusions</a:t>
            </a:r>
          </a:p>
        </p:txBody>
      </p:sp>
      <p:sp>
        <p:nvSpPr>
          <p:cNvPr id="17413" name="Rectangle 3"/>
          <p:cNvSpPr>
            <a:spLocks noGrp="1" noChangeArrowheads="1"/>
          </p:cNvSpPr>
          <p:nvPr>
            <p:ph type="body" idx="1"/>
          </p:nvPr>
        </p:nvSpPr>
        <p:spPr>
          <a:xfrm>
            <a:off x="457200" y="1600200"/>
            <a:ext cx="8507288" cy="4530725"/>
          </a:xfrm>
        </p:spPr>
        <p:txBody>
          <a:bodyPr/>
          <a:lstStyle/>
          <a:p>
            <a:pPr>
              <a:defRPr/>
            </a:pPr>
            <a:r>
              <a:rPr lang="en-US" altLang="tr-TR" dirty="0" smtClean="0">
                <a:solidFill>
                  <a:schemeClr val="tx2"/>
                </a:solidFill>
              </a:rPr>
              <a:t>We must search for the truth by using our creative thinking endlessly</a:t>
            </a:r>
          </a:p>
          <a:p>
            <a:pPr>
              <a:defRPr/>
            </a:pPr>
            <a:r>
              <a:rPr lang="en-US" altLang="tr-TR" dirty="0" smtClean="0">
                <a:solidFill>
                  <a:schemeClr val="tx2"/>
                </a:solidFill>
              </a:rPr>
              <a:t>But in application we must respect to:</a:t>
            </a:r>
          </a:p>
          <a:p>
            <a:pPr lvl="1">
              <a:defRPr/>
            </a:pPr>
            <a:r>
              <a:rPr lang="en-US" altLang="tr-TR" dirty="0" smtClean="0">
                <a:solidFill>
                  <a:schemeClr val="tx2"/>
                </a:solidFill>
              </a:rPr>
              <a:t>Human life </a:t>
            </a:r>
          </a:p>
          <a:p>
            <a:pPr lvl="1">
              <a:defRPr/>
            </a:pPr>
            <a:r>
              <a:rPr lang="en-US" altLang="tr-TR" dirty="0" smtClean="0">
                <a:solidFill>
                  <a:schemeClr val="tx2"/>
                </a:solidFill>
              </a:rPr>
              <a:t>Free will</a:t>
            </a:r>
          </a:p>
          <a:p>
            <a:pPr lvl="1">
              <a:defRPr/>
            </a:pPr>
            <a:r>
              <a:rPr lang="en-US" altLang="tr-TR" dirty="0" smtClean="0">
                <a:solidFill>
                  <a:schemeClr val="tx2"/>
                </a:solidFill>
              </a:rPr>
              <a:t>Human honor</a:t>
            </a:r>
          </a:p>
          <a:p>
            <a:pPr lvl="1">
              <a:defRPr/>
            </a:pPr>
            <a:r>
              <a:rPr lang="en-US" altLang="tr-TR" dirty="0" smtClean="0">
                <a:solidFill>
                  <a:schemeClr val="tx2"/>
                </a:solidFill>
              </a:rPr>
              <a:t>Social responsibility</a:t>
            </a:r>
          </a:p>
          <a:p>
            <a:pPr lvl="1">
              <a:defRPr/>
            </a:pPr>
            <a:r>
              <a:rPr lang="en-US" altLang="tr-TR" dirty="0" smtClean="0">
                <a:solidFill>
                  <a:schemeClr val="tx2"/>
                </a:solidFill>
              </a:rPr>
              <a:t>Family</a:t>
            </a:r>
          </a:p>
          <a:p>
            <a:pPr lvl="1">
              <a:defRPr/>
            </a:pPr>
            <a:r>
              <a:rPr lang="en-US" altLang="tr-TR" dirty="0" smtClean="0">
                <a:solidFill>
                  <a:schemeClr val="tx2"/>
                </a:solidFill>
              </a:rPr>
              <a:t>Cultures</a:t>
            </a:r>
          </a:p>
          <a:p>
            <a:pPr>
              <a:defRPr/>
            </a:pPr>
            <a:r>
              <a:rPr lang="en-US" altLang="tr-TR" b="1" dirty="0" smtClean="0">
                <a:solidFill>
                  <a:schemeClr val="tx2"/>
                </a:solidFill>
              </a:rPr>
              <a:t>Goal: Health and Welfare of Humankind</a:t>
            </a:r>
            <a:endParaRPr lang="en-US" altLang="tr-TR" b="1" dirty="0">
              <a:solidFill>
                <a:schemeClr val="tx2"/>
              </a:solidFill>
            </a:endParaRP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74</a:t>
            </a:fld>
            <a:endParaRPr lang="en-US" altLang="en-US" sz="1000" dirty="0" smtClean="0">
              <a:solidFill>
                <a:srgbClr val="000000"/>
              </a:solidFill>
            </a:endParaRPr>
          </a:p>
        </p:txBody>
      </p:sp>
    </p:spTree>
    <p:extLst>
      <p:ext uri="{BB962C8B-B14F-4D97-AF65-F5344CB8AC3E}">
        <p14:creationId xmlns:p14="http://schemas.microsoft.com/office/powerpoint/2010/main" val="1912520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altLang="en-US" sz="4400" b="1" dirty="0" smtClean="0">
                <a:latin typeface="Verdana"/>
              </a:rPr>
              <a:t>Conflict of Interest</a:t>
            </a:r>
            <a:endParaRPr lang="en-GB" altLang="en-US" sz="4000" b="1" dirty="0">
              <a:latin typeface="Verdana"/>
            </a:endParaRPr>
          </a:p>
        </p:txBody>
      </p:sp>
      <p:sp>
        <p:nvSpPr>
          <p:cNvPr id="57347" name="Rectangle 3"/>
          <p:cNvSpPr>
            <a:spLocks noGrp="1" noChangeArrowheads="1"/>
          </p:cNvSpPr>
          <p:nvPr>
            <p:ph type="body" idx="1"/>
          </p:nvPr>
        </p:nvSpPr>
        <p:spPr>
          <a:xfrm>
            <a:off x="457200" y="1600200"/>
            <a:ext cx="8363272" cy="4530725"/>
          </a:xfrm>
        </p:spPr>
        <p:txBody>
          <a:bodyPr/>
          <a:lstStyle/>
          <a:p>
            <a:pPr lvl="0">
              <a:buClr>
                <a:srgbClr val="999966"/>
              </a:buClr>
            </a:pPr>
            <a:r>
              <a:rPr lang="en-US" dirty="0" smtClean="0">
                <a:solidFill>
                  <a:srgbClr val="666699"/>
                </a:solidFill>
              </a:rPr>
              <a:t>A constant challenge to </a:t>
            </a:r>
            <a:r>
              <a:rPr lang="en-US" dirty="0" smtClean="0">
                <a:solidFill>
                  <a:srgbClr val="666699"/>
                </a:solidFill>
              </a:rPr>
              <a:t>engineers </a:t>
            </a:r>
            <a:r>
              <a:rPr lang="en-US" dirty="0" smtClean="0">
                <a:solidFill>
                  <a:srgbClr val="666699"/>
                </a:solidFill>
              </a:rPr>
              <a:t>and </a:t>
            </a:r>
            <a:r>
              <a:rPr lang="en-US" dirty="0" smtClean="0">
                <a:solidFill>
                  <a:srgbClr val="666699"/>
                </a:solidFill>
              </a:rPr>
              <a:t>other </a:t>
            </a:r>
            <a:r>
              <a:rPr lang="en-US" dirty="0" smtClean="0">
                <a:solidFill>
                  <a:srgbClr val="666699"/>
                </a:solidFill>
              </a:rPr>
              <a:t>professionals is conflict of interest</a:t>
            </a:r>
          </a:p>
          <a:p>
            <a:r>
              <a:rPr lang="en-US" dirty="0" smtClean="0"/>
              <a:t>The Board of Ethics defines </a:t>
            </a:r>
            <a:r>
              <a:rPr lang="en-US" b="1" dirty="0" smtClean="0"/>
              <a:t>ethical conflict of interest</a:t>
            </a:r>
            <a:r>
              <a:rPr lang="en-US" dirty="0" smtClean="0"/>
              <a:t> as a situation in which personal and/or financial considerations have the potential to influence or compromise professional judgment in engineering, research, clinical service, </a:t>
            </a:r>
            <a:r>
              <a:rPr lang="en-US" dirty="0"/>
              <a:t>administration, consultation</a:t>
            </a:r>
            <a:r>
              <a:rPr lang="en-US" dirty="0" smtClean="0"/>
              <a:t>, instruction, or in any other professional activity</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8</a:t>
            </a:fld>
            <a:endParaRPr lang="en-US" altLang="en-US" sz="1000" dirty="0" smtClean="0">
              <a:solidFill>
                <a:srgbClr val="000000"/>
              </a:solidFill>
            </a:endParaRPr>
          </a:p>
        </p:txBody>
      </p:sp>
    </p:spTree>
    <p:extLst>
      <p:ext uri="{BB962C8B-B14F-4D97-AF65-F5344CB8AC3E}">
        <p14:creationId xmlns:p14="http://schemas.microsoft.com/office/powerpoint/2010/main" val="4197644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altLang="en-US" sz="4400" b="1" dirty="0">
                <a:latin typeface="Verdana"/>
              </a:rPr>
              <a:t>Conflict of Interest</a:t>
            </a:r>
            <a:endParaRPr lang="en-GB" altLang="en-US" sz="4000" b="1" dirty="0">
              <a:latin typeface="Verdana"/>
            </a:endParaRPr>
          </a:p>
        </p:txBody>
      </p:sp>
      <p:sp>
        <p:nvSpPr>
          <p:cNvPr id="57347" name="Rectangle 3"/>
          <p:cNvSpPr>
            <a:spLocks noGrp="1" noChangeArrowheads="1"/>
          </p:cNvSpPr>
          <p:nvPr>
            <p:ph type="body" idx="1"/>
          </p:nvPr>
        </p:nvSpPr>
        <p:spPr>
          <a:xfrm>
            <a:off x="457200" y="1600200"/>
            <a:ext cx="8435280" cy="4530725"/>
          </a:xfrm>
        </p:spPr>
        <p:txBody>
          <a:bodyPr/>
          <a:lstStyle/>
          <a:p>
            <a:r>
              <a:rPr lang="en-US" dirty="0" smtClean="0"/>
              <a:t>In other words; </a:t>
            </a:r>
            <a:r>
              <a:rPr lang="en-US" b="1" dirty="0" smtClean="0"/>
              <a:t>ethical conflict of interest </a:t>
            </a:r>
            <a:r>
              <a:rPr lang="en-US" dirty="0" smtClean="0"/>
              <a:t>is any situation in which a person or corporation (either private or governmental) is in a position to utilize a professional or official capacity in some way for their personal or corporate benefit</a:t>
            </a:r>
          </a:p>
          <a:p>
            <a:pPr lvl="1"/>
            <a:r>
              <a:rPr lang="en-US" dirty="0" smtClean="0"/>
              <a:t>Typically, this relates to situations when the personal interest of an individual or organization might adversely affect a duty owed to make decisions for the benefit of a third-party</a:t>
            </a:r>
            <a:endParaRPr lang="en-US" sz="1600" dirty="0" smtClean="0"/>
          </a:p>
          <a:p>
            <a:pPr marL="57150" indent="0">
              <a:buNone/>
            </a:pPr>
            <a:r>
              <a:rPr lang="en-US" sz="1600" dirty="0" smtClean="0"/>
              <a:t>https://webcache.googleusercontent.com/search?q=cache:svSrX2mUfkAJ:https://en.wikipedia.org/wiki/Conflict_of_interest+&amp;cd=5&amp;hl=en&amp;ct=clnk&amp;gl=tr</a:t>
            </a:r>
          </a:p>
        </p:txBody>
      </p:sp>
      <p:sp>
        <p:nvSpPr>
          <p:cNvPr id="5" name="Slide Number Placeholder 5"/>
          <p:cNvSpPr>
            <a:spLocks noGrp="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2-</a:t>
            </a:r>
            <a:fld id="{26381619-D033-4108-9E48-ABB03DC9A7F1}" type="slidenum">
              <a:rPr lang="en-US" altLang="en-US" sz="1000" smtClean="0">
                <a:solidFill>
                  <a:srgbClr val="000000"/>
                </a:solidFill>
              </a:rPr>
              <a:pPr eaLnBrk="1" hangingPunct="1">
                <a:spcBef>
                  <a:spcPct val="0"/>
                </a:spcBef>
                <a:buClrTx/>
                <a:buSzTx/>
                <a:buFontTx/>
                <a:buNone/>
              </a:pPr>
              <a:t>9</a:t>
            </a:fld>
            <a:endParaRPr lang="en-US" altLang="en-US" sz="1000" dirty="0" smtClean="0">
              <a:solidFill>
                <a:srgbClr val="000000"/>
              </a:solidFill>
            </a:endParaRPr>
          </a:p>
        </p:txBody>
      </p:sp>
    </p:spTree>
    <p:extLst>
      <p:ext uri="{BB962C8B-B14F-4D97-AF65-F5344CB8AC3E}">
        <p14:creationId xmlns:p14="http://schemas.microsoft.com/office/powerpoint/2010/main" val="4197644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20473</TotalTime>
  <Words>4469</Words>
  <Application>Microsoft Office PowerPoint</Application>
  <PresentationFormat>On-screen Show (4:3)</PresentationFormat>
  <Paragraphs>615</Paragraphs>
  <Slides>74</Slides>
  <Notes>58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74</vt:i4>
      </vt:variant>
    </vt:vector>
  </HeadingPairs>
  <TitlesOfParts>
    <vt:vector size="85" baseType="lpstr">
      <vt:lpstr>Arial</vt:lpstr>
      <vt:lpstr>Calibri</vt:lpstr>
      <vt:lpstr>Georgia</vt:lpstr>
      <vt:lpstr>Palatino-Roman</vt:lpstr>
      <vt:lpstr>Times</vt:lpstr>
      <vt:lpstr>Times New Roman</vt:lpstr>
      <vt:lpstr>Verdana</vt:lpstr>
      <vt:lpstr>Wingdings</vt:lpstr>
      <vt:lpstr>2_Level</vt:lpstr>
      <vt:lpstr>3_Level</vt:lpstr>
      <vt:lpstr>4_Level</vt:lpstr>
      <vt:lpstr>       ENGR 400/LENGR 400 ETHICS IN ENGINEERING AND SCIENCE</vt:lpstr>
      <vt:lpstr>Chapter 2 Outline</vt:lpstr>
      <vt:lpstr>Engineering Profession</vt:lpstr>
      <vt:lpstr>Engineering Profession</vt:lpstr>
      <vt:lpstr>Engineering Profession</vt:lpstr>
      <vt:lpstr>Engineering Profession</vt:lpstr>
      <vt:lpstr>Engineering Profession</vt:lpstr>
      <vt:lpstr>Conflict of Interest</vt:lpstr>
      <vt:lpstr>Conflict of Interest</vt:lpstr>
      <vt:lpstr>Conflict of Interest</vt:lpstr>
      <vt:lpstr>Professional Codes of Ethics</vt:lpstr>
      <vt:lpstr>Professional Codes of Ethics History - World</vt:lpstr>
      <vt:lpstr>Professional Codes of Ethics History - World</vt:lpstr>
      <vt:lpstr>Professional Codes of Ethics Current - World</vt:lpstr>
      <vt:lpstr>Professional Codes of Ethics Turkey</vt:lpstr>
      <vt:lpstr>Professional Codes of Ethics Organizations in Turkey</vt:lpstr>
      <vt:lpstr>Professional Codes of Ethics</vt:lpstr>
      <vt:lpstr>Professional Codes of Ethics</vt:lpstr>
      <vt:lpstr>Professional Codes of Ethics</vt:lpstr>
      <vt:lpstr>Professional Codes of Ethics</vt:lpstr>
      <vt:lpstr>Professional Codes of Ethics</vt:lpstr>
      <vt:lpstr>Professional Codes of Ethics</vt:lpstr>
      <vt:lpstr>Professional Codes of Ethics</vt:lpstr>
      <vt:lpstr>Professional Codes of Ethics</vt:lpstr>
      <vt:lpstr>Engineering Codes of Ethics</vt:lpstr>
      <vt:lpstr>WFEO  Model Code of Ethics</vt:lpstr>
      <vt:lpstr>WFEO  Model Code of Ethics</vt:lpstr>
      <vt:lpstr>WFEO  Model Code of Ethics</vt:lpstr>
      <vt:lpstr>WFEO  Model Code of Ethics</vt:lpstr>
      <vt:lpstr>WFEO  Model Code of Ethics</vt:lpstr>
      <vt:lpstr>WFEO  Model Code of Ethics</vt:lpstr>
      <vt:lpstr>ABET  Code of Ethics of Engineers</vt:lpstr>
      <vt:lpstr>ABET  Code of Ethics of Engineers</vt:lpstr>
      <vt:lpstr>ABET  Code of Ethics of Engineers</vt:lpstr>
      <vt:lpstr>NCEES-Model Rules of Professional Conduct</vt:lpstr>
      <vt:lpstr>NCEES-The Preamble</vt:lpstr>
      <vt:lpstr>NCEES-Engineer’s Obligation to Society</vt:lpstr>
      <vt:lpstr>NCEES-Engineer’s Obligation to Society</vt:lpstr>
      <vt:lpstr>NCEES-Engineer’s Obligation to Society</vt:lpstr>
      <vt:lpstr>NCEES-Engineer’s Obligation to Society</vt:lpstr>
      <vt:lpstr>NCEES-Engineer’s Obligation to Society</vt:lpstr>
      <vt:lpstr>NCEES-Engineer’s Obligation to Society</vt:lpstr>
      <vt:lpstr>NCEES-Engineer’s Obligations to Employers and Clients</vt:lpstr>
      <vt:lpstr>NCEES-Engineer’s Obligations to Employers and Clients</vt:lpstr>
      <vt:lpstr>NCEES-Engineer’s Obligations to Employers and Clients</vt:lpstr>
      <vt:lpstr>NCEES-Engineer’s Obligations to Employers and Clients</vt:lpstr>
      <vt:lpstr>NCEES-Engineer’s Obligations to Employers and Clients</vt:lpstr>
      <vt:lpstr>NCEES-Engineer’s Obligations to Employers and Clients</vt:lpstr>
      <vt:lpstr>NCEES-Engineer’s Obligations to Other Engineers</vt:lpstr>
      <vt:lpstr>NSPE-Code of Ethics for Engineers </vt:lpstr>
      <vt:lpstr>NSPE-Code of Ethics for Engineers</vt:lpstr>
      <vt:lpstr>NSPE-Engineering Pledge</vt:lpstr>
      <vt:lpstr>NSPE-Engineering Pledge</vt:lpstr>
      <vt:lpstr>ASME-Code of Ethics of Engineers Fundamental Principles</vt:lpstr>
      <vt:lpstr>ASME-Code of Ethics of Engineers Fundamental Canons</vt:lpstr>
      <vt:lpstr>ASME-Code of Ethics of Engineers Fundamental Canons</vt:lpstr>
      <vt:lpstr>IEEE-Code of Ethics</vt:lpstr>
      <vt:lpstr>IEEE-Code of Ethics</vt:lpstr>
      <vt:lpstr>IEEE-Code of Ethics</vt:lpstr>
      <vt:lpstr>Computer Code of Ethics</vt:lpstr>
      <vt:lpstr>Computer Code of Ethics</vt:lpstr>
      <vt:lpstr>Computer Code of Ethics</vt:lpstr>
      <vt:lpstr>Computer Code of Ethics</vt:lpstr>
      <vt:lpstr>ACM-Code of Ethics</vt:lpstr>
      <vt:lpstr>Biomedical Engineering Code of Ethics</vt:lpstr>
      <vt:lpstr>Biomedical Engineering Code of Ethics</vt:lpstr>
      <vt:lpstr>Biomedical Engineering Code of Ethics</vt:lpstr>
      <vt:lpstr>Biomedical Engineering Code of Ethics</vt:lpstr>
      <vt:lpstr>İstanbul Bilgi University Code of Conduct and Ethics</vt:lpstr>
      <vt:lpstr>İstanbul Bilgi University Code of Conduct and Ethics</vt:lpstr>
      <vt:lpstr>Conclusions</vt:lpstr>
      <vt:lpstr>Conclusions</vt:lpstr>
      <vt:lpstr>Conclusions</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İSTANBUL BİLGİ UNIVERSITY</dc:title>
  <dc:creator>ORAL ANSEN</dc:creator>
  <cp:lastModifiedBy>Toshiba</cp:lastModifiedBy>
  <cp:revision>359</cp:revision>
  <dcterms:created xsi:type="dcterms:W3CDTF">2014-07-14T18:52:20Z</dcterms:created>
  <dcterms:modified xsi:type="dcterms:W3CDTF">2019-02-15T09:57:03Z</dcterms:modified>
</cp:coreProperties>
</file>