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20"/>
  </p:notesMasterIdLst>
  <p:sldIdLst>
    <p:sldId id="386" r:id="rId3"/>
    <p:sldId id="408" r:id="rId4"/>
    <p:sldId id="409" r:id="rId5"/>
    <p:sldId id="410" r:id="rId6"/>
    <p:sldId id="364" r:id="rId7"/>
    <p:sldId id="365" r:id="rId8"/>
    <p:sldId id="264" r:id="rId9"/>
    <p:sldId id="269" r:id="rId10"/>
    <p:sldId id="417" r:id="rId11"/>
    <p:sldId id="403" r:id="rId12"/>
    <p:sldId id="415" r:id="rId13"/>
    <p:sldId id="416" r:id="rId14"/>
    <p:sldId id="412" r:id="rId15"/>
    <p:sldId id="404" r:id="rId16"/>
    <p:sldId id="391" r:id="rId17"/>
    <p:sldId id="402" r:id="rId18"/>
    <p:sldId id="414"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80217" autoAdjust="0"/>
  </p:normalViewPr>
  <p:slideViewPr>
    <p:cSldViewPr>
      <p:cViewPr varScale="1">
        <p:scale>
          <a:sx n="43" d="100"/>
          <a:sy n="43" d="100"/>
        </p:scale>
        <p:origin x="38" y="202"/>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04.02.2019</a:t>
            </a:fld>
            <a:endParaRPr lang="tr-T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dirty="0"/>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1</a:t>
            </a:fld>
            <a:endParaRPr lang="en-US" altLang="en-US" dirty="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62231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10</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438741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11</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306212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12</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293984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13</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04713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14</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921251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15</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95777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E0268F0-2164-448D-BAC8-BDCFF1C174FC}" type="slidenum">
              <a:rPr lang="en-US" altLang="en-US" smtClean="0">
                <a:solidFill>
                  <a:srgbClr val="000000"/>
                </a:solidFill>
              </a:rPr>
              <a:pPr eaLnBrk="1" hangingPunct="1">
                <a:spcBef>
                  <a:spcPct val="0"/>
                </a:spcBef>
              </a:pPr>
              <a:t>16</a:t>
            </a:fld>
            <a:endParaRPr lang="en-US" altLang="en-US" dirty="0" smtClean="0">
              <a:solidFill>
                <a:srgbClr val="000000"/>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dirty="0" smtClean="0">
              <a:latin typeface="Arial" charset="0"/>
              <a:cs typeface="Arial" charset="0"/>
            </a:endParaRPr>
          </a:p>
        </p:txBody>
      </p:sp>
    </p:spTree>
    <p:extLst>
      <p:ext uri="{BB962C8B-B14F-4D97-AF65-F5344CB8AC3E}">
        <p14:creationId xmlns:p14="http://schemas.microsoft.com/office/powerpoint/2010/main" val="439831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E0268F0-2164-448D-BAC8-BDCFF1C174FC}" type="slidenum">
              <a:rPr lang="en-US" altLang="en-US" smtClean="0">
                <a:solidFill>
                  <a:srgbClr val="000000"/>
                </a:solidFill>
              </a:rPr>
              <a:pPr eaLnBrk="1" hangingPunct="1">
                <a:spcBef>
                  <a:spcPct val="0"/>
                </a:spcBef>
              </a:pPr>
              <a:t>17</a:t>
            </a:fld>
            <a:endParaRPr lang="en-US" altLang="en-US" dirty="0" smtClean="0">
              <a:solidFill>
                <a:srgbClr val="000000"/>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dirty="0" smtClean="0">
              <a:latin typeface="Arial" charset="0"/>
              <a:cs typeface="Arial" charset="0"/>
            </a:endParaRPr>
          </a:p>
        </p:txBody>
      </p:sp>
    </p:spTree>
    <p:extLst>
      <p:ext uri="{BB962C8B-B14F-4D97-AF65-F5344CB8AC3E}">
        <p14:creationId xmlns:p14="http://schemas.microsoft.com/office/powerpoint/2010/main" val="115680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BD9E4DE-E507-45E2-9167-652125A64B58}" type="slidenum">
              <a:rPr lang="en-US" altLang="en-US">
                <a:solidFill>
                  <a:srgbClr val="000000"/>
                </a:solidFill>
              </a:rPr>
              <a:pPr eaLnBrk="1" hangingPunct="1">
                <a:spcBef>
                  <a:spcPct val="0"/>
                </a:spcBef>
              </a:pPr>
              <a:t>2</a:t>
            </a:fld>
            <a:endParaRPr lang="en-US" altLang="en-US" dirty="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91378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2A3E1ED-1155-4AC8-9CB0-2CCC1A4BF746}" type="slidenum">
              <a:rPr lang="en-US" altLang="en-US">
                <a:solidFill>
                  <a:srgbClr val="000000"/>
                </a:solidFill>
              </a:rPr>
              <a:pPr eaLnBrk="1" hangingPunct="1">
                <a:spcBef>
                  <a:spcPct val="0"/>
                </a:spcBef>
              </a:pPr>
              <a:t>3</a:t>
            </a:fld>
            <a:endParaRPr lang="en-US" altLang="en-US" dirty="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64008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2A3E1ED-1155-4AC8-9CB0-2CCC1A4BF746}" type="slidenum">
              <a:rPr lang="en-US" altLang="en-US">
                <a:solidFill>
                  <a:srgbClr val="000000"/>
                </a:solidFill>
              </a:rPr>
              <a:pPr eaLnBrk="1" hangingPunct="1">
                <a:spcBef>
                  <a:spcPct val="0"/>
                </a:spcBef>
              </a:pPr>
              <a:t>4</a:t>
            </a:fld>
            <a:endParaRPr lang="en-US" altLang="en-US" dirty="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32626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5</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06711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6</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28831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66A0A42-77E0-4B59-8A00-7F77CB1582F5}" type="slidenum">
              <a:rPr lang="en-US" altLang="en-US">
                <a:solidFill>
                  <a:srgbClr val="000000"/>
                </a:solidFill>
              </a:rPr>
              <a:pPr eaLnBrk="1" hangingPunct="1">
                <a:spcBef>
                  <a:spcPct val="0"/>
                </a:spcBef>
              </a:pPr>
              <a:t>7</a:t>
            </a:fld>
            <a:endParaRPr lang="en-US" altLang="en-US" dirty="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99435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8</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9634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964587C1-B859-4090-855D-96239338D0AD}" type="slidenum">
              <a:rPr lang="en-US" altLang="en-US">
                <a:solidFill>
                  <a:srgbClr val="000000"/>
                </a:solidFill>
              </a:rPr>
              <a:pPr eaLnBrk="1" hangingPunct="1">
                <a:spcBef>
                  <a:spcPct val="0"/>
                </a:spcBef>
              </a:pPr>
              <a:t>9</a:t>
            </a:fld>
            <a:endParaRPr lang="en-US" altLang="en-US">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5758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1-</a:t>
            </a:r>
            <a:fld id="{D471D900-724D-4FF5-8E2C-36FCCC19AF1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03389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7465BB4-6A91-421F-8585-5585114F55C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0758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A3C65B3-72A3-45A4-B2C9-702CCA68E3B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31945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1-</a:t>
            </a:r>
            <a:fld id="{0C4ED51D-9CCB-4D95-B57C-C0565018BFB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3339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36B7190-F88D-4796-BE43-D9625A25084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45526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0C1FF30A-6B5B-4FAC-A87C-D9E7D100EE9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3669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5BC99B8C-3A62-4543-907F-C99002523904}"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387104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7814E73-B8B9-43DD-846C-1169CD56F080}"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40910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B0170C83-FFC7-4777-AC78-800F2B6BE36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116303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006FDB6-8E15-4907-ADF3-98171E55F7B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55113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B9617902-5F05-4932-A6FA-B85FF994B40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9360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61EE4A-E326-4D26-BA85-7A0BAAB9FE7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84014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0E046F3-3ED1-4C73-AE1A-4DE6202957B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60912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C05C635-02B7-4598-B671-8B383D426E7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66106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9B7C39A-AE85-4C2C-B3ED-FA915237768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36949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D20D8CB-4FD4-4E9A-90F5-75ED4942048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71927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333F4641-409B-415C-B304-9A24C6AC6AF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9557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DDA9C690-E752-4321-80F8-FD4A9083EE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6606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A2EC68AA-4EE4-4AF2-883B-897F8468299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8107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E8185A03-418E-4782-98BA-730FCCD606FB}"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196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9A6C566B-9C4C-4712-A48D-5C3FE864A0B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41117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1-</a:t>
            </a:r>
            <a:fld id="{2CFD3FFE-BC62-43DF-A5B7-73A95F9B7B9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1267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altLang="en-US" dirty="0">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r>
              <a:rPr lang="en-US" altLang="en-US" dirty="0">
                <a:solidFill>
                  <a:srgbClr val="000000"/>
                </a:solidFill>
              </a:rPr>
              <a:t>1-</a:t>
            </a:r>
            <a:fld id="{EA33DC02-A8EF-4C7C-9026-8999DC9D710A}"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r-TR"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Tree>
    <p:extLst>
      <p:ext uri="{BB962C8B-B14F-4D97-AF65-F5344CB8AC3E}">
        <p14:creationId xmlns:p14="http://schemas.microsoft.com/office/powerpoint/2010/main" val="123203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dirty="0">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dirty="0">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dirty="0" smtClean="0">
              <a:solidFill>
                <a:srgbClr val="000000"/>
              </a:solidFill>
              <a:latin typeface="Times New Roman" pitchFamily="18" charset="0"/>
            </a:endParaRPr>
          </a:p>
        </p:txBody>
      </p:sp>
    </p:spTree>
    <p:extLst>
      <p:ext uri="{BB962C8B-B14F-4D97-AF65-F5344CB8AC3E}">
        <p14:creationId xmlns:p14="http://schemas.microsoft.com/office/powerpoint/2010/main" val="14643200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941DB45B-CF25-4098-8136-B058D3FEA0C6}" type="slidenum">
              <a:rPr lang="en-US" altLang="en-US" sz="1000" smtClean="0">
                <a:solidFill>
                  <a:srgbClr val="000000"/>
                </a:solidFill>
              </a:rPr>
              <a:pPr eaLnBrk="1" hangingPunct="1">
                <a:spcBef>
                  <a:spcPct val="0"/>
                </a:spcBef>
                <a:buClrTx/>
                <a:buSzTx/>
                <a:buFontTx/>
                <a:buNone/>
              </a:pPr>
              <a:t>1</a:t>
            </a:fld>
            <a:endParaRPr lang="en-US" altLang="en-US" sz="1000" dirty="0" smtClean="0">
              <a:solidFill>
                <a:srgbClr val="000000"/>
              </a:solidFill>
            </a:endParaRPr>
          </a:p>
        </p:txBody>
      </p:sp>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a:solidFill>
                  <a:srgbClr val="6F6E4A"/>
                </a:solidFill>
                <a:latin typeface="Verdana"/>
              </a:rPr>
              <a:t>ENGR </a:t>
            </a:r>
            <a:r>
              <a:rPr lang="en-GB" sz="4400" b="1" dirty="0" smtClean="0">
                <a:solidFill>
                  <a:srgbClr val="6F6E4A"/>
                </a:solidFill>
                <a:latin typeface="Verdana"/>
              </a:rPr>
              <a:t>400</a:t>
            </a:r>
            <a:br>
              <a:rPr lang="en-GB" sz="4400" b="1" dirty="0" smtClean="0">
                <a:solidFill>
                  <a:srgbClr val="6F6E4A"/>
                </a:solidFill>
                <a:latin typeface="Verdana"/>
              </a:rPr>
            </a:br>
            <a:r>
              <a:rPr lang="en-GB" sz="4400" b="1" dirty="0" smtClean="0">
                <a:solidFill>
                  <a:srgbClr val="6F6E4A"/>
                </a:solidFill>
                <a:latin typeface="Verdana"/>
              </a:rPr>
              <a:t>ETHICS IN ENGINEERING </a:t>
            </a:r>
            <a:r>
              <a:rPr lang="en-GB" sz="4400" b="1" dirty="0">
                <a:solidFill>
                  <a:srgbClr val="6F6E4A"/>
                </a:solidFill>
                <a:latin typeface="Verdana"/>
              </a:rPr>
              <a:t>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251520" y="3501008"/>
            <a:ext cx="8640960" cy="2448272"/>
          </a:xfrm>
        </p:spPr>
        <p:txBody>
          <a:bodyPr/>
          <a:lstStyle/>
          <a:p>
            <a:pPr lvl="0" eaLnBrk="1" hangingPunct="1">
              <a:buClr>
                <a:srgbClr val="999966"/>
              </a:buClr>
            </a:pPr>
            <a:r>
              <a:rPr lang="en-US" altLang="en-US" sz="4400" b="1" dirty="0">
                <a:solidFill>
                  <a:srgbClr val="666699"/>
                </a:solidFill>
              </a:rPr>
              <a:t>Syllabus </a:t>
            </a:r>
            <a:r>
              <a:rPr lang="en-US" altLang="en-US" sz="4400" b="1" dirty="0" smtClean="0">
                <a:solidFill>
                  <a:srgbClr val="666699"/>
                </a:solidFill>
              </a:rPr>
              <a:t>Enclosure-E</a:t>
            </a:r>
            <a:r>
              <a:rPr lang="tr-TR" altLang="en-US" sz="4400" b="1" dirty="0" smtClean="0">
                <a:solidFill>
                  <a:srgbClr val="666699"/>
                </a:solidFill>
              </a:rPr>
              <a:t>1</a:t>
            </a:r>
            <a:r>
              <a:rPr lang="en-US" altLang="en-US" sz="4400" b="1" dirty="0" smtClean="0">
                <a:solidFill>
                  <a:srgbClr val="666699"/>
                </a:solidFill>
              </a:rPr>
              <a:t> </a:t>
            </a:r>
            <a:endParaRPr lang="tr-TR" altLang="en-US" sz="4400" b="1" dirty="0" smtClean="0">
              <a:solidFill>
                <a:srgbClr val="666699"/>
              </a:solidFill>
            </a:endParaRPr>
          </a:p>
          <a:p>
            <a:pPr lvl="0" eaLnBrk="1" hangingPunct="1">
              <a:buClr>
                <a:srgbClr val="999966"/>
              </a:buClr>
            </a:pPr>
            <a:r>
              <a:rPr lang="en-US" altLang="en-US" sz="4400" b="1" dirty="0" smtClean="0">
                <a:solidFill>
                  <a:srgbClr val="666699"/>
                </a:solidFill>
              </a:rPr>
              <a:t>Course Introduction </a:t>
            </a:r>
          </a:p>
          <a:p>
            <a:pPr lvl="0" eaLnBrk="1" hangingPunct="1">
              <a:buClr>
                <a:srgbClr val="999966"/>
              </a:buClr>
            </a:pPr>
            <a:r>
              <a:rPr lang="en-US" altLang="en-US" sz="4400" b="1" dirty="0" smtClean="0">
                <a:solidFill>
                  <a:srgbClr val="666699"/>
                </a:solidFill>
              </a:rPr>
              <a:t>and Course Rules</a:t>
            </a:r>
            <a:endParaRPr lang="en-US" altLang="en-US" sz="4400" b="1" dirty="0">
              <a:solidFill>
                <a:srgbClr val="666699"/>
              </a:solidFill>
            </a:endParaRPr>
          </a:p>
        </p:txBody>
      </p:sp>
      <p:sp>
        <p:nvSpPr>
          <p:cNvPr id="6" name="Rectangle 3"/>
          <p:cNvSpPr>
            <a:spLocks noChangeArrowheads="1"/>
          </p:cNvSpPr>
          <p:nvPr/>
        </p:nvSpPr>
        <p:spPr bwMode="auto">
          <a:xfrm>
            <a:off x="6659563" y="5939988"/>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a:solidFill>
                  <a:schemeClr val="tx2"/>
                </a:solidFill>
              </a:rPr>
              <a:t>ORAL ANSEN</a:t>
            </a:r>
          </a:p>
        </p:txBody>
      </p:sp>
    </p:spTree>
    <p:extLst>
      <p:ext uri="{BB962C8B-B14F-4D97-AF65-F5344CB8AC3E}">
        <p14:creationId xmlns:p14="http://schemas.microsoft.com/office/powerpoint/2010/main" val="37854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10</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853136"/>
          </a:xfrm>
        </p:spPr>
        <p:txBody>
          <a:bodyPr/>
          <a:lstStyle/>
          <a:p>
            <a:pPr marL="0" indent="0" algn="ctr" eaLnBrk="1" hangingPunct="1">
              <a:buClr>
                <a:srgbClr val="999966"/>
              </a:buClr>
              <a:buNone/>
              <a:defRPr/>
            </a:pPr>
            <a:r>
              <a:rPr lang="en-US" altLang="en-US" b="1" dirty="0" smtClean="0">
                <a:solidFill>
                  <a:srgbClr val="666699"/>
                </a:solidFill>
              </a:rPr>
              <a:t>Course Attendance</a:t>
            </a:r>
          </a:p>
          <a:p>
            <a:pPr marL="0" indent="0" algn="ctr" eaLnBrk="1" hangingPunct="1">
              <a:buClr>
                <a:srgbClr val="999966"/>
              </a:buClr>
              <a:buNone/>
              <a:defRPr/>
            </a:pPr>
            <a:endParaRPr lang="en-US" altLang="en-US" b="1" dirty="0" smtClean="0">
              <a:solidFill>
                <a:srgbClr val="666699"/>
              </a:solidFill>
            </a:endParaRPr>
          </a:p>
          <a:p>
            <a:r>
              <a:rPr lang="en-US" b="1" dirty="0" smtClean="0"/>
              <a:t>At least 70% course attendance is a must according to the regulations. </a:t>
            </a:r>
          </a:p>
          <a:p>
            <a:r>
              <a:rPr lang="en-US" dirty="0" smtClean="0"/>
              <a:t>Students who do not fulfill this requirement are reported on the last week of the term and they are not allowed to take the final examination and they get an </a:t>
            </a:r>
            <a:r>
              <a:rPr lang="en-US" b="1" dirty="0" smtClean="0"/>
              <a:t>‘‘F’’ </a:t>
            </a:r>
            <a:r>
              <a:rPr lang="en-US" dirty="0" smtClean="0"/>
              <a:t>grade.</a:t>
            </a: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smtClean="0">
                <a:latin typeface="Verdana"/>
                <a:ea typeface="Times New Roman"/>
              </a:rPr>
              <a:t>Course Rules</a:t>
            </a:r>
            <a:endParaRPr lang="en-US" sz="4400" b="1" dirty="0">
              <a:latin typeface="Verdana"/>
              <a:ea typeface="Times New Roman"/>
            </a:endParaRPr>
          </a:p>
        </p:txBody>
      </p:sp>
    </p:spTree>
    <p:extLst>
      <p:ext uri="{BB962C8B-B14F-4D97-AF65-F5344CB8AC3E}">
        <p14:creationId xmlns:p14="http://schemas.microsoft.com/office/powerpoint/2010/main" val="1305541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11</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853136"/>
          </a:xfrm>
        </p:spPr>
        <p:txBody>
          <a:bodyPr/>
          <a:lstStyle/>
          <a:p>
            <a:pPr marL="0" indent="0" algn="ctr" eaLnBrk="1" hangingPunct="1">
              <a:buClr>
                <a:srgbClr val="999966"/>
              </a:buClr>
              <a:buNone/>
              <a:defRPr/>
            </a:pPr>
            <a:r>
              <a:rPr lang="en-US" altLang="en-US" b="1" dirty="0" smtClean="0">
                <a:solidFill>
                  <a:srgbClr val="666699"/>
                </a:solidFill>
              </a:rPr>
              <a:t>Course Attendance</a:t>
            </a:r>
          </a:p>
          <a:p>
            <a:pPr marL="0" indent="0" algn="ctr" eaLnBrk="1" hangingPunct="1">
              <a:buClr>
                <a:srgbClr val="999966"/>
              </a:buClr>
              <a:buNone/>
              <a:defRPr/>
            </a:pPr>
            <a:endParaRPr lang="en-US" altLang="en-US" b="1" dirty="0" smtClean="0">
              <a:solidFill>
                <a:srgbClr val="666699"/>
              </a:solidFill>
            </a:endParaRPr>
          </a:p>
          <a:p>
            <a:r>
              <a:rPr lang="en-US" dirty="0" smtClean="0"/>
              <a:t>Therefore, it is strongly recommended that regular attendance is followed to prevent such failure.</a:t>
            </a:r>
          </a:p>
          <a:p>
            <a:r>
              <a:rPr lang="en-US" dirty="0" smtClean="0"/>
              <a:t>Accordingly, students have to check their attendance status from the attendance sheet, to avoid any such problem at the end of the semester.</a:t>
            </a:r>
            <a:endParaRPr lang="en-US" dirty="0"/>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smtClean="0">
                <a:latin typeface="Verdana"/>
                <a:ea typeface="Times New Roman"/>
              </a:rPr>
              <a:t>Course Rules</a:t>
            </a:r>
            <a:endParaRPr lang="en-US" sz="4400" b="1" dirty="0">
              <a:latin typeface="Verdana"/>
              <a:ea typeface="Times New Roman"/>
            </a:endParaRPr>
          </a:p>
        </p:txBody>
      </p:sp>
    </p:spTree>
    <p:extLst>
      <p:ext uri="{BB962C8B-B14F-4D97-AF65-F5344CB8AC3E}">
        <p14:creationId xmlns:p14="http://schemas.microsoft.com/office/powerpoint/2010/main" val="2445199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12</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853136"/>
          </a:xfrm>
        </p:spPr>
        <p:txBody>
          <a:bodyPr/>
          <a:lstStyle/>
          <a:p>
            <a:pPr marL="0" indent="0" algn="ctr" eaLnBrk="1" hangingPunct="1">
              <a:buClr>
                <a:srgbClr val="999966"/>
              </a:buClr>
              <a:buNone/>
              <a:defRPr/>
            </a:pPr>
            <a:r>
              <a:rPr lang="en-US" altLang="en-US" b="1" dirty="0" smtClean="0">
                <a:solidFill>
                  <a:srgbClr val="666699"/>
                </a:solidFill>
              </a:rPr>
              <a:t>Course Attendance</a:t>
            </a:r>
          </a:p>
          <a:p>
            <a:pPr marL="0" indent="0" algn="ctr" eaLnBrk="1" hangingPunct="1">
              <a:buClr>
                <a:srgbClr val="999966"/>
              </a:buClr>
              <a:buNone/>
              <a:defRPr/>
            </a:pPr>
            <a:endParaRPr lang="en-US" altLang="en-US" b="1" dirty="0" smtClean="0">
              <a:solidFill>
                <a:srgbClr val="666699"/>
              </a:solidFill>
            </a:endParaRPr>
          </a:p>
          <a:p>
            <a:pPr lvl="0">
              <a:buClr>
                <a:srgbClr val="999966"/>
              </a:buClr>
              <a:defRPr/>
            </a:pPr>
            <a:r>
              <a:rPr lang="en-US" dirty="0" smtClean="0">
                <a:solidFill>
                  <a:srgbClr val="666699"/>
                </a:solidFill>
              </a:rPr>
              <a:t>Students are also required to come to lectures on time.</a:t>
            </a:r>
          </a:p>
          <a:p>
            <a:pPr lvl="0">
              <a:buClr>
                <a:srgbClr val="999966"/>
              </a:buClr>
              <a:defRPr/>
            </a:pPr>
            <a:r>
              <a:rPr lang="en-US" dirty="0" smtClean="0">
                <a:solidFill>
                  <a:srgbClr val="666699"/>
                </a:solidFill>
              </a:rPr>
              <a:t>Late admittance of max. 15 minutes is acceptable </a:t>
            </a:r>
            <a:r>
              <a:rPr lang="en-US" b="1" dirty="0" smtClean="0">
                <a:solidFill>
                  <a:srgbClr val="666699"/>
                </a:solidFill>
              </a:rPr>
              <a:t>only for the first hour of the lecture.</a:t>
            </a:r>
            <a:endParaRPr lang="en-US" b="1" dirty="0">
              <a:solidFill>
                <a:srgbClr val="666699"/>
              </a:solidFill>
            </a:endParaRP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smtClean="0">
                <a:latin typeface="Verdana"/>
                <a:ea typeface="Times New Roman"/>
              </a:rPr>
              <a:t>Course Rules</a:t>
            </a:r>
            <a:endParaRPr lang="en-US" sz="4400" b="1" dirty="0">
              <a:latin typeface="Verdana"/>
              <a:ea typeface="Times New Roman"/>
            </a:endParaRPr>
          </a:p>
        </p:txBody>
      </p:sp>
    </p:spTree>
    <p:extLst>
      <p:ext uri="{BB962C8B-B14F-4D97-AF65-F5344CB8AC3E}">
        <p14:creationId xmlns:p14="http://schemas.microsoft.com/office/powerpoint/2010/main" val="385563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13</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buClr>
                <a:srgbClr val="999966"/>
              </a:buClr>
              <a:buNone/>
              <a:defRPr/>
            </a:pPr>
            <a:r>
              <a:rPr lang="en-US" altLang="en-US" b="1" dirty="0" smtClean="0">
                <a:solidFill>
                  <a:srgbClr val="666699"/>
                </a:solidFill>
              </a:rPr>
              <a:t>Course Attendance</a:t>
            </a:r>
          </a:p>
          <a:p>
            <a:pPr marL="0" indent="0" algn="ctr" eaLnBrk="1" hangingPunct="1">
              <a:buClr>
                <a:srgbClr val="999966"/>
              </a:buClr>
              <a:buNone/>
              <a:defRPr/>
            </a:pPr>
            <a:endParaRPr lang="en-US" altLang="en-US" b="1" dirty="0" smtClean="0">
              <a:solidFill>
                <a:srgbClr val="666699"/>
              </a:solidFill>
            </a:endParaRPr>
          </a:p>
          <a:p>
            <a:pPr lvl="0">
              <a:spcAft>
                <a:spcPts val="0"/>
              </a:spcAft>
              <a:buClr>
                <a:srgbClr val="999966"/>
              </a:buClr>
              <a:tabLst>
                <a:tab pos="1257300" algn="l"/>
              </a:tabLst>
              <a:defRPr/>
            </a:pPr>
            <a:r>
              <a:rPr lang="en-US" dirty="0">
                <a:solidFill>
                  <a:srgbClr val="666699"/>
                </a:solidFill>
              </a:rPr>
              <a:t>You have to inform </a:t>
            </a:r>
            <a:r>
              <a:rPr lang="en-US" dirty="0" smtClean="0">
                <a:solidFill>
                  <a:srgbClr val="666699"/>
                </a:solidFill>
              </a:rPr>
              <a:t>your instructor in advance by e-mail (anseno@gmail.com)</a:t>
            </a:r>
            <a:r>
              <a:rPr lang="en-US" dirty="0" smtClean="0"/>
              <a:t> </a:t>
            </a:r>
            <a:r>
              <a:rPr lang="en-US" b="1" dirty="0" smtClean="0">
                <a:solidFill>
                  <a:srgbClr val="666699"/>
                </a:solidFill>
              </a:rPr>
              <a:t>including course and section number</a:t>
            </a:r>
            <a:r>
              <a:rPr lang="en-US" dirty="0" smtClean="0">
                <a:solidFill>
                  <a:srgbClr val="666699"/>
                </a:solidFill>
              </a:rPr>
              <a:t>, if you will be unable to attend a scheduled class due to a justified excuse.</a:t>
            </a:r>
          </a:p>
          <a:p>
            <a:pPr lvl="1">
              <a:spcAft>
                <a:spcPts val="0"/>
              </a:spcAft>
              <a:tabLst>
                <a:tab pos="1257300" algn="l"/>
              </a:tabLst>
              <a:defRPr/>
            </a:pPr>
            <a:r>
              <a:rPr lang="en-US" dirty="0" smtClean="0">
                <a:solidFill>
                  <a:srgbClr val="666699"/>
                </a:solidFill>
              </a:rPr>
              <a:t>Duties related to your other courses </a:t>
            </a:r>
            <a:r>
              <a:rPr lang="en-US" smtClean="0">
                <a:solidFill>
                  <a:srgbClr val="666699"/>
                </a:solidFill>
              </a:rPr>
              <a:t>or your </a:t>
            </a:r>
            <a:r>
              <a:rPr lang="en-US" dirty="0" smtClean="0">
                <a:solidFill>
                  <a:srgbClr val="666699"/>
                </a:solidFill>
              </a:rPr>
              <a:t>employment does not provide an acceptable excuse for class absences or late term projects.</a:t>
            </a:r>
            <a:endParaRPr lang="en-US" dirty="0">
              <a:solidFill>
                <a:srgbClr val="666699"/>
              </a:solidFill>
            </a:endParaRP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2127880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14</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buClr>
                <a:srgbClr val="999966"/>
              </a:buClr>
              <a:buNone/>
              <a:defRPr/>
            </a:pPr>
            <a:r>
              <a:rPr lang="en-US" altLang="en-US" b="1" dirty="0" smtClean="0">
                <a:solidFill>
                  <a:srgbClr val="666699"/>
                </a:solidFill>
              </a:rPr>
              <a:t>Class Participation</a:t>
            </a:r>
          </a:p>
          <a:p>
            <a:pPr marL="0" indent="0" algn="ctr" eaLnBrk="1" hangingPunct="1">
              <a:buClr>
                <a:srgbClr val="999966"/>
              </a:buClr>
              <a:buNone/>
              <a:defRPr/>
            </a:pPr>
            <a:endParaRPr lang="en-US" altLang="en-US" b="1" dirty="0" smtClean="0">
              <a:solidFill>
                <a:srgbClr val="666699"/>
              </a:solidFill>
            </a:endParaRPr>
          </a:p>
          <a:p>
            <a:pPr>
              <a:spcAft>
                <a:spcPts val="0"/>
              </a:spcAft>
              <a:tabLst>
                <a:tab pos="1257300" algn="l"/>
              </a:tabLst>
              <a:defRPr/>
            </a:pPr>
            <a:r>
              <a:rPr lang="en-US" dirty="0" smtClean="0"/>
              <a:t>You are not only expected to attend classes, but expected to be an active participant during the lectures. </a:t>
            </a:r>
          </a:p>
          <a:p>
            <a:pPr>
              <a:spcAft>
                <a:spcPts val="0"/>
              </a:spcAft>
              <a:tabLst>
                <a:tab pos="1257300" algn="l"/>
              </a:tabLst>
              <a:defRPr/>
            </a:pPr>
            <a:r>
              <a:rPr lang="en-US" dirty="0" smtClean="0"/>
              <a:t>Meaningful questions and lecture contributions are expected from all students.</a:t>
            </a: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216860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15</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363272" cy="4781128"/>
          </a:xfrm>
        </p:spPr>
        <p:txBody>
          <a:bodyPr/>
          <a:lstStyle/>
          <a:p>
            <a:pPr marL="0" indent="0" algn="ctr">
              <a:spcAft>
                <a:spcPts val="0"/>
              </a:spcAft>
              <a:buNone/>
              <a:tabLst>
                <a:tab pos="1257300" algn="l"/>
              </a:tabLst>
              <a:defRPr/>
            </a:pPr>
            <a:r>
              <a:rPr lang="en-US" b="1" dirty="0" smtClean="0"/>
              <a:t>Class Participation and </a:t>
            </a:r>
          </a:p>
          <a:p>
            <a:pPr marL="0" indent="0" algn="ctr">
              <a:spcAft>
                <a:spcPts val="0"/>
              </a:spcAft>
              <a:buNone/>
              <a:tabLst>
                <a:tab pos="1257300" algn="l"/>
              </a:tabLst>
              <a:defRPr/>
            </a:pPr>
            <a:r>
              <a:rPr lang="en-US" b="1" dirty="0" smtClean="0"/>
              <a:t>Course </a:t>
            </a:r>
            <a:r>
              <a:rPr lang="en-US" b="1" smtClean="0"/>
              <a:t>Attendance Mark </a:t>
            </a:r>
            <a:r>
              <a:rPr lang="en-US" b="1" dirty="0" smtClean="0"/>
              <a:t>Depends on:</a:t>
            </a:r>
          </a:p>
          <a:p>
            <a:pPr marL="0" indent="0" algn="ctr">
              <a:spcAft>
                <a:spcPts val="0"/>
              </a:spcAft>
              <a:buNone/>
              <a:tabLst>
                <a:tab pos="1257300" algn="l"/>
              </a:tabLst>
              <a:defRPr/>
            </a:pPr>
            <a:endParaRPr lang="en-US" sz="1400" b="1" dirty="0" smtClean="0"/>
          </a:p>
          <a:p>
            <a:pPr>
              <a:spcAft>
                <a:spcPts val="0"/>
              </a:spcAft>
              <a:tabLst>
                <a:tab pos="1257300" algn="l"/>
              </a:tabLst>
              <a:defRPr/>
            </a:pPr>
            <a:r>
              <a:rPr lang="en-US" dirty="0" smtClean="0"/>
              <a:t>Your attendance.</a:t>
            </a:r>
          </a:p>
          <a:p>
            <a:pPr>
              <a:spcAft>
                <a:spcPts val="0"/>
              </a:spcAft>
              <a:tabLst>
                <a:tab pos="1257300" algn="l"/>
              </a:tabLst>
              <a:defRPr/>
            </a:pPr>
            <a:r>
              <a:rPr lang="en-US" dirty="0" smtClean="0"/>
              <a:t>Your attention in the lectures.</a:t>
            </a:r>
          </a:p>
          <a:p>
            <a:pPr>
              <a:spcAft>
                <a:spcPts val="0"/>
              </a:spcAft>
              <a:tabLst>
                <a:tab pos="1257300" algn="l"/>
              </a:tabLst>
              <a:defRPr/>
            </a:pPr>
            <a:r>
              <a:rPr lang="en-US" dirty="0" smtClean="0"/>
              <a:t>Your contribution to the lectures and to </a:t>
            </a:r>
            <a:r>
              <a:rPr lang="en-US" dirty="0"/>
              <a:t>the </a:t>
            </a:r>
            <a:r>
              <a:rPr lang="en-US" dirty="0" smtClean="0"/>
              <a:t>case presentations.</a:t>
            </a:r>
          </a:p>
          <a:p>
            <a:pPr>
              <a:spcAft>
                <a:spcPts val="0"/>
              </a:spcAft>
              <a:tabLst>
                <a:tab pos="1257300" algn="l"/>
              </a:tabLst>
              <a:defRPr/>
            </a:pPr>
            <a:r>
              <a:rPr lang="en-US" dirty="0" smtClean="0"/>
              <a:t>Your conduct in the classroom.</a:t>
            </a:r>
          </a:p>
          <a:p>
            <a:pPr lvl="1">
              <a:spcAft>
                <a:spcPts val="0"/>
              </a:spcAft>
              <a:tabLst>
                <a:tab pos="1257300" algn="l"/>
              </a:tabLst>
              <a:defRPr/>
            </a:pPr>
            <a:r>
              <a:rPr lang="en-US" dirty="0" smtClean="0"/>
              <a:t>Any action in any form in the classroom disturbing any other student from listening the lecture is strictly forbidden.</a:t>
            </a:r>
            <a:endParaRPr lang="en-US" dirty="0"/>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2078621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9pPr>
          </a:lstStyle>
          <a:p>
            <a:pPr eaLnBrk="1" hangingPunct="1">
              <a:spcBef>
                <a:spcPct val="0"/>
              </a:spcBef>
              <a:buClrTx/>
              <a:buSzTx/>
              <a:buFontTx/>
              <a:buNone/>
            </a:pPr>
            <a:r>
              <a:rPr lang="en-US" altLang="en-US" sz="1000" dirty="0" smtClean="0">
                <a:solidFill>
                  <a:srgbClr val="000000"/>
                </a:solidFill>
              </a:rPr>
              <a:t>1-</a:t>
            </a:r>
            <a:fld id="{3D434DFA-C569-455F-A96D-11153949DD52}" type="slidenum">
              <a:rPr lang="en-US" altLang="en-US" sz="1000" smtClean="0">
                <a:solidFill>
                  <a:srgbClr val="000000"/>
                </a:solidFill>
              </a:rPr>
              <a:pPr eaLnBrk="1" hangingPunct="1">
                <a:spcBef>
                  <a:spcPct val="0"/>
                </a:spcBef>
                <a:buClrTx/>
                <a:buSzTx/>
                <a:buFontTx/>
                <a:buNone/>
              </a:pPr>
              <a:t>16</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305800" cy="4530725"/>
          </a:xfrm>
        </p:spPr>
        <p:txBody>
          <a:bodyPr/>
          <a:lstStyle/>
          <a:p>
            <a:pPr marL="0" indent="0" algn="ctr">
              <a:buClr>
                <a:srgbClr val="999966"/>
              </a:buClr>
              <a:buFont typeface="Wingdings" pitchFamily="2" charset="2"/>
              <a:buNone/>
              <a:defRPr/>
            </a:pPr>
            <a:r>
              <a:rPr lang="en-US" b="1" dirty="0" smtClean="0">
                <a:solidFill>
                  <a:srgbClr val="666699"/>
                </a:solidFill>
              </a:rPr>
              <a:t>Conduct in Exams</a:t>
            </a:r>
          </a:p>
          <a:p>
            <a:pPr marL="0" indent="0" algn="ctr">
              <a:buClr>
                <a:srgbClr val="999966"/>
              </a:buClr>
              <a:buFont typeface="Wingdings" pitchFamily="2" charset="2"/>
              <a:buNone/>
              <a:defRPr/>
            </a:pPr>
            <a:endParaRPr lang="en-US" b="1" dirty="0" smtClean="0"/>
          </a:p>
          <a:p>
            <a:pPr>
              <a:defRPr/>
            </a:pPr>
            <a:r>
              <a:rPr lang="en-US" dirty="0" smtClean="0"/>
              <a:t>Cheating is strictly forbidden.</a:t>
            </a:r>
          </a:p>
          <a:p>
            <a:pPr>
              <a:defRPr/>
            </a:pPr>
            <a:r>
              <a:rPr lang="en-US" dirty="0" smtClean="0"/>
              <a:t>Copying in any form, or providing copy to others is cheating.</a:t>
            </a:r>
          </a:p>
          <a:p>
            <a:pPr>
              <a:defRPr/>
            </a:pPr>
            <a:r>
              <a:rPr lang="en-US" dirty="0" smtClean="0"/>
              <a:t>Students attempting such acts will fail the course and have disciplinary action.</a:t>
            </a:r>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1584044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charset="0"/>
              </a:defRPr>
            </a:lvl9pPr>
          </a:lstStyle>
          <a:p>
            <a:pPr eaLnBrk="1" hangingPunct="1">
              <a:spcBef>
                <a:spcPct val="0"/>
              </a:spcBef>
              <a:buClrTx/>
              <a:buSzTx/>
              <a:buFontTx/>
              <a:buNone/>
            </a:pPr>
            <a:r>
              <a:rPr lang="en-US" altLang="en-US" sz="1000" dirty="0" smtClean="0">
                <a:solidFill>
                  <a:srgbClr val="000000"/>
                </a:solidFill>
              </a:rPr>
              <a:t>1-</a:t>
            </a:r>
            <a:fld id="{3D434DFA-C569-455F-A96D-11153949DD52}" type="slidenum">
              <a:rPr lang="en-US" altLang="en-US" sz="1000" smtClean="0">
                <a:solidFill>
                  <a:srgbClr val="000000"/>
                </a:solidFill>
              </a:rPr>
              <a:pPr eaLnBrk="1" hangingPunct="1">
                <a:spcBef>
                  <a:spcPct val="0"/>
                </a:spcBef>
                <a:buClrTx/>
                <a:buSzTx/>
                <a:buFontTx/>
                <a:buNone/>
              </a:pPr>
              <a:t>17</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507288" cy="4530725"/>
          </a:xfrm>
        </p:spPr>
        <p:txBody>
          <a:bodyPr/>
          <a:lstStyle/>
          <a:p>
            <a:pPr marL="0" indent="0" algn="ctr">
              <a:buClr>
                <a:srgbClr val="999966"/>
              </a:buClr>
              <a:buNone/>
              <a:defRPr/>
            </a:pPr>
            <a:r>
              <a:rPr lang="en-US" b="1" dirty="0" smtClean="0">
                <a:solidFill>
                  <a:srgbClr val="666699"/>
                </a:solidFill>
              </a:rPr>
              <a:t>Contacting your Instructor</a:t>
            </a:r>
          </a:p>
          <a:p>
            <a:pPr marL="0" indent="0" algn="ctr">
              <a:buClr>
                <a:srgbClr val="999966"/>
              </a:buClr>
              <a:buNone/>
              <a:defRPr/>
            </a:pPr>
            <a:endParaRPr lang="en-US" b="1" dirty="0" smtClean="0"/>
          </a:p>
          <a:p>
            <a:pPr>
              <a:defRPr/>
            </a:pPr>
            <a:r>
              <a:rPr lang="en-US" dirty="0" smtClean="0"/>
              <a:t>You can contact your instructor by e-mail, (anseno@gmail.com</a:t>
            </a:r>
            <a:r>
              <a:rPr lang="en-US" dirty="0"/>
              <a:t>) at any time,  </a:t>
            </a:r>
            <a:r>
              <a:rPr lang="en-US" b="1" dirty="0" smtClean="0"/>
              <a:t>including your course and section number</a:t>
            </a:r>
            <a:r>
              <a:rPr lang="en-US" b="1" dirty="0"/>
              <a:t> </a:t>
            </a:r>
            <a:r>
              <a:rPr lang="en-US" b="1" dirty="0" smtClean="0"/>
              <a:t>each time.</a:t>
            </a:r>
          </a:p>
          <a:p>
            <a:pPr>
              <a:defRPr/>
            </a:pPr>
            <a:r>
              <a:rPr lang="en-US" dirty="0" smtClean="0"/>
              <a:t>As your instructor is working on part-time basis in this university, he will be available before or after lecture hours in case of any need, by taking an appointment in advance.</a:t>
            </a:r>
            <a:endParaRPr lang="en-US" dirty="0"/>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2025936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616F3D14-F1C4-4C9C-9CA5-017B2DBD5E5E}" type="slidenum">
              <a:rPr lang="en-US" altLang="en-US" sz="1000" smtClean="0">
                <a:solidFill>
                  <a:srgbClr val="000000"/>
                </a:solidFill>
              </a:rPr>
              <a:pPr eaLnBrk="1" hangingPunct="1">
                <a:spcBef>
                  <a:spcPct val="0"/>
                </a:spcBef>
                <a:buClrTx/>
                <a:buSzTx/>
                <a:buFontTx/>
                <a:buNone/>
              </a:pPr>
              <a:t>2</a:t>
            </a:fld>
            <a:endParaRPr lang="en-US" altLang="en-US" sz="1000" dirty="0" smtClean="0">
              <a:solidFill>
                <a:srgbClr val="000000"/>
              </a:solidFill>
            </a:endParaRPr>
          </a:p>
        </p:txBody>
      </p:sp>
      <p:sp>
        <p:nvSpPr>
          <p:cNvPr id="57347" name="Rectangle 3"/>
          <p:cNvSpPr>
            <a:spLocks noGrp="1" noChangeArrowheads="1"/>
          </p:cNvSpPr>
          <p:nvPr>
            <p:ph type="body" idx="1"/>
          </p:nvPr>
        </p:nvSpPr>
        <p:spPr/>
        <p:txBody>
          <a:bodyPr/>
          <a:lstStyle/>
          <a:p>
            <a:pPr marL="0" indent="0" algn="ctr" eaLnBrk="1" hangingPunct="1">
              <a:lnSpc>
                <a:spcPct val="80000"/>
              </a:lnSpc>
              <a:buClr>
                <a:srgbClr val="999966"/>
              </a:buClr>
              <a:buFont typeface="Wingdings" pitchFamily="2" charset="2"/>
              <a:buNone/>
              <a:defRPr/>
            </a:pPr>
            <a:r>
              <a:rPr lang="en-US" altLang="en-US" b="1" dirty="0" smtClean="0">
                <a:solidFill>
                  <a:srgbClr val="666699"/>
                </a:solidFill>
              </a:rPr>
              <a:t>Course Objectives</a:t>
            </a:r>
          </a:p>
          <a:p>
            <a:pPr>
              <a:lnSpc>
                <a:spcPct val="80000"/>
              </a:lnSpc>
            </a:pPr>
            <a:r>
              <a:rPr lang="en-US" dirty="0" smtClean="0"/>
              <a:t>This course aims to help engineering students acquire skills to recognize and understand ethical issues in their profession, and assess ethical consequences of engineering decision making. </a:t>
            </a:r>
          </a:p>
          <a:p>
            <a:pPr>
              <a:lnSpc>
                <a:spcPct val="80000"/>
              </a:lnSpc>
            </a:pPr>
            <a:r>
              <a:rPr lang="en-US" dirty="0" smtClean="0"/>
              <a:t>Students are encouraged to find different perspectives of the issues and justify their opinions and judgment through the analysis of case studies. </a:t>
            </a:r>
          </a:p>
          <a:p>
            <a:pPr>
              <a:lnSpc>
                <a:spcPct val="80000"/>
              </a:lnSpc>
            </a:pPr>
            <a:r>
              <a:rPr lang="en-US" dirty="0" smtClean="0"/>
              <a:t>Special focus is on promoting a sense of professional engineering responsibility.</a:t>
            </a:r>
            <a:endParaRPr lang="en-US" dirty="0"/>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a:t>
            </a:r>
            <a:r>
              <a:rPr lang="en-US" sz="4400" b="1" dirty="0" smtClean="0">
                <a:latin typeface="Verdana"/>
                <a:ea typeface="Times New Roman"/>
              </a:rPr>
              <a:t>Introduction </a:t>
            </a:r>
            <a:endParaRPr lang="en-US" b="1" dirty="0">
              <a:latin typeface="Verdana"/>
              <a:ea typeface="Times New Roman"/>
            </a:endParaRPr>
          </a:p>
        </p:txBody>
      </p:sp>
    </p:spTree>
    <p:extLst>
      <p:ext uri="{BB962C8B-B14F-4D97-AF65-F5344CB8AC3E}">
        <p14:creationId xmlns:p14="http://schemas.microsoft.com/office/powerpoint/2010/main" val="319605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1ABD49A4-8322-419F-A889-997CFEF36B4B}" type="slidenum">
              <a:rPr lang="en-US" altLang="en-US" sz="1000" smtClean="0">
                <a:solidFill>
                  <a:srgbClr val="000000"/>
                </a:solidFill>
              </a:rPr>
              <a:pPr eaLnBrk="1" hangingPunct="1">
                <a:spcBef>
                  <a:spcPct val="0"/>
                </a:spcBef>
                <a:buClrTx/>
                <a:buSzTx/>
                <a:buFontTx/>
                <a:buNone/>
              </a:pPr>
              <a:t>3</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lnSpc>
                <a:spcPct val="80000"/>
              </a:lnSpc>
              <a:buClr>
                <a:srgbClr val="999966"/>
              </a:buClr>
              <a:buFont typeface="Wingdings" pitchFamily="2" charset="2"/>
              <a:buNone/>
              <a:defRPr/>
            </a:pPr>
            <a:r>
              <a:rPr lang="en-US" altLang="en-US" b="1" dirty="0" smtClean="0">
                <a:solidFill>
                  <a:srgbClr val="666699"/>
                </a:solidFill>
              </a:rPr>
              <a:t>Course Description</a:t>
            </a:r>
          </a:p>
          <a:p>
            <a:pPr eaLnBrk="1" hangingPunct="1">
              <a:lnSpc>
                <a:spcPct val="80000"/>
              </a:lnSpc>
              <a:defRPr/>
            </a:pPr>
            <a:r>
              <a:rPr lang="en-US" dirty="0" smtClean="0"/>
              <a:t>In this course ethical issues in the practice of engineering and science are discussed. Code of ethics for engineers, professional liability to clients, employers, and society, distinction of responsibility and accountability, legal obligations, regulatory areas of concern to engineers such as labor, safety and environment, are among topics examined. </a:t>
            </a:r>
          </a:p>
          <a:p>
            <a:pPr eaLnBrk="1" hangingPunct="1">
              <a:lnSpc>
                <a:spcPct val="80000"/>
              </a:lnSpc>
              <a:defRPr/>
            </a:pPr>
            <a:r>
              <a:rPr lang="en-US" dirty="0" smtClean="0"/>
              <a:t>Case studies will be analyzed to understand concrete problems their consequences and correct solutions.</a:t>
            </a:r>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Introduction </a:t>
            </a:r>
          </a:p>
        </p:txBody>
      </p:sp>
    </p:spTree>
    <p:extLst>
      <p:ext uri="{BB962C8B-B14F-4D97-AF65-F5344CB8AC3E}">
        <p14:creationId xmlns:p14="http://schemas.microsoft.com/office/powerpoint/2010/main" val="397811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1ABD49A4-8322-419F-A889-997CFEF36B4B}" type="slidenum">
              <a:rPr lang="en-US" altLang="en-US" sz="1000" smtClean="0">
                <a:solidFill>
                  <a:srgbClr val="000000"/>
                </a:solidFill>
              </a:rPr>
              <a:pPr eaLnBrk="1" hangingPunct="1">
                <a:spcBef>
                  <a:spcPct val="0"/>
                </a:spcBef>
                <a:buClrTx/>
                <a:buSzTx/>
                <a:buFontTx/>
                <a:buNone/>
              </a:pPr>
              <a:t>4</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363272" cy="4925144"/>
          </a:xfrm>
        </p:spPr>
        <p:txBody>
          <a:bodyPr/>
          <a:lstStyle/>
          <a:p>
            <a:pPr marL="0" indent="0" algn="ctr" eaLnBrk="1" hangingPunct="1">
              <a:buClr>
                <a:srgbClr val="999966"/>
              </a:buClr>
              <a:buNone/>
              <a:defRPr/>
            </a:pPr>
            <a:r>
              <a:rPr lang="en-US" altLang="en-US" b="1" dirty="0" smtClean="0">
                <a:solidFill>
                  <a:srgbClr val="666699"/>
                </a:solidFill>
              </a:rPr>
              <a:t>Course Learning Outcomes</a:t>
            </a:r>
            <a:endParaRPr lang="en-US" altLang="en-US" dirty="0" smtClean="0"/>
          </a:p>
          <a:p>
            <a:r>
              <a:rPr lang="en-US" dirty="0"/>
              <a:t>Upon satisfactory completion of the course, the student will be able:</a:t>
            </a:r>
          </a:p>
          <a:p>
            <a:pPr lvl="1"/>
            <a:r>
              <a:rPr lang="en-US" dirty="0"/>
              <a:t>To understand ethical issues in engineering and science.</a:t>
            </a:r>
          </a:p>
          <a:p>
            <a:pPr lvl="1"/>
            <a:r>
              <a:rPr lang="en-US" dirty="0"/>
              <a:t>To understand how ethical decisions conform or conflict with accepted societal norms.</a:t>
            </a:r>
          </a:p>
          <a:p>
            <a:pPr lvl="1"/>
            <a:r>
              <a:rPr lang="en-US" dirty="0"/>
              <a:t>To promote a sense of professional engineering and scientific research responsibility.</a:t>
            </a:r>
          </a:p>
          <a:p>
            <a:pPr lvl="1"/>
            <a:r>
              <a:rPr lang="en-US" dirty="0"/>
              <a:t>To formulate, develop, explain </a:t>
            </a:r>
            <a:r>
              <a:rPr lang="en-US" dirty="0" smtClean="0"/>
              <a:t>response </a:t>
            </a:r>
            <a:r>
              <a:rPr lang="en-US" dirty="0"/>
              <a:t>to ethical conflicts in the work environment.</a:t>
            </a:r>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Introduction </a:t>
            </a:r>
          </a:p>
        </p:txBody>
      </p:sp>
    </p:spTree>
    <p:extLst>
      <p:ext uri="{BB962C8B-B14F-4D97-AF65-F5344CB8AC3E}">
        <p14:creationId xmlns:p14="http://schemas.microsoft.com/office/powerpoint/2010/main" val="415418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5</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buClr>
                <a:srgbClr val="999966"/>
              </a:buClr>
              <a:buNone/>
              <a:defRPr/>
            </a:pPr>
            <a:r>
              <a:rPr lang="en-US" altLang="en-US" b="1" dirty="0">
                <a:solidFill>
                  <a:srgbClr val="666699"/>
                </a:solidFill>
              </a:rPr>
              <a:t>Course </a:t>
            </a:r>
            <a:r>
              <a:rPr lang="en-US" altLang="en-US" b="1" dirty="0" smtClean="0">
                <a:solidFill>
                  <a:srgbClr val="666699"/>
                </a:solidFill>
              </a:rPr>
              <a:t>Book</a:t>
            </a:r>
            <a:endParaRPr lang="tr-TR" altLang="en-US" b="1" dirty="0" smtClean="0">
              <a:solidFill>
                <a:srgbClr val="666699"/>
              </a:solidFill>
            </a:endParaRPr>
          </a:p>
          <a:p>
            <a:pPr marL="0" indent="0" algn="ctr" eaLnBrk="1" hangingPunct="1">
              <a:buClr>
                <a:srgbClr val="999966"/>
              </a:buClr>
              <a:buNone/>
              <a:defRPr/>
            </a:pPr>
            <a:endParaRPr lang="en-US" altLang="en-US" b="1" dirty="0">
              <a:solidFill>
                <a:srgbClr val="666699"/>
              </a:solidFill>
            </a:endParaRPr>
          </a:p>
          <a:p>
            <a:pPr>
              <a:defRPr/>
            </a:pPr>
            <a:r>
              <a:rPr lang="en-GB" dirty="0" smtClean="0"/>
              <a:t>Fleddermann </a:t>
            </a:r>
            <a:r>
              <a:rPr lang="en-GB" dirty="0"/>
              <a:t>C.B., </a:t>
            </a:r>
            <a:endParaRPr lang="tr-TR" dirty="0" smtClean="0"/>
          </a:p>
          <a:p>
            <a:pPr marL="0" indent="0">
              <a:buNone/>
              <a:defRPr/>
            </a:pPr>
            <a:r>
              <a:rPr lang="tr-TR" dirty="0" smtClean="0"/>
              <a:t>   </a:t>
            </a:r>
            <a:r>
              <a:rPr lang="en-GB" dirty="0" smtClean="0"/>
              <a:t>“</a:t>
            </a:r>
            <a:r>
              <a:rPr lang="en-GB" b="1" dirty="0"/>
              <a:t>Engineering Ethics</a:t>
            </a:r>
            <a:r>
              <a:rPr lang="en-GB" dirty="0"/>
              <a:t>”, </a:t>
            </a:r>
            <a:r>
              <a:rPr lang="en-GB" dirty="0" smtClean="0"/>
              <a:t>4/E</a:t>
            </a:r>
            <a:r>
              <a:rPr lang="tr-TR" dirty="0" smtClean="0"/>
              <a:t>,</a:t>
            </a:r>
            <a:r>
              <a:rPr lang="en-GB" dirty="0" smtClean="0"/>
              <a:t> </a:t>
            </a:r>
            <a:endParaRPr lang="tr-TR" dirty="0" smtClean="0"/>
          </a:p>
          <a:p>
            <a:pPr marL="0" indent="0">
              <a:buNone/>
              <a:defRPr/>
            </a:pPr>
            <a:r>
              <a:rPr lang="tr-TR" dirty="0" smtClean="0"/>
              <a:t>   </a:t>
            </a:r>
            <a:r>
              <a:rPr lang="en-GB" dirty="0"/>
              <a:t>Pearson Higher Education, </a:t>
            </a:r>
            <a:r>
              <a:rPr lang="en-GB" dirty="0" smtClean="0"/>
              <a:t>201</a:t>
            </a:r>
            <a:r>
              <a:rPr lang="tr-TR" dirty="0" smtClean="0"/>
              <a:t>4</a:t>
            </a:r>
            <a:r>
              <a:rPr lang="en-GB" dirty="0" smtClean="0"/>
              <a:t>.</a:t>
            </a:r>
            <a:endParaRPr lang="tr-TR" dirty="0" smtClean="0"/>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Introduction </a:t>
            </a:r>
          </a:p>
        </p:txBody>
      </p:sp>
    </p:spTree>
    <p:extLst>
      <p:ext uri="{BB962C8B-B14F-4D97-AF65-F5344CB8AC3E}">
        <p14:creationId xmlns:p14="http://schemas.microsoft.com/office/powerpoint/2010/main" val="270604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6</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buClr>
                <a:srgbClr val="999966"/>
              </a:buClr>
              <a:buNone/>
              <a:defRPr/>
            </a:pPr>
            <a:r>
              <a:rPr lang="en-US" altLang="en-US" b="1" dirty="0" smtClean="0">
                <a:solidFill>
                  <a:srgbClr val="666699"/>
                </a:solidFill>
              </a:rPr>
              <a:t>Supplementary Course Books</a:t>
            </a:r>
            <a:endParaRPr lang="tr-TR" altLang="en-US" b="1" dirty="0" smtClean="0">
              <a:solidFill>
                <a:srgbClr val="666699"/>
              </a:solidFill>
            </a:endParaRPr>
          </a:p>
          <a:p>
            <a:pPr marL="0" indent="0" algn="ctr" eaLnBrk="1" hangingPunct="1">
              <a:buClr>
                <a:srgbClr val="999966"/>
              </a:buClr>
              <a:buNone/>
              <a:defRPr/>
            </a:pPr>
            <a:endParaRPr lang="en-US" altLang="en-US" b="1" dirty="0" smtClean="0">
              <a:solidFill>
                <a:srgbClr val="666699"/>
              </a:solidFill>
            </a:endParaRPr>
          </a:p>
          <a:p>
            <a:pPr>
              <a:defRPr/>
            </a:pPr>
            <a:r>
              <a:rPr lang="en-US" dirty="0" smtClean="0"/>
              <a:t>Mike W. Martin and Roland Schinzinger, “</a:t>
            </a:r>
            <a:r>
              <a:rPr lang="en-US" b="1" dirty="0" smtClean="0"/>
              <a:t>Ethics in Engineering</a:t>
            </a:r>
            <a:r>
              <a:rPr lang="en-US" dirty="0" smtClean="0"/>
              <a:t>”</a:t>
            </a:r>
            <a:r>
              <a:rPr lang="tr-TR" dirty="0" smtClean="0"/>
              <a:t>,</a:t>
            </a:r>
            <a:r>
              <a:rPr lang="en-US" dirty="0" smtClean="0"/>
              <a:t> 2/E, McGraw-Hill, Inc., 1989.</a:t>
            </a:r>
          </a:p>
          <a:p>
            <a:pPr>
              <a:defRPr/>
            </a:pPr>
            <a:r>
              <a:rPr lang="en-US" dirty="0" smtClean="0"/>
              <a:t>C. Harris, M. Pritchard, M. Rabins, “</a:t>
            </a:r>
            <a:r>
              <a:rPr lang="en-US" b="1" dirty="0" smtClean="0"/>
              <a:t>Engineering Ethics: Concepts </a:t>
            </a:r>
            <a:r>
              <a:rPr lang="en-US" b="1" dirty="0"/>
              <a:t>and Cases</a:t>
            </a:r>
            <a:r>
              <a:rPr lang="en-US" dirty="0" smtClean="0"/>
              <a:t>”, </a:t>
            </a:r>
            <a:r>
              <a:rPr lang="tr-TR" dirty="0" smtClean="0"/>
              <a:t>4/</a:t>
            </a:r>
            <a:r>
              <a:rPr lang="en-US" dirty="0" smtClean="0"/>
              <a:t>E, Wadsworth, 200</a:t>
            </a:r>
            <a:r>
              <a:rPr lang="tr-TR" dirty="0" smtClean="0"/>
              <a:t>9</a:t>
            </a:r>
            <a:r>
              <a:rPr lang="en-US" dirty="0" smtClean="0"/>
              <a:t>.</a:t>
            </a:r>
            <a:endParaRPr lang="en-US" dirty="0"/>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Introduction </a:t>
            </a:r>
          </a:p>
        </p:txBody>
      </p:sp>
    </p:spTree>
    <p:extLst>
      <p:ext uri="{BB962C8B-B14F-4D97-AF65-F5344CB8AC3E}">
        <p14:creationId xmlns:p14="http://schemas.microsoft.com/office/powerpoint/2010/main" val="3419964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711534E9-4FC4-44B7-9E07-BF0E7AB1F21A}" type="slidenum">
              <a:rPr lang="en-US" altLang="en-US" sz="1000" smtClean="0">
                <a:solidFill>
                  <a:srgbClr val="000000"/>
                </a:solidFill>
              </a:rPr>
              <a:pPr eaLnBrk="1" hangingPunct="1">
                <a:spcBef>
                  <a:spcPct val="0"/>
                </a:spcBef>
                <a:buClrTx/>
                <a:buSzTx/>
                <a:buFontTx/>
                <a:buNone/>
              </a:pPr>
              <a:t>7</a:t>
            </a:fld>
            <a:endParaRPr lang="en-US" altLang="en-US" sz="1000" dirty="0" smtClean="0">
              <a:solidFill>
                <a:srgbClr val="000000"/>
              </a:solidFill>
            </a:endParaRPr>
          </a:p>
        </p:txBody>
      </p:sp>
      <p:sp>
        <p:nvSpPr>
          <p:cNvPr id="57347" name="Rectangle 3"/>
          <p:cNvSpPr>
            <a:spLocks noGrp="1" noChangeArrowheads="1"/>
          </p:cNvSpPr>
          <p:nvPr>
            <p:ph type="body" idx="1"/>
          </p:nvPr>
        </p:nvSpPr>
        <p:spPr>
          <a:xfrm>
            <a:off x="457200" y="1600200"/>
            <a:ext cx="8435280" cy="4530725"/>
          </a:xfrm>
        </p:spPr>
        <p:txBody>
          <a:bodyPr/>
          <a:lstStyle/>
          <a:p>
            <a:pPr marL="0" indent="0" algn="ctr" eaLnBrk="1" hangingPunct="1">
              <a:buClr>
                <a:srgbClr val="999966"/>
              </a:buClr>
              <a:buFont typeface="Wingdings" pitchFamily="2" charset="2"/>
              <a:buNone/>
              <a:defRPr/>
            </a:pPr>
            <a:r>
              <a:rPr lang="en-US" altLang="en-US" b="1" dirty="0" smtClean="0">
                <a:solidFill>
                  <a:srgbClr val="666699"/>
                </a:solidFill>
              </a:rPr>
              <a:t>Course Material</a:t>
            </a:r>
          </a:p>
          <a:p>
            <a:pPr marL="0" indent="0" algn="ctr" eaLnBrk="1" hangingPunct="1">
              <a:buClr>
                <a:srgbClr val="999966"/>
              </a:buClr>
              <a:buFont typeface="Wingdings" pitchFamily="2" charset="2"/>
              <a:buNone/>
              <a:defRPr/>
            </a:pPr>
            <a:endParaRPr lang="en-US" altLang="en-US" b="1" dirty="0" smtClean="0">
              <a:solidFill>
                <a:srgbClr val="666699"/>
              </a:solidFill>
            </a:endParaRPr>
          </a:p>
          <a:p>
            <a:pPr>
              <a:lnSpc>
                <a:spcPct val="96000"/>
              </a:lnSpc>
              <a:spcAft>
                <a:spcPts val="0"/>
              </a:spcAft>
              <a:tabLst>
                <a:tab pos="1257300" algn="l"/>
              </a:tabLst>
            </a:pPr>
            <a:r>
              <a:rPr lang="en-US" dirty="0" smtClean="0">
                <a:ea typeface="Times New Roman"/>
              </a:rPr>
              <a:t>Slide presentations are accessible before each lecture from “Bilgi Learn”. </a:t>
            </a:r>
            <a:endParaRPr lang="en-US" dirty="0" smtClean="0">
              <a:ea typeface="Times New Roman"/>
              <a:cs typeface="Times New Roman"/>
            </a:endParaRPr>
          </a:p>
          <a:p>
            <a:pPr>
              <a:spcAft>
                <a:spcPts val="0"/>
              </a:spcAft>
              <a:tabLst>
                <a:tab pos="1257300" algn="l"/>
              </a:tabLst>
              <a:defRPr/>
            </a:pPr>
            <a:r>
              <a:rPr lang="en-US" dirty="0" smtClean="0"/>
              <a:t>Supportive Internet sources are referred to as the course advances.</a:t>
            </a:r>
            <a:endParaRPr lang="en-US" dirty="0"/>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Introduction </a:t>
            </a:r>
          </a:p>
        </p:txBody>
      </p:sp>
    </p:spTree>
    <p:extLst>
      <p:ext uri="{BB962C8B-B14F-4D97-AF65-F5344CB8AC3E}">
        <p14:creationId xmlns:p14="http://schemas.microsoft.com/office/powerpoint/2010/main" val="138005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8</a:t>
            </a:fld>
            <a:endParaRPr lang="en-US" altLang="en-US" sz="1000" dirty="0" smtClean="0">
              <a:solidFill>
                <a:srgbClr val="000000"/>
              </a:solidFill>
            </a:endParaRPr>
          </a:p>
        </p:txBody>
      </p:sp>
      <p:sp>
        <p:nvSpPr>
          <p:cNvPr id="57347" name="Rectangle 3"/>
          <p:cNvSpPr>
            <a:spLocks noGrp="1" noChangeArrowheads="1"/>
          </p:cNvSpPr>
          <p:nvPr>
            <p:ph type="body" idx="1"/>
          </p:nvPr>
        </p:nvSpPr>
        <p:spPr/>
        <p:txBody>
          <a:bodyPr/>
          <a:lstStyle/>
          <a:p>
            <a:pPr marL="0" indent="0" algn="ctr" eaLnBrk="1" hangingPunct="1">
              <a:buClr>
                <a:srgbClr val="999966"/>
              </a:buClr>
              <a:buFont typeface="Wingdings" pitchFamily="2" charset="2"/>
              <a:buNone/>
              <a:defRPr/>
            </a:pPr>
            <a:r>
              <a:rPr lang="en-US" altLang="en-US" b="1" dirty="0" smtClean="0">
                <a:solidFill>
                  <a:srgbClr val="666699"/>
                </a:solidFill>
              </a:rPr>
              <a:t>Term Grading Policy</a:t>
            </a:r>
            <a:endParaRPr lang="tr-TR" altLang="en-US" b="1" dirty="0" smtClean="0">
              <a:solidFill>
                <a:srgbClr val="666699"/>
              </a:solidFill>
            </a:endParaRPr>
          </a:p>
          <a:p>
            <a:pPr marL="0" indent="0" algn="ctr" eaLnBrk="1" hangingPunct="1">
              <a:buClr>
                <a:srgbClr val="999966"/>
              </a:buClr>
              <a:buFont typeface="Wingdings" pitchFamily="2" charset="2"/>
              <a:buNone/>
              <a:defRPr/>
            </a:pPr>
            <a:endParaRPr lang="en-US" altLang="en-US" b="1" dirty="0" smtClean="0"/>
          </a:p>
          <a:p>
            <a:pPr marL="400050" lvl="1" indent="0">
              <a:buNone/>
              <a:defRPr/>
            </a:pPr>
            <a:r>
              <a:rPr lang="en-US" sz="2800" dirty="0" smtClean="0"/>
              <a:t>Midterm Examination			: 3</a:t>
            </a:r>
            <a:r>
              <a:rPr lang="tr-TR" sz="2800" dirty="0" smtClean="0"/>
              <a:t>0</a:t>
            </a:r>
            <a:r>
              <a:rPr lang="en-US" sz="2800" dirty="0" smtClean="0"/>
              <a:t>%</a:t>
            </a:r>
          </a:p>
          <a:p>
            <a:pPr marL="400050" lvl="1" indent="0">
              <a:buNone/>
              <a:defRPr/>
            </a:pPr>
            <a:r>
              <a:rPr lang="en-US" sz="2800" dirty="0" smtClean="0"/>
              <a:t>Class Participation/Attendance	: 1</a:t>
            </a:r>
            <a:r>
              <a:rPr lang="tr-TR" sz="2800" dirty="0" smtClean="0"/>
              <a:t>0</a:t>
            </a:r>
            <a:r>
              <a:rPr lang="en-US" sz="2800" dirty="0" smtClean="0"/>
              <a:t>%</a:t>
            </a:r>
          </a:p>
          <a:p>
            <a:pPr marL="400050" lvl="1" indent="0">
              <a:buNone/>
              <a:defRPr/>
            </a:pPr>
            <a:r>
              <a:rPr lang="en-US" sz="2800" dirty="0" smtClean="0"/>
              <a:t>Term Project	(Case Study)		: </a:t>
            </a:r>
            <a:r>
              <a:rPr lang="tr-TR" sz="2800" dirty="0" smtClean="0"/>
              <a:t>2</a:t>
            </a:r>
            <a:r>
              <a:rPr lang="en-US" sz="2800" dirty="0" smtClean="0"/>
              <a:t>0%</a:t>
            </a:r>
          </a:p>
          <a:p>
            <a:pPr marL="400050" lvl="1" indent="0">
              <a:buNone/>
              <a:defRPr/>
            </a:pPr>
            <a:r>
              <a:rPr lang="en-US" sz="2800" dirty="0" smtClean="0"/>
              <a:t>Final Examination				: 40%</a:t>
            </a:r>
          </a:p>
        </p:txBody>
      </p:sp>
      <p:sp>
        <p:nvSpPr>
          <p:cNvPr id="7" name="Rectangle 2"/>
          <p:cNvSpPr>
            <a:spLocks noGrp="1" noChangeArrowheads="1"/>
          </p:cNvSpPr>
          <p:nvPr>
            <p:ph type="title"/>
          </p:nvPr>
        </p:nvSpPr>
        <p:spPr>
          <a:xfrm>
            <a:off x="457200" y="277813"/>
            <a:ext cx="8229600" cy="1139825"/>
          </a:xfrm>
        </p:spPr>
        <p:txBody>
          <a:bodyPr anchor="ctr"/>
          <a:lstStyle/>
          <a:p>
            <a:pPr eaLnBrk="1" hangingPunct="1"/>
            <a:r>
              <a:rPr lang="en-US" sz="4400" b="1" dirty="0">
                <a:latin typeface="Verdana"/>
                <a:ea typeface="Times New Roman"/>
              </a:rPr>
              <a:t>Course Rules</a:t>
            </a:r>
          </a:p>
        </p:txBody>
      </p:sp>
    </p:spTree>
    <p:extLst>
      <p:ext uri="{BB962C8B-B14F-4D97-AF65-F5344CB8AC3E}">
        <p14:creationId xmlns:p14="http://schemas.microsoft.com/office/powerpoint/2010/main" val="2681510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anose="05000000000000000000" pitchFamily="2" charset="2"/>
              <a:buChar char="p"/>
              <a:defRPr sz="2800">
                <a:solidFill>
                  <a:schemeClr val="hlink"/>
                </a:solidFill>
                <a:latin typeface="Verdana" panose="020B0604030504040204" pitchFamily="34" charset="0"/>
                <a:cs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400">
                <a:solidFill>
                  <a:schemeClr val="hlink"/>
                </a:solidFill>
                <a:latin typeface="Verdana" panose="020B0604030504040204" pitchFamily="34" charset="0"/>
                <a:cs typeface="Arial" panose="020B0604020202020204" pitchFamily="34" charset="0"/>
              </a:defRPr>
            </a:lvl2pPr>
            <a:lvl3pPr marL="1143000" indent="-228600" eaLnBrk="0" hangingPunct="0">
              <a:spcBef>
                <a:spcPct val="20000"/>
              </a:spcBef>
              <a:buClr>
                <a:schemeClr val="accent2"/>
              </a:buClr>
              <a:buSzPct val="65000"/>
              <a:buFont typeface="Wingdings" panose="05000000000000000000" pitchFamily="2" charset="2"/>
              <a:buChar char="p"/>
              <a:defRPr sz="2000">
                <a:solidFill>
                  <a:schemeClr val="hlink"/>
                </a:solidFill>
                <a:latin typeface="Verdana" panose="020B0604030504040204" pitchFamily="34" charset="0"/>
                <a:cs typeface="Arial" panose="020B060402020202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hlink"/>
                </a:solidFill>
                <a:latin typeface="Verdana" panose="020B0604030504040204" pitchFamily="34" charset="0"/>
                <a:cs typeface="Arial" panose="020B0604020202020204" pitchFamily="34" charset="0"/>
              </a:defRPr>
            </a:lvl9pPr>
          </a:lstStyle>
          <a:p>
            <a:pPr eaLnBrk="1" hangingPunct="1">
              <a:spcBef>
                <a:spcPct val="0"/>
              </a:spcBef>
              <a:buClrTx/>
              <a:buSzTx/>
              <a:buFontTx/>
              <a:buNone/>
            </a:pPr>
            <a:r>
              <a:rPr lang="en-US" altLang="en-US" sz="1000">
                <a:solidFill>
                  <a:srgbClr val="000000"/>
                </a:solidFill>
              </a:rPr>
              <a:t>1-</a:t>
            </a:r>
            <a:fld id="{76424DAB-3A63-47B6-8AA5-DB8099A1CE9F}" type="slidenum">
              <a:rPr lang="en-US" altLang="en-US" sz="1000">
                <a:solidFill>
                  <a:srgbClr val="000000"/>
                </a:solidFill>
              </a:rPr>
              <a:pPr eaLnBrk="1" hangingPunct="1">
                <a:spcBef>
                  <a:spcPct val="0"/>
                </a:spcBef>
                <a:buClrTx/>
                <a:buSzTx/>
                <a:buFontTx/>
                <a:buNone/>
              </a:pPr>
              <a:t>9</a:t>
            </a:fld>
            <a:endParaRPr lang="en-US" altLang="en-US" sz="1000">
              <a:solidFill>
                <a:srgbClr val="000000"/>
              </a:solidFill>
            </a:endParaRPr>
          </a:p>
        </p:txBody>
      </p:sp>
      <p:sp>
        <p:nvSpPr>
          <p:cNvPr id="3075" name="Rectangle 3"/>
          <p:cNvSpPr>
            <a:spLocks noGrp="1" noChangeArrowheads="1"/>
          </p:cNvSpPr>
          <p:nvPr>
            <p:ph type="body" idx="1"/>
          </p:nvPr>
        </p:nvSpPr>
        <p:spPr>
          <a:xfrm>
            <a:off x="457200" y="1600200"/>
            <a:ext cx="8229600" cy="4876800"/>
          </a:xfrm>
        </p:spPr>
        <p:txBody>
          <a:bodyPr/>
          <a:lstStyle/>
          <a:p>
            <a:pPr marL="0" indent="0" algn="ctr" eaLnBrk="1" hangingPunct="1">
              <a:buClr>
                <a:srgbClr val="999966"/>
              </a:buClr>
              <a:buFont typeface="Wingdings" panose="05000000000000000000" pitchFamily="2" charset="2"/>
              <a:buNone/>
            </a:pPr>
            <a:r>
              <a:rPr lang="en-US" altLang="en-US" b="1" dirty="0" smtClean="0">
                <a:solidFill>
                  <a:srgbClr val="666699"/>
                </a:solidFill>
              </a:rPr>
              <a:t>Term Grading System</a:t>
            </a:r>
            <a:endParaRPr lang="tr-TR" altLang="en-US" b="1" dirty="0" smtClean="0">
              <a:solidFill>
                <a:srgbClr val="666699"/>
              </a:solidFill>
            </a:endParaRPr>
          </a:p>
          <a:p>
            <a:pPr marL="0" indent="0" algn="ctr" eaLnBrk="1" hangingPunct="1">
              <a:buClr>
                <a:srgbClr val="999966"/>
              </a:buClr>
              <a:buFont typeface="Wingdings" panose="05000000000000000000" pitchFamily="2" charset="2"/>
              <a:buNone/>
            </a:pPr>
            <a:endParaRPr lang="en-US" altLang="en-US" sz="1200" b="1" dirty="0" smtClean="0">
              <a:solidFill>
                <a:srgbClr val="666699"/>
              </a:solidFill>
            </a:endParaRPr>
          </a:p>
          <a:p>
            <a:pPr marL="2506663" lvl="4" indent="0">
              <a:buFont typeface="Wingdings" panose="05000000000000000000" pitchFamily="2" charset="2"/>
              <a:buNone/>
            </a:pPr>
            <a:r>
              <a:rPr lang="en-US" altLang="en-US" sz="2000" b="1" dirty="0" smtClean="0"/>
              <a:t>100 – 94:	A</a:t>
            </a:r>
          </a:p>
          <a:p>
            <a:pPr marL="2506663" lvl="4" indent="0">
              <a:buFont typeface="Wingdings" panose="05000000000000000000" pitchFamily="2" charset="2"/>
              <a:buNone/>
            </a:pPr>
            <a:r>
              <a:rPr lang="en-US" altLang="en-US" sz="2000" b="1" dirty="0" smtClean="0"/>
              <a:t>  93 – 87:	A-</a:t>
            </a:r>
          </a:p>
          <a:p>
            <a:pPr marL="2506663" lvl="4" indent="0">
              <a:buFont typeface="Wingdings" panose="05000000000000000000" pitchFamily="2" charset="2"/>
              <a:buNone/>
            </a:pPr>
            <a:r>
              <a:rPr lang="en-US" altLang="en-US" sz="2000" b="1" dirty="0" smtClean="0"/>
              <a:t>  86 – 80:	B+</a:t>
            </a:r>
          </a:p>
          <a:p>
            <a:pPr marL="2506663" lvl="4" indent="0">
              <a:buFont typeface="Wingdings" panose="05000000000000000000" pitchFamily="2" charset="2"/>
              <a:buNone/>
            </a:pPr>
            <a:r>
              <a:rPr lang="en-US" altLang="en-US" sz="2000" b="1" dirty="0" smtClean="0"/>
              <a:t>  79 – 73:	B</a:t>
            </a:r>
          </a:p>
          <a:p>
            <a:pPr marL="2506663" lvl="4" indent="0">
              <a:buFont typeface="Wingdings" panose="05000000000000000000" pitchFamily="2" charset="2"/>
              <a:buNone/>
            </a:pPr>
            <a:r>
              <a:rPr lang="en-US" altLang="en-US" sz="2000" b="1" dirty="0" smtClean="0"/>
              <a:t>  72 – 66:	B-</a:t>
            </a:r>
          </a:p>
          <a:p>
            <a:pPr marL="2506663" lvl="4" indent="0">
              <a:buFont typeface="Wingdings" panose="05000000000000000000" pitchFamily="2" charset="2"/>
              <a:buNone/>
            </a:pPr>
            <a:r>
              <a:rPr lang="en-US" altLang="en-US" sz="2000" b="1" dirty="0" smtClean="0"/>
              <a:t>  65 – 59:	C+</a:t>
            </a:r>
          </a:p>
          <a:p>
            <a:pPr marL="2506663" lvl="4" indent="0">
              <a:buFont typeface="Wingdings" panose="05000000000000000000" pitchFamily="2" charset="2"/>
              <a:buNone/>
            </a:pPr>
            <a:r>
              <a:rPr lang="en-US" altLang="en-US" sz="2000" b="1" dirty="0" smtClean="0"/>
              <a:t>  58 – 50:	C</a:t>
            </a:r>
          </a:p>
          <a:p>
            <a:pPr marL="2506663" lvl="4" indent="0">
              <a:buFont typeface="Wingdings" panose="05000000000000000000" pitchFamily="2" charset="2"/>
              <a:buNone/>
            </a:pPr>
            <a:r>
              <a:rPr lang="en-US" altLang="en-US" sz="2000" b="1" dirty="0" smtClean="0"/>
              <a:t>  49 – 46:	C-</a:t>
            </a:r>
          </a:p>
          <a:p>
            <a:pPr marL="2506663" lvl="4" indent="0">
              <a:buFont typeface="Wingdings" panose="05000000000000000000" pitchFamily="2" charset="2"/>
              <a:buNone/>
            </a:pPr>
            <a:r>
              <a:rPr lang="en-US" altLang="en-US" sz="2000" b="1" dirty="0" smtClean="0"/>
              <a:t>  45 – 43:	D+</a:t>
            </a:r>
          </a:p>
          <a:p>
            <a:pPr marL="2506663" lvl="4" indent="0">
              <a:buFont typeface="Wingdings" panose="05000000000000000000" pitchFamily="2" charset="2"/>
              <a:buNone/>
            </a:pPr>
            <a:r>
              <a:rPr lang="en-US" altLang="en-US" sz="2000" b="1" dirty="0" smtClean="0"/>
              <a:t>  42 – 40:	D</a:t>
            </a:r>
          </a:p>
          <a:p>
            <a:pPr marL="2506663" lvl="4" indent="0">
              <a:buFont typeface="Wingdings" panose="05000000000000000000" pitchFamily="2" charset="2"/>
              <a:buNone/>
            </a:pPr>
            <a:r>
              <a:rPr lang="en-US" altLang="en-US" sz="2000" b="1" dirty="0" smtClean="0"/>
              <a:t>  39 -  0 :	F</a:t>
            </a:r>
          </a:p>
        </p:txBody>
      </p:sp>
      <p:sp>
        <p:nvSpPr>
          <p:cNvPr id="3076" name="Rectangle 2"/>
          <p:cNvSpPr>
            <a:spLocks noGrp="1" noChangeArrowheads="1"/>
          </p:cNvSpPr>
          <p:nvPr>
            <p:ph type="title"/>
          </p:nvPr>
        </p:nvSpPr>
        <p:spPr/>
        <p:txBody>
          <a:bodyPr anchor="ctr"/>
          <a:lstStyle/>
          <a:p>
            <a:pPr eaLnBrk="1" hangingPunct="1"/>
            <a:r>
              <a:rPr lang="en-US" sz="4400" b="1" dirty="0">
                <a:latin typeface="Verdana"/>
                <a:ea typeface="Times New Roman"/>
              </a:rPr>
              <a:t>Course Rules</a:t>
            </a:r>
            <a:endParaRPr lang="en-US" altLang="en-US" sz="4000" b="1" dirty="0" smtClean="0">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03913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19110</TotalTime>
  <Words>761</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Georgia</vt:lpstr>
      <vt:lpstr>Times New Roman</vt:lpstr>
      <vt:lpstr>Verdana</vt:lpstr>
      <vt:lpstr>Wingdings</vt:lpstr>
      <vt:lpstr>1_Level</vt:lpstr>
      <vt:lpstr>3_Level</vt:lpstr>
      <vt:lpstr>       ENGR 400 ETHICS IN ENGINEERING AND SCIENCE</vt:lpstr>
      <vt:lpstr>Course Introduction </vt:lpstr>
      <vt:lpstr>Course Introduction </vt:lpstr>
      <vt:lpstr>Course Introduction </vt:lpstr>
      <vt:lpstr>Course Introduction </vt:lpstr>
      <vt:lpstr>Course Introduction </vt:lpstr>
      <vt:lpstr>Course Introduction </vt:lpstr>
      <vt:lpstr>Course Rules</vt:lpstr>
      <vt:lpstr>Course Rules</vt:lpstr>
      <vt:lpstr>Course Rules</vt:lpstr>
      <vt:lpstr>Course Rules</vt:lpstr>
      <vt:lpstr>Course Rules</vt:lpstr>
      <vt:lpstr>Course Rules</vt:lpstr>
      <vt:lpstr>Course Rules</vt:lpstr>
      <vt:lpstr>Course Rules</vt:lpstr>
      <vt:lpstr>Course Rules</vt:lpstr>
      <vt:lpstr>Course Rules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370</cp:revision>
  <dcterms:created xsi:type="dcterms:W3CDTF">2014-07-14T18:52:20Z</dcterms:created>
  <dcterms:modified xsi:type="dcterms:W3CDTF">2019-02-04T15:30:19Z</dcterms:modified>
</cp:coreProperties>
</file>