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6"/>
  </p:notesMasterIdLst>
  <p:sldIdLst>
    <p:sldId id="386" r:id="rId3"/>
    <p:sldId id="394" r:id="rId4"/>
    <p:sldId id="395" r:id="rId5"/>
    <p:sldId id="413" r:id="rId6"/>
    <p:sldId id="406" r:id="rId7"/>
    <p:sldId id="396" r:id="rId8"/>
    <p:sldId id="400" r:id="rId9"/>
    <p:sldId id="414" r:id="rId10"/>
    <p:sldId id="412" r:id="rId11"/>
    <p:sldId id="416" r:id="rId12"/>
    <p:sldId id="397" r:id="rId13"/>
    <p:sldId id="415" r:id="rId14"/>
    <p:sldId id="407" r:id="rId1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0" autoAdjust="0"/>
    <p:restoredTop sz="80217" autoAdjust="0"/>
  </p:normalViewPr>
  <p:slideViewPr>
    <p:cSldViewPr>
      <p:cViewPr varScale="1">
        <p:scale>
          <a:sx n="48" d="100"/>
          <a:sy n="48" d="100"/>
        </p:scale>
        <p:origin x="43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CF7AE-4A3B-4382-992D-72899F1AED1A}" type="datetimeFigureOut">
              <a:rPr lang="tr-TR" smtClean="0"/>
              <a:t>04.02.2019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1A643-88D5-4CCF-A1CC-6495563097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2220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C4B258-1A82-45A6-B0F8-2606ECFF7583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13637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85D67D-A862-441C-B538-B9372F73BD84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25556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85D67D-A862-441C-B538-B9372F73BD84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7411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85D67D-A862-441C-B538-B9372F73BD84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0941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85D67D-A862-441C-B538-B9372F73BD84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286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85D67D-A862-441C-B538-B9372F73BD84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082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85D67D-A862-441C-B538-B9372F73BD84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3895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85D67D-A862-441C-B538-B9372F73BD84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502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85D67D-A862-441C-B538-B9372F73BD84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0774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85D67D-A862-441C-B538-B9372F73BD84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1598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85D67D-A862-441C-B538-B9372F73BD84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7338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85D67D-A862-441C-B538-B9372F73BD84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7336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85D67D-A862-441C-B538-B9372F73BD84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0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5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>
                <a:solidFill>
                  <a:srgbClr val="6F6E4A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Copyright © 2013 Pearson Education, Inc. publishing as Prentice Hall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0C4ED51D-9CCB-4D95-B57C-C0565018BFB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Copyright © 2013 Pearson Education, Inc. publishing as Prentice Hall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DC05C635-02B7-4598-B671-8B383D426E7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0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Copyright © 2013 Pearson Education, Inc. publishing as Prentice Hall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39B7C39A-AE85-4C2C-B3ED-FA915237768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49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5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>
                <a:solidFill>
                  <a:srgbClr val="6F6E4A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Copyright © 2013 Pearson Education, Inc. publishing as Prentice Hall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D471D900-724D-4FF5-8E2C-36FCCC19AF1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581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Copyright © 2013 Pearson Education, Inc. publishing as Prentice Hall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E861EE4A-E326-4D26-BA85-7A0BAAB9FE7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9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Copyright © 2013 Pearson Education, Inc. publishing as Prentice Hall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ED20D8CB-4FD4-4E9A-90F5-75ED4942048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041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Copyright © 2013 Pearson Education, Inc. publishing as Prentice Hall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333F4641-409B-415C-B304-9A24C6AC6AF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385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Copyright © 2013 Pearson Education, Inc. publishing as Prentice Hall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DDA9C690-E752-4321-80F8-FD4A9083EEE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968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Copyright © 2013 Pearson Education, Inc. publishing as Prentice Hall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A2EC68AA-4EE4-4AF2-883B-897F8468299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043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Copyright © 2013 Pearson Education, Inc. publishing as Prentice Hall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E8185A03-418E-4782-98BA-730FCCD606F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165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Copyright © 2013 Pearson Education, Inc. publishing as Prentice Hall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9A6C566B-9C4C-4712-A48D-5C3FE864A0B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92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Copyright © 2013 Pearson Education, Inc. publishing as Prentice Hall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336B7190-F88D-4796-BE43-D9625A25084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260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Copyright © 2013 Pearson Education, Inc. publishing as Prentice Hall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2CFD3FFE-BC62-43DF-A5B7-73A95F9B7B9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30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Copyright © 2013 Pearson Education, Inc. publishing as Prentice Hall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A7465BB4-6A91-421F-8585-5585114F55C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851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Copyright © 2013 Pearson Education, Inc. publishing as Prentice Hall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AA3C65B3-72A3-45A4-B2C9-702CCA68E3B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31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Copyright © 2013 Pearson Education, Inc. publishing as Prentice Hall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0C1FF30A-6B5B-4FAC-A87C-D9E7D100EE9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69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Copyright © 2013 Pearson Education, Inc. publishing as Prentice Hall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5BC99B8C-3A62-4543-907F-C9900252390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10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Copyright © 2013 Pearson Education, Inc. publishing as Prentice Hall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D7814E73-B8B9-43DD-846C-1169CD56F08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91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Copyright © 2013 Pearson Education, Inc. publishing as Prentice Hall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B0170C83-FFC7-4777-AC78-800F2B6BE36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30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Copyright © 2013 Pearson Education, Inc. publishing as Prentice Hall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E006FDB6-8E15-4907-ADF3-98171E55F7B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1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Copyright © 2013 Pearson Education, Inc. publishing as Prentice Hall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B9617902-5F05-4932-A6FA-B85FF994B40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09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Copyright © 2013 Pearson Education, Inc. publishing as Prentice Hall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A0E046F3-3ED1-4C73-AE1A-4DE6202957B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1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2484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Copyright © 2013 Pearson Education, Inc. publishing as Prentice Hall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05536A51-7964-4FF0-A8A7-62AC14623937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32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6F6E4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6F6E4A"/>
          </a:solidFill>
          <a:latin typeface="Georgia" pitchFamily="18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6F6E4A"/>
          </a:solidFill>
          <a:latin typeface="Georgia" pitchFamily="18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6F6E4A"/>
          </a:solidFill>
          <a:latin typeface="Georgia" pitchFamily="18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6F6E4A"/>
          </a:solidFill>
          <a:latin typeface="Georgia" pitchFamily="18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rgbClr val="6F6E4A"/>
          </a:solidFill>
          <a:latin typeface="Georgia" pitchFamily="18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rgbClr val="6F6E4A"/>
          </a:solidFill>
          <a:latin typeface="Georgia" pitchFamily="18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rgbClr val="6F6E4A"/>
          </a:solidFill>
          <a:latin typeface="Georgia" pitchFamily="18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rgbClr val="6F6E4A"/>
          </a:solidFill>
          <a:latin typeface="Georgia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p"/>
        <a:defRPr sz="28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400">
          <a:solidFill>
            <a:schemeClr val="hlink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p"/>
        <a:defRPr sz="2000">
          <a:solidFill>
            <a:schemeClr val="hlink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hlink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hlink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hlink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hlink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hlink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hlink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2484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Copyright © 2013 Pearson Education, Inc. publishing as Prentice Hall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EA33DC02-A8EF-4C7C-9026-8999DC9D710A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 smtClean="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10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6F6E4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6F6E4A"/>
          </a:solidFill>
          <a:latin typeface="Georgia" pitchFamily="18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6F6E4A"/>
          </a:solidFill>
          <a:latin typeface="Georgia" pitchFamily="18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6F6E4A"/>
          </a:solidFill>
          <a:latin typeface="Georgia" pitchFamily="18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6F6E4A"/>
          </a:solidFill>
          <a:latin typeface="Georgia" pitchFamily="18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rgbClr val="6F6E4A"/>
          </a:solidFill>
          <a:latin typeface="Georgia" pitchFamily="18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rgbClr val="6F6E4A"/>
          </a:solidFill>
          <a:latin typeface="Georgia" pitchFamily="18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rgbClr val="6F6E4A"/>
          </a:solidFill>
          <a:latin typeface="Georgia" pitchFamily="18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rgbClr val="6F6E4A"/>
          </a:solidFill>
          <a:latin typeface="Georgia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p"/>
        <a:defRPr sz="28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400">
          <a:solidFill>
            <a:schemeClr val="hlink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p"/>
        <a:defRPr sz="2000">
          <a:solidFill>
            <a:schemeClr val="hlink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hlink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hlink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hlink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hlink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hlink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hlink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giarism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lineethics.org/Topics/ProfPractice/PPCases/NSPEcases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giarism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p"/>
              <a:defRPr sz="28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p"/>
              <a:defRPr sz="20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>
                <a:solidFill>
                  <a:srgbClr val="000000"/>
                </a:solidFill>
              </a:rPr>
              <a:t>1-</a:t>
            </a:r>
            <a:fld id="{941DB45B-CF25-4098-8136-B058D3FEA0C6}" type="slidenum">
              <a:rPr lang="en-US" altLang="en-US" sz="10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000" smtClean="0">
              <a:solidFill>
                <a:srgbClr val="000000"/>
              </a:solidFill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685800"/>
            <a:ext cx="8208912" cy="2127250"/>
          </a:xfrm>
        </p:spPr>
        <p:txBody>
          <a:bodyPr/>
          <a:lstStyle/>
          <a:p>
            <a:pPr eaLnBrk="1" hangingPunct="1"/>
            <a:r>
              <a:rPr lang="tr-TR" altLang="en-US" sz="4400" b="1" dirty="0" smtClean="0">
                <a:solidFill>
                  <a:srgbClr val="666699"/>
                </a:solidFill>
                <a:latin typeface="Verdana" pitchFamily="34" charset="0"/>
              </a:rPr>
              <a:t/>
            </a:r>
            <a:br>
              <a:rPr lang="tr-TR" altLang="en-US" sz="4400" b="1" dirty="0" smtClean="0">
                <a:solidFill>
                  <a:srgbClr val="666699"/>
                </a:solidFill>
                <a:latin typeface="Verdana" pitchFamily="34" charset="0"/>
              </a:rPr>
            </a:br>
            <a:r>
              <a:rPr lang="tr-TR" altLang="en-US" sz="4400" b="1" dirty="0" smtClean="0">
                <a:solidFill>
                  <a:srgbClr val="666699"/>
                </a:solidFill>
                <a:latin typeface="Verdana" pitchFamily="34" charset="0"/>
              </a:rPr>
              <a:t/>
            </a:r>
            <a:br>
              <a:rPr lang="tr-TR" altLang="en-US" sz="4400" b="1" dirty="0" smtClean="0">
                <a:solidFill>
                  <a:srgbClr val="666699"/>
                </a:solidFill>
                <a:latin typeface="Verdana" pitchFamily="34" charset="0"/>
              </a:rPr>
            </a:br>
            <a:r>
              <a:rPr lang="tr-TR" altLang="en-US" sz="4400" b="1" dirty="0" smtClean="0">
                <a:solidFill>
                  <a:srgbClr val="666699"/>
                </a:solidFill>
                <a:latin typeface="Verdana" pitchFamily="34" charset="0"/>
              </a:rPr>
              <a:t/>
            </a:r>
            <a:br>
              <a:rPr lang="tr-TR" altLang="en-US" sz="4400" b="1" dirty="0" smtClean="0">
                <a:solidFill>
                  <a:srgbClr val="666699"/>
                </a:solidFill>
                <a:latin typeface="Verdana" pitchFamily="34" charset="0"/>
              </a:rPr>
            </a:br>
            <a:r>
              <a:rPr lang="tr-TR" altLang="en-US" sz="4400" b="1" dirty="0" smtClean="0">
                <a:solidFill>
                  <a:srgbClr val="666699"/>
                </a:solidFill>
                <a:latin typeface="Verdana" pitchFamily="34" charset="0"/>
              </a:rPr>
              <a:t/>
            </a:r>
            <a:br>
              <a:rPr lang="tr-TR" altLang="en-US" sz="4400" b="1" dirty="0" smtClean="0">
                <a:solidFill>
                  <a:srgbClr val="666699"/>
                </a:solidFill>
                <a:latin typeface="Verdana" pitchFamily="34" charset="0"/>
              </a:rPr>
            </a:br>
            <a:r>
              <a:rPr lang="tr-TR" altLang="en-US" sz="4400" b="1" dirty="0" smtClean="0">
                <a:solidFill>
                  <a:srgbClr val="666699"/>
                </a:solidFill>
                <a:latin typeface="Verdana" pitchFamily="34" charset="0"/>
              </a:rPr>
              <a:t/>
            </a:r>
            <a:br>
              <a:rPr lang="tr-TR" altLang="en-US" sz="4400" b="1" dirty="0" smtClean="0">
                <a:solidFill>
                  <a:srgbClr val="666699"/>
                </a:solidFill>
                <a:latin typeface="Verdana" pitchFamily="34" charset="0"/>
              </a:rPr>
            </a:br>
            <a:r>
              <a:rPr lang="tr-TR" altLang="en-US" sz="4400" b="1" dirty="0" smtClean="0">
                <a:solidFill>
                  <a:srgbClr val="666699"/>
                </a:solidFill>
                <a:latin typeface="Verdana" pitchFamily="34" charset="0"/>
              </a:rPr>
              <a:t/>
            </a:r>
            <a:br>
              <a:rPr lang="tr-TR" altLang="en-US" sz="4400" b="1" dirty="0" smtClean="0">
                <a:solidFill>
                  <a:srgbClr val="666699"/>
                </a:solidFill>
                <a:latin typeface="Verdana" pitchFamily="34" charset="0"/>
              </a:rPr>
            </a:br>
            <a:r>
              <a:rPr lang="tr-TR" altLang="en-US" sz="4400" b="1" dirty="0" smtClean="0">
                <a:solidFill>
                  <a:srgbClr val="666699"/>
                </a:solidFill>
                <a:latin typeface="Verdana" pitchFamily="34" charset="0"/>
              </a:rPr>
              <a:t/>
            </a:r>
            <a:br>
              <a:rPr lang="tr-TR" altLang="en-US" sz="4400" b="1" dirty="0" smtClean="0">
                <a:solidFill>
                  <a:srgbClr val="666699"/>
                </a:solidFill>
                <a:latin typeface="Verdana" pitchFamily="34" charset="0"/>
              </a:rPr>
            </a:br>
            <a:r>
              <a:rPr lang="en-GB" sz="4400" b="1" dirty="0">
                <a:solidFill>
                  <a:srgbClr val="6F6E4A"/>
                </a:solidFill>
                <a:latin typeface="Verdana"/>
              </a:rPr>
              <a:t>ENGR </a:t>
            </a:r>
            <a:r>
              <a:rPr lang="en-GB" sz="4400" b="1" dirty="0" smtClean="0">
                <a:solidFill>
                  <a:srgbClr val="6F6E4A"/>
                </a:solidFill>
                <a:latin typeface="Verdana"/>
              </a:rPr>
              <a:t>400</a:t>
            </a:r>
            <a:br>
              <a:rPr lang="en-GB" sz="4400" b="1" dirty="0" smtClean="0">
                <a:solidFill>
                  <a:srgbClr val="6F6E4A"/>
                </a:solidFill>
                <a:latin typeface="Verdana"/>
              </a:rPr>
            </a:br>
            <a:r>
              <a:rPr lang="en-GB" sz="4400" b="1" dirty="0" smtClean="0">
                <a:solidFill>
                  <a:srgbClr val="6F6E4A"/>
                </a:solidFill>
                <a:latin typeface="Verdana"/>
              </a:rPr>
              <a:t>ETHICS IN ENGINEERING </a:t>
            </a:r>
            <a:r>
              <a:rPr lang="en-GB" sz="4400" b="1" dirty="0">
                <a:solidFill>
                  <a:srgbClr val="6F6E4A"/>
                </a:solidFill>
                <a:latin typeface="Verdana"/>
              </a:rPr>
              <a:t>AND SCIENCE</a:t>
            </a:r>
            <a:endParaRPr lang="en-GB" altLang="en-US" sz="3600" b="1" dirty="0">
              <a:solidFill>
                <a:srgbClr val="666699"/>
              </a:solidFill>
              <a:latin typeface="Verdana" pitchFamily="34" charset="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3501008"/>
            <a:ext cx="8640960" cy="2448272"/>
          </a:xfrm>
        </p:spPr>
        <p:txBody>
          <a:bodyPr/>
          <a:lstStyle/>
          <a:p>
            <a:pPr lvl="0" eaLnBrk="1" hangingPunct="1">
              <a:buClr>
                <a:srgbClr val="999966"/>
              </a:buClr>
            </a:pPr>
            <a:r>
              <a:rPr lang="en-US" altLang="en-US" sz="4400" b="1" dirty="0" smtClean="0">
                <a:solidFill>
                  <a:srgbClr val="666699"/>
                </a:solidFill>
              </a:rPr>
              <a:t>Syllabus Enclosure-2</a:t>
            </a:r>
          </a:p>
          <a:p>
            <a:pPr lvl="0" eaLnBrk="1" hangingPunct="1">
              <a:buClr>
                <a:srgbClr val="999966"/>
              </a:buClr>
            </a:pPr>
            <a:r>
              <a:rPr lang="en-US" altLang="en-US" sz="4400" b="1" dirty="0" smtClean="0">
                <a:solidFill>
                  <a:srgbClr val="666699"/>
                </a:solidFill>
              </a:rPr>
              <a:t>Term Project Rules</a:t>
            </a:r>
            <a:endParaRPr lang="en-US" altLang="en-US" sz="4400" b="1" dirty="0">
              <a:solidFill>
                <a:srgbClr val="666699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659563" y="5805264"/>
            <a:ext cx="1858201" cy="3693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b="1" dirty="0">
                <a:solidFill>
                  <a:schemeClr val="tx2"/>
                </a:solidFill>
              </a:rPr>
              <a:t>ORAL ANSEN</a:t>
            </a:r>
          </a:p>
        </p:txBody>
      </p:sp>
    </p:spTree>
    <p:extLst>
      <p:ext uri="{BB962C8B-B14F-4D97-AF65-F5344CB8AC3E}">
        <p14:creationId xmlns:p14="http://schemas.microsoft.com/office/powerpoint/2010/main" val="37854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p"/>
              <a:defRPr sz="28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p"/>
              <a:defRPr sz="20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</a:rPr>
              <a:t>1-</a:t>
            </a:r>
            <a:fld id="{210847C6-15D0-4EE6-ADAE-D72E7D816EE3}" type="slidenum">
              <a:rPr lang="en-US" altLang="en-US" sz="10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pPr marL="514350" lvl="0" indent="-514350">
              <a:buClr>
                <a:srgbClr val="999966"/>
              </a:buClr>
              <a:buFont typeface="+mj-lt"/>
              <a:buAutoNum type="arabicPeriod" startAt="8"/>
              <a:defRPr/>
            </a:pPr>
            <a:r>
              <a:rPr lang="en-US" b="1" dirty="0" smtClean="0">
                <a:solidFill>
                  <a:srgbClr val="666699"/>
                </a:solidFill>
              </a:rPr>
              <a:t>Term project report preparation – cont’d:</a:t>
            </a:r>
            <a:endParaRPr lang="en-US" altLang="en-US" dirty="0" smtClean="0"/>
          </a:p>
          <a:p>
            <a:pPr marL="1174750" lvl="1" indent="-457200">
              <a:buClr>
                <a:srgbClr val="FF9900"/>
              </a:buClr>
              <a:buFont typeface="+mj-lt"/>
              <a:buAutoNum type="alphaLcPeriod" startAt="10"/>
              <a:defRPr/>
            </a:pPr>
            <a:r>
              <a:rPr lang="en-US" altLang="tr-TR" dirty="0">
                <a:solidFill>
                  <a:schemeClr val="tx2"/>
                </a:solidFill>
              </a:rPr>
              <a:t>How to avoid plagiarism:</a:t>
            </a:r>
          </a:p>
          <a:p>
            <a:pPr marL="1479550" lvl="2" indent="-361950">
              <a:buClr>
                <a:srgbClr val="FF0000"/>
              </a:buClr>
              <a:defRPr/>
            </a:pPr>
            <a:r>
              <a:rPr lang="en-US" altLang="tr-TR" dirty="0">
                <a:solidFill>
                  <a:schemeClr val="tx2"/>
                </a:solidFill>
              </a:rPr>
              <a:t>Learn about the accepted rules and referencing style in your faculty.</a:t>
            </a:r>
          </a:p>
          <a:p>
            <a:pPr marL="1479550" lvl="2" indent="-361950">
              <a:buClr>
                <a:srgbClr val="FF0000"/>
              </a:buClr>
              <a:defRPr/>
            </a:pPr>
            <a:r>
              <a:rPr lang="en-US" altLang="tr-TR" dirty="0">
                <a:solidFill>
                  <a:schemeClr val="tx2"/>
                </a:solidFill>
              </a:rPr>
              <a:t>Start early and while working take note of the sources that you make use of.</a:t>
            </a:r>
          </a:p>
          <a:p>
            <a:pPr marL="1479550" lvl="2" indent="-361950">
              <a:buClr>
                <a:srgbClr val="FF0000"/>
              </a:buClr>
              <a:defRPr/>
            </a:pPr>
            <a:r>
              <a:rPr lang="en-US" altLang="tr-TR" dirty="0">
                <a:solidFill>
                  <a:schemeClr val="tx2"/>
                </a:solidFill>
              </a:rPr>
              <a:t>Do not use vocabulary not often used in your conversational, or everyday language. </a:t>
            </a:r>
          </a:p>
          <a:p>
            <a:pPr marL="1479550" lvl="2" indent="-361950">
              <a:buClr>
                <a:srgbClr val="FF0000"/>
              </a:buClr>
              <a:defRPr/>
            </a:pPr>
            <a:r>
              <a:rPr lang="en-US" altLang="tr-TR" dirty="0">
                <a:solidFill>
                  <a:schemeClr val="tx2"/>
                </a:solidFill>
              </a:rPr>
              <a:t>Teachers can usually tell the difference between your own writing from another’s.</a:t>
            </a:r>
          </a:p>
          <a:p>
            <a:pPr marL="457200" lvl="1" indent="0">
              <a:buClr>
                <a:srgbClr val="FF9900"/>
              </a:buClr>
              <a:buNone/>
              <a:defRPr/>
            </a:pPr>
            <a:r>
              <a:rPr lang="en-US" sz="1600" dirty="0" smtClean="0">
                <a:solidFill>
                  <a:srgbClr val="666699"/>
                </a:solidFill>
                <a:hlinkClick r:id="rId3"/>
              </a:rPr>
              <a:t>www.plagiarism.org</a:t>
            </a:r>
            <a:endParaRPr lang="en-US" sz="1600" dirty="0">
              <a:solidFill>
                <a:srgbClr val="666699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sz="4400" b="1" dirty="0">
                <a:latin typeface="Verdana"/>
                <a:ea typeface="Times New Roman"/>
              </a:rPr>
              <a:t>Term Project Rules</a:t>
            </a:r>
          </a:p>
        </p:txBody>
      </p:sp>
    </p:spTree>
    <p:extLst>
      <p:ext uri="{BB962C8B-B14F-4D97-AF65-F5344CB8AC3E}">
        <p14:creationId xmlns:p14="http://schemas.microsoft.com/office/powerpoint/2010/main" val="21017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p"/>
              <a:defRPr sz="28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p"/>
              <a:defRPr sz="20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</a:rPr>
              <a:t>1-</a:t>
            </a:r>
            <a:fld id="{210847C6-15D0-4EE6-ADAE-D72E7D816EE3}" type="slidenum">
              <a:rPr lang="en-US" altLang="en-US" sz="10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709120"/>
          </a:xfrm>
        </p:spPr>
        <p:txBody>
          <a:bodyPr/>
          <a:lstStyle/>
          <a:p>
            <a:pPr marL="514350" lvl="0" indent="-514350">
              <a:buClr>
                <a:srgbClr val="999966"/>
              </a:buClr>
              <a:buFont typeface="+mj-lt"/>
              <a:buAutoNum type="arabicPeriod" startAt="9"/>
              <a:defRPr/>
            </a:pPr>
            <a:r>
              <a:rPr lang="en-US" b="1" dirty="0" smtClean="0">
                <a:solidFill>
                  <a:srgbClr val="666699"/>
                </a:solidFill>
              </a:rPr>
              <a:t>Term project submission and deadline:</a:t>
            </a:r>
          </a:p>
          <a:p>
            <a:pPr marL="1079500" lvl="1" indent="-361950">
              <a:buFont typeface="+mj-lt"/>
              <a:buAutoNum type="alphaLcPeriod"/>
              <a:defRPr/>
            </a:pPr>
            <a:r>
              <a:rPr lang="en-US" dirty="0">
                <a:solidFill>
                  <a:srgbClr val="666699"/>
                </a:solidFill>
              </a:rPr>
              <a:t>Each group must send the term project in PPT format </a:t>
            </a:r>
            <a:r>
              <a:rPr lang="en-US" b="1" dirty="0" smtClean="0">
                <a:solidFill>
                  <a:srgbClr val="666699"/>
                </a:solidFill>
              </a:rPr>
              <a:t>latest on April </a:t>
            </a:r>
            <a:r>
              <a:rPr lang="en-US" b="1" dirty="0" smtClean="0">
                <a:solidFill>
                  <a:srgbClr val="666699"/>
                </a:solidFill>
              </a:rPr>
              <a:t>10</a:t>
            </a:r>
            <a:r>
              <a:rPr lang="en-US" b="1" dirty="0" smtClean="0">
                <a:solidFill>
                  <a:srgbClr val="666699"/>
                </a:solidFill>
              </a:rPr>
              <a:t>, 2019 </a:t>
            </a:r>
            <a:r>
              <a:rPr lang="en-US" dirty="0" smtClean="0">
                <a:solidFill>
                  <a:srgbClr val="666699"/>
                </a:solidFill>
              </a:rPr>
              <a:t>by </a:t>
            </a:r>
            <a:r>
              <a:rPr lang="en-US" dirty="0">
                <a:solidFill>
                  <a:srgbClr val="666699"/>
                </a:solidFill>
              </a:rPr>
              <a:t>e-mail to </a:t>
            </a:r>
            <a:r>
              <a:rPr lang="en-US" dirty="0" smtClean="0">
                <a:solidFill>
                  <a:srgbClr val="666699"/>
                </a:solidFill>
              </a:rPr>
              <a:t>your </a:t>
            </a:r>
            <a:r>
              <a:rPr lang="en-US" dirty="0">
                <a:solidFill>
                  <a:srgbClr val="666699"/>
                </a:solidFill>
              </a:rPr>
              <a:t>instructor (anseno@gmail.com) for control.</a:t>
            </a:r>
          </a:p>
          <a:p>
            <a:pPr marL="1079500" lvl="1" indent="-361950">
              <a:buClr>
                <a:srgbClr val="FF9900"/>
              </a:buClr>
              <a:buFont typeface="+mj-lt"/>
              <a:buAutoNum type="alphaLcPeriod"/>
              <a:defRPr/>
            </a:pPr>
            <a:r>
              <a:rPr lang="en-US" dirty="0" smtClean="0">
                <a:solidFill>
                  <a:srgbClr val="666699"/>
                </a:solidFill>
              </a:rPr>
              <a:t>Your e-mail message must contain in the;</a:t>
            </a:r>
          </a:p>
          <a:p>
            <a:pPr marL="1477963" lvl="2" indent="-358775">
              <a:buClr>
                <a:srgbClr val="FF0000"/>
              </a:buClr>
              <a:defRPr/>
            </a:pPr>
            <a:r>
              <a:rPr lang="en-US" b="1" dirty="0" smtClean="0">
                <a:solidFill>
                  <a:srgbClr val="666699"/>
                </a:solidFill>
              </a:rPr>
              <a:t>Subject: </a:t>
            </a:r>
            <a:r>
              <a:rPr lang="en-US" dirty="0" smtClean="0">
                <a:solidFill>
                  <a:srgbClr val="666699"/>
                </a:solidFill>
              </a:rPr>
              <a:t>Your course name, number and section</a:t>
            </a:r>
          </a:p>
          <a:p>
            <a:pPr marL="1477963" lvl="2" indent="-358775">
              <a:buClr>
                <a:srgbClr val="FF0000"/>
              </a:buClr>
              <a:defRPr/>
            </a:pPr>
            <a:r>
              <a:rPr lang="en-US" b="1" dirty="0" smtClean="0">
                <a:solidFill>
                  <a:srgbClr val="666699"/>
                </a:solidFill>
              </a:rPr>
              <a:t>cc: </a:t>
            </a:r>
            <a:r>
              <a:rPr lang="en-US" dirty="0" smtClean="0">
                <a:solidFill>
                  <a:srgbClr val="666699"/>
                </a:solidFill>
              </a:rPr>
              <a:t>Other group members’ e-mail addresses</a:t>
            </a:r>
          </a:p>
          <a:p>
            <a:pPr marL="1462087" lvl="2" indent="-342900">
              <a:defRPr/>
            </a:pPr>
            <a:r>
              <a:rPr lang="en-US" b="1" dirty="0" smtClean="0">
                <a:solidFill>
                  <a:srgbClr val="666699"/>
                </a:solidFill>
              </a:rPr>
              <a:t>Attachment: </a:t>
            </a:r>
            <a:r>
              <a:rPr lang="en-US" dirty="0" smtClean="0">
                <a:solidFill>
                  <a:srgbClr val="666699"/>
                </a:solidFill>
              </a:rPr>
              <a:t>Your term project subject name</a:t>
            </a:r>
          </a:p>
          <a:p>
            <a:pPr marL="1079500" lvl="1" indent="-361950">
              <a:lnSpc>
                <a:spcPct val="90000"/>
              </a:lnSpc>
              <a:buFont typeface="+mj-lt"/>
              <a:buAutoNum type="alphaLcPeriod"/>
              <a:defRPr/>
            </a:pPr>
            <a:r>
              <a:rPr lang="en-US" dirty="0">
                <a:solidFill>
                  <a:srgbClr val="666699"/>
                </a:solidFill>
              </a:rPr>
              <a:t>Controlling is made only once for </a:t>
            </a:r>
            <a:r>
              <a:rPr lang="en-US" dirty="0" smtClean="0">
                <a:solidFill>
                  <a:srgbClr val="666699"/>
                </a:solidFill>
              </a:rPr>
              <a:t>a group.</a:t>
            </a:r>
            <a:endParaRPr lang="en-US" dirty="0">
              <a:solidFill>
                <a:srgbClr val="666699"/>
              </a:solidFill>
            </a:endParaRPr>
          </a:p>
          <a:p>
            <a:pPr marL="1079500" lvl="1" indent="-361950">
              <a:lnSpc>
                <a:spcPct val="90000"/>
              </a:lnSpc>
              <a:buFont typeface="+mj-lt"/>
              <a:buAutoNum type="alphaLcPeriod"/>
              <a:defRPr/>
            </a:pPr>
            <a:r>
              <a:rPr lang="en-US" dirty="0">
                <a:solidFill>
                  <a:srgbClr val="666699"/>
                </a:solidFill>
              </a:rPr>
              <a:t>No respond will be given, if there is not a  </a:t>
            </a:r>
            <a:r>
              <a:rPr lang="en-US" dirty="0" smtClean="0">
                <a:solidFill>
                  <a:srgbClr val="666699"/>
                </a:solidFill>
              </a:rPr>
              <a:t>significant </a:t>
            </a:r>
            <a:r>
              <a:rPr lang="en-US" dirty="0">
                <a:solidFill>
                  <a:srgbClr val="666699"/>
                </a:solidFill>
              </a:rPr>
              <a:t>problem</a:t>
            </a:r>
            <a:r>
              <a:rPr lang="en-US" dirty="0" smtClean="0">
                <a:solidFill>
                  <a:srgbClr val="666699"/>
                </a:solidFill>
              </a:rPr>
              <a:t>.</a:t>
            </a:r>
            <a:endParaRPr lang="en-US" dirty="0">
              <a:solidFill>
                <a:srgbClr val="666699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sz="4400" b="1" dirty="0">
                <a:latin typeface="Verdana"/>
                <a:ea typeface="Times New Roman"/>
              </a:rPr>
              <a:t>Term Project Rules</a:t>
            </a:r>
          </a:p>
        </p:txBody>
      </p:sp>
    </p:spTree>
    <p:extLst>
      <p:ext uri="{BB962C8B-B14F-4D97-AF65-F5344CB8AC3E}">
        <p14:creationId xmlns:p14="http://schemas.microsoft.com/office/powerpoint/2010/main" val="28477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p"/>
              <a:defRPr sz="28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p"/>
              <a:defRPr sz="20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</a:rPr>
              <a:t>1-</a:t>
            </a:r>
            <a:fld id="{210847C6-15D0-4EE6-ADAE-D72E7D816EE3}" type="slidenum">
              <a:rPr lang="en-US" altLang="en-US" sz="10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3272" cy="4853136"/>
          </a:xfrm>
        </p:spPr>
        <p:txBody>
          <a:bodyPr/>
          <a:lstStyle/>
          <a:p>
            <a:pPr marL="514350" indent="-514350">
              <a:buClr>
                <a:srgbClr val="999966"/>
              </a:buClr>
              <a:buFont typeface="+mj-lt"/>
              <a:buAutoNum type="arabicPeriod" startAt="10"/>
              <a:defRPr/>
            </a:pPr>
            <a:r>
              <a:rPr lang="en-US" b="1" dirty="0" smtClean="0">
                <a:solidFill>
                  <a:schemeClr val="tx2"/>
                </a:solidFill>
              </a:rPr>
              <a:t>Term project marking is made for each student on the basis of:</a:t>
            </a:r>
          </a:p>
          <a:p>
            <a:pPr marL="1079500" lvl="1" indent="-361950">
              <a:buClr>
                <a:srgbClr val="FF9900"/>
              </a:buClr>
              <a:buFont typeface="+mj-lt"/>
              <a:buAutoNum type="alphaLcPeriod"/>
              <a:defRPr/>
            </a:pPr>
            <a:r>
              <a:rPr lang="en-US" dirty="0" smtClean="0">
                <a:solidFill>
                  <a:srgbClr val="666699"/>
                </a:solidFill>
              </a:rPr>
              <a:t>Compliance to the  deadlines of approval and submission. </a:t>
            </a:r>
          </a:p>
          <a:p>
            <a:pPr marL="1079500" lvl="1" indent="-361950">
              <a:buClr>
                <a:srgbClr val="FF9900"/>
              </a:buClr>
              <a:buFont typeface="+mj-lt"/>
              <a:buAutoNum type="alphaLcPeriod"/>
              <a:defRPr/>
            </a:pPr>
            <a:r>
              <a:rPr lang="en-US" dirty="0" smtClean="0">
                <a:solidFill>
                  <a:srgbClr val="666699"/>
                </a:solidFill>
              </a:rPr>
              <a:t>Explanation of the ethical aspects of the case.</a:t>
            </a:r>
          </a:p>
          <a:p>
            <a:pPr marL="1079500" lvl="1" indent="-361950">
              <a:buClr>
                <a:srgbClr val="FF9900"/>
              </a:buClr>
              <a:buFont typeface="+mj-lt"/>
              <a:buAutoNum type="alphaLcPeriod"/>
              <a:defRPr/>
            </a:pPr>
            <a:r>
              <a:rPr lang="en-US" dirty="0" smtClean="0">
                <a:solidFill>
                  <a:srgbClr val="666699"/>
                </a:solidFill>
              </a:rPr>
              <a:t>Relevance, coverage, understanding and  analysis of the subject.</a:t>
            </a:r>
          </a:p>
          <a:p>
            <a:pPr marL="1079500" lvl="1" indent="-361950">
              <a:buClr>
                <a:srgbClr val="FF9900"/>
              </a:buClr>
              <a:buFont typeface="+mj-lt"/>
              <a:buAutoNum type="alphaLcPeriod"/>
              <a:defRPr/>
            </a:pPr>
            <a:r>
              <a:rPr lang="en-US" dirty="0" smtClean="0">
                <a:solidFill>
                  <a:srgbClr val="666699"/>
                </a:solidFill>
              </a:rPr>
              <a:t>Plagiarism; complete </a:t>
            </a:r>
            <a:r>
              <a:rPr lang="en-US" dirty="0">
                <a:solidFill>
                  <a:srgbClr val="666699"/>
                </a:solidFill>
              </a:rPr>
              <a:t>copy/paste in term projects </a:t>
            </a:r>
            <a:r>
              <a:rPr lang="en-US" dirty="0" smtClean="0">
                <a:solidFill>
                  <a:srgbClr val="666699"/>
                </a:solidFill>
              </a:rPr>
              <a:t>is not </a:t>
            </a:r>
            <a:r>
              <a:rPr lang="en-US" dirty="0">
                <a:solidFill>
                  <a:srgbClr val="666699"/>
                </a:solidFill>
              </a:rPr>
              <a:t>acceptable.</a:t>
            </a:r>
          </a:p>
          <a:p>
            <a:pPr marL="1079500" lvl="1" indent="-361950">
              <a:buClr>
                <a:srgbClr val="FF9900"/>
              </a:buClr>
              <a:buFont typeface="+mj-lt"/>
              <a:buAutoNum type="alphaLcPeriod"/>
              <a:defRPr/>
            </a:pPr>
            <a:r>
              <a:rPr lang="en-US" dirty="0" smtClean="0">
                <a:solidFill>
                  <a:srgbClr val="666699"/>
                </a:solidFill>
              </a:rPr>
              <a:t>Design, spelling, grammar, and referencing.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sz="4400" b="1" dirty="0">
                <a:latin typeface="Verdana"/>
                <a:ea typeface="Times New Roman"/>
              </a:rPr>
              <a:t>Term Project Rules</a:t>
            </a:r>
          </a:p>
        </p:txBody>
      </p:sp>
    </p:spTree>
    <p:extLst>
      <p:ext uri="{BB962C8B-B14F-4D97-AF65-F5344CB8AC3E}">
        <p14:creationId xmlns:p14="http://schemas.microsoft.com/office/powerpoint/2010/main" val="13275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p"/>
              <a:defRPr sz="28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p"/>
              <a:defRPr sz="20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</a:rPr>
              <a:t>1-</a:t>
            </a:r>
            <a:fld id="{210847C6-15D0-4EE6-ADAE-D72E7D816EE3}" type="slidenum">
              <a:rPr lang="en-US" altLang="en-US" sz="10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3272" cy="4853136"/>
          </a:xfrm>
        </p:spPr>
        <p:txBody>
          <a:bodyPr/>
          <a:lstStyle/>
          <a:p>
            <a:pPr marL="514350" indent="-514350">
              <a:buClr>
                <a:srgbClr val="999966"/>
              </a:buClr>
              <a:buFont typeface="+mj-lt"/>
              <a:buAutoNum type="arabicPeriod" startAt="10"/>
              <a:defRPr/>
            </a:pPr>
            <a:r>
              <a:rPr lang="en-US" b="1" dirty="0">
                <a:solidFill>
                  <a:schemeClr val="tx2"/>
                </a:solidFill>
              </a:rPr>
              <a:t>Term project marking is made for each student on the basis </a:t>
            </a:r>
            <a:r>
              <a:rPr lang="en-US" b="1" dirty="0" smtClean="0">
                <a:solidFill>
                  <a:schemeClr val="tx2"/>
                </a:solidFill>
              </a:rPr>
              <a:t>of - cont’d:</a:t>
            </a:r>
          </a:p>
          <a:p>
            <a:pPr marL="1069975" lvl="1" indent="-352425">
              <a:buClr>
                <a:srgbClr val="FF9900"/>
              </a:buClr>
              <a:buFont typeface="+mj-lt"/>
              <a:buAutoNum type="alphaLcPeriod" startAt="6"/>
              <a:defRPr/>
            </a:pPr>
            <a:r>
              <a:rPr lang="en-US" dirty="0">
                <a:solidFill>
                  <a:schemeClr val="tx2"/>
                </a:solidFill>
              </a:rPr>
              <a:t>Effort and effectiveness of </a:t>
            </a:r>
            <a:r>
              <a:rPr lang="en-US" dirty="0" smtClean="0">
                <a:solidFill>
                  <a:schemeClr val="tx2"/>
                </a:solidFill>
              </a:rPr>
              <a:t>presentation.</a:t>
            </a:r>
          </a:p>
          <a:p>
            <a:pPr marL="1076325" lvl="1" indent="-358775">
              <a:buClr>
                <a:srgbClr val="FF9900"/>
              </a:buClr>
              <a:buFont typeface="+mj-lt"/>
              <a:buAutoNum type="alphaLcPeriod" startAt="6"/>
              <a:defRPr/>
            </a:pPr>
            <a:r>
              <a:rPr lang="en-US" dirty="0" smtClean="0">
                <a:solidFill>
                  <a:schemeClr val="tx2"/>
                </a:solidFill>
              </a:rPr>
              <a:t>Observing </a:t>
            </a:r>
            <a:r>
              <a:rPr lang="en-US" dirty="0">
                <a:solidFill>
                  <a:schemeClr val="tx2"/>
                </a:solidFill>
              </a:rPr>
              <a:t>the allowed presentation period.</a:t>
            </a:r>
          </a:p>
          <a:p>
            <a:pPr marL="1076325" lvl="1" indent="-358775">
              <a:buClr>
                <a:srgbClr val="FF9900"/>
              </a:buClr>
              <a:buFont typeface="+mj-lt"/>
              <a:buAutoNum type="alphaLcPeriod" startAt="6"/>
              <a:defRPr/>
            </a:pPr>
            <a:r>
              <a:rPr lang="en-US" dirty="0" smtClean="0">
                <a:solidFill>
                  <a:schemeClr val="tx2"/>
                </a:solidFill>
              </a:rPr>
              <a:t>Critiques made to the presentation.</a:t>
            </a:r>
          </a:p>
          <a:p>
            <a:pPr marL="1076325" lvl="1" indent="-358775">
              <a:buClr>
                <a:srgbClr val="FF9900"/>
              </a:buClr>
              <a:buFont typeface="+mj-lt"/>
              <a:buAutoNum type="alphaLcPeriod" startAt="6"/>
              <a:defRPr/>
            </a:pPr>
            <a:r>
              <a:rPr lang="en-US" b="1" dirty="0" smtClean="0">
                <a:solidFill>
                  <a:schemeClr val="tx2"/>
                </a:solidFill>
              </a:rPr>
              <a:t>Not following any of the “Term Project Rules” mentioned in this presentation may result in the reduction, or complete loss of term project mark of 20 points.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sz="4400" b="1" dirty="0">
                <a:latin typeface="Verdana"/>
                <a:ea typeface="Times New Roman"/>
              </a:rPr>
              <a:t>Term Project Rules</a:t>
            </a:r>
          </a:p>
        </p:txBody>
      </p:sp>
    </p:spTree>
    <p:extLst>
      <p:ext uri="{BB962C8B-B14F-4D97-AF65-F5344CB8AC3E}">
        <p14:creationId xmlns:p14="http://schemas.microsoft.com/office/powerpoint/2010/main" val="235911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p"/>
              <a:defRPr sz="28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p"/>
              <a:defRPr sz="20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</a:rPr>
              <a:t>1-</a:t>
            </a:r>
            <a:fld id="{210847C6-15D0-4EE6-ADAE-D72E7D816EE3}" type="slidenum">
              <a:rPr lang="en-US" altLang="en-US" sz="10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4400" b="1" dirty="0">
                <a:latin typeface="Verdana"/>
                <a:ea typeface="Times New Roman"/>
              </a:rPr>
              <a:t>Term Project Rules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3232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Students will work in groups of 3-4 of their choice.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Each group member shall participate in the presentation for </a:t>
            </a:r>
            <a:r>
              <a:rPr lang="en-US" b="1" dirty="0" smtClean="0"/>
              <a:t>only </a:t>
            </a:r>
            <a:r>
              <a:rPr lang="tr-TR" b="1" dirty="0" smtClean="0"/>
              <a:t>4</a:t>
            </a:r>
            <a:r>
              <a:rPr lang="en-US" b="1" dirty="0" smtClean="0"/>
              <a:t> minutes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Group presentations will be followed by 2</a:t>
            </a:r>
            <a:r>
              <a:rPr lang="en-US" dirty="0" smtClean="0"/>
              <a:t> </a:t>
            </a:r>
            <a:r>
              <a:rPr lang="en-US" dirty="0"/>
              <a:t>minutes class discussion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p"/>
              <a:defRPr sz="28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p"/>
              <a:defRPr sz="20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</a:rPr>
              <a:t>1-</a:t>
            </a:r>
            <a:fld id="{210847C6-15D0-4EE6-ADAE-D72E7D816EE3}" type="slidenum">
              <a:rPr lang="en-US" altLang="en-US" sz="10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4400" b="1" dirty="0">
                <a:latin typeface="Verdana"/>
                <a:ea typeface="Times New Roman"/>
              </a:rPr>
              <a:t>Term Project Rules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30725"/>
          </a:xfrm>
        </p:spPr>
        <p:txBody>
          <a:bodyPr/>
          <a:lstStyle/>
          <a:p>
            <a:pPr marL="514350" lvl="0" indent="-514350">
              <a:buClr>
                <a:srgbClr val="999966"/>
              </a:buClr>
              <a:buFont typeface="+mj-lt"/>
              <a:buAutoNum type="arabicPeriod" startAt="4"/>
              <a:defRPr/>
            </a:pPr>
            <a:r>
              <a:rPr lang="en-US" dirty="0" smtClean="0">
                <a:solidFill>
                  <a:srgbClr val="666699"/>
                </a:solidFill>
              </a:rPr>
              <a:t>Each group has to analyze a case where ‘‘Ethics in Engineering and Science’’ plays an essential role.</a:t>
            </a:r>
          </a:p>
          <a:p>
            <a:pPr marL="514350" lvl="0" indent="-514350">
              <a:buClr>
                <a:srgbClr val="999966"/>
              </a:buClr>
              <a:buFont typeface="+mj-lt"/>
              <a:buAutoNum type="arabicPeriod" startAt="4"/>
              <a:defRPr/>
            </a:pPr>
            <a:r>
              <a:rPr lang="en-US" dirty="0" smtClean="0">
                <a:solidFill>
                  <a:srgbClr val="666699"/>
                </a:solidFill>
              </a:rPr>
              <a:t>Students may choose a case from the following websites, or thru other sources in the Internet.</a:t>
            </a:r>
          </a:p>
          <a:p>
            <a:pPr marL="1077913" lvl="1" indent="-358775">
              <a:defRPr/>
            </a:pPr>
            <a:r>
              <a:rPr lang="en-US" u="sng" dirty="0" smtClean="0"/>
              <a:t>http://www.onlineethics.org/Resources.aspx?resource-type=29_772</a:t>
            </a:r>
          </a:p>
          <a:p>
            <a:pPr marL="1077913" lvl="1" indent="-358775">
              <a:defRPr/>
            </a:pPr>
            <a:r>
              <a:rPr lang="en-US" dirty="0" smtClean="0">
                <a:hlinkClick r:id="rId3"/>
              </a:rPr>
              <a:t>http://www.onlineethics.org/Topics/ProfPractice/PPCases/NSPEcases.aspx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990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p"/>
              <a:defRPr sz="28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p"/>
              <a:defRPr sz="20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</a:rPr>
              <a:t>1-</a:t>
            </a:r>
            <a:fld id="{210847C6-15D0-4EE6-ADAE-D72E7D816EE3}" type="slidenum">
              <a:rPr lang="en-US" altLang="en-US" sz="10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709120"/>
          </a:xfrm>
        </p:spPr>
        <p:txBody>
          <a:bodyPr/>
          <a:lstStyle/>
          <a:p>
            <a:pPr marL="514350" lvl="0" indent="-514350">
              <a:buClr>
                <a:srgbClr val="999966"/>
              </a:buClr>
              <a:buFont typeface="+mj-lt"/>
              <a:buAutoNum type="arabicPeriod" startAt="6"/>
              <a:defRPr/>
            </a:pPr>
            <a:r>
              <a:rPr lang="en-US" b="1" dirty="0" smtClean="0">
                <a:solidFill>
                  <a:srgbClr val="666699"/>
                </a:solidFill>
              </a:rPr>
              <a:t>Subject approval deadline:</a:t>
            </a:r>
          </a:p>
          <a:p>
            <a:pPr marL="989013" lvl="1" indent="-269875">
              <a:buFont typeface="+mj-lt"/>
              <a:buAutoNum type="alphaLcPeriod"/>
              <a:defRPr/>
            </a:pPr>
            <a:r>
              <a:rPr lang="en-US" dirty="0" smtClean="0">
                <a:solidFill>
                  <a:srgbClr val="666699"/>
                </a:solidFill>
              </a:rPr>
              <a:t>Subject selection and approval applications must be completed </a:t>
            </a:r>
            <a:r>
              <a:rPr lang="en-US" b="1" dirty="0" smtClean="0">
                <a:solidFill>
                  <a:schemeClr val="tx2"/>
                </a:solidFill>
              </a:rPr>
              <a:t>latest on March </a:t>
            </a:r>
            <a:r>
              <a:rPr lang="en-US" b="1" dirty="0" smtClean="0">
                <a:solidFill>
                  <a:schemeClr val="tx2"/>
                </a:solidFill>
              </a:rPr>
              <a:t>10</a:t>
            </a:r>
            <a:r>
              <a:rPr lang="en-US" b="1" dirty="0" smtClean="0">
                <a:solidFill>
                  <a:schemeClr val="tx2"/>
                </a:solidFill>
              </a:rPr>
              <a:t>, 2019 </a:t>
            </a:r>
            <a:r>
              <a:rPr lang="en-US" dirty="0" smtClean="0">
                <a:solidFill>
                  <a:schemeClr val="tx2"/>
                </a:solidFill>
              </a:rPr>
              <a:t>by e-mail to the instructor (anseno@gmail.com).</a:t>
            </a:r>
          </a:p>
          <a:p>
            <a:pPr marL="989013" lvl="1" indent="-269875">
              <a:buFont typeface="+mj-lt"/>
              <a:buAutoNum type="alphaLcPeriod"/>
              <a:defRPr/>
            </a:pPr>
            <a:r>
              <a:rPr lang="en-US" dirty="0" smtClean="0">
                <a:solidFill>
                  <a:srgbClr val="666699"/>
                </a:solidFill>
              </a:rPr>
              <a:t>As instructor lectures several courses in several universities; </a:t>
            </a:r>
            <a:r>
              <a:rPr lang="en-US" b="1" dirty="0" smtClean="0">
                <a:solidFill>
                  <a:srgbClr val="666699"/>
                </a:solidFill>
              </a:rPr>
              <a:t>your e-mail message must include</a:t>
            </a:r>
            <a:r>
              <a:rPr lang="en-US" dirty="0" smtClean="0">
                <a:solidFill>
                  <a:srgbClr val="666699"/>
                </a:solidFill>
              </a:rPr>
              <a:t> the following:</a:t>
            </a:r>
          </a:p>
          <a:p>
            <a:pPr marL="1477963" lvl="2" indent="-358775">
              <a:defRPr/>
            </a:pPr>
            <a:r>
              <a:rPr lang="en-US" dirty="0" smtClean="0">
                <a:solidFill>
                  <a:srgbClr val="666699"/>
                </a:solidFill>
              </a:rPr>
              <a:t>Course name, number and section</a:t>
            </a:r>
          </a:p>
          <a:p>
            <a:pPr marL="1477963" lvl="2" indent="-358775">
              <a:defRPr/>
            </a:pPr>
            <a:r>
              <a:rPr lang="en-US" dirty="0" smtClean="0">
                <a:solidFill>
                  <a:srgbClr val="666699"/>
                </a:solidFill>
              </a:rPr>
              <a:t>Subject chosen for approval</a:t>
            </a:r>
          </a:p>
          <a:p>
            <a:pPr marL="1477963" lvl="2" indent="-358775">
              <a:defRPr/>
            </a:pPr>
            <a:r>
              <a:rPr lang="en-US" dirty="0" smtClean="0">
                <a:solidFill>
                  <a:srgbClr val="666699"/>
                </a:solidFill>
              </a:rPr>
              <a:t>Group member names</a:t>
            </a:r>
          </a:p>
          <a:p>
            <a:pPr marL="1477963" lvl="2" indent="-358775">
              <a:defRPr/>
            </a:pPr>
            <a:r>
              <a:rPr lang="en-US" dirty="0" smtClean="0">
                <a:solidFill>
                  <a:srgbClr val="666699"/>
                </a:solidFill>
              </a:rPr>
              <a:t>cc: to other group </a:t>
            </a:r>
            <a:r>
              <a:rPr lang="en-US" dirty="0" smtClean="0">
                <a:solidFill>
                  <a:srgbClr val="666699"/>
                </a:solidFill>
              </a:rPr>
              <a:t>members’ </a:t>
            </a:r>
            <a:r>
              <a:rPr lang="en-US" dirty="0" smtClean="0">
                <a:solidFill>
                  <a:srgbClr val="666699"/>
                </a:solidFill>
              </a:rPr>
              <a:t>e-mail addresses</a:t>
            </a:r>
            <a:endParaRPr lang="en-US" dirty="0">
              <a:solidFill>
                <a:srgbClr val="666699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sz="4400" b="1" dirty="0">
                <a:latin typeface="Verdana"/>
                <a:ea typeface="Times New Roman"/>
              </a:rPr>
              <a:t>Term Project Rules</a:t>
            </a:r>
          </a:p>
        </p:txBody>
      </p:sp>
    </p:spTree>
    <p:extLst>
      <p:ext uri="{BB962C8B-B14F-4D97-AF65-F5344CB8AC3E}">
        <p14:creationId xmlns:p14="http://schemas.microsoft.com/office/powerpoint/2010/main" val="309022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p"/>
              <a:defRPr sz="28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p"/>
              <a:defRPr sz="20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</a:rPr>
              <a:t>1-</a:t>
            </a:r>
            <a:fld id="{210847C6-15D0-4EE6-ADAE-D72E7D816EE3}" type="slidenum">
              <a:rPr lang="en-US" altLang="en-US" sz="10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3272" cy="4709120"/>
          </a:xfrm>
        </p:spPr>
        <p:txBody>
          <a:bodyPr/>
          <a:lstStyle/>
          <a:p>
            <a:pPr marL="514350" lvl="0" indent="-514350">
              <a:buClr>
                <a:srgbClr val="999966"/>
              </a:buClr>
              <a:buFont typeface="+mj-lt"/>
              <a:buAutoNum type="arabicPeriod" startAt="7"/>
              <a:defRPr/>
            </a:pPr>
            <a:r>
              <a:rPr lang="en-US" b="1" dirty="0" smtClean="0">
                <a:solidFill>
                  <a:srgbClr val="666699"/>
                </a:solidFill>
              </a:rPr>
              <a:t>Subject approval procedure:</a:t>
            </a:r>
          </a:p>
          <a:p>
            <a:pPr marL="987425" lvl="1" indent="-268288">
              <a:buFont typeface="+mj-lt"/>
              <a:buAutoNum type="alphaLcPeriod"/>
              <a:defRPr/>
            </a:pPr>
            <a:r>
              <a:rPr lang="en-US" dirty="0">
                <a:solidFill>
                  <a:srgbClr val="666699"/>
                </a:solidFill>
              </a:rPr>
              <a:t>Subject approved for one group is not approved for another group in the same section.</a:t>
            </a:r>
          </a:p>
          <a:p>
            <a:pPr marL="989013" lvl="1" indent="-269875">
              <a:buFont typeface="+mj-lt"/>
              <a:buAutoNum type="alphaLcPeriod"/>
              <a:defRPr/>
            </a:pPr>
            <a:r>
              <a:rPr lang="en-US" dirty="0">
                <a:solidFill>
                  <a:srgbClr val="666699"/>
                </a:solidFill>
              </a:rPr>
              <a:t>In the approval message each groups is advised about the date of </a:t>
            </a:r>
            <a:r>
              <a:rPr lang="en-US" dirty="0" smtClean="0">
                <a:solidFill>
                  <a:srgbClr val="666699"/>
                </a:solidFill>
              </a:rPr>
              <a:t>their presentation</a:t>
            </a:r>
            <a:r>
              <a:rPr lang="en-US" dirty="0">
                <a:solidFill>
                  <a:srgbClr val="666699"/>
                </a:solidFill>
              </a:rPr>
              <a:t>.</a:t>
            </a:r>
          </a:p>
          <a:p>
            <a:pPr marL="989013" lvl="1" indent="-269875">
              <a:buFont typeface="+mj-lt"/>
              <a:buAutoNum type="alphaLcPeriod"/>
              <a:defRPr/>
            </a:pPr>
            <a:r>
              <a:rPr lang="en-US" dirty="0">
                <a:solidFill>
                  <a:srgbClr val="666699"/>
                </a:solidFill>
              </a:rPr>
              <a:t>Announced presentation dates cannot be changed </a:t>
            </a:r>
            <a:r>
              <a:rPr lang="en-US" dirty="0" smtClean="0">
                <a:solidFill>
                  <a:srgbClr val="666699"/>
                </a:solidFill>
              </a:rPr>
              <a:t>later on, </a:t>
            </a:r>
            <a:r>
              <a:rPr lang="en-US" dirty="0">
                <a:solidFill>
                  <a:srgbClr val="666699"/>
                </a:solidFill>
              </a:rPr>
              <a:t>if not objected immediately.</a:t>
            </a:r>
          </a:p>
          <a:p>
            <a:pPr marL="989013" lvl="1" indent="-269875">
              <a:buFont typeface="+mj-lt"/>
              <a:buAutoNum type="alphaLcPeriod"/>
              <a:defRPr/>
            </a:pPr>
            <a:r>
              <a:rPr lang="en-US" dirty="0" smtClean="0">
                <a:solidFill>
                  <a:schemeClr val="tx2"/>
                </a:solidFill>
              </a:rPr>
              <a:t>Any subject approval application made after the deadline will result in the loss of term project mark.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sz="4400" b="1" dirty="0">
                <a:latin typeface="Verdana"/>
                <a:ea typeface="Times New Roman"/>
              </a:rPr>
              <a:t>Term Project Rules</a:t>
            </a:r>
          </a:p>
        </p:txBody>
      </p:sp>
    </p:spTree>
    <p:extLst>
      <p:ext uri="{BB962C8B-B14F-4D97-AF65-F5344CB8AC3E}">
        <p14:creationId xmlns:p14="http://schemas.microsoft.com/office/powerpoint/2010/main" val="25041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p"/>
              <a:defRPr sz="28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p"/>
              <a:defRPr sz="20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</a:rPr>
              <a:t>1-</a:t>
            </a:r>
            <a:fld id="{210847C6-15D0-4EE6-ADAE-D72E7D816EE3}" type="slidenum">
              <a:rPr lang="en-US" altLang="en-US" sz="10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4400" b="1" dirty="0">
                <a:latin typeface="Verdana"/>
                <a:ea typeface="Times New Roman"/>
              </a:rPr>
              <a:t>Term Project Rules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19256" cy="4709120"/>
          </a:xfrm>
        </p:spPr>
        <p:txBody>
          <a:bodyPr/>
          <a:lstStyle/>
          <a:p>
            <a:pPr marL="514350" lvl="0" indent="-514350">
              <a:buClr>
                <a:srgbClr val="999966"/>
              </a:buClr>
              <a:buFont typeface="+mj-lt"/>
              <a:buAutoNum type="arabicPeriod" startAt="7"/>
              <a:defRPr/>
            </a:pPr>
            <a:r>
              <a:rPr lang="en-US" b="1" dirty="0" smtClean="0">
                <a:solidFill>
                  <a:srgbClr val="666699"/>
                </a:solidFill>
              </a:rPr>
              <a:t>Subject approval procedure – cont’d:</a:t>
            </a:r>
          </a:p>
          <a:p>
            <a:pPr marL="987425" lvl="1" indent="-268288">
              <a:lnSpc>
                <a:spcPct val="95000"/>
              </a:lnSpc>
              <a:buFont typeface="+mj-lt"/>
              <a:buAutoNum type="alphaLcPeriod" startAt="5"/>
              <a:defRPr/>
            </a:pPr>
            <a:r>
              <a:rPr lang="en-US" dirty="0" smtClean="0">
                <a:solidFill>
                  <a:srgbClr val="666699"/>
                </a:solidFill>
              </a:rPr>
              <a:t>Following cases </a:t>
            </a:r>
            <a:r>
              <a:rPr lang="en-US" b="1" u="sng" dirty="0" smtClean="0">
                <a:solidFill>
                  <a:srgbClr val="666699"/>
                </a:solidFill>
              </a:rPr>
              <a:t>cannot be chosen</a:t>
            </a:r>
            <a:r>
              <a:rPr lang="en-US" dirty="0" smtClean="0">
                <a:solidFill>
                  <a:srgbClr val="666699"/>
                </a:solidFill>
              </a:rPr>
              <a:t> as they will be discussed during the lectures:</a:t>
            </a:r>
          </a:p>
          <a:p>
            <a:pPr marL="1477963" lvl="2" indent="-358775">
              <a:lnSpc>
                <a:spcPct val="95000"/>
              </a:lnSpc>
              <a:defRPr/>
            </a:pPr>
            <a:r>
              <a:rPr lang="en-US" dirty="0" smtClean="0">
                <a:solidFill>
                  <a:srgbClr val="666699"/>
                </a:solidFill>
              </a:rPr>
              <a:t>Challenger Disaster</a:t>
            </a:r>
          </a:p>
          <a:p>
            <a:pPr marL="1477963" lvl="2" indent="-358775">
              <a:lnSpc>
                <a:spcPct val="95000"/>
              </a:lnSpc>
              <a:defRPr/>
            </a:pPr>
            <a:r>
              <a:rPr lang="en-US" dirty="0" smtClean="0">
                <a:solidFill>
                  <a:srgbClr val="666699"/>
                </a:solidFill>
              </a:rPr>
              <a:t>Fukushima Daiichi Nuclear Power Plant </a:t>
            </a:r>
          </a:p>
          <a:p>
            <a:pPr marL="1477963" lvl="2" indent="-358775">
              <a:lnSpc>
                <a:spcPct val="95000"/>
              </a:lnSpc>
              <a:defRPr/>
            </a:pPr>
            <a:r>
              <a:rPr lang="en-US" dirty="0" smtClean="0">
                <a:solidFill>
                  <a:srgbClr val="666699"/>
                </a:solidFill>
              </a:rPr>
              <a:t>Mexico Gulf Deepwater Horizon Oil Spill</a:t>
            </a:r>
          </a:p>
          <a:p>
            <a:pPr marL="1477963" lvl="2" indent="-358775">
              <a:lnSpc>
                <a:spcPct val="95000"/>
              </a:lnSpc>
              <a:defRPr/>
            </a:pPr>
            <a:r>
              <a:rPr lang="en-US" dirty="0" smtClean="0">
                <a:solidFill>
                  <a:srgbClr val="666699"/>
                </a:solidFill>
              </a:rPr>
              <a:t>Hyatt Regency Hotel Walkways Collapse</a:t>
            </a:r>
          </a:p>
          <a:p>
            <a:pPr marL="1477963" lvl="2" indent="-358775">
              <a:lnSpc>
                <a:spcPct val="95000"/>
              </a:lnSpc>
              <a:defRPr/>
            </a:pPr>
            <a:r>
              <a:rPr lang="en-US" dirty="0" smtClean="0">
                <a:solidFill>
                  <a:srgbClr val="666699"/>
                </a:solidFill>
              </a:rPr>
              <a:t>Bhopal Disaster</a:t>
            </a:r>
          </a:p>
          <a:p>
            <a:pPr marL="1477963" lvl="2" indent="-358775">
              <a:lnSpc>
                <a:spcPct val="95000"/>
              </a:lnSpc>
              <a:defRPr/>
            </a:pPr>
            <a:r>
              <a:rPr lang="en-US" dirty="0" smtClean="0">
                <a:solidFill>
                  <a:srgbClr val="666699"/>
                </a:solidFill>
              </a:rPr>
              <a:t>B.F. Goodrich Brake Problem</a:t>
            </a:r>
          </a:p>
          <a:p>
            <a:pPr marL="1477963" lvl="2" indent="-358775">
              <a:lnSpc>
                <a:spcPct val="95000"/>
              </a:lnSpc>
              <a:defRPr/>
            </a:pPr>
            <a:r>
              <a:rPr lang="en-US" dirty="0" smtClean="0">
                <a:solidFill>
                  <a:srgbClr val="666699"/>
                </a:solidFill>
              </a:rPr>
              <a:t>Ford Pinto</a:t>
            </a:r>
          </a:p>
          <a:p>
            <a:pPr marL="1477963" lvl="2" indent="-358775">
              <a:lnSpc>
                <a:spcPct val="95000"/>
              </a:lnSpc>
              <a:defRPr/>
            </a:pPr>
            <a:r>
              <a:rPr lang="en-US" dirty="0" smtClean="0">
                <a:solidFill>
                  <a:srgbClr val="666699"/>
                </a:solidFill>
              </a:rPr>
              <a:t>Westray Mine</a:t>
            </a:r>
          </a:p>
          <a:p>
            <a:pPr marL="1477963" lvl="2" indent="-358775">
              <a:lnSpc>
                <a:spcPct val="95000"/>
              </a:lnSpc>
              <a:defRPr/>
            </a:pPr>
            <a:r>
              <a:rPr lang="en-US" dirty="0" smtClean="0">
                <a:solidFill>
                  <a:srgbClr val="666699"/>
                </a:solidFill>
              </a:rPr>
              <a:t>Citicorp Tower</a:t>
            </a:r>
            <a:endParaRPr lang="en-US" dirty="0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p"/>
              <a:defRPr sz="28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p"/>
              <a:defRPr sz="20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</a:rPr>
              <a:t>1-</a:t>
            </a:r>
            <a:fld id="{210847C6-15D0-4EE6-ADAE-D72E7D816EE3}" type="slidenum">
              <a:rPr lang="en-US" altLang="en-US" sz="10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pPr marL="514350" indent="-514350">
              <a:buClr>
                <a:srgbClr val="999966"/>
              </a:buClr>
              <a:buFont typeface="+mj-lt"/>
              <a:buAutoNum type="arabicPeriod" startAt="8"/>
              <a:defRPr/>
            </a:pPr>
            <a:r>
              <a:rPr lang="en-US" b="1" dirty="0" smtClean="0">
                <a:solidFill>
                  <a:srgbClr val="666699"/>
                </a:solidFill>
              </a:rPr>
              <a:t>Term project report preparation:</a:t>
            </a:r>
          </a:p>
          <a:p>
            <a:pPr marL="1079500" lvl="1" indent="-358775">
              <a:buClr>
                <a:srgbClr val="FF9900"/>
              </a:buClr>
              <a:buFont typeface="+mj-lt"/>
              <a:buAutoNum type="alphaLcPeriod"/>
              <a:defRPr/>
            </a:pPr>
            <a:r>
              <a:rPr lang="en-US" dirty="0" smtClean="0">
                <a:solidFill>
                  <a:srgbClr val="666699"/>
                </a:solidFill>
              </a:rPr>
              <a:t>Each group has to prepare a well-designed </a:t>
            </a:r>
            <a:r>
              <a:rPr lang="en-US" b="1" dirty="0" smtClean="0">
                <a:solidFill>
                  <a:srgbClr val="666699"/>
                </a:solidFill>
              </a:rPr>
              <a:t>PowerPoint format </a:t>
            </a:r>
            <a:r>
              <a:rPr lang="en-US" dirty="0" smtClean="0">
                <a:solidFill>
                  <a:srgbClr val="666699"/>
                </a:solidFill>
              </a:rPr>
              <a:t>of their case for presentation to the class in a formal manner. </a:t>
            </a:r>
          </a:p>
          <a:p>
            <a:pPr marL="1079500" lvl="1" indent="-358775">
              <a:buClr>
                <a:srgbClr val="FF9900"/>
              </a:buClr>
              <a:buFont typeface="+mj-lt"/>
              <a:buAutoNum type="alphaLcPeriod"/>
              <a:defRPr/>
            </a:pPr>
            <a:r>
              <a:rPr lang="en-US" dirty="0" smtClean="0">
                <a:solidFill>
                  <a:srgbClr val="666699"/>
                </a:solidFill>
              </a:rPr>
              <a:t>No written report is required.</a:t>
            </a:r>
          </a:p>
          <a:p>
            <a:pPr marL="1079500" lvl="1" indent="-358775">
              <a:buFont typeface="+mj-lt"/>
              <a:buAutoNum type="alphaLcPeriod"/>
              <a:defRPr/>
            </a:pPr>
            <a:r>
              <a:rPr lang="en-US" dirty="0" smtClean="0">
                <a:solidFill>
                  <a:srgbClr val="666699"/>
                </a:solidFill>
              </a:rPr>
              <a:t>Cover page of the report should include the following:</a:t>
            </a:r>
          </a:p>
          <a:p>
            <a:pPr marL="1477963" lvl="2" indent="-358775">
              <a:defRPr/>
            </a:pPr>
            <a:r>
              <a:rPr lang="en-US" dirty="0" smtClean="0">
                <a:solidFill>
                  <a:srgbClr val="666699"/>
                </a:solidFill>
              </a:rPr>
              <a:t>Course name, number and section </a:t>
            </a:r>
          </a:p>
          <a:p>
            <a:pPr marL="1477963" lvl="2" indent="-358775">
              <a:defRPr/>
            </a:pPr>
            <a:r>
              <a:rPr lang="en-US" dirty="0" smtClean="0">
                <a:solidFill>
                  <a:srgbClr val="666699"/>
                </a:solidFill>
              </a:rPr>
              <a:t>Subject</a:t>
            </a:r>
          </a:p>
          <a:p>
            <a:pPr marL="1477963" lvl="2" indent="-358775">
              <a:defRPr/>
            </a:pPr>
            <a:r>
              <a:rPr lang="en-US" dirty="0" smtClean="0">
                <a:solidFill>
                  <a:srgbClr val="666699"/>
                </a:solidFill>
              </a:rPr>
              <a:t>Instructor and group member names</a:t>
            </a:r>
          </a:p>
          <a:p>
            <a:pPr marL="1477963" lvl="2" indent="-358775">
              <a:defRPr/>
            </a:pPr>
            <a:r>
              <a:rPr lang="en-US" dirty="0" smtClean="0">
                <a:solidFill>
                  <a:srgbClr val="666699"/>
                </a:solidFill>
              </a:rPr>
              <a:t>Presentation date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sz="4400" b="1" dirty="0">
                <a:latin typeface="Verdana"/>
                <a:ea typeface="Times New Roman"/>
              </a:rPr>
              <a:t>Term Project Rules</a:t>
            </a:r>
          </a:p>
        </p:txBody>
      </p:sp>
    </p:spTree>
    <p:extLst>
      <p:ext uri="{BB962C8B-B14F-4D97-AF65-F5344CB8AC3E}">
        <p14:creationId xmlns:p14="http://schemas.microsoft.com/office/powerpoint/2010/main" val="36566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p"/>
              <a:defRPr sz="28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p"/>
              <a:defRPr sz="20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</a:rPr>
              <a:t>1-</a:t>
            </a:r>
            <a:fld id="{210847C6-15D0-4EE6-ADAE-D72E7D816EE3}" type="slidenum">
              <a:rPr lang="en-US" altLang="en-US" sz="10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91264" cy="4530725"/>
          </a:xfrm>
        </p:spPr>
        <p:txBody>
          <a:bodyPr/>
          <a:lstStyle/>
          <a:p>
            <a:pPr marL="514350" lvl="0" indent="-514350">
              <a:buClr>
                <a:srgbClr val="999966"/>
              </a:buClr>
              <a:buFont typeface="+mj-lt"/>
              <a:buAutoNum type="arabicPeriod" startAt="8"/>
              <a:defRPr/>
            </a:pPr>
            <a:r>
              <a:rPr lang="en-US" b="1" dirty="0" smtClean="0">
                <a:solidFill>
                  <a:srgbClr val="666699"/>
                </a:solidFill>
              </a:rPr>
              <a:t>Term project report preparation – cont’d:</a:t>
            </a:r>
          </a:p>
          <a:p>
            <a:pPr marL="1079500" lvl="1" indent="-358775">
              <a:buFont typeface="+mj-lt"/>
              <a:buAutoNum type="alphaLcPeriod" startAt="4"/>
              <a:defRPr/>
            </a:pPr>
            <a:r>
              <a:rPr lang="en-US" dirty="0" smtClean="0">
                <a:solidFill>
                  <a:srgbClr val="666699"/>
                </a:solidFill>
              </a:rPr>
              <a:t>Slides should be numbered after cover page.</a:t>
            </a:r>
          </a:p>
          <a:p>
            <a:pPr marL="1079500" lvl="1" indent="-358775">
              <a:buFont typeface="+mj-lt"/>
              <a:buAutoNum type="alphaLcPeriod" startAt="4"/>
              <a:defRPr/>
            </a:pPr>
            <a:r>
              <a:rPr lang="en-US" dirty="0" smtClean="0">
                <a:solidFill>
                  <a:srgbClr val="666699"/>
                </a:solidFill>
              </a:rPr>
              <a:t>Slides should have a title of standard font type and font size between 32-40.</a:t>
            </a:r>
          </a:p>
          <a:p>
            <a:pPr marL="1079500" lvl="1" indent="-358775">
              <a:buClr>
                <a:srgbClr val="FF9900"/>
              </a:buClr>
              <a:buFont typeface="+mj-lt"/>
              <a:buAutoNum type="alphaLcPeriod" startAt="4"/>
              <a:defRPr/>
            </a:pPr>
            <a:r>
              <a:rPr lang="en-US" dirty="0" smtClean="0">
                <a:solidFill>
                  <a:srgbClr val="666699"/>
                </a:solidFill>
              </a:rPr>
              <a:t>Slides should have a standard bulleting, font type and font size between 20-28.</a:t>
            </a:r>
          </a:p>
          <a:p>
            <a:pPr marL="1079500" lvl="1" indent="-358775">
              <a:buFont typeface="+mj-lt"/>
              <a:buAutoNum type="alphaLcPeriod" startAt="4"/>
              <a:defRPr/>
            </a:pPr>
            <a:r>
              <a:rPr lang="en-US" dirty="0" smtClean="0">
                <a:solidFill>
                  <a:srgbClr val="666699"/>
                </a:solidFill>
              </a:rPr>
              <a:t>Paragraphs should be divided into sentences </a:t>
            </a:r>
            <a:r>
              <a:rPr lang="en-US" dirty="0">
                <a:solidFill>
                  <a:srgbClr val="666699"/>
                </a:solidFill>
              </a:rPr>
              <a:t>and bulleted, or sub-bulleted.</a:t>
            </a:r>
          </a:p>
          <a:p>
            <a:pPr marL="1079500" lvl="1" indent="-358775">
              <a:buFont typeface="+mj-lt"/>
              <a:buAutoNum type="alphaLcPeriod" startAt="4"/>
              <a:defRPr/>
            </a:pPr>
            <a:r>
              <a:rPr lang="en-US" dirty="0" smtClean="0">
                <a:solidFill>
                  <a:srgbClr val="666699"/>
                </a:solidFill>
              </a:rPr>
              <a:t>There should be a reference list on the last page.</a:t>
            </a:r>
            <a:endParaRPr lang="en-US" dirty="0">
              <a:solidFill>
                <a:srgbClr val="666699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sz="4400" b="1" dirty="0">
                <a:latin typeface="Verdana"/>
                <a:ea typeface="Times New Roman"/>
              </a:rPr>
              <a:t>Term Project Rules</a:t>
            </a:r>
          </a:p>
        </p:txBody>
      </p:sp>
    </p:spTree>
    <p:extLst>
      <p:ext uri="{BB962C8B-B14F-4D97-AF65-F5344CB8AC3E}">
        <p14:creationId xmlns:p14="http://schemas.microsoft.com/office/powerpoint/2010/main" val="26025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p"/>
              <a:defRPr sz="28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p"/>
              <a:defRPr sz="2000"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hlink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</a:rPr>
              <a:t>1-</a:t>
            </a:r>
            <a:fld id="{210847C6-15D0-4EE6-ADAE-D72E7D816EE3}" type="slidenum">
              <a:rPr lang="en-US" altLang="en-US" sz="10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pPr marL="514350" lvl="0" indent="-514350">
              <a:buClr>
                <a:srgbClr val="999966"/>
              </a:buClr>
              <a:buFont typeface="+mj-lt"/>
              <a:buAutoNum type="arabicPeriod" startAt="8"/>
              <a:defRPr/>
            </a:pPr>
            <a:r>
              <a:rPr lang="en-US" b="1" dirty="0" smtClean="0">
                <a:solidFill>
                  <a:srgbClr val="666699"/>
                </a:solidFill>
              </a:rPr>
              <a:t>Term project report preparation – cont’d:</a:t>
            </a:r>
          </a:p>
          <a:p>
            <a:pPr marL="1079500" lvl="1" indent="-361950">
              <a:buClr>
                <a:srgbClr val="FF9900"/>
              </a:buClr>
              <a:buFont typeface="+mj-lt"/>
              <a:buAutoNum type="alphaLcPeriod" startAt="9"/>
              <a:defRPr/>
            </a:pPr>
            <a:r>
              <a:rPr lang="en-US" altLang="en-US" dirty="0" smtClean="0"/>
              <a:t>While preparing your term project be careful about </a:t>
            </a:r>
            <a:r>
              <a:rPr lang="en-US" altLang="en-US" b="1" dirty="0" smtClean="0"/>
              <a:t>plagiarism</a:t>
            </a:r>
            <a:r>
              <a:rPr lang="en-US" altLang="tr-TR" dirty="0" smtClean="0">
                <a:solidFill>
                  <a:schemeClr val="tx2"/>
                </a:solidFill>
              </a:rPr>
              <a:t>.</a:t>
            </a:r>
          </a:p>
          <a:p>
            <a:pPr marL="1341438" lvl="2" indent="-223838">
              <a:buClr>
                <a:srgbClr val="FF0000"/>
              </a:buClr>
              <a:defRPr/>
            </a:pPr>
            <a:r>
              <a:rPr lang="en-US" altLang="tr-TR" b="1" dirty="0">
                <a:solidFill>
                  <a:schemeClr val="tx2"/>
                </a:solidFill>
              </a:rPr>
              <a:t>Plagiarism</a:t>
            </a:r>
            <a:r>
              <a:rPr lang="en-US" altLang="tr-TR" dirty="0">
                <a:solidFill>
                  <a:schemeClr val="tx2"/>
                </a:solidFill>
              </a:rPr>
              <a:t> is using, presenting or submission of someone else’s ideas, or published or unpublished material, or work without properly acknowledging the appropriate source.</a:t>
            </a:r>
            <a:endParaRPr lang="en-US" altLang="tr-TR" dirty="0"/>
          </a:p>
          <a:p>
            <a:pPr marL="1341438" lvl="2" indent="-223838">
              <a:buClr>
                <a:srgbClr val="FF0000"/>
              </a:buClr>
              <a:defRPr/>
            </a:pPr>
            <a:r>
              <a:rPr lang="en-US" altLang="tr-TR" dirty="0">
                <a:solidFill>
                  <a:srgbClr val="666699"/>
                </a:solidFill>
              </a:rPr>
              <a:t>For your info; graduation projects and thesis, publishable papers, or articles can only be composed of maximum 25% of such material</a:t>
            </a:r>
            <a:r>
              <a:rPr lang="en-US" altLang="tr-TR" dirty="0" smtClean="0">
                <a:solidFill>
                  <a:srgbClr val="666699"/>
                </a:solidFill>
              </a:rPr>
              <a:t>.</a:t>
            </a:r>
            <a:endParaRPr lang="en-US" altLang="tr-TR" dirty="0" smtClean="0">
              <a:solidFill>
                <a:schemeClr val="tx2"/>
              </a:solidFill>
            </a:endParaRPr>
          </a:p>
          <a:p>
            <a:pPr marL="457200" lvl="1" indent="0">
              <a:buClr>
                <a:srgbClr val="FF9900"/>
              </a:buClr>
              <a:buNone/>
              <a:defRPr/>
            </a:pPr>
            <a:r>
              <a:rPr lang="en-US" sz="1600" dirty="0" smtClean="0">
                <a:solidFill>
                  <a:srgbClr val="666699"/>
                </a:solidFill>
                <a:hlinkClick r:id="rId3"/>
              </a:rPr>
              <a:t>www.plagiarism.org</a:t>
            </a:r>
            <a:endParaRPr lang="en-US" sz="1600" dirty="0">
              <a:solidFill>
                <a:srgbClr val="666699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sz="4400" b="1" dirty="0">
                <a:latin typeface="Verdana"/>
                <a:ea typeface="Times New Roman"/>
              </a:rPr>
              <a:t>Term Project Rules</a:t>
            </a:r>
          </a:p>
        </p:txBody>
      </p:sp>
    </p:spTree>
    <p:extLst>
      <p:ext uri="{BB962C8B-B14F-4D97-AF65-F5344CB8AC3E}">
        <p14:creationId xmlns:p14="http://schemas.microsoft.com/office/powerpoint/2010/main" val="158613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Level">
  <a:themeElements>
    <a:clrScheme name="Level 6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0000"/>
      </a:accent6>
      <a:hlink>
        <a:srgbClr val="666699"/>
      </a:hlink>
      <a:folHlink>
        <a:srgbClr val="999966"/>
      </a:folHlink>
    </a:clrScheme>
    <a:fontScheme name="Level">
      <a:majorFont>
        <a:latin typeface="Georgi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Level">
  <a:themeElements>
    <a:clrScheme name="Level 6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0000"/>
      </a:accent6>
      <a:hlink>
        <a:srgbClr val="666699"/>
      </a:hlink>
      <a:folHlink>
        <a:srgbClr val="999966"/>
      </a:folHlink>
    </a:clrScheme>
    <a:fontScheme name="Level">
      <a:majorFont>
        <a:latin typeface="Georgi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19531</TotalTime>
  <Words>810</Words>
  <Application>Microsoft Office PowerPoint</Application>
  <PresentationFormat>On-screen Show (4:3)</PresentationFormat>
  <Paragraphs>117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Georgia</vt:lpstr>
      <vt:lpstr>Times New Roman</vt:lpstr>
      <vt:lpstr>Verdana</vt:lpstr>
      <vt:lpstr>Wingdings</vt:lpstr>
      <vt:lpstr>3_Level</vt:lpstr>
      <vt:lpstr>2_Level</vt:lpstr>
      <vt:lpstr>       ENGR 400 ETHICS IN ENGINEERING AND SCIENCE</vt:lpstr>
      <vt:lpstr>Term Project Rules</vt:lpstr>
      <vt:lpstr>Term Project Rules</vt:lpstr>
      <vt:lpstr>Term Project Rules</vt:lpstr>
      <vt:lpstr>Term Project Rules</vt:lpstr>
      <vt:lpstr>Term Project Rules</vt:lpstr>
      <vt:lpstr>Term Project Rules</vt:lpstr>
      <vt:lpstr>Term Project Rules</vt:lpstr>
      <vt:lpstr>Term Project Rules</vt:lpstr>
      <vt:lpstr>Term Project Rules</vt:lpstr>
      <vt:lpstr>Term Project Rules</vt:lpstr>
      <vt:lpstr>Term Project Rules</vt:lpstr>
      <vt:lpstr>Term Project Rules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İSTANBUL BİLGİ UNIVERSITY</dc:title>
  <dc:creator>ORAL ANSEN</dc:creator>
  <cp:lastModifiedBy>Toshiba</cp:lastModifiedBy>
  <cp:revision>399</cp:revision>
  <dcterms:created xsi:type="dcterms:W3CDTF">2014-07-14T18:52:20Z</dcterms:created>
  <dcterms:modified xsi:type="dcterms:W3CDTF">2019-02-05T09:26:00Z</dcterms:modified>
</cp:coreProperties>
</file>