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8" r:id="rId3"/>
    <p:sldId id="331" r:id="rId4"/>
    <p:sldId id="260" r:id="rId5"/>
    <p:sldId id="311" r:id="rId6"/>
    <p:sldId id="263" r:id="rId7"/>
    <p:sldId id="315" r:id="rId8"/>
    <p:sldId id="316" r:id="rId9"/>
    <p:sldId id="332" r:id="rId10"/>
    <p:sldId id="333" r:id="rId11"/>
    <p:sldId id="334" r:id="rId12"/>
    <p:sldId id="267" r:id="rId13"/>
    <p:sldId id="335" r:id="rId14"/>
    <p:sldId id="336" r:id="rId15"/>
    <p:sldId id="312" r:id="rId16"/>
    <p:sldId id="337" r:id="rId17"/>
    <p:sldId id="338" r:id="rId18"/>
    <p:sldId id="317" r:id="rId19"/>
    <p:sldId id="339" r:id="rId20"/>
    <p:sldId id="318" r:id="rId21"/>
    <p:sldId id="340" r:id="rId22"/>
    <p:sldId id="326" r:id="rId23"/>
    <p:sldId id="270" r:id="rId24"/>
    <p:sldId id="272" r:id="rId25"/>
    <p:sldId id="341" r:id="rId26"/>
    <p:sldId id="342" r:id="rId27"/>
    <p:sldId id="343" r:id="rId28"/>
    <p:sldId id="344" r:id="rId29"/>
    <p:sldId id="345" r:id="rId30"/>
    <p:sldId id="314" r:id="rId31"/>
    <p:sldId id="319" r:id="rId32"/>
    <p:sldId id="346" r:id="rId33"/>
    <p:sldId id="323" r:id="rId34"/>
    <p:sldId id="279" r:id="rId35"/>
    <p:sldId id="347" r:id="rId36"/>
    <p:sldId id="280" r:id="rId37"/>
    <p:sldId id="348" r:id="rId38"/>
    <p:sldId id="288" r:id="rId39"/>
    <p:sldId id="349" r:id="rId40"/>
    <p:sldId id="350" r:id="rId41"/>
    <p:sldId id="351" r:id="rId42"/>
    <p:sldId id="352" r:id="rId43"/>
    <p:sldId id="322" r:id="rId44"/>
    <p:sldId id="354" r:id="rId45"/>
    <p:sldId id="355" r:id="rId46"/>
    <p:sldId id="356" r:id="rId47"/>
    <p:sldId id="357" r:id="rId48"/>
    <p:sldId id="292" r:id="rId49"/>
    <p:sldId id="359" r:id="rId50"/>
    <p:sldId id="358" r:id="rId51"/>
    <p:sldId id="294" r:id="rId52"/>
    <p:sldId id="360" r:id="rId53"/>
    <p:sldId id="361" r:id="rId54"/>
    <p:sldId id="296" r:id="rId55"/>
    <p:sldId id="298" r:id="rId56"/>
    <p:sldId id="299" r:id="rId57"/>
    <p:sldId id="324" r:id="rId58"/>
    <p:sldId id="300" r:id="rId59"/>
    <p:sldId id="310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598" autoAdjust="0"/>
  </p:normalViewPr>
  <p:slideViewPr>
    <p:cSldViewPr>
      <p:cViewPr>
        <p:scale>
          <a:sx n="70" d="100"/>
          <a:sy n="70" d="100"/>
        </p:scale>
        <p:origin x="110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8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42A70A37-C692-4AE4-B3D0-532B978AD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7E9A0ED9-4814-4B19-BF2D-5D72E0E8F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E3EB4F-C398-4D7D-AFD5-3A3CDA4FA8D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670EE-87F1-438F-A276-37C4A849151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4D033-5D8B-489F-95EA-DDE533D524B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4D033-5D8B-489F-95EA-DDE533D524B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4D033-5D8B-489F-95EA-DDE533D524B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4D033-5D8B-489F-95EA-DDE533D524B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69A3A8-5664-44AD-A70C-9D612A31595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69A3A8-5664-44AD-A70C-9D612A31595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69A3A8-5664-44AD-A70C-9D612A31595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0C539-8A6F-40C5-84EF-41D1F74A2FD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0C539-8A6F-40C5-84EF-41D1F74A2FD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822FC3-4A1A-42B4-99CF-B3B225E0D71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642532-4AA1-408C-8691-CDA70CD9F91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642532-4AA1-408C-8691-CDA70CD9F91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D1BCB-CF5A-4798-9EBD-45F8FA13FD4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15195-8825-4A10-AC0A-977B8480C96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15195-8825-4A10-AC0A-977B8480C96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15195-8825-4A10-AC0A-977B8480C96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15195-8825-4A10-AC0A-977B8480C96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15195-8825-4A10-AC0A-977B8480C96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38D2A-5975-4C44-BA0A-D268E8804ED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42AC51-19D2-4ECA-940D-9110760A4CE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23F4A-B504-468E-857C-1ADEFC8D3720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42AC51-19D2-4ECA-940D-9110760A4CE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97C01-9A63-4DD0-B5B3-BA2DEF36FC09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97C01-9A63-4DD0-B5B3-BA2DEF36FC09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D70AC1-0B19-4B0E-A937-9FBBC8A4BDF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97C01-9A63-4DD0-B5B3-BA2DEF36FC09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533AB-33BD-4B04-AE0A-AF020AA1858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533AB-33BD-4B04-AE0A-AF020AA1858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533AB-33BD-4B04-AE0A-AF020AA1858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533AB-33BD-4B04-AE0A-AF020AA1858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533AB-33BD-4B04-AE0A-AF020AA1858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23F4A-B504-468E-857C-1ADEFC8D3720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DCC18-A76B-436F-A26C-169353A97160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DCC18-A76B-436F-A26C-169353A97160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DCC18-A76B-436F-A26C-169353A97160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DCC18-A76B-436F-A26C-169353A97160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FB87C-07AA-4FD1-9507-6FE2B183847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A35C1-218C-4A76-AF2C-1858A122C78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A35C1-218C-4A76-AF2C-1858A122C78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A35C1-218C-4A76-AF2C-1858A122C78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D4975-064B-4304-B565-DA3B5B6CEFA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D4975-064B-4304-B565-DA3B5B6CEFA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444DCC-DB7E-4DD0-BE20-8913196E2B50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D4975-064B-4304-B565-DA3B5B6CEFA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354A6-6CFE-4C28-B572-A47F13945C65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4C66A-7FCB-4DDC-BA88-11B3CACD59DF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7707F-440A-4208-8B42-8BC95F84F50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C2A617-BF68-4A38-BB19-3F1D5DDBCB4F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A94BE-090E-4AC8-9648-B99E1D0B789C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7218B-1098-4BAD-8354-037A10EB7598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E16BA-D5A1-44CB-AB34-419080235856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670EE-87F1-438F-A276-37C4A849151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670EE-87F1-438F-A276-37C4A849151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8550" y="656431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endParaRPr lang="tr-TR" sz="1200"/>
          </a:p>
        </p:txBody>
      </p:sp>
      <p:pic>
        <p:nvPicPr>
          <p:cNvPr id="5" name="Picture 8" descr="pl10cov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95750" y="152400"/>
            <a:ext cx="504825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E2C2007-992A-43AD-B05C-556CBD763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F3FDB37-0738-4674-B15D-1C04F834F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0852298-3FFE-423A-AFB6-98737DB6A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764D246-12E9-4106-B762-B2DA515B04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200DD21-EB65-46CC-8422-09693E42F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38401A4-28B2-4E50-B0DE-3DBFA4E0B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5728489-B370-4FD9-A337-3073AFF60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F385182-4958-4392-B17E-FDA641FD4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65DB997-F3C9-41C3-A70C-8865EF1C6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C3AA237-3748-4C9F-AB74-AD0FB2118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BC45800-0319-4C94-88F5-6711C2650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Lucida Sans Unicode" pitchFamily="34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Lucida Sans Unicode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6699"/>
          </a:solidFill>
          <a:latin typeface="+mn-lt"/>
          <a:ea typeface="Lucida Sans Unicode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8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Statement-Level </a:t>
            </a:r>
            <a:br>
              <a:rPr lang="en-US" smtClean="0"/>
            </a:br>
            <a:r>
              <a:rPr lang="en-US" smtClean="0"/>
              <a:t>Control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Clause Form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Python uses indentation to define clauses</a:t>
            </a:r>
            <a:endParaRPr lang="tr-TR" sz="2400" dirty="0" smtClean="0"/>
          </a:p>
          <a:p>
            <a:r>
              <a:rPr lang="en-US" sz="2400" dirty="0" smtClean="0"/>
              <a:t>All statements equally indented are included in the compound statement.</a:t>
            </a:r>
          </a:p>
          <a:p>
            <a:r>
              <a:rPr lang="en-US" sz="2400" dirty="0" smtClean="0"/>
              <a:t>Notice that rather than then, a colon is used to introduce the then clause in</a:t>
            </a:r>
          </a:p>
          <a:p>
            <a:r>
              <a:rPr lang="tr-TR" sz="2400" dirty="0" err="1" smtClean="0"/>
              <a:t>Python</a:t>
            </a:r>
            <a:r>
              <a:rPr lang="tr-TR" sz="2400" dirty="0" smtClean="0"/>
              <a:t>.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   </a:t>
            </a:r>
            <a:r>
              <a:rPr lang="en-US" sz="2000" b="1" dirty="0" smtClean="0">
                <a:latin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</a:rPr>
              <a:t> x &gt; y 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x = y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print </a:t>
            </a:r>
            <a:r>
              <a:rPr lang="en-US" sz="2000" dirty="0" smtClean="0"/>
              <a:t>"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was greater than y</a:t>
            </a:r>
            <a:r>
              <a:rPr lang="en-US" sz="2000" dirty="0" smtClean="0"/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Nesting Selectors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Char char="•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grammar for a two-way selector statement</a:t>
            </a:r>
            <a:r>
              <a:rPr lang="tr-TR" dirty="0" smtClean="0"/>
              <a:t>:</a:t>
            </a:r>
          </a:p>
          <a:p>
            <a:pPr marL="0" indent="0">
              <a:buNone/>
            </a:pPr>
            <a:endParaRPr lang="tr-TR" dirty="0" smtClean="0"/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if_stmt</a:t>
            </a:r>
            <a:r>
              <a:rPr lang="en-US" b="1" dirty="0" smtClean="0"/>
              <a:t>&gt; → if &lt;</a:t>
            </a:r>
            <a:r>
              <a:rPr lang="en-US" b="1" dirty="0" err="1" smtClean="0"/>
              <a:t>logic_expr</a:t>
            </a:r>
            <a:r>
              <a:rPr lang="en-US" b="1" dirty="0" smtClean="0"/>
              <a:t>&gt; then &lt;stmt&gt;</a:t>
            </a:r>
          </a:p>
          <a:p>
            <a:pPr>
              <a:buNone/>
            </a:pPr>
            <a:r>
              <a:rPr lang="en-US" b="1" dirty="0" smtClean="0"/>
              <a:t>| if &lt;</a:t>
            </a:r>
            <a:r>
              <a:rPr lang="en-US" b="1" dirty="0" err="1" smtClean="0"/>
              <a:t>logic_expr</a:t>
            </a:r>
            <a:r>
              <a:rPr lang="en-US" b="1" dirty="0" smtClean="0"/>
              <a:t>&gt; then &lt;stmt&gt; else &lt;stmt&gt;</a:t>
            </a: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 marL="0" indent="0"/>
            <a:r>
              <a:rPr lang="en-US" dirty="0" smtClean="0"/>
              <a:t>The issue was that when a selection statement is nested in the then clause of a</a:t>
            </a:r>
            <a:r>
              <a:rPr lang="tr-TR" dirty="0" smtClean="0"/>
              <a:t> </a:t>
            </a:r>
            <a:r>
              <a:rPr lang="en-US" dirty="0" smtClean="0"/>
              <a:t>selection statement, it is not clear to which if an else clause should be associated.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Nesting Selectors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example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 </a:t>
            </a:r>
            <a:r>
              <a:rPr lang="en-US" sz="2000" b="1" dirty="0" smtClean="0">
                <a:latin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</a:rPr>
              <a:t> (sum == 0)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</a:t>
            </a:r>
            <a:r>
              <a:rPr lang="en-US" sz="2000" b="1" dirty="0" smtClean="0">
                <a:latin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</a:rPr>
              <a:t> (count == 0)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result = 0;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</a:rPr>
              <a:t> result = 1;</a:t>
            </a:r>
          </a:p>
          <a:p>
            <a:pPr eaLnBrk="1" hangingPunct="1"/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r>
              <a:rPr lang="tr-TR" dirty="0" smtClean="0"/>
              <a:t>,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sum</a:t>
            </a:r>
            <a:r>
              <a:rPr lang="tr-TR" dirty="0" smtClean="0"/>
              <a:t> = 0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count</a:t>
            </a:r>
            <a:r>
              <a:rPr lang="tr-TR" dirty="0" smtClean="0"/>
              <a:t> &gt; 0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sum</a:t>
            </a:r>
            <a:r>
              <a:rPr lang="tr-TR" dirty="0" smtClean="0"/>
              <a:t> &gt; 0?</a:t>
            </a:r>
          </a:p>
          <a:p>
            <a:pPr eaLnBrk="1" hangingPunct="1">
              <a:buNone/>
            </a:pPr>
            <a:endParaRPr lang="tr-TR" dirty="0" smtClean="0"/>
          </a:p>
          <a:p>
            <a:pPr eaLnBrk="1" hangingPunct="1"/>
            <a:r>
              <a:rPr lang="en-US" dirty="0" smtClean="0"/>
              <a:t>Which </a:t>
            </a:r>
            <a:r>
              <a:rPr lang="en-US" sz="2000" b="1" dirty="0" smtClean="0">
                <a:latin typeface="Courier New" pitchFamily="49" charset="0"/>
              </a:rPr>
              <a:t>if</a:t>
            </a:r>
            <a:r>
              <a:rPr lang="en-US" dirty="0" smtClean="0"/>
              <a:t> gets the </a:t>
            </a:r>
            <a:r>
              <a:rPr lang="en-US" sz="2000" b="1" dirty="0" smtClean="0">
                <a:latin typeface="Courier New" pitchFamily="49" charset="0"/>
              </a:rPr>
              <a:t>else</a:t>
            </a:r>
            <a:r>
              <a:rPr lang="en-US" dirty="0" smtClean="0"/>
              <a:t>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Nesting Selectors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5720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dirty="0" smtClean="0"/>
              <a:t>	 </a:t>
            </a:r>
            <a:r>
              <a:rPr lang="en-US" sz="2000" b="1" dirty="0" smtClean="0">
                <a:latin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</a:rPr>
              <a:t> (sum == 0)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</a:t>
            </a:r>
            <a:r>
              <a:rPr lang="en-US" sz="2000" b="1" dirty="0" smtClean="0">
                <a:latin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</a:rPr>
              <a:t> (count == 0)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result = 0;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</a:rPr>
              <a:t> result = 1;</a:t>
            </a:r>
          </a:p>
          <a:p>
            <a:endParaRPr lang="tr-TR" dirty="0" smtClean="0"/>
          </a:p>
          <a:p>
            <a:r>
              <a:rPr lang="tr-TR" dirty="0" smtClean="0"/>
              <a:t>T</a:t>
            </a:r>
            <a:r>
              <a:rPr lang="en-US" dirty="0" smtClean="0"/>
              <a:t>he indentation seems to indicate that the else clause belongs with the first</a:t>
            </a:r>
            <a:r>
              <a:rPr lang="tr-TR" dirty="0" smtClean="0"/>
              <a:t> </a:t>
            </a:r>
            <a:r>
              <a:rPr lang="en-US" dirty="0" smtClean="0"/>
              <a:t>then clause. </a:t>
            </a:r>
            <a:r>
              <a:rPr lang="tr-TR" dirty="0" smtClean="0"/>
              <a:t>E</a:t>
            </a:r>
            <a:r>
              <a:rPr lang="en-US" dirty="0" err="1" smtClean="0"/>
              <a:t>xcep</a:t>
            </a:r>
            <a:r>
              <a:rPr lang="tr-TR" dirty="0" smtClean="0"/>
              <a:t>t </a:t>
            </a:r>
            <a:r>
              <a:rPr lang="en-US" dirty="0" smtClean="0"/>
              <a:t>Python and F#, indentation has</a:t>
            </a:r>
            <a:r>
              <a:rPr lang="tr-TR" dirty="0" smtClean="0"/>
              <a:t> </a:t>
            </a:r>
            <a:r>
              <a:rPr lang="en-US" dirty="0" smtClean="0"/>
              <a:t>no effect on semantics and is ignored by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compilers</a:t>
            </a:r>
            <a:r>
              <a:rPr lang="tr-TR" dirty="0" smtClean="0"/>
              <a:t>.</a:t>
            </a:r>
            <a:r>
              <a:rPr lang="en-US" dirty="0" smtClean="0"/>
              <a:t> </a:t>
            </a:r>
            <a:endParaRPr lang="tr-TR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Nesting Selectors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572000"/>
          </a:xfrm>
        </p:spPr>
        <p:txBody>
          <a:bodyPr/>
          <a:lstStyle/>
          <a:p>
            <a:r>
              <a:rPr lang="tr-TR" dirty="0" smtClean="0"/>
              <a:t>T</a:t>
            </a:r>
            <a:r>
              <a:rPr lang="en-US" dirty="0" smtClean="0"/>
              <a:t>he static semantics of the language specify</a:t>
            </a:r>
            <a:r>
              <a:rPr lang="tr-TR" dirty="0" smtClean="0"/>
              <a:t>  </a:t>
            </a:r>
            <a:r>
              <a:rPr lang="en-US" dirty="0" smtClean="0"/>
              <a:t>that the else clause is always paired with the nearest previous unpaired then</a:t>
            </a:r>
            <a:r>
              <a:rPr lang="tr-TR" dirty="0" smtClean="0"/>
              <a:t> </a:t>
            </a:r>
            <a:r>
              <a:rPr lang="tr-TR" dirty="0" err="1" smtClean="0"/>
              <a:t>clause</a:t>
            </a:r>
            <a:r>
              <a:rPr lang="tr-TR" dirty="0" smtClean="0"/>
              <a:t>.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Java's static semantics rule: </a:t>
            </a:r>
            <a:r>
              <a:rPr lang="en-US" sz="2000" b="1" dirty="0" smtClean="0">
                <a:latin typeface="Courier New" pitchFamily="49" charset="0"/>
              </a:rPr>
              <a:t>else</a:t>
            </a:r>
            <a:r>
              <a:rPr lang="en-US" dirty="0" smtClean="0"/>
              <a:t> matches with the nearest previous </a:t>
            </a:r>
            <a:r>
              <a:rPr lang="en-US" sz="2000" b="1" dirty="0" smtClean="0">
                <a:latin typeface="Courier New" pitchFamily="49" charset="0"/>
              </a:rPr>
              <a:t>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Nesting Selectors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r>
              <a:rPr lang="tr-TR" dirty="0" smtClean="0"/>
              <a:t>, </a:t>
            </a:r>
          </a:p>
          <a:p>
            <a:pPr eaLnBrk="1" hangingPunct="1">
              <a:buNone/>
            </a:pP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sum</a:t>
            </a:r>
            <a:r>
              <a:rPr lang="tr-TR" dirty="0" smtClean="0"/>
              <a:t> = 0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count</a:t>
            </a:r>
            <a:r>
              <a:rPr lang="tr-TR" dirty="0" smtClean="0"/>
              <a:t> &gt; 0,</a:t>
            </a:r>
          </a:p>
          <a:p>
            <a:pPr eaLnBrk="1" hangingPunct="1">
              <a:buNone/>
            </a:pP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sum</a:t>
            </a:r>
            <a:r>
              <a:rPr lang="tr-TR" dirty="0" smtClean="0"/>
              <a:t> &gt; 0 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</a:p>
          <a:p>
            <a:pPr eaLnBrk="1" hangingPunct="1">
              <a:buNone/>
            </a:pP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sum</a:t>
            </a:r>
            <a:r>
              <a:rPr lang="tr-TR" dirty="0" smtClean="0"/>
              <a:t> = 0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count</a:t>
            </a:r>
            <a:r>
              <a:rPr lang="tr-TR" dirty="0" smtClean="0"/>
              <a:t> = 0</a:t>
            </a:r>
          </a:p>
          <a:p>
            <a:pPr eaLnBrk="1" hangingPunct="1">
              <a:buNone/>
            </a:pPr>
            <a:endParaRPr lang="tr-TR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		</a:t>
            </a:r>
            <a:r>
              <a:rPr lang="en-US" sz="2400" b="1" dirty="0" smtClean="0">
                <a:latin typeface="Courier New" pitchFamily="49" charset="0"/>
              </a:rPr>
              <a:t>if</a:t>
            </a:r>
            <a:r>
              <a:rPr lang="en-US" sz="2400" dirty="0" smtClean="0">
                <a:latin typeface="Courier New" pitchFamily="49" charset="0"/>
              </a:rPr>
              <a:t> (sum == 0) 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  </a:t>
            </a:r>
            <a:r>
              <a:rPr lang="en-US" sz="2400" b="1" dirty="0" smtClean="0">
                <a:latin typeface="Courier New" pitchFamily="49" charset="0"/>
              </a:rPr>
              <a:t>if</a:t>
            </a:r>
            <a:r>
              <a:rPr lang="en-US" sz="2400" dirty="0" smtClean="0">
                <a:latin typeface="Courier New" pitchFamily="49" charset="0"/>
              </a:rPr>
              <a:t> (count == 0)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      result = 0;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	else result = 1;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Nesting Selectors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tr-TR" sz="2400" dirty="0" err="1" smtClean="0"/>
              <a:t>What</a:t>
            </a:r>
            <a:r>
              <a:rPr lang="tr-TR" sz="2400" dirty="0" smtClean="0"/>
              <a:t> is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result</a:t>
            </a:r>
            <a:r>
              <a:rPr lang="tr-TR" sz="2400" dirty="0" smtClean="0"/>
              <a:t>, </a:t>
            </a:r>
          </a:p>
          <a:p>
            <a:pPr eaLnBrk="1" hangingPunct="1">
              <a:buNone/>
            </a:pPr>
            <a:r>
              <a:rPr lang="tr-TR" sz="2400" dirty="0" err="1" smtClean="0"/>
              <a:t>if</a:t>
            </a:r>
            <a:r>
              <a:rPr lang="tr-TR" sz="2400" dirty="0" smtClean="0"/>
              <a:t> </a:t>
            </a:r>
            <a:r>
              <a:rPr lang="tr-TR" sz="2400" dirty="0" err="1" smtClean="0"/>
              <a:t>sum</a:t>
            </a:r>
            <a:r>
              <a:rPr lang="tr-TR" sz="2400" dirty="0" smtClean="0"/>
              <a:t> = 0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count</a:t>
            </a:r>
            <a:r>
              <a:rPr lang="tr-TR" sz="2400" dirty="0" smtClean="0"/>
              <a:t> &gt; 0,</a:t>
            </a:r>
          </a:p>
          <a:p>
            <a:pPr eaLnBrk="1" hangingPunct="1">
              <a:buNone/>
            </a:pPr>
            <a:r>
              <a:rPr lang="tr-TR" sz="2400" dirty="0" err="1" smtClean="0"/>
              <a:t>if</a:t>
            </a:r>
            <a:r>
              <a:rPr lang="tr-TR" sz="2400" dirty="0" smtClean="0"/>
              <a:t> </a:t>
            </a:r>
            <a:r>
              <a:rPr lang="tr-TR" sz="2400" dirty="0" err="1" smtClean="0"/>
              <a:t>sum</a:t>
            </a:r>
            <a:r>
              <a:rPr lang="tr-TR" sz="2400" dirty="0" smtClean="0"/>
              <a:t> &gt; 0 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</a:p>
          <a:p>
            <a:pPr eaLnBrk="1" hangingPunct="1">
              <a:buNone/>
            </a:pPr>
            <a:r>
              <a:rPr lang="tr-TR" sz="2400" dirty="0" err="1" smtClean="0"/>
              <a:t>if</a:t>
            </a:r>
            <a:r>
              <a:rPr lang="tr-TR" sz="2400" dirty="0" smtClean="0"/>
              <a:t> </a:t>
            </a:r>
            <a:r>
              <a:rPr lang="tr-TR" sz="2400" dirty="0" err="1" smtClean="0"/>
              <a:t>sum</a:t>
            </a:r>
            <a:r>
              <a:rPr lang="tr-TR" sz="2400" dirty="0" smtClean="0"/>
              <a:t> = 0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count</a:t>
            </a:r>
            <a:r>
              <a:rPr lang="tr-TR" sz="2400" dirty="0" smtClean="0"/>
              <a:t> = 0</a:t>
            </a:r>
          </a:p>
          <a:p>
            <a:pPr eaLnBrk="1" hangingPunct="1">
              <a:buNone/>
            </a:pPr>
            <a:endParaRPr lang="tr-TR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		</a:t>
            </a:r>
            <a:r>
              <a:rPr lang="tr-TR" sz="2400" dirty="0" err="1" smtClean="0"/>
              <a:t>if</a:t>
            </a:r>
            <a:r>
              <a:rPr lang="tr-TR" sz="2400" dirty="0" smtClean="0"/>
              <a:t> (</a:t>
            </a:r>
            <a:r>
              <a:rPr lang="tr-TR" sz="2400" dirty="0" err="1" smtClean="0"/>
              <a:t>sum</a:t>
            </a:r>
            <a:r>
              <a:rPr lang="tr-TR" sz="2400" dirty="0" smtClean="0"/>
              <a:t> == 0) {</a:t>
            </a:r>
          </a:p>
          <a:p>
            <a:pPr>
              <a:buNone/>
            </a:pPr>
            <a:r>
              <a:rPr lang="tr-TR" sz="2400" dirty="0" smtClean="0"/>
              <a:t>			</a:t>
            </a:r>
            <a:r>
              <a:rPr lang="tr-TR" sz="2400" dirty="0" err="1" smtClean="0"/>
              <a:t>if</a:t>
            </a:r>
            <a:r>
              <a:rPr lang="tr-TR" sz="2400" dirty="0" smtClean="0"/>
              <a:t> (</a:t>
            </a:r>
            <a:r>
              <a:rPr lang="tr-TR" sz="2400" dirty="0" err="1" smtClean="0"/>
              <a:t>count</a:t>
            </a:r>
            <a:r>
              <a:rPr lang="tr-TR" sz="2400" dirty="0" smtClean="0"/>
              <a:t> == 0) {</a:t>
            </a:r>
          </a:p>
          <a:p>
            <a:pPr>
              <a:buNone/>
            </a:pPr>
            <a:r>
              <a:rPr lang="tr-TR" sz="2400" dirty="0" smtClean="0"/>
              <a:t>			    </a:t>
            </a:r>
            <a:r>
              <a:rPr lang="tr-TR" sz="2400" dirty="0" err="1" smtClean="0"/>
              <a:t>result</a:t>
            </a:r>
            <a:r>
              <a:rPr lang="tr-TR" sz="2400" dirty="0" smtClean="0"/>
              <a:t> = 0; }</a:t>
            </a:r>
          </a:p>
          <a:p>
            <a:pPr>
              <a:buNone/>
            </a:pPr>
            <a:r>
              <a:rPr lang="tr-TR" sz="2400" dirty="0" smtClean="0"/>
              <a:t>		} else { </a:t>
            </a:r>
            <a:r>
              <a:rPr lang="tr-TR" sz="2400" dirty="0" err="1" smtClean="0"/>
              <a:t>result</a:t>
            </a:r>
            <a:r>
              <a:rPr lang="tr-TR" sz="2400" dirty="0" smtClean="0"/>
              <a:t> = 1; }</a:t>
            </a:r>
            <a:endParaRPr lang="en-US" sz="24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Nesting Selectors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tr-TR" sz="2400" dirty="0" err="1" smtClean="0"/>
              <a:t>What</a:t>
            </a:r>
            <a:r>
              <a:rPr lang="tr-TR" sz="2400" dirty="0" smtClean="0"/>
              <a:t> is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result</a:t>
            </a:r>
            <a:r>
              <a:rPr lang="tr-TR" sz="2400" dirty="0" smtClean="0"/>
              <a:t>, </a:t>
            </a:r>
          </a:p>
          <a:p>
            <a:pPr eaLnBrk="1" hangingPunct="1">
              <a:buNone/>
            </a:pPr>
            <a:r>
              <a:rPr lang="tr-TR" sz="2400" dirty="0" err="1" smtClean="0"/>
              <a:t>if</a:t>
            </a:r>
            <a:r>
              <a:rPr lang="tr-TR" sz="2400" dirty="0" smtClean="0"/>
              <a:t> </a:t>
            </a:r>
            <a:r>
              <a:rPr lang="tr-TR" sz="2400" dirty="0" err="1" smtClean="0"/>
              <a:t>sum</a:t>
            </a:r>
            <a:r>
              <a:rPr lang="tr-TR" sz="2400" dirty="0" smtClean="0"/>
              <a:t> = 0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count</a:t>
            </a:r>
            <a:r>
              <a:rPr lang="tr-TR" sz="2400" dirty="0" smtClean="0"/>
              <a:t> &gt; 0,</a:t>
            </a:r>
          </a:p>
          <a:p>
            <a:pPr eaLnBrk="1" hangingPunct="1">
              <a:buNone/>
            </a:pPr>
            <a:r>
              <a:rPr lang="tr-TR" sz="2400" dirty="0" err="1" smtClean="0"/>
              <a:t>if</a:t>
            </a:r>
            <a:r>
              <a:rPr lang="tr-TR" sz="2400" dirty="0" smtClean="0"/>
              <a:t> </a:t>
            </a:r>
            <a:r>
              <a:rPr lang="tr-TR" sz="2400" dirty="0" err="1" smtClean="0"/>
              <a:t>sum</a:t>
            </a:r>
            <a:r>
              <a:rPr lang="tr-TR" sz="2400" dirty="0" smtClean="0"/>
              <a:t> &gt; 0 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</a:p>
          <a:p>
            <a:pPr eaLnBrk="1" hangingPunct="1">
              <a:buNone/>
            </a:pPr>
            <a:r>
              <a:rPr lang="tr-TR" sz="2400" dirty="0" err="1" smtClean="0"/>
              <a:t>if</a:t>
            </a:r>
            <a:r>
              <a:rPr lang="tr-TR" sz="2400" dirty="0" smtClean="0"/>
              <a:t> </a:t>
            </a:r>
            <a:r>
              <a:rPr lang="tr-TR" sz="2400" dirty="0" err="1" smtClean="0"/>
              <a:t>sum</a:t>
            </a:r>
            <a:r>
              <a:rPr lang="tr-TR" sz="2400" dirty="0" smtClean="0"/>
              <a:t> = 0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count</a:t>
            </a:r>
            <a:r>
              <a:rPr lang="tr-TR" sz="2400" dirty="0" smtClean="0"/>
              <a:t> = 0</a:t>
            </a:r>
          </a:p>
          <a:p>
            <a:pPr eaLnBrk="1" hangingPunct="1">
              <a:buNone/>
            </a:pPr>
            <a:endParaRPr lang="tr-TR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		</a:t>
            </a:r>
            <a:r>
              <a:rPr lang="tr-TR" sz="2400" dirty="0" err="1" smtClean="0"/>
              <a:t>if</a:t>
            </a:r>
            <a:r>
              <a:rPr lang="tr-TR" sz="2400" dirty="0" smtClean="0"/>
              <a:t> (</a:t>
            </a:r>
            <a:r>
              <a:rPr lang="tr-TR" sz="2400" dirty="0" err="1" smtClean="0"/>
              <a:t>sum</a:t>
            </a:r>
            <a:r>
              <a:rPr lang="tr-TR" sz="2400" dirty="0" smtClean="0"/>
              <a:t> == 0) {</a:t>
            </a:r>
          </a:p>
          <a:p>
            <a:pPr>
              <a:buNone/>
            </a:pPr>
            <a:r>
              <a:rPr lang="tr-TR" sz="2400" dirty="0" smtClean="0"/>
              <a:t>			</a:t>
            </a:r>
            <a:r>
              <a:rPr lang="tr-TR" sz="2400" dirty="0" err="1" smtClean="0"/>
              <a:t>if</a:t>
            </a:r>
            <a:r>
              <a:rPr lang="tr-TR" sz="2400" dirty="0" smtClean="0"/>
              <a:t> (</a:t>
            </a:r>
            <a:r>
              <a:rPr lang="tr-TR" sz="2400" dirty="0" err="1" smtClean="0"/>
              <a:t>count</a:t>
            </a:r>
            <a:r>
              <a:rPr lang="tr-TR" sz="2400" dirty="0" smtClean="0"/>
              <a:t> == 0) {</a:t>
            </a:r>
          </a:p>
          <a:p>
            <a:pPr>
              <a:buNone/>
            </a:pPr>
            <a:r>
              <a:rPr lang="tr-TR" sz="2400" dirty="0" smtClean="0"/>
              <a:t>			    </a:t>
            </a:r>
            <a:r>
              <a:rPr lang="tr-TR" sz="2400" dirty="0" err="1" smtClean="0"/>
              <a:t>result</a:t>
            </a:r>
            <a:r>
              <a:rPr lang="tr-TR" sz="2400" dirty="0" smtClean="0"/>
              <a:t> = 0; }</a:t>
            </a:r>
          </a:p>
          <a:p>
            <a:pPr>
              <a:buNone/>
            </a:pPr>
            <a:r>
              <a:rPr lang="tr-TR" sz="2400" dirty="0" smtClean="0"/>
              <a:t>		else { </a:t>
            </a:r>
            <a:r>
              <a:rPr lang="tr-TR" sz="2400" dirty="0" err="1" smtClean="0"/>
              <a:t>result</a:t>
            </a:r>
            <a:r>
              <a:rPr lang="tr-TR" sz="2400" dirty="0" smtClean="0"/>
              <a:t> = 1; }</a:t>
            </a:r>
          </a:p>
          <a:p>
            <a:pPr>
              <a:buNone/>
            </a:pPr>
            <a:r>
              <a:rPr lang="tr-TR" sz="2400" dirty="0" smtClean="0"/>
              <a:t> 		}</a:t>
            </a:r>
            <a:endParaRPr lang="en-US" sz="24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Nesting Selectors (continued)</a:t>
            </a:r>
            <a:endParaRPr lang="es-MX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Statement sequences as clauses: Ruby</a:t>
            </a:r>
          </a:p>
          <a:p>
            <a:pPr eaLnBrk="1" hangingPunct="1">
              <a:buFontTx/>
              <a:buNone/>
            </a:pPr>
            <a:r>
              <a:rPr lang="en-US" smtClean="0"/>
              <a:t>   </a:t>
            </a:r>
            <a:r>
              <a:rPr lang="en-US" sz="2400" b="1" smtClean="0">
                <a:latin typeface="Courier New" pitchFamily="49" charset="0"/>
              </a:rPr>
              <a:t>if</a:t>
            </a:r>
            <a:r>
              <a:rPr lang="en-US" sz="2400" smtClean="0">
                <a:latin typeface="Courier New" pitchFamily="49" charset="0"/>
              </a:rPr>
              <a:t> sum == 0 </a:t>
            </a:r>
            <a:r>
              <a:rPr lang="en-US" sz="2400" b="1" smtClean="0">
                <a:latin typeface="Courier New" pitchFamily="49" charset="0"/>
              </a:rPr>
              <a:t>then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    </a:t>
            </a:r>
            <a:r>
              <a:rPr lang="en-US" sz="2400" b="1" smtClean="0">
                <a:latin typeface="Courier New" pitchFamily="49" charset="0"/>
              </a:rPr>
              <a:t>if</a:t>
            </a:r>
            <a:r>
              <a:rPr lang="en-US" sz="2400" smtClean="0">
                <a:latin typeface="Courier New" pitchFamily="49" charset="0"/>
              </a:rPr>
              <a:t> count == 0 </a:t>
            </a:r>
            <a:r>
              <a:rPr lang="en-US" sz="2400" b="1" smtClean="0">
                <a:latin typeface="Courier New" pitchFamily="49" charset="0"/>
              </a:rPr>
              <a:t>then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      result = 0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    </a:t>
            </a:r>
            <a:r>
              <a:rPr lang="en-US" sz="2400" b="1" smtClean="0">
                <a:latin typeface="Courier New" pitchFamily="49" charset="0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      result = 1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    </a:t>
            </a:r>
            <a:r>
              <a:rPr lang="en-US" sz="2400" b="1" smtClean="0">
                <a:latin typeface="Courier New" pitchFamily="49" charset="0"/>
              </a:rPr>
              <a:t>end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  </a:t>
            </a:r>
            <a:r>
              <a:rPr lang="en-US" sz="2400" b="1" smtClean="0">
                <a:latin typeface="Courier New" pitchFamily="49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Nesting Selectors (continued)</a:t>
            </a:r>
            <a:endParaRPr lang="es-MX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Statement sequences as clauses: Ruby</a:t>
            </a:r>
            <a:endParaRPr lang="tr-TR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tr-TR" sz="2400" dirty="0" err="1" smtClean="0">
                <a:latin typeface="Courier New" pitchFamily="49" charset="0"/>
              </a:rPr>
              <a:t>if</a:t>
            </a:r>
            <a:r>
              <a:rPr lang="tr-TR" sz="2400" dirty="0" smtClean="0">
                <a:latin typeface="Courier New" pitchFamily="49" charset="0"/>
              </a:rPr>
              <a:t> a &gt; b </a:t>
            </a:r>
            <a:r>
              <a:rPr lang="tr-TR" sz="2400" dirty="0" err="1" smtClean="0">
                <a:latin typeface="Courier New" pitchFamily="49" charset="0"/>
              </a:rPr>
              <a:t>then</a:t>
            </a:r>
            <a:endParaRPr lang="tr-TR" sz="2400" dirty="0" smtClean="0">
              <a:latin typeface="Courier New" pitchFamily="49" charset="0"/>
            </a:endParaRPr>
          </a:p>
          <a:p>
            <a:pPr>
              <a:buNone/>
            </a:pPr>
            <a:r>
              <a:rPr lang="tr-TR" sz="2400" dirty="0" smtClean="0">
                <a:latin typeface="Courier New" pitchFamily="49" charset="0"/>
              </a:rPr>
              <a:t>		</a:t>
            </a:r>
            <a:r>
              <a:rPr lang="tr-TR" sz="2400" dirty="0" err="1" smtClean="0">
                <a:latin typeface="Courier New" pitchFamily="49" charset="0"/>
              </a:rPr>
              <a:t>sum</a:t>
            </a:r>
            <a:r>
              <a:rPr lang="tr-TR" sz="2400" dirty="0" smtClean="0">
                <a:latin typeface="Courier New" pitchFamily="49" charset="0"/>
              </a:rPr>
              <a:t> = </a:t>
            </a:r>
            <a:r>
              <a:rPr lang="tr-TR" sz="2400" dirty="0" err="1" smtClean="0">
                <a:latin typeface="Courier New" pitchFamily="49" charset="0"/>
              </a:rPr>
              <a:t>sum</a:t>
            </a:r>
            <a:r>
              <a:rPr lang="tr-TR" sz="2400" dirty="0" smtClean="0">
                <a:latin typeface="Courier New" pitchFamily="49" charset="0"/>
              </a:rPr>
              <a:t> + a</a:t>
            </a:r>
          </a:p>
          <a:p>
            <a:pPr>
              <a:buNone/>
            </a:pPr>
            <a:r>
              <a:rPr lang="tr-TR" sz="2400" dirty="0" smtClean="0">
                <a:latin typeface="Courier New" pitchFamily="49" charset="0"/>
              </a:rPr>
              <a:t>		</a:t>
            </a:r>
            <a:r>
              <a:rPr lang="tr-TR" sz="2400" dirty="0" err="1" smtClean="0">
                <a:latin typeface="Courier New" pitchFamily="49" charset="0"/>
              </a:rPr>
              <a:t>acount</a:t>
            </a:r>
            <a:r>
              <a:rPr lang="tr-TR" sz="2400" dirty="0" smtClean="0">
                <a:latin typeface="Courier New" pitchFamily="49" charset="0"/>
              </a:rPr>
              <a:t> = </a:t>
            </a:r>
            <a:r>
              <a:rPr lang="tr-TR" sz="2400" dirty="0" err="1" smtClean="0">
                <a:latin typeface="Courier New" pitchFamily="49" charset="0"/>
              </a:rPr>
              <a:t>acount</a:t>
            </a:r>
            <a:r>
              <a:rPr lang="tr-TR" sz="2400" dirty="0" smtClean="0">
                <a:latin typeface="Courier New" pitchFamily="49" charset="0"/>
              </a:rPr>
              <a:t> + 1</a:t>
            </a:r>
          </a:p>
          <a:p>
            <a:pPr>
              <a:buNone/>
            </a:pPr>
            <a:r>
              <a:rPr lang="tr-TR" sz="2400" dirty="0" smtClean="0">
                <a:latin typeface="Courier New" pitchFamily="49" charset="0"/>
              </a:rPr>
              <a:t>		    </a:t>
            </a:r>
            <a:r>
              <a:rPr lang="tr-TR" sz="2400" dirty="0" err="1" smtClean="0">
                <a:latin typeface="Courier New" pitchFamily="49" charset="0"/>
              </a:rPr>
              <a:t>end</a:t>
            </a:r>
            <a:endParaRPr lang="tr-TR" sz="2400" dirty="0" smtClean="0">
              <a:latin typeface="Courier New" pitchFamily="49" charset="0"/>
            </a:endParaRPr>
          </a:p>
          <a:p>
            <a:pPr>
              <a:buNone/>
            </a:pPr>
            <a:r>
              <a:rPr lang="tr-TR" sz="2400" dirty="0" smtClean="0">
                <a:latin typeface="Courier New" pitchFamily="49" charset="0"/>
              </a:rPr>
              <a:t>else</a:t>
            </a:r>
          </a:p>
          <a:p>
            <a:pPr>
              <a:buNone/>
            </a:pPr>
            <a:r>
              <a:rPr lang="tr-TR" sz="2400" dirty="0" smtClean="0">
                <a:latin typeface="Courier New" pitchFamily="49" charset="0"/>
              </a:rPr>
              <a:t>		</a:t>
            </a:r>
            <a:r>
              <a:rPr lang="tr-TR" sz="2400" dirty="0" err="1" smtClean="0">
                <a:latin typeface="Courier New" pitchFamily="49" charset="0"/>
              </a:rPr>
              <a:t>sum</a:t>
            </a:r>
            <a:r>
              <a:rPr lang="tr-TR" sz="2400" dirty="0" smtClean="0">
                <a:latin typeface="Courier New" pitchFamily="49" charset="0"/>
              </a:rPr>
              <a:t> = </a:t>
            </a:r>
            <a:r>
              <a:rPr lang="tr-TR" sz="2400" dirty="0" err="1" smtClean="0">
                <a:latin typeface="Courier New" pitchFamily="49" charset="0"/>
              </a:rPr>
              <a:t>sum</a:t>
            </a:r>
            <a:r>
              <a:rPr lang="tr-TR" sz="2400" dirty="0" smtClean="0">
                <a:latin typeface="Courier New" pitchFamily="49" charset="0"/>
              </a:rPr>
              <a:t> + b</a:t>
            </a:r>
          </a:p>
          <a:p>
            <a:pPr>
              <a:buNone/>
            </a:pPr>
            <a:r>
              <a:rPr lang="tr-TR" sz="2400" dirty="0" smtClean="0">
                <a:latin typeface="Courier New" pitchFamily="49" charset="0"/>
              </a:rPr>
              <a:t>		</a:t>
            </a:r>
            <a:r>
              <a:rPr lang="tr-TR" sz="2400" dirty="0" err="1" smtClean="0">
                <a:latin typeface="Courier New" pitchFamily="49" charset="0"/>
              </a:rPr>
              <a:t>bcount</a:t>
            </a:r>
            <a:r>
              <a:rPr lang="tr-TR" sz="2400" dirty="0" smtClean="0">
                <a:latin typeface="Courier New" pitchFamily="49" charset="0"/>
              </a:rPr>
              <a:t> = </a:t>
            </a:r>
            <a:r>
              <a:rPr lang="tr-TR" sz="2400" dirty="0" err="1" smtClean="0">
                <a:latin typeface="Courier New" pitchFamily="49" charset="0"/>
              </a:rPr>
              <a:t>bcount</a:t>
            </a:r>
            <a:r>
              <a:rPr lang="tr-TR" sz="2400" dirty="0" smtClean="0">
                <a:latin typeface="Courier New" pitchFamily="49" charset="0"/>
              </a:rPr>
              <a:t> + 1</a:t>
            </a:r>
          </a:p>
          <a:p>
            <a:pPr>
              <a:buNone/>
            </a:pPr>
            <a:r>
              <a:rPr lang="tr-TR" sz="2400" dirty="0" err="1" smtClean="0">
                <a:latin typeface="Courier New" pitchFamily="49" charset="0"/>
              </a:rPr>
              <a:t>end</a:t>
            </a:r>
            <a:endParaRPr lang="tr-TR" sz="2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8 Topics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  <a:p>
            <a:pPr eaLnBrk="1" hangingPunct="1"/>
            <a:r>
              <a:rPr lang="en-US" smtClean="0"/>
              <a:t>Selection Statements</a:t>
            </a:r>
          </a:p>
          <a:p>
            <a:pPr eaLnBrk="1" hangingPunct="1"/>
            <a:r>
              <a:rPr lang="en-US" smtClean="0"/>
              <a:t>Iterative Statements</a:t>
            </a:r>
          </a:p>
          <a:p>
            <a:pPr eaLnBrk="1" hangingPunct="1"/>
            <a:r>
              <a:rPr lang="en-US" smtClean="0"/>
              <a:t>Unconditional Branching</a:t>
            </a:r>
          </a:p>
          <a:p>
            <a:pPr eaLnBrk="1" hangingPunct="1"/>
            <a:r>
              <a:rPr lang="en-US" smtClean="0"/>
              <a:t>Guarded Commands</a:t>
            </a:r>
          </a:p>
          <a:p>
            <a:pPr eaLnBrk="1" hangingPunct="1"/>
            <a:r>
              <a:rPr lang="en-US" smtClean="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Nesting Selectors </a:t>
            </a:r>
            <a:r>
              <a:rPr lang="tr-TR" dirty="0" smtClean="0"/>
              <a:t>- </a:t>
            </a:r>
            <a:r>
              <a:rPr lang="en-US" dirty="0" smtClean="0"/>
              <a:t>Python</a:t>
            </a:r>
            <a:endParaRPr lang="es-MX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latin typeface="Courier New" pitchFamily="49" charset="0"/>
              </a:rPr>
              <a:t>if</a:t>
            </a:r>
            <a:r>
              <a:rPr lang="en-US" sz="2400" dirty="0" smtClean="0">
                <a:latin typeface="Courier New" pitchFamily="49" charset="0"/>
              </a:rPr>
              <a:t> sum == 0 :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</a:t>
            </a:r>
            <a:r>
              <a:rPr lang="en-US" sz="2400" b="1" dirty="0" smtClean="0">
                <a:latin typeface="Courier New" pitchFamily="49" charset="0"/>
              </a:rPr>
              <a:t>if</a:t>
            </a:r>
            <a:r>
              <a:rPr lang="en-US" sz="2400" dirty="0" smtClean="0">
                <a:latin typeface="Courier New" pitchFamily="49" charset="0"/>
              </a:rPr>
              <a:t> count == 0 :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 result = 0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</a:t>
            </a:r>
            <a:r>
              <a:rPr lang="en-US" sz="2400" b="1" dirty="0" smtClean="0">
                <a:latin typeface="Courier New" pitchFamily="49" charset="0"/>
              </a:rPr>
              <a:t>else</a:t>
            </a:r>
            <a:r>
              <a:rPr lang="en-US" sz="2400" dirty="0" smtClean="0">
                <a:latin typeface="Courier New" pitchFamily="49" charset="0"/>
              </a:rPr>
              <a:t> :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 result = 1</a:t>
            </a:r>
            <a:endParaRPr lang="tr-TR" sz="24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tr-TR" sz="2400" dirty="0" smtClean="0">
              <a:latin typeface="Courier New" pitchFamily="49" charset="0"/>
            </a:endParaRPr>
          </a:p>
          <a:p>
            <a:r>
              <a:rPr lang="tr-TR" dirty="0" smtClean="0"/>
              <a:t>T</a:t>
            </a:r>
            <a:r>
              <a:rPr lang="en-US" dirty="0" smtClean="0"/>
              <a:t>he else clause would be matched with the </a:t>
            </a:r>
            <a:r>
              <a:rPr lang="tr-TR" dirty="0" err="1" smtClean="0"/>
              <a:t>if</a:t>
            </a:r>
            <a:r>
              <a:rPr lang="tr-TR" dirty="0" smtClean="0"/>
              <a:t>,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en-US" dirty="0" smtClean="0"/>
              <a:t>indented to begin in the same column</a:t>
            </a:r>
            <a:endParaRPr lang="en-US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</a:t>
            </a: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Nesting Selectors </a:t>
            </a:r>
            <a:r>
              <a:rPr lang="tr-TR" dirty="0" smtClean="0"/>
              <a:t>- </a:t>
            </a:r>
            <a:r>
              <a:rPr lang="en-US" dirty="0" smtClean="0"/>
              <a:t>Python</a:t>
            </a:r>
            <a:endParaRPr lang="es-MX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1714500"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sum = 0</a:t>
            </a:r>
            <a:endParaRPr lang="tr-TR" sz="2400" dirty="0" smtClean="0">
              <a:latin typeface="Courier New" pitchFamily="49" charset="0"/>
            </a:endParaRPr>
          </a:p>
          <a:p>
            <a:pPr indent="1714500"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count = 1</a:t>
            </a:r>
            <a:endParaRPr lang="tr-TR" sz="2400" dirty="0" smtClean="0">
              <a:latin typeface="Courier New" pitchFamily="49" charset="0"/>
            </a:endParaRPr>
          </a:p>
          <a:p>
            <a:pPr indent="1714500"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result = 3</a:t>
            </a:r>
            <a:endParaRPr lang="tr-TR" sz="2400" dirty="0" smtClean="0">
              <a:latin typeface="Courier New" pitchFamily="49" charset="0"/>
            </a:endParaRPr>
          </a:p>
          <a:p>
            <a:pPr indent="1714500"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if sum == 0 :    </a:t>
            </a:r>
            <a:endParaRPr lang="tr-TR" sz="2400" dirty="0" smtClean="0">
              <a:latin typeface="Courier New" pitchFamily="49" charset="0"/>
            </a:endParaRPr>
          </a:p>
          <a:p>
            <a:pPr indent="1714500" eaLnBrk="1" hangingPunct="1">
              <a:buFontTx/>
              <a:buNone/>
            </a:pPr>
            <a:r>
              <a:rPr lang="tr-TR" sz="2400" dirty="0" smtClean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if count == 0 :</a:t>
            </a:r>
            <a:endParaRPr lang="tr-TR" sz="2400" dirty="0" smtClean="0">
              <a:latin typeface="Courier New" pitchFamily="49" charset="0"/>
            </a:endParaRPr>
          </a:p>
          <a:p>
            <a:pPr indent="1714500"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     result = 0</a:t>
            </a:r>
            <a:endParaRPr lang="tr-TR" sz="2400" dirty="0" smtClean="0">
              <a:latin typeface="Courier New" pitchFamily="49" charset="0"/>
            </a:endParaRPr>
          </a:p>
          <a:p>
            <a:pPr indent="1714500"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else :  </a:t>
            </a:r>
            <a:endParaRPr lang="tr-TR" sz="2400" dirty="0" smtClean="0">
              <a:latin typeface="Courier New" pitchFamily="49" charset="0"/>
            </a:endParaRPr>
          </a:p>
          <a:p>
            <a:pPr indent="1714500" eaLnBrk="1" hangingPunct="1">
              <a:buFontTx/>
              <a:buNone/>
            </a:pPr>
            <a:r>
              <a:rPr lang="tr-TR" sz="2400" dirty="0" smtClean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result = 1</a:t>
            </a:r>
            <a:endParaRPr lang="tr-TR" sz="2400" dirty="0" smtClean="0">
              <a:latin typeface="Courier New" pitchFamily="49" charset="0"/>
            </a:endParaRPr>
          </a:p>
          <a:p>
            <a:pPr indent="1714500"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print result</a:t>
            </a:r>
            <a:endParaRPr lang="tr-TR" sz="24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</a:t>
            </a: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Selector Expressions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ML, F#, and LISP, the selector is an expression</a:t>
            </a:r>
          </a:p>
          <a:p>
            <a:r>
              <a:rPr lang="en-US" smtClean="0"/>
              <a:t>F#</a:t>
            </a:r>
          </a:p>
          <a:p>
            <a:pPr>
              <a:buFontTx/>
              <a:buNone/>
            </a:pPr>
            <a:r>
              <a:rPr lang="en-US" smtClean="0"/>
              <a:t>  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y = 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x &gt; 0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x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2 * x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mtClean="0"/>
              <a:t>- If the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expression returns a value, there must be an else clause (the expression could produce output, rather than a value)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Multiple-Way Selection Statements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4013" indent="-354013" eaLnBrk="1" hangingPunct="1"/>
            <a:r>
              <a:rPr lang="en-US" dirty="0" smtClean="0"/>
              <a:t>Allow the selection of one of any number of statements or statement groups</a:t>
            </a:r>
            <a:endParaRPr lang="tr-TR" dirty="0" smtClean="0"/>
          </a:p>
          <a:p>
            <a:r>
              <a:rPr lang="en-US" dirty="0" smtClean="0"/>
              <a:t>The need to choose from among more than two control paths in a program</a:t>
            </a:r>
            <a:r>
              <a:rPr lang="tr-TR" dirty="0" smtClean="0"/>
              <a:t> </a:t>
            </a:r>
            <a:r>
              <a:rPr lang="en-US" dirty="0" smtClean="0"/>
              <a:t>is common</a:t>
            </a:r>
            <a:endParaRPr lang="tr-TR" dirty="0" smtClean="0"/>
          </a:p>
          <a:p>
            <a:r>
              <a:rPr lang="en-US" dirty="0" smtClean="0"/>
              <a:t>Although a multiple selector can be built from two-way selectors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gotos</a:t>
            </a:r>
            <a:r>
              <a:rPr lang="en-US" dirty="0" smtClean="0"/>
              <a:t>, the resulting structures are cumbersome, unreliable, and difficult to</a:t>
            </a:r>
            <a:r>
              <a:rPr lang="tr-TR" dirty="0" smtClean="0"/>
              <a:t> </a:t>
            </a:r>
            <a:r>
              <a:rPr lang="en-US" dirty="0" smtClean="0"/>
              <a:t>write and read.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Multiple-Way Selection: Examples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smtClean="0"/>
              <a:t>C, C++, Java, and JavaScript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switch</a:t>
            </a:r>
            <a:r>
              <a:rPr lang="en-US" sz="2400" smtClean="0">
                <a:latin typeface="Courier New" pitchFamily="49" charset="0"/>
              </a:rPr>
              <a:t> (expression) {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  </a:t>
            </a:r>
            <a:r>
              <a:rPr lang="en-US" sz="2400" b="1" smtClean="0">
                <a:latin typeface="Courier New" pitchFamily="49" charset="0"/>
              </a:rPr>
              <a:t>case</a:t>
            </a:r>
            <a:r>
              <a:rPr lang="en-US" sz="2400" smtClean="0">
                <a:latin typeface="Courier New" pitchFamily="49" charset="0"/>
              </a:rPr>
              <a:t> const_expr</a:t>
            </a:r>
            <a:r>
              <a:rPr lang="en-US" sz="2400" baseline="-25000" smtClean="0">
                <a:latin typeface="Courier New" pitchFamily="49" charset="0"/>
              </a:rPr>
              <a:t>1</a:t>
            </a:r>
            <a:r>
              <a:rPr lang="en-US" sz="2400" smtClean="0">
                <a:latin typeface="Courier New" pitchFamily="49" charset="0"/>
              </a:rPr>
              <a:t>: stmt</a:t>
            </a:r>
            <a:r>
              <a:rPr lang="en-US" sz="2400" baseline="-25000" smtClean="0">
                <a:latin typeface="Courier New" pitchFamily="49" charset="0"/>
              </a:rPr>
              <a:t>1</a:t>
            </a:r>
            <a:r>
              <a:rPr lang="en-US" sz="240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  </a:t>
            </a:r>
            <a:r>
              <a:rPr lang="en-US" sz="2400" smtClean="0"/>
              <a:t>…</a:t>
            </a:r>
            <a:endParaRPr lang="en-US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  </a:t>
            </a:r>
            <a:r>
              <a:rPr lang="en-US" sz="2400" b="1" smtClean="0">
                <a:latin typeface="Courier New" pitchFamily="49" charset="0"/>
              </a:rPr>
              <a:t>case</a:t>
            </a:r>
            <a:r>
              <a:rPr lang="en-US" sz="2400" smtClean="0">
                <a:latin typeface="Courier New" pitchFamily="49" charset="0"/>
              </a:rPr>
              <a:t> const_expr</a:t>
            </a:r>
            <a:r>
              <a:rPr lang="en-US" sz="2400" baseline="-25000" smtClean="0">
                <a:latin typeface="Courier New" pitchFamily="49" charset="0"/>
              </a:rPr>
              <a:t>n</a:t>
            </a:r>
            <a:r>
              <a:rPr lang="en-US" sz="2400" smtClean="0">
                <a:latin typeface="Courier New" pitchFamily="49" charset="0"/>
              </a:rPr>
              <a:t>: stmt</a:t>
            </a:r>
            <a:r>
              <a:rPr lang="en-US" sz="2400" baseline="-25000" smtClean="0">
                <a:latin typeface="Courier New" pitchFamily="49" charset="0"/>
              </a:rPr>
              <a:t>n</a:t>
            </a:r>
            <a:r>
              <a:rPr lang="en-US" sz="240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  [</a:t>
            </a:r>
            <a:r>
              <a:rPr lang="en-US" sz="2400" b="1" smtClean="0">
                <a:latin typeface="Courier New" pitchFamily="49" charset="0"/>
              </a:rPr>
              <a:t>default</a:t>
            </a:r>
            <a:r>
              <a:rPr lang="en-US" sz="2400" smtClean="0">
                <a:latin typeface="Courier New" pitchFamily="49" charset="0"/>
              </a:rPr>
              <a:t>: stmt</a:t>
            </a:r>
            <a:r>
              <a:rPr lang="en-US" sz="2400" baseline="-25000" smtClean="0">
                <a:latin typeface="Courier New" pitchFamily="49" charset="0"/>
              </a:rPr>
              <a:t>n+1</a:t>
            </a:r>
            <a:r>
              <a:rPr lang="en-US" sz="2400" smtClean="0">
                <a:latin typeface="Courier New" pitchFamily="49" charset="0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}</a:t>
            </a:r>
            <a:endParaRPr lang="en-US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Multiple-Way Selection: Examples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572000"/>
          </a:xfrm>
        </p:spPr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switch</a:t>
            </a:r>
            <a:r>
              <a:rPr lang="tr-TR" dirty="0" smtClean="0"/>
              <a:t> </a:t>
            </a:r>
            <a:r>
              <a:rPr lang="tr-TR" dirty="0" err="1" smtClean="0"/>
              <a:t>statement</a:t>
            </a:r>
            <a:r>
              <a:rPr lang="tr-TR" dirty="0" smtClean="0"/>
              <a:t> </a:t>
            </a:r>
            <a:r>
              <a:rPr lang="en-US" dirty="0" smtClean="0"/>
              <a:t>allows control to flow through more than one selectable</a:t>
            </a:r>
            <a:r>
              <a:rPr lang="tr-TR" dirty="0" smtClean="0"/>
              <a:t> </a:t>
            </a:r>
            <a:r>
              <a:rPr lang="en-US" dirty="0" smtClean="0"/>
              <a:t>code segment on a single execution.</a:t>
            </a:r>
            <a:endParaRPr lang="tr-TR" dirty="0" smtClean="0"/>
          </a:p>
          <a:p>
            <a:r>
              <a:rPr lang="en-US" dirty="0" smtClean="0"/>
              <a:t>The optional default segment is for unrepresented values of the</a:t>
            </a:r>
            <a:r>
              <a:rPr lang="tr-TR" dirty="0" smtClean="0"/>
              <a:t> </a:t>
            </a:r>
            <a:r>
              <a:rPr lang="en-US" dirty="0" smtClean="0"/>
              <a:t>control expression. </a:t>
            </a:r>
            <a:endParaRPr lang="tr-TR" dirty="0" smtClean="0"/>
          </a:p>
          <a:p>
            <a:r>
              <a:rPr lang="en-US" dirty="0" smtClean="0"/>
              <a:t>If the value of the control expression is not represented and</a:t>
            </a:r>
            <a:r>
              <a:rPr lang="tr-TR" dirty="0" smtClean="0"/>
              <a:t> </a:t>
            </a:r>
            <a:r>
              <a:rPr lang="en-US" dirty="0" smtClean="0"/>
              <a:t>no default segment is present, then the statement does nothing.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Multiple-Way Selection: Examples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800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index=3; string v;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switch (index)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case 1: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case 3: </a:t>
            </a:r>
            <a:r>
              <a:rPr lang="en-US" dirty="0" err="1" smtClean="0"/>
              <a:t>cout</a:t>
            </a:r>
            <a:r>
              <a:rPr lang="en-US" dirty="0" smtClean="0"/>
              <a:t> &lt;&lt; "\n case 3"; v = "b";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case 2: </a:t>
            </a:r>
            <a:r>
              <a:rPr lang="en-US" dirty="0" err="1" smtClean="0"/>
              <a:t>cout</a:t>
            </a:r>
            <a:r>
              <a:rPr lang="en-US" dirty="0" smtClean="0"/>
              <a:t> &lt;&lt; "\n case 2"; v = "q";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case 5: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case 4: </a:t>
            </a:r>
            <a:r>
              <a:rPr lang="en-US" dirty="0" err="1" smtClean="0"/>
              <a:t>cout</a:t>
            </a:r>
            <a:r>
              <a:rPr lang="en-US" dirty="0" smtClean="0"/>
              <a:t> &lt;&lt; "\n case 4"; v = "x";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default: </a:t>
            </a:r>
            <a:r>
              <a:rPr lang="en-US" dirty="0" err="1" smtClean="0"/>
              <a:t>cout</a:t>
            </a:r>
            <a:r>
              <a:rPr lang="en-US" dirty="0" smtClean="0"/>
              <a:t> &lt;&lt; "\n </a:t>
            </a:r>
            <a:r>
              <a:rPr lang="tr-TR" dirty="0" err="1" smtClean="0"/>
              <a:t>None</a:t>
            </a:r>
            <a:r>
              <a:rPr lang="tr-TR" dirty="0" smtClean="0"/>
              <a:t> </a:t>
            </a:r>
            <a:r>
              <a:rPr lang="en-US" dirty="0" smtClean="0"/>
              <a:t>index=" &lt;&lt; index;</a:t>
            </a:r>
            <a:r>
              <a:rPr lang="tr-TR" dirty="0" smtClean="0"/>
              <a:t> </a:t>
            </a:r>
            <a:r>
              <a:rPr lang="en-US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"\n v = " &lt;&lt; v;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796204"/>
            <a:ext cx="3200400" cy="206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Multiple-Way Selection: Examples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572000"/>
          </a:xfrm>
        </p:spPr>
        <p:txBody>
          <a:bodyPr/>
          <a:lstStyle/>
          <a:p>
            <a:r>
              <a:rPr lang="en-US" dirty="0" smtClean="0"/>
              <a:t>This code prints the error message on every execution. </a:t>
            </a:r>
            <a:endParaRPr lang="tr-TR" dirty="0" smtClean="0"/>
          </a:p>
          <a:p>
            <a:r>
              <a:rPr lang="en-US" dirty="0" smtClean="0"/>
              <a:t>Likewise, the code for</a:t>
            </a:r>
            <a:r>
              <a:rPr lang="tr-TR" dirty="0" smtClean="0"/>
              <a:t> </a:t>
            </a:r>
            <a:r>
              <a:rPr lang="en-US" dirty="0" smtClean="0"/>
              <a:t>the 2</a:t>
            </a:r>
            <a:r>
              <a:rPr lang="tr-TR" dirty="0" smtClean="0"/>
              <a:t>, 5</a:t>
            </a:r>
            <a:r>
              <a:rPr lang="en-US" dirty="0" smtClean="0"/>
              <a:t> and 4 constants is executed every time the code at the 1 or 3 constants</a:t>
            </a:r>
            <a:r>
              <a:rPr lang="tr-TR" dirty="0" smtClean="0"/>
              <a:t> </a:t>
            </a:r>
            <a:r>
              <a:rPr lang="en-US" dirty="0" smtClean="0"/>
              <a:t>is executed. </a:t>
            </a:r>
            <a:endParaRPr lang="tr-TR" dirty="0" smtClean="0"/>
          </a:p>
          <a:p>
            <a:r>
              <a:rPr lang="en-US" dirty="0" smtClean="0"/>
              <a:t>The break statement is normally</a:t>
            </a:r>
            <a:r>
              <a:rPr lang="tr-TR" dirty="0" smtClean="0"/>
              <a:t> </a:t>
            </a:r>
            <a:r>
              <a:rPr lang="en-US" dirty="0" smtClean="0"/>
              <a:t>used for exiting switch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Multiple-Way Selection: Examples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800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index=3; string v;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switch (index)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case 1:</a:t>
            </a:r>
            <a:r>
              <a:rPr lang="tr-TR" dirty="0" smtClean="0"/>
              <a:t> break;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case 3: </a:t>
            </a:r>
            <a:r>
              <a:rPr lang="en-US" dirty="0" err="1" smtClean="0"/>
              <a:t>cout</a:t>
            </a:r>
            <a:r>
              <a:rPr lang="en-US" dirty="0" smtClean="0"/>
              <a:t> &lt;&lt; "\n case 3"; v = "b";</a:t>
            </a:r>
            <a:r>
              <a:rPr lang="tr-TR" dirty="0" smtClean="0"/>
              <a:t> break;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case 2: </a:t>
            </a:r>
            <a:r>
              <a:rPr lang="en-US" dirty="0" err="1" smtClean="0"/>
              <a:t>cout</a:t>
            </a:r>
            <a:r>
              <a:rPr lang="en-US" dirty="0" smtClean="0"/>
              <a:t> &lt;&lt; "\n case 2"; v = "q";</a:t>
            </a:r>
            <a:r>
              <a:rPr lang="tr-TR" dirty="0" smtClean="0"/>
              <a:t> break;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case 5:</a:t>
            </a:r>
            <a:r>
              <a:rPr lang="tr-TR" dirty="0" smtClean="0"/>
              <a:t> break;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case 4: </a:t>
            </a:r>
            <a:r>
              <a:rPr lang="en-US" dirty="0" err="1" smtClean="0"/>
              <a:t>cout</a:t>
            </a:r>
            <a:r>
              <a:rPr lang="en-US" dirty="0" smtClean="0"/>
              <a:t> &lt;&lt; "\n case 4"; v = "x";</a:t>
            </a:r>
            <a:r>
              <a:rPr lang="tr-TR" dirty="0" smtClean="0"/>
              <a:t> break;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default: </a:t>
            </a:r>
            <a:r>
              <a:rPr lang="en-US" dirty="0" err="1" smtClean="0"/>
              <a:t>cout</a:t>
            </a:r>
            <a:r>
              <a:rPr lang="en-US" dirty="0" smtClean="0"/>
              <a:t> &lt;&lt; "\n </a:t>
            </a:r>
            <a:r>
              <a:rPr lang="tr-TR" dirty="0" err="1" smtClean="0"/>
              <a:t>None</a:t>
            </a:r>
            <a:r>
              <a:rPr lang="tr-TR" dirty="0" smtClean="0"/>
              <a:t> </a:t>
            </a:r>
            <a:r>
              <a:rPr lang="en-US" dirty="0" smtClean="0"/>
              <a:t>index=" &lt;&lt; index;</a:t>
            </a:r>
            <a:r>
              <a:rPr lang="tr-TR" dirty="0" smtClean="0"/>
              <a:t> </a:t>
            </a:r>
            <a:r>
              <a:rPr lang="en-US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"\n v = " &lt;&lt; v;</a:t>
            </a:r>
            <a:endParaRPr lang="tr-TR" dirty="0" smtClean="0"/>
          </a:p>
          <a:p>
            <a:pPr>
              <a:spcBef>
                <a:spcPts val="0"/>
              </a:spcBef>
              <a:buNone/>
            </a:pPr>
            <a:endParaRPr lang="tr-TR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tr-TR" sz="2400" dirty="0" smtClean="0">
                <a:latin typeface="Courier New" pitchFamily="49" charset="0"/>
                <a:cs typeface="Courier New" pitchFamily="49" charset="0"/>
              </a:rPr>
              <a:t>Case 3 </a:t>
            </a:r>
          </a:p>
          <a:p>
            <a:pPr>
              <a:spcBef>
                <a:spcPts val="0"/>
              </a:spcBef>
              <a:buNone/>
            </a:pPr>
            <a:r>
              <a:rPr lang="tr-TR" sz="2400" smtClean="0">
                <a:latin typeface="Courier New" pitchFamily="49" charset="0"/>
                <a:cs typeface="Courier New" pitchFamily="49" charset="0"/>
              </a:rPr>
              <a:t>V=b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Multiple-Way Selection: Examples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</a:t>
            </a:r>
            <a:r>
              <a:rPr lang="tr-TR" dirty="0" err="1" smtClean="0"/>
              <a:t>constant</a:t>
            </a:r>
            <a:r>
              <a:rPr lang="tr-TR" dirty="0" smtClean="0"/>
              <a:t>:</a:t>
            </a:r>
            <a:endParaRPr lang="en-US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en-US" dirty="0" smtClean="0"/>
              <a:t>case 4: case 6: 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"\n case 4"; v = "x"; break;</a:t>
            </a:r>
            <a:endParaRPr lang="tr-TR" dirty="0" smtClean="0"/>
          </a:p>
          <a:p>
            <a:pPr>
              <a:buNone/>
            </a:pPr>
            <a:r>
              <a:rPr lang="tr-TR" i="1" dirty="0" smtClean="0"/>
              <a:t>OR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en-US" dirty="0" smtClean="0"/>
              <a:t>case 4: </a:t>
            </a:r>
            <a:endParaRPr lang="tr-TR" dirty="0" smtClean="0"/>
          </a:p>
          <a:p>
            <a:pPr>
              <a:buNone/>
            </a:pPr>
            <a:r>
              <a:rPr lang="en-US" dirty="0" smtClean="0"/>
              <a:t>case 6: 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"\n case 4"; v = "x"; break;</a:t>
            </a:r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Control Statements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572000"/>
          </a:xfrm>
        </p:spPr>
        <p:txBody>
          <a:bodyPr/>
          <a:lstStyle/>
          <a:p>
            <a:r>
              <a:rPr lang="tr-TR" sz="3200" dirty="0" smtClean="0"/>
              <a:t>T</a:t>
            </a:r>
            <a:r>
              <a:rPr lang="en-US" sz="3200" dirty="0" err="1" smtClean="0"/>
              <a:t>wo</a:t>
            </a:r>
            <a:r>
              <a:rPr lang="en-US" sz="3200" dirty="0" smtClean="0"/>
              <a:t> mechanisms are necessary to make the computations</a:t>
            </a:r>
            <a:r>
              <a:rPr lang="tr-TR" sz="3200" dirty="0" smtClean="0"/>
              <a:t> </a:t>
            </a:r>
            <a:r>
              <a:rPr lang="en-US" sz="3200" dirty="0" smtClean="0"/>
              <a:t>in programs flexible and powerful </a:t>
            </a:r>
            <a:endParaRPr lang="tr-TR" sz="3200" dirty="0" smtClean="0"/>
          </a:p>
          <a:p>
            <a:r>
              <a:rPr lang="tr-TR" sz="3200" dirty="0" smtClean="0"/>
              <a:t>S</a:t>
            </a:r>
            <a:r>
              <a:rPr lang="en-US" sz="3200" dirty="0" smtClean="0"/>
              <a:t>electing among alternative</a:t>
            </a:r>
            <a:r>
              <a:rPr lang="tr-TR" sz="3200" dirty="0" smtClean="0"/>
              <a:t> </a:t>
            </a:r>
            <a:r>
              <a:rPr lang="en-US" sz="3200" dirty="0" smtClean="0"/>
              <a:t>control flow paths </a:t>
            </a:r>
            <a:endParaRPr lang="tr-TR" sz="3200" dirty="0" smtClean="0"/>
          </a:p>
          <a:p>
            <a:r>
              <a:rPr lang="en-US" sz="3200" dirty="0" smtClean="0"/>
              <a:t>The</a:t>
            </a:r>
            <a:r>
              <a:rPr lang="tr-TR" sz="3200" dirty="0" smtClean="0"/>
              <a:t> </a:t>
            </a:r>
            <a:r>
              <a:rPr lang="en-US" sz="3200" dirty="0" smtClean="0"/>
              <a:t>repeated execution of statements</a:t>
            </a:r>
            <a:endParaRPr lang="tr-TR" sz="3200" dirty="0" smtClean="0"/>
          </a:p>
          <a:p>
            <a:r>
              <a:rPr lang="en-US" sz="3200" dirty="0" smtClean="0"/>
              <a:t>Statements that</a:t>
            </a:r>
            <a:r>
              <a:rPr lang="tr-TR" sz="3200" dirty="0" smtClean="0"/>
              <a:t> </a:t>
            </a:r>
            <a:r>
              <a:rPr lang="en-US" sz="3200" dirty="0" smtClean="0"/>
              <a:t>provide these kinds of capabilities are called </a:t>
            </a:r>
            <a:r>
              <a:rPr lang="en-US" sz="3200" b="1" dirty="0" smtClean="0"/>
              <a:t>control statements.</a:t>
            </a:r>
            <a:endParaRPr lang="tr-TR" sz="32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Multiple-Way Selection: Examples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953000"/>
          </a:xfrm>
        </p:spPr>
        <p:txBody>
          <a:bodyPr/>
          <a:lstStyle/>
          <a:p>
            <a:pPr marL="533400" indent="-533400" eaLnBrk="1" hangingPunct="1"/>
            <a:r>
              <a:rPr lang="en-US" sz="2400" dirty="0" smtClean="0"/>
              <a:t>Design choices for C’s </a:t>
            </a:r>
            <a:r>
              <a:rPr lang="en-US" sz="2400" b="1" dirty="0" smtClean="0">
                <a:latin typeface="Courier New" pitchFamily="49" charset="0"/>
              </a:rPr>
              <a:t>switch </a:t>
            </a:r>
            <a:r>
              <a:rPr lang="en-US" sz="2400" dirty="0" smtClean="0"/>
              <a:t>statement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smtClean="0"/>
              <a:t>Control expression can be only an integer type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smtClean="0"/>
              <a:t>Selectable segments can be statement sequences, blocks, or compound statements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smtClean="0"/>
              <a:t>Any number of segments can be executed in one execution of the construct (</a:t>
            </a:r>
            <a:r>
              <a:rPr lang="en-US" i="1" dirty="0" smtClean="0"/>
              <a:t>there is no implicit branch at the end of selectable segments</a:t>
            </a:r>
            <a:r>
              <a:rPr lang="en-US" dirty="0" smtClean="0"/>
              <a:t>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b="1" dirty="0" smtClean="0">
                <a:latin typeface="Courier New" pitchFamily="49" charset="0"/>
              </a:rPr>
              <a:t>default </a:t>
            </a:r>
            <a:r>
              <a:rPr lang="en-US" dirty="0" smtClean="0"/>
              <a:t>clause is for unrepresented values (if there is no</a:t>
            </a:r>
            <a:r>
              <a:rPr lang="en-US" b="1" dirty="0" smtClean="0">
                <a:latin typeface="Courier New" pitchFamily="49" charset="0"/>
              </a:rPr>
              <a:t> default</a:t>
            </a:r>
            <a:r>
              <a:rPr lang="en-US" dirty="0" smtClean="0"/>
              <a:t>, the whole statement does nothing)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Multiple-Way </a:t>
            </a:r>
            <a:r>
              <a:rPr lang="en-US" dirty="0" err="1" smtClean="0"/>
              <a:t>Selecti</a:t>
            </a:r>
            <a:r>
              <a:rPr lang="tr-TR" dirty="0" smtClean="0"/>
              <a:t>on</a:t>
            </a:r>
            <a:endParaRPr lang="es-MX" dirty="0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C#</a:t>
            </a:r>
          </a:p>
          <a:p>
            <a:pPr lvl="1" eaLnBrk="1" hangingPunct="1"/>
            <a:r>
              <a:rPr lang="en-US" dirty="0" smtClean="0"/>
              <a:t>Differs from C in that it has a static semantics rule that disallows the implicit execution of more than one segment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Each selectable segment must end with an unconditional branch (</a:t>
            </a:r>
            <a:r>
              <a:rPr lang="en-US" sz="2000" b="1" dirty="0" err="1" smtClean="0">
                <a:latin typeface="Courier New" pitchFamily="49" charset="0"/>
              </a:rPr>
              <a:t>goto</a:t>
            </a:r>
            <a:r>
              <a:rPr lang="en-US" dirty="0" smtClean="0"/>
              <a:t> or </a:t>
            </a:r>
            <a:r>
              <a:rPr lang="en-US" sz="2000" b="1" dirty="0" smtClean="0">
                <a:latin typeface="Courier New" pitchFamily="49" charset="0"/>
              </a:rPr>
              <a:t>break</a:t>
            </a:r>
            <a:r>
              <a:rPr lang="en-US" dirty="0" smtClean="0"/>
              <a:t>)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Also, in C# the control expression and the case constants can be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Multiple-Way Selection: Examples</a:t>
            </a:r>
            <a:endParaRPr lang="es-MX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00200"/>
            <a:ext cx="7315200" cy="45720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C#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switch</a:t>
            </a:r>
            <a:r>
              <a:rPr lang="tr-TR" dirty="0" smtClean="0"/>
              <a:t> (</a:t>
            </a:r>
            <a:r>
              <a:rPr lang="tr-TR" dirty="0" err="1" smtClean="0"/>
              <a:t>value</a:t>
            </a:r>
            <a:r>
              <a:rPr lang="tr-TR" dirty="0" smtClean="0"/>
              <a:t>) {</a:t>
            </a:r>
          </a:p>
          <a:p>
            <a:pPr>
              <a:buNone/>
            </a:pPr>
            <a:r>
              <a:rPr lang="tr-TR" dirty="0" err="1" smtClean="0"/>
              <a:t>case</a:t>
            </a:r>
            <a:r>
              <a:rPr lang="tr-TR" dirty="0" smtClean="0"/>
              <a:t> -1: </a:t>
            </a:r>
            <a:r>
              <a:rPr lang="tr-TR" dirty="0" err="1" smtClean="0"/>
              <a:t>Negatives</a:t>
            </a:r>
            <a:r>
              <a:rPr lang="tr-TR" dirty="0" smtClean="0"/>
              <a:t>++; break;</a:t>
            </a:r>
          </a:p>
          <a:p>
            <a:pPr>
              <a:buNone/>
            </a:pPr>
            <a:r>
              <a:rPr lang="tr-TR" dirty="0" err="1" smtClean="0"/>
              <a:t>case</a:t>
            </a:r>
            <a:r>
              <a:rPr lang="tr-TR" dirty="0" smtClean="0"/>
              <a:t> 0: </a:t>
            </a:r>
            <a:r>
              <a:rPr lang="tr-TR" dirty="0" err="1" smtClean="0"/>
              <a:t>Zeros</a:t>
            </a:r>
            <a:r>
              <a:rPr lang="tr-TR" dirty="0" smtClean="0"/>
              <a:t>++; </a:t>
            </a:r>
            <a:r>
              <a:rPr lang="tr-TR" dirty="0" err="1" smtClean="0"/>
              <a:t>goto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1;</a:t>
            </a:r>
          </a:p>
          <a:p>
            <a:pPr>
              <a:buNone/>
            </a:pPr>
            <a:r>
              <a:rPr lang="tr-TR" dirty="0" err="1" smtClean="0"/>
              <a:t>case</a:t>
            </a:r>
            <a:r>
              <a:rPr lang="tr-TR" dirty="0" smtClean="0"/>
              <a:t> 1: </a:t>
            </a:r>
            <a:r>
              <a:rPr lang="tr-TR" dirty="0" err="1" smtClean="0"/>
              <a:t>Positives</a:t>
            </a:r>
            <a:r>
              <a:rPr lang="tr-TR" dirty="0" smtClean="0"/>
              <a:t>++;</a:t>
            </a:r>
          </a:p>
          <a:p>
            <a:pPr>
              <a:buNone/>
            </a:pPr>
            <a:r>
              <a:rPr lang="tr-TR" dirty="0" err="1" smtClean="0"/>
              <a:t>default</a:t>
            </a:r>
            <a:r>
              <a:rPr lang="tr-TR" dirty="0" smtClean="0"/>
              <a:t>: 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("Error in switch \n");</a:t>
            </a:r>
          </a:p>
          <a:p>
            <a:pPr>
              <a:buNone/>
            </a:pPr>
            <a:r>
              <a:rPr lang="tr-TR" dirty="0" smtClean="0"/>
              <a:t>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09600"/>
            <a:ext cx="65550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kern="0" dirty="0">
                <a:solidFill>
                  <a:srgbClr val="666699"/>
                </a:solidFill>
                <a:latin typeface="Lucida Sans Unicode"/>
                <a:ea typeface="+mj-ea"/>
                <a:cs typeface="+mn-cs"/>
              </a:rPr>
              <a:t>Multiple-Way </a:t>
            </a:r>
            <a:r>
              <a:rPr lang="en-US" sz="3600" kern="0" dirty="0" smtClean="0">
                <a:solidFill>
                  <a:srgbClr val="666699"/>
                </a:solidFill>
                <a:latin typeface="Lucida Sans Unicode"/>
                <a:ea typeface="+mj-ea"/>
                <a:cs typeface="+mn-cs"/>
              </a:rPr>
              <a:t>Selection</a:t>
            </a:r>
            <a:r>
              <a:rPr lang="tr-TR" sz="3600" kern="0" dirty="0" smtClean="0">
                <a:solidFill>
                  <a:srgbClr val="666699"/>
                </a:solidFill>
                <a:latin typeface="Lucida Sans Unicode"/>
                <a:ea typeface="+mj-ea"/>
                <a:cs typeface="+mn-cs"/>
              </a:rPr>
              <a:t> </a:t>
            </a:r>
            <a:r>
              <a:rPr lang="tr-TR" sz="3600" kern="0" dirty="0" err="1" smtClean="0">
                <a:solidFill>
                  <a:srgbClr val="666699"/>
                </a:solidFill>
                <a:latin typeface="Lucida Sans Unicode"/>
                <a:ea typeface="+mj-ea"/>
                <a:cs typeface="+mn-cs"/>
              </a:rPr>
              <a:t>Ruby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1" y="1371600"/>
            <a:ext cx="8305800" cy="400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+mn-cs"/>
              </a:rPr>
              <a:t>The value of the case expression is the</a:t>
            </a:r>
            <a:r>
              <a:rPr lang="tr-TR" dirty="0" smtClean="0">
                <a:solidFill>
                  <a:schemeClr val="accent2"/>
                </a:solidFill>
                <a:latin typeface="+mn-lt"/>
                <a:cs typeface="+mn-c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cs typeface="+mn-cs"/>
              </a:rPr>
              <a:t>value of the first then expression whose Boolean expression is true. </a:t>
            </a:r>
            <a:endParaRPr lang="tr-TR" dirty="0" smtClean="0">
              <a:solidFill>
                <a:schemeClr val="accent2"/>
              </a:solidFill>
              <a:latin typeface="+mn-lt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+mn-cs"/>
              </a:rPr>
              <a:t>The else</a:t>
            </a:r>
            <a:r>
              <a:rPr lang="tr-TR" dirty="0" smtClean="0">
                <a:solidFill>
                  <a:schemeClr val="accent2"/>
                </a:solidFill>
                <a:latin typeface="+mn-lt"/>
                <a:cs typeface="+mn-c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cs typeface="+mn-cs"/>
              </a:rPr>
              <a:t>clause is optional.</a:t>
            </a:r>
            <a:endParaRPr lang="tr-TR" dirty="0" smtClean="0">
              <a:solidFill>
                <a:schemeClr val="accent2"/>
              </a:solidFill>
              <a:latin typeface="+mn-lt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+mn-cs"/>
              </a:rPr>
              <a:t>This case expression evaluates to true if year</a:t>
            </a:r>
            <a:r>
              <a:rPr lang="tr-TR" dirty="0" smtClean="0">
                <a:solidFill>
                  <a:schemeClr val="accent2"/>
                </a:solidFill>
                <a:latin typeface="+mn-lt"/>
                <a:cs typeface="+mn-cs"/>
              </a:rPr>
              <a:t> % 400= 0</a:t>
            </a:r>
          </a:p>
          <a:p>
            <a:r>
              <a:rPr lang="en-US" kern="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kern="0" dirty="0">
                <a:latin typeface="Courier New" pitchFamily="49" charset="0"/>
                <a:ea typeface="+mn-ea"/>
                <a:cs typeface="+mn-cs"/>
              </a:rPr>
              <a:t>leap = </a:t>
            </a:r>
            <a:r>
              <a:rPr lang="en-US" sz="1800" b="1" kern="0" dirty="0">
                <a:latin typeface="Courier New" pitchFamily="49" charset="0"/>
                <a:ea typeface="+mn-ea"/>
                <a:cs typeface="+mn-cs"/>
              </a:rPr>
              <a:t>case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1800" kern="0" dirty="0">
                <a:latin typeface="Courier New" pitchFamily="49" charset="0"/>
                <a:ea typeface="+mn-ea"/>
                <a:cs typeface="+mn-cs"/>
              </a:rPr>
              <a:t>           </a:t>
            </a:r>
            <a:r>
              <a:rPr lang="en-US" sz="1800" b="1" kern="0" dirty="0">
                <a:latin typeface="Courier New" pitchFamily="49" charset="0"/>
                <a:ea typeface="+mn-ea"/>
                <a:cs typeface="+mn-cs"/>
              </a:rPr>
              <a:t>when</a:t>
            </a:r>
            <a:r>
              <a:rPr lang="en-US" sz="1800" kern="0" dirty="0">
                <a:latin typeface="Courier New" pitchFamily="49" charset="0"/>
                <a:ea typeface="+mn-ea"/>
                <a:cs typeface="+mn-cs"/>
              </a:rPr>
              <a:t> year % 400 == 0 </a:t>
            </a:r>
            <a:r>
              <a:rPr lang="en-US" sz="1800" b="1" kern="0" dirty="0">
                <a:latin typeface="Courier New" pitchFamily="49" charset="0"/>
                <a:ea typeface="+mn-ea"/>
                <a:cs typeface="+mn-cs"/>
              </a:rPr>
              <a:t>then</a:t>
            </a:r>
            <a:r>
              <a:rPr lang="en-US" sz="1800" kern="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b="1" kern="0" dirty="0">
                <a:latin typeface="Courier New" pitchFamily="49" charset="0"/>
                <a:ea typeface="+mn-ea"/>
                <a:cs typeface="+mn-cs"/>
              </a:rPr>
              <a:t>true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1800" kern="0" dirty="0">
                <a:latin typeface="Courier New" pitchFamily="49" charset="0"/>
                <a:ea typeface="+mn-ea"/>
                <a:cs typeface="+mn-cs"/>
              </a:rPr>
              <a:t>           </a:t>
            </a:r>
            <a:r>
              <a:rPr lang="en-US" sz="1800" b="1" kern="0" dirty="0">
                <a:latin typeface="Courier New" pitchFamily="49" charset="0"/>
                <a:ea typeface="+mn-ea"/>
                <a:cs typeface="+mn-cs"/>
              </a:rPr>
              <a:t>when</a:t>
            </a:r>
            <a:r>
              <a:rPr lang="en-US" sz="1800" kern="0" dirty="0">
                <a:latin typeface="Courier New" pitchFamily="49" charset="0"/>
                <a:ea typeface="+mn-ea"/>
                <a:cs typeface="+mn-cs"/>
              </a:rPr>
              <a:t> year % 100 == 0 </a:t>
            </a:r>
            <a:r>
              <a:rPr lang="en-US" sz="1800" b="1" kern="0" dirty="0">
                <a:latin typeface="Courier New" pitchFamily="49" charset="0"/>
                <a:ea typeface="+mn-ea"/>
                <a:cs typeface="+mn-cs"/>
              </a:rPr>
              <a:t>then</a:t>
            </a:r>
            <a:r>
              <a:rPr lang="en-US" sz="1800" kern="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b="1" kern="0" dirty="0">
                <a:latin typeface="Courier New" pitchFamily="49" charset="0"/>
                <a:ea typeface="+mn-ea"/>
                <a:cs typeface="+mn-cs"/>
              </a:rPr>
              <a:t>false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1800" kern="0" dirty="0">
                <a:latin typeface="Courier New" pitchFamily="49" charset="0"/>
                <a:ea typeface="+mn-ea"/>
                <a:cs typeface="+mn-cs"/>
              </a:rPr>
              <a:t>           </a:t>
            </a:r>
            <a:r>
              <a:rPr lang="en-US" sz="1800" b="1" kern="0" dirty="0">
                <a:latin typeface="Courier New" pitchFamily="49" charset="0"/>
                <a:ea typeface="+mn-ea"/>
                <a:cs typeface="+mn-cs"/>
              </a:rPr>
              <a:t>else</a:t>
            </a:r>
            <a:r>
              <a:rPr lang="en-US" sz="1800" kern="0" dirty="0">
                <a:latin typeface="Courier New" pitchFamily="49" charset="0"/>
                <a:ea typeface="+mn-ea"/>
                <a:cs typeface="+mn-cs"/>
              </a:rPr>
              <a:t> year % 4 == 0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1800" kern="0" dirty="0">
                <a:latin typeface="Courier New" pitchFamily="49" charset="0"/>
                <a:ea typeface="+mn-ea"/>
                <a:cs typeface="+mn-cs"/>
              </a:rPr>
              <a:t>           </a:t>
            </a:r>
            <a:r>
              <a:rPr lang="en-US" sz="1800" b="1" kern="0" dirty="0" smtClean="0">
                <a:latin typeface="Courier New" pitchFamily="49" charset="0"/>
                <a:ea typeface="+mn-ea"/>
                <a:cs typeface="+mn-cs"/>
              </a:rPr>
              <a:t>end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Statements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iterative statement is one that causes a statement or collection of statements</a:t>
            </a:r>
            <a:r>
              <a:rPr lang="tr-TR" dirty="0" smtClean="0"/>
              <a:t> </a:t>
            </a:r>
            <a:r>
              <a:rPr lang="en-US" dirty="0" smtClean="0"/>
              <a:t>to be executed one, or more times</a:t>
            </a:r>
            <a:endParaRPr lang="tr-TR" dirty="0" smtClean="0"/>
          </a:p>
          <a:p>
            <a:r>
              <a:rPr lang="en-US" dirty="0" smtClean="0"/>
              <a:t>An iterative statement is often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a </a:t>
            </a:r>
            <a:r>
              <a:rPr lang="tr-TR" dirty="0" err="1" smtClean="0"/>
              <a:t>loop</a:t>
            </a:r>
            <a:endParaRPr lang="tr-TR" dirty="0" smtClean="0"/>
          </a:p>
          <a:p>
            <a:pPr eaLnBrk="1" hangingPunct="1"/>
            <a:r>
              <a:rPr lang="en-US" dirty="0" smtClean="0"/>
              <a:t>The repeated execution of a statement or compound statement is accomplished either by iteration or recursion </a:t>
            </a:r>
            <a:endParaRPr lang="tr-TR" dirty="0" smtClean="0"/>
          </a:p>
          <a:p>
            <a:r>
              <a:rPr lang="tr-TR" dirty="0" err="1" smtClean="0"/>
              <a:t>Iteration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very essence of the power of the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Statements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</a:t>
            </a:r>
            <a:r>
              <a:rPr lang="en-US" dirty="0" err="1" smtClean="0"/>
              <a:t>teration</a:t>
            </a:r>
            <a:r>
              <a:rPr lang="en-US" dirty="0" smtClean="0"/>
              <a:t> control </a:t>
            </a:r>
            <a:r>
              <a:rPr lang="tr-TR" dirty="0" err="1" smtClean="0"/>
              <a:t>may</a:t>
            </a:r>
            <a:r>
              <a:rPr lang="tr-TR" dirty="0" smtClean="0"/>
              <a:t> be </a:t>
            </a:r>
            <a:r>
              <a:rPr lang="en-US" dirty="0" smtClean="0"/>
              <a:t>logical</a:t>
            </a:r>
            <a:r>
              <a:rPr lang="tr-TR" dirty="0" smtClean="0"/>
              <a:t> (a == </a:t>
            </a:r>
            <a:r>
              <a:rPr lang="tr-TR" dirty="0" err="1" smtClean="0"/>
              <a:t>true</a:t>
            </a:r>
            <a:r>
              <a:rPr lang="tr-TR" dirty="0" smtClean="0"/>
              <a:t>)</a:t>
            </a:r>
            <a:r>
              <a:rPr lang="en-US" dirty="0" smtClean="0"/>
              <a:t>, counting, or</a:t>
            </a:r>
            <a:r>
              <a:rPr lang="tr-TR" dirty="0" smtClean="0"/>
              <a:t> </a:t>
            </a:r>
            <a:r>
              <a:rPr lang="en-US" dirty="0" smtClean="0"/>
              <a:t>a combination of the two. </a:t>
            </a:r>
            <a:endParaRPr lang="tr-TR" dirty="0" smtClean="0"/>
          </a:p>
          <a:p>
            <a:r>
              <a:rPr lang="en-US" dirty="0" smtClean="0"/>
              <a:t>The location of the control</a:t>
            </a:r>
            <a:r>
              <a:rPr lang="tr-TR" dirty="0" smtClean="0"/>
              <a:t> </a:t>
            </a:r>
            <a:r>
              <a:rPr lang="en-US" dirty="0" smtClean="0"/>
              <a:t>mechanism are the top of the loop or the bottom of the loop. </a:t>
            </a:r>
            <a:endParaRPr lang="tr-TR" dirty="0" smtClean="0"/>
          </a:p>
          <a:p>
            <a:r>
              <a:rPr lang="en-US" dirty="0" smtClean="0"/>
              <a:t>Top and bottom</a:t>
            </a:r>
            <a:r>
              <a:rPr lang="tr-TR" dirty="0" smtClean="0"/>
              <a:t> </a:t>
            </a:r>
            <a:r>
              <a:rPr lang="en-US" dirty="0" smtClean="0"/>
              <a:t>here are logical, rather than physical, denotations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Counter-Controlled Loops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572000"/>
          </a:xfrm>
        </p:spPr>
        <p:txBody>
          <a:bodyPr/>
          <a:lstStyle/>
          <a:p>
            <a:pPr marL="533400" indent="-533400" eaLnBrk="1" hangingPunct="1"/>
            <a:r>
              <a:rPr lang="en-US" dirty="0" smtClean="0"/>
              <a:t>A counting iterative statement has a loop variable, and a means of specifying the </a:t>
            </a:r>
            <a:r>
              <a:rPr lang="en-US" i="1" dirty="0" smtClean="0"/>
              <a:t>initial</a:t>
            </a:r>
            <a:r>
              <a:rPr lang="en-US" dirty="0" smtClean="0"/>
              <a:t> and </a:t>
            </a:r>
            <a:r>
              <a:rPr lang="en-US" i="1" dirty="0" smtClean="0"/>
              <a:t>terminal</a:t>
            </a:r>
            <a:r>
              <a:rPr lang="en-US" dirty="0" smtClean="0"/>
              <a:t>, and </a:t>
            </a:r>
            <a:r>
              <a:rPr lang="en-US" i="1" dirty="0" err="1" smtClean="0"/>
              <a:t>stepsize</a:t>
            </a:r>
            <a:r>
              <a:rPr lang="en-US" dirty="0" smtClean="0"/>
              <a:t> values</a:t>
            </a:r>
            <a:endParaRPr lang="tr-TR" dirty="0" smtClean="0"/>
          </a:p>
          <a:p>
            <a:pPr marL="533400" indent="-533400" eaLnBrk="1" hangingPunct="1"/>
            <a:endParaRPr lang="tr-TR" dirty="0" smtClean="0"/>
          </a:p>
          <a:p>
            <a:r>
              <a:rPr lang="tr-TR" dirty="0" smtClean="0"/>
              <a:t> C</a:t>
            </a:r>
            <a:r>
              <a:rPr lang="en-US" dirty="0" err="1" smtClean="0"/>
              <a:t>ounting</a:t>
            </a:r>
            <a:r>
              <a:rPr lang="tr-TR" dirty="0" smtClean="0"/>
              <a:t> i</a:t>
            </a:r>
            <a:r>
              <a:rPr lang="en-US" dirty="0" err="1" smtClean="0"/>
              <a:t>teration</a:t>
            </a:r>
            <a:r>
              <a:rPr lang="en-US" dirty="0" smtClean="0"/>
              <a:t> control 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	i=1; i&lt;10;i++</a:t>
            </a:r>
          </a:p>
          <a:p>
            <a:pPr marL="533400" indent="-53340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Statements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( init; condition; increment ) { statement(s); }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while</a:t>
            </a:r>
            <a:r>
              <a:rPr lang="tr-TR" dirty="0" smtClean="0"/>
              <a:t>(</a:t>
            </a:r>
            <a:r>
              <a:rPr lang="tr-TR" dirty="0" err="1" smtClean="0"/>
              <a:t>condition</a:t>
            </a:r>
            <a:r>
              <a:rPr lang="tr-TR" dirty="0" smtClean="0"/>
              <a:t>){ 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statement</a:t>
            </a:r>
            <a:r>
              <a:rPr lang="tr-TR" dirty="0" smtClean="0"/>
              <a:t>(s); }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do {</a:t>
            </a:r>
          </a:p>
          <a:p>
            <a:pPr>
              <a:buNone/>
            </a:pPr>
            <a:r>
              <a:rPr lang="tr-TR" dirty="0" smtClean="0"/>
              <a:t>	 </a:t>
            </a:r>
            <a:r>
              <a:rPr lang="tr-TR" dirty="0" err="1" smtClean="0"/>
              <a:t>statement</a:t>
            </a:r>
            <a:r>
              <a:rPr lang="tr-TR" dirty="0" smtClean="0"/>
              <a:t>(s); </a:t>
            </a:r>
          </a:p>
          <a:p>
            <a:pPr>
              <a:buNone/>
            </a:pPr>
            <a:r>
              <a:rPr lang="tr-TR" dirty="0" smtClean="0"/>
              <a:t>}</a:t>
            </a:r>
            <a:r>
              <a:rPr lang="tr-TR" dirty="0" err="1" smtClean="0"/>
              <a:t>while</a:t>
            </a:r>
            <a:r>
              <a:rPr lang="tr-TR" dirty="0" smtClean="0"/>
              <a:t>( </a:t>
            </a:r>
            <a:r>
              <a:rPr lang="tr-TR" dirty="0" err="1" smtClean="0"/>
              <a:t>condition</a:t>
            </a:r>
            <a:r>
              <a:rPr lang="tr-TR" dirty="0" smtClean="0"/>
              <a:t> 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i="1" dirty="0" smtClean="0"/>
              <a:t>for</a:t>
            </a:r>
            <a:r>
              <a:rPr lang="en-US" sz="3200" dirty="0" smtClean="0"/>
              <a:t> Statement of the C-Based Languages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([expr_1] ; [expr_2] ; [expr_3]) statement</a:t>
            </a:r>
            <a:endParaRPr lang="tr-TR" sz="28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- The expressions can be whole statements, or even statement sequences, with the statements separated by commas</a:t>
            </a:r>
          </a:p>
          <a:p>
            <a:pPr marL="0" lvl="1" indent="0" eaLnBrk="1" hangingPunct="1">
              <a:lnSpc>
                <a:spcPct val="90000"/>
              </a:lnSpc>
            </a:pPr>
            <a:r>
              <a:rPr lang="tr-TR" sz="2800" dirty="0" smtClean="0"/>
              <a:t> </a:t>
            </a:r>
            <a:r>
              <a:rPr lang="en-US" sz="2800" dirty="0" smtClean="0"/>
              <a:t>If the second expression is absent, it is an infinite loop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sz="2000" dirty="0" smtClean="0"/>
              <a:t>   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i="1" dirty="0" smtClean="0"/>
              <a:t>for</a:t>
            </a:r>
            <a:r>
              <a:rPr lang="en-US" sz="3200" dirty="0" smtClean="0"/>
              <a:t> Statement of the C-Based Languages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9875" lvl="1" indent="-269875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There is no explicit loop variable</a:t>
            </a:r>
          </a:p>
          <a:p>
            <a:r>
              <a:rPr lang="en-US" dirty="0" smtClean="0"/>
              <a:t>All involved variables can be changed in the loop</a:t>
            </a:r>
            <a:r>
              <a:rPr lang="tr-TR" dirty="0" smtClean="0"/>
              <a:t> body</a:t>
            </a:r>
            <a:endParaRPr lang="en-US" dirty="0" smtClean="0"/>
          </a:p>
          <a:p>
            <a:pPr marL="269875" lvl="1" indent="-269875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The first expression is evaluated once, but the other two</a:t>
            </a:r>
            <a:r>
              <a:rPr lang="tr-TR" sz="2800" dirty="0" smtClean="0"/>
              <a:t> </a:t>
            </a:r>
            <a:r>
              <a:rPr lang="en-US" sz="2800" dirty="0" smtClean="0"/>
              <a:t>are evaluated with each iteration</a:t>
            </a:r>
          </a:p>
          <a:p>
            <a:pPr marL="269875" lvl="1" indent="-269875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- It is legal to branch into the body of a for loop in 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Statements: Evolution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FORTRAN I control statements were based directly on IBM 704 hardware</a:t>
            </a:r>
          </a:p>
          <a:p>
            <a:pPr eaLnBrk="1" hangingPunct="1"/>
            <a:r>
              <a:rPr lang="en-US" smtClean="0"/>
              <a:t>Much research and argument in the 1960s about the issue</a:t>
            </a:r>
          </a:p>
          <a:p>
            <a:pPr lvl="1" eaLnBrk="1" hangingPunct="1"/>
            <a:r>
              <a:rPr lang="en-US" smtClean="0"/>
              <a:t>One important result: It was proven that all algorithms represented by flowcharts can be coded with only two-way selection and pretest logical loops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i="1" dirty="0" smtClean="0"/>
              <a:t>for</a:t>
            </a:r>
            <a:r>
              <a:rPr lang="en-US" sz="3200" dirty="0" smtClean="0"/>
              <a:t> Statement of the C-Based Languages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E</a:t>
            </a:r>
            <a:r>
              <a:rPr lang="en-US" dirty="0" smtClean="0"/>
              <a:t>ach of the expressions can </a:t>
            </a:r>
            <a:r>
              <a:rPr lang="tr-TR" dirty="0" smtClean="0"/>
              <a:t>be </a:t>
            </a:r>
            <a:r>
              <a:rPr lang="en-US" dirty="0" smtClean="0"/>
              <a:t>multiple expressions,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multiple loop variables can be of any type</a:t>
            </a:r>
            <a:endParaRPr lang="tr-TR" dirty="0" smtClean="0"/>
          </a:p>
          <a:p>
            <a:r>
              <a:rPr lang="tr-TR" dirty="0" smtClean="0"/>
              <a:t>A</a:t>
            </a:r>
            <a:r>
              <a:rPr lang="en-US" dirty="0" smtClean="0"/>
              <a:t>n arithmetic expression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tr-TR" dirty="0" smtClean="0"/>
              <a:t>be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en-US" dirty="0" smtClean="0"/>
              <a:t>a</a:t>
            </a:r>
            <a:r>
              <a:rPr lang="tr-TR" dirty="0" smtClean="0"/>
              <a:t>s a </a:t>
            </a:r>
            <a:r>
              <a:rPr lang="en-US" dirty="0" smtClean="0"/>
              <a:t>loop control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en-US" dirty="0" smtClean="0"/>
              <a:t>for (count1 = 0, count2 = 1.0;</a:t>
            </a:r>
          </a:p>
          <a:p>
            <a:pPr>
              <a:buNone/>
            </a:pPr>
            <a:r>
              <a:rPr lang="tr-TR" dirty="0" smtClean="0"/>
              <a:t>count1 &lt;= 10 &amp;&amp; count2 &lt;= 100.0;</a:t>
            </a:r>
          </a:p>
          <a:p>
            <a:pPr>
              <a:buNone/>
            </a:pPr>
            <a:r>
              <a:rPr lang="en-US" dirty="0" smtClean="0"/>
              <a:t>sum = ++count1 + count2, count2 *= 2.5);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i="1" dirty="0" smtClean="0"/>
              <a:t>for</a:t>
            </a:r>
            <a:r>
              <a:rPr lang="en-US" sz="3200" dirty="0" smtClean="0"/>
              <a:t> Statement of the C-Based Languages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</a:t>
            </a:r>
            <a:r>
              <a:rPr lang="en-US" dirty="0" smtClean="0"/>
              <a:t>he first expression can include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definitions</a:t>
            </a:r>
            <a:endParaRPr lang="tr-TR" dirty="0" smtClean="0"/>
          </a:p>
          <a:p>
            <a:r>
              <a:rPr lang="en-US" dirty="0" smtClean="0"/>
              <a:t>The scope of a variable defined in the for statement is from its definition to</a:t>
            </a:r>
            <a:r>
              <a:rPr lang="tr-TR" dirty="0" smtClean="0"/>
              <a:t> </a:t>
            </a:r>
            <a:r>
              <a:rPr lang="en-US" dirty="0" smtClean="0"/>
              <a:t>the end of the loop body</a:t>
            </a:r>
            <a:endParaRPr lang="tr-TR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count = 0; count &lt; </a:t>
            </a:r>
            <a:r>
              <a:rPr lang="en-US" dirty="0" err="1" smtClean="0"/>
              <a:t>len</a:t>
            </a:r>
            <a:r>
              <a:rPr lang="en-US" dirty="0" smtClean="0"/>
              <a:t>; count++) {</a:t>
            </a:r>
            <a:r>
              <a:rPr lang="tr-TR" dirty="0" smtClean="0"/>
              <a:t>…</a:t>
            </a:r>
            <a:r>
              <a:rPr lang="en-US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i="1" dirty="0" smtClean="0"/>
              <a:t>for</a:t>
            </a:r>
            <a:r>
              <a:rPr lang="en-US" sz="3200" dirty="0" smtClean="0"/>
              <a:t> Statement of the C-Based Languages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all of the C-based languages, the last two loop parameters are evaluated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with every iteration. </a:t>
            </a:r>
            <a:endParaRPr lang="tr-TR" dirty="0" smtClean="0"/>
          </a:p>
          <a:p>
            <a:r>
              <a:rPr lang="en-US" dirty="0" smtClean="0"/>
              <a:t>Furthermore, variables that appear in the loop parameter</a:t>
            </a:r>
            <a:r>
              <a:rPr lang="tr-TR" dirty="0" smtClean="0"/>
              <a:t> </a:t>
            </a:r>
            <a:r>
              <a:rPr lang="en-US" dirty="0" smtClean="0"/>
              <a:t>expression can be changed in the loop body. </a:t>
            </a:r>
            <a:endParaRPr lang="tr-TR" dirty="0" smtClean="0"/>
          </a:p>
          <a:p>
            <a:r>
              <a:rPr lang="en-US" dirty="0" smtClean="0"/>
              <a:t>Therefore, these loops can be far</a:t>
            </a:r>
            <a:r>
              <a:rPr lang="tr-TR" dirty="0" smtClean="0"/>
              <a:t> </a:t>
            </a:r>
            <a:r>
              <a:rPr lang="en-US" dirty="0" smtClean="0"/>
              <a:t>more complex and are often less reliable</a:t>
            </a:r>
            <a:endParaRPr lang="tr-TR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i="1" dirty="0" smtClean="0"/>
              <a:t>for</a:t>
            </a:r>
            <a:r>
              <a:rPr lang="en-US" sz="3200" dirty="0" smtClean="0"/>
              <a:t> Statement of Python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General form</a:t>
            </a:r>
            <a:r>
              <a:rPr lang="en-US" sz="2000" dirty="0" smtClean="0"/>
              <a:t>   </a:t>
            </a:r>
            <a:endParaRPr lang="tr-TR" sz="20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tr-TR" i="1" dirty="0" smtClean="0"/>
              <a:t>	</a:t>
            </a:r>
            <a:r>
              <a:rPr lang="en-US" i="1" dirty="0" smtClean="0"/>
              <a:t>for </a:t>
            </a:r>
            <a:r>
              <a:rPr lang="en-US" i="1" dirty="0" err="1" smtClean="0"/>
              <a:t>loop_variable</a:t>
            </a:r>
            <a:r>
              <a:rPr lang="en-US" i="1" dirty="0" smtClean="0"/>
              <a:t> in object: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800" i="1" dirty="0" smtClean="0"/>
              <a:t>    - loop body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800" i="1" dirty="0" smtClean="0"/>
              <a:t>   [else: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800" i="1" dirty="0" smtClean="0"/>
              <a:t>    - else clause]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0" indent="0"/>
            <a:r>
              <a:rPr lang="en-US" dirty="0" smtClean="0"/>
              <a:t> </a:t>
            </a:r>
            <a:r>
              <a:rPr lang="tr-TR" dirty="0" smtClean="0"/>
              <a:t>T</a:t>
            </a:r>
            <a:r>
              <a:rPr lang="en-US" dirty="0" smtClean="0"/>
              <a:t>he loop variable is assigned the value in the</a:t>
            </a:r>
            <a:r>
              <a:rPr lang="tr-TR" dirty="0" smtClean="0"/>
              <a:t> </a:t>
            </a:r>
            <a:r>
              <a:rPr lang="en-US" dirty="0" smtClean="0"/>
              <a:t>object, which is often a range, one</a:t>
            </a:r>
            <a:r>
              <a:rPr lang="tr-TR" dirty="0" smtClean="0"/>
              <a:t> </a:t>
            </a:r>
            <a:r>
              <a:rPr lang="en-US" dirty="0" smtClean="0"/>
              <a:t>for each execution of the loop body. </a:t>
            </a:r>
            <a:endParaRPr lang="tr-TR" dirty="0" smtClean="0"/>
          </a:p>
          <a:p>
            <a:pPr marL="0" indent="0"/>
            <a:r>
              <a:rPr lang="en-US" dirty="0" smtClean="0"/>
              <a:t>The else clause, when present, is executed</a:t>
            </a:r>
            <a:r>
              <a:rPr lang="tr-TR" dirty="0" smtClean="0"/>
              <a:t> </a:t>
            </a:r>
            <a:r>
              <a:rPr lang="en-US" dirty="0" smtClean="0"/>
              <a:t>if the loop terminates normally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i="1" dirty="0" smtClean="0"/>
              <a:t>for</a:t>
            </a:r>
            <a:r>
              <a:rPr lang="en-US" sz="3200" dirty="0" smtClean="0"/>
              <a:t> Statement of Python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dirty="0" smtClean="0"/>
              <a:t>for count in [2, 4, 6]: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print</a:t>
            </a:r>
            <a:r>
              <a:rPr lang="tr-TR" dirty="0" smtClean="0"/>
              <a:t> </a:t>
            </a:r>
            <a:r>
              <a:rPr lang="tr-TR" dirty="0" err="1" smtClean="0"/>
              <a:t>count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produces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2</a:t>
            </a:r>
          </a:p>
          <a:p>
            <a:pPr>
              <a:buNone/>
            </a:pPr>
            <a:r>
              <a:rPr lang="tr-TR" dirty="0" smtClean="0"/>
              <a:t>4</a:t>
            </a:r>
          </a:p>
          <a:p>
            <a:pPr>
              <a:buNone/>
            </a:pPr>
            <a:r>
              <a:rPr lang="tr-TR" dirty="0" smtClean="0"/>
              <a:t>6</a:t>
            </a:r>
            <a:endParaRPr lang="en-US" sz="8000" i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i="1" dirty="0" smtClean="0"/>
              <a:t>for</a:t>
            </a:r>
            <a:r>
              <a:rPr lang="en-US" sz="3200" dirty="0" smtClean="0"/>
              <a:t> Statement of Python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T</a:t>
            </a:r>
            <a:r>
              <a:rPr lang="en-US" dirty="0" smtClean="0"/>
              <a:t>he range function takes one, two, or three parameters </a:t>
            </a:r>
            <a:endParaRPr lang="tr-TR" dirty="0" smtClean="0"/>
          </a:p>
          <a:p>
            <a:pPr marL="0" indent="893763">
              <a:buNone/>
            </a:pPr>
            <a:r>
              <a:rPr lang="en-US" dirty="0" smtClean="0"/>
              <a:t>range(5) returns [0, 1, 2, 3, 4]</a:t>
            </a:r>
          </a:p>
          <a:p>
            <a:pPr marL="0" indent="893763">
              <a:buNone/>
            </a:pPr>
            <a:r>
              <a:rPr lang="en-US" dirty="0" smtClean="0"/>
              <a:t>range(2, 7) returns [2, 3, 4, 5, 6]</a:t>
            </a:r>
          </a:p>
          <a:p>
            <a:pPr marL="0" indent="893763">
              <a:buNone/>
            </a:pPr>
            <a:r>
              <a:rPr lang="en-US" dirty="0" smtClean="0"/>
              <a:t>range(0, 8, 2) returns [0, 2, 4, 6]</a:t>
            </a:r>
            <a:endParaRPr lang="tr-TR" dirty="0" smtClean="0"/>
          </a:p>
          <a:p>
            <a:pPr marL="0" indent="893763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Note that range never returns the highest value in a given parameter range.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i="1" dirty="0" smtClean="0"/>
              <a:t>for</a:t>
            </a:r>
            <a:r>
              <a:rPr lang="en-US" sz="3200" dirty="0" smtClean="0"/>
              <a:t> Statement of Python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240" y="1524000"/>
            <a:ext cx="845876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9698" y="4038601"/>
            <a:ext cx="184097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Logically-Controlled Loops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many cases, collections of statements must be repeatedly executed</a:t>
            </a:r>
            <a:endParaRPr lang="tr-TR" dirty="0" smtClean="0"/>
          </a:p>
          <a:p>
            <a:r>
              <a:rPr lang="tr-TR" dirty="0" smtClean="0"/>
              <a:t>B</a:t>
            </a:r>
            <a:r>
              <a:rPr lang="en-US" dirty="0" err="1" smtClean="0"/>
              <a:t>ut</a:t>
            </a:r>
            <a:r>
              <a:rPr lang="en-US" dirty="0" smtClean="0"/>
              <a:t> the</a:t>
            </a:r>
            <a:r>
              <a:rPr lang="tr-TR" dirty="0" smtClean="0"/>
              <a:t> </a:t>
            </a:r>
            <a:r>
              <a:rPr lang="en-US" dirty="0" smtClean="0"/>
              <a:t>repetition control is based on a Boolean expression rather than a counter</a:t>
            </a:r>
            <a:endParaRPr lang="tr-TR" dirty="0" smtClean="0"/>
          </a:p>
          <a:p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these situations, a logically controlled loop is convenient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Logically-Controlled Loops: C and C++ 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34400" cy="457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C and C++ have both pretest and posttest</a:t>
            </a:r>
            <a:r>
              <a:rPr lang="tr-TR" dirty="0" smtClean="0"/>
              <a:t> </a:t>
            </a:r>
            <a:r>
              <a:rPr lang="en-US" dirty="0" smtClean="0"/>
              <a:t>forms, in which the control expression can be arithmetic:</a:t>
            </a:r>
            <a:endParaRPr lang="tr-TR" dirty="0" smtClean="0"/>
          </a:p>
          <a:p>
            <a:pPr marL="533400" indent="-533400" eaLnBrk="1" hangingPunct="1"/>
            <a:endParaRPr lang="en-US" dirty="0" smtClean="0"/>
          </a:p>
          <a:p>
            <a:pPr marL="533400" indent="-533400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cs typeface="Courier New" pitchFamily="49" charset="0"/>
              </a:rPr>
              <a:t>control_expr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33400" indent="-533400"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cs typeface="Courier New" pitchFamily="49" charset="0"/>
              </a:rPr>
              <a:t>loop body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loop body</a:t>
            </a:r>
          </a:p>
          <a:p>
            <a:pPr marL="533400" indent="-533400"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control_expr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Logically-Controlled Loops: C and C++ 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34400" cy="4572000"/>
          </a:xfrm>
        </p:spPr>
        <p:txBody>
          <a:bodyPr/>
          <a:lstStyle/>
          <a:p>
            <a:r>
              <a:rPr lang="en-US" dirty="0" smtClean="0"/>
              <a:t>In the pretest version of a logical loop (while), the statement or statement</a:t>
            </a:r>
            <a:r>
              <a:rPr lang="tr-TR" dirty="0" smtClean="0"/>
              <a:t> </a:t>
            </a:r>
            <a:r>
              <a:rPr lang="en-US" dirty="0" smtClean="0"/>
              <a:t>segment is executed as long as the expression evaluates to true. </a:t>
            </a:r>
            <a:endParaRPr lang="tr-TR" dirty="0" smtClean="0"/>
          </a:p>
          <a:p>
            <a:r>
              <a:rPr lang="en-US" dirty="0" smtClean="0"/>
              <a:t>In the posttest</a:t>
            </a:r>
            <a:r>
              <a:rPr lang="tr-TR" dirty="0" smtClean="0"/>
              <a:t> </a:t>
            </a:r>
            <a:r>
              <a:rPr lang="en-US" dirty="0" smtClean="0"/>
              <a:t>version (do), the loop body is executed until the expression evaluates to false.</a:t>
            </a:r>
          </a:p>
          <a:p>
            <a:r>
              <a:rPr lang="en-US" dirty="0" smtClean="0"/>
              <a:t>The only real difference between the do and the while is that the do always</a:t>
            </a:r>
            <a:r>
              <a:rPr lang="tr-TR" dirty="0" smtClean="0"/>
              <a:t> </a:t>
            </a:r>
            <a:r>
              <a:rPr lang="en-US" dirty="0" smtClean="0"/>
              <a:t>causes the loop body to be executed at least once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Statements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i="1" smtClean="0"/>
              <a:t>selection statement</a:t>
            </a:r>
            <a:r>
              <a:rPr lang="en-US" smtClean="0"/>
              <a:t> provides the means of choosing between two or more paths of execution</a:t>
            </a:r>
          </a:p>
          <a:p>
            <a:pPr eaLnBrk="1" hangingPunct="1"/>
            <a:r>
              <a:rPr lang="en-US" smtClean="0"/>
              <a:t>Two general categories:</a:t>
            </a:r>
          </a:p>
          <a:p>
            <a:pPr lvl="1" eaLnBrk="1" hangingPunct="1"/>
            <a:r>
              <a:rPr lang="en-US" smtClean="0"/>
              <a:t>Two-way selectors</a:t>
            </a:r>
          </a:p>
          <a:p>
            <a:pPr lvl="1" eaLnBrk="1" hangingPunct="1"/>
            <a:r>
              <a:rPr lang="en-US" smtClean="0"/>
              <a:t>Multiple-way selectors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Logically-Controlled Loops: </a:t>
            </a:r>
            <a:r>
              <a:rPr lang="tr-TR" sz="3200" dirty="0" smtClean="0"/>
              <a:t>C# </a:t>
            </a:r>
            <a:endParaRPr lang="en-US" sz="3200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34400" cy="457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r-TR" dirty="0" smtClean="0"/>
              <a:t>C#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segments</a:t>
            </a:r>
            <a:endParaRPr lang="en-US" dirty="0" smtClean="0"/>
          </a:p>
          <a:p>
            <a:pPr marL="533400" indent="-533400" eaLnBrk="1" hangingPunct="1">
              <a:buFontTx/>
              <a:buNone/>
            </a:pPr>
            <a:r>
              <a:rPr lang="en-US" dirty="0" smtClean="0"/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133600"/>
            <a:ext cx="704712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User-Located Loop Control Mechanisms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dirty="0" smtClean="0"/>
              <a:t>Sometimes it is convenient for the programmers to decide a location for loop control (other than top or bottom of the loop)</a:t>
            </a:r>
          </a:p>
          <a:p>
            <a:pPr marL="533400" indent="-533400" eaLnBrk="1" hangingPunct="1"/>
            <a:r>
              <a:rPr lang="en-US" dirty="0" smtClean="0"/>
              <a:t>Simple design for single loops</a:t>
            </a:r>
            <a:endParaRPr lang="tr-TR" dirty="0" smtClean="0"/>
          </a:p>
          <a:p>
            <a:pPr marL="533400" indent="-533400" eaLnBrk="1" hangingPunct="1"/>
            <a:r>
              <a:rPr lang="tr-TR" dirty="0" err="1" smtClean="0"/>
              <a:t>Include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-</a:t>
            </a:r>
            <a:r>
              <a:rPr lang="tr-TR" dirty="0" err="1" smtClean="0"/>
              <a:t>located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 </a:t>
            </a:r>
            <a:r>
              <a:rPr lang="tr-TR" dirty="0" err="1" smtClean="0"/>
              <a:t>exits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User-Located Loop Control Mechanisms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</a:t>
            </a:r>
            <a:r>
              <a:rPr lang="en-US" dirty="0" smtClean="0"/>
              <a:t>n unlabeled control statement, </a:t>
            </a:r>
            <a:r>
              <a:rPr lang="en-US" b="1" dirty="0" smtClean="0"/>
              <a:t>continue,</a:t>
            </a:r>
          </a:p>
          <a:p>
            <a:r>
              <a:rPr lang="tr-TR" dirty="0" smtClean="0"/>
              <a:t>Tr</a:t>
            </a:r>
            <a:r>
              <a:rPr lang="en-US" dirty="0" err="1" smtClean="0"/>
              <a:t>ansfers</a:t>
            </a:r>
            <a:r>
              <a:rPr lang="en-US" dirty="0" smtClean="0"/>
              <a:t> control to the control mechanism of the smallest enclosing loop.</a:t>
            </a:r>
          </a:p>
          <a:p>
            <a:r>
              <a:rPr lang="en-US" dirty="0" smtClean="0"/>
              <a:t>This is a way to skip the rest of the loop statements on the</a:t>
            </a:r>
            <a:r>
              <a:rPr lang="tr-TR" dirty="0" smtClean="0"/>
              <a:t> </a:t>
            </a:r>
            <a:r>
              <a:rPr lang="en-US" dirty="0" smtClean="0"/>
              <a:t>current iteration without terminating the loop structure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419600"/>
            <a:ext cx="491905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User-Located Loop Control Mechanisms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negative value terminates the loop.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19400"/>
            <a:ext cx="6190047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User-Located Loop Control Mechanisms</a:t>
            </a:r>
            <a:endParaRPr 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, C++, Python, Ruby, and C# have unconditional unlabeled exits (</a:t>
            </a:r>
            <a:r>
              <a:rPr lang="en-US" sz="2400" b="1" smtClean="0">
                <a:latin typeface="Courier New" pitchFamily="49" charset="0"/>
              </a:rPr>
              <a:t>break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smtClean="0"/>
              <a:t>Java and Perl have unconditional labeled exits (</a:t>
            </a:r>
            <a:r>
              <a:rPr lang="en-US" sz="2400" b="1" smtClean="0">
                <a:latin typeface="Courier New" pitchFamily="49" charset="0"/>
              </a:rPr>
              <a:t>break</a:t>
            </a:r>
            <a:r>
              <a:rPr lang="en-US" smtClean="0"/>
              <a:t> in Java, </a:t>
            </a:r>
            <a:r>
              <a:rPr lang="en-US" sz="2400" b="1" smtClean="0">
                <a:latin typeface="Courier New" pitchFamily="49" charset="0"/>
              </a:rPr>
              <a:t>last</a:t>
            </a:r>
            <a:r>
              <a:rPr lang="en-US" smtClean="0"/>
              <a:t> in Perl)</a:t>
            </a:r>
          </a:p>
          <a:p>
            <a:pPr eaLnBrk="1" hangingPunct="1"/>
            <a:r>
              <a:rPr lang="en-US" smtClean="0"/>
              <a:t>C, C++, and Python have an unlabeled control statement, </a:t>
            </a:r>
            <a:r>
              <a:rPr lang="en-US" sz="2400" b="1" smtClean="0">
                <a:latin typeface="Courier New" pitchFamily="49" charset="0"/>
              </a:rPr>
              <a:t>continue</a:t>
            </a:r>
            <a:r>
              <a:rPr lang="en-US" smtClean="0"/>
              <a:t>, that skips the remainder of the current iteration, but does not exit the loop</a:t>
            </a:r>
          </a:p>
          <a:p>
            <a:pPr eaLnBrk="1" hangingPunct="1"/>
            <a:r>
              <a:rPr lang="en-US" smtClean="0"/>
              <a:t>Java and Perl have labeled versions of </a:t>
            </a:r>
            <a:r>
              <a:rPr lang="en-US" sz="2400" b="1" smtClean="0">
                <a:latin typeface="Courier New" pitchFamily="49" charset="0"/>
              </a:rPr>
              <a:t>continue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Iteration Based on Data Structures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number of elements in a data structure controls loop iteration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Control mechanism is a call to an </a:t>
            </a:r>
            <a:r>
              <a:rPr lang="en-US" i="1" smtClean="0"/>
              <a:t>iterator</a:t>
            </a:r>
            <a:r>
              <a:rPr lang="en-US" smtClean="0"/>
              <a:t> function that returns the next element in some chosen order, if there is one; else loop is terminate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C's </a:t>
            </a:r>
            <a:r>
              <a:rPr lang="en-US" b="1" smtClean="0">
                <a:latin typeface="Courier New" pitchFamily="49" charset="0"/>
              </a:rPr>
              <a:t>for</a:t>
            </a:r>
            <a:r>
              <a:rPr lang="en-US" smtClean="0"/>
              <a:t> can be used to build a user-defined iterator: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</a:rPr>
              <a:t>for</a:t>
            </a:r>
            <a:r>
              <a:rPr lang="en-US" sz="2000" smtClean="0">
                <a:latin typeface="Courier New" pitchFamily="49" charset="0"/>
              </a:rPr>
              <a:t> (p=root; p==NULL; traverse(p)){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...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Iteration Based on Data Structures </a:t>
            </a:r>
            <a:r>
              <a:rPr lang="en-US" sz="2200" smtClean="0"/>
              <a:t>(continued)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153400" cy="4953000"/>
          </a:xfrm>
        </p:spPr>
        <p:txBody>
          <a:bodyPr/>
          <a:lstStyle/>
          <a:p>
            <a:pPr eaLnBrk="1" hangingPunct="1"/>
            <a:r>
              <a:rPr lang="en-US" sz="2000" smtClean="0"/>
              <a:t> </a:t>
            </a:r>
            <a:r>
              <a:rPr lang="en-US" smtClean="0"/>
              <a:t>PHP</a:t>
            </a:r>
          </a:p>
          <a:p>
            <a:pPr eaLnBrk="1" hangingPunct="1">
              <a:buFontTx/>
              <a:buNone/>
            </a:pPr>
            <a:r>
              <a:rPr lang="en-US" sz="2000" smtClean="0"/>
              <a:t>  - </a:t>
            </a:r>
            <a:r>
              <a:rPr lang="en-US" sz="2000" smtClean="0">
                <a:latin typeface="Courier New" pitchFamily="49" charset="0"/>
              </a:rPr>
              <a:t>current</a:t>
            </a:r>
            <a:r>
              <a:rPr lang="en-US" sz="2000" smtClean="0"/>
              <a:t> </a:t>
            </a:r>
            <a:r>
              <a:rPr lang="en-US" sz="2400" smtClean="0"/>
              <a:t>points at one element of the array</a:t>
            </a:r>
          </a:p>
          <a:p>
            <a:pPr eaLnBrk="1" hangingPunct="1">
              <a:buFontTx/>
              <a:buNone/>
            </a:pPr>
            <a:r>
              <a:rPr lang="en-US" sz="2000" smtClean="0"/>
              <a:t>  - </a:t>
            </a:r>
            <a:r>
              <a:rPr lang="en-US" sz="2000" smtClean="0">
                <a:latin typeface="Courier New" pitchFamily="49" charset="0"/>
              </a:rPr>
              <a:t>next</a:t>
            </a:r>
            <a:r>
              <a:rPr lang="en-US" sz="2000" smtClean="0"/>
              <a:t> </a:t>
            </a:r>
            <a:r>
              <a:rPr lang="en-US" sz="2400" smtClean="0"/>
              <a:t>moves</a:t>
            </a:r>
            <a:r>
              <a:rPr lang="en-US" sz="2000" smtClean="0"/>
              <a:t> </a:t>
            </a:r>
            <a:r>
              <a:rPr lang="en-US" sz="2000" smtClean="0">
                <a:latin typeface="Courier New" pitchFamily="49" charset="0"/>
              </a:rPr>
              <a:t>current</a:t>
            </a:r>
            <a:r>
              <a:rPr lang="en-US" sz="2000" smtClean="0"/>
              <a:t> </a:t>
            </a:r>
            <a:r>
              <a:rPr lang="en-US" sz="2400" smtClean="0"/>
              <a:t>to the next element</a:t>
            </a:r>
          </a:p>
          <a:p>
            <a:pPr eaLnBrk="1" hangingPunct="1">
              <a:buFontTx/>
              <a:buNone/>
            </a:pPr>
            <a:r>
              <a:rPr lang="en-US" sz="2000" smtClean="0"/>
              <a:t>  - </a:t>
            </a:r>
            <a:r>
              <a:rPr lang="en-US" sz="2000" smtClean="0">
                <a:latin typeface="Courier New" pitchFamily="49" charset="0"/>
              </a:rPr>
              <a:t>reset</a:t>
            </a:r>
            <a:r>
              <a:rPr lang="en-US" sz="2000" smtClean="0"/>
              <a:t> </a:t>
            </a:r>
            <a:r>
              <a:rPr lang="en-US" sz="2400" smtClean="0"/>
              <a:t>moves</a:t>
            </a:r>
            <a:r>
              <a:rPr lang="en-US" sz="2000" smtClean="0"/>
              <a:t> </a:t>
            </a:r>
            <a:r>
              <a:rPr lang="en-US" sz="2000" smtClean="0">
                <a:latin typeface="Courier New" pitchFamily="49" charset="0"/>
              </a:rPr>
              <a:t>current</a:t>
            </a:r>
            <a:r>
              <a:rPr lang="en-US" sz="2000" smtClean="0"/>
              <a:t> </a:t>
            </a:r>
            <a:r>
              <a:rPr lang="en-US" sz="2400" smtClean="0"/>
              <a:t>to the first element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mtClean="0">
                <a:solidFill>
                  <a:srgbClr val="333399"/>
                </a:solidFill>
              </a:rPr>
              <a:t>Java 5.0 (uses </a:t>
            </a:r>
            <a:r>
              <a:rPr lang="en-US" sz="2000" b="1" smtClean="0">
                <a:solidFill>
                  <a:srgbClr val="333399"/>
                </a:solidFill>
                <a:latin typeface="Courier New" pitchFamily="49" charset="0"/>
              </a:rPr>
              <a:t>for</a:t>
            </a:r>
            <a:r>
              <a:rPr lang="en-US" smtClean="0">
                <a:solidFill>
                  <a:srgbClr val="333399"/>
                </a:solidFill>
              </a:rPr>
              <a:t>, although it is called foreach)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333399"/>
                </a:solidFill>
              </a:rPr>
              <a:t> </a:t>
            </a:r>
            <a:r>
              <a:rPr lang="en-US" sz="1600" smtClean="0">
                <a:solidFill>
                  <a:srgbClr val="333399"/>
                </a:solidFill>
              </a:rPr>
              <a:t>    </a:t>
            </a:r>
            <a:r>
              <a:rPr lang="en-US" sz="2400" smtClean="0">
                <a:solidFill>
                  <a:srgbClr val="333399"/>
                </a:solidFill>
              </a:rPr>
              <a:t>For arrays and any other class that implements the </a:t>
            </a:r>
            <a:r>
              <a:rPr lang="en-US" sz="2000" smtClean="0">
                <a:solidFill>
                  <a:srgbClr val="333399"/>
                </a:solidFill>
                <a:latin typeface="Courier New" pitchFamily="49" charset="0"/>
              </a:rPr>
              <a:t>Iterable</a:t>
            </a:r>
            <a:r>
              <a:rPr lang="en-US" sz="1600" smtClean="0">
                <a:solidFill>
                  <a:srgbClr val="333399"/>
                </a:solidFill>
              </a:rPr>
              <a:t> </a:t>
            </a:r>
            <a:r>
              <a:rPr lang="en-US" sz="2400" smtClean="0">
                <a:solidFill>
                  <a:srgbClr val="333399"/>
                </a:solidFill>
              </a:rPr>
              <a:t>interface, e.g., </a:t>
            </a:r>
            <a:r>
              <a:rPr lang="en-US" sz="2000" smtClean="0">
                <a:solidFill>
                  <a:srgbClr val="333399"/>
                </a:solidFill>
                <a:latin typeface="Courier New" pitchFamily="49" charset="0"/>
              </a:rPr>
              <a:t>ArrayList</a:t>
            </a:r>
          </a:p>
          <a:p>
            <a:pPr lvl="1" eaLnBrk="1" hangingPunct="1"/>
            <a:endParaRPr lang="en-US" sz="1600" smtClean="0">
              <a:solidFill>
                <a:srgbClr val="333399"/>
              </a:solidFill>
            </a:endParaRPr>
          </a:p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333399"/>
                </a:solidFill>
              </a:rPr>
              <a:t>       </a:t>
            </a:r>
            <a:r>
              <a:rPr lang="en-US" sz="2000" b="1" smtClean="0">
                <a:solidFill>
                  <a:srgbClr val="333399"/>
                </a:solidFill>
                <a:latin typeface="Courier New" pitchFamily="49" charset="0"/>
              </a:rPr>
              <a:t>for</a:t>
            </a:r>
            <a:r>
              <a:rPr lang="en-US" sz="2000" smtClean="0">
                <a:solidFill>
                  <a:srgbClr val="333399"/>
                </a:solidFill>
                <a:latin typeface="Courier New" pitchFamily="49" charset="0"/>
              </a:rPr>
              <a:t> (String myElement : myList) { … }</a:t>
            </a:r>
            <a:endParaRPr lang="en-US" sz="20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685800" y="2286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304800" y="304800"/>
            <a:ext cx="8839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kern="0" dirty="0">
                <a:solidFill>
                  <a:srgbClr val="666699"/>
                </a:solidFill>
                <a:latin typeface="Lucida Sans Unicode"/>
                <a:ea typeface="+mj-ea"/>
                <a:cs typeface="+mn-cs"/>
              </a:rPr>
              <a:t>Iteration Based on Data Structures </a:t>
            </a:r>
            <a:r>
              <a:rPr lang="en-US" kern="0" dirty="0">
                <a:solidFill>
                  <a:srgbClr val="666699"/>
                </a:solidFill>
                <a:latin typeface="Lucida Sans Unicode"/>
                <a:ea typeface="+mj-ea"/>
                <a:cs typeface="+mn-cs"/>
              </a:rPr>
              <a:t>(continued)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8863013" cy="703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solidFill>
                  <a:srgbClr val="333399"/>
                </a:solidFill>
                <a:latin typeface="Lucida Sans Unicode"/>
                <a:ea typeface="+mn-ea"/>
                <a:cs typeface="+mn-cs"/>
              </a:rPr>
              <a:t>C# and F# (and the other .NET languages) have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333399"/>
                </a:solidFill>
                <a:latin typeface="Lucida Sans Unicode"/>
                <a:ea typeface="+mn-ea"/>
                <a:cs typeface="+mn-cs"/>
              </a:rPr>
              <a:t>   generic library classes, like Java 5.0 (for arrays,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333399"/>
                </a:solidFill>
                <a:latin typeface="Lucida Sans Unicode"/>
                <a:ea typeface="+mn-ea"/>
                <a:cs typeface="+mn-cs"/>
              </a:rPr>
              <a:t>   lists, stacks, and queues). Can iterate over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333399"/>
                </a:solidFill>
                <a:latin typeface="Lucida Sans Unicode"/>
                <a:ea typeface="+mn-ea"/>
                <a:cs typeface="+mn-cs"/>
              </a:rPr>
              <a:t>   these with the </a:t>
            </a:r>
            <a:r>
              <a:rPr lang="en-US" sz="2000" b="1" kern="0" dirty="0" err="1">
                <a:solidFill>
                  <a:srgbClr val="333399"/>
                </a:solidFill>
                <a:latin typeface="Courier New" pitchFamily="49" charset="0"/>
                <a:ea typeface="+mn-ea"/>
                <a:cs typeface="+mn-cs"/>
              </a:rPr>
              <a:t>foreach</a:t>
            </a:r>
            <a:r>
              <a:rPr lang="en-US" sz="2800" kern="0" dirty="0">
                <a:solidFill>
                  <a:srgbClr val="333399"/>
                </a:solidFill>
                <a:latin typeface="Lucida Sans Unicode"/>
                <a:ea typeface="+mn-ea"/>
                <a:cs typeface="+mn-cs"/>
              </a:rPr>
              <a:t> statement. User-defined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333399"/>
                </a:solidFill>
                <a:latin typeface="Lucida Sans Unicode"/>
                <a:ea typeface="+mn-ea"/>
                <a:cs typeface="+mn-cs"/>
              </a:rPr>
              <a:t>   collections can implement the </a:t>
            </a:r>
            <a:r>
              <a:rPr lang="en-US" sz="2000" kern="0" dirty="0" err="1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IEnumerator</a:t>
            </a:r>
            <a:r>
              <a:rPr lang="en-US" sz="2800" kern="0" dirty="0">
                <a:solidFill>
                  <a:srgbClr val="333399"/>
                </a:solidFill>
                <a:latin typeface="Lucida Sans Unicode"/>
                <a:ea typeface="+mn-ea"/>
                <a:cs typeface="+mn-cs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333399"/>
                </a:solidFill>
                <a:latin typeface="Lucida Sans Unicode"/>
                <a:ea typeface="+mn-ea"/>
                <a:cs typeface="+mn-cs"/>
              </a:rPr>
              <a:t>   interface and also use </a:t>
            </a:r>
            <a:r>
              <a:rPr lang="en-US" sz="2000" b="1" kern="0" dirty="0" err="1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sz="2800" kern="0" dirty="0">
                <a:solidFill>
                  <a:srgbClr val="333399"/>
                </a:solidFill>
                <a:latin typeface="Lucida Sans Unicode"/>
                <a:ea typeface="+mn-ea"/>
                <a:cs typeface="+mn-cs"/>
              </a:rPr>
              <a:t>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333399"/>
                </a:solidFill>
                <a:latin typeface="Lucida Sans Unicode"/>
                <a:ea typeface="+mn-ea"/>
                <a:cs typeface="+mn-cs"/>
              </a:rPr>
              <a:t>	</a:t>
            </a:r>
            <a:r>
              <a:rPr lang="en-US" sz="1800" kern="0" dirty="0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List&lt;String&gt; names = </a:t>
            </a:r>
            <a:r>
              <a:rPr lang="en-US" sz="1800" b="1" kern="0" dirty="0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1800" kern="0" dirty="0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 List&lt;String&gt;();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800" kern="0" dirty="0" err="1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names.Add</a:t>
            </a:r>
            <a:r>
              <a:rPr lang="en-US" sz="1800" kern="0" dirty="0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("Bob");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800" kern="0" dirty="0" err="1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names.Add</a:t>
            </a:r>
            <a:r>
              <a:rPr lang="en-US" sz="1800" kern="0" dirty="0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("Carol");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800" kern="0" dirty="0" err="1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names.Add</a:t>
            </a:r>
            <a:r>
              <a:rPr lang="en-US" sz="1800" kern="0" dirty="0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("Ted");</a:t>
            </a:r>
            <a:r>
              <a:rPr lang="en-US" sz="1800" b="1" kern="0" dirty="0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b="1" kern="0" dirty="0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800" b="1" kern="0" dirty="0" err="1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sz="1800" kern="0" dirty="0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 (Strings name </a:t>
            </a:r>
            <a:r>
              <a:rPr lang="en-US" sz="1800" b="1" kern="0" dirty="0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in</a:t>
            </a:r>
            <a:r>
              <a:rPr lang="en-US" sz="1800" kern="0" dirty="0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 names)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800" kern="0" dirty="0" err="1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Console.WriteLine</a:t>
            </a:r>
            <a:r>
              <a:rPr lang="en-US" sz="1800" kern="0" dirty="0">
                <a:solidFill>
                  <a:srgbClr val="333399"/>
                </a:solidFill>
                <a:latin typeface="Courier New" pitchFamily="49" charset="0"/>
                <a:ea typeface="+mn-ea"/>
                <a:cs typeface="Courier New" pitchFamily="49" charset="0"/>
              </a:rPr>
              <a:t> ("Name: {0}", name);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1800" kern="0" dirty="0">
              <a:solidFill>
                <a:srgbClr val="333399"/>
              </a:solidFill>
              <a:latin typeface="Courier New" pitchFamily="49" charset="0"/>
              <a:ea typeface="+mn-ea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1800" kern="0" dirty="0">
              <a:solidFill>
                <a:srgbClr val="333399"/>
              </a:solidFill>
              <a:latin typeface="Courier New" pitchFamily="49" charset="0"/>
              <a:ea typeface="+mn-ea"/>
              <a:cs typeface="+mn-cs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b="1" kern="0" dirty="0">
              <a:solidFill>
                <a:srgbClr val="333399"/>
              </a:solidFill>
              <a:latin typeface="Courier New" pitchFamily="49" charset="0"/>
              <a:ea typeface="+mn-ea"/>
              <a:cs typeface="+mn-cs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2000" kern="0" dirty="0">
              <a:solidFill>
                <a:srgbClr val="333399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333399"/>
                </a:solidFill>
                <a:latin typeface="Lucida Sans Unicode"/>
                <a:ea typeface="+mn-ea"/>
                <a:cs typeface="+mn-cs"/>
              </a:rPr>
              <a:t>   </a:t>
            </a:r>
            <a:endParaRPr lang="en-US" sz="1800" kern="0" dirty="0">
              <a:solidFill>
                <a:srgbClr val="333399"/>
              </a:solidFill>
              <a:latin typeface="Lucida Sans Unicode"/>
              <a:ea typeface="+mn-ea"/>
              <a:cs typeface="+mn-cs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800" kern="0" dirty="0">
              <a:solidFill>
                <a:srgbClr val="333399"/>
              </a:solidFill>
              <a:latin typeface="Lucida Sans Unicode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Unconditional Branching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Transfers execution control to a specified place in the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Represented one of the most heated debates in 1960’s and 1970’s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Major concern: Readability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Some languages do not support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smtClean="0"/>
              <a:t> statement (e.g., Java)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C# offers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smtClean="0"/>
              <a:t> statement (can be used in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400" smtClean="0"/>
              <a:t> statements)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Loop exit statements are restricted and somewhat camouflaged </a:t>
            </a:r>
            <a:r>
              <a:rPr lang="en-US" sz="2000" b="1" smtClean="0">
                <a:latin typeface="Courier New" pitchFamily="49" charset="0"/>
              </a:rPr>
              <a:t>goto</a:t>
            </a:r>
            <a:r>
              <a:rPr lang="en-US" sz="2400" smtClean="0"/>
              <a:t>’s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Variety of statement-level structures</a:t>
            </a:r>
          </a:p>
          <a:p>
            <a:pPr eaLnBrk="1" hangingPunct="1"/>
            <a:r>
              <a:rPr lang="en-US" smtClean="0"/>
              <a:t>Choice of control statements beyond selection and logical pretest loops is a  trade-off between language size and writability</a:t>
            </a:r>
          </a:p>
          <a:p>
            <a:pPr eaLnBrk="1" hangingPunct="1"/>
            <a:r>
              <a:rPr lang="en-US" smtClean="0"/>
              <a:t>Functional and logic programming languages use quite different control structures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Two-Way Selection Statements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 the two-way selection statements of contemporary imperative languages</a:t>
            </a:r>
            <a:r>
              <a:rPr lang="tr-TR" dirty="0" smtClean="0"/>
              <a:t> </a:t>
            </a:r>
            <a:r>
              <a:rPr lang="en-US" dirty="0" smtClean="0"/>
              <a:t>are quite similar, there are some variations in their designs.</a:t>
            </a:r>
            <a:endParaRPr lang="tr-TR" dirty="0" smtClean="0"/>
          </a:p>
          <a:p>
            <a:endParaRPr lang="tr-TR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dirty="0" smtClean="0"/>
              <a:t>General form: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/>
              <a:t>control_expression</a:t>
            </a:r>
            <a:endParaRPr lang="en-US" dirty="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clause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clause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Control Expression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the then reserved word or some other syntactic marker is not used to introduce the then clause, the control expression is placed in parentheses</a:t>
            </a:r>
          </a:p>
          <a:p>
            <a:pPr eaLnBrk="1" hangingPunct="1"/>
            <a:r>
              <a:rPr lang="en-US" dirty="0" smtClean="0"/>
              <a:t>In C89, C99, Python, and C++, the control expression can be arithmetic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 Boolean</a:t>
            </a:r>
          </a:p>
          <a:p>
            <a:pPr eaLnBrk="1" hangingPunct="1"/>
            <a:r>
              <a:rPr lang="en-US" dirty="0" smtClean="0"/>
              <a:t>In most other languages, the control expression must be Boolean</a:t>
            </a:r>
            <a:endParaRPr lang="tr-TR" dirty="0" smtClean="0"/>
          </a:p>
          <a:p>
            <a:pPr eaLnBrk="1" hangingPunct="1"/>
            <a:r>
              <a:rPr lang="tr-TR" dirty="0" err="1" smtClean="0"/>
              <a:t>if</a:t>
            </a:r>
            <a:r>
              <a:rPr lang="tr-TR" dirty="0" smtClean="0"/>
              <a:t> (x &gt; y) …..		</a:t>
            </a:r>
            <a:r>
              <a:rPr lang="tr-TR" dirty="0" err="1" smtClean="0"/>
              <a:t>while</a:t>
            </a:r>
            <a:r>
              <a:rPr lang="tr-TR" dirty="0" smtClean="0"/>
              <a:t> (x &gt; y)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Clause Form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 many contemporary languages, the then and else clauses can be single statements or compound statements</a:t>
            </a:r>
            <a:endParaRPr lang="tr-TR" sz="2400" dirty="0" smtClean="0"/>
          </a:p>
          <a:p>
            <a:pPr eaLnBrk="1" hangingPunct="1"/>
            <a:r>
              <a:rPr lang="en-US" sz="2400" dirty="0" smtClean="0"/>
              <a:t>Many languages use braces to form compound</a:t>
            </a:r>
            <a:r>
              <a:rPr lang="tr-TR" sz="2400" dirty="0" smtClean="0"/>
              <a:t> </a:t>
            </a:r>
            <a:r>
              <a:rPr lang="en-US" sz="2400" dirty="0" smtClean="0"/>
              <a:t>statements, which serve as the bodies of then and else clauses.</a:t>
            </a:r>
            <a:endParaRPr lang="tr-TR" sz="2400" dirty="0" smtClean="0"/>
          </a:p>
          <a:p>
            <a:pPr eaLnBrk="1" hangingPunct="1"/>
            <a:endParaRPr lang="tr-TR" sz="2400" dirty="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/>
              <a:t>control_expression</a:t>
            </a:r>
            <a:endParaRPr lang="en-US" dirty="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clause</a:t>
            </a:r>
            <a:r>
              <a:rPr lang="tr-TR" dirty="0" smtClean="0">
                <a:cs typeface="Courier New" pitchFamily="49" charset="0"/>
              </a:rPr>
              <a:t> </a:t>
            </a:r>
            <a:r>
              <a:rPr lang="tr-TR" dirty="0" smtClean="0"/>
              <a:t>{…}</a:t>
            </a:r>
            <a:endParaRPr lang="en-US" dirty="0" smtClean="0">
              <a:cs typeface="Courier New" pitchFamily="49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clause</a:t>
            </a:r>
            <a:r>
              <a:rPr lang="tr-TR" dirty="0" smtClean="0">
                <a:cs typeface="Courier New" pitchFamily="49" charset="0"/>
              </a:rPr>
              <a:t> </a:t>
            </a:r>
            <a:r>
              <a:rPr lang="tr-TR" dirty="0" smtClean="0"/>
              <a:t>{…}</a:t>
            </a:r>
            <a:endParaRPr lang="en-US" dirty="0" smtClean="0">
              <a:cs typeface="Courier New" pitchFamily="49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Clause Form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Perl, all clauses must be delimited by braces </a:t>
            </a:r>
            <a:r>
              <a:rPr lang="tr-TR" dirty="0" smtClean="0"/>
              <a:t>{ }</a:t>
            </a:r>
            <a:r>
              <a:rPr lang="en-US" dirty="0" smtClean="0"/>
              <a:t>, even if they</a:t>
            </a:r>
            <a:r>
              <a:rPr lang="tr-TR" dirty="0" smtClean="0"/>
              <a:t> </a:t>
            </a:r>
            <a:r>
              <a:rPr lang="tr-TR" dirty="0" err="1" smtClean="0"/>
              <a:t>contain</a:t>
            </a:r>
            <a:r>
              <a:rPr lang="tr-TR" dirty="0" smtClean="0"/>
              <a:t> </a:t>
            </a: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statements</a:t>
            </a:r>
            <a:r>
              <a:rPr lang="tr-TR" dirty="0" smtClean="0"/>
              <a:t>.	</a:t>
            </a:r>
          </a:p>
          <a:p>
            <a:pPr>
              <a:buNone/>
            </a:pPr>
            <a:endParaRPr lang="tr-TR" dirty="0" smtClean="0"/>
          </a:p>
          <a:p>
            <a:pPr eaLnBrk="1" hangingPunct="1"/>
            <a:r>
              <a:rPr lang="en-US" dirty="0" smtClean="0"/>
              <a:t>In Fortran 95, </a:t>
            </a:r>
            <a:r>
              <a:rPr lang="en-US" dirty="0" err="1" smtClean="0"/>
              <a:t>Ada</a:t>
            </a:r>
            <a:r>
              <a:rPr lang="en-US" dirty="0" smtClean="0"/>
              <a:t>, Python, and Ruby, clauses are statement sequences </a:t>
            </a:r>
            <a:r>
              <a:rPr lang="tr-TR" dirty="0" err="1" smtClean="0"/>
              <a:t>rather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compound</a:t>
            </a:r>
            <a:r>
              <a:rPr lang="tr-TR" dirty="0" smtClean="0"/>
              <a:t> </a:t>
            </a:r>
            <a:r>
              <a:rPr lang="tr-TR" dirty="0" err="1" smtClean="0"/>
              <a:t>statements</a:t>
            </a:r>
            <a:r>
              <a:rPr lang="tr-TR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3817</TotalTime>
  <Words>2530</Words>
  <Application>Microsoft Office PowerPoint</Application>
  <PresentationFormat>On-screen Show (4:3)</PresentationFormat>
  <Paragraphs>459</Paragraphs>
  <Slides>59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Courier New</vt:lpstr>
      <vt:lpstr>Lucida Sans Unicode</vt:lpstr>
      <vt:lpstr>Times</vt:lpstr>
      <vt:lpstr>1_sebesta</vt:lpstr>
      <vt:lpstr>Chapter 8</vt:lpstr>
      <vt:lpstr>Chapter 8 Topics</vt:lpstr>
      <vt:lpstr>Control Statements</vt:lpstr>
      <vt:lpstr>Control Statements: Evolution</vt:lpstr>
      <vt:lpstr>Selection Statements</vt:lpstr>
      <vt:lpstr>Two-Way Selection Statements</vt:lpstr>
      <vt:lpstr>The Control Expression</vt:lpstr>
      <vt:lpstr>Clause Form</vt:lpstr>
      <vt:lpstr>Clause Form</vt:lpstr>
      <vt:lpstr>Clause Form</vt:lpstr>
      <vt:lpstr>Nesting Selectors</vt:lpstr>
      <vt:lpstr>Nesting Selectors</vt:lpstr>
      <vt:lpstr>Nesting Selectors</vt:lpstr>
      <vt:lpstr>Nesting Selectors</vt:lpstr>
      <vt:lpstr>Nesting Selectors </vt:lpstr>
      <vt:lpstr>Nesting Selectors </vt:lpstr>
      <vt:lpstr>Nesting Selectors </vt:lpstr>
      <vt:lpstr>Nesting Selectors (continued)</vt:lpstr>
      <vt:lpstr>Nesting Selectors (continued)</vt:lpstr>
      <vt:lpstr>Nesting Selectors - Python</vt:lpstr>
      <vt:lpstr>Nesting Selectors - Python</vt:lpstr>
      <vt:lpstr>Selector Expressions</vt:lpstr>
      <vt:lpstr>Multiple-Way Selection Statements</vt:lpstr>
      <vt:lpstr>Multiple-Way Selection: Examples</vt:lpstr>
      <vt:lpstr>Multiple-Way Selection: Examples</vt:lpstr>
      <vt:lpstr>Multiple-Way Selection: Examples</vt:lpstr>
      <vt:lpstr>Multiple-Way Selection: Examples</vt:lpstr>
      <vt:lpstr>Multiple-Way Selection: Examples</vt:lpstr>
      <vt:lpstr>Multiple-Way Selection: Examples</vt:lpstr>
      <vt:lpstr>Multiple-Way Selection: Examples</vt:lpstr>
      <vt:lpstr>Multiple-Way Selection</vt:lpstr>
      <vt:lpstr>Multiple-Way Selection: Examples</vt:lpstr>
      <vt:lpstr>PowerPoint Presentation</vt:lpstr>
      <vt:lpstr>Iterative Statements</vt:lpstr>
      <vt:lpstr>Iterative Statements</vt:lpstr>
      <vt:lpstr>Counter-Controlled Loops</vt:lpstr>
      <vt:lpstr>Iterative Statements</vt:lpstr>
      <vt:lpstr>The for Statement of the C-Based Languages</vt:lpstr>
      <vt:lpstr>The for Statement of the C-Based Languages</vt:lpstr>
      <vt:lpstr>The for Statement of the C-Based Languages</vt:lpstr>
      <vt:lpstr>The for Statement of the C-Based Languages</vt:lpstr>
      <vt:lpstr>The for Statement of the C-Based Languages</vt:lpstr>
      <vt:lpstr>The for Statement of Python</vt:lpstr>
      <vt:lpstr>The for Statement of Python</vt:lpstr>
      <vt:lpstr>The for Statement of Python</vt:lpstr>
      <vt:lpstr>The for Statement of Python</vt:lpstr>
      <vt:lpstr>Logically-Controlled Loops</vt:lpstr>
      <vt:lpstr>Logically-Controlled Loops: C and C++ </vt:lpstr>
      <vt:lpstr>Logically-Controlled Loops: C and C++ </vt:lpstr>
      <vt:lpstr>Logically-Controlled Loops: C# </vt:lpstr>
      <vt:lpstr>User-Located Loop Control Mechanisms</vt:lpstr>
      <vt:lpstr>User-Located Loop Control Mechanisms</vt:lpstr>
      <vt:lpstr>User-Located Loop Control Mechanisms</vt:lpstr>
      <vt:lpstr>User-Located Loop Control Mechanisms</vt:lpstr>
      <vt:lpstr>Iteration Based on Data Structures</vt:lpstr>
      <vt:lpstr>Iteration Based on Data Structures (continued)</vt:lpstr>
      <vt:lpstr>PowerPoint Presentation</vt:lpstr>
      <vt:lpstr>Unconditional Branching</vt:lpstr>
      <vt:lpstr>Conclusions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ED</cp:lastModifiedBy>
  <cp:revision>141</cp:revision>
  <dcterms:created xsi:type="dcterms:W3CDTF">2003-08-01T12:29:19Z</dcterms:created>
  <dcterms:modified xsi:type="dcterms:W3CDTF">2019-03-29T22:38:30Z</dcterms:modified>
</cp:coreProperties>
</file>