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78"/>
  </p:notesMasterIdLst>
  <p:handoutMasterIdLst>
    <p:handoutMasterId r:id="rId79"/>
  </p:handoutMasterIdLst>
  <p:sldIdLst>
    <p:sldId id="256" r:id="rId2"/>
    <p:sldId id="359" r:id="rId3"/>
    <p:sldId id="260" r:id="rId4"/>
    <p:sldId id="314" r:id="rId5"/>
    <p:sldId id="266" r:id="rId6"/>
    <p:sldId id="380" r:id="rId7"/>
    <p:sldId id="381" r:id="rId8"/>
    <p:sldId id="261" r:id="rId9"/>
    <p:sldId id="315" r:id="rId10"/>
    <p:sldId id="360" r:id="rId11"/>
    <p:sldId id="262" r:id="rId12"/>
    <p:sldId id="316" r:id="rId13"/>
    <p:sldId id="305" r:id="rId14"/>
    <p:sldId id="317" r:id="rId15"/>
    <p:sldId id="265" r:id="rId16"/>
    <p:sldId id="318" r:id="rId17"/>
    <p:sldId id="319" r:id="rId18"/>
    <p:sldId id="320" r:id="rId19"/>
    <p:sldId id="267" r:id="rId20"/>
    <p:sldId id="322" r:id="rId21"/>
    <p:sldId id="323" r:id="rId22"/>
    <p:sldId id="382" r:id="rId23"/>
    <p:sldId id="324" r:id="rId24"/>
    <p:sldId id="269" r:id="rId25"/>
    <p:sldId id="383" r:id="rId26"/>
    <p:sldId id="384" r:id="rId27"/>
    <p:sldId id="325" r:id="rId28"/>
    <p:sldId id="326" r:id="rId29"/>
    <p:sldId id="270" r:id="rId30"/>
    <p:sldId id="329" r:id="rId31"/>
    <p:sldId id="330" r:id="rId32"/>
    <p:sldId id="363" r:id="rId33"/>
    <p:sldId id="364" r:id="rId34"/>
    <p:sldId id="365" r:id="rId35"/>
    <p:sldId id="368" r:id="rId36"/>
    <p:sldId id="370" r:id="rId37"/>
    <p:sldId id="369" r:id="rId38"/>
    <p:sldId id="371" r:id="rId39"/>
    <p:sldId id="372" r:id="rId40"/>
    <p:sldId id="367" r:id="rId41"/>
    <p:sldId id="373" r:id="rId42"/>
    <p:sldId id="374" r:id="rId43"/>
    <p:sldId id="375" r:id="rId44"/>
    <p:sldId id="376" r:id="rId45"/>
    <p:sldId id="377" r:id="rId46"/>
    <p:sldId id="378" r:id="rId47"/>
    <p:sldId id="276" r:id="rId48"/>
    <p:sldId id="379" r:id="rId49"/>
    <p:sldId id="277" r:id="rId50"/>
    <p:sldId id="278" r:id="rId51"/>
    <p:sldId id="279" r:id="rId52"/>
    <p:sldId id="280" r:id="rId53"/>
    <p:sldId id="289" r:id="rId54"/>
    <p:sldId id="341" r:id="rId55"/>
    <p:sldId id="292" r:id="rId56"/>
    <p:sldId id="343" r:id="rId57"/>
    <p:sldId id="344" r:id="rId58"/>
    <p:sldId id="345" r:id="rId59"/>
    <p:sldId id="346" r:id="rId60"/>
    <p:sldId id="347" r:id="rId61"/>
    <p:sldId id="306" r:id="rId62"/>
    <p:sldId id="307" r:id="rId63"/>
    <p:sldId id="308" r:id="rId64"/>
    <p:sldId id="309" r:id="rId65"/>
    <p:sldId id="310" r:id="rId66"/>
    <p:sldId id="350" r:id="rId67"/>
    <p:sldId id="351" r:id="rId68"/>
    <p:sldId id="352" r:id="rId69"/>
    <p:sldId id="353" r:id="rId70"/>
    <p:sldId id="354" r:id="rId71"/>
    <p:sldId id="355" r:id="rId72"/>
    <p:sldId id="356" r:id="rId73"/>
    <p:sldId id="357" r:id="rId74"/>
    <p:sldId id="358" r:id="rId75"/>
    <p:sldId id="348" r:id="rId76"/>
    <p:sldId id="349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FF"/>
    <a:srgbClr val="0066FF"/>
    <a:srgbClr val="66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 autoAdjust="0"/>
    <p:restoredTop sz="94698" autoAdjust="0"/>
  </p:normalViewPr>
  <p:slideViewPr>
    <p:cSldViewPr>
      <p:cViewPr varScale="1">
        <p:scale>
          <a:sx n="66" d="100"/>
          <a:sy n="66" d="100"/>
        </p:scale>
        <p:origin x="157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969B9900-2E36-40C8-B84A-2F4739956A8F}" type="datetimeFigureOut">
              <a:rPr lang="en-US"/>
              <a:pPr>
                <a:defRPr/>
              </a:pPr>
              <a:t>03/05/19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EC8189F6-2BA4-493A-9328-0229379FB5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fld id="{5533A4E9-E066-40D2-9978-64C987D04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B87100-8504-40F1-A735-F4CEE278C53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A5270-B1EA-4708-BA83-A81BFD298A4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10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DB86CC-97ED-4DC0-B462-D5621A1AF457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11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A5270-B1EA-4708-BA83-A81BFD298A4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12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904070-200D-4265-9FA0-537DFC7F19A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15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904070-200D-4265-9FA0-537DFC7F19A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16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904070-200D-4265-9FA0-537DFC7F19A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17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904070-200D-4265-9FA0-537DFC7F19AA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18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B8D8E-0EF5-4403-8310-13DC3E7214A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19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B8D8E-0EF5-4403-8310-13DC3E7214A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20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B8D8E-0EF5-4403-8310-13DC3E7214A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21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50FE1-23C0-4C23-8AC3-4514CE65AF8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B8D8E-0EF5-4403-8310-13DC3E7214A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23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18923-3E4D-42E7-9DB2-01D082B0613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24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18923-3E4D-42E7-9DB2-01D082B0613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27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18923-3E4D-42E7-9DB2-01D082B0613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28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0DF07-AC6E-4358-9662-F251F9A9185C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29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0DF07-AC6E-4358-9662-F251F9A9185C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30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00DF07-AC6E-4358-9662-F251F9A9185C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31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0BCF0-506F-45A2-9040-FEED6EE81DAF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32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81B396-9084-437E-9AE5-6F8E1980BB15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33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37E0D-3EF3-47E4-8FCB-6D47B554710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34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50FE1-23C0-4C23-8AC3-4514CE65AF8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37E0D-3EF3-47E4-8FCB-6D47B554710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35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37E0D-3EF3-47E4-8FCB-6D47B554710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36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37E0D-3EF3-47E4-8FCB-6D47B554710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37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1907D-BB1A-4194-8544-3BD8C3E5A92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38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1907D-BB1A-4194-8544-3BD8C3E5A92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39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1907D-BB1A-4194-8544-3BD8C3E5A92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40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1907D-BB1A-4194-8544-3BD8C3E5A92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41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1907D-BB1A-4194-8544-3BD8C3E5A92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42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1907D-BB1A-4194-8544-3BD8C3E5A92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43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1907D-BB1A-4194-8544-3BD8C3E5A92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44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50FE1-23C0-4C23-8AC3-4514CE65AF8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E1907D-BB1A-4194-8544-3BD8C3E5A92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45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7D0C0-038E-42CE-8ACD-BDF9D966FED7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47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7D0C0-038E-42CE-8ACD-BDF9D966FED7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48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8143B-9886-4C76-9CC0-77E8AC0DE6DE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49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7A408-4DFC-4683-A647-B600CE03E96C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50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700493-4998-45CD-92D2-B94908C0776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51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5CC832-983A-4AE7-8752-8A352102D8E4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52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A2BA7A-D606-4FB9-9132-43265FE542DC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53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3D693-D115-4B0A-BF63-21235C656963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54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354B7-B878-4C3F-AE13-A780F1E0425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55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2CBB2-C564-4558-9F61-B93330FEAE1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354B7-B878-4C3F-AE13-A780F1E0425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56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354B7-B878-4C3F-AE13-A780F1E0425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57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1354B7-B878-4C3F-AE13-A780F1E0425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58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22F70A-1791-481E-879B-477C1A6509AD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66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2CBB2-C564-4558-9F61-B93330FEAE1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6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2487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2CBB2-C564-4558-9F61-B93330FEAE12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7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620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A5270-B1EA-4708-BA83-A81BFD298A4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8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A5270-B1EA-4708-BA83-A81BFD298A41}" type="slidenum">
              <a:rPr lang="en-US" smtClean="0">
                <a:ea typeface="Lucida Sans Unicode" pitchFamily="34" charset="0"/>
                <a:cs typeface="Lucida Sans Unicode" pitchFamily="34" charset="0"/>
              </a:rPr>
              <a:pPr/>
              <a:t>9</a:t>
            </a:fld>
            <a:endParaRPr lang="en-US">
              <a:ea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l10cover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095750" y="228600"/>
            <a:ext cx="504825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16CD664-9914-4580-BE40-E202BF8F9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BF276314-B137-42BD-801C-4BB063CAD5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C02309E-98AE-4EAE-992D-C630D212E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C686A10-3174-4BBD-BF58-2DBC115CF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ADAB15F-95CF-4892-ADD9-4A9E4011B1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635E9AEA-7952-4CE1-A7B0-E2B130E16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84AFFBE3-4C1E-4066-B92C-C6628E34E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792539BF-2F76-474C-BEE4-B04A3BDBF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1D77FB4D-7547-40A5-853C-9287B92346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2012 Addison-Wesley. All rights reserved.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4D8A81B-B57F-498A-8978-857AE3EA6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4518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9933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666699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666699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data-typ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5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590800"/>
            <a:ext cx="3657600" cy="3581400"/>
          </a:xfrm>
        </p:spPr>
        <p:txBody>
          <a:bodyPr/>
          <a:lstStyle/>
          <a:p>
            <a:pPr eaLnBrk="1" hangingPunct="1"/>
            <a:r>
              <a:rPr lang="en-US" dirty="0"/>
              <a:t>Names, Bindings, and Scopes</a:t>
            </a:r>
            <a:endParaRPr lang="tr-TR" dirty="0"/>
          </a:p>
          <a:p>
            <a:pPr eaLnBrk="1" hangingPunct="1"/>
            <a:endParaRPr lang="tr-TR" dirty="0"/>
          </a:p>
          <a:p>
            <a:pPr algn="ctr" eaLnBrk="1" hangingPunct="1"/>
            <a:r>
              <a:rPr lang="tr-TR" i="1" dirty="0" err="1">
                <a:solidFill>
                  <a:srgbClr val="00B050"/>
                </a:solidFill>
              </a:rPr>
              <a:t>Characteristics</a:t>
            </a:r>
            <a:r>
              <a:rPr lang="tr-TR" i="1" dirty="0">
                <a:solidFill>
                  <a:srgbClr val="00B050"/>
                </a:solidFill>
              </a:rPr>
              <a:t> </a:t>
            </a:r>
          </a:p>
          <a:p>
            <a:pPr algn="ctr" eaLnBrk="1" hangingPunct="1"/>
            <a:r>
              <a:rPr lang="tr-TR" i="1" dirty="0">
                <a:solidFill>
                  <a:srgbClr val="00B050"/>
                </a:solidFill>
              </a:rPr>
              <a:t>of </a:t>
            </a:r>
          </a:p>
          <a:p>
            <a:pPr algn="ctr" eaLnBrk="1" hangingPunct="1"/>
            <a:r>
              <a:rPr lang="tr-TR" i="1" dirty="0" err="1">
                <a:solidFill>
                  <a:srgbClr val="00B050"/>
                </a:solidFill>
              </a:rPr>
              <a:t>variables</a:t>
            </a:r>
            <a:endParaRPr lang="en-US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tr-TR" sz="24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tr-TR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one</a:t>
            </a:r>
            <a:r>
              <a:rPr lang="tr-TR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would</a:t>
            </a:r>
            <a:r>
              <a:rPr lang="tr-TR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you</a:t>
            </a:r>
            <a:r>
              <a:rPr lang="tr-TR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24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prefer</a:t>
            </a:r>
            <a:r>
              <a:rPr lang="tr-TR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? </a:t>
            </a:r>
            <a:r>
              <a:rPr lang="tr-TR" sz="24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Why</a:t>
            </a:r>
            <a:r>
              <a:rPr lang="tr-TR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>
              <a:buNone/>
            </a:pPr>
            <a:endParaRPr lang="tr-TR" sz="24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tr-TR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Total = total + </a:t>
            </a:r>
            <a:r>
              <a:rPr lang="tr-TR" sz="2400" dirty="0" err="1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income</a:t>
            </a:r>
            <a:endParaRPr lang="tr-TR" sz="24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endParaRPr lang="tr-TR" sz="2400" dirty="0"/>
          </a:p>
          <a:p>
            <a:r>
              <a:rPr lang="tr-TR" sz="2400" dirty="0"/>
              <a:t>Total_</a:t>
            </a:r>
            <a:r>
              <a:rPr lang="tr-TR" sz="2400" dirty="0" err="1"/>
              <a:t>value</a:t>
            </a:r>
            <a:r>
              <a:rPr lang="tr-TR" sz="2400" dirty="0"/>
              <a:t>_of_</a:t>
            </a:r>
            <a:r>
              <a:rPr lang="tr-TR" sz="2400" dirty="0" err="1"/>
              <a:t>income</a:t>
            </a:r>
            <a:r>
              <a:rPr lang="tr-TR" sz="2400" dirty="0"/>
              <a:t> = total_</a:t>
            </a:r>
            <a:r>
              <a:rPr lang="tr-TR" sz="2400" dirty="0" err="1"/>
              <a:t>value</a:t>
            </a:r>
            <a:r>
              <a:rPr lang="tr-TR" sz="2400" dirty="0"/>
              <a:t>_of_</a:t>
            </a:r>
            <a:r>
              <a:rPr lang="tr-TR" sz="2400" dirty="0" err="1"/>
              <a:t>income</a:t>
            </a:r>
            <a:r>
              <a:rPr lang="tr-TR" sz="2400" dirty="0"/>
              <a:t> + </a:t>
            </a:r>
            <a:r>
              <a:rPr lang="tr-TR" sz="2400" dirty="0" err="1"/>
              <a:t>monthly</a:t>
            </a:r>
            <a:r>
              <a:rPr lang="tr-TR" sz="2400" dirty="0"/>
              <a:t>_</a:t>
            </a:r>
            <a:r>
              <a:rPr lang="tr-TR" sz="2400" dirty="0" err="1"/>
              <a:t>income</a:t>
            </a:r>
            <a:endParaRPr lang="tr-TR" sz="2400" dirty="0"/>
          </a:p>
          <a:p>
            <a:endParaRPr lang="tr-TR" sz="24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r>
              <a:rPr lang="tr-TR" sz="2400" dirty="0"/>
              <a:t>Total_</a:t>
            </a:r>
            <a:r>
              <a:rPr lang="tr-TR" sz="2400" dirty="0" err="1"/>
              <a:t>value</a:t>
            </a:r>
            <a:r>
              <a:rPr lang="tr-TR" sz="2400" dirty="0"/>
              <a:t>_of_</a:t>
            </a:r>
            <a:r>
              <a:rPr lang="tr-TR" sz="2400" dirty="0" err="1"/>
              <a:t>income</a:t>
            </a:r>
            <a:r>
              <a:rPr lang="tr-TR" sz="2400" dirty="0"/>
              <a:t>_</a:t>
            </a:r>
            <a:r>
              <a:rPr lang="tr-TR" sz="2400" dirty="0" err="1"/>
              <a:t>january</a:t>
            </a:r>
            <a:r>
              <a:rPr lang="tr-TR" sz="2400" dirty="0"/>
              <a:t>_2018 = total_</a:t>
            </a:r>
            <a:r>
              <a:rPr lang="tr-TR" sz="2400" dirty="0" err="1"/>
              <a:t>value</a:t>
            </a:r>
            <a:r>
              <a:rPr lang="tr-TR" sz="2400" dirty="0"/>
              <a:t>_of_</a:t>
            </a:r>
            <a:r>
              <a:rPr lang="tr-TR" sz="2400" dirty="0" err="1"/>
              <a:t>income</a:t>
            </a:r>
            <a:r>
              <a:rPr lang="tr-TR" sz="2400" dirty="0"/>
              <a:t>_</a:t>
            </a:r>
            <a:r>
              <a:rPr lang="tr-TR" sz="2400" dirty="0" err="1"/>
              <a:t>january</a:t>
            </a:r>
            <a:r>
              <a:rPr lang="tr-TR" sz="2400" dirty="0"/>
              <a:t>_2018 + </a:t>
            </a:r>
            <a:r>
              <a:rPr lang="tr-TR" sz="2400" dirty="0" err="1"/>
              <a:t>monthly</a:t>
            </a:r>
            <a:r>
              <a:rPr lang="tr-TR" sz="2400" dirty="0"/>
              <a:t>_</a:t>
            </a:r>
            <a:r>
              <a:rPr lang="tr-TR" sz="2400" dirty="0" err="1"/>
              <a:t>income</a:t>
            </a:r>
            <a:r>
              <a:rPr lang="tr-TR" sz="2400" dirty="0"/>
              <a:t>_of_</a:t>
            </a:r>
            <a:r>
              <a:rPr lang="tr-TR" sz="2400" dirty="0" err="1"/>
              <a:t>january</a:t>
            </a:r>
            <a:r>
              <a:rPr lang="tr-TR" sz="2400" dirty="0"/>
              <a:t>_2018</a:t>
            </a:r>
          </a:p>
          <a:p>
            <a:endParaRPr lang="tr-TR" sz="24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 (continued)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Length</a:t>
            </a:r>
          </a:p>
          <a:p>
            <a:pPr lvl="1" eaLnBrk="1" hangingPunct="1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earliest</a:t>
            </a:r>
            <a:r>
              <a:rPr lang="tr-TR" dirty="0"/>
              <a:t> </a:t>
            </a:r>
            <a:r>
              <a:rPr lang="tr-TR" dirty="0" err="1"/>
              <a:t>programming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single</a:t>
            </a:r>
            <a:r>
              <a:rPr lang="tr-TR" dirty="0"/>
              <a:t>-</a:t>
            </a:r>
            <a:r>
              <a:rPr lang="tr-TR" dirty="0" err="1"/>
              <a:t>character</a:t>
            </a:r>
            <a:r>
              <a:rPr lang="tr-TR" dirty="0"/>
              <a:t> </a:t>
            </a:r>
            <a:r>
              <a:rPr lang="en-US" dirty="0"/>
              <a:t>names.</a:t>
            </a:r>
          </a:p>
          <a:p>
            <a:pPr lvl="1" eaLnBrk="1" hangingPunct="1"/>
            <a:r>
              <a:rPr lang="en-US" dirty="0"/>
              <a:t>If too short, they cannot be connotative</a:t>
            </a:r>
            <a:endParaRPr lang="tr-TR" dirty="0"/>
          </a:p>
          <a:p>
            <a:pPr lvl="1" eaLnBrk="1" hangingPunct="1"/>
            <a:r>
              <a:rPr lang="en-US" dirty="0"/>
              <a:t>Language examples:</a:t>
            </a:r>
          </a:p>
          <a:p>
            <a:pPr lvl="2" eaLnBrk="1" hangingPunct="1"/>
            <a:r>
              <a:rPr lang="en-US" dirty="0"/>
              <a:t>FORTRAN 95: maximum of 31</a:t>
            </a:r>
          </a:p>
          <a:p>
            <a:pPr lvl="2" eaLnBrk="1" hangingPunct="1"/>
            <a:r>
              <a:rPr lang="en-US" dirty="0"/>
              <a:t>C99: no limit but only the first 63 are significant; also, external names are limited to a maximum of 31</a:t>
            </a:r>
          </a:p>
          <a:p>
            <a:pPr lvl="2" eaLnBrk="1" hangingPunct="1"/>
            <a:r>
              <a:rPr lang="en-US" dirty="0"/>
              <a:t>C#, </a:t>
            </a:r>
            <a:r>
              <a:rPr lang="en-US" dirty="0" err="1"/>
              <a:t>Ada</a:t>
            </a:r>
            <a:r>
              <a:rPr lang="en-US" dirty="0"/>
              <a:t>, and Java: no limit, and all are significant</a:t>
            </a:r>
          </a:p>
          <a:p>
            <a:pPr lvl="2" eaLnBrk="1" hangingPunct="1"/>
            <a:r>
              <a:rPr lang="en-US" dirty="0"/>
              <a:t>C++: no limit, but implementers often impose one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5750" lvl="1" eaLnBrk="1" hangingPunct="1"/>
            <a:r>
              <a:rPr lang="en-US" dirty="0"/>
              <a:t>All variable names in PHP must begin with a dollar sign. </a:t>
            </a:r>
            <a:endParaRPr lang="tr-TR" dirty="0"/>
          </a:p>
          <a:p>
            <a:pPr marL="285750" lvl="1" eaLnBrk="1" hangingPunct="1"/>
            <a:r>
              <a:rPr lang="en-US" dirty="0"/>
              <a:t>In</a:t>
            </a:r>
            <a:r>
              <a:rPr lang="tr-TR" dirty="0"/>
              <a:t> </a:t>
            </a:r>
            <a:r>
              <a:rPr lang="en-US" dirty="0"/>
              <a:t>Perl, the special character at the beginning of a variable’s name,</a:t>
            </a:r>
            <a:r>
              <a:rPr lang="tr-TR" dirty="0"/>
              <a:t> </a:t>
            </a:r>
            <a:r>
              <a:rPr lang="en-US" dirty="0"/>
              <a:t>$</a:t>
            </a:r>
            <a:r>
              <a:rPr lang="tr-TR" dirty="0"/>
              <a:t> (scalar, string, reference)</a:t>
            </a:r>
            <a:r>
              <a:rPr lang="en-US" dirty="0"/>
              <a:t>, @</a:t>
            </a:r>
            <a:r>
              <a:rPr lang="tr-TR" dirty="0"/>
              <a:t> (list)</a:t>
            </a:r>
            <a:r>
              <a:rPr lang="en-US" dirty="0"/>
              <a:t>, or %</a:t>
            </a:r>
            <a:r>
              <a:rPr lang="tr-TR" dirty="0"/>
              <a:t> (key/value pairs)</a:t>
            </a:r>
            <a:r>
              <a:rPr lang="en-US" dirty="0"/>
              <a:t>, specifies its type </a:t>
            </a:r>
            <a:endParaRPr lang="tr-TR" dirty="0"/>
          </a:p>
          <a:p>
            <a:pPr marL="0" lvl="1" indent="0" eaLnBrk="1" hangingPunct="1">
              <a:buNone/>
            </a:pPr>
            <a:r>
              <a:rPr lang="tr-TR" dirty="0"/>
              <a:t>	</a:t>
            </a:r>
            <a:r>
              <a:rPr lang="en-US" dirty="0"/>
              <a:t> $</a:t>
            </a:r>
            <a:r>
              <a:rPr lang="tr-TR" dirty="0"/>
              <a:t>age=25 </a:t>
            </a:r>
          </a:p>
          <a:p>
            <a:pPr marL="0" lvl="1" indent="0" eaLnBrk="1" hangingPunct="1">
              <a:buNone/>
            </a:pPr>
            <a:r>
              <a:rPr lang="tr-TR" dirty="0"/>
              <a:t>	</a:t>
            </a:r>
            <a:r>
              <a:rPr lang="en-US" dirty="0"/>
              <a:t>@</a:t>
            </a:r>
            <a:r>
              <a:rPr lang="tr-TR" dirty="0"/>
              <a:t>ages=(10,20,30)</a:t>
            </a:r>
          </a:p>
          <a:p>
            <a:pPr marL="0" lvl="1" indent="0" eaLnBrk="1" hangingPunct="1">
              <a:buNone/>
            </a:pPr>
            <a:r>
              <a:rPr lang="tr-TR" dirty="0"/>
              <a:t>	%pairs=(‘A’,3,’B’,6)</a:t>
            </a:r>
          </a:p>
          <a:p>
            <a:pPr marL="269875" lvl="1" indent="-269875" eaLnBrk="1" hangingPunct="1"/>
            <a:r>
              <a:rPr lang="en-US" dirty="0"/>
              <a:t>In Ruby, special characters at the beginning of</a:t>
            </a:r>
          </a:p>
          <a:p>
            <a:pPr marL="269875" lvl="1" indent="-269875" eaLnBrk="1" hangingPunct="1">
              <a:buNone/>
            </a:pPr>
            <a:r>
              <a:rPr lang="tr-TR" dirty="0"/>
              <a:t>	</a:t>
            </a:r>
            <a:r>
              <a:rPr lang="en-US" dirty="0"/>
              <a:t>a variable’s name, @ indicate</a:t>
            </a:r>
            <a:r>
              <a:rPr lang="tr-TR" dirty="0"/>
              <a:t>s </a:t>
            </a:r>
            <a:r>
              <a:rPr lang="en-US" dirty="0"/>
              <a:t>variable is an instance</a:t>
            </a:r>
            <a:r>
              <a:rPr lang="tr-TR" dirty="0"/>
              <a:t>,</a:t>
            </a:r>
            <a:r>
              <a:rPr lang="en-US" dirty="0"/>
              <a:t>  @@ indicate</a:t>
            </a:r>
            <a:r>
              <a:rPr lang="tr-TR" dirty="0"/>
              <a:t>s </a:t>
            </a:r>
            <a:r>
              <a:rPr lang="en-US" dirty="0"/>
              <a:t>variable is a class</a:t>
            </a:r>
            <a:r>
              <a:rPr lang="tr-TR" dirty="0"/>
              <a:t>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 (continued)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Case sensitivity</a:t>
            </a:r>
          </a:p>
          <a:p>
            <a:r>
              <a:rPr lang="tr-TR" sz="2400" dirty="0" err="1">
                <a:solidFill>
                  <a:srgbClr val="666699"/>
                </a:solidFill>
              </a:rPr>
              <a:t>uppercase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tr-TR" sz="2400" dirty="0" err="1">
                <a:solidFill>
                  <a:srgbClr val="666699"/>
                </a:solidFill>
              </a:rPr>
              <a:t>and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tr-TR" sz="2400" dirty="0" err="1">
                <a:solidFill>
                  <a:srgbClr val="666699"/>
                </a:solidFill>
              </a:rPr>
              <a:t>lowercase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en-US" sz="2400" dirty="0">
                <a:solidFill>
                  <a:srgbClr val="666699"/>
                </a:solidFill>
              </a:rPr>
              <a:t>letters in names are distinct</a:t>
            </a:r>
            <a:endParaRPr lang="tr-TR" sz="2400" dirty="0">
              <a:solidFill>
                <a:srgbClr val="666699"/>
              </a:solidFill>
            </a:endParaRPr>
          </a:p>
          <a:p>
            <a:pPr marL="342900" lvl="2" indent="-342900"/>
            <a:r>
              <a:rPr lang="en-US" sz="2400" dirty="0">
                <a:solidFill>
                  <a:srgbClr val="666699"/>
                </a:solidFill>
              </a:rPr>
              <a:t>Names in the C-based languages are case sensitive</a:t>
            </a:r>
            <a:endParaRPr lang="tr-TR" sz="2400" dirty="0">
              <a:solidFill>
                <a:srgbClr val="666699"/>
              </a:solidFill>
            </a:endParaRPr>
          </a:p>
          <a:p>
            <a:r>
              <a:rPr lang="en-US" sz="2400" dirty="0">
                <a:solidFill>
                  <a:srgbClr val="666699"/>
                </a:solidFill>
              </a:rPr>
              <a:t>in C++: rose, ROSE, and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tr-TR" sz="2400" dirty="0" err="1">
                <a:solidFill>
                  <a:srgbClr val="666699"/>
                </a:solidFill>
              </a:rPr>
              <a:t>Rose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en-US" sz="2400" dirty="0">
                <a:solidFill>
                  <a:srgbClr val="666699"/>
                </a:solidFill>
              </a:rPr>
              <a:t>are distinct</a:t>
            </a:r>
            <a:r>
              <a:rPr lang="tr-TR" sz="2400" dirty="0">
                <a:solidFill>
                  <a:srgbClr val="666699"/>
                </a:solidFill>
              </a:rPr>
              <a:t>. </a:t>
            </a:r>
            <a:r>
              <a:rPr lang="tr-TR" sz="2400" dirty="0" err="1">
                <a:solidFill>
                  <a:srgbClr val="666699"/>
                </a:solidFill>
              </a:rPr>
              <a:t>They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en-US" sz="2400" dirty="0">
                <a:solidFill>
                  <a:srgbClr val="666699"/>
                </a:solidFill>
              </a:rPr>
              <a:t>look similar, </a:t>
            </a:r>
            <a:r>
              <a:rPr lang="tr-TR" sz="2400" dirty="0">
                <a:solidFill>
                  <a:srgbClr val="666699"/>
                </a:solidFill>
              </a:rPr>
              <a:t>but </a:t>
            </a:r>
            <a:r>
              <a:rPr lang="en-US" sz="2400" dirty="0">
                <a:solidFill>
                  <a:srgbClr val="666699"/>
                </a:solidFill>
              </a:rPr>
              <a:t>there is no connection between them.</a:t>
            </a:r>
            <a:endParaRPr lang="tr-TR" sz="2400" dirty="0">
              <a:solidFill>
                <a:srgbClr val="666699"/>
              </a:solidFill>
            </a:endParaRPr>
          </a:p>
          <a:p>
            <a:pPr marL="342900" lvl="2" indent="-342900"/>
            <a:r>
              <a:rPr lang="tr-TR" sz="2400" dirty="0">
                <a:solidFill>
                  <a:srgbClr val="666699"/>
                </a:solidFill>
              </a:rPr>
              <a:t>I</a:t>
            </a:r>
            <a:r>
              <a:rPr lang="en-US" sz="2400" dirty="0">
                <a:solidFill>
                  <a:srgbClr val="666699"/>
                </a:solidFill>
              </a:rPr>
              <a:t>n C++, Java, and C#  predefined  names are mixed case  </a:t>
            </a:r>
            <a:r>
              <a:rPr lang="en-US" dirty="0"/>
              <a:t>(e.g. </a:t>
            </a:r>
            <a:r>
              <a:rPr lang="en-US" dirty="0" err="1">
                <a:latin typeface="Courier New" pitchFamily="49" charset="0"/>
              </a:rPr>
              <a:t>IndexOutOfBoundsException</a:t>
            </a:r>
            <a:r>
              <a:rPr lang="tr-TR" dirty="0">
                <a:latin typeface="Courier New" pitchFamily="49" charset="0"/>
              </a:rPr>
              <a:t>, </a:t>
            </a:r>
            <a:r>
              <a:rPr lang="tr-TR" dirty="0" err="1">
                <a:latin typeface="Courier New" pitchFamily="49" charset="0"/>
              </a:rPr>
              <a:t>parseInt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endParaRPr lang="en-US" sz="2400" dirty="0" err="1">
              <a:solidFill>
                <a:srgbClr val="666699"/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 (continued)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Case sensitivity</a:t>
            </a:r>
            <a:endParaRPr lang="tr-TR" dirty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666699"/>
                </a:solidFill>
              </a:rPr>
              <a:t>Disadvantage: readability (names that look alike are different)</a:t>
            </a:r>
            <a:endParaRPr lang="tr-TR" sz="2400" dirty="0">
              <a:solidFill>
                <a:srgbClr val="666699"/>
              </a:solidFill>
            </a:endParaRPr>
          </a:p>
          <a:p>
            <a:r>
              <a:rPr lang="tr-TR" sz="2400" dirty="0">
                <a:solidFill>
                  <a:srgbClr val="666699"/>
                </a:solidFill>
              </a:rPr>
              <a:t>P</a:t>
            </a:r>
            <a:r>
              <a:rPr lang="en-US" sz="2400" dirty="0">
                <a:solidFill>
                  <a:srgbClr val="666699"/>
                </a:solidFill>
              </a:rPr>
              <a:t>redefined  names </a:t>
            </a:r>
            <a:r>
              <a:rPr lang="tr-TR" sz="2400" dirty="0" err="1">
                <a:solidFill>
                  <a:srgbClr val="666699"/>
                </a:solidFill>
              </a:rPr>
              <a:t>include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tr-TR" sz="2400" dirty="0" err="1">
                <a:solidFill>
                  <a:srgbClr val="666699"/>
                </a:solidFill>
              </a:rPr>
              <a:t>both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tr-TR" sz="2400" dirty="0" err="1">
                <a:solidFill>
                  <a:srgbClr val="666699"/>
                </a:solidFill>
              </a:rPr>
              <a:t>uppercase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tr-TR" sz="2400" dirty="0" err="1">
                <a:solidFill>
                  <a:srgbClr val="666699"/>
                </a:solidFill>
              </a:rPr>
              <a:t>and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tr-TR" sz="2400" dirty="0" err="1">
                <a:solidFill>
                  <a:srgbClr val="666699"/>
                </a:solidFill>
              </a:rPr>
              <a:t>lowercase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tr-TR" sz="2400" dirty="0" err="1">
                <a:solidFill>
                  <a:srgbClr val="666699"/>
                </a:solidFill>
              </a:rPr>
              <a:t>letters</a:t>
            </a:r>
            <a:r>
              <a:rPr lang="tr-TR" sz="2400" dirty="0">
                <a:solidFill>
                  <a:srgbClr val="666699"/>
                </a:solidFill>
              </a:rPr>
              <a:t>. </a:t>
            </a:r>
            <a:r>
              <a:rPr lang="en-US" sz="2400" dirty="0">
                <a:solidFill>
                  <a:srgbClr val="666699"/>
                </a:solidFill>
              </a:rPr>
              <a:t>This is a problem of </a:t>
            </a:r>
            <a:r>
              <a:rPr lang="en-US" sz="2400" dirty="0" err="1">
                <a:solidFill>
                  <a:srgbClr val="666699"/>
                </a:solidFill>
              </a:rPr>
              <a:t>writability</a:t>
            </a:r>
            <a:r>
              <a:rPr lang="en-US" sz="2400" dirty="0">
                <a:solidFill>
                  <a:srgbClr val="666699"/>
                </a:solidFill>
              </a:rPr>
              <a:t> rather than</a:t>
            </a:r>
            <a:r>
              <a:rPr lang="tr-TR" sz="2400" dirty="0">
                <a:solidFill>
                  <a:srgbClr val="666699"/>
                </a:solidFill>
              </a:rPr>
              <a:t> r</a:t>
            </a:r>
            <a:r>
              <a:rPr lang="en-US" sz="2400" dirty="0" err="1">
                <a:solidFill>
                  <a:srgbClr val="666699"/>
                </a:solidFill>
              </a:rPr>
              <a:t>eadability</a:t>
            </a:r>
            <a:r>
              <a:rPr lang="en-US" sz="2400" dirty="0">
                <a:solidFill>
                  <a:srgbClr val="666699"/>
                </a:solidFill>
              </a:rPr>
              <a:t>, because the need to remember specific case usage makes it more</a:t>
            </a:r>
          </a:p>
          <a:p>
            <a:pPr>
              <a:buNone/>
            </a:pPr>
            <a:r>
              <a:rPr lang="tr-TR" sz="2400" dirty="0">
                <a:solidFill>
                  <a:srgbClr val="666699"/>
                </a:solidFill>
              </a:rPr>
              <a:t>	</a:t>
            </a:r>
            <a:r>
              <a:rPr lang="en-US" sz="2400" dirty="0">
                <a:solidFill>
                  <a:srgbClr val="666699"/>
                </a:solidFill>
              </a:rPr>
              <a:t>difficult to write correct programs</a:t>
            </a:r>
          </a:p>
          <a:p>
            <a:pPr lvl="1" eaLnBrk="1" hangingPunct="1">
              <a:buFontTx/>
              <a:buNone/>
            </a:pP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 (continued)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Special words</a:t>
            </a:r>
          </a:p>
          <a:p>
            <a:r>
              <a:rPr lang="tr-TR" sz="2400" dirty="0" err="1">
                <a:solidFill>
                  <a:srgbClr val="666699"/>
                </a:solidFill>
              </a:rPr>
              <a:t>They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en-US" sz="2400" dirty="0">
                <a:solidFill>
                  <a:srgbClr val="666699"/>
                </a:solidFill>
              </a:rPr>
              <a:t>are used to make programs more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en-US" sz="2400" dirty="0">
                <a:solidFill>
                  <a:srgbClr val="666699"/>
                </a:solidFill>
              </a:rPr>
              <a:t>readable by naming actions to be performed</a:t>
            </a:r>
            <a:endParaRPr lang="tr-TR" sz="2400" dirty="0">
              <a:solidFill>
                <a:srgbClr val="666699"/>
              </a:solidFill>
            </a:endParaRPr>
          </a:p>
          <a:p>
            <a:r>
              <a:rPr lang="en-US" sz="2400" dirty="0">
                <a:solidFill>
                  <a:srgbClr val="666699"/>
                </a:solidFill>
              </a:rPr>
              <a:t>They also are used to separate the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en-US" sz="2400" dirty="0">
                <a:solidFill>
                  <a:srgbClr val="666699"/>
                </a:solidFill>
              </a:rPr>
              <a:t>syntactic parts of statements and programs. </a:t>
            </a:r>
            <a:endParaRPr lang="tr-TR" sz="2400" dirty="0">
              <a:solidFill>
                <a:srgbClr val="666699"/>
              </a:solidFill>
            </a:endParaRPr>
          </a:p>
          <a:p>
            <a:r>
              <a:rPr lang="en-US" sz="2400" dirty="0">
                <a:solidFill>
                  <a:srgbClr val="666699"/>
                </a:solidFill>
              </a:rPr>
              <a:t>In most languages, special words are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en-US" sz="2400" dirty="0">
                <a:solidFill>
                  <a:srgbClr val="666699"/>
                </a:solidFill>
              </a:rPr>
              <a:t>classified as </a:t>
            </a:r>
            <a:r>
              <a:rPr lang="en-US" sz="2400" i="1" dirty="0">
                <a:solidFill>
                  <a:srgbClr val="666699"/>
                </a:solidFill>
              </a:rPr>
              <a:t>reserved words</a:t>
            </a:r>
            <a:r>
              <a:rPr lang="en-US" sz="2400" dirty="0">
                <a:solidFill>
                  <a:srgbClr val="666699"/>
                </a:solidFill>
              </a:rPr>
              <a:t>, which means they cannot be redefined by programmers,</a:t>
            </a:r>
          </a:p>
          <a:p>
            <a:r>
              <a:rPr lang="tr-TR" sz="2400" dirty="0">
                <a:solidFill>
                  <a:srgbClr val="666699"/>
                </a:solidFill>
              </a:rPr>
              <a:t>B</a:t>
            </a:r>
            <a:r>
              <a:rPr lang="en-US" sz="2400" dirty="0" err="1">
                <a:solidFill>
                  <a:srgbClr val="666699"/>
                </a:solidFill>
              </a:rPr>
              <a:t>ut</a:t>
            </a:r>
            <a:r>
              <a:rPr lang="en-US" sz="2400" dirty="0">
                <a:solidFill>
                  <a:srgbClr val="666699"/>
                </a:solidFill>
              </a:rPr>
              <a:t> in some they are only </a:t>
            </a:r>
            <a:r>
              <a:rPr lang="en-US" sz="2400" i="1" dirty="0">
                <a:solidFill>
                  <a:srgbClr val="666699"/>
                </a:solidFill>
              </a:rPr>
              <a:t>keywords</a:t>
            </a:r>
            <a:r>
              <a:rPr lang="en-US" sz="2400" dirty="0">
                <a:solidFill>
                  <a:srgbClr val="666699"/>
                </a:solidFill>
              </a:rPr>
              <a:t>, which means they can be redefined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 (continued)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Special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keyword</a:t>
            </a:r>
            <a:r>
              <a:rPr lang="en-US" dirty="0"/>
              <a:t> is a word that is special only in certain contexts</a:t>
            </a:r>
            <a:endParaRPr lang="tr-TR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Fortran is the only remaining widely used language whose</a:t>
            </a:r>
            <a:r>
              <a:rPr lang="tr-TR" dirty="0"/>
              <a:t> </a:t>
            </a:r>
            <a:r>
              <a:rPr lang="tr-TR" dirty="0" err="1"/>
              <a:t>special</a:t>
            </a:r>
            <a:r>
              <a:rPr lang="tr-TR" dirty="0"/>
              <a:t> </a:t>
            </a:r>
            <a:r>
              <a:rPr lang="tr-TR" dirty="0" err="1"/>
              <a:t>words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keywords</a:t>
            </a:r>
            <a:r>
              <a:rPr lang="tr-TR" dirty="0"/>
              <a:t>.</a:t>
            </a:r>
            <a:endParaRPr lang="en-US" dirty="0"/>
          </a:p>
          <a:p>
            <a:pPr lvl="3" eaLnBrk="1" hangingPunct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Real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VarName</a:t>
            </a:r>
            <a:r>
              <a:rPr lang="en-US" dirty="0"/>
              <a:t>  </a:t>
            </a:r>
            <a:r>
              <a:rPr lang="en-US" sz="1600" dirty="0"/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sz="1600" i="1" dirty="0"/>
              <a:t> is a data type followed with a name, therefore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sz="1600" i="1" dirty="0"/>
              <a:t> is a keyword)</a:t>
            </a:r>
          </a:p>
          <a:p>
            <a:pPr lvl="3" eaLnBrk="1" hangingPunct="1">
              <a:lnSpc>
                <a:spcPct val="9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Real = 3.4</a:t>
            </a:r>
            <a:r>
              <a:rPr lang="en-US" dirty="0"/>
              <a:t> </a:t>
            </a:r>
            <a:r>
              <a:rPr lang="en-US" sz="1600" dirty="0"/>
              <a:t>(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Real</a:t>
            </a:r>
            <a:r>
              <a:rPr lang="en-US" sz="1600" i="1" dirty="0"/>
              <a:t> is a variable)	                                                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Fortran compilers and people reading Fortran programs must distinguish</a:t>
            </a:r>
            <a:r>
              <a:rPr lang="tr-TR" dirty="0"/>
              <a:t> </a:t>
            </a:r>
            <a:r>
              <a:rPr lang="en-US" dirty="0"/>
              <a:t>between names and special words by context.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 (continued)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Special words</a:t>
            </a:r>
            <a:r>
              <a:rPr lang="en-US" sz="1600" i="1" dirty="0"/>
              <a:t>	                                                      </a:t>
            </a:r>
          </a:p>
          <a:p>
            <a:pPr marL="361950" lvl="1" indent="-2667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sz="2800" dirty="0">
                <a:solidFill>
                  <a:schemeClr val="accent2"/>
                </a:solidFill>
              </a:rPr>
              <a:t>A reserved word is a special word that cannot be used as a user-defined name</a:t>
            </a:r>
          </a:p>
          <a:p>
            <a:pPr marL="361950" lvl="1" indent="-266700"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sz="2800" dirty="0">
                <a:solidFill>
                  <a:schemeClr val="accent2"/>
                </a:solidFill>
              </a:rPr>
              <a:t>Potential problem with reserved words: If there are too many, many collisions occur (e.g., COBOL has 300 reserved words!)</a:t>
            </a:r>
            <a:endParaRPr lang="tr-TR" sz="2800" dirty="0">
              <a:solidFill>
                <a:schemeClr val="accent2"/>
              </a:solidFill>
            </a:endParaRPr>
          </a:p>
          <a:p>
            <a:r>
              <a:rPr lang="en-US" dirty="0"/>
              <a:t>There is one potential problem with reserved words: If the language</a:t>
            </a:r>
            <a:r>
              <a:rPr lang="tr-TR" dirty="0"/>
              <a:t> </a:t>
            </a:r>
            <a:r>
              <a:rPr lang="en-US" dirty="0"/>
              <a:t>includes a large number of reserved words, the user may have difficulty making</a:t>
            </a:r>
            <a:r>
              <a:rPr lang="tr-TR" dirty="0"/>
              <a:t> </a:t>
            </a:r>
            <a:r>
              <a:rPr lang="en-US" dirty="0"/>
              <a:t>up names that are not reserved.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 (continued)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chemeClr val="tx2"/>
                </a:solidFill>
              </a:rPr>
              <a:t>Special words</a:t>
            </a:r>
            <a:r>
              <a:rPr lang="en-US" sz="1600" i="1" dirty="0"/>
              <a:t>	                                                      </a:t>
            </a:r>
          </a:p>
          <a:p>
            <a:r>
              <a:rPr lang="en-US" dirty="0"/>
              <a:t>As a language design choice, reserved words are better</a:t>
            </a:r>
            <a:r>
              <a:rPr lang="tr-TR" dirty="0"/>
              <a:t> </a:t>
            </a:r>
            <a:r>
              <a:rPr lang="en-US" dirty="0"/>
              <a:t>than keywords because the ability to redefine keywords can be confusing.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 Attributes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Name</a:t>
            </a:r>
            <a:r>
              <a:rPr lang="en-US" sz="2400" dirty="0"/>
              <a:t> </a:t>
            </a:r>
            <a:endParaRPr lang="tr-TR" sz="2400" dirty="0"/>
          </a:p>
          <a:p>
            <a:pPr lvl="1" eaLnBrk="1" hangingPunct="1"/>
            <a:r>
              <a:rPr lang="en-US" altLang="en-US" dirty="0"/>
              <a:t>not all variables have them</a:t>
            </a:r>
          </a:p>
          <a:p>
            <a:pPr lvl="1" eaLnBrk="1" hangingPunct="1"/>
            <a:r>
              <a:rPr lang="en-US" dirty="0"/>
              <a:t>Most variables have names</a:t>
            </a:r>
            <a:r>
              <a:rPr lang="tr-TR" dirty="0"/>
              <a:t>, but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en-US" dirty="0"/>
              <a:t>do not</a:t>
            </a:r>
            <a:r>
              <a:rPr lang="tr-TR" dirty="0"/>
              <a:t> (explicit heap-dynamic variables).</a:t>
            </a:r>
          </a:p>
          <a:p>
            <a:pPr marL="457200" lvl="1" indent="0" eaLnBrk="1" hangingPunct="1">
              <a:buNone/>
            </a:pPr>
            <a:endParaRPr lang="tr-TR" dirty="0"/>
          </a:p>
          <a:p>
            <a:pPr marL="0" indent="682625">
              <a:buNone/>
            </a:pPr>
            <a:r>
              <a:rPr lang="en-US" sz="2000" dirty="0">
                <a:solidFill>
                  <a:srgbClr val="666699"/>
                </a:solidFill>
              </a:rPr>
              <a:t>C++ code segment:</a:t>
            </a:r>
          </a:p>
          <a:p>
            <a:pPr marL="0" indent="682625">
              <a:buNone/>
            </a:pPr>
            <a:r>
              <a:rPr lang="en-US" sz="2000" dirty="0" err="1">
                <a:solidFill>
                  <a:srgbClr val="666699"/>
                </a:solidFill>
              </a:rPr>
              <a:t>int</a:t>
            </a:r>
            <a:r>
              <a:rPr lang="en-US" sz="2000" dirty="0">
                <a:solidFill>
                  <a:srgbClr val="666699"/>
                </a:solidFill>
              </a:rPr>
              <a:t> *</a:t>
            </a:r>
            <a:r>
              <a:rPr lang="en-US" sz="2000" dirty="0" err="1">
                <a:solidFill>
                  <a:srgbClr val="666699"/>
                </a:solidFill>
              </a:rPr>
              <a:t>intnode</a:t>
            </a:r>
            <a:r>
              <a:rPr lang="en-US" sz="2000" dirty="0">
                <a:solidFill>
                  <a:srgbClr val="666699"/>
                </a:solidFill>
              </a:rPr>
              <a:t>; // Create a pointer</a:t>
            </a:r>
          </a:p>
          <a:p>
            <a:pPr marL="0" indent="682625">
              <a:buNone/>
            </a:pPr>
            <a:r>
              <a:rPr lang="en-US" sz="2000" dirty="0" err="1">
                <a:solidFill>
                  <a:srgbClr val="666699"/>
                </a:solidFill>
              </a:rPr>
              <a:t>intnode</a:t>
            </a:r>
            <a:r>
              <a:rPr lang="en-US" sz="2000" dirty="0">
                <a:solidFill>
                  <a:srgbClr val="666699"/>
                </a:solidFill>
              </a:rPr>
              <a:t> = new </a:t>
            </a:r>
            <a:r>
              <a:rPr lang="en-US" sz="2000" dirty="0" err="1">
                <a:solidFill>
                  <a:srgbClr val="666699"/>
                </a:solidFill>
              </a:rPr>
              <a:t>int</a:t>
            </a:r>
            <a:r>
              <a:rPr lang="en-US" sz="2000" dirty="0">
                <a:solidFill>
                  <a:srgbClr val="666699"/>
                </a:solidFill>
              </a:rPr>
              <a:t>; // Create the heap-dynamic variable</a:t>
            </a:r>
          </a:p>
          <a:p>
            <a:pPr marL="0" indent="682625">
              <a:buNone/>
            </a:pPr>
            <a:r>
              <a:rPr lang="en-US" sz="2000" dirty="0">
                <a:solidFill>
                  <a:srgbClr val="666699"/>
                </a:solidFill>
              </a:rPr>
              <a:t>. . .</a:t>
            </a:r>
          </a:p>
          <a:p>
            <a:pPr marL="0" indent="682625">
              <a:buNone/>
            </a:pPr>
            <a:r>
              <a:rPr lang="en-US" sz="2000" dirty="0">
                <a:solidFill>
                  <a:srgbClr val="666699"/>
                </a:solidFill>
              </a:rPr>
              <a:t>delete </a:t>
            </a:r>
            <a:r>
              <a:rPr lang="en-US" sz="2000" dirty="0" err="1">
                <a:solidFill>
                  <a:srgbClr val="666699"/>
                </a:solidFill>
              </a:rPr>
              <a:t>intnode</a:t>
            </a:r>
            <a:r>
              <a:rPr lang="en-US" sz="2000" dirty="0">
                <a:solidFill>
                  <a:srgbClr val="666699"/>
                </a:solidFill>
              </a:rPr>
              <a:t>; // Deallocate the heap-dynamic variable</a:t>
            </a:r>
          </a:p>
          <a:p>
            <a:pPr marL="0" indent="682625">
              <a:buNone/>
            </a:pPr>
            <a:r>
              <a:rPr lang="tr-TR" sz="2000" dirty="0">
                <a:solidFill>
                  <a:srgbClr val="666699"/>
                </a:solidFill>
              </a:rPr>
              <a:t>			</a:t>
            </a:r>
            <a:r>
              <a:rPr lang="en-US" sz="2000" dirty="0">
                <a:solidFill>
                  <a:srgbClr val="666699"/>
                </a:solidFill>
              </a:rPr>
              <a:t>// to which </a:t>
            </a:r>
            <a:r>
              <a:rPr lang="en-US" sz="2000" dirty="0" err="1">
                <a:solidFill>
                  <a:srgbClr val="666699"/>
                </a:solidFill>
              </a:rPr>
              <a:t>intnode</a:t>
            </a:r>
            <a:r>
              <a:rPr lang="en-US" sz="2000" dirty="0">
                <a:solidFill>
                  <a:srgbClr val="666699"/>
                </a:solidFill>
              </a:rPr>
              <a:t> points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chapter</a:t>
            </a:r>
            <a:r>
              <a:rPr lang="tr-TR" dirty="0"/>
              <a:t> </a:t>
            </a:r>
            <a:r>
              <a:rPr lang="tr-TR" dirty="0" err="1"/>
              <a:t>introduces</a:t>
            </a:r>
            <a:r>
              <a:rPr lang="tr-TR" dirty="0"/>
              <a:t> </a:t>
            </a:r>
            <a:endParaRPr lang="en-US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fundamental semantic issues of</a:t>
            </a:r>
            <a:r>
              <a:rPr lang="tr-TR" dirty="0"/>
              <a:t> </a:t>
            </a:r>
            <a:r>
              <a:rPr lang="tr-TR" dirty="0" err="1"/>
              <a:t>variables</a:t>
            </a:r>
            <a:endParaRPr lang="tr-TR" dirty="0"/>
          </a:p>
          <a:p>
            <a:r>
              <a:rPr lang="en-US" dirty="0"/>
              <a:t>the nature of names and special words</a:t>
            </a:r>
            <a:endParaRPr lang="tr-TR" dirty="0"/>
          </a:p>
          <a:p>
            <a:r>
              <a:rPr lang="tr-TR" dirty="0"/>
              <a:t>t</a:t>
            </a:r>
            <a:r>
              <a:rPr lang="en-US" dirty="0"/>
              <a:t>he attributes of variables, type, address, and</a:t>
            </a:r>
            <a:r>
              <a:rPr lang="tr-TR" dirty="0"/>
              <a:t> </a:t>
            </a:r>
            <a:r>
              <a:rPr lang="en-US" dirty="0"/>
              <a:t>value,</a:t>
            </a:r>
          </a:p>
          <a:p>
            <a:r>
              <a:rPr lang="tr-TR" dirty="0"/>
              <a:t>b</a:t>
            </a:r>
            <a:r>
              <a:rPr lang="en-US" dirty="0" err="1"/>
              <a:t>inding</a:t>
            </a:r>
            <a:r>
              <a:rPr lang="en-US" dirty="0"/>
              <a:t> </a:t>
            </a:r>
            <a:endParaRPr lang="tr-TR" dirty="0"/>
          </a:p>
          <a:p>
            <a:r>
              <a:rPr lang="tr-TR" dirty="0"/>
              <a:t>s</a:t>
            </a:r>
            <a:r>
              <a:rPr lang="en-US" dirty="0"/>
              <a:t>coping rules for names, static and</a:t>
            </a:r>
          </a:p>
          <a:p>
            <a:r>
              <a:rPr lang="en-US" dirty="0"/>
              <a:t>dynamic, </a:t>
            </a:r>
            <a:endParaRPr lang="tr-TR" dirty="0"/>
          </a:p>
          <a:p>
            <a:r>
              <a:rPr lang="en-US" dirty="0"/>
              <a:t>named constants and variable initialization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 Attributes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Address</a:t>
            </a:r>
            <a:r>
              <a:rPr lang="en-US" sz="2400" dirty="0"/>
              <a:t> - the memory address with which it is associated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variable may have different addresses at different times during execution</a:t>
            </a:r>
            <a:r>
              <a:rPr lang="tr-TR" dirty="0"/>
              <a:t> (</a:t>
            </a:r>
            <a:r>
              <a:rPr lang="tr-TR" dirty="0" err="1"/>
              <a:t>if</a:t>
            </a:r>
            <a:r>
              <a:rPr lang="tr-TR" dirty="0"/>
              <a:t> a </a:t>
            </a:r>
            <a:r>
              <a:rPr lang="tr-TR" dirty="0" err="1"/>
              <a:t>subprogram</a:t>
            </a:r>
            <a:r>
              <a:rPr lang="tr-TR" dirty="0"/>
              <a:t> has </a:t>
            </a:r>
            <a:r>
              <a:rPr lang="en-US" dirty="0"/>
              <a:t>a local variable that is allocated from the run-time stack when the subprogram</a:t>
            </a:r>
            <a:r>
              <a:rPr lang="tr-TR" dirty="0"/>
              <a:t> </a:t>
            </a:r>
            <a:r>
              <a:rPr lang="en-US" dirty="0"/>
              <a:t>is called, different calls may result in that variable having different addresses.</a:t>
            </a:r>
            <a:r>
              <a:rPr lang="tr-TR" dirty="0"/>
              <a:t>)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variable may have different addresses at different places in a program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Variables Attributes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Address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two variable names can be used to access the same memory location, they are called </a:t>
            </a:r>
            <a:r>
              <a:rPr lang="en-US" dirty="0">
                <a:solidFill>
                  <a:schemeClr val="tx2"/>
                </a:solidFill>
              </a:rPr>
              <a:t>aliases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Aliases are created via pointers, reference variables, C and C++ unions</a:t>
            </a:r>
            <a:endParaRPr lang="en-US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Aliases are harmful to readability (program readers must remember all of them) </a:t>
            </a:r>
            <a:endParaRPr lang="tr-TR" dirty="0"/>
          </a:p>
          <a:p>
            <a:pPr lvl="1" eaLnBrk="1" hangingPunct="1">
              <a:lnSpc>
                <a:spcPct val="90000"/>
              </a:lnSpc>
            </a:pPr>
            <a:r>
              <a:rPr lang="tr-TR" dirty="0"/>
              <a:t>Program </a:t>
            </a:r>
            <a:r>
              <a:rPr lang="tr-TR" dirty="0" err="1"/>
              <a:t>verification</a:t>
            </a:r>
            <a:r>
              <a:rPr lang="tr-TR" dirty="0"/>
              <a:t> is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difficult</a:t>
            </a:r>
            <a:r>
              <a:rPr lang="tr-TR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if variables named total and sum are aliases, any change</a:t>
            </a:r>
            <a:r>
              <a:rPr lang="tr-TR" dirty="0"/>
              <a:t> </a:t>
            </a:r>
            <a:r>
              <a:rPr lang="en-US" dirty="0"/>
              <a:t>to the value of total also changes the value of sum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aliases</a:t>
            </a:r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result = 0;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&amp;</a:t>
            </a:r>
            <a:r>
              <a:rPr lang="en-US" dirty="0" err="1"/>
              <a:t>ref_result</a:t>
            </a:r>
            <a:r>
              <a:rPr lang="en-US" dirty="0"/>
              <a:t> = result;</a:t>
            </a:r>
          </a:p>
          <a:p>
            <a:pPr marL="0" indent="0">
              <a:buNone/>
            </a:pPr>
            <a:r>
              <a:rPr lang="en-US" dirty="0"/>
              <a:t>. . .</a:t>
            </a:r>
          </a:p>
          <a:p>
            <a:pPr marL="0" indent="0">
              <a:buNone/>
            </a:pPr>
            <a:r>
              <a:rPr lang="en-US" dirty="0" err="1"/>
              <a:t>ref_result</a:t>
            </a:r>
            <a:r>
              <a:rPr lang="en-US" dirty="0"/>
              <a:t> = 100;</a:t>
            </a:r>
          </a:p>
          <a:p>
            <a:pPr marL="0" indent="0">
              <a:buNone/>
            </a:pPr>
            <a:r>
              <a:rPr lang="en-US" dirty="0"/>
              <a:t>In this code segment, result and </a:t>
            </a:r>
            <a:r>
              <a:rPr lang="en-US" dirty="0" err="1"/>
              <a:t>ref_result</a:t>
            </a:r>
            <a:r>
              <a:rPr lang="en-US" dirty="0"/>
              <a:t> are aliases.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84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 Attributes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Address</a:t>
            </a:r>
            <a:r>
              <a:rPr lang="en-US" sz="2400" dirty="0"/>
              <a:t> </a:t>
            </a:r>
            <a:r>
              <a:rPr lang="tr-TR" sz="2400" dirty="0"/>
              <a:t>- 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aliases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Two pointer variables are aliases when they point to the same memory</a:t>
            </a:r>
            <a:r>
              <a:rPr lang="tr-TR" dirty="0"/>
              <a:t> </a:t>
            </a:r>
            <a:r>
              <a:rPr lang="en-US" dirty="0"/>
              <a:t>location. </a:t>
            </a:r>
            <a:endParaRPr lang="tr-TR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same is true for reference variables. This kind of aliasing is simply</a:t>
            </a:r>
            <a:r>
              <a:rPr lang="tr-TR" dirty="0"/>
              <a:t> </a:t>
            </a:r>
            <a:r>
              <a:rPr lang="en-US" dirty="0"/>
              <a:t>a side effect of the nature of pointers and references. </a:t>
            </a:r>
            <a:endParaRPr lang="tr-TR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When a C++ pointer is set</a:t>
            </a:r>
            <a:r>
              <a:rPr lang="tr-TR" dirty="0"/>
              <a:t> </a:t>
            </a:r>
            <a:r>
              <a:rPr lang="en-US" dirty="0"/>
              <a:t>to point at a named variable, the pointer, when </a:t>
            </a:r>
            <a:r>
              <a:rPr lang="en-US" dirty="0" err="1"/>
              <a:t>dereferenced</a:t>
            </a:r>
            <a:r>
              <a:rPr lang="en-US" dirty="0"/>
              <a:t>, and the variable’s</a:t>
            </a:r>
            <a:r>
              <a:rPr lang="tr-TR" dirty="0"/>
              <a:t> name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aliases</a:t>
            </a:r>
            <a:r>
              <a:rPr lang="tr-TR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Aliasing can be created in many languages through subprogram parameters.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Variables Attributes (continued)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i="1" dirty="0"/>
              <a:t>Type</a:t>
            </a:r>
            <a:r>
              <a:rPr lang="en-US" sz="2400" dirty="0"/>
              <a:t> - determines the range of values of variables and the set of operations that are defined for values of that type; in the case of floating point, type also determines the precision</a:t>
            </a:r>
            <a:endParaRPr lang="tr-TR" sz="2400" dirty="0"/>
          </a:p>
          <a:p>
            <a:r>
              <a:rPr lang="en-US" sz="2400" dirty="0"/>
              <a:t>The type of a variable determines the range of values the variable can store</a:t>
            </a:r>
            <a:r>
              <a:rPr lang="tr-TR" sz="2400" dirty="0"/>
              <a:t> </a:t>
            </a:r>
            <a:r>
              <a:rPr lang="en-US" sz="2400" dirty="0"/>
              <a:t>and the set of operations that are defined for values of the type. </a:t>
            </a:r>
            <a:endParaRPr lang="tr-TR" sz="2400" dirty="0"/>
          </a:p>
          <a:p>
            <a:r>
              <a:rPr lang="en-US" sz="2400" dirty="0"/>
              <a:t>For example,</a:t>
            </a:r>
          </a:p>
          <a:p>
            <a:pPr>
              <a:buNone/>
            </a:pPr>
            <a:r>
              <a:rPr lang="tr-TR" sz="2400" dirty="0"/>
              <a:t>	</a:t>
            </a:r>
            <a:r>
              <a:rPr lang="en-US" sz="2400" dirty="0"/>
              <a:t>the </a:t>
            </a:r>
            <a:r>
              <a:rPr lang="en-US" sz="2400" dirty="0" err="1"/>
              <a:t>int</a:t>
            </a:r>
            <a:r>
              <a:rPr lang="en-US" sz="2400" dirty="0"/>
              <a:t> type in Java specifies a value range of -2147483648 to 2147483647</a:t>
            </a:r>
            <a:r>
              <a:rPr lang="tr-TR" sz="2400" dirty="0"/>
              <a:t> </a:t>
            </a:r>
            <a:r>
              <a:rPr lang="en-US" sz="2400" dirty="0"/>
              <a:t>and arithmetic operations for addition, subtraction, multiplication, division,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modulus</a:t>
            </a:r>
            <a:r>
              <a:rPr lang="tr-TR" sz="2400" dirty="0"/>
              <a:t>.</a:t>
            </a:r>
            <a:endParaRPr lang="en-US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Attributes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Example to data types</a:t>
            </a:r>
          </a:p>
          <a:p>
            <a:pPr marL="0" indent="1771650">
              <a:buNone/>
            </a:pPr>
            <a:r>
              <a:rPr lang="tr-TR" b="1" dirty="0" err="1"/>
              <a:t>i</a:t>
            </a:r>
            <a:r>
              <a:rPr lang="en-US" b="1" dirty="0" err="1"/>
              <a:t>nt</a:t>
            </a:r>
            <a:r>
              <a:rPr lang="tr-TR" b="1" dirty="0"/>
              <a:t> (4 byte)</a:t>
            </a:r>
            <a:r>
              <a:rPr lang="en-US" dirty="0"/>
              <a:t>, </a:t>
            </a:r>
            <a:endParaRPr lang="tr-TR" dirty="0"/>
          </a:p>
          <a:p>
            <a:pPr marL="0" indent="1771650">
              <a:buNone/>
            </a:pPr>
            <a:r>
              <a:rPr lang="en-US" b="1" dirty="0"/>
              <a:t>Float</a:t>
            </a:r>
            <a:r>
              <a:rPr lang="tr-TR" b="1" dirty="0"/>
              <a:t> (4 byte)</a:t>
            </a:r>
            <a:r>
              <a:rPr lang="en-US" dirty="0"/>
              <a:t>, </a:t>
            </a:r>
            <a:endParaRPr lang="tr-TR" dirty="0"/>
          </a:p>
          <a:p>
            <a:pPr marL="0" indent="1771650">
              <a:buNone/>
            </a:pPr>
            <a:r>
              <a:rPr lang="en-US" b="1" dirty="0"/>
              <a:t>Double</a:t>
            </a:r>
            <a:r>
              <a:rPr lang="tr-TR" b="1" dirty="0"/>
              <a:t> (8 byte)</a:t>
            </a:r>
            <a:r>
              <a:rPr lang="en-US" dirty="0"/>
              <a:t>, </a:t>
            </a:r>
            <a:endParaRPr lang="tr-TR" dirty="0"/>
          </a:p>
          <a:p>
            <a:pPr marL="0" indent="1771650">
              <a:buNone/>
            </a:pPr>
            <a:r>
              <a:rPr lang="tr-TR" b="1" dirty="0"/>
              <a:t>C</a:t>
            </a:r>
            <a:r>
              <a:rPr lang="en-US" b="1" dirty="0" err="1"/>
              <a:t>har</a:t>
            </a:r>
            <a:r>
              <a:rPr lang="tr-TR" b="1" dirty="0"/>
              <a:t> (2 byte)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89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Primitive Data Types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49359"/>
            <a:ext cx="8153400" cy="447368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752600" y="6248400"/>
            <a:ext cx="6858000" cy="457200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hlinkClick r:id="rId3"/>
              </a:rPr>
              <a:t>https://www.javatpoint.com/java-data-types</a:t>
            </a:r>
            <a:r>
              <a:rPr lang="tr-TR" dirty="0"/>
              <a:t>					</a:t>
            </a:r>
            <a:r>
              <a:rPr lang="en-US" dirty="0"/>
              <a:t>1-</a:t>
            </a:r>
            <a:fld id="{FB225EB5-2426-4476-B28C-E6E1CCEE87B2}" type="slidenum">
              <a:rPr lang="en-US" smtClean="0"/>
              <a:pPr algn="l"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13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 Attributes (continued)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i="1" dirty="0"/>
              <a:t>Value</a:t>
            </a:r>
            <a:r>
              <a:rPr lang="en-US" sz="2400" dirty="0"/>
              <a:t> -The value of a variable is the contents of the memory cell or cells associated</a:t>
            </a:r>
            <a:r>
              <a:rPr lang="tr-TR" sz="2400" dirty="0"/>
              <a:t> </a:t>
            </a:r>
            <a:r>
              <a:rPr lang="en-US" sz="2400" dirty="0"/>
              <a:t>with the variable. </a:t>
            </a:r>
            <a:endParaRPr lang="tr-TR" sz="2400" dirty="0"/>
          </a:p>
          <a:p>
            <a:r>
              <a:rPr lang="en-US" sz="2400" dirty="0"/>
              <a:t>It is convenient to think of computer memory in terms</a:t>
            </a:r>
            <a:r>
              <a:rPr lang="tr-TR" sz="2400" dirty="0"/>
              <a:t> </a:t>
            </a:r>
            <a:r>
              <a:rPr lang="en-US" sz="2400" dirty="0"/>
              <a:t>of abstract cells, rather than physical cells.</a:t>
            </a:r>
            <a:endParaRPr lang="tr-TR" sz="2400" dirty="0"/>
          </a:p>
          <a:p>
            <a:r>
              <a:rPr lang="en-US" sz="2400" dirty="0"/>
              <a:t>The physical cells, or individually</a:t>
            </a:r>
            <a:r>
              <a:rPr lang="tr-TR" sz="2400" dirty="0"/>
              <a:t> </a:t>
            </a:r>
            <a:r>
              <a:rPr lang="en-US" sz="2400" dirty="0"/>
              <a:t>addressable units, of most contemporary computer memories are byte-size,</a:t>
            </a:r>
            <a:r>
              <a:rPr lang="tr-TR" sz="2400" dirty="0"/>
              <a:t> </a:t>
            </a:r>
            <a:r>
              <a:rPr lang="en-US" sz="2400" dirty="0"/>
              <a:t>with a byte usually being eight bits in length. </a:t>
            </a:r>
            <a:endParaRPr lang="tr-TR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 Attributes (continued)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i="1" dirty="0"/>
              <a:t>Abstract memory cell</a:t>
            </a:r>
            <a:r>
              <a:rPr lang="en-US" sz="2400" dirty="0"/>
              <a:t> - the physical cell or collection of cells associated with a variable  </a:t>
            </a:r>
            <a:endParaRPr lang="tr-TR" sz="2400" dirty="0"/>
          </a:p>
          <a:p>
            <a:r>
              <a:rPr lang="tr-TR" sz="2400" dirty="0" err="1"/>
              <a:t>It</a:t>
            </a:r>
            <a:r>
              <a:rPr lang="tr-TR" sz="2400" dirty="0"/>
              <a:t> </a:t>
            </a:r>
            <a:r>
              <a:rPr lang="en-US" sz="2400" dirty="0"/>
              <a:t>has the size required by the variable</a:t>
            </a:r>
            <a:r>
              <a:rPr lang="tr-TR" sz="2400" dirty="0"/>
              <a:t> </a:t>
            </a:r>
            <a:r>
              <a:rPr lang="en-US" sz="2400" dirty="0"/>
              <a:t>with which it is associated. For example, although floating-point values</a:t>
            </a:r>
            <a:r>
              <a:rPr lang="tr-TR" sz="2400" dirty="0"/>
              <a:t> </a:t>
            </a:r>
            <a:r>
              <a:rPr lang="en-US" sz="2400" dirty="0"/>
              <a:t>may occupy four physical bytes in a particular implementation of a particular</a:t>
            </a:r>
            <a:r>
              <a:rPr lang="tr-TR" sz="2400" dirty="0"/>
              <a:t> </a:t>
            </a:r>
            <a:r>
              <a:rPr lang="en-US" sz="2400" dirty="0"/>
              <a:t>language, a floating-point value is thought of as occupying a single abstract</a:t>
            </a:r>
            <a:r>
              <a:rPr lang="tr-TR" sz="2400" dirty="0"/>
              <a:t> </a:t>
            </a:r>
            <a:r>
              <a:rPr lang="en-US" sz="2400" dirty="0"/>
              <a:t>memory cell. </a:t>
            </a:r>
            <a:endParaRPr lang="tr-TR" sz="2400" dirty="0"/>
          </a:p>
          <a:p>
            <a:r>
              <a:rPr lang="en-US" sz="2400" dirty="0"/>
              <a:t>The value of each simple </a:t>
            </a:r>
            <a:r>
              <a:rPr lang="en-US" sz="2400" dirty="0" err="1"/>
              <a:t>nonstructured</a:t>
            </a:r>
            <a:r>
              <a:rPr lang="en-US" sz="2400" dirty="0"/>
              <a:t> type is considered to</a:t>
            </a:r>
            <a:r>
              <a:rPr lang="tr-TR" sz="2400" dirty="0"/>
              <a:t> </a:t>
            </a:r>
            <a:r>
              <a:rPr lang="en-US" sz="2400" dirty="0"/>
              <a:t>occupy a single abstract cell. Henceforth, the term </a:t>
            </a:r>
            <a:r>
              <a:rPr lang="en-US" sz="2400" i="1" dirty="0"/>
              <a:t>memory cell means abstract</a:t>
            </a:r>
            <a:r>
              <a:rPr lang="tr-TR" sz="2400" i="1" dirty="0"/>
              <a:t> </a:t>
            </a:r>
            <a:r>
              <a:rPr lang="tr-TR" sz="2400" dirty="0" err="1"/>
              <a:t>memory</a:t>
            </a:r>
            <a:r>
              <a:rPr lang="tr-TR" sz="2400" dirty="0"/>
              <a:t> </a:t>
            </a:r>
            <a:r>
              <a:rPr lang="tr-TR" sz="2400" dirty="0" err="1"/>
              <a:t>cell</a:t>
            </a:r>
            <a:r>
              <a:rPr lang="tr-TR" sz="2400" dirty="0"/>
              <a:t>.</a:t>
            </a:r>
            <a:r>
              <a:rPr lang="en-US" sz="2400" dirty="0"/>
              <a:t>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Concept of Binding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  A </a:t>
            </a:r>
            <a:r>
              <a:rPr lang="en-US" i="1" dirty="0"/>
              <a:t>binding</a:t>
            </a:r>
            <a:r>
              <a:rPr lang="en-US" dirty="0"/>
              <a:t> is an association between an entity and an attribute, such as between a variable and its type or value, or between an operation and a symbol</a:t>
            </a:r>
          </a:p>
          <a:p>
            <a:pPr eaLnBrk="1" hangingPunct="1"/>
            <a:r>
              <a:rPr lang="en-US" i="1" dirty="0"/>
              <a:t>Binding time</a:t>
            </a:r>
            <a:r>
              <a:rPr lang="en-US" dirty="0"/>
              <a:t> is the time at which a binding takes place.</a:t>
            </a:r>
            <a:endParaRPr lang="tr-TR" dirty="0"/>
          </a:p>
          <a:p>
            <a:pPr eaLnBrk="1" hangingPunct="1"/>
            <a:endParaRPr lang="tr-TR" dirty="0"/>
          </a:p>
          <a:p>
            <a:pPr marL="0" indent="0" eaLnBrk="1" hangingPunct="1">
              <a:buNone/>
            </a:pPr>
            <a:r>
              <a:rPr lang="tr-TR" dirty="0"/>
              <a:t>		a = 4; 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Imperative languages are abstractions of von Neumann architecture</a:t>
            </a:r>
          </a:p>
          <a:p>
            <a:pPr lvl="1" eaLnBrk="1" hangingPunct="1"/>
            <a:r>
              <a:rPr lang="en-US" dirty="0"/>
              <a:t>Memory</a:t>
            </a:r>
          </a:p>
          <a:p>
            <a:pPr lvl="1" eaLnBrk="1" hangingPunct="1"/>
            <a:r>
              <a:rPr lang="en-US" dirty="0"/>
              <a:t>Processor</a:t>
            </a:r>
          </a:p>
          <a:p>
            <a:pPr eaLnBrk="1" hangingPunct="1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cells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computers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variables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343399"/>
            <a:ext cx="5486400" cy="1999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Concept of Binding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complete understanding of the binding times for the attributes of program</a:t>
            </a:r>
            <a:r>
              <a:rPr lang="tr-TR" dirty="0"/>
              <a:t> </a:t>
            </a:r>
            <a:r>
              <a:rPr lang="en-US" dirty="0"/>
              <a:t>entities is a prerequisite for understanding the semantics of a programming language.</a:t>
            </a:r>
          </a:p>
          <a:p>
            <a:r>
              <a:rPr lang="en-US" dirty="0"/>
              <a:t>For example, to understand what a subprogram does, one must understand</a:t>
            </a:r>
            <a:r>
              <a:rPr lang="tr-TR" dirty="0"/>
              <a:t> </a:t>
            </a:r>
            <a:r>
              <a:rPr lang="en-US" dirty="0"/>
              <a:t>how the actual parameters in a call are bound to the formal parameters in</a:t>
            </a:r>
            <a:r>
              <a:rPr lang="tr-TR" dirty="0"/>
              <a:t> </a:t>
            </a:r>
            <a:r>
              <a:rPr lang="en-US" dirty="0"/>
              <a:t>its definition. </a:t>
            </a: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Concept of Binding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determine the current value of a variable, it may be necessary</a:t>
            </a:r>
            <a:r>
              <a:rPr lang="tr-TR" dirty="0"/>
              <a:t> </a:t>
            </a:r>
            <a:r>
              <a:rPr lang="en-US" dirty="0"/>
              <a:t>to know when the variable was bound to storage and with which statement or</a:t>
            </a:r>
            <a:r>
              <a:rPr lang="tr-TR" dirty="0"/>
              <a:t> </a:t>
            </a:r>
            <a:r>
              <a:rPr lang="tr-TR" dirty="0" err="1"/>
              <a:t>statements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AA4DC8D9-413D-4D10-B608-76621F9A7C6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Static and Dynamic Binding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binding is </a:t>
            </a:r>
            <a:r>
              <a:rPr lang="en-US" i="1" dirty="0"/>
              <a:t>static</a:t>
            </a:r>
            <a:r>
              <a:rPr lang="en-US" dirty="0"/>
              <a:t> if it first occurs before run time and remains unchanged throughout program execution.</a:t>
            </a:r>
          </a:p>
          <a:p>
            <a:pPr eaLnBrk="1" hangingPunct="1"/>
            <a:r>
              <a:rPr lang="en-US" dirty="0"/>
              <a:t>A binding is </a:t>
            </a:r>
            <a:r>
              <a:rPr lang="en-US" i="1" dirty="0"/>
              <a:t>dynamic</a:t>
            </a:r>
            <a:r>
              <a:rPr lang="en-US" dirty="0"/>
              <a:t> if it first occurs during execution or can change during execution of the program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C3543D7E-B6A2-4AC5-9271-2F7BD172CB0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 Binding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How is a type specified?</a:t>
            </a:r>
          </a:p>
          <a:p>
            <a:pPr eaLnBrk="1" hangingPunct="1"/>
            <a:r>
              <a:rPr lang="en-US"/>
              <a:t>When does the binding take place?</a:t>
            </a:r>
          </a:p>
          <a:p>
            <a:pPr eaLnBrk="1" hangingPunct="1"/>
            <a:r>
              <a:rPr lang="en-US"/>
              <a:t>If static, the type may be specified by either an explicit or an implicit declaration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 dirty="0"/>
              <a:t>1-</a:t>
            </a:r>
            <a:fld id="{0FACF2D0-F423-46C8-A51D-2722DBD9A96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err="1"/>
              <a:t>Static</a:t>
            </a:r>
            <a:r>
              <a:rPr lang="en-US" dirty="0"/>
              <a:t> Type Binding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dirty="0"/>
              <a:t>explicit declaration</a:t>
            </a:r>
            <a:r>
              <a:rPr lang="en-US" dirty="0"/>
              <a:t> is a program statement used for declaring the types of variables</a:t>
            </a:r>
            <a:endParaRPr lang="tr-TR" dirty="0"/>
          </a:p>
          <a:p>
            <a:pPr eaLnBrk="1" hangingPunct="1">
              <a:lnSpc>
                <a:spcPct val="90000"/>
              </a:lnSpc>
              <a:buNone/>
            </a:pPr>
            <a:endParaRPr lang="tr-TR" dirty="0"/>
          </a:p>
          <a:p>
            <a:pPr eaLnBrk="1" hangingPunct="1">
              <a:lnSpc>
                <a:spcPct val="90000"/>
              </a:lnSpc>
              <a:buNone/>
            </a:pPr>
            <a:r>
              <a:rPr lang="tr-TR" dirty="0"/>
              <a:t>		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nmb</a:t>
            </a:r>
            <a:r>
              <a:rPr lang="tr-TR" dirty="0"/>
              <a:t>=3;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tr-TR" dirty="0"/>
              <a:t>		</a:t>
            </a:r>
            <a:r>
              <a:rPr lang="tr-TR" dirty="0" err="1"/>
              <a:t>string</a:t>
            </a:r>
            <a:r>
              <a:rPr lang="tr-TR" dirty="0"/>
              <a:t> s;</a:t>
            </a:r>
          </a:p>
          <a:p>
            <a:endParaRPr lang="tr-TR" sz="2400" dirty="0"/>
          </a:p>
          <a:p>
            <a:r>
              <a:rPr lang="en-US" sz="2400" dirty="0"/>
              <a:t>When the type of a variable is statically bound, the name of the variable can</a:t>
            </a:r>
            <a:r>
              <a:rPr lang="tr-TR" sz="2400" dirty="0"/>
              <a:t> </a:t>
            </a:r>
            <a:r>
              <a:rPr lang="en-US" sz="2400" dirty="0"/>
              <a:t>be thought of being bound to a type, in the sense that the type and name of a</a:t>
            </a:r>
            <a:r>
              <a:rPr lang="tr-TR" sz="2400" dirty="0"/>
              <a:t> </a:t>
            </a:r>
            <a:r>
              <a:rPr lang="tr-TR" sz="2400" dirty="0" err="1"/>
              <a:t>variable</a:t>
            </a:r>
            <a:r>
              <a:rPr lang="tr-TR" sz="2400" dirty="0"/>
              <a:t> </a:t>
            </a:r>
            <a:r>
              <a:rPr lang="tr-TR" sz="2400" dirty="0" err="1"/>
              <a:t>are</a:t>
            </a:r>
            <a:r>
              <a:rPr lang="tr-TR" sz="2400" dirty="0"/>
              <a:t> </a:t>
            </a:r>
            <a:r>
              <a:rPr lang="tr-TR" sz="2400" dirty="0" err="1"/>
              <a:t>simultaneously</a:t>
            </a:r>
            <a:r>
              <a:rPr lang="tr-TR" sz="2400" dirty="0"/>
              <a:t> </a:t>
            </a:r>
            <a:r>
              <a:rPr lang="tr-TR" sz="2400" dirty="0" err="1"/>
              <a:t>bound</a:t>
            </a:r>
            <a:r>
              <a:rPr lang="tr-TR" sz="2400" dirty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0FACF2D0-F423-46C8-A51D-2722DBD9A9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err="1"/>
              <a:t>Static</a:t>
            </a:r>
            <a:r>
              <a:rPr lang="en-US" dirty="0"/>
              <a:t> Type Binding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305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An </a:t>
            </a:r>
            <a:r>
              <a:rPr lang="en-US" i="1" dirty="0"/>
              <a:t>implicit declaration</a:t>
            </a:r>
            <a:r>
              <a:rPr lang="en-US" dirty="0"/>
              <a:t> is a default mechanism for specifying types of variables through default conventions, rather than declaration statements</a:t>
            </a:r>
            <a:endParaRPr lang="tr-TR" dirty="0"/>
          </a:p>
          <a:p>
            <a:pPr eaLnBrk="1" hangingPunct="1">
              <a:lnSpc>
                <a:spcPct val="90000"/>
              </a:lnSpc>
              <a:buNone/>
            </a:pPr>
            <a:endParaRPr lang="tr-TR" dirty="0"/>
          </a:p>
          <a:p>
            <a:pPr indent="17463" eaLnBrk="1" hangingPunct="1">
              <a:lnSpc>
                <a:spcPct val="90000"/>
              </a:lnSpc>
            </a:pPr>
            <a:r>
              <a:rPr lang="tr-TR" sz="2400" dirty="0" err="1"/>
              <a:t>Example</a:t>
            </a:r>
            <a:r>
              <a:rPr lang="tr-TR" sz="2400" dirty="0"/>
              <a:t>, </a:t>
            </a:r>
            <a:r>
              <a:rPr lang="tr-TR" sz="2400" dirty="0" err="1"/>
              <a:t>by</a:t>
            </a:r>
            <a:r>
              <a:rPr lang="tr-TR" sz="2400" dirty="0"/>
              <a:t> </a:t>
            </a:r>
            <a:r>
              <a:rPr lang="tr-TR" sz="2400" dirty="0" err="1"/>
              <a:t>naming</a:t>
            </a:r>
            <a:r>
              <a:rPr lang="tr-TR" sz="2400" dirty="0"/>
              <a:t> </a:t>
            </a:r>
            <a:r>
              <a:rPr lang="tr-TR" sz="2400" dirty="0" err="1"/>
              <a:t>conventions</a:t>
            </a:r>
            <a:endParaRPr lang="tr-TR" sz="2400" dirty="0"/>
          </a:p>
          <a:p>
            <a:pPr marL="360363" indent="0" eaLnBrk="1" hangingPunct="1">
              <a:lnSpc>
                <a:spcPct val="90000"/>
              </a:lnSpc>
              <a:buNone/>
            </a:pPr>
            <a:r>
              <a:rPr lang="tr-TR" sz="2400" dirty="0"/>
              <a:t>	</a:t>
            </a:r>
            <a:r>
              <a:rPr lang="tr-TR" sz="2400" dirty="0" err="1"/>
              <a:t>In</a:t>
            </a:r>
            <a:r>
              <a:rPr lang="tr-TR" sz="2400" dirty="0"/>
              <a:t> </a:t>
            </a:r>
            <a:r>
              <a:rPr lang="tr-TR" sz="2400" dirty="0" err="1"/>
              <a:t>Perl</a:t>
            </a:r>
            <a:r>
              <a:rPr lang="tr-TR" sz="2400" dirty="0"/>
              <a:t> i</a:t>
            </a:r>
            <a:r>
              <a:rPr lang="en-US" sz="2400" dirty="0"/>
              <a:t>f a name begins with</a:t>
            </a:r>
            <a:r>
              <a:rPr lang="tr-TR" sz="2400" dirty="0"/>
              <a:t>;</a:t>
            </a:r>
          </a:p>
          <a:p>
            <a:pPr indent="17463"/>
            <a:r>
              <a:rPr lang="en-US" sz="2400" dirty="0"/>
              <a:t>$</a:t>
            </a:r>
            <a:r>
              <a:rPr lang="tr-TR" sz="2400" dirty="0"/>
              <a:t>, </a:t>
            </a:r>
            <a:r>
              <a:rPr lang="en-US" sz="2400" dirty="0"/>
              <a:t>can store a string or a numeric value. </a:t>
            </a:r>
            <a:endParaRPr lang="tr-TR" sz="2400" dirty="0"/>
          </a:p>
          <a:p>
            <a:pPr indent="17463"/>
            <a:r>
              <a:rPr lang="en-US" sz="2400" dirty="0"/>
              <a:t>@, it is an array; </a:t>
            </a:r>
            <a:r>
              <a:rPr lang="tr-TR" sz="2400" dirty="0"/>
              <a:t> </a:t>
            </a:r>
          </a:p>
          <a:p>
            <a:pPr indent="17463"/>
            <a:r>
              <a:rPr lang="en-US" sz="2400" dirty="0"/>
              <a:t>%, it is a hash structure </a:t>
            </a:r>
            <a:endParaRPr lang="tr-TR" sz="2400" dirty="0"/>
          </a:p>
          <a:p>
            <a:pPr indent="17463">
              <a:buNone/>
            </a:pPr>
            <a:r>
              <a:rPr lang="en-US" sz="2400" dirty="0"/>
              <a:t>the names @apple and %apple are unrelated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0FACF2D0-F423-46C8-A51D-2722DBD9A9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05800" cy="1143000"/>
          </a:xfrm>
        </p:spPr>
        <p:txBody>
          <a:bodyPr/>
          <a:lstStyle/>
          <a:p>
            <a:pPr eaLnBrk="1" hangingPunct="1"/>
            <a:r>
              <a:rPr lang="tr-TR" dirty="0" err="1"/>
              <a:t>Static</a:t>
            </a:r>
            <a:r>
              <a:rPr lang="en-US" dirty="0"/>
              <a:t> Type Binding</a:t>
            </a:r>
            <a:r>
              <a:rPr lang="tr-TR" dirty="0"/>
              <a:t> </a:t>
            </a:r>
            <a:r>
              <a:rPr lang="tr-TR" sz="2400" dirty="0"/>
              <a:t>(</a:t>
            </a:r>
            <a:r>
              <a:rPr lang="en-US" sz="2400" i="1" dirty="0"/>
              <a:t>implicit declaration</a:t>
            </a:r>
            <a:r>
              <a:rPr lang="tr-TR" sz="2400" i="1" dirty="0"/>
              <a:t>)</a:t>
            </a:r>
            <a:br>
              <a:rPr lang="tr-TR" dirty="0"/>
            </a:br>
            <a:endParaRPr lang="en-US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305800" cy="4876800"/>
          </a:xfrm>
        </p:spPr>
        <p:txBody>
          <a:bodyPr/>
          <a:lstStyle/>
          <a:p>
            <a:pPr>
              <a:buNone/>
            </a:pPr>
            <a:r>
              <a:rPr lang="tr-TR" sz="2400" dirty="0" err="1"/>
              <a:t>Example</a:t>
            </a:r>
            <a:r>
              <a:rPr lang="tr-TR" sz="2400" dirty="0"/>
              <a:t>, </a:t>
            </a:r>
            <a:r>
              <a:rPr lang="en-US" sz="2400" dirty="0"/>
              <a:t>the context is the type of the value</a:t>
            </a:r>
          </a:p>
          <a:p>
            <a:pPr>
              <a:buNone/>
            </a:pPr>
            <a:r>
              <a:rPr lang="en-US" sz="2400" dirty="0"/>
              <a:t>assigned to the variable in a declaration statement. </a:t>
            </a:r>
            <a:endParaRPr lang="tr-TR" sz="2400" dirty="0"/>
          </a:p>
          <a:p>
            <a:pPr marL="0" indent="0">
              <a:buNone/>
            </a:pPr>
            <a:r>
              <a:rPr lang="en-US" sz="2400" dirty="0"/>
              <a:t>in C# a </a:t>
            </a:r>
            <a:r>
              <a:rPr lang="en-US" sz="2400" b="1" dirty="0" err="1"/>
              <a:t>var</a:t>
            </a:r>
            <a:r>
              <a:rPr lang="tr-TR" sz="2400" b="1" dirty="0"/>
              <a:t> </a:t>
            </a:r>
            <a:r>
              <a:rPr lang="tr-TR" sz="2400" dirty="0"/>
              <a:t>	</a:t>
            </a:r>
            <a:r>
              <a:rPr lang="en-US" sz="2400" dirty="0"/>
              <a:t>declaration of a variable must include an initial value, whose type is made the</a:t>
            </a:r>
            <a:r>
              <a:rPr lang="tr-TR" sz="2400" dirty="0"/>
              <a:t> </a:t>
            </a:r>
            <a:r>
              <a:rPr lang="en-US" sz="2400" dirty="0"/>
              <a:t>type of the variable. </a:t>
            </a:r>
          </a:p>
          <a:p>
            <a:pPr marL="1700213" indent="-438150">
              <a:buNone/>
            </a:pPr>
            <a:r>
              <a:rPr lang="tr-TR" sz="2400" b="1" dirty="0"/>
              <a:t>var </a:t>
            </a:r>
            <a:r>
              <a:rPr lang="tr-TR" sz="2400" b="1" dirty="0" err="1"/>
              <a:t>sum</a:t>
            </a:r>
            <a:r>
              <a:rPr lang="tr-TR" sz="2400" b="1" dirty="0"/>
              <a:t> = 0;</a:t>
            </a:r>
          </a:p>
          <a:p>
            <a:pPr marL="1700213" indent="-438150">
              <a:buNone/>
            </a:pPr>
            <a:r>
              <a:rPr lang="tr-TR" sz="2400" b="1" dirty="0"/>
              <a:t>var total = 0.0;</a:t>
            </a:r>
          </a:p>
          <a:p>
            <a:pPr marL="1700213" indent="-438150">
              <a:buNone/>
            </a:pPr>
            <a:r>
              <a:rPr lang="tr-TR" sz="2400" b="1" dirty="0"/>
              <a:t>var name = "</a:t>
            </a:r>
            <a:r>
              <a:rPr lang="tr-TR" sz="2400" b="1" dirty="0" err="1"/>
              <a:t>Fred</a:t>
            </a:r>
            <a:r>
              <a:rPr lang="tr-TR" sz="2400" b="1" dirty="0"/>
              <a:t>";</a:t>
            </a:r>
          </a:p>
          <a:p>
            <a:r>
              <a:rPr lang="en-US" sz="2400" dirty="0"/>
              <a:t>The types of sum, total, and name are </a:t>
            </a:r>
            <a:r>
              <a:rPr lang="en-US" sz="2400" b="1" dirty="0" err="1"/>
              <a:t>int</a:t>
            </a:r>
            <a:r>
              <a:rPr lang="en-US" sz="2400" b="1" dirty="0"/>
              <a:t>, float, and string, respectively.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0FACF2D0-F423-46C8-A51D-2722DBD9A9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err="1"/>
              <a:t>Static</a:t>
            </a:r>
            <a:r>
              <a:rPr lang="en-US" dirty="0"/>
              <a:t> Type Binding</a:t>
            </a:r>
            <a:r>
              <a:rPr lang="tr-TR" dirty="0"/>
              <a:t> </a:t>
            </a:r>
            <a:r>
              <a:rPr lang="tr-TR" sz="2400" dirty="0"/>
              <a:t>(</a:t>
            </a:r>
            <a:r>
              <a:rPr lang="en-US" sz="2400" i="1" dirty="0"/>
              <a:t>implicit declaration</a:t>
            </a:r>
            <a:r>
              <a:rPr lang="tr-TR" sz="2400" i="1" dirty="0"/>
              <a:t>)</a:t>
            </a:r>
            <a:endParaRPr lang="en-US" sz="2400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r>
              <a:rPr lang="en-US" dirty="0"/>
              <a:t>Keep in mind that implicit declarations are statically typed variables—their types are fixed for</a:t>
            </a:r>
            <a:r>
              <a:rPr lang="tr-TR" dirty="0"/>
              <a:t> </a:t>
            </a:r>
            <a:r>
              <a:rPr lang="en-US" dirty="0"/>
              <a:t>the lifetime of the unit in which they are declared.</a:t>
            </a:r>
            <a:endParaRPr lang="tr-TR" dirty="0"/>
          </a:p>
          <a:p>
            <a:pPr eaLnBrk="1" hangingPunct="1">
              <a:lnSpc>
                <a:spcPct val="90000"/>
              </a:lnSpc>
            </a:pPr>
            <a:endParaRPr lang="tr-TR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Fortran, BASIC, Perl, Ruby, JavaScript, and PHP provide implicit declarations (Fortran has both explicit and implicit)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Advantage: </a:t>
            </a:r>
            <a:r>
              <a:rPr lang="en-US" dirty="0" err="1"/>
              <a:t>writability</a:t>
            </a:r>
            <a:r>
              <a:rPr lang="en-US" dirty="0"/>
              <a:t> (a minor convenience)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Disadvantage: reliability (less trouble with Perl)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BA03060-A1AC-45B0-83BD-D6ADC48A758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Dynamic Type Binding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r>
              <a:rPr lang="en-US" dirty="0"/>
              <a:t>the type of a variable is not specified by a declaration</a:t>
            </a:r>
            <a:r>
              <a:rPr lang="tr-TR" dirty="0"/>
              <a:t> </a:t>
            </a:r>
            <a:r>
              <a:rPr lang="en-US" dirty="0"/>
              <a:t>statement, nor can it be determined by the spelling of its name. </a:t>
            </a:r>
            <a:endParaRPr lang="tr-TR" dirty="0"/>
          </a:p>
          <a:p>
            <a:r>
              <a:rPr lang="en-US" dirty="0"/>
              <a:t>Instead,</a:t>
            </a:r>
            <a:r>
              <a:rPr lang="tr-TR" dirty="0"/>
              <a:t> </a:t>
            </a:r>
            <a:r>
              <a:rPr lang="en-US" dirty="0"/>
              <a:t>the variable is bound to a type when it is assigned a value in an </a:t>
            </a:r>
            <a:r>
              <a:rPr lang="tr-TR" dirty="0"/>
              <a:t>a</a:t>
            </a:r>
            <a:r>
              <a:rPr lang="en-US" dirty="0" err="1"/>
              <a:t>ssignment</a:t>
            </a:r>
            <a:r>
              <a:rPr lang="en-US" dirty="0"/>
              <a:t> statement.</a:t>
            </a:r>
          </a:p>
          <a:p>
            <a:r>
              <a:rPr lang="en-US" dirty="0"/>
              <a:t>When the assignment statement is executed, the variable being assigned</a:t>
            </a:r>
            <a:r>
              <a:rPr lang="tr-TR" dirty="0"/>
              <a:t> </a:t>
            </a:r>
            <a:r>
              <a:rPr lang="en-US" dirty="0"/>
              <a:t>is bound to the type of the value of the expression on the right side of the</a:t>
            </a:r>
            <a:r>
              <a:rPr lang="tr-TR" dirty="0"/>
              <a:t> </a:t>
            </a:r>
            <a:r>
              <a:rPr lang="en-US" dirty="0"/>
              <a:t>assignment.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BA03060-A1AC-45B0-83BD-D6ADC48A758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Dynamic Type Binding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r>
              <a:rPr lang="en-US" dirty="0"/>
              <a:t>Such an assignment may also bind the variable to an address and</a:t>
            </a:r>
            <a:r>
              <a:rPr lang="tr-TR" dirty="0"/>
              <a:t> </a:t>
            </a:r>
            <a:r>
              <a:rPr lang="en-US" dirty="0"/>
              <a:t>a memory cell, because different type values may require different amounts of</a:t>
            </a:r>
            <a:r>
              <a:rPr lang="tr-TR" dirty="0"/>
              <a:t> </a:t>
            </a:r>
            <a:r>
              <a:rPr lang="en-US" dirty="0"/>
              <a:t>storage. </a:t>
            </a:r>
            <a:endParaRPr lang="tr-TR" dirty="0"/>
          </a:p>
          <a:p>
            <a:r>
              <a:rPr lang="en-US" dirty="0"/>
              <a:t>Any variable can be assigned any type value. </a:t>
            </a:r>
            <a:endParaRPr lang="tr-TR" dirty="0"/>
          </a:p>
          <a:p>
            <a:r>
              <a:rPr lang="tr-TR" dirty="0"/>
              <a:t>A </a:t>
            </a:r>
            <a:r>
              <a:rPr lang="en-US" dirty="0"/>
              <a:t>variable’s</a:t>
            </a:r>
            <a:r>
              <a:rPr lang="tr-TR" dirty="0"/>
              <a:t> </a:t>
            </a:r>
            <a:r>
              <a:rPr lang="en-US" dirty="0"/>
              <a:t>type can change any number of times during program execution. </a:t>
            </a:r>
            <a:endParaRPr lang="tr-TR" dirty="0"/>
          </a:p>
          <a:p>
            <a:r>
              <a:rPr lang="en-US" dirty="0"/>
              <a:t>It is important</a:t>
            </a:r>
            <a:r>
              <a:rPr lang="tr-TR" dirty="0"/>
              <a:t> </a:t>
            </a:r>
            <a:r>
              <a:rPr lang="en-US" dirty="0"/>
              <a:t>to realize that the type of a variable whose type is dynamically bound may be</a:t>
            </a:r>
            <a:r>
              <a:rPr lang="tr-TR" dirty="0"/>
              <a:t> </a:t>
            </a:r>
            <a:r>
              <a:rPr lang="tr-TR" dirty="0" err="1"/>
              <a:t>temporary</a:t>
            </a:r>
            <a:r>
              <a:rPr lang="tr-TR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Introduction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charateristics</a:t>
            </a:r>
            <a:r>
              <a:rPr lang="tr-TR" dirty="0"/>
              <a:t> of v</a:t>
            </a:r>
            <a:r>
              <a:rPr lang="en-US" dirty="0" err="1"/>
              <a:t>ariables</a:t>
            </a:r>
            <a:r>
              <a:rPr lang="en-US" dirty="0"/>
              <a:t> are </a:t>
            </a:r>
            <a:r>
              <a:rPr lang="tr-TR" dirty="0" err="1"/>
              <a:t>close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charateristics</a:t>
            </a:r>
            <a:r>
              <a:rPr lang="tr-TR" dirty="0"/>
              <a:t> of </a:t>
            </a:r>
            <a:r>
              <a:rPr lang="tr-TR" dirty="0" err="1"/>
              <a:t>cells</a:t>
            </a:r>
            <a:r>
              <a:rPr lang="tr-TR" dirty="0"/>
              <a:t>.</a:t>
            </a:r>
          </a:p>
          <a:p>
            <a:pPr lvl="1" eaLnBrk="1" hangingPunct="1"/>
            <a:r>
              <a:rPr lang="tr-TR" dirty="0" err="1"/>
              <a:t>Example</a:t>
            </a:r>
            <a:r>
              <a:rPr lang="tr-TR" dirty="0"/>
              <a:t>; an </a:t>
            </a:r>
            <a:r>
              <a:rPr lang="tr-TR" dirty="0" err="1"/>
              <a:t>integer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en-US" dirty="0"/>
              <a:t>is usually represented directly in one or more bytes of memory</a:t>
            </a:r>
            <a:endParaRPr lang="tr-TR" dirty="0"/>
          </a:p>
          <a:p>
            <a:pPr eaLnBrk="1" hangingPunct="1"/>
            <a:r>
              <a:rPr lang="en-US" dirty="0"/>
              <a:t>Variables are characterized by attributes</a:t>
            </a:r>
          </a:p>
          <a:p>
            <a:pPr lvl="1" eaLnBrk="1" hangingPunct="1"/>
            <a:r>
              <a:rPr lang="en-US" dirty="0"/>
              <a:t>To design a type, must consider scope, lifetime, type checking, initialization, and type compatibility</a:t>
            </a:r>
            <a:endParaRPr lang="tr-TR" dirty="0"/>
          </a:p>
          <a:p>
            <a:pPr lvl="1" eaLnBrk="1" hangingPunct="1"/>
            <a:endParaRPr lang="en-US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BA03060-A1AC-45B0-83BD-D6ADC48A758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Dynamic Type Binding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pPr eaLnBrk="1" hangingPunct="1"/>
            <a:r>
              <a:rPr lang="en-US"/>
              <a:t>Dynamic Type Binding (JavaScript, Python, Ruby, PHP, and C# (limited))</a:t>
            </a:r>
          </a:p>
          <a:p>
            <a:pPr eaLnBrk="1" hangingPunct="1"/>
            <a:r>
              <a:rPr lang="en-US"/>
              <a:t>Specified through an assignment statement         e.g., JavaScript         </a:t>
            </a:r>
          </a:p>
          <a:p>
            <a:pPr eaLnBrk="1" hangingPunct="1">
              <a:buFontTx/>
              <a:buNone/>
            </a:pPr>
            <a:r>
              <a:rPr lang="en-US"/>
              <a:t>		</a:t>
            </a:r>
            <a:r>
              <a:rPr lang="en-US">
                <a:latin typeface="Courier New" pitchFamily="49" charset="0"/>
              </a:rPr>
              <a:t>list = [2, 4.33, 6, 8];</a:t>
            </a:r>
          </a:p>
          <a:p>
            <a:pPr eaLnBrk="1" hangingPunct="1">
              <a:buFontTx/>
              <a:buNone/>
            </a:pPr>
            <a:r>
              <a:rPr lang="en-US">
                <a:latin typeface="Courier New" pitchFamily="49" charset="0"/>
              </a:rPr>
              <a:t>		list = 17.3;</a:t>
            </a:r>
          </a:p>
          <a:p>
            <a:pPr lvl="1" eaLnBrk="1" hangingPunct="1"/>
            <a:r>
              <a:rPr lang="en-US"/>
              <a:t>Advantage: flexibility (generic program units)</a:t>
            </a:r>
          </a:p>
          <a:p>
            <a:pPr lvl="1" eaLnBrk="1" hangingPunct="1"/>
            <a:r>
              <a:rPr lang="en-US"/>
              <a:t>Disadvantages: </a:t>
            </a:r>
          </a:p>
          <a:p>
            <a:pPr lvl="2" eaLnBrk="1" hangingPunct="1"/>
            <a:r>
              <a:rPr lang="en-US"/>
              <a:t>High cost (dynamic type checking and interpretation)</a:t>
            </a:r>
          </a:p>
          <a:p>
            <a:pPr lvl="2" eaLnBrk="1" hangingPunct="1"/>
            <a:r>
              <a:rPr lang="en-US"/>
              <a:t>Type error detection by the compiler is difficult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BA03060-A1AC-45B0-83BD-D6ADC48A758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Dynamic Type Binding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/>
              <a:t>Dynamic Type Binding</a:t>
            </a:r>
            <a:r>
              <a:rPr lang="tr-TR" sz="2400" dirty="0"/>
              <a:t> </a:t>
            </a:r>
            <a:r>
              <a:rPr lang="en-US" sz="2400" dirty="0"/>
              <a:t>advantages</a:t>
            </a:r>
            <a:r>
              <a:rPr lang="tr-TR" sz="2400" dirty="0"/>
              <a:t>; </a:t>
            </a:r>
          </a:p>
          <a:p>
            <a:pPr eaLnBrk="1" hangingPunct="1">
              <a:buNone/>
            </a:pPr>
            <a:endParaRPr lang="tr-TR" sz="2400" dirty="0"/>
          </a:p>
          <a:p>
            <a:pPr marL="457200" indent="-457200">
              <a:buAutoNum type="arabicParenR"/>
            </a:pPr>
            <a:r>
              <a:rPr lang="en-US" sz="2400" dirty="0"/>
              <a:t>useful when data of unknown type come</a:t>
            </a:r>
            <a:r>
              <a:rPr lang="tr-TR" sz="2400" dirty="0"/>
              <a:t> </a:t>
            </a:r>
            <a:r>
              <a:rPr lang="en-US" sz="2400" dirty="0"/>
              <a:t>into a program from an external source</a:t>
            </a:r>
            <a:endParaRPr lang="tr-TR" sz="2400" dirty="0"/>
          </a:p>
          <a:p>
            <a:pPr marL="457200" indent="-457200">
              <a:buNone/>
            </a:pPr>
            <a:endParaRPr lang="tr-TR" sz="2400" dirty="0"/>
          </a:p>
          <a:p>
            <a:pPr>
              <a:buNone/>
            </a:pPr>
            <a:r>
              <a:rPr lang="tr-TR" sz="2400" dirty="0"/>
              <a:t>2) </a:t>
            </a:r>
            <a:r>
              <a:rPr lang="tr-TR" sz="2400" dirty="0" err="1"/>
              <a:t>flexible</a:t>
            </a:r>
            <a:r>
              <a:rPr lang="tr-TR" sz="2400" dirty="0"/>
              <a:t>, </a:t>
            </a:r>
            <a:r>
              <a:rPr lang="tr-TR" sz="2400" dirty="0" err="1"/>
              <a:t>fast</a:t>
            </a:r>
            <a:r>
              <a:rPr lang="tr-TR" sz="2400" dirty="0"/>
              <a:t> </a:t>
            </a:r>
            <a:r>
              <a:rPr lang="tr-TR" sz="2400" dirty="0" err="1"/>
              <a:t>programming</a:t>
            </a:r>
            <a:endParaRPr 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BA03060-A1AC-45B0-83BD-D6ADC48A758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Dynamic Type Binding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/>
              <a:t>Dynamic Type Binding</a:t>
            </a:r>
            <a:r>
              <a:rPr lang="tr-TR" sz="2400" dirty="0"/>
              <a:t> </a:t>
            </a:r>
            <a:r>
              <a:rPr lang="en-US" sz="2400" dirty="0"/>
              <a:t>disadvantages</a:t>
            </a:r>
            <a:r>
              <a:rPr lang="tr-TR" sz="2400" dirty="0"/>
              <a:t>; </a:t>
            </a:r>
          </a:p>
          <a:p>
            <a:pPr eaLnBrk="1" hangingPunct="1"/>
            <a:r>
              <a:rPr lang="tr-TR" sz="2400" dirty="0"/>
              <a:t>1) </a:t>
            </a:r>
            <a:r>
              <a:rPr lang="en-US" sz="2400" dirty="0"/>
              <a:t>it causes</a:t>
            </a:r>
            <a:r>
              <a:rPr lang="tr-TR" sz="2400" dirty="0"/>
              <a:t> </a:t>
            </a:r>
            <a:r>
              <a:rPr lang="en-US" sz="2400" dirty="0"/>
              <a:t>programs to be less reliable, because the error-detection capability of the</a:t>
            </a:r>
            <a:r>
              <a:rPr lang="tr-TR" sz="2400" dirty="0"/>
              <a:t> </a:t>
            </a:r>
            <a:r>
              <a:rPr lang="en-US" sz="2400" dirty="0"/>
              <a:t>compiler is diminished relative to a compiler for a language with static type</a:t>
            </a:r>
          </a:p>
          <a:p>
            <a:pPr>
              <a:buNone/>
            </a:pPr>
            <a:r>
              <a:rPr lang="tr-TR" sz="2400" dirty="0"/>
              <a:t>	</a:t>
            </a:r>
            <a:r>
              <a:rPr lang="en-US" sz="2400" dirty="0"/>
              <a:t>bindings. </a:t>
            </a:r>
            <a:endParaRPr lang="tr-TR" sz="2400" dirty="0"/>
          </a:p>
          <a:p>
            <a:pPr>
              <a:buNone/>
            </a:pPr>
            <a:r>
              <a:rPr lang="tr-TR" sz="2400" dirty="0"/>
              <a:t>	</a:t>
            </a:r>
            <a:r>
              <a:rPr lang="en-US" sz="2400" dirty="0"/>
              <a:t>Dynamic type binding allows any variable to be assigned a value</a:t>
            </a:r>
            <a:r>
              <a:rPr lang="tr-TR" sz="2400" dirty="0"/>
              <a:t> </a:t>
            </a:r>
            <a:r>
              <a:rPr lang="en-US" sz="2400" dirty="0"/>
              <a:t>of any type. Incorrect types of right sides of</a:t>
            </a:r>
            <a:r>
              <a:rPr lang="tr-TR" sz="2400" dirty="0"/>
              <a:t> </a:t>
            </a:r>
            <a:r>
              <a:rPr lang="en-US" sz="2400" dirty="0"/>
              <a:t> assignments are not detected</a:t>
            </a:r>
            <a:r>
              <a:rPr lang="tr-TR" sz="2400" dirty="0"/>
              <a:t> </a:t>
            </a:r>
            <a:r>
              <a:rPr lang="en-US" sz="2400" dirty="0"/>
              <a:t>as errors; rather, the type of the left side is simply changed to the incorrect</a:t>
            </a:r>
            <a:r>
              <a:rPr lang="tr-TR" sz="2400" dirty="0"/>
              <a:t> </a:t>
            </a:r>
            <a:r>
              <a:rPr lang="tr-TR" sz="2400" dirty="0" err="1"/>
              <a:t>type</a:t>
            </a:r>
            <a:r>
              <a:rPr lang="tr-TR" sz="2400" dirty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BA03060-A1AC-45B0-83BD-D6ADC48A758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Dynamic Type Binding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/>
              <a:t>Dynamic Type Binding</a:t>
            </a:r>
            <a:r>
              <a:rPr lang="tr-TR" sz="2400" dirty="0"/>
              <a:t> </a:t>
            </a:r>
            <a:r>
              <a:rPr lang="en-US" sz="2400" dirty="0"/>
              <a:t>disadvantages</a:t>
            </a:r>
            <a:r>
              <a:rPr lang="tr-TR" sz="2400" dirty="0"/>
              <a:t>; </a:t>
            </a:r>
          </a:p>
          <a:p>
            <a:pPr>
              <a:buNone/>
            </a:pPr>
            <a:r>
              <a:rPr lang="tr-TR" sz="2400" dirty="0" err="1"/>
              <a:t>Example</a:t>
            </a:r>
            <a:r>
              <a:rPr lang="tr-TR" sz="2400" dirty="0"/>
              <a:t> </a:t>
            </a:r>
            <a:r>
              <a:rPr lang="tr-TR" sz="2400" dirty="0" err="1"/>
              <a:t>JavaScript</a:t>
            </a:r>
            <a:r>
              <a:rPr lang="tr-TR" sz="2400" dirty="0"/>
              <a:t> program, </a:t>
            </a:r>
          </a:p>
          <a:p>
            <a:pPr>
              <a:buNone/>
            </a:pPr>
            <a:r>
              <a:rPr lang="tr-TR" sz="2400" dirty="0"/>
              <a:t>i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en-US" sz="2400" dirty="0"/>
              <a:t>x are currently the names of numeric variables and y is currently the</a:t>
            </a:r>
            <a:r>
              <a:rPr lang="tr-TR" sz="2400" dirty="0"/>
              <a:t> </a:t>
            </a:r>
            <a:r>
              <a:rPr lang="en-US" sz="2400" dirty="0"/>
              <a:t>name of an array. </a:t>
            </a:r>
            <a:endParaRPr lang="tr-TR" sz="2400" dirty="0"/>
          </a:p>
          <a:p>
            <a:pPr>
              <a:buNone/>
            </a:pPr>
            <a:r>
              <a:rPr lang="tr-TR" sz="2400" i="1" dirty="0" err="1"/>
              <a:t>Instead</a:t>
            </a:r>
            <a:r>
              <a:rPr lang="tr-TR" sz="2400" i="1" dirty="0"/>
              <a:t> of i = x;  </a:t>
            </a:r>
            <a:r>
              <a:rPr lang="en-US" sz="2400" i="1" dirty="0"/>
              <a:t>because of a keying error, it has the assignment statement</a:t>
            </a:r>
            <a:r>
              <a:rPr lang="tr-TR" sz="2400" i="1" dirty="0"/>
              <a:t> i = y;</a:t>
            </a:r>
          </a:p>
          <a:p>
            <a:r>
              <a:rPr lang="en-US" sz="2400" dirty="0"/>
              <a:t>no error</a:t>
            </a:r>
            <a:r>
              <a:rPr lang="tr-TR" sz="2400" dirty="0"/>
              <a:t> </a:t>
            </a:r>
            <a:r>
              <a:rPr lang="en-US" sz="2400" dirty="0"/>
              <a:t>is detected by the interpreter—the type of the variable named</a:t>
            </a:r>
            <a:r>
              <a:rPr lang="tr-TR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is simply changed to an array. But later uses of </a:t>
            </a:r>
            <a:r>
              <a:rPr lang="en-US" sz="2400" dirty="0" err="1"/>
              <a:t>i</a:t>
            </a:r>
            <a:r>
              <a:rPr lang="en-US" sz="2400" dirty="0"/>
              <a:t> will expect it to be a scalar,</a:t>
            </a:r>
            <a:r>
              <a:rPr lang="tr-TR" sz="2400" dirty="0"/>
              <a:t> </a:t>
            </a:r>
            <a:r>
              <a:rPr lang="en-US" sz="2400" dirty="0"/>
              <a:t>and correct results will be impossible. </a:t>
            </a:r>
            <a:endParaRPr lang="tr-TR" sz="2400" dirty="0"/>
          </a:p>
          <a:p>
            <a:r>
              <a:rPr lang="en-US" sz="2400" dirty="0"/>
              <a:t>Java, the compiler would detect the error in the assignment </a:t>
            </a:r>
            <a:r>
              <a:rPr lang="en-US" sz="2400" dirty="0" err="1"/>
              <a:t>i</a:t>
            </a:r>
            <a:r>
              <a:rPr lang="en-US" sz="2400" dirty="0"/>
              <a:t> =</a:t>
            </a:r>
            <a:r>
              <a:rPr lang="tr-TR" sz="2400" dirty="0"/>
              <a:t> y;</a:t>
            </a:r>
            <a:endParaRPr lang="en-US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BA03060-A1AC-45B0-83BD-D6ADC48A758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Dynamic Type Binding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pPr eaLnBrk="1" hangingPunct="1">
              <a:buNone/>
            </a:pPr>
            <a:r>
              <a:rPr lang="en-US" sz="2400" dirty="0"/>
              <a:t>Dynamic Type Binding</a:t>
            </a:r>
            <a:r>
              <a:rPr lang="tr-TR" sz="2400" dirty="0"/>
              <a:t> </a:t>
            </a:r>
            <a:r>
              <a:rPr lang="en-US" sz="2400" dirty="0"/>
              <a:t>disadvantages</a:t>
            </a:r>
            <a:r>
              <a:rPr lang="tr-TR" sz="2400" dirty="0"/>
              <a:t>; </a:t>
            </a:r>
          </a:p>
          <a:p>
            <a:pPr>
              <a:buNone/>
            </a:pPr>
            <a:r>
              <a:rPr lang="tr-TR" sz="2400" dirty="0" err="1"/>
              <a:t>Example</a:t>
            </a:r>
            <a:r>
              <a:rPr lang="tr-TR" sz="2400" dirty="0"/>
              <a:t> </a:t>
            </a:r>
            <a:r>
              <a:rPr lang="tr-TR" sz="2400" dirty="0" err="1"/>
              <a:t>JavaScript</a:t>
            </a:r>
            <a:r>
              <a:rPr lang="tr-TR" sz="2400" dirty="0"/>
              <a:t> program, </a:t>
            </a:r>
          </a:p>
          <a:p>
            <a:pPr>
              <a:buNone/>
            </a:pPr>
            <a:r>
              <a:rPr lang="tr-TR" sz="2400" dirty="0"/>
              <a:t>i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en-US" sz="2400" dirty="0"/>
              <a:t>x are currently the names of numeric variables and y is currently the</a:t>
            </a:r>
            <a:r>
              <a:rPr lang="tr-TR" sz="2400" dirty="0"/>
              <a:t> </a:t>
            </a:r>
            <a:r>
              <a:rPr lang="en-US" sz="2400" dirty="0"/>
              <a:t>name of an array. </a:t>
            </a:r>
            <a:endParaRPr lang="tr-TR" sz="2400" dirty="0"/>
          </a:p>
          <a:p>
            <a:pPr>
              <a:buNone/>
            </a:pPr>
            <a:r>
              <a:rPr lang="tr-TR" sz="2400" i="1" dirty="0" err="1"/>
              <a:t>Instead</a:t>
            </a:r>
            <a:r>
              <a:rPr lang="tr-TR" sz="2400" i="1" dirty="0"/>
              <a:t> of i = x;  </a:t>
            </a:r>
            <a:r>
              <a:rPr lang="en-US" sz="2400" i="1" dirty="0"/>
              <a:t>because of a keying error, it has the assignment statement</a:t>
            </a:r>
            <a:r>
              <a:rPr lang="tr-TR" sz="2400" i="1" dirty="0"/>
              <a:t> i = y;</a:t>
            </a:r>
          </a:p>
          <a:p>
            <a:r>
              <a:rPr lang="en-US" sz="2400" dirty="0"/>
              <a:t>no error</a:t>
            </a:r>
            <a:r>
              <a:rPr lang="tr-TR" sz="2400" dirty="0"/>
              <a:t> </a:t>
            </a:r>
            <a:r>
              <a:rPr lang="en-US" sz="2400" dirty="0"/>
              <a:t>is detected by the interpreter—the type of the variable named</a:t>
            </a:r>
            <a:r>
              <a:rPr lang="tr-TR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is simply changed to an array. But later uses of </a:t>
            </a:r>
            <a:r>
              <a:rPr lang="en-US" sz="2400" dirty="0" err="1"/>
              <a:t>i</a:t>
            </a:r>
            <a:r>
              <a:rPr lang="en-US" sz="2400" dirty="0"/>
              <a:t> will expect it to be a scalar,</a:t>
            </a:r>
            <a:r>
              <a:rPr lang="tr-TR" sz="2400" dirty="0"/>
              <a:t> </a:t>
            </a:r>
            <a:r>
              <a:rPr lang="en-US" sz="2400" dirty="0"/>
              <a:t>and correct results will be impossible. </a:t>
            </a:r>
            <a:endParaRPr lang="tr-TR" sz="2400" dirty="0"/>
          </a:p>
          <a:p>
            <a:r>
              <a:rPr lang="en-US" sz="2400" dirty="0"/>
              <a:t>Java, the compiler would detect the error in the assignment </a:t>
            </a:r>
            <a:r>
              <a:rPr lang="en-US" sz="2400" dirty="0" err="1"/>
              <a:t>i</a:t>
            </a:r>
            <a:r>
              <a:rPr lang="en-US" sz="2400" dirty="0"/>
              <a:t> =</a:t>
            </a:r>
            <a:r>
              <a:rPr lang="tr-TR" sz="2400" dirty="0"/>
              <a:t> y;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Copyright © 2012 Addison-Wesley. All rights reserved.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1-</a:t>
            </a:r>
            <a:fld id="{DBA03060-A1AC-45B0-83BD-D6ADC48A758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Dynamic Type Binding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Dynamic Type Binding</a:t>
            </a:r>
            <a:r>
              <a:rPr lang="tr-TR" sz="2400" dirty="0"/>
              <a:t> </a:t>
            </a:r>
            <a:r>
              <a:rPr lang="en-US" sz="2400" dirty="0"/>
              <a:t>disadvantages</a:t>
            </a:r>
            <a:r>
              <a:rPr lang="tr-TR" sz="2400" dirty="0"/>
              <a:t>; </a:t>
            </a:r>
          </a:p>
          <a:p>
            <a:pPr>
              <a:buNone/>
            </a:pPr>
            <a:r>
              <a:rPr lang="tr-TR" sz="2400" dirty="0"/>
              <a:t>2) C</a:t>
            </a:r>
            <a:r>
              <a:rPr lang="en-US" sz="2400" dirty="0" err="1"/>
              <a:t>ost</a:t>
            </a:r>
            <a:r>
              <a:rPr lang="tr-TR" sz="2400" dirty="0"/>
              <a:t>;</a:t>
            </a:r>
            <a:r>
              <a:rPr lang="en-US" sz="2400" dirty="0"/>
              <a:t> Type checking must be done at run time. </a:t>
            </a:r>
            <a:r>
              <a:rPr lang="tr-TR" sz="2400" dirty="0"/>
              <a:t>E</a:t>
            </a:r>
            <a:r>
              <a:rPr lang="en-US" sz="2400" dirty="0"/>
              <a:t>very</a:t>
            </a:r>
            <a:r>
              <a:rPr lang="tr-TR" sz="2400" dirty="0"/>
              <a:t> </a:t>
            </a:r>
            <a:r>
              <a:rPr lang="en-US" sz="2400" dirty="0"/>
              <a:t>variable must have a run-time descriptor associated with it to maintain the current</a:t>
            </a:r>
            <a:r>
              <a:rPr lang="tr-TR" sz="2400" dirty="0"/>
              <a:t> </a:t>
            </a:r>
            <a:r>
              <a:rPr lang="en-US" sz="2400" dirty="0"/>
              <a:t>type. The storage used for the value of a variable must be of varying size,</a:t>
            </a:r>
            <a:r>
              <a:rPr lang="tr-TR" sz="2400" dirty="0"/>
              <a:t> </a:t>
            </a:r>
            <a:r>
              <a:rPr lang="en-US" sz="2400" dirty="0"/>
              <a:t>because different type values require different amounts of storage.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Type Binding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Dynamic Type Binding</a:t>
            </a:r>
            <a:r>
              <a:rPr lang="tr-TR" sz="2400" dirty="0"/>
              <a:t> </a:t>
            </a:r>
            <a:r>
              <a:rPr lang="en-US" sz="2400" dirty="0"/>
              <a:t>disadvantages</a:t>
            </a:r>
            <a:r>
              <a:rPr lang="tr-TR" sz="2400" dirty="0"/>
              <a:t>; </a:t>
            </a:r>
          </a:p>
          <a:p>
            <a:pPr>
              <a:buNone/>
            </a:pPr>
            <a:r>
              <a:rPr lang="tr-TR" sz="2400" dirty="0"/>
              <a:t>2) Time; </a:t>
            </a:r>
          </a:p>
          <a:p>
            <a:r>
              <a:rPr lang="en-US" sz="2400" dirty="0"/>
              <a:t>languages that have dynamic type binding for variables are usually</a:t>
            </a:r>
            <a:r>
              <a:rPr lang="tr-TR" sz="2400" dirty="0"/>
              <a:t> </a:t>
            </a:r>
            <a:r>
              <a:rPr lang="en-US" sz="2400" dirty="0"/>
              <a:t>implemented using pure interpreters rather than compilers. </a:t>
            </a:r>
          </a:p>
          <a:p>
            <a:r>
              <a:rPr lang="en-US" sz="2400" dirty="0"/>
              <a:t>a compiler cannot build machine instructions for the expression A + B if the</a:t>
            </a:r>
            <a:r>
              <a:rPr lang="tr-TR" sz="2400" dirty="0"/>
              <a:t> </a:t>
            </a:r>
            <a:r>
              <a:rPr lang="en-US" sz="2400" dirty="0"/>
              <a:t>types of A and B are not known at compile time. </a:t>
            </a:r>
            <a:endParaRPr lang="tr-TR" sz="2400" dirty="0"/>
          </a:p>
          <a:p>
            <a:r>
              <a:rPr lang="en-US" sz="2400" dirty="0"/>
              <a:t>Pure interpretation takes at least 10 times as long as it does to execute equivalent machine code.</a:t>
            </a:r>
            <a:endParaRPr lang="tr-TR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/>
              <a:t>Storage Bindings</a:t>
            </a:r>
            <a:r>
              <a:rPr lang="tr-TR" dirty="0"/>
              <a:t> </a:t>
            </a:r>
            <a:r>
              <a:rPr lang="en-US" dirty="0"/>
              <a:t>for variables &amp; Lifetime</a:t>
            </a:r>
            <a:br>
              <a:rPr lang="en-US" dirty="0">
                <a:solidFill>
                  <a:schemeClr val="tx2"/>
                </a:solidFill>
              </a:rPr>
            </a:br>
            <a:endParaRPr lang="en-US" sz="28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memory cell to which a variable is bound somehow must be taken from</a:t>
            </a:r>
            <a:r>
              <a:rPr lang="tr-TR" dirty="0"/>
              <a:t> </a:t>
            </a:r>
            <a:r>
              <a:rPr lang="en-US" dirty="0"/>
              <a:t>a pool of available memory. This process is called </a:t>
            </a:r>
            <a:r>
              <a:rPr lang="en-US" b="1" dirty="0"/>
              <a:t>allocation.</a:t>
            </a:r>
            <a:endParaRPr lang="tr-TR" b="1" dirty="0"/>
          </a:p>
          <a:p>
            <a:r>
              <a:rPr lang="en-US" b="1" dirty="0"/>
              <a:t> </a:t>
            </a:r>
            <a:r>
              <a:rPr lang="en-US" b="1" dirty="0" err="1"/>
              <a:t>Deallocation</a:t>
            </a:r>
            <a:r>
              <a:rPr lang="en-US" b="1" dirty="0"/>
              <a:t> is</a:t>
            </a:r>
            <a:r>
              <a:rPr lang="tr-TR" b="1" dirty="0"/>
              <a:t> </a:t>
            </a:r>
            <a:r>
              <a:rPr lang="en-US" dirty="0"/>
              <a:t>the process of placing a memory cell that has been unbound from a variable</a:t>
            </a:r>
            <a:r>
              <a:rPr lang="tr-TR" dirty="0"/>
              <a:t> </a:t>
            </a:r>
            <a:r>
              <a:rPr lang="en-US" dirty="0"/>
              <a:t>back into the pool of available memory.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/>
              <a:t>Storage Bindings</a:t>
            </a:r>
            <a:r>
              <a:rPr lang="tr-TR" dirty="0"/>
              <a:t> </a:t>
            </a:r>
            <a:r>
              <a:rPr lang="en-US" dirty="0"/>
              <a:t>for variables &amp; Lifetime</a:t>
            </a:r>
            <a:br>
              <a:rPr lang="en-US" dirty="0">
                <a:solidFill>
                  <a:schemeClr val="tx2"/>
                </a:solidFill>
              </a:rPr>
            </a:br>
            <a:endParaRPr lang="en-US" sz="2800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tx2"/>
                </a:solidFill>
              </a:rPr>
              <a:t>lifetime</a:t>
            </a:r>
            <a:r>
              <a:rPr lang="en-US" dirty="0"/>
              <a:t> of a variable is the time during which it is bound to a particular memory cell</a:t>
            </a:r>
            <a:r>
              <a:rPr lang="tr-TR" dirty="0"/>
              <a:t>.</a:t>
            </a:r>
          </a:p>
          <a:p>
            <a:r>
              <a:rPr lang="en-US" dirty="0"/>
              <a:t>the lifetime of a variable begins when it</a:t>
            </a:r>
            <a:r>
              <a:rPr lang="tr-TR" dirty="0"/>
              <a:t> </a:t>
            </a:r>
            <a:r>
              <a:rPr lang="en-US" dirty="0"/>
              <a:t>is bound to a specific cell and ends when it is unbound from that cell.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Categories of Variables by Lifetimes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</a:rPr>
              <a:t>Static</a:t>
            </a:r>
            <a:r>
              <a:rPr lang="en-US" dirty="0"/>
              <a:t>--bound to memory cells before execution begins and remains bound to the same memory cell throughout execution, e.g., C and C++ </a:t>
            </a:r>
            <a:r>
              <a:rPr lang="en-US" sz="2400" dirty="0">
                <a:latin typeface="Courier New" pitchFamily="49" charset="0"/>
              </a:rPr>
              <a:t>static</a:t>
            </a:r>
            <a:r>
              <a:rPr lang="en-US" dirty="0"/>
              <a:t> variables in functions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Advantages</a:t>
            </a:r>
            <a:r>
              <a:rPr lang="en-US" dirty="0"/>
              <a:t>: efficiency  (direct addressing), history-sensitive subprogram support</a:t>
            </a:r>
          </a:p>
          <a:p>
            <a:pPr lvl="1" eaLnBrk="1" hangingPunct="1"/>
            <a:r>
              <a:rPr lang="en-US" dirty="0">
                <a:solidFill>
                  <a:schemeClr val="tx2"/>
                </a:solidFill>
              </a:rPr>
              <a:t>Disadvantage</a:t>
            </a:r>
            <a:r>
              <a:rPr lang="en-US" dirty="0"/>
              <a:t>: lack of flexibility  (no recursion)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</a:t>
            </a:r>
            <a:r>
              <a:rPr lang="tr-TR" dirty="0"/>
              <a:t>program </a:t>
            </a:r>
            <a:r>
              <a:rPr lang="en-US" dirty="0">
                <a:solidFill>
                  <a:schemeClr val="tx2"/>
                </a:solidFill>
              </a:rPr>
              <a:t>variable</a:t>
            </a:r>
            <a:r>
              <a:rPr lang="en-US" dirty="0"/>
              <a:t> is a</a:t>
            </a:r>
            <a:r>
              <a:rPr lang="tr-TR" dirty="0"/>
              <a:t> </a:t>
            </a:r>
            <a:r>
              <a:rPr lang="tr-TR" dirty="0" err="1"/>
              <a:t>collection</a:t>
            </a:r>
            <a:r>
              <a:rPr lang="en-US" dirty="0"/>
              <a:t> of memory cell</a:t>
            </a:r>
            <a:r>
              <a:rPr lang="tr-TR" dirty="0"/>
              <a:t>s</a:t>
            </a:r>
          </a:p>
          <a:p>
            <a:pPr lvl="1" eaLnBrk="1" hangingPunct="1"/>
            <a:r>
              <a:rPr lang="tr-TR" dirty="0" err="1"/>
              <a:t>machine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-&gt; </a:t>
            </a:r>
            <a:r>
              <a:rPr lang="tr-TR" dirty="0" err="1"/>
              <a:t>numeric</a:t>
            </a:r>
            <a:r>
              <a:rPr lang="tr-TR" dirty="0"/>
              <a:t>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addresses</a:t>
            </a:r>
            <a:endParaRPr lang="tr-TR" dirty="0"/>
          </a:p>
          <a:p>
            <a:pPr lvl="1" eaLnBrk="1" hangingPunct="1"/>
            <a:r>
              <a:rPr lang="tr-TR" dirty="0" err="1"/>
              <a:t>assembly</a:t>
            </a:r>
            <a:r>
              <a:rPr lang="tr-TR" dirty="0"/>
              <a:t> </a:t>
            </a:r>
            <a:r>
              <a:rPr lang="tr-TR" dirty="0" err="1"/>
              <a:t>languages</a:t>
            </a:r>
            <a:r>
              <a:rPr lang="tr-TR" dirty="0"/>
              <a:t> -&gt; </a:t>
            </a:r>
            <a:r>
              <a:rPr lang="tr-TR" dirty="0" err="1"/>
              <a:t>names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Categories of Variables by Lifetimes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Stack-dynamic--Storage bindings are created for variables when their declaration statements are </a:t>
            </a:r>
            <a:r>
              <a:rPr lang="en-US" sz="2400" i="1" dirty="0"/>
              <a:t>elaborated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/>
              <a:t>    (A declaration is elaborated when the executable code associated with it is executed)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If scalar, all attributes except address are statically bound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local variables in C subprograms (not declared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2000" dirty="0"/>
              <a:t>) and Java methods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Advantage: allows recursion; conserves storage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Disadvantages: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Overhead of allocation and </a:t>
            </a:r>
            <a:r>
              <a:rPr lang="en-US" dirty="0" err="1"/>
              <a:t>deallocation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Subprograms cannot be history sensitive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Inefficient references (indirect addressing)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Categories of Variables by Lifetimes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sz="2400" i="1" dirty="0"/>
              <a:t>Explicit heap-dynamic -</a:t>
            </a:r>
            <a:r>
              <a:rPr lang="en-US" sz="2400" dirty="0"/>
              <a:t>- Allocated and </a:t>
            </a:r>
            <a:r>
              <a:rPr lang="en-US" sz="2400" dirty="0" err="1"/>
              <a:t>deallocated</a:t>
            </a:r>
            <a:r>
              <a:rPr lang="en-US" sz="2400" dirty="0"/>
              <a:t> by explicit directives, specified by the programmer, which take effect during execution</a:t>
            </a:r>
          </a:p>
          <a:p>
            <a:pPr eaLnBrk="1" hangingPunct="1"/>
            <a:r>
              <a:rPr lang="en-US" sz="2400" dirty="0"/>
              <a:t>Referenced only through pointers or references, e.g. dynamic objects in C++ (via </a:t>
            </a:r>
            <a:r>
              <a:rPr lang="en-US" sz="2000" b="1" dirty="0">
                <a:latin typeface="Courier New" pitchFamily="49" charset="0"/>
              </a:rPr>
              <a:t>new</a:t>
            </a:r>
            <a:r>
              <a:rPr lang="en-US" sz="2400" dirty="0"/>
              <a:t> and </a:t>
            </a:r>
            <a:r>
              <a:rPr lang="en-US" sz="2000" b="1" dirty="0">
                <a:latin typeface="Courier New" pitchFamily="49" charset="0"/>
              </a:rPr>
              <a:t>delete</a:t>
            </a:r>
            <a:r>
              <a:rPr lang="en-US" sz="2400" dirty="0"/>
              <a:t>), all objects in Java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</a:rPr>
              <a:t>Advantage</a:t>
            </a:r>
            <a:r>
              <a:rPr lang="en-US" sz="2400" dirty="0"/>
              <a:t>: provides for dynamic storage management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</a:rPr>
              <a:t>Disadvantage</a:t>
            </a:r>
            <a:r>
              <a:rPr lang="en-US" sz="2400" dirty="0"/>
              <a:t>: inefficient and unreliable</a:t>
            </a:r>
            <a:endParaRPr lang="tr-TR" sz="2400" dirty="0"/>
          </a:p>
          <a:p>
            <a:pPr indent="198438">
              <a:buNone/>
            </a:pPr>
            <a:r>
              <a:rPr lang="en-US" sz="1800" b="1" dirty="0" err="1"/>
              <a:t>int</a:t>
            </a:r>
            <a:r>
              <a:rPr lang="en-US" sz="1800" b="1" dirty="0"/>
              <a:t> *</a:t>
            </a:r>
            <a:r>
              <a:rPr lang="en-US" sz="1800" b="1" dirty="0" err="1"/>
              <a:t>intnode</a:t>
            </a:r>
            <a:r>
              <a:rPr lang="en-US" sz="1800" b="1" dirty="0"/>
              <a:t>; // Create a pointer</a:t>
            </a:r>
          </a:p>
          <a:p>
            <a:pPr indent="198438">
              <a:buNone/>
            </a:pPr>
            <a:r>
              <a:rPr lang="en-US" sz="1800" dirty="0" err="1"/>
              <a:t>intnode</a:t>
            </a:r>
            <a:r>
              <a:rPr lang="en-US" sz="1800" dirty="0"/>
              <a:t> = </a:t>
            </a:r>
            <a:r>
              <a:rPr lang="en-US" sz="1800" b="1" dirty="0"/>
              <a:t>new </a:t>
            </a:r>
            <a:r>
              <a:rPr lang="en-US" sz="1800" b="1" dirty="0" err="1"/>
              <a:t>int</a:t>
            </a:r>
            <a:r>
              <a:rPr lang="en-US" sz="1800" b="1" dirty="0"/>
              <a:t>; // Create the heap-dynamic variable</a:t>
            </a:r>
          </a:p>
          <a:p>
            <a:pPr indent="198438">
              <a:buNone/>
            </a:pPr>
            <a:r>
              <a:rPr lang="tr-TR" sz="1800" dirty="0"/>
              <a:t>. . .</a:t>
            </a:r>
          </a:p>
          <a:p>
            <a:pPr indent="198438">
              <a:buNone/>
            </a:pPr>
            <a:r>
              <a:rPr lang="en-US" sz="1800" b="1" dirty="0"/>
              <a:t>delete </a:t>
            </a:r>
            <a:r>
              <a:rPr lang="en-US" sz="1800" b="1" dirty="0" err="1"/>
              <a:t>intnode</a:t>
            </a:r>
            <a:r>
              <a:rPr lang="en-US" sz="1800" b="1" dirty="0"/>
              <a:t>; </a:t>
            </a:r>
            <a:r>
              <a:rPr lang="tr-TR" sz="1800" b="1" dirty="0"/>
              <a:t>	</a:t>
            </a:r>
            <a:r>
              <a:rPr lang="en-US" sz="1800" b="1" dirty="0"/>
              <a:t>// </a:t>
            </a:r>
            <a:r>
              <a:rPr lang="en-US" sz="1800" b="1" dirty="0" err="1"/>
              <a:t>Deallocate</a:t>
            </a:r>
            <a:r>
              <a:rPr lang="en-US" sz="1800" b="1" dirty="0"/>
              <a:t> the heap-dynamic variable</a:t>
            </a:r>
          </a:p>
          <a:p>
            <a:pPr indent="198438">
              <a:buNone/>
            </a:pPr>
            <a:r>
              <a:rPr lang="tr-TR" sz="1800" dirty="0"/>
              <a:t>			//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which</a:t>
            </a:r>
            <a:r>
              <a:rPr lang="tr-TR" sz="1800" dirty="0"/>
              <a:t> </a:t>
            </a:r>
            <a:r>
              <a:rPr lang="tr-TR" sz="1800" dirty="0" err="1"/>
              <a:t>intnode</a:t>
            </a:r>
            <a:r>
              <a:rPr lang="tr-TR" sz="1800" dirty="0"/>
              <a:t> </a:t>
            </a:r>
            <a:r>
              <a:rPr lang="tr-TR" sz="1800" dirty="0" err="1"/>
              <a:t>points</a:t>
            </a:r>
            <a:endParaRPr lang="en-US" sz="1800" dirty="0"/>
          </a:p>
          <a:p>
            <a:pPr eaLnBrk="1" hangingPunct="1"/>
            <a:endParaRPr lang="en-US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Categories of Variables by Lifetimes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i="1" dirty="0"/>
              <a:t>Implicit heap-dynamic-</a:t>
            </a:r>
            <a:r>
              <a:rPr lang="en-US" dirty="0"/>
              <a:t>-Allocation and </a:t>
            </a:r>
            <a:r>
              <a:rPr lang="en-US" dirty="0" err="1"/>
              <a:t>deallocation</a:t>
            </a:r>
            <a:r>
              <a:rPr lang="en-US" dirty="0"/>
              <a:t> caused by assignment statements</a:t>
            </a:r>
          </a:p>
          <a:p>
            <a:pPr lvl="1" eaLnBrk="1" hangingPunct="1"/>
            <a:r>
              <a:rPr lang="en-US" dirty="0"/>
              <a:t>all variables in APL; all strings and arrays in Perl, JavaScript, and PHP</a:t>
            </a:r>
          </a:p>
          <a:p>
            <a:pPr eaLnBrk="1" hangingPunct="1"/>
            <a:r>
              <a:rPr lang="en-US" dirty="0">
                <a:solidFill>
                  <a:schemeClr val="tx2"/>
                </a:solidFill>
              </a:rPr>
              <a:t>Advantage</a:t>
            </a:r>
            <a:r>
              <a:rPr lang="en-US" dirty="0"/>
              <a:t>: flexibility (generic code)</a:t>
            </a:r>
          </a:p>
          <a:p>
            <a:pPr eaLnBrk="1" hangingPunct="1"/>
            <a:r>
              <a:rPr lang="en-US" dirty="0">
                <a:solidFill>
                  <a:schemeClr val="tx2"/>
                </a:solidFill>
              </a:rPr>
              <a:t>Disadvantages</a:t>
            </a:r>
            <a:r>
              <a:rPr lang="en-US" dirty="0"/>
              <a:t>: </a:t>
            </a:r>
          </a:p>
          <a:p>
            <a:pPr lvl="1" eaLnBrk="1" hangingPunct="1"/>
            <a:r>
              <a:rPr lang="en-US" dirty="0"/>
              <a:t>Inefficient, because all attributes are dynamic</a:t>
            </a:r>
          </a:p>
          <a:p>
            <a:pPr lvl="1" eaLnBrk="1" hangingPunct="1"/>
            <a:r>
              <a:rPr lang="en-US" dirty="0"/>
              <a:t>Loss of error detection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 Attributes: Scope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sz="2400" dirty="0"/>
              <a:t>The </a:t>
            </a:r>
            <a:r>
              <a:rPr lang="en-US" sz="2400" i="1" dirty="0"/>
              <a:t>scope</a:t>
            </a:r>
            <a:r>
              <a:rPr lang="en-US" sz="2400" dirty="0"/>
              <a:t> of a variable is the range of statements over which it is visible</a:t>
            </a:r>
          </a:p>
          <a:p>
            <a:pPr eaLnBrk="1" hangingPunct="1"/>
            <a:r>
              <a:rPr lang="en-US" sz="2400" dirty="0"/>
              <a:t>The </a:t>
            </a:r>
            <a:r>
              <a:rPr lang="en-US" sz="2400" i="1" dirty="0"/>
              <a:t>local variables</a:t>
            </a:r>
            <a:r>
              <a:rPr lang="en-US" sz="2400" dirty="0"/>
              <a:t> of a program unit are those that are declared in that unit</a:t>
            </a:r>
          </a:p>
          <a:p>
            <a:pPr eaLnBrk="1" hangingPunct="1"/>
            <a:r>
              <a:rPr lang="en-US" sz="2400" dirty="0"/>
              <a:t>The </a:t>
            </a:r>
            <a:r>
              <a:rPr lang="en-US" sz="2400" i="1" dirty="0"/>
              <a:t>nonlocal variables</a:t>
            </a:r>
            <a:r>
              <a:rPr lang="en-US" sz="2400" dirty="0"/>
              <a:t> of a program unit are those that are visible in the unit but not declared there</a:t>
            </a:r>
          </a:p>
          <a:p>
            <a:pPr eaLnBrk="1" hangingPunct="1"/>
            <a:r>
              <a:rPr lang="en-US" sz="2400" i="1" dirty="0"/>
              <a:t>Global variables</a:t>
            </a:r>
            <a:r>
              <a:rPr lang="en-US" sz="2400" dirty="0"/>
              <a:t> are a special category of nonlocal variables</a:t>
            </a:r>
            <a:r>
              <a:rPr lang="tr-TR" sz="2400" dirty="0"/>
              <a:t>,  </a:t>
            </a:r>
            <a:r>
              <a:rPr lang="tr-TR" sz="2400" dirty="0" err="1"/>
              <a:t>defines</a:t>
            </a:r>
            <a:r>
              <a:rPr lang="tr-TR" sz="2400" dirty="0"/>
              <a:t> </a:t>
            </a:r>
            <a:r>
              <a:rPr lang="tr-TR" sz="2400" dirty="0" err="1"/>
              <a:t>outside</a:t>
            </a:r>
            <a:r>
              <a:rPr lang="tr-TR" sz="2400" dirty="0"/>
              <a:t> of </a:t>
            </a:r>
            <a:r>
              <a:rPr lang="tr-TR" sz="2400" dirty="0" err="1"/>
              <a:t>its</a:t>
            </a:r>
            <a:r>
              <a:rPr lang="tr-TR" sz="2400" dirty="0"/>
              <a:t> </a:t>
            </a:r>
            <a:r>
              <a:rPr lang="tr-TR" sz="2400" dirty="0" err="1"/>
              <a:t>visible</a:t>
            </a:r>
            <a:r>
              <a:rPr lang="tr-TR" sz="2400" dirty="0"/>
              <a:t> </a:t>
            </a:r>
            <a:r>
              <a:rPr lang="tr-TR" sz="2400" dirty="0" err="1"/>
              <a:t>range</a:t>
            </a:r>
            <a:endParaRPr lang="en-US" sz="2400" dirty="0"/>
          </a:p>
          <a:p>
            <a:pPr eaLnBrk="1" hangingPunct="1"/>
            <a:r>
              <a:rPr lang="en-US" sz="2400" dirty="0"/>
              <a:t>The scope rules of a language determine how references to names are associated with variables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Static Scope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r>
              <a:rPr lang="tr-TR" dirty="0"/>
              <a:t>T</a:t>
            </a:r>
            <a:r>
              <a:rPr lang="en-US" dirty="0"/>
              <a:t>he method of binding names to nonlocal variables</a:t>
            </a:r>
            <a:r>
              <a:rPr lang="tr-TR" dirty="0"/>
              <a:t> </a:t>
            </a:r>
            <a:r>
              <a:rPr lang="tr-TR" dirty="0" err="1"/>
              <a:t>called</a:t>
            </a:r>
            <a:r>
              <a:rPr lang="tr-TR" dirty="0"/>
              <a:t> </a:t>
            </a:r>
            <a:r>
              <a:rPr lang="tr-TR" b="1" dirty="0" err="1"/>
              <a:t>static</a:t>
            </a:r>
            <a:r>
              <a:rPr lang="tr-TR" b="1" dirty="0"/>
              <a:t> </a:t>
            </a:r>
            <a:r>
              <a:rPr lang="tr-TR" b="1" dirty="0" err="1"/>
              <a:t>scoping</a:t>
            </a:r>
            <a:r>
              <a:rPr lang="tr-TR" b="1" dirty="0"/>
              <a:t> </a:t>
            </a:r>
          </a:p>
          <a:p>
            <a:r>
              <a:rPr lang="tr-TR" dirty="0"/>
              <a:t>T</a:t>
            </a:r>
            <a:r>
              <a:rPr lang="en-US" dirty="0"/>
              <a:t>he scope of a variable can be statically determined</a:t>
            </a:r>
            <a:r>
              <a:rPr lang="tr-TR" dirty="0"/>
              <a:t>, </a:t>
            </a:r>
            <a:r>
              <a:rPr lang="tr-TR" dirty="0" err="1"/>
              <a:t>prior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.</a:t>
            </a:r>
          </a:p>
          <a:p>
            <a:r>
              <a:rPr lang="en-US" dirty="0"/>
              <a:t>This permits a </a:t>
            </a:r>
            <a:r>
              <a:rPr lang="tr-TR" dirty="0" err="1"/>
              <a:t>programmer</a:t>
            </a:r>
            <a:r>
              <a:rPr lang="tr-TR" dirty="0"/>
              <a:t> </a:t>
            </a:r>
            <a:r>
              <a:rPr lang="en-US" dirty="0"/>
              <a:t>to</a:t>
            </a:r>
            <a:r>
              <a:rPr lang="tr-TR" dirty="0"/>
              <a:t> </a:t>
            </a:r>
            <a:r>
              <a:rPr lang="en-US" dirty="0"/>
              <a:t>determine the type of every variable in the program simply by examining its</a:t>
            </a:r>
            <a:r>
              <a:rPr lang="tr-TR" dirty="0"/>
              <a:t> </a:t>
            </a:r>
            <a:r>
              <a:rPr lang="tr-TR" dirty="0" err="1"/>
              <a:t>source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.</a:t>
            </a:r>
            <a:endParaRPr lang="tr-TR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Blocks </a:t>
            </a:r>
            <a:br>
              <a:rPr lang="en-US" sz="3200"/>
            </a:br>
            <a:endParaRPr lang="en-US" sz="320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724400"/>
          </a:xfrm>
        </p:spPr>
        <p:txBody>
          <a:bodyPr/>
          <a:lstStyle/>
          <a:p>
            <a:r>
              <a:rPr lang="en-US" dirty="0"/>
              <a:t>Many languages allow new static scopes to be defined in the midst of executable</a:t>
            </a:r>
            <a:r>
              <a:rPr lang="tr-TR" dirty="0"/>
              <a:t> </a:t>
            </a:r>
            <a:r>
              <a:rPr lang="en-US" dirty="0"/>
              <a:t>code. </a:t>
            </a:r>
            <a:endParaRPr lang="tr-TR" dirty="0"/>
          </a:p>
          <a:p>
            <a:r>
              <a:rPr lang="tr-TR" dirty="0"/>
              <a:t>A</a:t>
            </a:r>
            <a:r>
              <a:rPr lang="en-US" dirty="0" err="1"/>
              <a:t>llows</a:t>
            </a:r>
            <a:r>
              <a:rPr lang="en-US" dirty="0"/>
              <a:t> a section</a:t>
            </a:r>
            <a:r>
              <a:rPr lang="tr-TR" dirty="0"/>
              <a:t> </a:t>
            </a:r>
            <a:r>
              <a:rPr lang="en-US" dirty="0"/>
              <a:t>of code to have its own local variables whose scope is minimized. Such variables</a:t>
            </a:r>
            <a:r>
              <a:rPr lang="tr-TR" dirty="0"/>
              <a:t>’</a:t>
            </a:r>
            <a:r>
              <a:rPr lang="en-US" dirty="0"/>
              <a:t> storage is allocated when the section</a:t>
            </a:r>
            <a:r>
              <a:rPr lang="tr-TR" dirty="0"/>
              <a:t> </a:t>
            </a:r>
            <a:r>
              <a:rPr lang="en-US" dirty="0"/>
              <a:t>is entered and </a:t>
            </a:r>
            <a:r>
              <a:rPr lang="en-US" dirty="0" err="1"/>
              <a:t>deallocated</a:t>
            </a:r>
            <a:r>
              <a:rPr lang="en-US" dirty="0"/>
              <a:t> when the section is exited.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Blocks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724400"/>
          </a:xfrm>
        </p:spPr>
        <p:txBody>
          <a:bodyPr/>
          <a:lstStyle/>
          <a:p>
            <a:r>
              <a:rPr lang="en-US" dirty="0"/>
              <a:t>The C-based languages allow any compound statement (</a:t>
            </a:r>
            <a:r>
              <a:rPr lang="tr-TR" dirty="0"/>
              <a:t> {} </a:t>
            </a:r>
            <a:r>
              <a:rPr lang="en-US" dirty="0"/>
              <a:t>) to have declarations and define a new scope</a:t>
            </a:r>
            <a:r>
              <a:rPr lang="tr-TR" dirty="0"/>
              <a:t> </a:t>
            </a:r>
            <a:r>
              <a:rPr lang="en-US" dirty="0"/>
              <a:t>called blocks. </a:t>
            </a:r>
            <a:endParaRPr lang="tr-TR" dirty="0"/>
          </a:p>
          <a:p>
            <a:r>
              <a:rPr lang="en-US" dirty="0"/>
              <a:t>For example,</a:t>
            </a:r>
            <a:r>
              <a:rPr lang="tr-TR" dirty="0"/>
              <a:t> </a:t>
            </a:r>
            <a:r>
              <a:rPr lang="en-US" dirty="0"/>
              <a:t>if list were an integer array, one could write</a:t>
            </a:r>
            <a:endParaRPr lang="tr-TR" dirty="0"/>
          </a:p>
          <a:p>
            <a:pPr marL="1619250">
              <a:buNone/>
            </a:pPr>
            <a:r>
              <a:rPr lang="tr-TR" sz="2400" b="1" dirty="0" err="1"/>
              <a:t>if</a:t>
            </a:r>
            <a:r>
              <a:rPr lang="tr-TR" sz="2400" b="1" dirty="0"/>
              <a:t> (</a:t>
            </a:r>
            <a:r>
              <a:rPr lang="tr-TR" sz="2400" b="1" dirty="0" err="1"/>
              <a:t>list</a:t>
            </a:r>
            <a:r>
              <a:rPr lang="tr-TR" sz="2400" b="1" dirty="0"/>
              <a:t>[i] &lt; </a:t>
            </a:r>
            <a:r>
              <a:rPr lang="tr-TR" sz="2400" b="1" dirty="0" err="1"/>
              <a:t>list</a:t>
            </a:r>
            <a:r>
              <a:rPr lang="tr-TR" sz="2400" b="1" dirty="0"/>
              <a:t>[j]) {</a:t>
            </a:r>
          </a:p>
          <a:p>
            <a:pPr marL="1619250">
              <a:buNone/>
            </a:pPr>
            <a:r>
              <a:rPr lang="tr-TR" sz="2400" b="1" dirty="0"/>
              <a:t>	</a:t>
            </a:r>
            <a:r>
              <a:rPr lang="tr-TR" sz="2400" b="1" dirty="0" err="1"/>
              <a:t>int</a:t>
            </a:r>
            <a:r>
              <a:rPr lang="tr-TR" sz="2400" b="1" dirty="0"/>
              <a:t> </a:t>
            </a:r>
            <a:r>
              <a:rPr lang="tr-TR" sz="2400" b="1" dirty="0" err="1"/>
              <a:t>temp</a:t>
            </a:r>
            <a:r>
              <a:rPr lang="tr-TR" sz="2400" b="1" dirty="0"/>
              <a:t>;</a:t>
            </a:r>
          </a:p>
          <a:p>
            <a:pPr marL="1619250">
              <a:buNone/>
            </a:pPr>
            <a:r>
              <a:rPr lang="tr-TR" sz="2400" dirty="0"/>
              <a:t>	</a:t>
            </a:r>
            <a:r>
              <a:rPr lang="tr-TR" sz="2400" dirty="0" err="1"/>
              <a:t>temp</a:t>
            </a:r>
            <a:r>
              <a:rPr lang="tr-TR" sz="2400" dirty="0"/>
              <a:t> = </a:t>
            </a:r>
            <a:r>
              <a:rPr lang="tr-TR" sz="2400" dirty="0" err="1"/>
              <a:t>list</a:t>
            </a:r>
            <a:r>
              <a:rPr lang="tr-TR" sz="2400" dirty="0"/>
              <a:t>[i];</a:t>
            </a:r>
          </a:p>
          <a:p>
            <a:pPr marL="1619250">
              <a:buNone/>
            </a:pPr>
            <a:r>
              <a:rPr lang="tr-TR" sz="2400" dirty="0"/>
              <a:t>	</a:t>
            </a:r>
            <a:r>
              <a:rPr lang="tr-TR" sz="2400" dirty="0" err="1"/>
              <a:t>list</a:t>
            </a:r>
            <a:r>
              <a:rPr lang="tr-TR" sz="2400" dirty="0"/>
              <a:t>[i] = </a:t>
            </a:r>
            <a:r>
              <a:rPr lang="tr-TR" sz="2400" dirty="0" err="1"/>
              <a:t>list</a:t>
            </a:r>
            <a:r>
              <a:rPr lang="tr-TR" sz="2400" dirty="0"/>
              <a:t>[j];</a:t>
            </a:r>
          </a:p>
          <a:p>
            <a:pPr marL="1619250">
              <a:buNone/>
            </a:pPr>
            <a:r>
              <a:rPr lang="tr-TR" sz="2400" dirty="0"/>
              <a:t>	</a:t>
            </a:r>
            <a:r>
              <a:rPr lang="tr-TR" sz="2400" dirty="0" err="1"/>
              <a:t>list</a:t>
            </a:r>
            <a:r>
              <a:rPr lang="tr-TR" sz="2400" dirty="0"/>
              <a:t>[j] = </a:t>
            </a:r>
            <a:r>
              <a:rPr lang="tr-TR" sz="2400" dirty="0" err="1"/>
              <a:t>temp</a:t>
            </a:r>
            <a:r>
              <a:rPr lang="tr-TR" sz="2400" dirty="0"/>
              <a:t>;}</a:t>
            </a:r>
            <a:endParaRPr lang="en-US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Blocks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724400"/>
          </a:xfrm>
        </p:spPr>
        <p:txBody>
          <a:bodyPr/>
          <a:lstStyle/>
          <a:p>
            <a:pPr indent="1085850">
              <a:buNone/>
            </a:pPr>
            <a:r>
              <a:rPr lang="tr-TR" b="1" dirty="0" err="1"/>
              <a:t>void</a:t>
            </a:r>
            <a:r>
              <a:rPr lang="tr-TR" b="1" dirty="0"/>
              <a:t> </a:t>
            </a:r>
            <a:r>
              <a:rPr lang="tr-TR" b="1" dirty="0" err="1"/>
              <a:t>sub</a:t>
            </a:r>
            <a:r>
              <a:rPr lang="tr-TR" b="1" dirty="0"/>
              <a:t>() {</a:t>
            </a:r>
          </a:p>
          <a:p>
            <a:pPr indent="1085850">
              <a:buNone/>
            </a:pPr>
            <a:r>
              <a:rPr lang="tr-TR" b="1" dirty="0"/>
              <a:t>	</a:t>
            </a:r>
            <a:r>
              <a:rPr lang="tr-TR" b="1" dirty="0" err="1"/>
              <a:t>int</a:t>
            </a:r>
            <a:r>
              <a:rPr lang="tr-TR" b="1" dirty="0"/>
              <a:t> </a:t>
            </a:r>
            <a:r>
              <a:rPr lang="tr-TR" b="1" dirty="0" err="1"/>
              <a:t>count</a:t>
            </a:r>
            <a:r>
              <a:rPr lang="tr-TR" b="1" dirty="0"/>
              <a:t>;</a:t>
            </a:r>
          </a:p>
          <a:p>
            <a:pPr indent="1085850">
              <a:buNone/>
            </a:pPr>
            <a:r>
              <a:rPr lang="tr-TR" dirty="0"/>
              <a:t>	. . .</a:t>
            </a:r>
          </a:p>
          <a:p>
            <a:pPr indent="1085850">
              <a:buNone/>
            </a:pPr>
            <a:r>
              <a:rPr lang="tr-TR" b="1" dirty="0"/>
              <a:t>	</a:t>
            </a:r>
            <a:r>
              <a:rPr lang="tr-TR" b="1" dirty="0" err="1"/>
              <a:t>while</a:t>
            </a:r>
            <a:r>
              <a:rPr lang="tr-TR" b="1" dirty="0"/>
              <a:t> (. . .) {</a:t>
            </a:r>
          </a:p>
          <a:p>
            <a:pPr indent="1085850">
              <a:buNone/>
            </a:pPr>
            <a:r>
              <a:rPr lang="tr-TR" b="1" dirty="0"/>
              <a:t>		</a:t>
            </a:r>
            <a:r>
              <a:rPr lang="tr-TR" b="1" dirty="0" err="1"/>
              <a:t>int</a:t>
            </a:r>
            <a:r>
              <a:rPr lang="tr-TR" b="1" dirty="0"/>
              <a:t> </a:t>
            </a:r>
            <a:r>
              <a:rPr lang="tr-TR" b="1" dirty="0" err="1"/>
              <a:t>count</a:t>
            </a:r>
            <a:r>
              <a:rPr lang="tr-TR" b="1" dirty="0"/>
              <a:t>;</a:t>
            </a:r>
          </a:p>
          <a:p>
            <a:pPr indent="1085850">
              <a:buNone/>
            </a:pPr>
            <a:r>
              <a:rPr lang="tr-TR" dirty="0"/>
              <a:t>		</a:t>
            </a:r>
            <a:r>
              <a:rPr lang="tr-TR" dirty="0" err="1"/>
              <a:t>count</a:t>
            </a:r>
            <a:r>
              <a:rPr lang="tr-TR" dirty="0"/>
              <a:t>++;</a:t>
            </a:r>
          </a:p>
          <a:p>
            <a:pPr indent="1085850">
              <a:buNone/>
            </a:pPr>
            <a:r>
              <a:rPr lang="tr-TR" dirty="0"/>
              <a:t>		. . .</a:t>
            </a:r>
          </a:p>
          <a:p>
            <a:pPr indent="1085850">
              <a:buNone/>
            </a:pPr>
            <a:r>
              <a:rPr lang="tr-TR" dirty="0"/>
              <a:t>	}</a:t>
            </a:r>
          </a:p>
          <a:p>
            <a:pPr indent="1085850">
              <a:buNone/>
            </a:pPr>
            <a:r>
              <a:rPr lang="tr-TR" dirty="0"/>
              <a:t>	. . .</a:t>
            </a:r>
          </a:p>
          <a:p>
            <a:pPr indent="1085850">
              <a:buNone/>
            </a:pPr>
            <a:r>
              <a:rPr lang="tr-TR" dirty="0"/>
              <a:t>	}</a:t>
            </a:r>
            <a:endParaRPr lang="en-US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Blocks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7772400" cy="4724400"/>
          </a:xfrm>
        </p:spPr>
        <p:txBody>
          <a:bodyPr/>
          <a:lstStyle/>
          <a:p>
            <a:r>
              <a:rPr lang="en-US" dirty="0"/>
              <a:t>The reference to count in the while loop is to that loop’s local count. </a:t>
            </a:r>
          </a:p>
          <a:p>
            <a:r>
              <a:rPr lang="tr-TR" dirty="0"/>
              <a:t>T</a:t>
            </a:r>
            <a:r>
              <a:rPr lang="en-US" dirty="0"/>
              <a:t>he count of sub is hidden from the code inside the while loop. </a:t>
            </a:r>
          </a:p>
          <a:p>
            <a:r>
              <a:rPr lang="tr-TR" dirty="0"/>
              <a:t>A</a:t>
            </a:r>
            <a:r>
              <a:rPr lang="en-US" dirty="0"/>
              <a:t> declaration for a variable effectively hides any declaration of a variable</a:t>
            </a:r>
            <a:r>
              <a:rPr lang="tr-TR" dirty="0"/>
              <a:t> </a:t>
            </a:r>
            <a:r>
              <a:rPr lang="en-US" dirty="0"/>
              <a:t>with the same name in a larger enclosing scope. </a:t>
            </a:r>
            <a:endParaRPr lang="tr-TR" dirty="0"/>
          </a:p>
          <a:p>
            <a:r>
              <a:rPr lang="tr-TR" dirty="0"/>
              <a:t>T</a:t>
            </a:r>
            <a:r>
              <a:rPr lang="en-US" dirty="0"/>
              <a:t>his code is</a:t>
            </a:r>
            <a:r>
              <a:rPr lang="tr-TR" dirty="0"/>
              <a:t> </a:t>
            </a:r>
            <a:r>
              <a:rPr lang="en-US" dirty="0"/>
              <a:t>legal in C and C++ but illegal in Java and C#.</a:t>
            </a:r>
            <a:endParaRPr lang="en-US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Declaration Order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C99, C++, Java, and C# allow variable declarations to appear anywhere a statement can appear</a:t>
            </a:r>
            <a:r>
              <a:rPr lang="tr-TR" dirty="0"/>
              <a:t> in a program </a:t>
            </a:r>
            <a:r>
              <a:rPr lang="tr-TR" dirty="0" err="1"/>
              <a:t>unit</a:t>
            </a:r>
            <a:r>
              <a:rPr lang="tr-TR" dirty="0"/>
              <a:t>.</a:t>
            </a:r>
          </a:p>
          <a:p>
            <a:r>
              <a:rPr lang="en-US" dirty="0"/>
              <a:t>Declarations may create scopes that are not associated</a:t>
            </a:r>
            <a:r>
              <a:rPr lang="tr-TR" dirty="0"/>
              <a:t> </a:t>
            </a:r>
            <a:r>
              <a:rPr lang="en-US" dirty="0"/>
              <a:t>with compound statements or subprograms. </a:t>
            </a:r>
            <a:endParaRPr lang="tr-TR" dirty="0"/>
          </a:p>
          <a:p>
            <a:r>
              <a:rPr lang="en-US" dirty="0"/>
              <a:t>For example, in C++, and</a:t>
            </a:r>
            <a:r>
              <a:rPr lang="tr-TR" dirty="0"/>
              <a:t> </a:t>
            </a:r>
            <a:r>
              <a:rPr lang="en-US" dirty="0"/>
              <a:t>Java, the scope of all local variables is from their declarations to the ends of</a:t>
            </a:r>
            <a:r>
              <a:rPr lang="tr-TR" dirty="0"/>
              <a:t> </a:t>
            </a:r>
            <a:r>
              <a:rPr lang="en-US" dirty="0"/>
              <a:t>the blocks in which those declarations appear.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dirty="0">
                <a:solidFill>
                  <a:schemeClr val="tx2"/>
                </a:solidFill>
              </a:rPr>
              <a:t>variable</a:t>
            </a:r>
            <a:r>
              <a:rPr lang="en-US" altLang="en-US" dirty="0"/>
              <a:t> is an abstraction of a memory cell</a:t>
            </a:r>
            <a:endParaRPr lang="tr-TR" dirty="0"/>
          </a:p>
          <a:p>
            <a:pPr eaLnBrk="1" hangingPunct="1"/>
            <a:r>
              <a:rPr lang="en-US" dirty="0"/>
              <a:t>Variables can be characterized as a sextuple of attributes:</a:t>
            </a:r>
          </a:p>
          <a:p>
            <a:pPr lvl="1" eaLnBrk="1" hangingPunct="1"/>
            <a:r>
              <a:rPr lang="en-US" dirty="0"/>
              <a:t>Name</a:t>
            </a:r>
          </a:p>
          <a:p>
            <a:pPr lvl="1" eaLnBrk="1" hangingPunct="1"/>
            <a:r>
              <a:rPr lang="en-US" dirty="0"/>
              <a:t>Address</a:t>
            </a:r>
          </a:p>
          <a:p>
            <a:pPr lvl="1" eaLnBrk="1" hangingPunct="1"/>
            <a:r>
              <a:rPr lang="en-US" dirty="0"/>
              <a:t>Value</a:t>
            </a:r>
          </a:p>
          <a:p>
            <a:pPr lvl="1" eaLnBrk="1" hangingPunct="1"/>
            <a:r>
              <a:rPr lang="en-US" dirty="0"/>
              <a:t>Type</a:t>
            </a:r>
          </a:p>
          <a:p>
            <a:pPr lvl="1" eaLnBrk="1" hangingPunct="1"/>
            <a:r>
              <a:rPr lang="en-US" dirty="0"/>
              <a:t>Lifetime</a:t>
            </a:r>
          </a:p>
          <a:p>
            <a:pPr lvl="1" eaLnBrk="1" hangingPunct="1"/>
            <a:r>
              <a:rPr lang="en-US" dirty="0"/>
              <a:t>Scope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669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Declaration Order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C#, the scope of</a:t>
            </a:r>
            <a:r>
              <a:rPr lang="tr-TR" dirty="0"/>
              <a:t> </a:t>
            </a:r>
            <a:r>
              <a:rPr lang="en-US" dirty="0"/>
              <a:t>any variable declared in a block is the whole block, regardless of the position</a:t>
            </a:r>
            <a:r>
              <a:rPr lang="tr-TR" dirty="0"/>
              <a:t> </a:t>
            </a:r>
            <a:r>
              <a:rPr lang="en-US" dirty="0"/>
              <a:t>of the declaration in the block, as long as it is not in a nested block.</a:t>
            </a:r>
          </a:p>
          <a:p>
            <a:r>
              <a:rPr lang="en-US" dirty="0"/>
              <a:t>C# requires that all variables</a:t>
            </a:r>
            <a:r>
              <a:rPr lang="tr-TR" dirty="0"/>
              <a:t> </a:t>
            </a:r>
            <a:r>
              <a:rPr lang="en-US" dirty="0"/>
              <a:t>be declared before they are used. </a:t>
            </a:r>
            <a:endParaRPr lang="tr-TR" dirty="0"/>
          </a:p>
          <a:p>
            <a:r>
              <a:rPr lang="tr-TR" dirty="0"/>
              <a:t>A</a:t>
            </a:r>
            <a:r>
              <a:rPr lang="en-US" dirty="0" err="1"/>
              <a:t>lthough</a:t>
            </a:r>
            <a:r>
              <a:rPr lang="en-US" dirty="0"/>
              <a:t> the scope of a variable</a:t>
            </a:r>
            <a:r>
              <a:rPr lang="tr-TR" dirty="0"/>
              <a:t> </a:t>
            </a:r>
            <a:r>
              <a:rPr lang="en-US" dirty="0"/>
              <a:t>extends from the declaration to the top of the block in</a:t>
            </a:r>
            <a:r>
              <a:rPr lang="tr-TR" dirty="0"/>
              <a:t> </a:t>
            </a:r>
            <a:r>
              <a:rPr lang="en-US" dirty="0"/>
              <a:t>which that declaration appears, the variable still cannot be used above its</a:t>
            </a:r>
            <a:r>
              <a:rPr lang="tr-TR" dirty="0"/>
              <a:t> </a:t>
            </a:r>
            <a:r>
              <a:rPr lang="tr-TR" dirty="0" err="1"/>
              <a:t>declaration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Declaration Order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C99, C++, Java, and C# allow variable declarations to appear anywhere a statement can appear</a:t>
            </a:r>
          </a:p>
          <a:p>
            <a:pPr lvl="1"/>
            <a:r>
              <a:rPr lang="en-US"/>
              <a:t>In C99, C++, and Java, the scope of all local variables is from the declaration to the end of the block</a:t>
            </a:r>
          </a:p>
          <a:p>
            <a:pPr lvl="1"/>
            <a:r>
              <a:rPr lang="en-US"/>
              <a:t>In C#, the scope of any variable declared in a block is the whole block, regardless of the position of the declaration in the block</a:t>
            </a:r>
          </a:p>
          <a:p>
            <a:pPr lvl="2"/>
            <a:r>
              <a:rPr lang="en-US"/>
              <a:t>However, a variable still must be declared before it can be used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Declaration Order </a:t>
            </a:r>
            <a:r>
              <a:rPr lang="en-US" sz="2400"/>
              <a:t>(continued)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C++, Java, and C#, variables can be declared in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/>
              <a:t> statements</a:t>
            </a:r>
          </a:p>
          <a:p>
            <a:pPr lvl="1"/>
            <a:r>
              <a:rPr lang="en-US"/>
              <a:t>The scope of such variables is restricted to the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/>
              <a:t> construct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Scope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800600"/>
          </a:xfrm>
        </p:spPr>
        <p:txBody>
          <a:bodyPr/>
          <a:lstStyle/>
          <a:p>
            <a:r>
              <a:rPr lang="en-US"/>
              <a:t>C, C++, PHP, and Python support a program structure that consists of a sequence of function definitions in a file</a:t>
            </a:r>
          </a:p>
          <a:p>
            <a:pPr lvl="1"/>
            <a:r>
              <a:rPr lang="en-US"/>
              <a:t>These languages allow variable declarations to appear outside function definitions</a:t>
            </a:r>
          </a:p>
          <a:p>
            <a:pPr lvl="1"/>
            <a:endParaRPr lang="en-US"/>
          </a:p>
          <a:p>
            <a:r>
              <a:rPr lang="en-US"/>
              <a:t>C and C++have both declarations (just attributes) and definitions (attributes and storage)</a:t>
            </a:r>
          </a:p>
          <a:p>
            <a:pPr lvl="1"/>
            <a:r>
              <a:rPr lang="en-US"/>
              <a:t>A declaration outside a function definition specifies that it is defined in another file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Scope </a:t>
            </a:r>
            <a:r>
              <a:rPr lang="en-US" sz="2800"/>
              <a:t>(continued)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PHP </a:t>
            </a:r>
          </a:p>
          <a:p>
            <a:pPr lvl="1"/>
            <a:r>
              <a:rPr lang="en-US"/>
              <a:t>Programs are embedded in HTML markup documents, in any number of fragments, some statements and some function definitions</a:t>
            </a:r>
          </a:p>
          <a:p>
            <a:pPr lvl="1"/>
            <a:r>
              <a:rPr lang="en-US"/>
              <a:t>The scope of a variable (implicitly) declared in a function is local to the function</a:t>
            </a:r>
          </a:p>
          <a:p>
            <a:pPr lvl="1"/>
            <a:r>
              <a:rPr lang="en-US"/>
              <a:t>The scope of a variable implicitly declared outside functions is from the declaration to the end of the program, but skips over any intervening functions</a:t>
            </a:r>
          </a:p>
          <a:p>
            <a:pPr lvl="2"/>
            <a:r>
              <a:rPr lang="en-US"/>
              <a:t>Global variables can be accessed in a function through the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$GLOBALS</a:t>
            </a:r>
            <a:r>
              <a:rPr lang="en-US"/>
              <a:t> array or by declaring it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global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Scope </a:t>
            </a:r>
            <a:r>
              <a:rPr lang="en-US" sz="2800"/>
              <a:t>(continued)</a:t>
            </a:r>
            <a:endParaRPr lang="en-US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Python</a:t>
            </a:r>
          </a:p>
          <a:p>
            <a:pPr lvl="1"/>
            <a:r>
              <a:rPr lang="en-US"/>
              <a:t>A global variable can be referenced in functions, but can be assigned in a function only if it has been declared to be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global</a:t>
            </a:r>
            <a:r>
              <a:rPr lang="en-US"/>
              <a:t> in the function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Named Constants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i="1" dirty="0"/>
              <a:t>named constant</a:t>
            </a:r>
            <a:r>
              <a:rPr lang="en-US" sz="2400" dirty="0"/>
              <a:t> is a variable that is bound to a value only when it is bound to storage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</a:rPr>
              <a:t>Advantages</a:t>
            </a:r>
            <a:r>
              <a:rPr lang="en-US" sz="2400" dirty="0"/>
              <a:t>: readability and modifiability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Used to parameterize programs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 binding of values to named constants can be either static (called </a:t>
            </a:r>
            <a:r>
              <a:rPr lang="en-US" sz="2400" i="1" dirty="0"/>
              <a:t>manifest constants</a:t>
            </a:r>
            <a:r>
              <a:rPr lang="en-US" sz="2400" dirty="0"/>
              <a:t>) or dynamic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Languages: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Ada</a:t>
            </a:r>
            <a:r>
              <a:rPr lang="en-US" sz="2000" dirty="0"/>
              <a:t>, C++, and Java: expressions of any kind, dynamically bound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C# has two kinds, </a:t>
            </a:r>
            <a:r>
              <a:rPr lang="en-US" sz="1800" b="1" dirty="0" err="1">
                <a:latin typeface="Courier New" pitchFamily="49" charset="0"/>
              </a:rPr>
              <a:t>readonly</a:t>
            </a:r>
            <a:r>
              <a:rPr lang="en-US" sz="2000" dirty="0"/>
              <a:t> and </a:t>
            </a:r>
            <a:r>
              <a:rPr lang="en-US" sz="1800" b="1" dirty="0">
                <a:latin typeface="Courier New" pitchFamily="49" charset="0"/>
              </a:rPr>
              <a:t>const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- the values of </a:t>
            </a:r>
            <a:r>
              <a:rPr lang="en-US" sz="1800" b="1" dirty="0">
                <a:latin typeface="Courier New" pitchFamily="49" charset="0"/>
              </a:rPr>
              <a:t>const</a:t>
            </a:r>
            <a:r>
              <a:rPr lang="en-US" sz="2000" dirty="0"/>
              <a:t> named constants are bound at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    compile time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- The values of </a:t>
            </a:r>
            <a:r>
              <a:rPr lang="en-US" sz="1800" b="1" dirty="0" err="1">
                <a:latin typeface="Courier New" pitchFamily="49" charset="0"/>
              </a:rPr>
              <a:t>readonly</a:t>
            </a:r>
            <a:r>
              <a:rPr lang="en-US" sz="2000" dirty="0"/>
              <a:t> named constants are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        dynamically bound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example, consider a program that processes a fixed number of data values,</a:t>
            </a:r>
            <a:r>
              <a:rPr lang="tr-TR" dirty="0"/>
              <a:t> </a:t>
            </a:r>
            <a:r>
              <a:rPr lang="en-US" dirty="0"/>
              <a:t>say 100. Such a program usually uses the constant 100 in a number of locations</a:t>
            </a:r>
            <a:r>
              <a:rPr lang="tr-TR" dirty="0"/>
              <a:t> </a:t>
            </a:r>
            <a:r>
              <a:rPr lang="en-US" dirty="0"/>
              <a:t>for declaring array subscript ranges and for loop control limits. Consider the</a:t>
            </a:r>
            <a:r>
              <a:rPr lang="tr-TR" dirty="0"/>
              <a:t> </a:t>
            </a:r>
            <a:r>
              <a:rPr lang="en-US" dirty="0"/>
              <a:t>following skeletal Java program segment: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78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void </a:t>
            </a:r>
            <a:r>
              <a:rPr lang="en-US" sz="2000" dirty="0"/>
              <a:t>example() {</a:t>
            </a:r>
          </a:p>
          <a:p>
            <a:pPr marL="0" indent="0">
              <a:buNone/>
            </a:pPr>
            <a:r>
              <a:rPr lang="en-US" sz="2000" b="1" dirty="0" err="1"/>
              <a:t>int</a:t>
            </a:r>
            <a:r>
              <a:rPr lang="en-US" sz="2000" dirty="0"/>
              <a:t>[] </a:t>
            </a:r>
            <a:r>
              <a:rPr lang="en-US" sz="2000" b="1" dirty="0" err="1"/>
              <a:t>intList</a:t>
            </a:r>
            <a:r>
              <a:rPr lang="en-US" sz="2000" b="1" dirty="0"/>
              <a:t> = new </a:t>
            </a:r>
            <a:r>
              <a:rPr lang="en-US" sz="2000" b="1" dirty="0" err="1"/>
              <a:t>int</a:t>
            </a:r>
            <a:r>
              <a:rPr lang="en-US" sz="2000" dirty="0"/>
              <a:t>[100];</a:t>
            </a:r>
          </a:p>
          <a:p>
            <a:pPr marL="0" indent="0">
              <a:buNone/>
            </a:pPr>
            <a:r>
              <a:rPr lang="en-US" sz="2000" dirty="0"/>
              <a:t>String[] </a:t>
            </a:r>
            <a:r>
              <a:rPr lang="en-US" sz="2000" dirty="0" err="1"/>
              <a:t>strList</a:t>
            </a:r>
            <a:r>
              <a:rPr lang="en-US" sz="2000" dirty="0"/>
              <a:t> = </a:t>
            </a:r>
            <a:r>
              <a:rPr lang="en-US" sz="2000" b="1" dirty="0"/>
              <a:t>new </a:t>
            </a:r>
            <a:r>
              <a:rPr lang="en-US" sz="2000" dirty="0"/>
              <a:t>String[100];</a:t>
            </a:r>
          </a:p>
          <a:p>
            <a:pPr marL="0" indent="0">
              <a:buNone/>
            </a:pPr>
            <a:r>
              <a:rPr lang="en-US" sz="2000" dirty="0"/>
              <a:t>. . .</a:t>
            </a:r>
          </a:p>
          <a:p>
            <a:pPr marL="0" indent="0">
              <a:buNone/>
            </a:pPr>
            <a:r>
              <a:rPr lang="en-US" sz="2000" b="1" dirty="0"/>
              <a:t>for </a:t>
            </a:r>
            <a:r>
              <a:rPr lang="en-US" sz="2000" dirty="0"/>
              <a:t>(index = 0; index &lt; 100; index++) {</a:t>
            </a:r>
          </a:p>
          <a:p>
            <a:pPr marL="0" indent="0">
              <a:buNone/>
            </a:pPr>
            <a:r>
              <a:rPr lang="en-US" sz="2000" dirty="0"/>
              <a:t>. . .</a:t>
            </a:r>
            <a:r>
              <a:rPr lang="tr-TR" sz="2000" dirty="0"/>
              <a:t>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. . .</a:t>
            </a:r>
          </a:p>
          <a:p>
            <a:pPr marL="0" indent="0">
              <a:buNone/>
            </a:pPr>
            <a:r>
              <a:rPr lang="en-US" sz="2000" b="1" dirty="0"/>
              <a:t>for </a:t>
            </a:r>
            <a:r>
              <a:rPr lang="en-US" sz="2000" dirty="0"/>
              <a:t>(index = 0; index &lt; 100; index++) {</a:t>
            </a:r>
          </a:p>
          <a:p>
            <a:pPr marL="0" indent="0">
              <a:buNone/>
            </a:pPr>
            <a:r>
              <a:rPr lang="en-US" sz="2000" dirty="0"/>
              <a:t>. . .</a:t>
            </a:r>
            <a:r>
              <a:rPr lang="tr-TR" sz="2000" dirty="0"/>
              <a:t>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. . .</a:t>
            </a:r>
          </a:p>
          <a:p>
            <a:pPr marL="0" indent="0">
              <a:buNone/>
            </a:pPr>
            <a:r>
              <a:rPr lang="en-US" sz="2000" dirty="0"/>
              <a:t>average = sum / 100;</a:t>
            </a:r>
          </a:p>
          <a:p>
            <a:pPr marL="0" indent="0">
              <a:buNone/>
            </a:pPr>
            <a:r>
              <a:rPr lang="en-US" sz="2000" dirty="0"/>
              <a:t>. . .</a:t>
            </a:r>
            <a:r>
              <a:rPr lang="tr-TR" sz="2000" dirty="0"/>
              <a:t> </a:t>
            </a:r>
            <a:r>
              <a:rPr lang="en-US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193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this program must be modified to deal with a different number of</a:t>
            </a:r>
            <a:r>
              <a:rPr lang="tr-TR" dirty="0"/>
              <a:t> </a:t>
            </a:r>
            <a:r>
              <a:rPr lang="en-US" dirty="0"/>
              <a:t>data values, all occurrences of 100 must be found and changed. </a:t>
            </a:r>
            <a:endParaRPr lang="tr-TR" dirty="0"/>
          </a:p>
          <a:p>
            <a:r>
              <a:rPr lang="en-US" dirty="0"/>
              <a:t>On a large</a:t>
            </a:r>
            <a:r>
              <a:rPr lang="tr-TR" dirty="0"/>
              <a:t> </a:t>
            </a:r>
            <a:r>
              <a:rPr lang="en-US" dirty="0"/>
              <a:t>program, this can be tedious and error prone. An easier and more reliable</a:t>
            </a:r>
            <a:r>
              <a:rPr lang="tr-TR" dirty="0"/>
              <a:t> </a:t>
            </a:r>
            <a:r>
              <a:rPr lang="en-US" dirty="0"/>
              <a:t>method is to use a named constant as a program parameter, as follows: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Variables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dirty="0"/>
              <a:t>C code	int v=3;</a:t>
            </a:r>
          </a:p>
          <a:p>
            <a:pPr marL="0" indent="0" eaLnBrk="1" hangingPunct="1">
              <a:buNone/>
            </a:pPr>
            <a:endParaRPr lang="tr-TR" altLang="en-US" dirty="0"/>
          </a:p>
          <a:p>
            <a:pPr marL="0" indent="0" eaLnBrk="1" hangingPunct="1">
              <a:buNone/>
            </a:pPr>
            <a:r>
              <a:rPr lang="en-US" dirty="0"/>
              <a:t>Attributes</a:t>
            </a:r>
            <a:r>
              <a:rPr lang="tr-TR" dirty="0"/>
              <a:t> of v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Name</a:t>
            </a:r>
            <a:r>
              <a:rPr lang="tr-TR" dirty="0"/>
              <a:t>		: v</a:t>
            </a:r>
            <a:endParaRPr lang="en-US" dirty="0"/>
          </a:p>
          <a:p>
            <a:pPr lvl="1" eaLnBrk="1" hangingPunct="1"/>
            <a:r>
              <a:rPr lang="en-US" dirty="0"/>
              <a:t>Address</a:t>
            </a:r>
            <a:r>
              <a:rPr lang="tr-TR" dirty="0"/>
              <a:t>	: ?</a:t>
            </a:r>
            <a:endParaRPr lang="en-US" dirty="0"/>
          </a:p>
          <a:p>
            <a:pPr lvl="1" eaLnBrk="1" hangingPunct="1"/>
            <a:r>
              <a:rPr lang="en-US" dirty="0"/>
              <a:t>Value</a:t>
            </a:r>
            <a:r>
              <a:rPr lang="tr-TR" dirty="0"/>
              <a:t>		: 3</a:t>
            </a:r>
            <a:endParaRPr lang="en-US" dirty="0"/>
          </a:p>
          <a:p>
            <a:pPr lvl="1" eaLnBrk="1" hangingPunct="1"/>
            <a:r>
              <a:rPr lang="en-US" dirty="0"/>
              <a:t>Type</a:t>
            </a:r>
            <a:r>
              <a:rPr lang="tr-TR" dirty="0"/>
              <a:t>		: integer</a:t>
            </a:r>
            <a:endParaRPr lang="en-US" dirty="0"/>
          </a:p>
          <a:p>
            <a:pPr lvl="1" eaLnBrk="1" hangingPunct="1"/>
            <a:r>
              <a:rPr lang="en-US" dirty="0"/>
              <a:t>Lifetime</a:t>
            </a:r>
            <a:r>
              <a:rPr lang="tr-TR" dirty="0"/>
              <a:t>	: until the end of program</a:t>
            </a:r>
            <a:endParaRPr lang="en-US" dirty="0"/>
          </a:p>
          <a:p>
            <a:pPr lvl="1" eaLnBrk="1" hangingPunct="1"/>
            <a:r>
              <a:rPr lang="en-US" dirty="0"/>
              <a:t>Scope</a:t>
            </a:r>
            <a:r>
              <a:rPr lang="tr-TR" dirty="0"/>
              <a:t>		: in the block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22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void </a:t>
            </a:r>
            <a:r>
              <a:rPr lang="en-US" sz="2000" dirty="0"/>
              <a:t>example()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final 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len</a:t>
            </a:r>
            <a:r>
              <a:rPr lang="en-US" sz="2000" dirty="0">
                <a:solidFill>
                  <a:srgbClr val="FF0000"/>
                </a:solidFill>
              </a:rPr>
              <a:t> = 100;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[] </a:t>
            </a:r>
            <a:r>
              <a:rPr lang="en-US" sz="2000" dirty="0" err="1">
                <a:solidFill>
                  <a:srgbClr val="FF0000"/>
                </a:solidFill>
              </a:rPr>
              <a:t>intList</a:t>
            </a:r>
            <a:r>
              <a:rPr lang="en-US" sz="2000" dirty="0">
                <a:solidFill>
                  <a:srgbClr val="FF0000"/>
                </a:solidFill>
              </a:rPr>
              <a:t> = </a:t>
            </a:r>
            <a:r>
              <a:rPr lang="en-US" sz="2000" b="1" dirty="0">
                <a:solidFill>
                  <a:srgbClr val="FF0000"/>
                </a:solidFill>
              </a:rPr>
              <a:t>new </a:t>
            </a:r>
            <a:r>
              <a:rPr lang="en-US" sz="2000" b="1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len</a:t>
            </a:r>
            <a:r>
              <a:rPr lang="en-US" sz="2000" dirty="0">
                <a:solidFill>
                  <a:srgbClr val="FF0000"/>
                </a:solidFill>
              </a:rPr>
              <a:t>];</a:t>
            </a:r>
          </a:p>
          <a:p>
            <a:pPr marL="0" indent="0">
              <a:buNone/>
            </a:pPr>
            <a:r>
              <a:rPr lang="en-US" sz="2000" dirty="0"/>
              <a:t>String[] </a:t>
            </a:r>
            <a:r>
              <a:rPr lang="en-US" sz="2000" dirty="0" err="1"/>
              <a:t>strList</a:t>
            </a:r>
            <a:r>
              <a:rPr lang="en-US" sz="2000" dirty="0"/>
              <a:t> = </a:t>
            </a:r>
            <a:r>
              <a:rPr lang="en-US" sz="2000" b="1" dirty="0"/>
              <a:t>new </a:t>
            </a:r>
            <a:r>
              <a:rPr lang="en-US" sz="2000" dirty="0"/>
              <a:t>String[</a:t>
            </a:r>
            <a:r>
              <a:rPr lang="en-US" sz="2000" dirty="0" err="1"/>
              <a:t>len</a:t>
            </a:r>
            <a:r>
              <a:rPr lang="en-US" sz="2000" dirty="0"/>
              <a:t>];</a:t>
            </a:r>
          </a:p>
          <a:p>
            <a:pPr marL="0" indent="0">
              <a:buNone/>
            </a:pPr>
            <a:r>
              <a:rPr lang="en-US" sz="2000" dirty="0"/>
              <a:t>. . .</a:t>
            </a:r>
          </a:p>
          <a:p>
            <a:pPr marL="0" indent="0">
              <a:buNone/>
            </a:pPr>
            <a:r>
              <a:rPr lang="en-US" sz="2000" b="1" dirty="0"/>
              <a:t>for </a:t>
            </a:r>
            <a:r>
              <a:rPr lang="en-US" sz="2000" dirty="0"/>
              <a:t>(index = 0; index &lt; </a:t>
            </a:r>
            <a:r>
              <a:rPr lang="en-US" sz="2000" dirty="0" err="1"/>
              <a:t>len</a:t>
            </a:r>
            <a:r>
              <a:rPr lang="en-US" sz="2000" dirty="0"/>
              <a:t>; index++) {</a:t>
            </a:r>
          </a:p>
          <a:p>
            <a:pPr marL="0" indent="0">
              <a:buNone/>
            </a:pPr>
            <a:r>
              <a:rPr lang="en-US" sz="2000" dirty="0"/>
              <a:t>. . .</a:t>
            </a:r>
            <a:r>
              <a:rPr lang="tr-TR" sz="2000" dirty="0"/>
              <a:t>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. . .</a:t>
            </a:r>
          </a:p>
          <a:p>
            <a:pPr marL="0" indent="0">
              <a:buNone/>
            </a:pPr>
            <a:r>
              <a:rPr lang="en-US" sz="2000" b="1" dirty="0"/>
              <a:t>for </a:t>
            </a:r>
            <a:r>
              <a:rPr lang="en-US" sz="2000" dirty="0"/>
              <a:t>(index = 0; index &lt; </a:t>
            </a:r>
            <a:r>
              <a:rPr lang="en-US" sz="2000" dirty="0" err="1"/>
              <a:t>len</a:t>
            </a:r>
            <a:r>
              <a:rPr lang="en-US" sz="2000" dirty="0"/>
              <a:t>; index++) {</a:t>
            </a:r>
          </a:p>
          <a:p>
            <a:pPr marL="0" indent="0">
              <a:buNone/>
            </a:pPr>
            <a:r>
              <a:rPr lang="en-US" sz="2000" dirty="0"/>
              <a:t>. . .</a:t>
            </a:r>
            <a:r>
              <a:rPr lang="tr-TR" sz="2000" dirty="0"/>
              <a:t> 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. . .</a:t>
            </a:r>
          </a:p>
          <a:p>
            <a:pPr marL="0" indent="0">
              <a:buNone/>
            </a:pPr>
            <a:r>
              <a:rPr lang="en-US" sz="2000" dirty="0"/>
              <a:t>average = sum / </a:t>
            </a:r>
            <a:r>
              <a:rPr lang="en-US" sz="2000" dirty="0" err="1"/>
              <a:t>len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. . .</a:t>
            </a:r>
            <a:r>
              <a:rPr lang="tr-TR" sz="2000" dirty="0"/>
              <a:t> </a:t>
            </a:r>
            <a:r>
              <a:rPr lang="en-US" sz="2000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81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length must be changed, only one line must be changed, regardless of the number of times it is used in the program.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another example of the benefits for the number of elements in some arrays and the number</a:t>
            </a:r>
            <a:r>
              <a:rPr lang="tr-TR" dirty="0"/>
              <a:t> </a:t>
            </a:r>
            <a:r>
              <a:rPr lang="en-US" dirty="0"/>
              <a:t>of iterations in some loops. This illustrates how named constants can aid</a:t>
            </a:r>
            <a:r>
              <a:rPr lang="tr-TR" dirty="0"/>
              <a:t> </a:t>
            </a:r>
            <a:r>
              <a:rPr lang="en-US" dirty="0"/>
              <a:t>modifiability.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124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and C++ allow dynamic binding of values to named constants. </a:t>
            </a:r>
            <a:endParaRPr lang="tr-TR" dirty="0"/>
          </a:p>
          <a:p>
            <a:r>
              <a:rPr lang="en-US" dirty="0"/>
              <a:t>This</a:t>
            </a:r>
            <a:r>
              <a:rPr lang="tr-TR" dirty="0"/>
              <a:t> </a:t>
            </a:r>
            <a:r>
              <a:rPr lang="en-US" dirty="0"/>
              <a:t>allows expressions containing variables to be assigned to constants in the declarations.</a:t>
            </a:r>
          </a:p>
          <a:p>
            <a:r>
              <a:rPr lang="en-US" dirty="0"/>
              <a:t>example, C++ statement</a:t>
            </a:r>
          </a:p>
          <a:p>
            <a:pPr marL="0" indent="0">
              <a:buNone/>
            </a:pPr>
            <a:r>
              <a:rPr lang="tr-TR" b="1" dirty="0"/>
              <a:t>	</a:t>
            </a:r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dirty="0"/>
              <a:t>result = 2 * width + 1;</a:t>
            </a:r>
          </a:p>
          <a:p>
            <a:r>
              <a:rPr lang="en-US" dirty="0"/>
              <a:t>declares result to be an integer type named constant where the value of the variable width</a:t>
            </a:r>
            <a:r>
              <a:rPr lang="tr-TR" dirty="0"/>
              <a:t> </a:t>
            </a:r>
            <a:r>
              <a:rPr lang="en-US" dirty="0"/>
              <a:t>must be visible when result is allocated and bound to its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038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C# has two kinds of named constants: </a:t>
            </a:r>
            <a:endParaRPr lang="tr-TR" sz="2400" dirty="0"/>
          </a:p>
          <a:p>
            <a:r>
              <a:rPr lang="en-US" sz="2400" dirty="0"/>
              <a:t> defined with </a:t>
            </a:r>
            <a:r>
              <a:rPr lang="en-US" sz="2400" b="1" dirty="0" err="1"/>
              <a:t>const</a:t>
            </a:r>
            <a:r>
              <a:rPr lang="en-US" sz="2400" b="1" dirty="0"/>
              <a:t> </a:t>
            </a:r>
            <a:r>
              <a:rPr lang="en-US" sz="2400" dirty="0"/>
              <a:t>and defined with </a:t>
            </a:r>
            <a:r>
              <a:rPr lang="en-US" sz="2400" b="1" dirty="0" err="1"/>
              <a:t>readonly</a:t>
            </a:r>
            <a:r>
              <a:rPr lang="en-US" sz="2400" dirty="0"/>
              <a:t>. </a:t>
            </a:r>
            <a:endParaRPr lang="tr-TR" sz="2400" dirty="0"/>
          </a:p>
          <a:p>
            <a:r>
              <a:rPr lang="en-US" sz="2400" dirty="0"/>
              <a:t>The </a:t>
            </a:r>
            <a:r>
              <a:rPr lang="en-US" sz="2400" b="1" dirty="0" err="1"/>
              <a:t>const</a:t>
            </a:r>
            <a:r>
              <a:rPr lang="en-US" sz="2400" b="1" dirty="0"/>
              <a:t> </a:t>
            </a:r>
            <a:r>
              <a:rPr lang="en-US" sz="2400" dirty="0"/>
              <a:t>named constants, which are implicitly</a:t>
            </a:r>
            <a:r>
              <a:rPr lang="tr-TR" sz="2400" dirty="0"/>
              <a:t> </a:t>
            </a:r>
            <a:r>
              <a:rPr lang="en-US" sz="2400" b="1" dirty="0"/>
              <a:t>static</a:t>
            </a:r>
            <a:r>
              <a:rPr lang="en-US" sz="2400" dirty="0"/>
              <a:t>, are statically bound to values; that is, they are bound to values at</a:t>
            </a:r>
            <a:r>
              <a:rPr lang="tr-TR" sz="2400" dirty="0"/>
              <a:t> </a:t>
            </a:r>
            <a:r>
              <a:rPr lang="en-US" sz="2400" dirty="0"/>
              <a:t>compile time, which means those values can be specified only with literals or</a:t>
            </a:r>
            <a:r>
              <a:rPr lang="tr-TR" sz="2400" dirty="0"/>
              <a:t> </a:t>
            </a:r>
            <a:r>
              <a:rPr lang="en-US" sz="2400" dirty="0"/>
              <a:t>other </a:t>
            </a:r>
            <a:r>
              <a:rPr lang="en-US" sz="2400" b="1" dirty="0" err="1"/>
              <a:t>const</a:t>
            </a:r>
            <a:r>
              <a:rPr lang="en-US" sz="2400" b="1" dirty="0"/>
              <a:t> </a:t>
            </a:r>
            <a:r>
              <a:rPr lang="en-US" sz="2400" dirty="0"/>
              <a:t>members. </a:t>
            </a:r>
            <a:endParaRPr lang="tr-TR" sz="2400" dirty="0"/>
          </a:p>
          <a:p>
            <a:r>
              <a:rPr lang="en-US" sz="2400" dirty="0"/>
              <a:t>So, if a program needs a constant-valued object whose value is</a:t>
            </a:r>
            <a:r>
              <a:rPr lang="tr-TR" sz="2400" dirty="0"/>
              <a:t> </a:t>
            </a:r>
            <a:r>
              <a:rPr lang="en-US" sz="2400" dirty="0"/>
              <a:t>the same on every use of the program, a </a:t>
            </a:r>
            <a:r>
              <a:rPr lang="en-US" sz="2400" b="1" dirty="0" err="1"/>
              <a:t>const</a:t>
            </a:r>
            <a:r>
              <a:rPr lang="en-US" sz="2400" b="1" dirty="0"/>
              <a:t> </a:t>
            </a:r>
            <a:r>
              <a:rPr lang="en-US" sz="2400" dirty="0"/>
              <a:t>constant is used. </a:t>
            </a:r>
            <a:endParaRPr lang="tr-TR" sz="24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816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 err="1"/>
              <a:t>readonly</a:t>
            </a:r>
            <a:r>
              <a:rPr lang="en-US" sz="2400" b="1" dirty="0"/>
              <a:t> </a:t>
            </a:r>
            <a:r>
              <a:rPr lang="en-US" sz="2400" dirty="0"/>
              <a:t>named constants, which are dynamically</a:t>
            </a:r>
            <a:r>
              <a:rPr lang="tr-TR" sz="2400" dirty="0"/>
              <a:t> </a:t>
            </a:r>
            <a:r>
              <a:rPr lang="en-US" sz="2400" dirty="0"/>
              <a:t>bound to values, can be assigned in the declaration or with a static</a:t>
            </a:r>
            <a:r>
              <a:rPr lang="tr-TR" sz="2400" dirty="0"/>
              <a:t> </a:t>
            </a:r>
            <a:r>
              <a:rPr lang="en-US" sz="2400" dirty="0"/>
              <a:t>constructor.</a:t>
            </a:r>
            <a:endParaRPr lang="tr-TR" sz="2400" dirty="0"/>
          </a:p>
          <a:p>
            <a:r>
              <a:rPr lang="tr-TR" sz="2400" dirty="0"/>
              <a:t> </a:t>
            </a:r>
            <a:r>
              <a:rPr lang="en-US" sz="2400" dirty="0"/>
              <a:t>However, if a</a:t>
            </a:r>
            <a:r>
              <a:rPr lang="tr-TR" sz="2400" dirty="0"/>
              <a:t> </a:t>
            </a:r>
            <a:r>
              <a:rPr lang="en-US" sz="2400" dirty="0"/>
              <a:t>program needs a constant-valued object whose value is determined only when</a:t>
            </a:r>
            <a:r>
              <a:rPr lang="tr-TR" sz="2400" dirty="0"/>
              <a:t> </a:t>
            </a:r>
            <a:r>
              <a:rPr lang="en-US" sz="2400" dirty="0"/>
              <a:t>the object is created and can be different for different executions of the program,</a:t>
            </a:r>
            <a:r>
              <a:rPr lang="tr-TR" sz="2400" dirty="0"/>
              <a:t> </a:t>
            </a:r>
            <a:r>
              <a:rPr lang="en-US" sz="2400" dirty="0"/>
              <a:t>then a </a:t>
            </a:r>
            <a:r>
              <a:rPr lang="en-US" sz="2400" b="1" dirty="0" err="1"/>
              <a:t>readonly</a:t>
            </a:r>
            <a:r>
              <a:rPr lang="en-US" sz="2400" b="1" dirty="0"/>
              <a:t> </a:t>
            </a:r>
            <a:r>
              <a:rPr lang="en-US" sz="2400" dirty="0"/>
              <a:t>constant is used.</a:t>
            </a:r>
            <a:endParaRPr lang="tr-TR" sz="24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816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Example</a:t>
            </a:r>
            <a:r>
              <a:rPr lang="tr-TR" dirty="0"/>
              <a:t> : </a:t>
            </a:r>
            <a:r>
              <a:rPr lang="en-US" dirty="0"/>
              <a:t>C program: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sz="1800" b="1" dirty="0" err="1"/>
              <a:t>void</a:t>
            </a:r>
            <a:r>
              <a:rPr lang="tr-TR" sz="1800" b="1" dirty="0"/>
              <a:t> fun1(</a:t>
            </a:r>
            <a:r>
              <a:rPr lang="tr-TR" sz="1800" b="1" dirty="0" err="1"/>
              <a:t>void</a:t>
            </a:r>
            <a:r>
              <a:rPr lang="tr-TR" sz="1800" b="1" dirty="0"/>
              <a:t>); /* </a:t>
            </a:r>
            <a:r>
              <a:rPr lang="tr-TR" sz="1800" b="1" dirty="0" err="1"/>
              <a:t>prototype</a:t>
            </a:r>
            <a:r>
              <a:rPr lang="tr-TR" sz="1800" b="1" dirty="0"/>
              <a:t> */</a:t>
            </a:r>
          </a:p>
          <a:p>
            <a:pPr>
              <a:buNone/>
            </a:pPr>
            <a:r>
              <a:rPr lang="tr-TR" sz="1800" b="1" dirty="0" err="1"/>
              <a:t>void</a:t>
            </a:r>
            <a:r>
              <a:rPr lang="tr-TR" sz="1800" b="1" dirty="0"/>
              <a:t> fun2(</a:t>
            </a:r>
            <a:r>
              <a:rPr lang="tr-TR" sz="1800" b="1" dirty="0" err="1"/>
              <a:t>void</a:t>
            </a:r>
            <a:r>
              <a:rPr lang="tr-TR" sz="1800" b="1" dirty="0"/>
              <a:t>); /* </a:t>
            </a:r>
            <a:r>
              <a:rPr lang="tr-TR" sz="1800" b="1" dirty="0" err="1"/>
              <a:t>prototype</a:t>
            </a:r>
            <a:r>
              <a:rPr lang="tr-TR" sz="1800" b="1" dirty="0"/>
              <a:t> */</a:t>
            </a:r>
          </a:p>
          <a:p>
            <a:pPr>
              <a:buNone/>
            </a:pPr>
            <a:r>
              <a:rPr lang="tr-TR" sz="1800" b="1" dirty="0" err="1"/>
              <a:t>void</a:t>
            </a:r>
            <a:r>
              <a:rPr lang="tr-TR" sz="1800" b="1" dirty="0"/>
              <a:t> fun3(</a:t>
            </a:r>
            <a:r>
              <a:rPr lang="tr-TR" sz="1800" b="1" dirty="0" err="1"/>
              <a:t>void</a:t>
            </a:r>
            <a:r>
              <a:rPr lang="tr-TR" sz="1800" b="1" dirty="0"/>
              <a:t>); /* </a:t>
            </a:r>
            <a:r>
              <a:rPr lang="tr-TR" sz="1800" b="1" dirty="0" err="1"/>
              <a:t>prototype</a:t>
            </a:r>
            <a:r>
              <a:rPr lang="tr-TR" sz="1800" b="1" dirty="0"/>
              <a:t> */</a:t>
            </a:r>
          </a:p>
          <a:p>
            <a:pPr>
              <a:buNone/>
            </a:pPr>
            <a:r>
              <a:rPr lang="tr-TR" sz="1800" b="1" dirty="0" err="1"/>
              <a:t>void</a:t>
            </a:r>
            <a:r>
              <a:rPr lang="tr-TR" sz="1800" b="1" dirty="0"/>
              <a:t> </a:t>
            </a:r>
            <a:r>
              <a:rPr lang="tr-TR" sz="1800" b="1" dirty="0" err="1"/>
              <a:t>main</a:t>
            </a:r>
            <a:r>
              <a:rPr lang="tr-TR" sz="1800" b="1" dirty="0"/>
              <a:t>() {</a:t>
            </a:r>
          </a:p>
          <a:p>
            <a:pPr>
              <a:buNone/>
            </a:pPr>
            <a:r>
              <a:rPr lang="tr-TR" sz="1800" b="1" dirty="0"/>
              <a:t>	</a:t>
            </a:r>
            <a:r>
              <a:rPr lang="tr-TR" sz="1800" b="1" dirty="0" err="1"/>
              <a:t>int</a:t>
            </a:r>
            <a:r>
              <a:rPr lang="tr-TR" sz="1800" b="1" dirty="0"/>
              <a:t> a, b, c; </a:t>
            </a:r>
          </a:p>
          <a:p>
            <a:pPr>
              <a:buNone/>
            </a:pPr>
            <a:r>
              <a:rPr lang="tr-TR" sz="1800" dirty="0"/>
              <a:t>	. . . }</a:t>
            </a:r>
          </a:p>
          <a:p>
            <a:pPr>
              <a:buNone/>
            </a:pPr>
            <a:r>
              <a:rPr lang="tr-TR" sz="1800" b="1" dirty="0" err="1"/>
              <a:t>void</a:t>
            </a:r>
            <a:r>
              <a:rPr lang="tr-TR" sz="1800" b="1" dirty="0"/>
              <a:t> fun1(</a:t>
            </a:r>
            <a:r>
              <a:rPr lang="tr-TR" sz="1800" b="1" dirty="0" err="1"/>
              <a:t>void</a:t>
            </a:r>
            <a:r>
              <a:rPr lang="tr-TR" sz="1800" b="1" dirty="0"/>
              <a:t>) {</a:t>
            </a:r>
          </a:p>
          <a:p>
            <a:pPr>
              <a:buNone/>
            </a:pPr>
            <a:r>
              <a:rPr lang="tr-TR" sz="1800" b="1" dirty="0"/>
              <a:t>	</a:t>
            </a:r>
            <a:r>
              <a:rPr lang="tr-TR" sz="1800" b="1" dirty="0" err="1"/>
              <a:t>int</a:t>
            </a:r>
            <a:r>
              <a:rPr lang="tr-TR" sz="1800" b="1" dirty="0"/>
              <a:t> b, c, d;</a:t>
            </a:r>
          </a:p>
          <a:p>
            <a:pPr>
              <a:buNone/>
            </a:pPr>
            <a:r>
              <a:rPr lang="tr-TR" sz="1800" dirty="0"/>
              <a:t>	. . .}</a:t>
            </a:r>
          </a:p>
          <a:p>
            <a:pPr>
              <a:buNone/>
            </a:pPr>
            <a:r>
              <a:rPr lang="tr-TR" sz="1800" b="1" dirty="0" err="1"/>
              <a:t>void</a:t>
            </a:r>
            <a:r>
              <a:rPr lang="tr-TR" sz="1800" b="1" dirty="0"/>
              <a:t> fun2(</a:t>
            </a:r>
            <a:r>
              <a:rPr lang="tr-TR" sz="1800" b="1" dirty="0" err="1"/>
              <a:t>void</a:t>
            </a:r>
            <a:r>
              <a:rPr lang="tr-TR" sz="1800" b="1" dirty="0"/>
              <a:t>) {</a:t>
            </a:r>
          </a:p>
          <a:p>
            <a:pPr>
              <a:buNone/>
            </a:pPr>
            <a:r>
              <a:rPr lang="tr-TR" sz="1800" b="1" dirty="0"/>
              <a:t>	</a:t>
            </a:r>
            <a:r>
              <a:rPr lang="tr-TR" sz="1800" b="1" dirty="0" err="1"/>
              <a:t>int</a:t>
            </a:r>
            <a:r>
              <a:rPr lang="tr-TR" sz="1800" b="1" dirty="0"/>
              <a:t> c, d, e;</a:t>
            </a:r>
          </a:p>
          <a:p>
            <a:pPr>
              <a:buNone/>
            </a:pPr>
            <a:r>
              <a:rPr lang="tr-TR" sz="1800" dirty="0"/>
              <a:t>	. . . }</a:t>
            </a:r>
          </a:p>
          <a:p>
            <a:pPr>
              <a:buNone/>
            </a:pPr>
            <a:r>
              <a:rPr lang="tr-TR" sz="1800" b="1" dirty="0" err="1"/>
              <a:t>void</a:t>
            </a:r>
            <a:r>
              <a:rPr lang="tr-TR" sz="1800" b="1" dirty="0"/>
              <a:t> fun3(</a:t>
            </a:r>
            <a:r>
              <a:rPr lang="tr-TR" sz="1800" b="1" dirty="0" err="1"/>
              <a:t>void</a:t>
            </a:r>
            <a:r>
              <a:rPr lang="tr-TR" sz="1800" b="1" dirty="0"/>
              <a:t>) {</a:t>
            </a:r>
          </a:p>
          <a:p>
            <a:pPr>
              <a:buNone/>
            </a:pPr>
            <a:r>
              <a:rPr lang="tr-TR" sz="1800" b="1" dirty="0"/>
              <a:t>	</a:t>
            </a:r>
            <a:r>
              <a:rPr lang="tr-TR" sz="1800" b="1" dirty="0" err="1"/>
              <a:t>int</a:t>
            </a:r>
            <a:r>
              <a:rPr lang="tr-TR" sz="1800" b="1" dirty="0"/>
              <a:t> d, e, f;</a:t>
            </a:r>
          </a:p>
          <a:p>
            <a:pPr>
              <a:buNone/>
            </a:pPr>
            <a:r>
              <a:rPr lang="tr-TR" sz="1800" dirty="0"/>
              <a:t>	. . . }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Include with each visible variable the name of the function in</a:t>
            </a:r>
            <a:r>
              <a:rPr lang="tr-TR" sz="2400" dirty="0"/>
              <a:t> </a:t>
            </a:r>
            <a:r>
              <a:rPr lang="tr-TR" sz="2400" dirty="0" err="1"/>
              <a:t>which</a:t>
            </a:r>
            <a:r>
              <a:rPr lang="tr-TR" sz="2400" dirty="0"/>
              <a:t> it </a:t>
            </a:r>
            <a:r>
              <a:rPr lang="tr-TR" sz="2400" dirty="0" err="1"/>
              <a:t>was</a:t>
            </a:r>
            <a:r>
              <a:rPr lang="tr-TR" sz="2400" dirty="0"/>
              <a:t> </a:t>
            </a:r>
            <a:r>
              <a:rPr lang="tr-TR" sz="2400" dirty="0" err="1"/>
              <a:t>defined</a:t>
            </a:r>
            <a:r>
              <a:rPr lang="tr-TR" sz="2400" dirty="0"/>
              <a:t>.</a:t>
            </a:r>
          </a:p>
          <a:p>
            <a:r>
              <a:rPr lang="en-US" sz="2400" dirty="0"/>
              <a:t>a. main calls fun1; fun1 calls fun2; fun2 calls fun3.</a:t>
            </a:r>
          </a:p>
          <a:p>
            <a:r>
              <a:rPr lang="en-US" sz="2400" dirty="0"/>
              <a:t>b. main calls fun1; fun1 calls fun3.</a:t>
            </a:r>
          </a:p>
          <a:p>
            <a:r>
              <a:rPr lang="en-US" sz="2400" dirty="0"/>
              <a:t>c. main calls fun2; fun2 calls fun3; fun3 calls fun1.</a:t>
            </a:r>
            <a:endParaRPr lang="tr-TR" sz="2400" dirty="0"/>
          </a:p>
          <a:p>
            <a:r>
              <a:rPr lang="en-US" sz="2400" dirty="0"/>
              <a:t>d. main calls fun3; fun3 calls fun1.</a:t>
            </a:r>
          </a:p>
          <a:p>
            <a:r>
              <a:rPr lang="en-US" sz="2400" dirty="0"/>
              <a:t>e. main calls fun1; fun1 calls fun3; fun3 calls fun2.</a:t>
            </a:r>
          </a:p>
          <a:p>
            <a:r>
              <a:rPr lang="en-US" sz="2400" dirty="0"/>
              <a:t>f. main calls fun3; fun3 calls fun2; fun2 calls fun1.</a:t>
            </a:r>
            <a:endParaRPr lang="tr-TR" sz="24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fundamental</a:t>
            </a:r>
            <a:r>
              <a:rPr lang="tr-TR" dirty="0"/>
              <a:t> </a:t>
            </a:r>
            <a:r>
              <a:rPr lang="tr-TR" dirty="0" err="1"/>
              <a:t>attributes</a:t>
            </a:r>
            <a:r>
              <a:rPr lang="tr-TR" dirty="0"/>
              <a:t> of </a:t>
            </a:r>
            <a:r>
              <a:rPr lang="tr-TR" dirty="0" err="1"/>
              <a:t>variables</a:t>
            </a:r>
            <a:r>
              <a:rPr lang="tr-TR" dirty="0"/>
              <a:t> is </a:t>
            </a:r>
            <a:r>
              <a:rPr lang="tr-TR" dirty="0" err="1"/>
              <a:t>names</a:t>
            </a:r>
            <a:endParaRPr lang="tr-TR" dirty="0"/>
          </a:p>
          <a:p>
            <a:r>
              <a:rPr lang="en-US" dirty="0"/>
              <a:t>A name is a string of characters used to identify some entity in a program</a:t>
            </a:r>
            <a:endParaRPr lang="tr-TR" dirty="0"/>
          </a:p>
          <a:p>
            <a:r>
              <a:rPr lang="en-US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Names in most programming languages have the same form:</a:t>
            </a:r>
          </a:p>
          <a:p>
            <a:pPr>
              <a:buNone/>
            </a:pPr>
            <a:r>
              <a:rPr lang="tr-TR" sz="2400" dirty="0">
                <a:solidFill>
                  <a:srgbClr val="666699"/>
                </a:solidFill>
              </a:rPr>
              <a:t>	- </a:t>
            </a:r>
            <a:r>
              <a:rPr lang="en-US" sz="2400" dirty="0">
                <a:solidFill>
                  <a:srgbClr val="666699"/>
                </a:solidFill>
              </a:rPr>
              <a:t>a letter followed by a string consisting of letters, digits, and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tr-TR" sz="2400" dirty="0" err="1">
                <a:solidFill>
                  <a:srgbClr val="666699"/>
                </a:solidFill>
              </a:rPr>
              <a:t>underscore</a:t>
            </a:r>
            <a:r>
              <a:rPr lang="tr-TR" sz="2400" dirty="0">
                <a:solidFill>
                  <a:srgbClr val="666699"/>
                </a:solidFill>
              </a:rPr>
              <a:t> </a:t>
            </a:r>
            <a:r>
              <a:rPr lang="tr-TR" sz="2400" dirty="0" err="1">
                <a:solidFill>
                  <a:srgbClr val="666699"/>
                </a:solidFill>
              </a:rPr>
              <a:t>characters</a:t>
            </a:r>
            <a:r>
              <a:rPr lang="tr-TR" sz="2400" dirty="0">
                <a:solidFill>
                  <a:srgbClr val="666699"/>
                </a:solidFill>
              </a:rPr>
              <a:t> ( _ )</a:t>
            </a:r>
          </a:p>
          <a:p>
            <a:endParaRPr lang="tr-TR" dirty="0"/>
          </a:p>
          <a:p>
            <a:pPr>
              <a:buNone/>
            </a:pPr>
            <a:endParaRPr lang="tr-TR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C-based languages</a:t>
            </a:r>
            <a:r>
              <a:rPr lang="en-US" sz="24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,</a:t>
            </a:r>
            <a:endParaRPr lang="tr-TR" sz="24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lvl="1" eaLnBrk="1" hangingPunct="1">
              <a:buFont typeface="Wingdings" pitchFamily="2" charset="2"/>
              <a:buChar char="–"/>
            </a:pPr>
            <a:r>
              <a:rPr lang="en-US" dirty="0"/>
              <a:t>it has</a:t>
            </a:r>
            <a:r>
              <a:rPr lang="tr-TR" dirty="0"/>
              <a:t> </a:t>
            </a:r>
            <a:r>
              <a:rPr lang="en-US" dirty="0"/>
              <a:t>to a large extent been replaced by the so-called camel notation, in</a:t>
            </a:r>
            <a:r>
              <a:rPr lang="tr-TR" dirty="0"/>
              <a:t> </a:t>
            </a:r>
            <a:r>
              <a:rPr lang="en-US" dirty="0"/>
              <a:t>which all of the words of a multiple-word name except the first</a:t>
            </a:r>
            <a:r>
              <a:rPr lang="tr-TR" dirty="0"/>
              <a:t> </a:t>
            </a:r>
            <a:r>
              <a:rPr lang="en-US" dirty="0"/>
              <a:t>are capitalized, as in myStack.2 </a:t>
            </a:r>
            <a:endParaRPr lang="tr-TR" dirty="0"/>
          </a:p>
          <a:p>
            <a:pPr lvl="1" eaLnBrk="1" hangingPunct="1">
              <a:buFont typeface="Wingdings" pitchFamily="2" charset="2"/>
              <a:buChar char="–"/>
            </a:pPr>
            <a:r>
              <a:rPr lang="en-US" dirty="0"/>
              <a:t>Note that the use of underscores</a:t>
            </a:r>
            <a:r>
              <a:rPr lang="tr-TR" dirty="0"/>
              <a:t> </a:t>
            </a:r>
            <a:r>
              <a:rPr lang="en-US" dirty="0"/>
              <a:t>and mixed case in names is a programming style issue, not a language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issue</a:t>
            </a:r>
            <a:r>
              <a:rPr lang="tr-TR" dirty="0"/>
              <a:t>.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FB225EB5-2426-4476-B28C-E6E1CCEE87B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3300</TotalTime>
  <Words>4393</Words>
  <Application>Microsoft Office PowerPoint</Application>
  <PresentationFormat>On-screen Show (4:3)</PresentationFormat>
  <Paragraphs>595</Paragraphs>
  <Slides>76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Courier New</vt:lpstr>
      <vt:lpstr>Lucida Sans Unicode</vt:lpstr>
      <vt:lpstr>Times</vt:lpstr>
      <vt:lpstr>Wingdings</vt:lpstr>
      <vt:lpstr>1_sebesta</vt:lpstr>
      <vt:lpstr>Chapter 5</vt:lpstr>
      <vt:lpstr>This chapter introduces </vt:lpstr>
      <vt:lpstr>Introduction</vt:lpstr>
      <vt:lpstr>Introduction</vt:lpstr>
      <vt:lpstr>Variables</vt:lpstr>
      <vt:lpstr>Variables</vt:lpstr>
      <vt:lpstr>Variables</vt:lpstr>
      <vt:lpstr>Names</vt:lpstr>
      <vt:lpstr>Names</vt:lpstr>
      <vt:lpstr>Names</vt:lpstr>
      <vt:lpstr>Names (continued)</vt:lpstr>
      <vt:lpstr>Names</vt:lpstr>
      <vt:lpstr>Names (continued)</vt:lpstr>
      <vt:lpstr>Names (continued)</vt:lpstr>
      <vt:lpstr>Names (continued)</vt:lpstr>
      <vt:lpstr>Names (continued)</vt:lpstr>
      <vt:lpstr>Names (continued)</vt:lpstr>
      <vt:lpstr>Names (continued)</vt:lpstr>
      <vt:lpstr>Variables Attributes</vt:lpstr>
      <vt:lpstr>Variables Attributes</vt:lpstr>
      <vt:lpstr>Variables Attributes</vt:lpstr>
      <vt:lpstr>Variables Attributes</vt:lpstr>
      <vt:lpstr>Variables Attributes</vt:lpstr>
      <vt:lpstr>Variables Attributes (continued)</vt:lpstr>
      <vt:lpstr>Variables Attributes (continued)</vt:lpstr>
      <vt:lpstr>Java Primitive Data Types </vt:lpstr>
      <vt:lpstr>Variables Attributes (continued)</vt:lpstr>
      <vt:lpstr>Variables Attributes (continued)</vt:lpstr>
      <vt:lpstr>The Concept of Binding</vt:lpstr>
      <vt:lpstr>The Concept of Binding</vt:lpstr>
      <vt:lpstr>The Concept of Binding</vt:lpstr>
      <vt:lpstr>Static and Dynamic Binding</vt:lpstr>
      <vt:lpstr>Type Binding</vt:lpstr>
      <vt:lpstr>Static Type Binding</vt:lpstr>
      <vt:lpstr>Static Type Binding</vt:lpstr>
      <vt:lpstr>Static Type Binding (implicit declaration) </vt:lpstr>
      <vt:lpstr>Static Type Binding (implicit declaration)</vt:lpstr>
      <vt:lpstr>Dynamic Type Binding</vt:lpstr>
      <vt:lpstr>Dynamic Type Binding</vt:lpstr>
      <vt:lpstr>Dynamic Type Binding</vt:lpstr>
      <vt:lpstr>Dynamic Type Binding</vt:lpstr>
      <vt:lpstr>Dynamic Type Binding</vt:lpstr>
      <vt:lpstr>Dynamic Type Binding</vt:lpstr>
      <vt:lpstr>Dynamic Type Binding</vt:lpstr>
      <vt:lpstr>Dynamic Type Binding</vt:lpstr>
      <vt:lpstr>Dynamic Type Binding</vt:lpstr>
      <vt:lpstr>Storage Bindings for variables &amp; Lifetime </vt:lpstr>
      <vt:lpstr>Storage Bindings for variables &amp; Lifetime </vt:lpstr>
      <vt:lpstr>Categories of Variables by Lifetimes</vt:lpstr>
      <vt:lpstr>Categories of Variables by Lifetimes</vt:lpstr>
      <vt:lpstr>Categories of Variables by Lifetimes</vt:lpstr>
      <vt:lpstr>Categories of Variables by Lifetimes</vt:lpstr>
      <vt:lpstr>Variable Attributes: Scope</vt:lpstr>
      <vt:lpstr>Static Scope </vt:lpstr>
      <vt:lpstr>Blocks  </vt:lpstr>
      <vt:lpstr>Blocks  </vt:lpstr>
      <vt:lpstr>Blocks  </vt:lpstr>
      <vt:lpstr>Blocks  </vt:lpstr>
      <vt:lpstr>Declaration Order</vt:lpstr>
      <vt:lpstr>Declaration Order</vt:lpstr>
      <vt:lpstr>Declaration Order</vt:lpstr>
      <vt:lpstr>Declaration Order (continued)</vt:lpstr>
      <vt:lpstr>Global Scope</vt:lpstr>
      <vt:lpstr>Global Scope (continued)</vt:lpstr>
      <vt:lpstr>Global Scope (continued)</vt:lpstr>
      <vt:lpstr>Named Constants</vt:lpstr>
      <vt:lpstr>Named Constants</vt:lpstr>
      <vt:lpstr>Named Constants</vt:lpstr>
      <vt:lpstr>Named Constants</vt:lpstr>
      <vt:lpstr>Named Constants</vt:lpstr>
      <vt:lpstr>Named Constants</vt:lpstr>
      <vt:lpstr>Named Constants</vt:lpstr>
      <vt:lpstr>Named Constants</vt:lpstr>
      <vt:lpstr>Named Constants</vt:lpstr>
      <vt:lpstr>Example : C program:</vt:lpstr>
      <vt:lpstr>PowerPoint Presentation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Tuğberk Göç</cp:lastModifiedBy>
  <cp:revision>144</cp:revision>
  <dcterms:created xsi:type="dcterms:W3CDTF">2003-08-01T12:29:19Z</dcterms:created>
  <dcterms:modified xsi:type="dcterms:W3CDTF">2019-03-04T21:48:27Z</dcterms:modified>
</cp:coreProperties>
</file>