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06"/>
  </p:notesMasterIdLst>
  <p:sldIdLst>
    <p:sldId id="256" r:id="rId2"/>
    <p:sldId id="258" r:id="rId3"/>
    <p:sldId id="259" r:id="rId4"/>
    <p:sldId id="384" r:id="rId5"/>
    <p:sldId id="261" r:id="rId6"/>
    <p:sldId id="385" r:id="rId7"/>
    <p:sldId id="342" r:id="rId8"/>
    <p:sldId id="447" r:id="rId9"/>
    <p:sldId id="451" r:id="rId10"/>
    <p:sldId id="262" r:id="rId11"/>
    <p:sldId id="445" r:id="rId12"/>
    <p:sldId id="448" r:id="rId13"/>
    <p:sldId id="450" r:id="rId14"/>
    <p:sldId id="444" r:id="rId15"/>
    <p:sldId id="388" r:id="rId16"/>
    <p:sldId id="452" r:id="rId17"/>
    <p:sldId id="441" r:id="rId18"/>
    <p:sldId id="442" r:id="rId19"/>
    <p:sldId id="443" r:id="rId20"/>
    <p:sldId id="363" r:id="rId21"/>
    <p:sldId id="264" r:id="rId22"/>
    <p:sldId id="424" r:id="rId23"/>
    <p:sldId id="425" r:id="rId24"/>
    <p:sldId id="426" r:id="rId25"/>
    <p:sldId id="265" r:id="rId26"/>
    <p:sldId id="427" r:id="rId27"/>
    <p:sldId id="343" r:id="rId28"/>
    <p:sldId id="266" r:id="rId29"/>
    <p:sldId id="269" r:id="rId30"/>
    <p:sldId id="429" r:id="rId31"/>
    <p:sldId id="430" r:id="rId32"/>
    <p:sldId id="431" r:id="rId33"/>
    <p:sldId id="428" r:id="rId34"/>
    <p:sldId id="271" r:id="rId35"/>
    <p:sldId id="432" r:id="rId36"/>
    <p:sldId id="433" r:id="rId37"/>
    <p:sldId id="438" r:id="rId38"/>
    <p:sldId id="276" r:id="rId39"/>
    <p:sldId id="434" r:id="rId40"/>
    <p:sldId id="435" r:id="rId41"/>
    <p:sldId id="284" r:id="rId42"/>
    <p:sldId id="417" r:id="rId43"/>
    <p:sldId id="416" r:id="rId44"/>
    <p:sldId id="286" r:id="rId45"/>
    <p:sldId id="293" r:id="rId46"/>
    <p:sldId id="374" r:id="rId47"/>
    <p:sldId id="418" r:id="rId48"/>
    <p:sldId id="420" r:id="rId49"/>
    <p:sldId id="347" r:id="rId50"/>
    <p:sldId id="439" r:id="rId51"/>
    <p:sldId id="419" r:id="rId52"/>
    <p:sldId id="421" r:id="rId53"/>
    <p:sldId id="297" r:id="rId54"/>
    <p:sldId id="422" r:id="rId55"/>
    <p:sldId id="304" r:id="rId56"/>
    <p:sldId id="436" r:id="rId57"/>
    <p:sldId id="437" r:id="rId58"/>
    <p:sldId id="440" r:id="rId59"/>
    <p:sldId id="306" r:id="rId60"/>
    <p:sldId id="410" r:id="rId61"/>
    <p:sldId id="412" r:id="rId62"/>
    <p:sldId id="411" r:id="rId63"/>
    <p:sldId id="409" r:id="rId64"/>
    <p:sldId id="408" r:id="rId65"/>
    <p:sldId id="349" r:id="rId66"/>
    <p:sldId id="350" r:id="rId67"/>
    <p:sldId id="415" r:id="rId68"/>
    <p:sldId id="308" r:id="rId69"/>
    <p:sldId id="310" r:id="rId70"/>
    <p:sldId id="312" r:id="rId71"/>
    <p:sldId id="413" r:id="rId72"/>
    <p:sldId id="414" r:id="rId73"/>
    <p:sldId id="309" r:id="rId74"/>
    <p:sldId id="376" r:id="rId75"/>
    <p:sldId id="405" r:id="rId76"/>
    <p:sldId id="406" r:id="rId77"/>
    <p:sldId id="407" r:id="rId78"/>
    <p:sldId id="378" r:id="rId79"/>
    <p:sldId id="402" r:id="rId80"/>
    <p:sldId id="403" r:id="rId81"/>
    <p:sldId id="377" r:id="rId82"/>
    <p:sldId id="381" r:id="rId83"/>
    <p:sldId id="382" r:id="rId84"/>
    <p:sldId id="313" r:id="rId85"/>
    <p:sldId id="401" r:id="rId86"/>
    <p:sldId id="351" r:id="rId87"/>
    <p:sldId id="353" r:id="rId88"/>
    <p:sldId id="354" r:id="rId89"/>
    <p:sldId id="392" r:id="rId90"/>
    <p:sldId id="393" r:id="rId91"/>
    <p:sldId id="358" r:id="rId92"/>
    <p:sldId id="327" r:id="rId93"/>
    <p:sldId id="328" r:id="rId94"/>
    <p:sldId id="332" r:id="rId95"/>
    <p:sldId id="394" r:id="rId96"/>
    <p:sldId id="395" r:id="rId97"/>
    <p:sldId id="334" r:id="rId98"/>
    <p:sldId id="365" r:id="rId99"/>
    <p:sldId id="396" r:id="rId100"/>
    <p:sldId id="399" r:id="rId101"/>
    <p:sldId id="398" r:id="rId102"/>
    <p:sldId id="366" r:id="rId103"/>
    <p:sldId id="367" r:id="rId104"/>
    <p:sldId id="362" r:id="rId10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545" autoAdjust="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51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4D7E892F-8A22-406C-8CDC-F7F8F77B7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D05B5D-481C-4357-8411-3B16EB9039E6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6A8E3-706F-4191-A8E6-98ADFABDA48E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15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22B37F-4C51-487E-98FA-F4C934845A43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20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E3A70B-5A6C-4F91-A0B2-E37027863FB5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21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E3A70B-5A6C-4F91-A0B2-E37027863FB5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22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795A3E-4E8F-4738-89AB-C68533E56D07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25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795A3E-4E8F-4738-89AB-C68533E56D07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26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08044-36FC-4C40-927C-DD107F605ECC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27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587260-F7B9-4A11-849A-C4F8B08CBE65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28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819429-3943-412B-9D86-0920C7CA274B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29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819429-3943-412B-9D86-0920C7CA274B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30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21F147-6FF6-4F8B-9EFD-D790310920FA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819429-3943-412B-9D86-0920C7CA274B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31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819429-3943-412B-9D86-0920C7CA274B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32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819429-3943-412B-9D86-0920C7CA274B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33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22A2CA-4CF2-4E34-BD41-07E68C24161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34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22A2CA-4CF2-4E34-BD41-07E68C24161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35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22A2CA-4CF2-4E34-BD41-07E68C24161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36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4672C0-4B84-4173-862A-AE30B1E488C1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38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4672C0-4B84-4173-862A-AE30B1E488C1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39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4672C0-4B84-4173-862A-AE30B1E488C1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40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27AE22-D236-4EE6-81AF-69B1716B284D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41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06C0BD-B6BD-4EDD-88F4-54FA16C73846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976CA2-6F93-4F4D-BB3F-8C7138F02D3B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42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27AE22-D236-4EE6-81AF-69B1716B284D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43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73FEFA-64E8-496F-A8FD-C8BD9D092E76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44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E0C8CC-6EB8-4799-B8E2-9D814BED7931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45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05BE94-8E36-4873-A1FA-A18C087A9A16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47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05BE94-8E36-4873-A1FA-A18C087A9A16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49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05BE94-8E36-4873-A1FA-A18C087A9A16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50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05BE94-8E36-4873-A1FA-A18C087A9A16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51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05BE94-8E36-4873-A1FA-A18C087A9A16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52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B0906-C0B1-44B8-B147-F33588317D4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53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06C0BD-B6BD-4EDD-88F4-54FA16C73846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363CC-2CD9-4E69-9624-CE4D260A8DA9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55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363CC-2CD9-4E69-9624-CE4D260A8DA9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56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CB25F4-5960-42D2-9F93-E27900ADD4DA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59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CB25F4-5960-42D2-9F93-E27900ADD4DA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60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CB25F4-5960-42D2-9F93-E27900ADD4DA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61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CB25F4-5960-42D2-9F93-E27900ADD4DA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62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CB25F4-5960-42D2-9F93-E27900ADD4DA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63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2ADEA7-A85C-4469-901E-B22FFE202D4D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65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7C4C3-849C-4FEC-A40E-328FCE38FA84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66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85F1C2-1AA0-4A19-9FA9-91CD07744BD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68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CB3C02-5597-428D-87EF-24A5C61248E5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8616CD-B920-4F63-894D-C34EEED48B81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69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310F56-D4F9-4716-95B5-6C7474FD2E1F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70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310F56-D4F9-4716-95B5-6C7474FD2E1F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71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5199C9-0523-46B6-818B-4D62974D0889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73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6DF343-7B13-4661-A8B7-C2A7B8B139E7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84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8E5BBA-B3EC-4FEE-9A8C-18DD1386387A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86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CE3C14-3941-45AF-9F04-0E0B1293B95F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87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42C2AF-0801-4626-8E23-59EDCA37AD81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88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dirty="0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B0E51D-A103-49A5-B871-E208E6B6B43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91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4435F0-36DB-47F6-8729-407EA8E96E8F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92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CB3C02-5597-428D-87EF-24A5C61248E5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6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EF7403-4633-419D-8D82-BB1A32A53A47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93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E03CDB-743C-4265-B6C4-E6B48DA77EF6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94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E03CDB-743C-4265-B6C4-E6B48DA77EF6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95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E03CDB-743C-4265-B6C4-E6B48DA77EF6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96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7B4526-48E2-4F0B-8F52-9EB54B91EA04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97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2F510C-C829-4266-B191-C0B7DB0A5DB8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104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1BD463-4EE8-4D9A-A61A-498F9B8BEE6C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7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513D17-A751-4EB2-AAF9-6E2006ECE84C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10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513D17-A751-4EB2-AAF9-6E2006ECE84C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14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3866608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448550" y="6583363"/>
            <a:ext cx="184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endParaRPr lang="tr-TR" sz="1200">
              <a:latin typeface="Courier" pitchFamily="49" charset="0"/>
            </a:endParaRPr>
          </a:p>
        </p:txBody>
      </p:sp>
      <p:pic>
        <p:nvPicPr>
          <p:cNvPr id="5" name="Picture 8" descr="pl10cov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00013"/>
            <a:ext cx="5029200" cy="622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604ED98-2CE0-408D-BC45-229703C89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5A6BFDA-0679-4D78-A6E6-D5662E593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9BF70D-1729-4094-87CD-787B76CFF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B22D777-30A2-4D76-B8F9-1732210629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2D86BBA-1A9A-4693-A9DC-145FE5E6A0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24D4DD3-AE85-4FBE-9611-12BF3434A3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D2E4973-5EE4-4351-BCD2-5EE4E00506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09AF053-A0E4-4AEA-8397-72C7B46E9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08B045D-D323-4FA3-A63B-333702C8D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E2DC82E-40C7-4636-90F9-A3D1CCE60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E6BDADB4-48FB-45CC-841A-75062F541B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6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9FF2567B-4D08-4E70-9C79-68EEFE8517F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Primitive Data Types: Floating Point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number that can contain a fractional part</a:t>
            </a:r>
            <a:endParaRPr lang="tr-TR" dirty="0" smtClean="0"/>
          </a:p>
          <a:p>
            <a:r>
              <a:rPr lang="en-US" dirty="0" smtClean="0"/>
              <a:t>Model real numbers, but only as </a:t>
            </a:r>
            <a:r>
              <a:rPr lang="en-US" dirty="0" smtClean="0"/>
              <a:t>approximations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many real values</a:t>
            </a:r>
          </a:p>
          <a:p>
            <a:r>
              <a:rPr lang="tr-TR" dirty="0"/>
              <a:t>Example 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0.0, 15.2, -21.9, 32.3+e18, 70.2-e12</a:t>
            </a:r>
            <a:endParaRPr lang="tr-TR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 </a:t>
            </a:r>
            <a:r>
              <a:rPr lang="en-US" b="1" dirty="0" err="1" smtClean="0"/>
              <a:t>int</a:t>
            </a:r>
            <a:r>
              <a:rPr lang="en-US" b="1" dirty="0" smtClean="0"/>
              <a:t> variable and a float</a:t>
            </a:r>
            <a:r>
              <a:rPr lang="tr-TR" b="1" dirty="0" smtClean="0"/>
              <a:t> </a:t>
            </a:r>
            <a:r>
              <a:rPr lang="en-US" dirty="0" smtClean="0"/>
              <a:t>variable are added, the value of the </a:t>
            </a:r>
            <a:r>
              <a:rPr lang="en-US" b="1" dirty="0" err="1" smtClean="0"/>
              <a:t>int</a:t>
            </a:r>
            <a:r>
              <a:rPr lang="en-US" b="1" dirty="0" smtClean="0"/>
              <a:t> variable is coerced to float</a:t>
            </a:r>
            <a:r>
              <a:rPr lang="tr-TR" b="1" dirty="0" smtClean="0"/>
              <a:t> </a:t>
            </a:r>
            <a:r>
              <a:rPr lang="en-US" dirty="0" smtClean="0"/>
              <a:t>and a floating-point add is done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	</a:t>
            </a:r>
            <a:r>
              <a:rPr lang="pt-BR" dirty="0" smtClean="0"/>
              <a:t> 	int c=4, e;</a:t>
            </a:r>
            <a:r>
              <a:rPr lang="tr-TR" dirty="0" smtClean="0"/>
              <a:t> </a:t>
            </a:r>
            <a:r>
              <a:rPr lang="pt-BR" dirty="0" smtClean="0"/>
              <a:t>	float b, d=3.5;</a:t>
            </a:r>
            <a:endParaRPr lang="tr-TR" dirty="0" smtClean="0"/>
          </a:p>
          <a:p>
            <a:pPr indent="1181100">
              <a:buNone/>
            </a:pPr>
            <a:r>
              <a:rPr lang="tr-TR" dirty="0" smtClean="0">
                <a:solidFill>
                  <a:srgbClr val="333399"/>
                </a:solidFill>
              </a:rPr>
              <a:t>	</a:t>
            </a:r>
            <a:r>
              <a:rPr lang="pt-BR" dirty="0" smtClean="0">
                <a:solidFill>
                  <a:srgbClr val="333399"/>
                </a:solidFill>
              </a:rPr>
              <a:t> b = d + c; </a:t>
            </a:r>
          </a:p>
          <a:p>
            <a:pPr indent="1181100">
              <a:buNone/>
            </a:pPr>
            <a:r>
              <a:rPr lang="pt-BR" dirty="0" smtClean="0">
                <a:solidFill>
                  <a:srgbClr val="333399"/>
                </a:solidFill>
              </a:rPr>
              <a:t>    e = d + c;</a:t>
            </a:r>
          </a:p>
          <a:p>
            <a:pPr indent="1181100">
              <a:buNone/>
            </a:pPr>
            <a:r>
              <a:rPr lang="pt-BR" dirty="0" smtClean="0">
                <a:solidFill>
                  <a:srgbClr val="333399"/>
                </a:solidFill>
              </a:rPr>
              <a:t>    printf("\n e=%d  b=%5.5f",e,b);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79BF70D-1729-4094-87CD-787B76CFF7FB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5643578"/>
            <a:ext cx="4975053" cy="65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Checking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better to detect errors</a:t>
            </a:r>
            <a:r>
              <a:rPr lang="tr-TR" dirty="0" smtClean="0"/>
              <a:t> </a:t>
            </a:r>
            <a:r>
              <a:rPr lang="en-US" dirty="0" smtClean="0"/>
              <a:t>at compile time than at run time, because the earlier correction is usually less</a:t>
            </a:r>
            <a:r>
              <a:rPr lang="tr-TR" dirty="0" smtClean="0"/>
              <a:t> </a:t>
            </a:r>
            <a:r>
              <a:rPr lang="tr-TR" dirty="0" err="1" smtClean="0"/>
              <a:t>costly</a:t>
            </a:r>
            <a:endParaRPr lang="tr-TR" dirty="0" smtClean="0"/>
          </a:p>
          <a:p>
            <a:r>
              <a:rPr lang="en-US" dirty="0" smtClean="0"/>
              <a:t>Dynamic type binding requires type</a:t>
            </a:r>
            <a:r>
              <a:rPr lang="tr-TR" dirty="0" smtClean="0"/>
              <a:t> </a:t>
            </a:r>
            <a:r>
              <a:rPr lang="tr-TR" dirty="0" err="1" smtClean="0"/>
              <a:t>checking</a:t>
            </a:r>
            <a:r>
              <a:rPr lang="tr-TR" dirty="0" smtClean="0"/>
              <a:t> at </a:t>
            </a:r>
            <a:r>
              <a:rPr lang="tr-TR" dirty="0" err="1" smtClean="0"/>
              <a:t>run</a:t>
            </a:r>
            <a:r>
              <a:rPr lang="tr-TR" dirty="0" smtClean="0"/>
              <a:t> time</a:t>
            </a:r>
          </a:p>
          <a:p>
            <a:pPr eaLnBrk="1" hangingPunct="1"/>
            <a:r>
              <a:rPr lang="en-US" dirty="0" smtClean="0"/>
              <a:t>If all type bindings are static, nearly all type checking can be static</a:t>
            </a:r>
          </a:p>
          <a:p>
            <a:pPr eaLnBrk="1" hangingPunct="1"/>
            <a:r>
              <a:rPr lang="en-US" dirty="0" smtClean="0"/>
              <a:t>If type bindings are dynamic, type checking must be dynamic</a:t>
            </a:r>
          </a:p>
          <a:p>
            <a:endParaRPr lang="en-US" dirty="0" smtClean="0">
              <a:solidFill>
                <a:srgbClr val="333399"/>
              </a:solidFill>
            </a:endParaRPr>
          </a:p>
        </p:txBody>
      </p:sp>
      <p:sp>
        <p:nvSpPr>
          <p:cNvPr id="870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870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9EA2451D-47AA-45F4-95EC-9CAD49546160}" type="slidenum">
              <a:rPr lang="en-US" smtClean="0"/>
              <a:pPr/>
              <a:t>101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Strong Typing</a:t>
            </a:r>
            <a:endParaRPr lang="en-US" sz="2800" dirty="0" smtClean="0"/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programming language is </a:t>
            </a:r>
            <a:r>
              <a:rPr lang="en-US" i="1" dirty="0" smtClean="0"/>
              <a:t>strongly typed</a:t>
            </a:r>
            <a:r>
              <a:rPr lang="en-US" dirty="0" smtClean="0"/>
              <a:t> if type errors are always detected</a:t>
            </a:r>
          </a:p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Advantage of strong typing</a:t>
            </a:r>
            <a:r>
              <a:rPr lang="en-US" dirty="0" smtClean="0"/>
              <a:t>: allows the detection of the misuses of variables that result in type errors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880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880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839EA080-FE5E-4A06-BA7D-7F8E0443E28C}" type="slidenum">
              <a:rPr lang="en-US" smtClean="0"/>
              <a:pPr/>
              <a:t>102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Strong Typing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333399"/>
                </a:solidFill>
              </a:rPr>
              <a:t>Language examples:</a:t>
            </a:r>
          </a:p>
          <a:p>
            <a:pPr lvl="1" eaLnBrk="1" hangingPunct="1"/>
            <a:r>
              <a:rPr lang="en-US" dirty="0" smtClean="0">
                <a:solidFill>
                  <a:srgbClr val="666699"/>
                </a:solidFill>
              </a:rPr>
              <a:t>C and C++ are not: parameter type checking can be avoided; unions are not type checked</a:t>
            </a:r>
          </a:p>
          <a:p>
            <a:pPr lvl="1" eaLnBrk="1" hangingPunct="1"/>
            <a:r>
              <a:rPr lang="en-US" dirty="0" smtClean="0">
                <a:solidFill>
                  <a:srgbClr val="666699"/>
                </a:solidFill>
              </a:rPr>
              <a:t>Java and C# are </a:t>
            </a:r>
            <a:r>
              <a:rPr lang="tr-TR" dirty="0" err="1" smtClean="0">
                <a:solidFill>
                  <a:srgbClr val="666699"/>
                </a:solidFill>
              </a:rPr>
              <a:t>almost</a:t>
            </a:r>
            <a:endParaRPr lang="en-US" dirty="0" smtClean="0">
              <a:solidFill>
                <a:srgbClr val="666699"/>
              </a:solidFill>
            </a:endParaRP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890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890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7BCB961B-AF5E-4B6C-ABA3-1E7A029CDDAF}" type="slidenum">
              <a:rPr lang="en-US" smtClean="0"/>
              <a:pPr/>
              <a:t>103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962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C4E4348F-BF5D-4DD4-8CF0-6E1F04D748BC}" type="slidenum">
              <a:rPr lang="en-US" smtClean="0"/>
              <a:pPr/>
              <a:t>104</a:t>
            </a:fld>
            <a:endParaRPr lang="en-US" smtClean="0"/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data types of a language are a large part of what determines that language’s style and usefulness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primitive data types of most imperative languages include numeric, character, and Boolean types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user-defined enumeration and subrange types are convenient and add to the readability and reliability of programs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Arrays and records are included in most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Pointers are used for addressing flexibility and to control dynamic storage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What is the output of the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float f=1234567890, h;   </a:t>
            </a:r>
            <a:endParaRPr lang="tr-TR" dirty="0" smtClean="0"/>
          </a:p>
          <a:p>
            <a:pPr marL="0" indent="0">
              <a:buNone/>
            </a:pPr>
            <a:r>
              <a:rPr lang="pt-BR" dirty="0" smtClean="0"/>
              <a:t>cout </a:t>
            </a:r>
            <a:r>
              <a:rPr lang="pt-BR" dirty="0"/>
              <a:t>&lt;&lt; "\n " &lt;&lt;   f ;   </a:t>
            </a:r>
            <a:endParaRPr lang="tr-TR" dirty="0" smtClean="0"/>
          </a:p>
          <a:p>
            <a:pPr marL="0" indent="0">
              <a:buNone/>
            </a:pPr>
            <a:r>
              <a:rPr lang="pt-BR" dirty="0" smtClean="0"/>
              <a:t>h </a:t>
            </a:r>
            <a:r>
              <a:rPr lang="pt-BR" dirty="0"/>
              <a:t>= f + 1;    </a:t>
            </a:r>
            <a:endParaRPr lang="tr-TR" dirty="0" smtClean="0"/>
          </a:p>
          <a:p>
            <a:pPr marL="0" indent="0">
              <a:buNone/>
            </a:pPr>
            <a:r>
              <a:rPr lang="pt-BR" dirty="0" smtClean="0"/>
              <a:t>cout </a:t>
            </a:r>
            <a:r>
              <a:rPr lang="pt-BR" dirty="0"/>
              <a:t>&lt;&lt; "\n " &lt;&lt;   h </a:t>
            </a:r>
            <a:r>
              <a:rPr lang="pt-BR" dirty="0" smtClean="0"/>
              <a:t>;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1881188">
              <a:buNone/>
            </a:pPr>
            <a:r>
              <a:rPr lang="tr-TR" dirty="0" smtClean="0">
                <a:solidFill>
                  <a:srgbClr val="00B050"/>
                </a:solidFill>
              </a:rPr>
              <a:t>1.234567e+09</a:t>
            </a:r>
          </a:p>
          <a:p>
            <a:pPr marL="0" indent="1881188">
              <a:buNone/>
            </a:pPr>
            <a:r>
              <a:rPr lang="tr-TR" dirty="0">
                <a:solidFill>
                  <a:srgbClr val="00B050"/>
                </a:solidFill>
              </a:rPr>
              <a:t>1.234567e+09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79BF70D-1729-4094-87CD-787B76CFF7F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4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Types: Floating Point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814964"/>
              </p:ext>
            </p:extLst>
          </p:nvPr>
        </p:nvGraphicFramePr>
        <p:xfrm>
          <a:off x="634266" y="1403579"/>
          <a:ext cx="7898174" cy="2673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1427">
                  <a:extLst>
                    <a:ext uri="{9D8B030D-6E8A-4147-A177-3AD203B41FA5}">
                      <a16:colId xmlns:a16="http://schemas.microsoft.com/office/drawing/2014/main" val="1639110673"/>
                    </a:ext>
                  </a:extLst>
                </a:gridCol>
                <a:gridCol w="1560675">
                  <a:extLst>
                    <a:ext uri="{9D8B030D-6E8A-4147-A177-3AD203B41FA5}">
                      <a16:colId xmlns:a16="http://schemas.microsoft.com/office/drawing/2014/main" val="3283721768"/>
                    </a:ext>
                  </a:extLst>
                </a:gridCol>
                <a:gridCol w="4786072">
                  <a:extLst>
                    <a:ext uri="{9D8B030D-6E8A-4147-A177-3AD203B41FA5}">
                      <a16:colId xmlns:a16="http://schemas.microsoft.com/office/drawing/2014/main" val="72409398"/>
                    </a:ext>
                  </a:extLst>
                </a:gridCol>
              </a:tblGrid>
              <a:tr h="891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 Width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90510904"/>
                  </a:ext>
                </a:extLst>
              </a:tr>
              <a:tr h="891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4bytes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+/- 3.4e +/- 38 (~7 digits)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2863401"/>
                  </a:ext>
                </a:extLst>
              </a:tr>
              <a:tr h="891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8bytes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+/- 1.7e +/- 308 (~15 digits)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29022189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1-</a:t>
            </a:r>
            <a:fld id="{C79BF70D-1729-4094-87CD-787B76CFF7F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4266" y="4371594"/>
            <a:ext cx="80421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n-US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 and </a:t>
            </a:r>
            <a:r>
              <a:rPr lang="en-US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Float</a:t>
            </a:r>
            <a:r>
              <a:rPr lang="tr-TR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ing point</a:t>
            </a:r>
            <a:r>
              <a:rPr lang="en-US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types are different in the way that they store the values. </a:t>
            </a:r>
            <a:endParaRPr lang="tr-TR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Double type saves greater numbers but losses the accuracy</a:t>
            </a:r>
            <a:endParaRPr lang="en-US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0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</a:t>
            </a:r>
            <a:r>
              <a:rPr lang="en-US" dirty="0" smtClean="0"/>
              <a:t>Point</a:t>
            </a:r>
            <a:r>
              <a:rPr lang="tr-TR" dirty="0" smtClean="0"/>
              <a:t> and double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8153400" cy="504056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 marL="0" indent="0">
              <a:buNone/>
            </a:pPr>
            <a:r>
              <a:rPr lang="en-US" sz="2000" dirty="0"/>
              <a:t>{   </a:t>
            </a:r>
            <a:r>
              <a:rPr lang="tr-TR" sz="2000" dirty="0" smtClean="0"/>
              <a:t>	</a:t>
            </a:r>
            <a:r>
              <a:rPr lang="en-US" sz="2000" dirty="0" smtClean="0"/>
              <a:t>double </a:t>
            </a:r>
            <a:r>
              <a:rPr lang="en-US" sz="2000" dirty="0" err="1"/>
              <a:t>db</a:t>
            </a:r>
            <a:r>
              <a:rPr lang="en-US" sz="2000" dirty="0"/>
              <a:t> = 0, da = 1.0 / 81;</a:t>
            </a:r>
          </a:p>
          <a:p>
            <a:pPr marL="0" indent="0">
              <a:buNone/>
            </a:pPr>
            <a:r>
              <a:rPr lang="en-US" sz="2000" dirty="0"/>
              <a:t>	float fb = 0, fa = 1.0 / 81;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for ( </a:t>
            </a:r>
            <a:r>
              <a:rPr lang="en-US" sz="2000" dirty="0" err="1"/>
              <a:t>i</a:t>
            </a:r>
            <a:r>
              <a:rPr lang="en-US" sz="2000" dirty="0"/>
              <a:t>= 0; </a:t>
            </a:r>
            <a:r>
              <a:rPr lang="en-US" sz="2000" dirty="0" err="1"/>
              <a:t>i</a:t>
            </a:r>
            <a:r>
              <a:rPr lang="en-US" sz="2000" dirty="0"/>
              <a:t> &lt; 729; </a:t>
            </a:r>
            <a:r>
              <a:rPr lang="en-US" sz="2000" dirty="0" err="1"/>
              <a:t>i</a:t>
            </a:r>
            <a:r>
              <a:rPr lang="en-US" sz="2000" dirty="0"/>
              <a:t>++ )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tr-TR" sz="2000" dirty="0" smtClean="0"/>
              <a:t>	</a:t>
            </a:r>
            <a:r>
              <a:rPr lang="en-US" sz="2000" dirty="0" smtClean="0"/>
              <a:t> </a:t>
            </a:r>
            <a:r>
              <a:rPr lang="en-US" sz="2000" dirty="0"/>
              <a:t>{ 	</a:t>
            </a:r>
            <a:r>
              <a:rPr lang="en-US" sz="2000" dirty="0" err="1"/>
              <a:t>db</a:t>
            </a:r>
            <a:r>
              <a:rPr lang="en-US" sz="2000" dirty="0"/>
              <a:t> += da;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tr-TR" sz="2000" dirty="0" smtClean="0"/>
              <a:t>	</a:t>
            </a:r>
            <a:r>
              <a:rPr lang="en-US" sz="2000" dirty="0"/>
              <a:t>	fb += fa; }</a:t>
            </a:r>
          </a:p>
          <a:p>
            <a:pPr marL="0" indent="0">
              <a:buNone/>
            </a:pPr>
            <a:r>
              <a:rPr lang="tr-TR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/>
              <a:t>("%.15g\n", </a:t>
            </a:r>
            <a:r>
              <a:rPr lang="en-US" sz="2000" dirty="0" err="1"/>
              <a:t>db</a:t>
            </a:r>
            <a:r>
              <a:rPr lang="en-US" sz="2000" dirty="0"/>
              <a:t>); </a:t>
            </a:r>
          </a:p>
          <a:p>
            <a:pPr marL="0" indent="0">
              <a:buNone/>
            </a:pPr>
            <a:r>
              <a:rPr lang="tr-TR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/>
              <a:t>("%.7g\n", fb); 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r>
              <a:rPr lang="en-US" sz="2400" dirty="0"/>
              <a:t> </a:t>
            </a:r>
            <a:endParaRPr lang="tr-TR" sz="2400" dirty="0" smtClean="0"/>
          </a:p>
          <a:p>
            <a:pPr marL="0" indent="2459038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8.99999999999996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2459038">
              <a:buNone/>
            </a:pPr>
            <a:r>
              <a:rPr lang="en-US" sz="2400" dirty="0">
                <a:solidFill>
                  <a:srgbClr val="00B050"/>
                </a:solidFill>
              </a:rPr>
              <a:t>9.000023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Addison-Wesley.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79BF70D-1729-4094-87CD-787B76CFF7F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9FF2567B-4D08-4E70-9C79-68EEFE8517F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Primitive Data Types: Floating Point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xample</a:t>
            </a:r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 numbers 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π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i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 (the base for the natural logarithms) can be correctly</a:t>
            </a:r>
            <a:r>
              <a:rPr lang="tr-TR" i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represented in floating-point notation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in any finite space.</a:t>
            </a:r>
            <a:endParaRPr lang="tr-TR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Another problem with floating-point types is the loss of accuracy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through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arithmetic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operations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082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C05FC1F3-955E-4384-9120-F175EDC9158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Primitive Data Types: Floating Point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Languages for scientific use support at least two floating-point types (e.g.,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/>
              <a:t>; sometimes more</a:t>
            </a:r>
          </a:p>
          <a:p>
            <a:pPr eaLnBrk="1" hangingPunct="1"/>
            <a:r>
              <a:rPr lang="en-US" dirty="0" smtClean="0"/>
              <a:t>IEEE Floating-Point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Standard 754</a:t>
            </a:r>
          </a:p>
        </p:txBody>
      </p:sp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9194" y="3770312"/>
            <a:ext cx="5644806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6752"/>
            <a:ext cx="8153400" cy="497544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dirty="0"/>
              <a:t> 	float f=1234.7;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	printf("\n%f\n", f); </a:t>
            </a:r>
            <a:r>
              <a:rPr lang="en-US" dirty="0" smtClean="0">
                <a:solidFill>
                  <a:srgbClr val="00B050"/>
                </a:solidFill>
              </a:rPr>
              <a:t>1234.699951</a:t>
            </a:r>
            <a:endParaRPr lang="pt-BR" dirty="0"/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	f=f+1;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	printf("\n%f\n", f); </a:t>
            </a:r>
            <a:r>
              <a:rPr lang="en-US" dirty="0" smtClean="0">
                <a:solidFill>
                  <a:srgbClr val="00B050"/>
                </a:solidFill>
              </a:rPr>
              <a:t>1235.699951</a:t>
            </a:r>
            <a:endParaRPr lang="pt-BR" dirty="0"/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  </a:t>
            </a:r>
            <a:r>
              <a:rPr lang="tr-TR" dirty="0" smtClean="0"/>
              <a:t>	</a:t>
            </a:r>
            <a:r>
              <a:rPr lang="pt-BR" dirty="0" smtClean="0"/>
              <a:t>f=123456789</a:t>
            </a:r>
            <a:r>
              <a:rPr lang="pt-BR" dirty="0"/>
              <a:t>; 	float h;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dirty="0" smtClean="0"/>
              <a:t>printf</a:t>
            </a:r>
            <a:r>
              <a:rPr lang="pt-BR" dirty="0"/>
              <a:t>("\n%.15g\n", f); </a:t>
            </a:r>
            <a:r>
              <a:rPr lang="en-US" dirty="0" smtClean="0">
                <a:solidFill>
                  <a:srgbClr val="00B050"/>
                </a:solidFill>
              </a:rPr>
              <a:t>123456792</a:t>
            </a:r>
            <a:endParaRPr lang="pt-BR" dirty="0"/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tr-TR" dirty="0" smtClean="0"/>
              <a:t>h</a:t>
            </a:r>
            <a:r>
              <a:rPr lang="pt-BR" dirty="0" smtClean="0"/>
              <a:t> </a:t>
            </a:r>
            <a:r>
              <a:rPr lang="pt-BR" dirty="0"/>
              <a:t>= f + 1;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dirty="0" smtClean="0"/>
              <a:t>printf</a:t>
            </a:r>
            <a:r>
              <a:rPr lang="pt-BR" dirty="0"/>
              <a:t>("\n%.15g\n", h); </a:t>
            </a:r>
            <a:r>
              <a:rPr lang="en-US" dirty="0">
                <a:solidFill>
                  <a:srgbClr val="00B050"/>
                </a:solidFill>
              </a:rPr>
              <a:t>123456792</a:t>
            </a:r>
          </a:p>
          <a:p>
            <a:pPr marL="0" indent="0">
              <a:spcBef>
                <a:spcPts val="0"/>
              </a:spcBef>
              <a:buNone/>
            </a:pPr>
            <a:endParaRPr lang="tr-TR" dirty="0" smtClean="0"/>
          </a:p>
          <a:p>
            <a:pPr marL="0" indent="0">
              <a:spcBef>
                <a:spcPts val="0"/>
              </a:spcBef>
              <a:buNone/>
            </a:pP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Addison-Wesley.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79BF70D-1729-4094-87CD-787B76CFF7F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8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What is the output of the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8760"/>
            <a:ext cx="8153400" cy="49034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HelloWorld{   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public static void main(String []</a:t>
            </a:r>
            <a:r>
              <a:rPr lang="en-US" dirty="0" err="1"/>
              <a:t>args</a:t>
            </a:r>
            <a:r>
              <a:rPr lang="en-US" dirty="0"/>
              <a:t>){        </a:t>
            </a:r>
            <a:r>
              <a:rPr lang="tr-TR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(100/2</a:t>
            </a:r>
            <a:r>
              <a:rPr lang="en-US" dirty="0"/>
              <a:t>);  </a:t>
            </a:r>
            <a:r>
              <a:rPr lang="tr-TR" dirty="0" smtClean="0"/>
              <a:t>	</a:t>
            </a:r>
            <a:r>
              <a:rPr lang="en-US" dirty="0" smtClean="0"/>
              <a:t>       </a:t>
            </a:r>
            <a:r>
              <a:rPr lang="tr-TR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((1/2)*100);          </a:t>
            </a:r>
            <a:r>
              <a:rPr lang="tr-TR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(1/2*100</a:t>
            </a:r>
            <a:r>
              <a:rPr lang="en-US" dirty="0"/>
              <a:t>);           </a:t>
            </a:r>
            <a:r>
              <a:rPr lang="tr-TR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(100*1/2</a:t>
            </a:r>
            <a:r>
              <a:rPr lang="en-US" dirty="0"/>
              <a:t>);  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  }}</a:t>
            </a:r>
            <a:endParaRPr lang="tr-TR" dirty="0" smtClean="0"/>
          </a:p>
          <a:p>
            <a:pPr marL="0" indent="2690813">
              <a:buNone/>
            </a:pPr>
            <a:r>
              <a:rPr lang="tr-TR" sz="2400" dirty="0" smtClean="0">
                <a:solidFill>
                  <a:srgbClr val="00B050"/>
                </a:solidFill>
              </a:rPr>
              <a:t>50</a:t>
            </a:r>
          </a:p>
          <a:p>
            <a:pPr marL="0" indent="2690813">
              <a:buNone/>
            </a:pPr>
            <a:r>
              <a:rPr lang="tr-TR" sz="2400" dirty="0" smtClean="0">
                <a:solidFill>
                  <a:srgbClr val="00B050"/>
                </a:solidFill>
              </a:rPr>
              <a:t>0</a:t>
            </a:r>
          </a:p>
          <a:p>
            <a:pPr marL="0" indent="2690813">
              <a:buNone/>
            </a:pPr>
            <a:r>
              <a:rPr lang="tr-TR" sz="2400" dirty="0" smtClean="0">
                <a:solidFill>
                  <a:srgbClr val="00B050"/>
                </a:solidFill>
              </a:rPr>
              <a:t>0</a:t>
            </a:r>
          </a:p>
          <a:p>
            <a:pPr marL="0" indent="2690813">
              <a:buNone/>
            </a:pPr>
            <a:r>
              <a:rPr lang="tr-TR" sz="2400" dirty="0" smtClean="0">
                <a:solidFill>
                  <a:srgbClr val="00B050"/>
                </a:solidFill>
              </a:rPr>
              <a:t>50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Addison-Wesley.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79BF70D-1729-4094-87CD-787B76CFF7F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7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What is the output of the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8760"/>
            <a:ext cx="8153400" cy="49034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HelloWorld{    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void main(String []</a:t>
            </a:r>
            <a:r>
              <a:rPr lang="en-US" dirty="0" err="1"/>
              <a:t>args</a:t>
            </a:r>
            <a:r>
              <a:rPr lang="en-US" dirty="0"/>
              <a:t>){        </a:t>
            </a:r>
            <a:r>
              <a:rPr lang="tr-TR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(100/2</a:t>
            </a:r>
            <a:r>
              <a:rPr lang="en-US" dirty="0"/>
              <a:t>);         </a:t>
            </a:r>
            <a:r>
              <a:rPr lang="tr-TR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((1</a:t>
            </a:r>
            <a:r>
              <a:rPr lang="en-US" sz="3600" dirty="0">
                <a:solidFill>
                  <a:srgbClr val="FF0000"/>
                </a:solidFill>
              </a:rPr>
              <a:t>.</a:t>
            </a:r>
            <a:r>
              <a:rPr lang="en-US" dirty="0"/>
              <a:t>/2)*100);          </a:t>
            </a:r>
            <a:r>
              <a:rPr lang="tr-TR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(1</a:t>
            </a:r>
            <a:r>
              <a:rPr lang="en-US" sz="3600" dirty="0">
                <a:solidFill>
                  <a:srgbClr val="FF0000"/>
                </a:solidFill>
              </a:rPr>
              <a:t>.</a:t>
            </a:r>
            <a:r>
              <a:rPr lang="en-US" dirty="0"/>
              <a:t>/2*100);           </a:t>
            </a:r>
            <a:r>
              <a:rPr lang="tr-TR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(100*1/2</a:t>
            </a:r>
            <a:r>
              <a:rPr lang="en-US" dirty="0"/>
              <a:t>);     </a:t>
            </a:r>
            <a:r>
              <a:rPr lang="en-US" dirty="0" smtClean="0"/>
              <a:t>}}</a:t>
            </a:r>
            <a:endParaRPr lang="tr-TR" dirty="0" smtClean="0"/>
          </a:p>
          <a:p>
            <a:pPr marL="0" indent="2795588">
              <a:buNone/>
            </a:pPr>
            <a:r>
              <a:rPr lang="tr-TR" dirty="0">
                <a:solidFill>
                  <a:srgbClr val="00B050"/>
                </a:solidFill>
              </a:rPr>
              <a:t>50</a:t>
            </a:r>
          </a:p>
          <a:p>
            <a:pPr marL="0" indent="2795588">
              <a:buNone/>
            </a:pPr>
            <a:r>
              <a:rPr lang="tr-TR" dirty="0" smtClean="0">
                <a:solidFill>
                  <a:srgbClr val="00B050"/>
                </a:solidFill>
              </a:rPr>
              <a:t>50.0</a:t>
            </a:r>
            <a:endParaRPr lang="tr-TR" dirty="0">
              <a:solidFill>
                <a:srgbClr val="00B050"/>
              </a:solidFill>
            </a:endParaRPr>
          </a:p>
          <a:p>
            <a:pPr marL="0" indent="2795588">
              <a:buNone/>
            </a:pPr>
            <a:r>
              <a:rPr lang="tr-TR" dirty="0" smtClean="0">
                <a:solidFill>
                  <a:srgbClr val="00B050"/>
                </a:solidFill>
              </a:rPr>
              <a:t>50.0</a:t>
            </a:r>
            <a:endParaRPr lang="tr-TR" dirty="0">
              <a:solidFill>
                <a:srgbClr val="00B050"/>
              </a:solidFill>
            </a:endParaRPr>
          </a:p>
          <a:p>
            <a:pPr marL="0" indent="2795588">
              <a:buNone/>
            </a:pPr>
            <a:r>
              <a:rPr lang="tr-TR" dirty="0">
                <a:solidFill>
                  <a:srgbClr val="00B050"/>
                </a:solidFill>
              </a:rPr>
              <a:t>50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79BF70D-1729-4094-87CD-787B76CFF7F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6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What is the output of the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class HelloWorld{    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void main(String []</a:t>
            </a:r>
            <a:r>
              <a:rPr lang="en-US" dirty="0" err="1"/>
              <a:t>args</a:t>
            </a:r>
            <a:r>
              <a:rPr lang="en-US" dirty="0"/>
              <a:t>){        </a:t>
            </a:r>
            <a:r>
              <a:rPr lang="tr-TR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>
                <a:solidFill>
                  <a:srgbClr val="00B050"/>
                </a:solidFill>
              </a:rPr>
              <a:t>99/2</a:t>
            </a:r>
            <a:r>
              <a:rPr lang="en-US" dirty="0"/>
              <a:t>);         </a:t>
            </a:r>
            <a:r>
              <a:rPr lang="tr-TR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((</a:t>
            </a:r>
            <a:r>
              <a:rPr lang="en-US" dirty="0">
                <a:solidFill>
                  <a:srgbClr val="00B050"/>
                </a:solidFill>
              </a:rPr>
              <a:t>1./2)*99</a:t>
            </a:r>
            <a:r>
              <a:rPr lang="en-US" dirty="0"/>
              <a:t>);          </a:t>
            </a:r>
            <a:r>
              <a:rPr lang="tr-TR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>
                <a:solidFill>
                  <a:srgbClr val="00B050"/>
                </a:solidFill>
              </a:rPr>
              <a:t>1./2*99</a:t>
            </a:r>
            <a:r>
              <a:rPr lang="en-US" dirty="0"/>
              <a:t>);           </a:t>
            </a:r>
            <a:r>
              <a:rPr lang="tr-TR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99*1/2</a:t>
            </a:r>
            <a:r>
              <a:rPr lang="en-US" dirty="0"/>
              <a:t>);     </a:t>
            </a:r>
            <a:r>
              <a:rPr lang="en-US" dirty="0" smtClean="0"/>
              <a:t>}}</a:t>
            </a:r>
            <a:endParaRPr lang="tr-TR" dirty="0" smtClean="0"/>
          </a:p>
          <a:p>
            <a:pPr marL="0" indent="2795588">
              <a:buNone/>
            </a:pPr>
            <a:r>
              <a:rPr lang="tr-TR" dirty="0">
                <a:solidFill>
                  <a:srgbClr val="00B050"/>
                </a:solidFill>
              </a:rPr>
              <a:t>49</a:t>
            </a:r>
          </a:p>
          <a:p>
            <a:pPr marL="0" indent="2795588">
              <a:buNone/>
            </a:pPr>
            <a:r>
              <a:rPr lang="tr-TR" dirty="0">
                <a:solidFill>
                  <a:srgbClr val="00B050"/>
                </a:solidFill>
              </a:rPr>
              <a:t>49.5</a:t>
            </a:r>
          </a:p>
          <a:p>
            <a:pPr marL="0" indent="2795588">
              <a:buNone/>
            </a:pPr>
            <a:r>
              <a:rPr lang="tr-TR" dirty="0">
                <a:solidFill>
                  <a:srgbClr val="00B050"/>
                </a:solidFill>
              </a:rPr>
              <a:t>49.5</a:t>
            </a:r>
          </a:p>
          <a:p>
            <a:pPr marL="0" indent="2795588">
              <a:buNone/>
            </a:pPr>
            <a:r>
              <a:rPr lang="tr-TR" dirty="0">
                <a:solidFill>
                  <a:srgbClr val="00B050"/>
                </a:solidFill>
              </a:rPr>
              <a:t>49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79BF70D-1729-4094-87CD-787B76CFF7F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8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6DEB8F85-5DE2-4C6E-AEE6-E43FCE94311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6 Topics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295400"/>
            <a:ext cx="6072214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500" dirty="0" smtClean="0"/>
              <a:t>Primitive Data Types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500" dirty="0" smtClean="0"/>
              <a:t>Character String Types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tr-TR" sz="2500" dirty="0" err="1" smtClean="0"/>
              <a:t>Enumeration</a:t>
            </a:r>
            <a:r>
              <a:rPr lang="tr-TR" sz="2500" dirty="0" smtClean="0"/>
              <a:t> </a:t>
            </a:r>
            <a:r>
              <a:rPr lang="tr-TR" sz="2500" dirty="0" err="1" smtClean="0"/>
              <a:t>Types</a:t>
            </a:r>
            <a:endParaRPr lang="tr-TR" sz="25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tr-TR" sz="2500" dirty="0" err="1" smtClean="0"/>
              <a:t>Structured</a:t>
            </a:r>
            <a:r>
              <a:rPr lang="tr-TR" sz="2500" dirty="0" smtClean="0"/>
              <a:t> data </a:t>
            </a:r>
            <a:r>
              <a:rPr lang="tr-TR" sz="2500" dirty="0" err="1" smtClean="0"/>
              <a:t>types</a:t>
            </a:r>
            <a:r>
              <a:rPr lang="tr-TR" sz="2500" dirty="0" smtClean="0"/>
              <a:t> (data </a:t>
            </a:r>
            <a:r>
              <a:rPr lang="tr-TR" sz="2500" dirty="0" err="1" smtClean="0"/>
              <a:t>structure</a:t>
            </a:r>
            <a:r>
              <a:rPr lang="tr-TR" sz="2500" dirty="0" smtClean="0"/>
              <a:t>)</a:t>
            </a:r>
            <a:endParaRPr lang="en-US" sz="2500" dirty="0" smtClean="0"/>
          </a:p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Array Types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Associative Arrays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Record Types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dirty="0" err="1" smtClean="0"/>
              <a:t>Tuple</a:t>
            </a:r>
            <a:r>
              <a:rPr lang="en-US" sz="2500" dirty="0" smtClean="0"/>
              <a:t> Types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List Types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dirty="0" smtClean="0"/>
              <a:t>Union Types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500" dirty="0" smtClean="0"/>
              <a:t>Pointer and Reference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1-</a:t>
            </a:r>
            <a:fld id="{961768B0-6AF3-4B6D-B554-527E19A99145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Primitive Data Types: Complex</a:t>
            </a:r>
            <a:endParaRPr lang="es-MX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Some languages support a complex type, e.g., C99, Fortran, and Python</a:t>
            </a:r>
          </a:p>
          <a:p>
            <a:pPr eaLnBrk="1" hangingPunct="1"/>
            <a:r>
              <a:rPr lang="es-MX" dirty="0" smtClean="0"/>
              <a:t>Each value consists of two floats, the real part and the imaginary part</a:t>
            </a:r>
          </a:p>
          <a:p>
            <a:pPr eaLnBrk="1" hangingPunct="1"/>
            <a:r>
              <a:rPr lang="es-MX" dirty="0" smtClean="0"/>
              <a:t>Literal form (in Python):</a:t>
            </a:r>
          </a:p>
          <a:p>
            <a:pPr eaLnBrk="1" hangingPunct="1">
              <a:buFontTx/>
              <a:buNone/>
            </a:pPr>
            <a:r>
              <a:rPr lang="es-MX" dirty="0" smtClean="0"/>
              <a:t>     </a:t>
            </a:r>
            <a:r>
              <a:rPr lang="es-MX" sz="2000" dirty="0" smtClean="0">
                <a:latin typeface="Courier New" pitchFamily="49" charset="0"/>
              </a:rPr>
              <a:t>(7 + 3j)</a:t>
            </a:r>
            <a:r>
              <a:rPr lang="es-MX" dirty="0" smtClean="0"/>
              <a:t>, where </a:t>
            </a:r>
            <a:r>
              <a:rPr lang="es-MX" sz="2000" dirty="0" smtClean="0">
                <a:latin typeface="Courier New" pitchFamily="49" charset="0"/>
              </a:rPr>
              <a:t>7</a:t>
            </a:r>
            <a:r>
              <a:rPr lang="es-MX" dirty="0" smtClean="0"/>
              <a:t> is the real part and </a:t>
            </a:r>
            <a:r>
              <a:rPr lang="es-MX" sz="2400" dirty="0" smtClean="0">
                <a:latin typeface="Courier New" pitchFamily="49" charset="0"/>
              </a:rPr>
              <a:t>3</a:t>
            </a:r>
            <a:r>
              <a:rPr lang="es-MX" dirty="0" smtClean="0"/>
              <a:t> is the imaginary part</a:t>
            </a:r>
            <a:endParaRPr lang="tr-TR" dirty="0" smtClean="0"/>
          </a:p>
          <a:p>
            <a:pPr eaLnBrk="1" hangingPunct="1"/>
            <a:r>
              <a:rPr lang="tr-TR" dirty="0" err="1" smtClean="0"/>
              <a:t>Fourier</a:t>
            </a:r>
            <a:r>
              <a:rPr lang="tr-TR" dirty="0" smtClean="0"/>
              <a:t> </a:t>
            </a:r>
            <a:r>
              <a:rPr lang="tr-TR" dirty="0" err="1" smtClean="0"/>
              <a:t>analysis</a:t>
            </a:r>
            <a:r>
              <a:rPr lang="tr-TR" dirty="0" smtClean="0"/>
              <a:t>, </a:t>
            </a:r>
            <a:r>
              <a:rPr lang="tr-TR" dirty="0" err="1" smtClean="0"/>
              <a:t>mechanical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aerospace</a:t>
            </a:r>
            <a:r>
              <a:rPr lang="tr-TR" dirty="0" smtClean="0"/>
              <a:t> </a:t>
            </a:r>
            <a:r>
              <a:rPr lang="tr-TR" dirty="0" err="1" smtClean="0"/>
              <a:t>engineering</a:t>
            </a:r>
            <a:endParaRPr 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6AA16EDB-2FD2-40D2-B13E-214802BDC71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Primitive Data Types: Decimal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Decimal</a:t>
            </a:r>
            <a:r>
              <a:rPr lang="tr-TR" dirty="0" smtClean="0"/>
              <a:t> data </a:t>
            </a:r>
            <a:r>
              <a:rPr lang="tr-TR" dirty="0" err="1" smtClean="0"/>
              <a:t>types</a:t>
            </a:r>
            <a:r>
              <a:rPr lang="tr-TR" dirty="0" smtClean="0"/>
              <a:t> </a:t>
            </a:r>
            <a:r>
              <a:rPr lang="tr-TR" dirty="0" err="1" smtClean="0"/>
              <a:t>store</a:t>
            </a:r>
            <a:r>
              <a:rPr lang="tr-TR" dirty="0" smtClean="0"/>
              <a:t> </a:t>
            </a:r>
            <a:r>
              <a:rPr lang="en-US" dirty="0" smtClean="0"/>
              <a:t>a fixed number of decimal digits, with the decimal point at a fixed position in</a:t>
            </a:r>
            <a:r>
              <a:rPr lang="tr-TR" dirty="0" smtClean="0"/>
              <a:t> </a:t>
            </a:r>
            <a:r>
              <a:rPr lang="en-US" dirty="0" smtClean="0"/>
              <a:t>the value. </a:t>
            </a:r>
            <a:endParaRPr lang="tr-TR" dirty="0" smtClean="0"/>
          </a:p>
          <a:p>
            <a:r>
              <a:rPr lang="en-US" dirty="0" smtClean="0"/>
              <a:t>These are the primary data types for business data processing </a:t>
            </a:r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operations</a:t>
            </a:r>
            <a:r>
              <a:rPr lang="tr-TR" dirty="0" smtClean="0"/>
              <a:t> </a:t>
            </a:r>
            <a:r>
              <a:rPr lang="en-US" dirty="0" smtClean="0"/>
              <a:t>on decimal values are done in hardware on machines that have such capabilities;</a:t>
            </a:r>
          </a:p>
          <a:p>
            <a:r>
              <a:rPr lang="en-US" dirty="0" smtClean="0"/>
              <a:t>otherwise, they are simulated in software.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6AA16EDB-2FD2-40D2-B13E-214802BDC71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Primitive Data Types: Decimal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Advantage</a:t>
            </a:r>
            <a:r>
              <a:rPr lang="en-US" dirty="0" smtClean="0"/>
              <a:t>: accuracy</a:t>
            </a:r>
            <a:r>
              <a:rPr lang="tr-TR" dirty="0" smtClean="0"/>
              <a:t>, </a:t>
            </a:r>
            <a:r>
              <a:rPr lang="tr-TR" dirty="0" err="1" smtClean="0"/>
              <a:t>precisely</a:t>
            </a:r>
            <a:r>
              <a:rPr lang="tr-TR" dirty="0" smtClean="0"/>
              <a:t> </a:t>
            </a:r>
            <a:r>
              <a:rPr lang="tr-TR" dirty="0" err="1" smtClean="0"/>
              <a:t>store</a:t>
            </a:r>
            <a:r>
              <a:rPr lang="tr-TR" dirty="0" smtClean="0"/>
              <a:t> </a:t>
            </a:r>
            <a:r>
              <a:rPr lang="tr-TR" dirty="0" err="1" smtClean="0"/>
              <a:t>decimal</a:t>
            </a:r>
            <a:r>
              <a:rPr lang="tr-TR" dirty="0" smtClean="0"/>
              <a:t> </a:t>
            </a:r>
            <a:r>
              <a:rPr lang="en-US" dirty="0" smtClean="0"/>
              <a:t>values, at least those within a restricted range, which cannot be done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floating</a:t>
            </a:r>
            <a:r>
              <a:rPr lang="tr-TR" dirty="0" smtClean="0"/>
              <a:t>-</a:t>
            </a:r>
            <a:r>
              <a:rPr lang="tr-TR" dirty="0" err="1" smtClean="0"/>
              <a:t>point</a:t>
            </a:r>
            <a:r>
              <a:rPr lang="tr-TR" dirty="0" smtClean="0"/>
              <a:t>.</a:t>
            </a:r>
          </a:p>
          <a:p>
            <a:r>
              <a:rPr lang="tr-TR" dirty="0" smtClean="0"/>
              <a:t>E</a:t>
            </a:r>
            <a:r>
              <a:rPr lang="en-US" dirty="0" err="1" smtClean="0"/>
              <a:t>xample</a:t>
            </a:r>
            <a:r>
              <a:rPr lang="en-US" dirty="0" smtClean="0"/>
              <a:t>, the number 0.1 (in decimal) can be exactly</a:t>
            </a:r>
            <a:r>
              <a:rPr lang="tr-TR" dirty="0" smtClean="0"/>
              <a:t> </a:t>
            </a:r>
            <a:r>
              <a:rPr lang="en-US" dirty="0" smtClean="0"/>
              <a:t>represented in a decimal type, but not in a floating-point type</a:t>
            </a:r>
            <a:r>
              <a:rPr lang="tr-TR" dirty="0" smtClean="0"/>
              <a:t> (0.0001100110011 . . . in </a:t>
            </a:r>
            <a:r>
              <a:rPr lang="tr-TR" dirty="0" err="1" smtClean="0"/>
              <a:t>binary</a:t>
            </a:r>
            <a:r>
              <a:rPr lang="tr-TR" dirty="0" smtClean="0"/>
              <a:t>.)</a:t>
            </a:r>
            <a:endParaRPr lang="en-US" dirty="0" smtClean="0"/>
          </a:p>
          <a:p>
            <a:pPr eaLnBrk="1" hangingPunct="1"/>
            <a:r>
              <a:rPr lang="en-US" i="1" dirty="0" smtClean="0"/>
              <a:t>Disadvantages</a:t>
            </a:r>
            <a:r>
              <a:rPr lang="en-US" dirty="0" smtClean="0"/>
              <a:t>: limited range</a:t>
            </a:r>
            <a:r>
              <a:rPr lang="tr-TR" dirty="0" smtClean="0"/>
              <a:t> </a:t>
            </a:r>
            <a:r>
              <a:rPr lang="en-US" dirty="0" smtClean="0"/>
              <a:t>because no exponents are allowed, wastes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Types: Decimal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685800" y="1371600"/>
            <a:ext cx="8153400" cy="4572000"/>
          </a:xfrm>
        </p:spPr>
        <p:txBody>
          <a:bodyPr/>
          <a:lstStyle/>
          <a:p>
            <a:r>
              <a:rPr lang="en-US" dirty="0" smtClean="0"/>
              <a:t>Decimal types are stored very much like character strings, using binary</a:t>
            </a:r>
            <a:r>
              <a:rPr lang="tr-TR" dirty="0" smtClean="0"/>
              <a:t> </a:t>
            </a:r>
            <a:r>
              <a:rPr lang="en-US" dirty="0" smtClean="0"/>
              <a:t>codes for the decimal digits. </a:t>
            </a:r>
            <a:endParaRPr lang="tr-TR" dirty="0" smtClean="0"/>
          </a:p>
          <a:p>
            <a:r>
              <a:rPr lang="en-US" dirty="0" smtClean="0"/>
              <a:t>These representations are called </a:t>
            </a:r>
            <a:r>
              <a:rPr lang="en-US" b="1" dirty="0" smtClean="0"/>
              <a:t>binary coded</a:t>
            </a:r>
            <a:r>
              <a:rPr lang="tr-TR" b="1" dirty="0" smtClean="0"/>
              <a:t> </a:t>
            </a:r>
            <a:r>
              <a:rPr lang="en-US" b="1" dirty="0" smtClean="0"/>
              <a:t>decimal (BCD). </a:t>
            </a:r>
            <a:endParaRPr lang="tr-TR" b="1" dirty="0" smtClean="0"/>
          </a:p>
          <a:p>
            <a:r>
              <a:rPr lang="en-US" dirty="0" smtClean="0"/>
              <a:t>In some cases, they are stored one digit per byte, but in others,</a:t>
            </a:r>
            <a:r>
              <a:rPr lang="tr-TR" dirty="0" smtClean="0"/>
              <a:t> </a:t>
            </a:r>
            <a:r>
              <a:rPr lang="en-US" dirty="0" smtClean="0"/>
              <a:t>they are packed two digits per byte. </a:t>
            </a:r>
            <a:endParaRPr lang="tr-TR" dirty="0" smtClean="0"/>
          </a:p>
          <a:p>
            <a:r>
              <a:rPr lang="en-US" dirty="0" smtClean="0"/>
              <a:t>Either way, they take more storage than</a:t>
            </a:r>
            <a:r>
              <a:rPr lang="tr-TR" dirty="0" smtClean="0"/>
              <a:t> </a:t>
            </a:r>
            <a:r>
              <a:rPr lang="en-US" dirty="0" smtClean="0"/>
              <a:t>binary representations. It takes at least four bits to code a decimal digit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79BF70D-1729-4094-87CD-787B76CFF7F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Types: Decimal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COBOL</a:t>
            </a:r>
            <a:r>
              <a:rPr lang="tr-TR" dirty="0" smtClean="0"/>
              <a:t>, </a:t>
            </a:r>
            <a:r>
              <a:rPr lang="en-US" dirty="0" smtClean="0"/>
              <a:t> C# and F# also have decimal data types.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79BF70D-1729-4094-87CD-787B76CFF7F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AF101579-5989-4C16-B1D0-45DEF347D1CC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Primitive Data Types: Boolean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Simplest of all</a:t>
            </a:r>
            <a:r>
              <a:rPr lang="tr-TR" dirty="0" smtClean="0"/>
              <a:t> </a:t>
            </a:r>
            <a:r>
              <a:rPr lang="tr-TR" dirty="0" err="1" smtClean="0"/>
              <a:t>types</a:t>
            </a:r>
            <a:endParaRPr lang="en-US" dirty="0" smtClean="0"/>
          </a:p>
          <a:p>
            <a:pPr eaLnBrk="1" hangingPunct="1"/>
            <a:r>
              <a:rPr lang="en-US" dirty="0" smtClean="0"/>
              <a:t>Range of values: two elements, one for “true” and one for “false”</a:t>
            </a:r>
            <a:endParaRPr lang="tr-TR" dirty="0" smtClean="0"/>
          </a:p>
          <a:p>
            <a:pPr eaLnBrk="1" hangingPunct="1"/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most</a:t>
            </a:r>
            <a:r>
              <a:rPr lang="tr-TR" dirty="0" smtClean="0"/>
              <a:t> general-</a:t>
            </a:r>
            <a:r>
              <a:rPr lang="tr-TR" dirty="0" err="1" smtClean="0"/>
              <a:t>purpose</a:t>
            </a:r>
            <a:r>
              <a:rPr lang="tr-TR" dirty="0" smtClean="0"/>
              <a:t> </a:t>
            </a:r>
            <a:r>
              <a:rPr lang="tr-TR" dirty="0" err="1" smtClean="0"/>
              <a:t>languages</a:t>
            </a:r>
            <a:endParaRPr lang="tr-TR" dirty="0" smtClean="0"/>
          </a:p>
          <a:p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en-US" dirty="0" smtClean="0"/>
              <a:t>could be represented by a single bit, but because a single</a:t>
            </a:r>
            <a:r>
              <a:rPr lang="tr-TR" dirty="0" smtClean="0"/>
              <a:t> </a:t>
            </a:r>
            <a:r>
              <a:rPr lang="en-US" dirty="0" smtClean="0"/>
              <a:t>bit of memory cannot be accessed efficiently on many machines, they are often</a:t>
            </a:r>
            <a:r>
              <a:rPr lang="tr-TR" dirty="0" smtClean="0"/>
              <a:t> </a:t>
            </a:r>
            <a:r>
              <a:rPr lang="en-US" dirty="0" smtClean="0"/>
              <a:t>stored in the smallest efficiently addressable cell of memory, typically a byte.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AF101579-5989-4C16-B1D0-45DEF347D1CC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Primitive Data Types: Boolean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They</a:t>
            </a:r>
            <a:r>
              <a:rPr lang="tr-TR" dirty="0" smtClean="0"/>
              <a:t>  </a:t>
            </a:r>
            <a:r>
              <a:rPr lang="en-US" dirty="0" smtClean="0"/>
              <a:t>are often used to represent switches or flags in programs.</a:t>
            </a:r>
          </a:p>
          <a:p>
            <a:r>
              <a:rPr lang="tr-TR" dirty="0" smtClean="0"/>
              <a:t>O</a:t>
            </a:r>
            <a:r>
              <a:rPr lang="en-US" dirty="0" err="1" smtClean="0"/>
              <a:t>ther</a:t>
            </a:r>
            <a:r>
              <a:rPr lang="en-US" dirty="0" smtClean="0"/>
              <a:t> types, such as integers, can be used for these purposes, </a:t>
            </a:r>
            <a:r>
              <a:rPr lang="tr-TR" dirty="0" smtClean="0"/>
              <a:t>but </a:t>
            </a:r>
            <a:r>
              <a:rPr lang="en-US" dirty="0" smtClean="0"/>
              <a:t>Boolean types is more readable.</a:t>
            </a:r>
            <a:endParaRPr lang="tr-TR" dirty="0" smtClean="0"/>
          </a:p>
          <a:p>
            <a:pPr eaLnBrk="1" hangingPunct="1"/>
            <a:r>
              <a:rPr lang="tr-TR" dirty="0" smtClean="0"/>
              <a:t>C++ </a:t>
            </a:r>
            <a:r>
              <a:rPr lang="en-US" dirty="0" smtClean="0"/>
              <a:t>have a Boolean type, they also allow numeric expressions to be used as if they</a:t>
            </a:r>
            <a:r>
              <a:rPr lang="tr-TR" dirty="0" smtClean="0"/>
              <a:t> </a:t>
            </a:r>
            <a:r>
              <a:rPr lang="tr-TR" dirty="0" err="1" smtClean="0"/>
              <a:t>were</a:t>
            </a:r>
            <a:r>
              <a:rPr lang="tr-TR" dirty="0" smtClean="0"/>
              <a:t> </a:t>
            </a:r>
            <a:r>
              <a:rPr lang="tr-TR" dirty="0" err="1" smtClean="0"/>
              <a:t>Boolean</a:t>
            </a:r>
            <a:r>
              <a:rPr lang="tr-TR" dirty="0" smtClean="0"/>
              <a:t>. </a:t>
            </a:r>
          </a:p>
          <a:p>
            <a:r>
              <a:rPr lang="tr-TR" dirty="0" smtClean="0"/>
              <a:t>Java </a:t>
            </a:r>
            <a:r>
              <a:rPr lang="tr-TR" dirty="0" err="1" smtClean="0"/>
              <a:t>and</a:t>
            </a:r>
            <a:r>
              <a:rPr lang="tr-TR" dirty="0" smtClean="0"/>
              <a:t> C# </a:t>
            </a:r>
            <a:r>
              <a:rPr lang="tr-TR" dirty="0" err="1" smtClean="0"/>
              <a:t>support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CB6CF633-B8C7-4634-A412-A639CEC7CF9B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Primitive Data Types: Character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Stored as numeric </a:t>
            </a:r>
            <a:r>
              <a:rPr lang="en-US" dirty="0" err="1" smtClean="0"/>
              <a:t>codings</a:t>
            </a:r>
            <a:endParaRPr lang="en-US" dirty="0" smtClean="0"/>
          </a:p>
          <a:p>
            <a:pPr eaLnBrk="1" hangingPunct="1"/>
            <a:r>
              <a:rPr lang="tr-TR" dirty="0" smtClean="0"/>
              <a:t>1</a:t>
            </a:r>
            <a:r>
              <a:rPr lang="en-US" dirty="0" smtClean="0"/>
              <a:t>6-bit coding: Unicode (UCS-2)</a:t>
            </a:r>
          </a:p>
          <a:p>
            <a:pPr lvl="1" eaLnBrk="1" hangingPunct="1"/>
            <a:r>
              <a:rPr lang="en-US" dirty="0" smtClean="0"/>
              <a:t>Includes characters from most natural languages</a:t>
            </a:r>
          </a:p>
          <a:p>
            <a:pPr lvl="1" eaLnBrk="1" hangingPunct="1"/>
            <a:r>
              <a:rPr lang="en-US" dirty="0" smtClean="0"/>
              <a:t>Java</a:t>
            </a:r>
            <a:r>
              <a:rPr lang="tr-TR" dirty="0" smtClean="0"/>
              <a:t>, </a:t>
            </a:r>
            <a:r>
              <a:rPr lang="en-US" dirty="0" smtClean="0"/>
              <a:t>C#</a:t>
            </a:r>
            <a:r>
              <a:rPr lang="tr-TR" dirty="0" smtClean="0"/>
              <a:t>, </a:t>
            </a:r>
            <a:r>
              <a:rPr lang="tr-TR" dirty="0" err="1" smtClean="0"/>
              <a:t>Python</a:t>
            </a:r>
            <a:r>
              <a:rPr lang="tr-TR" dirty="0" smtClean="0"/>
              <a:t>, </a:t>
            </a:r>
            <a:r>
              <a:rPr lang="tr-TR" dirty="0" err="1" smtClean="0"/>
              <a:t>Perl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tr-TR" dirty="0" smtClean="0"/>
              <a:t>F# </a:t>
            </a:r>
            <a:r>
              <a:rPr lang="en-US" dirty="0" smtClean="0"/>
              <a:t>and JavaScript support Unicode</a:t>
            </a:r>
          </a:p>
          <a:p>
            <a:pPr eaLnBrk="1" hangingPunct="1"/>
            <a:r>
              <a:rPr lang="en-US" dirty="0" smtClean="0"/>
              <a:t>32-bit</a:t>
            </a:r>
            <a:r>
              <a:rPr lang="tr-TR" dirty="0" smtClean="0"/>
              <a:t>, 4-</a:t>
            </a:r>
            <a:r>
              <a:rPr lang="tr-TR" dirty="0" err="1" smtClean="0"/>
              <a:t>byte</a:t>
            </a:r>
            <a:r>
              <a:rPr lang="tr-TR" dirty="0" smtClean="0"/>
              <a:t> </a:t>
            </a:r>
            <a:r>
              <a:rPr lang="tr-TR" dirty="0" err="1" smtClean="0"/>
              <a:t>character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,</a:t>
            </a:r>
            <a:r>
              <a:rPr lang="en-US" dirty="0" smtClean="0"/>
              <a:t> Unicode (UCS-4)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F164DAD5-9A31-4248-B4F1-0DC2C7DDAA6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 String Types 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Values are sequences of characters</a:t>
            </a:r>
            <a:endParaRPr lang="tr-TR" dirty="0" smtClean="0"/>
          </a:p>
          <a:p>
            <a:pPr eaLnBrk="1" hangingPunct="1"/>
            <a:r>
              <a:rPr lang="en-US" dirty="0" smtClean="0"/>
              <a:t>Typical operations:</a:t>
            </a:r>
          </a:p>
          <a:p>
            <a:pPr lvl="1" eaLnBrk="1" hangingPunct="1"/>
            <a:r>
              <a:rPr lang="en-US" dirty="0" smtClean="0"/>
              <a:t>Assignment and copying</a:t>
            </a:r>
          </a:p>
          <a:p>
            <a:pPr lvl="1" eaLnBrk="1" hangingPunct="1"/>
            <a:r>
              <a:rPr lang="en-US" dirty="0" smtClean="0"/>
              <a:t>Comparison (=, &gt;, etc.)  </a:t>
            </a:r>
          </a:p>
          <a:p>
            <a:pPr lvl="1" eaLnBrk="1" hangingPunct="1"/>
            <a:r>
              <a:rPr lang="en-US" dirty="0" smtClean="0"/>
              <a:t>Catenation</a:t>
            </a:r>
          </a:p>
          <a:p>
            <a:pPr lvl="1" eaLnBrk="1" hangingPunct="1"/>
            <a:r>
              <a:rPr lang="en-US" dirty="0" smtClean="0"/>
              <a:t>Substring reference</a:t>
            </a:r>
          </a:p>
          <a:p>
            <a:pPr lvl="1" eaLnBrk="1" hangingPunct="1"/>
            <a:r>
              <a:rPr lang="en-US" dirty="0" smtClean="0"/>
              <a:t>Pattern matching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C83BD9FC-AB6F-47CA-88D0-71EFF85859D4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Character String Type in Certain Languages</a:t>
            </a:r>
            <a:r>
              <a:rPr lang="tr-TR" sz="3200" dirty="0" smtClean="0"/>
              <a:t> - </a:t>
            </a:r>
            <a:r>
              <a:rPr lang="en-US" sz="3200" dirty="0" smtClean="0"/>
              <a:t>C and C++</a:t>
            </a:r>
            <a:br>
              <a:rPr lang="en-US" sz="3200" dirty="0" smtClean="0"/>
            </a:br>
            <a:endParaRPr lang="en-US" sz="3200" dirty="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lnSpc>
                <a:spcPct val="90000"/>
              </a:lnSpc>
              <a:buChar char="•"/>
            </a:pPr>
            <a:r>
              <a:rPr lang="en-US" sz="2800" dirty="0" smtClean="0"/>
              <a:t>Use char arrays </a:t>
            </a:r>
            <a:r>
              <a:rPr lang="tr-TR" sz="2800" dirty="0" err="1" smtClean="0"/>
              <a:t>to</a:t>
            </a:r>
            <a:r>
              <a:rPr lang="tr-TR" sz="2800" dirty="0" smtClean="0"/>
              <a:t> </a:t>
            </a:r>
            <a:r>
              <a:rPr lang="tr-TR" sz="2800" dirty="0" err="1" smtClean="0"/>
              <a:t>store</a:t>
            </a:r>
            <a:r>
              <a:rPr lang="tr-TR" sz="2800" dirty="0" smtClean="0"/>
              <a:t> </a:t>
            </a:r>
            <a:r>
              <a:rPr lang="tr-TR" sz="2800" dirty="0" err="1" smtClean="0"/>
              <a:t>character</a:t>
            </a:r>
            <a:r>
              <a:rPr lang="tr-TR" sz="2800" dirty="0" smtClean="0"/>
              <a:t> </a:t>
            </a:r>
            <a:r>
              <a:rPr lang="tr-TR" sz="2800" dirty="0" err="1" smtClean="0"/>
              <a:t>strings</a:t>
            </a:r>
            <a:r>
              <a:rPr lang="tr-TR" sz="2800" dirty="0" smtClean="0"/>
              <a:t> </a:t>
            </a:r>
            <a:r>
              <a:rPr lang="en-US" sz="2800" dirty="0" smtClean="0"/>
              <a:t>and a collection of string operations through </a:t>
            </a:r>
            <a:r>
              <a:rPr lang="tr-TR" sz="2800" dirty="0" err="1" smtClean="0"/>
              <a:t>standard</a:t>
            </a:r>
            <a:r>
              <a:rPr lang="tr-TR" sz="2800" dirty="0" smtClean="0"/>
              <a:t> </a:t>
            </a:r>
            <a:r>
              <a:rPr lang="tr-TR" sz="2800" dirty="0" err="1" smtClean="0"/>
              <a:t>libraries</a:t>
            </a:r>
            <a:endParaRPr lang="tr-TR" sz="2800" dirty="0" smtClean="0"/>
          </a:p>
          <a:p>
            <a:r>
              <a:rPr lang="tr-TR" dirty="0" err="1" smtClean="0"/>
              <a:t>character</a:t>
            </a:r>
            <a:r>
              <a:rPr lang="tr-TR" dirty="0" smtClean="0"/>
              <a:t> </a:t>
            </a:r>
            <a:r>
              <a:rPr lang="tr-TR" dirty="0" err="1" smtClean="0"/>
              <a:t>strings</a:t>
            </a:r>
            <a:r>
              <a:rPr lang="tr-TR" dirty="0" smtClean="0"/>
              <a:t> </a:t>
            </a:r>
            <a:r>
              <a:rPr lang="en-US" dirty="0" smtClean="0"/>
              <a:t>are terminated with a special character, null, which is represented with zero.</a:t>
            </a:r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library</a:t>
            </a:r>
            <a:r>
              <a:rPr lang="tr-TR" dirty="0" smtClean="0"/>
              <a:t> </a:t>
            </a:r>
            <a:r>
              <a:rPr lang="tr-TR" dirty="0" err="1" smtClean="0"/>
              <a:t>operations</a:t>
            </a:r>
            <a:r>
              <a:rPr lang="tr-TR" dirty="0" smtClean="0"/>
              <a:t> </a:t>
            </a:r>
            <a:r>
              <a:rPr lang="en-US" dirty="0" smtClean="0"/>
              <a:t> carry out their operations until the null character appears in the</a:t>
            </a:r>
            <a:r>
              <a:rPr lang="tr-TR" dirty="0" smtClean="0"/>
              <a:t> </a:t>
            </a:r>
            <a:r>
              <a:rPr lang="en-US" dirty="0" smtClean="0"/>
              <a:t>string being operated on. Library functions that produce strings often supply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null</a:t>
            </a:r>
            <a:r>
              <a:rPr lang="tr-TR" dirty="0" smtClean="0"/>
              <a:t> </a:t>
            </a:r>
            <a:r>
              <a:rPr lang="tr-TR" dirty="0" err="1" smtClean="0"/>
              <a:t>character</a:t>
            </a:r>
            <a:r>
              <a:rPr lang="tr-TR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685FF3DE-C495-48C9-82C5-0F3B0F15A14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68288" indent="-268288" eaLnBrk="1" hangingPunct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i="1" dirty="0" smtClean="0"/>
              <a:t>data type</a:t>
            </a:r>
            <a:r>
              <a:rPr lang="en-US" dirty="0" smtClean="0"/>
              <a:t> defines a collection of data </a:t>
            </a:r>
            <a:r>
              <a:rPr lang="tr-TR" dirty="0" err="1" smtClean="0"/>
              <a:t>values</a:t>
            </a:r>
            <a:r>
              <a:rPr lang="en-US" dirty="0" smtClean="0"/>
              <a:t> and a set of predefined operations on those </a:t>
            </a:r>
            <a:r>
              <a:rPr lang="tr-TR" dirty="0" err="1" smtClean="0"/>
              <a:t>value</a:t>
            </a:r>
            <a:r>
              <a:rPr lang="en-US" dirty="0" smtClean="0"/>
              <a:t>s</a:t>
            </a:r>
          </a:p>
          <a:p>
            <a:pPr>
              <a:tabLst>
                <a:tab pos="173038" algn="l"/>
              </a:tabLst>
            </a:pPr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is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crucial</a:t>
            </a:r>
            <a:r>
              <a:rPr lang="tr-TR" dirty="0" smtClean="0"/>
              <a:t>; </a:t>
            </a:r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 language supports an appropriate collection of data types and structures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the real-world problem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</a:t>
            </a:r>
          </a:p>
          <a:p>
            <a:pPr>
              <a:tabLst>
                <a:tab pos="173038" algn="l"/>
              </a:tabLst>
            </a:pPr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The concepts of data typing have evolved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a </a:t>
            </a:r>
            <a:r>
              <a:rPr lang="tr-TR" dirty="0" err="1" smtClean="0"/>
              <a:t>few</a:t>
            </a:r>
            <a:r>
              <a:rPr lang="tr-TR" dirty="0" smtClean="0"/>
              <a:t> </a:t>
            </a:r>
            <a:r>
              <a:rPr lang="tr-TR" dirty="0" err="1" smtClean="0"/>
              <a:t>basic</a:t>
            </a:r>
            <a:r>
              <a:rPr lang="tr-TR" dirty="0" smtClean="0"/>
              <a:t> </a:t>
            </a:r>
            <a:r>
              <a:rPr lang="tr-TR" dirty="0" err="1" smtClean="0"/>
              <a:t>types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structured</a:t>
            </a:r>
            <a:r>
              <a:rPr lang="tr-TR" dirty="0" smtClean="0"/>
              <a:t> </a:t>
            </a:r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data </a:t>
            </a:r>
            <a:r>
              <a:rPr lang="en-US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typ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C83BD9FC-AB6F-47CA-88D0-71EFF85859D4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Character String Type in Certain Languages</a:t>
            </a:r>
            <a:r>
              <a:rPr lang="tr-TR" sz="3200" dirty="0" smtClean="0"/>
              <a:t> - </a:t>
            </a:r>
            <a:r>
              <a:rPr lang="en-US" sz="3200" dirty="0" smtClean="0"/>
              <a:t>C and C++</a:t>
            </a:r>
            <a:br>
              <a:rPr lang="en-US" sz="3200" dirty="0" smtClean="0"/>
            </a:br>
            <a:endParaRPr lang="en-US" sz="3200" dirty="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lnSpc>
                <a:spcPct val="90000"/>
              </a:lnSpc>
              <a:buChar char="•"/>
            </a:pPr>
            <a:r>
              <a:rPr lang="en-US" sz="2800" dirty="0" smtClean="0"/>
              <a:t>Use char arrays </a:t>
            </a:r>
            <a:r>
              <a:rPr lang="tr-TR" sz="2800" dirty="0" err="1" smtClean="0"/>
              <a:t>to</a:t>
            </a:r>
            <a:r>
              <a:rPr lang="tr-TR" sz="2800" dirty="0" smtClean="0"/>
              <a:t> </a:t>
            </a:r>
            <a:r>
              <a:rPr lang="tr-TR" sz="2800" dirty="0" err="1" smtClean="0"/>
              <a:t>store</a:t>
            </a:r>
            <a:r>
              <a:rPr lang="tr-TR" sz="2800" dirty="0" smtClean="0"/>
              <a:t> </a:t>
            </a:r>
            <a:r>
              <a:rPr lang="tr-TR" sz="2800" dirty="0" err="1" smtClean="0"/>
              <a:t>character</a:t>
            </a:r>
            <a:r>
              <a:rPr lang="tr-TR" sz="2800" dirty="0" smtClean="0"/>
              <a:t> </a:t>
            </a:r>
            <a:r>
              <a:rPr lang="tr-TR" sz="2800" dirty="0" err="1" smtClean="0"/>
              <a:t>strings</a:t>
            </a:r>
            <a:r>
              <a:rPr lang="tr-TR" sz="2800" dirty="0" smtClean="0"/>
              <a:t> </a:t>
            </a:r>
            <a:r>
              <a:rPr lang="en-US" sz="2800" dirty="0" smtClean="0"/>
              <a:t>and a collection of string operations through </a:t>
            </a:r>
            <a:r>
              <a:rPr lang="tr-TR" sz="2800" dirty="0" err="1" smtClean="0"/>
              <a:t>standard</a:t>
            </a:r>
            <a:r>
              <a:rPr lang="tr-TR" sz="2800" dirty="0" smtClean="0"/>
              <a:t> </a:t>
            </a:r>
            <a:r>
              <a:rPr lang="tr-TR" sz="2800" dirty="0" err="1" smtClean="0"/>
              <a:t>libraries</a:t>
            </a:r>
            <a:endParaRPr lang="tr-TR" sz="2800" dirty="0" smtClean="0"/>
          </a:p>
          <a:p>
            <a:pPr>
              <a:buNone/>
            </a:pPr>
            <a:r>
              <a:rPr lang="tr-TR" b="1" dirty="0" smtClean="0"/>
              <a:t>		</a:t>
            </a:r>
            <a:r>
              <a:rPr lang="tr-TR" b="1" dirty="0" err="1" smtClean="0"/>
              <a:t>char</a:t>
            </a:r>
            <a:r>
              <a:rPr lang="tr-TR" b="1" dirty="0" smtClean="0"/>
              <a:t> </a:t>
            </a:r>
            <a:r>
              <a:rPr lang="tr-TR" b="1" dirty="0" err="1" smtClean="0"/>
              <a:t>str</a:t>
            </a:r>
            <a:r>
              <a:rPr lang="tr-TR" b="1" dirty="0" smtClean="0"/>
              <a:t>[] = "</a:t>
            </a:r>
            <a:r>
              <a:rPr lang="tr-TR" b="1" dirty="0" err="1" smtClean="0"/>
              <a:t>apples</a:t>
            </a:r>
            <a:r>
              <a:rPr lang="tr-TR" b="1" dirty="0" smtClean="0"/>
              <a:t>";</a:t>
            </a:r>
          </a:p>
          <a:p>
            <a:r>
              <a:rPr lang="en-US" dirty="0" err="1" smtClean="0"/>
              <a:t>str</a:t>
            </a:r>
            <a:r>
              <a:rPr lang="en-US" dirty="0" smtClean="0"/>
              <a:t> is an array of char elements, specifically apples0, where</a:t>
            </a:r>
            <a:r>
              <a:rPr lang="tr-TR" dirty="0" smtClean="0"/>
              <a:t> </a:t>
            </a:r>
            <a:r>
              <a:rPr lang="en-US" sz="2400" dirty="0" smtClean="0"/>
              <a:t>0 </a:t>
            </a:r>
            <a:r>
              <a:rPr lang="en-US" dirty="0" smtClean="0"/>
              <a:t>is the null character.</a:t>
            </a:r>
            <a:endParaRPr lang="tr-TR" sz="7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C83BD9FC-AB6F-47CA-88D0-71EFF85859D4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Character String Type in Certain Languages</a:t>
            </a:r>
            <a:r>
              <a:rPr lang="tr-TR" sz="3200" dirty="0" smtClean="0"/>
              <a:t> - </a:t>
            </a:r>
            <a:r>
              <a:rPr lang="en-US" sz="3200" dirty="0" smtClean="0"/>
              <a:t>C and C++</a:t>
            </a:r>
            <a:br>
              <a:rPr lang="en-US" sz="3200" dirty="0" smtClean="0"/>
            </a:br>
            <a:endParaRPr lang="en-US" sz="3200" dirty="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of the most commonly used library functions for character strings</a:t>
            </a:r>
            <a:endParaRPr lang="tr-TR" dirty="0" smtClean="0"/>
          </a:p>
          <a:p>
            <a:r>
              <a:rPr lang="en-US" sz="2400" dirty="0" err="1" smtClean="0"/>
              <a:t>strcpy</a:t>
            </a:r>
            <a:r>
              <a:rPr lang="en-US" dirty="0" smtClean="0"/>
              <a:t>, moves strings; </a:t>
            </a:r>
            <a:endParaRPr lang="tr-TR" dirty="0" smtClean="0"/>
          </a:p>
          <a:p>
            <a:r>
              <a:rPr lang="en-US" sz="2400" dirty="0" err="1" smtClean="0"/>
              <a:t>strcat</a:t>
            </a:r>
            <a:r>
              <a:rPr lang="en-US" dirty="0" smtClean="0"/>
              <a:t>, c</a:t>
            </a:r>
            <a:r>
              <a:rPr lang="tr-TR" dirty="0" err="1" smtClean="0"/>
              <a:t>onc</a:t>
            </a:r>
            <a:r>
              <a:rPr lang="en-US" dirty="0" err="1" smtClean="0"/>
              <a:t>atenates</a:t>
            </a:r>
            <a:r>
              <a:rPr lang="tr-TR" dirty="0" smtClean="0"/>
              <a:t> </a:t>
            </a:r>
            <a:r>
              <a:rPr lang="en-US" dirty="0" smtClean="0"/>
              <a:t>one given string onto another; </a:t>
            </a:r>
            <a:endParaRPr lang="tr-TR" dirty="0" smtClean="0"/>
          </a:p>
          <a:p>
            <a:r>
              <a:rPr lang="en-US" sz="2400" dirty="0" err="1" smtClean="0"/>
              <a:t>strcmp</a:t>
            </a:r>
            <a:r>
              <a:rPr lang="en-US" dirty="0" smtClean="0"/>
              <a:t>, lexicographically compares</a:t>
            </a:r>
          </a:p>
          <a:p>
            <a:r>
              <a:rPr lang="en-US" sz="2400" dirty="0" err="1" smtClean="0"/>
              <a:t>strlen</a:t>
            </a:r>
            <a:r>
              <a:rPr lang="en-US" dirty="0" smtClean="0"/>
              <a:t>, </a:t>
            </a:r>
            <a:r>
              <a:rPr lang="tr-TR" dirty="0" smtClean="0"/>
              <a:t>r</a:t>
            </a:r>
            <a:r>
              <a:rPr lang="en-US" dirty="0" err="1" smtClean="0"/>
              <a:t>eturns</a:t>
            </a:r>
            <a:r>
              <a:rPr lang="en-US" dirty="0" smtClean="0"/>
              <a:t> the number of characters, not counting the null</a:t>
            </a:r>
            <a:endParaRPr lang="tr-TR" sz="9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C83BD9FC-AB6F-47CA-88D0-71EFF85859D4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Character String Type in Certain Languages</a:t>
            </a:r>
            <a:r>
              <a:rPr lang="tr-TR" sz="3200" dirty="0" smtClean="0"/>
              <a:t> - </a:t>
            </a:r>
            <a:r>
              <a:rPr lang="en-US" sz="3200" dirty="0" smtClean="0"/>
              <a:t>Java, </a:t>
            </a:r>
            <a:br>
              <a:rPr lang="en-US" sz="3200" dirty="0" smtClean="0"/>
            </a:br>
            <a:endParaRPr lang="en-US" sz="3200" dirty="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S</a:t>
            </a:r>
            <a:r>
              <a:rPr lang="en-US" dirty="0" err="1" smtClean="0"/>
              <a:t>trings</a:t>
            </a:r>
            <a:r>
              <a:rPr lang="en-US" dirty="0" smtClean="0"/>
              <a:t> are supported by the String class, whose values are constant</a:t>
            </a:r>
            <a:r>
              <a:rPr lang="tr-TR" dirty="0" smtClean="0"/>
              <a:t> </a:t>
            </a:r>
            <a:r>
              <a:rPr lang="en-US" dirty="0" smtClean="0"/>
              <a:t>strings, 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StringBuffer</a:t>
            </a:r>
            <a:r>
              <a:rPr lang="en-US" dirty="0" smtClean="0"/>
              <a:t> class, whose values are changeable and are</a:t>
            </a:r>
            <a:r>
              <a:rPr lang="tr-TR" dirty="0" smtClean="0"/>
              <a:t> </a:t>
            </a:r>
            <a:r>
              <a:rPr lang="en-US" dirty="0" smtClean="0"/>
              <a:t>more like arrays of single characters.</a:t>
            </a:r>
            <a:endParaRPr lang="tr-TR" dirty="0" smtClean="0"/>
          </a:p>
          <a:p>
            <a:r>
              <a:rPr lang="en-US" dirty="0" smtClean="0"/>
              <a:t> These values are specified with methods</a:t>
            </a:r>
          </a:p>
          <a:p>
            <a:r>
              <a:rPr lang="en-US" dirty="0" smtClean="0"/>
              <a:t>of the </a:t>
            </a:r>
            <a:r>
              <a:rPr lang="en-US" dirty="0" err="1" smtClean="0"/>
              <a:t>StringBuffer</a:t>
            </a:r>
            <a:r>
              <a:rPr lang="en-US" dirty="0" smtClean="0"/>
              <a:t> class. </a:t>
            </a:r>
            <a:endParaRPr lang="tr-TR" dirty="0" smtClean="0"/>
          </a:p>
          <a:p>
            <a:r>
              <a:rPr lang="en-US" dirty="0" smtClean="0"/>
              <a:t>C# and Ruby include string classes that are similar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those</a:t>
            </a:r>
            <a:r>
              <a:rPr lang="tr-TR" dirty="0" smtClean="0"/>
              <a:t> of Java.</a:t>
            </a:r>
            <a:endParaRPr lang="tr-TR" sz="9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C83BD9FC-AB6F-47CA-88D0-71EFF85859D4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Character String Type in Certain Languages</a:t>
            </a:r>
            <a:r>
              <a:rPr lang="tr-TR" sz="3200" dirty="0" smtClean="0"/>
              <a:t> - </a:t>
            </a:r>
            <a:r>
              <a:rPr lang="en-US" sz="3200" dirty="0" smtClean="0"/>
              <a:t>Python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includes strings as a primitive type </a:t>
            </a:r>
            <a:endParaRPr lang="tr-TR" dirty="0" smtClean="0"/>
          </a:p>
          <a:p>
            <a:r>
              <a:rPr lang="en-US" dirty="0" smtClean="0"/>
              <a:t>and has operations for substring</a:t>
            </a:r>
            <a:r>
              <a:rPr lang="tr-TR" dirty="0" smtClean="0"/>
              <a:t>, </a:t>
            </a:r>
            <a:r>
              <a:rPr lang="en-US" dirty="0" smtClean="0"/>
              <a:t>reference, catenation, indexing to access individual characters, as well as methods</a:t>
            </a:r>
            <a:r>
              <a:rPr lang="tr-TR" dirty="0" smtClean="0"/>
              <a:t> </a:t>
            </a:r>
            <a:r>
              <a:rPr lang="en-US" dirty="0" smtClean="0"/>
              <a:t>for searching and replacement. </a:t>
            </a:r>
            <a:endParaRPr lang="tr-TR" dirty="0" smtClean="0"/>
          </a:p>
          <a:p>
            <a:r>
              <a:rPr lang="en-US" dirty="0" smtClean="0"/>
              <a:t>they act very much like arrays of characters. </a:t>
            </a:r>
          </a:p>
          <a:p>
            <a:r>
              <a:rPr lang="en-US" dirty="0" smtClean="0"/>
              <a:t>Python strings are </a:t>
            </a:r>
            <a:r>
              <a:rPr lang="tr-TR" dirty="0" smtClean="0"/>
              <a:t>s</a:t>
            </a:r>
            <a:r>
              <a:rPr lang="en-US" dirty="0" err="1" smtClean="0"/>
              <a:t>imilar</a:t>
            </a:r>
            <a:r>
              <a:rPr lang="en-US" dirty="0" smtClean="0"/>
              <a:t> to the String class objects of Java.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51446F30-8031-4D4D-952A-63583407C4C4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 String Length Options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T</a:t>
            </a:r>
            <a:r>
              <a:rPr lang="en-US" dirty="0" smtClean="0"/>
              <a:t>he length can be static and set when the string is created. </a:t>
            </a:r>
            <a:endParaRPr lang="tr-TR" dirty="0" smtClean="0"/>
          </a:p>
          <a:p>
            <a:r>
              <a:rPr lang="en-US" dirty="0" smtClean="0"/>
              <a:t>called a </a:t>
            </a:r>
            <a:r>
              <a:rPr lang="en-US" b="1" dirty="0" smtClean="0"/>
              <a:t>static length string. </a:t>
            </a:r>
            <a:endParaRPr lang="tr-TR" b="1" dirty="0" smtClean="0"/>
          </a:p>
          <a:p>
            <a:r>
              <a:rPr lang="en-US" dirty="0" smtClean="0"/>
              <a:t>Python, the</a:t>
            </a:r>
            <a:r>
              <a:rPr lang="tr-TR" dirty="0" smtClean="0"/>
              <a:t> </a:t>
            </a:r>
            <a:r>
              <a:rPr lang="en-US" dirty="0" smtClean="0"/>
              <a:t>immutable objects of Java’s String class, similar classes in the C++</a:t>
            </a:r>
          </a:p>
          <a:p>
            <a:r>
              <a:rPr lang="en-US" dirty="0" smtClean="0"/>
              <a:t>Ruby’s built-in String class, and</a:t>
            </a:r>
            <a:endParaRPr lang="tr-TR" dirty="0" smtClean="0"/>
          </a:p>
          <a:p>
            <a:r>
              <a:rPr lang="tr-TR" dirty="0" smtClean="0"/>
              <a:t>T</a:t>
            </a:r>
            <a:r>
              <a:rPr lang="en-US" dirty="0" smtClean="0"/>
              <a:t>he .NET class library</a:t>
            </a:r>
            <a:r>
              <a:rPr lang="tr-TR" dirty="0" smtClean="0"/>
              <a:t> </a:t>
            </a:r>
            <a:r>
              <a:rPr lang="en-US" dirty="0" smtClean="0"/>
              <a:t>available to C# and F#.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51446F30-8031-4D4D-952A-63583407C4C4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 String Length Options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strings </a:t>
            </a:r>
            <a:r>
              <a:rPr lang="tr-TR" dirty="0" smtClean="0"/>
              <a:t>can </a:t>
            </a:r>
            <a:r>
              <a:rPr lang="en-US" dirty="0" smtClean="0"/>
              <a:t>have varying length up to a</a:t>
            </a:r>
          </a:p>
          <a:p>
            <a:pPr>
              <a:buNone/>
            </a:pPr>
            <a:r>
              <a:rPr lang="tr-TR" dirty="0" smtClean="0"/>
              <a:t> 	</a:t>
            </a:r>
            <a:r>
              <a:rPr lang="en-US" dirty="0" smtClean="0"/>
              <a:t>declared and fixed maximum set by the variable’s definition, </a:t>
            </a:r>
            <a:endParaRPr lang="tr-TR" dirty="0" smtClean="0"/>
          </a:p>
          <a:p>
            <a:r>
              <a:rPr lang="en-US" dirty="0" smtClean="0"/>
              <a:t>called </a:t>
            </a:r>
            <a:r>
              <a:rPr lang="en-US" b="1" dirty="0" smtClean="0"/>
              <a:t>limited</a:t>
            </a:r>
            <a:r>
              <a:rPr lang="tr-TR" b="1" dirty="0" smtClean="0"/>
              <a:t> </a:t>
            </a:r>
            <a:r>
              <a:rPr lang="en-US" b="1" dirty="0" smtClean="0"/>
              <a:t>dynamic length strings</a:t>
            </a:r>
            <a:endParaRPr lang="tr-TR" dirty="0" smtClean="0"/>
          </a:p>
          <a:p>
            <a:r>
              <a:rPr lang="en-US" dirty="0" smtClean="0"/>
              <a:t>by the strings in C and the C-style strings of C++. </a:t>
            </a:r>
            <a:endParaRPr lang="tr-TR" dirty="0" smtClean="0"/>
          </a:p>
          <a:p>
            <a:r>
              <a:rPr lang="en-US" dirty="0" smtClean="0"/>
              <a:t>Such string variables can store any number of characters between zero and the maximum.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51446F30-8031-4D4D-952A-63583407C4C4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 String Length Options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tr-TR" dirty="0" smtClean="0"/>
              <a:t>s</a:t>
            </a:r>
            <a:r>
              <a:rPr lang="en-US" dirty="0" err="1" smtClean="0"/>
              <a:t>trings</a:t>
            </a:r>
            <a:r>
              <a:rPr lang="en-US" dirty="0" smtClean="0"/>
              <a:t> </a:t>
            </a:r>
            <a:r>
              <a:rPr lang="tr-TR" dirty="0" err="1" smtClean="0"/>
              <a:t>may</a:t>
            </a:r>
            <a:r>
              <a:rPr lang="en-US" dirty="0" smtClean="0"/>
              <a:t> have varying length with no maximum,</a:t>
            </a:r>
            <a:endParaRPr lang="tr-TR" dirty="0" smtClean="0"/>
          </a:p>
          <a:p>
            <a:r>
              <a:rPr lang="tr-TR" dirty="0" err="1" smtClean="0"/>
              <a:t>Called</a:t>
            </a:r>
            <a:r>
              <a:rPr lang="tr-TR" dirty="0" smtClean="0"/>
              <a:t> </a:t>
            </a:r>
            <a:r>
              <a:rPr lang="en-US" b="1" dirty="0" smtClean="0"/>
              <a:t>dynamic length strings</a:t>
            </a:r>
            <a:endParaRPr lang="en-US" dirty="0" smtClean="0"/>
          </a:p>
          <a:p>
            <a:r>
              <a:rPr lang="en-US" dirty="0" smtClean="0"/>
              <a:t>JavaScript, Perl, and the standard C++ library. </a:t>
            </a:r>
            <a:endParaRPr lang="tr-TR" dirty="0" smtClean="0"/>
          </a:p>
          <a:p>
            <a:r>
              <a:rPr lang="en-US" dirty="0" smtClean="0"/>
              <a:t>This option requires the overhead of dynamic storage</a:t>
            </a:r>
            <a:r>
              <a:rPr lang="tr-TR" dirty="0" smtClean="0"/>
              <a:t> </a:t>
            </a:r>
            <a:r>
              <a:rPr lang="en-US" dirty="0" smtClean="0"/>
              <a:t>allocation and </a:t>
            </a:r>
            <a:r>
              <a:rPr lang="en-US" dirty="0" err="1" smtClean="0"/>
              <a:t>deallocation</a:t>
            </a:r>
            <a:r>
              <a:rPr lang="en-US" dirty="0" smtClean="0"/>
              <a:t> but provides maximum flexibility.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</a:t>
            </a:r>
            <a:r>
              <a:rPr lang="tr-TR" dirty="0" smtClean="0"/>
              <a:t> </a:t>
            </a:r>
            <a:r>
              <a:rPr lang="tr-TR" dirty="0" err="1" smtClean="0"/>
              <a:t>sorting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How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r>
              <a:rPr lang="tr-TR" dirty="0" smtClean="0"/>
              <a:t>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words</a:t>
            </a:r>
            <a:r>
              <a:rPr lang="tr-TR" dirty="0" smtClean="0"/>
              <a:t>?</a:t>
            </a:r>
          </a:p>
          <a:p>
            <a:r>
              <a:rPr lang="tr-TR" dirty="0" err="1" smtClean="0"/>
              <a:t>Apple</a:t>
            </a:r>
            <a:r>
              <a:rPr lang="tr-TR" dirty="0" smtClean="0"/>
              <a:t>, </a:t>
            </a:r>
            <a:r>
              <a:rPr lang="tr-TR" dirty="0" err="1" smtClean="0"/>
              <a:t>Train</a:t>
            </a:r>
            <a:r>
              <a:rPr lang="tr-TR" dirty="0" smtClean="0"/>
              <a:t>, </a:t>
            </a:r>
            <a:r>
              <a:rPr lang="tr-TR" dirty="0" err="1" smtClean="0"/>
              <a:t>Cool</a:t>
            </a:r>
            <a:r>
              <a:rPr lang="tr-TR" dirty="0" smtClean="0"/>
              <a:t>, </a:t>
            </a:r>
            <a:r>
              <a:rPr lang="tr-TR" dirty="0" err="1" smtClean="0"/>
              <a:t>Moon</a:t>
            </a:r>
            <a:endParaRPr lang="tr-TR" dirty="0" smtClean="0"/>
          </a:p>
          <a:p>
            <a:r>
              <a:rPr lang="tr-TR" dirty="0" smtClean="0"/>
              <a:t>Şeker, Bal, Öykü, Nar, Elma</a:t>
            </a:r>
          </a:p>
          <a:p>
            <a:endParaRPr lang="tr-TR" dirty="0" smtClean="0"/>
          </a:p>
          <a:p>
            <a:r>
              <a:rPr lang="tr-TR" dirty="0" err="1" smtClean="0"/>
              <a:t>Sort</a:t>
            </a:r>
            <a:r>
              <a:rPr lang="tr-TR" dirty="0" smtClean="0"/>
              <a:t> </a:t>
            </a:r>
            <a:r>
              <a:rPr lang="tr-TR" dirty="0" err="1" smtClean="0"/>
              <a:t>command</a:t>
            </a:r>
            <a:r>
              <a:rPr lang="tr-TR" dirty="0" smtClean="0"/>
              <a:t> </a:t>
            </a:r>
            <a:r>
              <a:rPr lang="tr-TR" dirty="0" err="1" smtClean="0"/>
              <a:t>sorts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English</a:t>
            </a:r>
            <a:r>
              <a:rPr lang="tr-TR" dirty="0" smtClean="0"/>
              <a:t> </a:t>
            </a:r>
            <a:r>
              <a:rPr lang="tr-TR" dirty="0" err="1" smtClean="0"/>
              <a:t>alphabet</a:t>
            </a:r>
            <a:endParaRPr lang="tr-TR" dirty="0" smtClean="0"/>
          </a:p>
          <a:p>
            <a:r>
              <a:rPr lang="tr-TR" dirty="0" err="1" smtClean="0"/>
              <a:t>Sorting</a:t>
            </a:r>
            <a:r>
              <a:rPr lang="tr-TR" dirty="0" smtClean="0"/>
              <a:t> </a:t>
            </a:r>
            <a:r>
              <a:rPr lang="tr-TR" dirty="0" err="1" smtClean="0"/>
              <a:t>algorithms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required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letters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79BF70D-1729-4094-87CD-787B76CFF7F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65FC8235-8089-441A-9A59-22D3E09BFEC1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Enumeration Types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All possible values, which are named constants, are provided in the definition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C# example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days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wed,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thu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fri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sat, sun};</a:t>
            </a:r>
            <a:endParaRPr lang="tr-TR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tr-TR" dirty="0" smtClean="0"/>
          </a:p>
          <a:p>
            <a:r>
              <a:rPr lang="tr-TR" dirty="0" err="1" smtClean="0"/>
              <a:t>Enumeration</a:t>
            </a:r>
            <a:r>
              <a:rPr lang="tr-TR" dirty="0" smtClean="0"/>
              <a:t> </a:t>
            </a:r>
            <a:r>
              <a:rPr lang="en-US" dirty="0" smtClean="0"/>
              <a:t>types provide a way of defining and grouping collections of named constants,</a:t>
            </a:r>
            <a:r>
              <a:rPr lang="tr-TR" dirty="0" smtClean="0"/>
              <a:t> </a:t>
            </a:r>
            <a:r>
              <a:rPr lang="en-US" dirty="0" smtClean="0"/>
              <a:t>which are called </a:t>
            </a:r>
            <a:r>
              <a:rPr lang="en-US" b="1" dirty="0" smtClean="0"/>
              <a:t>enumeration constants. </a:t>
            </a:r>
            <a:endParaRPr lang="en-US" sz="6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65FC8235-8089-441A-9A59-22D3E09BFEC1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Enumeration Types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languages that do not have enumeration types, programmers usually simulate</a:t>
            </a:r>
            <a:r>
              <a:rPr lang="tr-TR" dirty="0" smtClean="0"/>
              <a:t> </a:t>
            </a:r>
            <a:r>
              <a:rPr lang="en-US" dirty="0" smtClean="0"/>
              <a:t>them with integer values. </a:t>
            </a:r>
            <a:endParaRPr lang="tr-TR" dirty="0" smtClean="0"/>
          </a:p>
          <a:p>
            <a:r>
              <a:rPr lang="tr-TR" dirty="0" smtClean="0"/>
              <a:t>E</a:t>
            </a:r>
            <a:r>
              <a:rPr lang="en-US" dirty="0" err="1" smtClean="0"/>
              <a:t>xample</a:t>
            </a:r>
            <a:r>
              <a:rPr lang="en-US" dirty="0" smtClean="0"/>
              <a:t>, to represent</a:t>
            </a:r>
            <a:r>
              <a:rPr lang="tr-TR" dirty="0" smtClean="0"/>
              <a:t> </a:t>
            </a:r>
            <a:r>
              <a:rPr lang="en-US" dirty="0" smtClean="0"/>
              <a:t>colors in a </a:t>
            </a:r>
            <a:r>
              <a:rPr lang="tr-TR" dirty="0" smtClean="0"/>
              <a:t>program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en-US" dirty="0" smtClean="0"/>
              <a:t>d</a:t>
            </a:r>
            <a:r>
              <a:rPr lang="tr-TR" dirty="0" err="1" smtClean="0"/>
              <a:t>oesnt</a:t>
            </a:r>
            <a:r>
              <a:rPr lang="tr-TR" dirty="0" smtClean="0"/>
              <a:t> </a:t>
            </a:r>
            <a:r>
              <a:rPr lang="en-US" dirty="0" smtClean="0"/>
              <a:t>have an enumeration type</a:t>
            </a:r>
            <a:r>
              <a:rPr lang="tr-TR" dirty="0" smtClean="0"/>
              <a:t>; </a:t>
            </a:r>
          </a:p>
          <a:p>
            <a:r>
              <a:rPr lang="en-US" dirty="0" smtClean="0"/>
              <a:t>0 to represent blue, 1 to represent red,</a:t>
            </a:r>
            <a:r>
              <a:rPr lang="tr-TR" dirty="0" smtClean="0"/>
              <a:t> </a:t>
            </a:r>
            <a:r>
              <a:rPr lang="tr-TR" dirty="0" err="1" smtClean="0"/>
              <a:t>defined</a:t>
            </a:r>
            <a:r>
              <a:rPr lang="tr-TR" dirty="0" smtClean="0"/>
              <a:t> as </a:t>
            </a:r>
            <a:r>
              <a:rPr lang="tr-TR" dirty="0" err="1" smtClean="0"/>
              <a:t>follows</a:t>
            </a:r>
            <a:r>
              <a:rPr lang="tr-TR" dirty="0" smtClean="0"/>
              <a:t>:</a:t>
            </a:r>
          </a:p>
          <a:p>
            <a:pPr>
              <a:buNone/>
            </a:pPr>
            <a:r>
              <a:rPr lang="tr-TR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red = 0, blue =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685FF3DE-C495-48C9-82C5-0F3B0F15A14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i="1" dirty="0" smtClean="0"/>
              <a:t>descriptor</a:t>
            </a:r>
            <a:r>
              <a:rPr lang="en-US" dirty="0" smtClean="0"/>
              <a:t> is the collection of the attributes of a variable</a:t>
            </a:r>
            <a:endParaRPr lang="tr-TR" dirty="0" smtClean="0"/>
          </a:p>
          <a:p>
            <a:pPr marL="533400" indent="-533400"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dirty="0" smtClean="0"/>
              <a:t>An </a:t>
            </a:r>
            <a:r>
              <a:rPr lang="en-US" i="1" dirty="0" smtClean="0"/>
              <a:t>object</a:t>
            </a:r>
            <a:r>
              <a:rPr lang="en-US" dirty="0" smtClean="0"/>
              <a:t> represents an instance of a user-defined (abstract data) type</a:t>
            </a:r>
            <a:endParaRPr lang="tr-TR" dirty="0" smtClean="0"/>
          </a:p>
          <a:p>
            <a:pPr marL="533400" indent="-533400"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dirty="0" smtClean="0"/>
              <a:t>One design issue for all data types: What operations are defined and how are they specified?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65FC8235-8089-441A-9A59-22D3E09BFEC1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Enumeration Types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Enumeration types can provide advantages in both readability and reliability.</a:t>
            </a:r>
          </a:p>
          <a:p>
            <a:r>
              <a:rPr lang="en-US" dirty="0" smtClean="0"/>
              <a:t>Readability is enhanced very directly: Named values are easily recognized,</a:t>
            </a:r>
            <a:r>
              <a:rPr lang="tr-TR" dirty="0" smtClean="0"/>
              <a:t> </a:t>
            </a:r>
          </a:p>
          <a:p>
            <a:pPr marL="342900" lvl="1" indent="-342900">
              <a:buFontTx/>
              <a:buChar char="•"/>
            </a:pPr>
            <a:r>
              <a:rPr lang="tr-TR" sz="2800" dirty="0" smtClean="0"/>
              <a:t>C++, </a:t>
            </a:r>
            <a:r>
              <a:rPr lang="en-US" sz="2800" dirty="0" smtClean="0"/>
              <a:t>C#, Java 5.0</a:t>
            </a:r>
            <a:r>
              <a:rPr lang="tr-TR" sz="2800" dirty="0" smtClean="0"/>
              <a:t>, </a:t>
            </a:r>
            <a:r>
              <a:rPr lang="tr-TR" sz="2800" dirty="0" err="1" smtClean="0"/>
              <a:t>Pascal</a:t>
            </a:r>
            <a:r>
              <a:rPr lang="tr-TR" sz="2800" dirty="0" smtClean="0"/>
              <a:t> </a:t>
            </a:r>
            <a:r>
              <a:rPr lang="tr-TR" sz="2800" dirty="0" err="1" smtClean="0"/>
              <a:t>and</a:t>
            </a:r>
            <a:r>
              <a:rPr lang="tr-TR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support for enumeration</a:t>
            </a:r>
          </a:p>
          <a:p>
            <a:endParaRPr lang="tr-TR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5FF32FD3-E07F-4354-BE8C-2A8B25A795B1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Types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array is a homogeneous aggregate of data elements in which an individual element is identified by its position in the aggregate, relative to the first element.</a:t>
            </a:r>
            <a:endParaRPr lang="tr-TR" dirty="0" smtClean="0"/>
          </a:p>
          <a:p>
            <a:r>
              <a:rPr lang="tr-TR" dirty="0" err="1" smtClean="0"/>
              <a:t>References</a:t>
            </a:r>
            <a:r>
              <a:rPr lang="tr-TR" dirty="0" smtClean="0"/>
              <a:t> </a:t>
            </a:r>
            <a:r>
              <a:rPr lang="en-US" dirty="0" smtClean="0"/>
              <a:t>to array elements are using subscript </a:t>
            </a:r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individual</a:t>
            </a:r>
            <a:r>
              <a:rPr lang="tr-TR" dirty="0" smtClean="0"/>
              <a:t> data </a:t>
            </a:r>
            <a:r>
              <a:rPr lang="tr-TR" dirty="0" err="1" smtClean="0"/>
              <a:t>elements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type</a:t>
            </a:r>
            <a:endParaRPr lang="tr-TR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CE2BD3B5-D149-4DA7-A494-0BD6D8CF69DF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Heterogeneous Arrays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i="1" dirty="0" smtClean="0"/>
              <a:t>heterogeneous array</a:t>
            </a:r>
            <a:r>
              <a:rPr lang="en-US" dirty="0" smtClean="0"/>
              <a:t> is one in which the elements need not be of the same type</a:t>
            </a:r>
          </a:p>
          <a:p>
            <a:pPr eaLnBrk="1" hangingPunct="1"/>
            <a:r>
              <a:rPr lang="en-US" dirty="0" smtClean="0"/>
              <a:t>Supported by Perl, Python, JavaScript, and Ruby</a:t>
            </a:r>
            <a:endParaRPr lang="tr-TR" dirty="0" smtClean="0"/>
          </a:p>
          <a:p>
            <a:pPr eaLnBrk="1" hangingPunct="1"/>
            <a:r>
              <a:rPr lang="en-US" dirty="0"/>
              <a:t>Python </a:t>
            </a:r>
            <a:r>
              <a:rPr lang="tr-TR" dirty="0" smtClean="0"/>
              <a:t>; </a:t>
            </a:r>
            <a:r>
              <a:rPr lang="tr-TR" dirty="0" err="1" smtClean="0"/>
              <a:t>List</a:t>
            </a:r>
            <a:r>
              <a:rPr lang="tr-TR" dirty="0" smtClean="0"/>
              <a:t>=[‘abcd’,34,’sd’,63]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5FF32FD3-E07F-4354-BE8C-2A8B25A795B1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Types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r>
              <a:rPr lang="en-US" dirty="0" smtClean="0"/>
              <a:t>In many languages, such as C, C++, Java, </a:t>
            </a:r>
            <a:r>
              <a:rPr lang="en-US" dirty="0" err="1" smtClean="0"/>
              <a:t>Ada</a:t>
            </a:r>
            <a:r>
              <a:rPr lang="en-US" dirty="0" smtClean="0"/>
              <a:t>, and C#, all elements</a:t>
            </a:r>
            <a:r>
              <a:rPr lang="tr-TR" dirty="0" smtClean="0"/>
              <a:t> </a:t>
            </a:r>
            <a:r>
              <a:rPr lang="en-US" dirty="0" smtClean="0"/>
              <a:t>of an array are required to be of the same type</a:t>
            </a:r>
            <a:endParaRPr lang="tr-TR" dirty="0" smtClean="0"/>
          </a:p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en-US" dirty="0" smtClean="0"/>
              <a:t>languages, such as JavaScript, Python, and Ruby, arrays still consist of elements of a single</a:t>
            </a:r>
            <a:r>
              <a:rPr lang="tr-TR" dirty="0" smtClean="0"/>
              <a:t> </a:t>
            </a:r>
            <a:r>
              <a:rPr lang="en-US" dirty="0" smtClean="0"/>
              <a:t>type, but the elements can reference objects or data values of different types. </a:t>
            </a:r>
            <a:endParaRPr lang="tr-TR" dirty="0" smtClean="0"/>
          </a:p>
          <a:p>
            <a:r>
              <a:rPr lang="en-US" dirty="0" smtClean="0"/>
              <a:t>C# and Java 5.0 provide generic arrays,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elements</a:t>
            </a:r>
            <a:r>
              <a:rPr lang="tr-TR" dirty="0" smtClean="0"/>
              <a:t> </a:t>
            </a:r>
            <a:r>
              <a:rPr lang="en-US" dirty="0" smtClean="0"/>
              <a:t>are references to objects, through their class libraries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0E9DF3A3-A243-4BBF-AD1E-6EA25442C212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Indexing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Indexing</a:t>
            </a:r>
            <a:r>
              <a:rPr lang="en-US" smtClean="0"/>
              <a:t> (or subscripting) is a mapping from indices to elements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smtClean="0">
                <a:cs typeface="Courier New" pitchFamily="49" charset="0"/>
              </a:rPr>
              <a:t>array_name (index_value_list) </a:t>
            </a:r>
            <a:r>
              <a:rPr lang="en-US" sz="2000" smtClean="0">
                <a:cs typeface="Courier New" pitchFamily="49" charset="0"/>
                <a:sym typeface="Symbol" pitchFamily="18" charset="2"/>
              </a:rPr>
              <a:t> </a:t>
            </a:r>
            <a:r>
              <a:rPr lang="en-US" sz="2000" smtClean="0">
                <a:cs typeface="Courier New" pitchFamily="49" charset="0"/>
              </a:rPr>
              <a:t> an element</a:t>
            </a:r>
          </a:p>
          <a:p>
            <a:pPr eaLnBrk="1" hangingPunct="1"/>
            <a:r>
              <a:rPr lang="en-US" smtClean="0"/>
              <a:t>Index Syntax</a:t>
            </a:r>
          </a:p>
          <a:p>
            <a:pPr lvl="1" eaLnBrk="1" hangingPunct="1"/>
            <a:r>
              <a:rPr lang="en-US" smtClean="0"/>
              <a:t>Fortran and Ada use parentheses</a:t>
            </a:r>
          </a:p>
          <a:p>
            <a:pPr lvl="2" eaLnBrk="1" hangingPunct="1"/>
            <a:r>
              <a:rPr lang="en-US" smtClean="0"/>
              <a:t>Ada explicitly uses parentheses to show uniformity between array references and function calls because both are </a:t>
            </a:r>
            <a:r>
              <a:rPr lang="en-US" i="1" smtClean="0"/>
              <a:t>mappings</a:t>
            </a:r>
          </a:p>
          <a:p>
            <a:pPr lvl="1" eaLnBrk="1" hangingPunct="1"/>
            <a:r>
              <a:rPr lang="en-US" smtClean="0"/>
              <a:t>Most other languages use brackets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819F1AAE-EBA3-4E91-926D-2169B2630926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Initialization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Some language allow initialization at the time of storage allocation</a:t>
            </a:r>
          </a:p>
          <a:p>
            <a:pPr lvl="1" eaLnBrk="1" hangingPunct="1"/>
            <a:r>
              <a:rPr lang="en-US" dirty="0" smtClean="0"/>
              <a:t>C, C++, Java, C# example</a:t>
            </a:r>
          </a:p>
          <a:p>
            <a:pPr lvl="1" eaLnBrk="1" hangingPunct="1">
              <a:buFontTx/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list [] = {4, 5, 7, 83} </a:t>
            </a:r>
          </a:p>
          <a:p>
            <a:pPr lvl="1" eaLnBrk="1" hangingPunct="1"/>
            <a:r>
              <a:rPr lang="en-US" dirty="0" smtClean="0"/>
              <a:t>Character strings in C and C++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name [] = ″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freddie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″;</a:t>
            </a:r>
          </a:p>
          <a:p>
            <a:pPr lvl="1" eaLnBrk="1" hangingPunct="1"/>
            <a:r>
              <a:rPr lang="en-US" dirty="0" smtClean="0"/>
              <a:t>Arrays of strings in C and C++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*names [] = {″Bob″, ″Jake″, ″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Joe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″};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dirty="0" smtClean="0"/>
              <a:t>Java initialization of String objects</a:t>
            </a:r>
          </a:p>
          <a:p>
            <a:pPr lvl="1"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String[] names = {″Bob″, ″Jake″, ″Joe″};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Initialization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C-based languages</a:t>
            </a:r>
          </a:p>
          <a:p>
            <a:pPr lvl="1"/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list [] = {1, 3, 5, 7}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*names [] = {″Mike″, ″Fred″, ″Mary Lou″};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Ada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 :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(1..5)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Integer :=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(1 =&gt; 17, 3 =&gt; 34,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others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=&gt; 0);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Python</a:t>
            </a:r>
          </a:p>
          <a:p>
            <a:pPr lvl="1"/>
            <a:r>
              <a:rPr lang="tr-TR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tr-TR" dirty="0" smtClean="0">
                <a:latin typeface="Courier New" pitchFamily="49" charset="0"/>
                <a:cs typeface="Courier New" pitchFamily="49" charset="0"/>
              </a:rPr>
              <a:t>=[1,2,3,4,5,6]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1-</a:t>
            </a:r>
            <a:fld id="{300DA30F-6D5C-4576-BEAA-1824107D26E9}" type="slidenum">
              <a:rPr lang="en-US" smtClean="0"/>
              <a:pPr/>
              <a:t>46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5E2A58DF-02A3-43AB-8A6B-844705A2F3AF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Rectangular and Jagged Arrays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rectangular array is a multi-dimensioned array in which all of the rows have the same number of elements and all columns have the same number of elements</a:t>
            </a:r>
            <a:endParaRPr lang="tr-TR" dirty="0" smtClean="0"/>
          </a:p>
          <a:p>
            <a:pPr eaLnBrk="1" hangingPunct="1">
              <a:lnSpc>
                <a:spcPct val="90000"/>
              </a:lnSpc>
            </a:pPr>
            <a:r>
              <a:rPr lang="es-ES" dirty="0" smtClean="0"/>
              <a:t>Rectangular arrays model rectangular tables exactly.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4114800"/>
            <a:ext cx="37338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Rectangular and Jagged Arrays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J# </a:t>
            </a:r>
            <a:r>
              <a:rPr lang="en-US" dirty="0" smtClean="0"/>
              <a:t>2-D rectangular array; explicit creation.</a:t>
            </a:r>
            <a:endParaRPr lang="tr-TR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[,] </a:t>
            </a:r>
            <a:r>
              <a:rPr lang="en-US" dirty="0" err="1" smtClean="0"/>
              <a:t>arr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[2, 2];</a:t>
            </a:r>
            <a:endParaRPr lang="tr-TR" dirty="0" smtClean="0"/>
          </a:p>
          <a:p>
            <a:pPr>
              <a:buNone/>
            </a:pPr>
            <a:r>
              <a:rPr lang="en-US" dirty="0" err="1" smtClean="0"/>
              <a:t>arr</a:t>
            </a:r>
            <a:r>
              <a:rPr lang="en-US" dirty="0" smtClean="0"/>
              <a:t>[0, 0] = 1; </a:t>
            </a:r>
            <a:endParaRPr lang="tr-TR" dirty="0" smtClean="0"/>
          </a:p>
          <a:p>
            <a:pPr>
              <a:buNone/>
            </a:pPr>
            <a:r>
              <a:rPr lang="en-US" dirty="0" err="1" smtClean="0"/>
              <a:t>arr</a:t>
            </a:r>
            <a:r>
              <a:rPr lang="en-US" dirty="0" smtClean="0"/>
              <a:t>[0, 1] = 2; </a:t>
            </a:r>
            <a:endParaRPr lang="tr-TR" dirty="0" smtClean="0"/>
          </a:p>
          <a:p>
            <a:pPr>
              <a:buNone/>
            </a:pPr>
            <a:r>
              <a:rPr lang="en-US" dirty="0" err="1" smtClean="0"/>
              <a:t>arr</a:t>
            </a:r>
            <a:r>
              <a:rPr lang="en-US" dirty="0" smtClean="0"/>
              <a:t>[1, 0] = 3; </a:t>
            </a:r>
            <a:endParaRPr lang="tr-TR" dirty="0" smtClean="0"/>
          </a:p>
          <a:p>
            <a:pPr>
              <a:buNone/>
            </a:pPr>
            <a:r>
              <a:rPr lang="en-US" dirty="0" err="1" smtClean="0"/>
              <a:t>arr</a:t>
            </a:r>
            <a:r>
              <a:rPr lang="en-US" dirty="0" smtClean="0"/>
              <a:t>[1, 1] = 4;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79BF70D-1729-4094-87CD-787B76CFF7F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5E2A58DF-02A3-43AB-8A6B-844705A2F3AF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Rectangular and Jagged Arrays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jagged matrix has rows with varying number of elements</a:t>
            </a:r>
            <a:endParaRPr lang="tr-TR" dirty="0" smtClean="0"/>
          </a:p>
          <a:p>
            <a:r>
              <a:rPr lang="tr-TR" dirty="0" smtClean="0"/>
              <a:t>E</a:t>
            </a:r>
            <a:r>
              <a:rPr lang="en-US" dirty="0" err="1" smtClean="0"/>
              <a:t>xample</a:t>
            </a:r>
            <a:r>
              <a:rPr lang="en-US" dirty="0" smtClean="0"/>
              <a:t>, </a:t>
            </a:r>
            <a:r>
              <a:rPr lang="tr-TR" dirty="0" smtClean="0"/>
              <a:t>it </a:t>
            </a:r>
            <a:r>
              <a:rPr lang="en-US" dirty="0" smtClean="0"/>
              <a:t>may consist of </a:t>
            </a:r>
            <a:r>
              <a:rPr lang="tr-TR" dirty="0" smtClean="0"/>
              <a:t>3</a:t>
            </a:r>
            <a:r>
              <a:rPr lang="en-US" dirty="0" smtClean="0"/>
              <a:t> rows, </a:t>
            </a:r>
            <a:r>
              <a:rPr lang="tr-TR" dirty="0" err="1" smtClean="0"/>
              <a:t>one</a:t>
            </a:r>
            <a:r>
              <a:rPr lang="en-US" dirty="0" smtClean="0"/>
              <a:t> with 5 elements,</a:t>
            </a:r>
            <a:r>
              <a:rPr lang="tr-TR" dirty="0" smtClean="0"/>
              <a:t> </a:t>
            </a:r>
            <a:r>
              <a:rPr lang="en-US" dirty="0" smtClean="0"/>
              <a:t>one with 7 elements, and one with 12 elements. This also applies to the</a:t>
            </a:r>
            <a:r>
              <a:rPr lang="tr-TR" dirty="0" smtClean="0"/>
              <a:t> </a:t>
            </a:r>
            <a:r>
              <a:rPr lang="en-US" dirty="0" smtClean="0"/>
              <a:t>columns and higher dimensions. </a:t>
            </a:r>
            <a:endParaRPr lang="tr-TR" dirty="0" smtClean="0"/>
          </a:p>
          <a:p>
            <a:r>
              <a:rPr lang="tr-TR" dirty="0" smtClean="0"/>
              <a:t>I</a:t>
            </a:r>
            <a:r>
              <a:rPr lang="en-US" dirty="0" smtClean="0"/>
              <a:t>f there is a third dimension (layers), each</a:t>
            </a:r>
            <a:r>
              <a:rPr lang="tr-TR" dirty="0" smtClean="0"/>
              <a:t> </a:t>
            </a:r>
            <a:r>
              <a:rPr lang="en-US" dirty="0" smtClean="0"/>
              <a:t>layer can have a different number of elements. </a:t>
            </a:r>
            <a:endParaRPr lang="tr-TR" dirty="0" smtClean="0"/>
          </a:p>
          <a:p>
            <a:r>
              <a:rPr lang="tr-TR" dirty="0" smtClean="0"/>
              <a:t>A </a:t>
            </a:r>
            <a:r>
              <a:rPr lang="en-US" dirty="0" err="1" smtClean="0"/>
              <a:t>multidimensioned</a:t>
            </a:r>
            <a:r>
              <a:rPr lang="en-US" dirty="0" smtClean="0"/>
              <a:t> array</a:t>
            </a:r>
            <a:r>
              <a:rPr lang="tr-TR" dirty="0" smtClean="0"/>
              <a:t> </a:t>
            </a:r>
            <a:r>
              <a:rPr lang="tr-TR" dirty="0" err="1" smtClean="0"/>
              <a:t>may</a:t>
            </a:r>
            <a:r>
              <a:rPr lang="tr-TR" dirty="0" smtClean="0"/>
              <a:t> </a:t>
            </a:r>
            <a:r>
              <a:rPr lang="tr-TR" dirty="0" err="1" smtClean="0"/>
              <a:t>consists</a:t>
            </a:r>
            <a:r>
              <a:rPr lang="tr-TR" dirty="0" smtClean="0"/>
              <a:t> </a:t>
            </a:r>
            <a:r>
              <a:rPr lang="en-US" dirty="0" smtClean="0"/>
              <a:t>arrays of arrays.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1B0DE368-14D9-4CA1-B6C6-F2270F93830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Primitive Data Types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Data types that are not defined in terms of other types are called </a:t>
            </a:r>
            <a:r>
              <a:rPr lang="en-US" i="1" dirty="0" smtClean="0"/>
              <a:t>primitive data types</a:t>
            </a:r>
            <a:endParaRPr lang="tr-TR" i="1" dirty="0" smtClean="0"/>
          </a:p>
          <a:p>
            <a:pPr eaLnBrk="1" hangingPunct="1">
              <a:buNone/>
            </a:pPr>
            <a:endParaRPr lang="tr-TR" i="1" dirty="0" smtClean="0"/>
          </a:p>
          <a:p>
            <a:pPr eaLnBrk="1" hangingPunct="1"/>
            <a:r>
              <a:rPr lang="en-US" i="1" dirty="0" smtClean="0"/>
              <a:t> </a:t>
            </a:r>
            <a:r>
              <a:rPr lang="en-US" dirty="0" smtClean="0"/>
              <a:t>Almost all programming languages provide a set of </a:t>
            </a:r>
            <a:r>
              <a:rPr lang="en-US" i="1" dirty="0" smtClean="0"/>
              <a:t>primitive data types</a:t>
            </a:r>
            <a:endParaRPr lang="tr-TR" i="1" dirty="0" smtClean="0"/>
          </a:p>
          <a:p>
            <a:pPr eaLnBrk="1" hangingPunct="1">
              <a:buNone/>
            </a:pPr>
            <a:endParaRPr lang="tr-TR" i="1" dirty="0" smtClean="0"/>
          </a:p>
          <a:p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To provide the structured types, the primitive data types of a language are</a:t>
            </a:r>
            <a:r>
              <a:rPr lang="tr-T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used, along with one or more type constructors.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5E2A58DF-02A3-43AB-8A6B-844705A2F3AF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Rectangular and Jagged Arrays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724400"/>
          </a:xfrm>
        </p:spPr>
        <p:txBody>
          <a:bodyPr/>
          <a:lstStyle/>
          <a:p>
            <a:r>
              <a:rPr lang="tr-TR" dirty="0" smtClean="0"/>
              <a:t>A </a:t>
            </a:r>
            <a:r>
              <a:rPr lang="en-US" dirty="0" err="1" smtClean="0"/>
              <a:t>multidimensioned</a:t>
            </a:r>
            <a:r>
              <a:rPr lang="en-US" dirty="0" smtClean="0"/>
              <a:t> array</a:t>
            </a:r>
            <a:r>
              <a:rPr lang="tr-TR" dirty="0" smtClean="0"/>
              <a:t> </a:t>
            </a:r>
            <a:r>
              <a:rPr lang="tr-TR" dirty="0" err="1" smtClean="0"/>
              <a:t>may</a:t>
            </a:r>
            <a:r>
              <a:rPr lang="tr-TR" dirty="0" smtClean="0"/>
              <a:t> </a:t>
            </a:r>
            <a:r>
              <a:rPr lang="tr-TR" dirty="0" err="1" smtClean="0"/>
              <a:t>consists</a:t>
            </a:r>
            <a:r>
              <a:rPr lang="tr-TR" dirty="0" smtClean="0"/>
              <a:t> </a:t>
            </a:r>
            <a:r>
              <a:rPr lang="en-US" dirty="0" smtClean="0"/>
              <a:t>arrays of arrays. </a:t>
            </a:r>
            <a:endParaRPr lang="tr-TR" dirty="0" smtClean="0"/>
          </a:p>
          <a:p>
            <a:r>
              <a:rPr lang="tr-TR" dirty="0" smtClean="0"/>
              <a:t>Video data </a:t>
            </a:r>
            <a:r>
              <a:rPr lang="tr-TR" dirty="0" err="1" smtClean="0"/>
              <a:t>and</a:t>
            </a:r>
            <a:r>
              <a:rPr lang="tr-TR" dirty="0" smtClean="0"/>
              <a:t> CT </a:t>
            </a:r>
            <a:r>
              <a:rPr lang="tr-TR" dirty="0" err="1" smtClean="0"/>
              <a:t>scans</a:t>
            </a:r>
            <a:r>
              <a:rPr lang="tr-TR" dirty="0" smtClean="0"/>
              <a:t> </a:t>
            </a:r>
            <a:r>
              <a:rPr lang="tr-TR" smtClean="0"/>
              <a:t>are </a:t>
            </a:r>
            <a:r>
              <a:rPr lang="tr-TR" dirty="0" err="1" smtClean="0"/>
              <a:t>processed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3-D </a:t>
            </a:r>
            <a:r>
              <a:rPr lang="tr-TR" dirty="0" err="1" smtClean="0"/>
              <a:t>arrays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5E2A58DF-02A3-43AB-8A6B-844705A2F3AF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Rectangular and Jagged Arrays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C, C++, and Java support jagged arrays</a:t>
            </a:r>
            <a:endParaRPr lang="tr-TR" dirty="0" smtClean="0"/>
          </a:p>
          <a:p>
            <a:pPr indent="557213">
              <a:buNone/>
            </a:pPr>
            <a:r>
              <a:rPr lang="en-US" dirty="0" smtClean="0"/>
              <a:t>a reference to an element of a</a:t>
            </a:r>
            <a:r>
              <a:rPr lang="tr-TR" dirty="0" smtClean="0"/>
              <a:t> </a:t>
            </a:r>
            <a:r>
              <a:rPr lang="en-US" dirty="0" smtClean="0"/>
              <a:t>multi</a:t>
            </a:r>
            <a:r>
              <a:rPr lang="tr-TR" dirty="0" smtClean="0"/>
              <a:t>-</a:t>
            </a:r>
            <a:r>
              <a:rPr lang="en-US" dirty="0" smtClean="0"/>
              <a:t>dimensioned array uses a separate</a:t>
            </a:r>
          </a:p>
          <a:p>
            <a:pPr indent="557213">
              <a:buNone/>
            </a:pPr>
            <a:r>
              <a:rPr lang="en-US" dirty="0" smtClean="0"/>
              <a:t>pair of brackets for each dimension. </a:t>
            </a:r>
          </a:p>
          <a:p>
            <a:pPr>
              <a:buNone/>
            </a:pPr>
            <a:r>
              <a:rPr lang="tr-TR" dirty="0" smtClean="0"/>
              <a:t>			</a:t>
            </a:r>
            <a:r>
              <a:rPr lang="tr-TR" dirty="0" err="1" smtClean="0"/>
              <a:t>myArray</a:t>
            </a:r>
            <a:r>
              <a:rPr lang="tr-TR" dirty="0" smtClean="0"/>
              <a:t>[3][7]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sz="2400" dirty="0" err="1" smtClean="0"/>
              <a:t>int</a:t>
            </a:r>
            <a:r>
              <a:rPr lang="tr-TR" sz="2400" dirty="0" smtClean="0"/>
              <a:t> </a:t>
            </a:r>
            <a:r>
              <a:rPr lang="tr-TR" sz="2400" dirty="0" err="1" smtClean="0"/>
              <a:t>jagged</a:t>
            </a:r>
            <a:r>
              <a:rPr lang="tr-TR" sz="2400" dirty="0" smtClean="0"/>
              <a:t>_row0[] = {0,1}; </a:t>
            </a:r>
          </a:p>
          <a:p>
            <a:pPr>
              <a:buNone/>
            </a:pPr>
            <a:r>
              <a:rPr lang="tr-TR" sz="2400" dirty="0" err="1" smtClean="0"/>
              <a:t>int</a:t>
            </a:r>
            <a:r>
              <a:rPr lang="tr-TR" sz="2400" dirty="0" smtClean="0"/>
              <a:t> </a:t>
            </a:r>
            <a:r>
              <a:rPr lang="tr-TR" sz="2400" dirty="0" err="1" smtClean="0"/>
              <a:t>jagged</a:t>
            </a:r>
            <a:r>
              <a:rPr lang="tr-TR" sz="2400" dirty="0" smtClean="0"/>
              <a:t>_row1[] = {1,2,3}; </a:t>
            </a:r>
          </a:p>
          <a:p>
            <a:pPr>
              <a:buNone/>
            </a:pPr>
            <a:r>
              <a:rPr lang="tr-TR" sz="2400" dirty="0" err="1" smtClean="0"/>
              <a:t>int</a:t>
            </a:r>
            <a:r>
              <a:rPr lang="tr-TR" sz="2400" dirty="0" smtClean="0"/>
              <a:t> *</a:t>
            </a:r>
            <a:r>
              <a:rPr lang="tr-TR" sz="2400" dirty="0" err="1" smtClean="0"/>
              <a:t>jagged</a:t>
            </a:r>
            <a:r>
              <a:rPr lang="tr-TR" sz="2400" dirty="0" smtClean="0"/>
              <a:t>[] = { </a:t>
            </a:r>
            <a:r>
              <a:rPr lang="tr-TR" sz="2400" dirty="0" err="1" smtClean="0"/>
              <a:t>jagged</a:t>
            </a:r>
            <a:r>
              <a:rPr lang="tr-TR" sz="2400" dirty="0" smtClean="0"/>
              <a:t>_row0, </a:t>
            </a:r>
            <a:r>
              <a:rPr lang="tr-TR" sz="2400" dirty="0" err="1" smtClean="0"/>
              <a:t>jagged</a:t>
            </a:r>
            <a:r>
              <a:rPr lang="tr-TR" sz="2400" dirty="0" smtClean="0"/>
              <a:t>_row1 };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5E2A58DF-02A3-43AB-8A6B-844705A2F3AF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Rectangular and Jagged Arrays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Fortran, </a:t>
            </a:r>
            <a:r>
              <a:rPr lang="en-US" dirty="0" err="1" smtClean="0"/>
              <a:t>Ada</a:t>
            </a:r>
            <a:r>
              <a:rPr lang="tr-TR" dirty="0" smtClean="0"/>
              <a:t> </a:t>
            </a:r>
            <a:r>
              <a:rPr lang="en-US" dirty="0" smtClean="0"/>
              <a:t>support</a:t>
            </a:r>
            <a:r>
              <a:rPr lang="tr-TR" dirty="0" smtClean="0"/>
              <a:t>s</a:t>
            </a:r>
            <a:r>
              <a:rPr lang="en-US" dirty="0" smtClean="0"/>
              <a:t> rectangular arrays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</a:t>
            </a:r>
            <a:r>
              <a:rPr lang="en-US" dirty="0" smtClean="0"/>
              <a:t>all subscript expressions in references to elements</a:t>
            </a:r>
            <a:r>
              <a:rPr lang="tr-TR" dirty="0" smtClean="0"/>
              <a:t> </a:t>
            </a:r>
            <a:r>
              <a:rPr lang="en-US" dirty="0" smtClean="0"/>
              <a:t>are placed in a single pair of brackets </a:t>
            </a:r>
            <a:endParaRPr lang="tr-TR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tr-TR" dirty="0" smtClean="0"/>
              <a:t>			</a:t>
            </a:r>
            <a:r>
              <a:rPr lang="tr-TR" dirty="0" err="1" smtClean="0"/>
              <a:t>myArray</a:t>
            </a:r>
            <a:r>
              <a:rPr lang="tr-TR" dirty="0" smtClean="0"/>
              <a:t>[3, 7]</a:t>
            </a:r>
          </a:p>
          <a:p>
            <a:pPr eaLnBrk="1" hangingPunct="1">
              <a:lnSpc>
                <a:spcPct val="90000"/>
              </a:lnSpc>
              <a:buNone/>
            </a:pPr>
            <a:endParaRPr lang="tr-TR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C# supports rectangular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en-US" dirty="0" smtClean="0"/>
              <a:t> jagged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BFC01AD1-DCD2-4D34-8FA2-67C554B0E5E6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Slices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slice of an array is some substructure of that array. </a:t>
            </a:r>
            <a:endParaRPr lang="tr-TR" b="1" dirty="0" smtClean="0"/>
          </a:p>
          <a:p>
            <a:r>
              <a:rPr lang="en-US" dirty="0" smtClean="0"/>
              <a:t>A is a</a:t>
            </a:r>
            <a:r>
              <a:rPr lang="tr-TR" dirty="0" smtClean="0"/>
              <a:t> </a:t>
            </a:r>
            <a:r>
              <a:rPr lang="en-US" dirty="0" smtClean="0"/>
              <a:t>matrix, the first row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en-US" dirty="0" smtClean="0"/>
              <a:t>the last row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first column of A is one possible slice</a:t>
            </a:r>
            <a:endParaRPr lang="tr-TR" dirty="0" smtClean="0"/>
          </a:p>
          <a:p>
            <a:r>
              <a:rPr lang="tr-TR" dirty="0" smtClean="0"/>
              <a:t>A</a:t>
            </a:r>
            <a:r>
              <a:rPr lang="en-US" dirty="0" smtClean="0"/>
              <a:t> slice is not a new data type. it is a mechanism for referencing part of an array as a unit. </a:t>
            </a:r>
            <a:endParaRPr lang="tr-TR" dirty="0" smtClean="0"/>
          </a:p>
          <a:p>
            <a:r>
              <a:rPr lang="en-US" dirty="0" smtClean="0"/>
              <a:t>If arrays cannot be</a:t>
            </a:r>
            <a:r>
              <a:rPr lang="tr-TR" dirty="0" smtClean="0"/>
              <a:t> </a:t>
            </a:r>
            <a:r>
              <a:rPr lang="en-US" dirty="0" smtClean="0"/>
              <a:t>manipulated as units in a language, that language has no use for slices.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 </a:t>
            </a:r>
            <a:r>
              <a:rPr lang="tr-TR" dirty="0" err="1" smtClean="0"/>
              <a:t>matrix</a:t>
            </a:r>
            <a:r>
              <a:rPr lang="tr-TR" dirty="0" smtClean="0"/>
              <a:t> </a:t>
            </a:r>
            <a:r>
              <a:rPr lang="en-US" dirty="0" smtClean="0"/>
              <a:t> declarations</a:t>
            </a:r>
            <a:r>
              <a:rPr lang="tr-TR" dirty="0" smtClean="0"/>
              <a:t> in </a:t>
            </a:r>
            <a:r>
              <a:rPr lang="en-US" dirty="0" smtClean="0"/>
              <a:t>Python:</a:t>
            </a:r>
          </a:p>
          <a:p>
            <a:pPr>
              <a:buNone/>
            </a:pPr>
            <a:r>
              <a:rPr lang="tr-TR" dirty="0" smtClean="0"/>
              <a:t>		</a:t>
            </a:r>
            <a:r>
              <a:rPr lang="fi-FI" dirty="0" smtClean="0"/>
              <a:t>mat = [[1, 2, 3],[4, 5, 6],[7, 8, 9]]</a:t>
            </a:r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syntax</a:t>
            </a:r>
            <a:r>
              <a:rPr lang="tr-TR" dirty="0" smtClean="0"/>
              <a:t> of a </a:t>
            </a:r>
            <a:r>
              <a:rPr lang="en-US" dirty="0" smtClean="0"/>
              <a:t>Python slice reference is a pair of numeric expressions separated by a colon</a:t>
            </a:r>
            <a:endParaRPr lang="tr-TR" dirty="0" smtClean="0"/>
          </a:p>
          <a:p>
            <a:r>
              <a:rPr lang="en-US" dirty="0" smtClean="0"/>
              <a:t>mat[1] refers to the second row of mat; mat[0][0:2]</a:t>
            </a:r>
            <a:r>
              <a:rPr lang="tr-TR" dirty="0" smtClean="0"/>
              <a:t> </a:t>
            </a:r>
            <a:r>
              <a:rPr lang="en-US" dirty="0" smtClean="0"/>
              <a:t>refers to the first and second element of the first row of mat, which is 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</a:t>
            </a:r>
            <a:r>
              <a:rPr lang="en-US" dirty="0" smtClean="0"/>
              <a:t>[1, 2].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79BF70D-1729-4094-87CD-787B76CFF7F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25DC8D5A-E9F9-4993-972D-48DF20D6F185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Associative Arrays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73050" indent="-273050" eaLnBrk="1" hangingPunct="1">
              <a:defRPr/>
            </a:pPr>
            <a:r>
              <a:rPr lang="en-US" dirty="0" smtClean="0"/>
              <a:t>An </a:t>
            </a:r>
            <a:r>
              <a:rPr lang="en-US" i="1" dirty="0" smtClean="0"/>
              <a:t>associative array</a:t>
            </a:r>
            <a:r>
              <a:rPr lang="en-US" dirty="0" smtClean="0"/>
              <a:t> is an unordered collection of data elements that are indexed by an equal number of values called </a:t>
            </a:r>
            <a:r>
              <a:rPr lang="en-US" i="1" dirty="0" smtClean="0"/>
              <a:t>keys </a:t>
            </a:r>
          </a:p>
          <a:p>
            <a:r>
              <a:rPr lang="en-US" dirty="0" smtClean="0"/>
              <a:t>In the non-associative</a:t>
            </a:r>
            <a:r>
              <a:rPr lang="tr-TR" dirty="0" smtClean="0"/>
              <a:t> </a:t>
            </a:r>
            <a:r>
              <a:rPr lang="en-US" dirty="0" smtClean="0"/>
              <a:t>arrays, the indices never need to be stored </a:t>
            </a:r>
            <a:r>
              <a:rPr lang="tr-TR" dirty="0" smtClean="0"/>
              <a:t>but i</a:t>
            </a:r>
            <a:r>
              <a:rPr lang="en-US" dirty="0" smtClean="0"/>
              <a:t>n an</a:t>
            </a:r>
            <a:r>
              <a:rPr lang="tr-TR" dirty="0" smtClean="0"/>
              <a:t> </a:t>
            </a:r>
            <a:r>
              <a:rPr lang="en-US" dirty="0" smtClean="0"/>
              <a:t>associative array, the user-defined keys must be stored in the structure.</a:t>
            </a:r>
          </a:p>
          <a:p>
            <a:r>
              <a:rPr lang="en-US" dirty="0" smtClean="0"/>
              <a:t>So each element of an associative array is in fact a pair of entities, a key and a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25DC8D5A-E9F9-4993-972D-48DF20D6F185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Associative Arrays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Associative arrays are supported directly by </a:t>
            </a:r>
            <a:r>
              <a:rPr lang="tr-TR" dirty="0" err="1" smtClean="0"/>
              <a:t>Perl</a:t>
            </a:r>
            <a:r>
              <a:rPr lang="tr-TR" dirty="0" smtClean="0"/>
              <a:t>, </a:t>
            </a:r>
            <a:r>
              <a:rPr lang="en-US" dirty="0" smtClean="0"/>
              <a:t>Python, Ruby, and </a:t>
            </a:r>
            <a:r>
              <a:rPr lang="en-US" dirty="0" err="1" smtClean="0"/>
              <a:t>Lua</a:t>
            </a:r>
            <a:r>
              <a:rPr lang="en-US" dirty="0" smtClean="0"/>
              <a:t> and</a:t>
            </a:r>
            <a:endParaRPr lang="tr-TR" dirty="0" smtClean="0"/>
          </a:p>
          <a:p>
            <a:r>
              <a:rPr lang="en-US" dirty="0" smtClean="0"/>
              <a:t> by</a:t>
            </a:r>
            <a:r>
              <a:rPr lang="tr-TR" dirty="0" smtClean="0"/>
              <a:t> </a:t>
            </a:r>
            <a:r>
              <a:rPr lang="en-US" dirty="0" smtClean="0"/>
              <a:t>the standard class libraries of Java, C++, C#, and F#.</a:t>
            </a:r>
            <a:endParaRPr lang="tr-TR" dirty="0" smtClean="0"/>
          </a:p>
          <a:p>
            <a:pPr marL="533400" indent="-533400" eaLnBrk="1" hangingPunct="1">
              <a:buFontTx/>
              <a:buNone/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Arrays in Perl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Perl, associative arrays are called </a:t>
            </a:r>
            <a:r>
              <a:rPr lang="en-US" b="1" dirty="0" smtClean="0"/>
              <a:t>hashes, </a:t>
            </a:r>
            <a:endParaRPr lang="en-US" dirty="0" smtClean="0"/>
          </a:p>
          <a:p>
            <a:r>
              <a:rPr lang="en-US" dirty="0" smtClean="0"/>
              <a:t>their elements are stored and retrieved with hash functions. </a:t>
            </a:r>
            <a:endParaRPr lang="tr-TR" dirty="0" smtClean="0"/>
          </a:p>
          <a:p>
            <a:r>
              <a:rPr lang="en-US" dirty="0" smtClean="0"/>
              <a:t>Every hash variable name must begin with %</a:t>
            </a:r>
            <a:endParaRPr lang="tr-TR" dirty="0" smtClean="0"/>
          </a:p>
          <a:p>
            <a:r>
              <a:rPr lang="en-US" dirty="0" smtClean="0"/>
              <a:t>Each hash element consists of two parts: a key, which is a string, a value, which is a scalar (number, string, or reference)</a:t>
            </a:r>
            <a:endParaRPr lang="tr-TR" dirty="0" smtClean="0"/>
          </a:p>
          <a:p>
            <a:pPr>
              <a:buNone/>
            </a:pPr>
            <a:endParaRPr lang="tr-TR" sz="2700" dirty="0" smtClean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79BF70D-1729-4094-87CD-787B76CFF7F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Arrays in Perl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 smtClean="0"/>
              <a:t>In Perl, </a:t>
            </a:r>
            <a:r>
              <a:rPr lang="tr-TR" sz="2700" dirty="0" smtClean="0"/>
              <a:t>an </a:t>
            </a:r>
            <a:r>
              <a:rPr lang="tr-TR" sz="2700" dirty="0" err="1" smtClean="0"/>
              <a:t>example</a:t>
            </a:r>
            <a:endParaRPr lang="tr-TR" sz="2700" dirty="0" smtClean="0"/>
          </a:p>
          <a:p>
            <a:pPr>
              <a:buNone/>
            </a:pPr>
            <a:r>
              <a:rPr lang="en-US" sz="2400" dirty="0" smtClean="0"/>
              <a:t>%salaries = ("Gary" =&gt; 75000, "Perry" =&gt; 57000,</a:t>
            </a:r>
          </a:p>
          <a:p>
            <a:pPr>
              <a:buNone/>
            </a:pPr>
            <a:r>
              <a:rPr lang="tr-TR" sz="2400" dirty="0" smtClean="0"/>
              <a:t>	"</a:t>
            </a:r>
            <a:r>
              <a:rPr lang="tr-TR" sz="2400" dirty="0" err="1" smtClean="0"/>
              <a:t>Mary</a:t>
            </a:r>
            <a:r>
              <a:rPr lang="tr-TR" sz="2400" dirty="0" smtClean="0"/>
              <a:t>" =&gt; 55750, "</a:t>
            </a:r>
            <a:r>
              <a:rPr lang="tr-TR" sz="2400" dirty="0" err="1" smtClean="0"/>
              <a:t>Cedric</a:t>
            </a:r>
            <a:r>
              <a:rPr lang="tr-TR" sz="2400" dirty="0" smtClean="0"/>
              <a:t>" =&gt; 47850);</a:t>
            </a:r>
          </a:p>
          <a:p>
            <a:pPr>
              <a:buNone/>
            </a:pPr>
            <a:endParaRPr lang="tr-TR" sz="2400" dirty="0" smtClean="0"/>
          </a:p>
          <a:p>
            <a:pPr algn="ctr">
              <a:buNone/>
            </a:pPr>
            <a:r>
              <a:rPr lang="tr-TR" sz="2700" dirty="0" err="1" smtClean="0"/>
              <a:t>Assignment</a:t>
            </a:r>
            <a:endParaRPr lang="tr-TR" sz="2700" dirty="0" smtClean="0"/>
          </a:p>
          <a:p>
            <a:pPr algn="ctr">
              <a:buNone/>
            </a:pPr>
            <a:r>
              <a:rPr lang="tr-TR" sz="2400" dirty="0" smtClean="0"/>
              <a:t>$</a:t>
            </a:r>
            <a:r>
              <a:rPr lang="en-US" sz="2400" dirty="0" smtClean="0"/>
              <a:t>salaries</a:t>
            </a:r>
            <a:r>
              <a:rPr lang="tr-TR" sz="2400" dirty="0" smtClean="0"/>
              <a:t> (</a:t>
            </a:r>
            <a:r>
              <a:rPr lang="en-US" sz="2400" dirty="0" smtClean="0"/>
              <a:t>"Perry“</a:t>
            </a:r>
            <a:r>
              <a:rPr lang="tr-TR" sz="2400" dirty="0" smtClean="0"/>
              <a:t>)</a:t>
            </a:r>
            <a:r>
              <a:rPr lang="en-US" sz="2400" dirty="0" smtClean="0"/>
              <a:t> = 57</a:t>
            </a:r>
            <a:r>
              <a:rPr lang="tr-TR" sz="2400" dirty="0" smtClean="0"/>
              <a:t>777;</a:t>
            </a: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tr-TR" sz="2700" dirty="0" err="1" smtClean="0"/>
              <a:t>Delete</a:t>
            </a:r>
            <a:endParaRPr lang="tr-TR" sz="2700" dirty="0" smtClean="0"/>
          </a:p>
          <a:p>
            <a:pPr algn="ctr">
              <a:buNone/>
            </a:pPr>
            <a:r>
              <a:rPr lang="tr-TR" sz="2400" dirty="0" err="1" smtClean="0"/>
              <a:t>Delete</a:t>
            </a:r>
            <a:r>
              <a:rPr lang="tr-TR" sz="2400" dirty="0" smtClean="0"/>
              <a:t> $</a:t>
            </a:r>
            <a:r>
              <a:rPr lang="en-US" sz="2400" dirty="0" smtClean="0"/>
              <a:t>salaries</a:t>
            </a:r>
            <a:r>
              <a:rPr lang="tr-TR" sz="2400" dirty="0" smtClean="0"/>
              <a:t> (</a:t>
            </a:r>
            <a:r>
              <a:rPr lang="en-US" sz="2400" dirty="0" smtClean="0"/>
              <a:t>"Perry“</a:t>
            </a:r>
            <a:r>
              <a:rPr lang="tr-TR" sz="2400" dirty="0" smtClean="0"/>
              <a:t>)</a:t>
            </a:r>
            <a:r>
              <a:rPr lang="en-US" sz="2400" dirty="0" smtClean="0"/>
              <a:t> </a:t>
            </a:r>
            <a:r>
              <a:rPr lang="tr-TR" sz="2400" dirty="0" smtClean="0"/>
              <a:t>;</a:t>
            </a:r>
            <a:endParaRPr lang="en-US" sz="2400" dirty="0" smtClean="0"/>
          </a:p>
          <a:p>
            <a:pPr>
              <a:buNone/>
            </a:pPr>
            <a:endParaRPr lang="tr-TR" sz="2400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79BF70D-1729-4094-87CD-787B76CFF7F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1277AAF1-1382-4446-BBA5-6659CBB7903C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Record Types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dirty="0" smtClean="0"/>
              <a:t>A record is an aggregate of data elements in which the individual elements</a:t>
            </a:r>
            <a:r>
              <a:rPr lang="tr-TR" dirty="0" smtClean="0"/>
              <a:t> </a:t>
            </a:r>
            <a:r>
              <a:rPr lang="en-US" dirty="0" smtClean="0"/>
              <a:t>are identified by names and accessed through offsets from the beginning of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structure</a:t>
            </a:r>
            <a:r>
              <a:rPr lang="tr-TR" dirty="0" smtClean="0"/>
              <a:t>.</a:t>
            </a:r>
          </a:p>
          <a:p>
            <a:r>
              <a:rPr lang="en-US" dirty="0" smtClean="0"/>
              <a:t>There is frequently a need in programs to model a collection of data in</a:t>
            </a:r>
            <a:r>
              <a:rPr lang="tr-TR" dirty="0" smtClean="0"/>
              <a:t> </a:t>
            </a:r>
            <a:r>
              <a:rPr lang="en-US" dirty="0" smtClean="0"/>
              <a:t>which the individual elements are not of the same type or size.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1B0DE368-14D9-4CA1-B6C6-F2270F93830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Primitive Data Types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err="1" smtClean="0"/>
              <a:t>Numeric</a:t>
            </a:r>
            <a:r>
              <a:rPr lang="tr-TR" dirty="0" smtClean="0"/>
              <a:t> </a:t>
            </a:r>
            <a:r>
              <a:rPr lang="tr-TR" dirty="0" err="1" smtClean="0"/>
              <a:t>types</a:t>
            </a:r>
            <a:endParaRPr lang="tr-TR" dirty="0" smtClean="0"/>
          </a:p>
          <a:p>
            <a:pPr marL="514350" indent="-152400" eaLnBrk="1" hangingPunct="1">
              <a:buFont typeface="+mj-lt"/>
              <a:buAutoNum type="arabicPeriod"/>
            </a:pPr>
            <a:r>
              <a:rPr lang="tr-TR" dirty="0" err="1" smtClean="0"/>
              <a:t>Integer</a:t>
            </a:r>
            <a:endParaRPr lang="tr-TR" dirty="0" smtClean="0"/>
          </a:p>
          <a:p>
            <a:pPr marL="514350" indent="-152400" eaLnBrk="1" hangingPunct="1">
              <a:buFont typeface="+mj-lt"/>
              <a:buAutoNum type="arabicPeriod"/>
            </a:pPr>
            <a:r>
              <a:rPr lang="tr-TR" dirty="0" err="1" smtClean="0"/>
              <a:t>Floating</a:t>
            </a:r>
            <a:r>
              <a:rPr lang="tr-TR" dirty="0" smtClean="0"/>
              <a:t>-</a:t>
            </a:r>
            <a:r>
              <a:rPr lang="tr-TR" dirty="0" err="1" smtClean="0"/>
              <a:t>point</a:t>
            </a:r>
            <a:endParaRPr lang="tr-TR" dirty="0" smtClean="0"/>
          </a:p>
          <a:p>
            <a:pPr marL="514350" indent="-152400" eaLnBrk="1" hangingPunct="1">
              <a:buFont typeface="+mj-lt"/>
              <a:buAutoNum type="arabicPeriod"/>
            </a:pPr>
            <a:r>
              <a:rPr lang="tr-TR" dirty="0" err="1" smtClean="0"/>
              <a:t>Complex</a:t>
            </a:r>
            <a:endParaRPr lang="tr-TR" dirty="0" smtClean="0"/>
          </a:p>
          <a:p>
            <a:pPr marL="514350" indent="-152400" eaLnBrk="1" hangingPunct="1">
              <a:buFont typeface="+mj-lt"/>
              <a:buAutoNum type="arabicPeriod"/>
            </a:pPr>
            <a:r>
              <a:rPr lang="tr-TR" dirty="0" err="1" smtClean="0"/>
              <a:t>Decimal</a:t>
            </a:r>
            <a:endParaRPr lang="tr-TR" dirty="0" smtClean="0"/>
          </a:p>
          <a:p>
            <a:pPr eaLnBrk="1" hangingPunct="1"/>
            <a:r>
              <a:rPr lang="tr-TR" dirty="0" err="1" smtClean="0"/>
              <a:t>Boolean</a:t>
            </a:r>
            <a:r>
              <a:rPr lang="tr-TR" dirty="0" smtClean="0"/>
              <a:t> </a:t>
            </a:r>
            <a:r>
              <a:rPr lang="tr-TR" dirty="0" err="1" smtClean="0"/>
              <a:t>types</a:t>
            </a:r>
            <a:endParaRPr lang="tr-TR" dirty="0" smtClean="0"/>
          </a:p>
          <a:p>
            <a:pPr eaLnBrk="1" hangingPunct="1"/>
            <a:r>
              <a:rPr lang="tr-TR" dirty="0" err="1" smtClean="0"/>
              <a:t>Character</a:t>
            </a:r>
            <a:r>
              <a:rPr lang="tr-TR" dirty="0" smtClean="0"/>
              <a:t> </a:t>
            </a:r>
            <a:r>
              <a:rPr lang="tr-TR" dirty="0" err="1" smtClean="0"/>
              <a:t>types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1277AAF1-1382-4446-BBA5-6659CBB7903C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Record Types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dirty="0" smtClean="0"/>
              <a:t>Records have been part of all of the most popular programming languages, when they were introduced</a:t>
            </a:r>
            <a:r>
              <a:rPr lang="tr-TR" dirty="0" smtClean="0"/>
              <a:t> </a:t>
            </a:r>
            <a:r>
              <a:rPr lang="en-US" dirty="0" smtClean="0"/>
              <a:t>by COBOL. </a:t>
            </a:r>
            <a:endParaRPr lang="tr-TR" dirty="0" smtClean="0"/>
          </a:p>
          <a:p>
            <a:r>
              <a:rPr lang="en-US" dirty="0" smtClean="0"/>
              <a:t>In some languages that support object-oriented programming,</a:t>
            </a:r>
            <a:r>
              <a:rPr lang="tr-TR" dirty="0" smtClean="0"/>
              <a:t> </a:t>
            </a:r>
            <a:r>
              <a:rPr lang="pt-BR" dirty="0" smtClean="0"/>
              <a:t>data classes serve as records.</a:t>
            </a:r>
            <a:endParaRPr lang="tr-TR" dirty="0" smtClean="0"/>
          </a:p>
          <a:p>
            <a:r>
              <a:rPr lang="en-US" dirty="0" smtClean="0"/>
              <a:t>In C, C++, and C#, records are supported with the </a:t>
            </a:r>
            <a:r>
              <a:rPr lang="en-US" b="1" dirty="0" err="1" smtClean="0"/>
              <a:t>struct</a:t>
            </a:r>
            <a:r>
              <a:rPr lang="en-US" b="1" dirty="0" smtClean="0"/>
              <a:t> data type. </a:t>
            </a:r>
            <a:endParaRPr lang="tr-TR" b="1" dirty="0" smtClean="0"/>
          </a:p>
          <a:p>
            <a:r>
              <a:rPr lang="en-US" dirty="0" smtClean="0"/>
              <a:t>In Python and Ruby, records can be implemented as hashes, can be elements of arrays.</a:t>
            </a:r>
            <a:endParaRPr lang="tr-TR" b="1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1277AAF1-1382-4446-BBA5-6659CBB7903C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Record Types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dirty="0" smtClean="0"/>
              <a:t>The fundamental difference between a record and an array is that record elements,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en-US" dirty="0" smtClean="0"/>
              <a:t>or </a:t>
            </a:r>
            <a:r>
              <a:rPr lang="en-US" b="1" dirty="0" smtClean="0"/>
              <a:t>fields, are not referenced by indices. Instead, the fields are named</a:t>
            </a:r>
            <a:r>
              <a:rPr lang="tr-TR" b="1" dirty="0" smtClean="0"/>
              <a:t> </a:t>
            </a:r>
            <a:r>
              <a:rPr lang="en-US" dirty="0" smtClean="0"/>
              <a:t>with identifiers, and references to the fields are made using these identifiers.</a:t>
            </a:r>
          </a:p>
          <a:p>
            <a:r>
              <a:rPr lang="en-US" dirty="0" smtClean="0"/>
              <a:t>Another difference is that records in some languages</a:t>
            </a:r>
            <a:r>
              <a:rPr lang="tr-TR" dirty="0" smtClean="0"/>
              <a:t> </a:t>
            </a:r>
            <a:r>
              <a:rPr lang="en-US" dirty="0" smtClean="0"/>
              <a:t>are allowed to include unions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1277AAF1-1382-4446-BBA5-6659CBB7903C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Record Types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b="1" dirty="0" smtClean="0"/>
              <a:t>In</a:t>
            </a:r>
            <a:r>
              <a:rPr lang="tr-TR" b="1" dirty="0" smtClean="0"/>
              <a:t> </a:t>
            </a:r>
            <a:r>
              <a:rPr lang="en-US" dirty="0" smtClean="0"/>
              <a:t>C++, structures are a minor variation on classes. </a:t>
            </a:r>
            <a:endParaRPr lang="tr-TR" dirty="0" smtClean="0"/>
          </a:p>
          <a:p>
            <a:r>
              <a:rPr lang="en-US" dirty="0" smtClean="0"/>
              <a:t>In C#, </a:t>
            </a:r>
            <a:r>
              <a:rPr lang="en-US" dirty="0" err="1" smtClean="0"/>
              <a:t>structs</a:t>
            </a:r>
            <a:r>
              <a:rPr lang="en-US" dirty="0" smtClean="0"/>
              <a:t> are also related</a:t>
            </a:r>
            <a:r>
              <a:rPr lang="tr-TR" dirty="0" smtClean="0"/>
              <a:t> </a:t>
            </a:r>
            <a:r>
              <a:rPr lang="en-US" dirty="0" smtClean="0"/>
              <a:t>to classes, but are also quite different. C# </a:t>
            </a:r>
            <a:r>
              <a:rPr lang="en-US" dirty="0" err="1" smtClean="0"/>
              <a:t>structs</a:t>
            </a:r>
            <a:r>
              <a:rPr lang="en-US" dirty="0" smtClean="0"/>
              <a:t> are stack-allocated value types,</a:t>
            </a:r>
            <a:r>
              <a:rPr lang="tr-TR" dirty="0" smtClean="0"/>
              <a:t> </a:t>
            </a:r>
            <a:r>
              <a:rPr lang="en-US" dirty="0" smtClean="0"/>
              <a:t>as opposed to class objects, which are heap-allocated reference types. </a:t>
            </a:r>
            <a:r>
              <a:rPr lang="en-US" dirty="0" err="1" smtClean="0"/>
              <a:t>Structs</a:t>
            </a:r>
            <a:endParaRPr lang="en-US" dirty="0" smtClean="0"/>
          </a:p>
          <a:p>
            <a:r>
              <a:rPr lang="en-US" dirty="0" smtClean="0"/>
              <a:t>in C++ and C# are normally used as encapsulation structures, rather than data</a:t>
            </a:r>
          </a:p>
          <a:p>
            <a:r>
              <a:rPr lang="tr-TR" dirty="0" err="1" smtClean="0"/>
              <a:t>structures</a:t>
            </a:r>
            <a:r>
              <a:rPr lang="tr-TR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1277AAF1-1382-4446-BBA5-6659CBB7903C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Record Types</a:t>
            </a:r>
            <a:r>
              <a:rPr lang="tr-TR" dirty="0" smtClean="0"/>
              <a:t>, </a:t>
            </a:r>
            <a:r>
              <a:rPr lang="en-US" dirty="0" smtClean="0"/>
              <a:t>For example,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tr-TR" dirty="0" smtClean="0"/>
              <a:t>I</a:t>
            </a:r>
            <a:r>
              <a:rPr lang="en-US" dirty="0" err="1" smtClean="0"/>
              <a:t>nformation</a:t>
            </a:r>
            <a:r>
              <a:rPr lang="en-US" dirty="0" smtClean="0"/>
              <a:t> about a college student might include name, student number,</a:t>
            </a:r>
            <a:r>
              <a:rPr lang="tr-TR" dirty="0" smtClean="0"/>
              <a:t> </a:t>
            </a:r>
            <a:r>
              <a:rPr lang="en-US" dirty="0" smtClean="0"/>
              <a:t>grade point average, and so forth. </a:t>
            </a:r>
            <a:endParaRPr lang="tr-TR" dirty="0" smtClean="0"/>
          </a:p>
          <a:p>
            <a:r>
              <a:rPr lang="en-US" dirty="0" smtClean="0"/>
              <a:t>A data type for </a:t>
            </a:r>
            <a:endParaRPr lang="tr-TR" dirty="0" smtClean="0"/>
          </a:p>
          <a:p>
            <a:pPr>
              <a:buNone/>
            </a:pPr>
            <a:r>
              <a:rPr lang="en-US" dirty="0" smtClean="0"/>
              <a:t>a character string for the name,</a:t>
            </a:r>
            <a:endParaRPr lang="tr-TR" dirty="0" smtClean="0"/>
          </a:p>
          <a:p>
            <a:pPr>
              <a:buNone/>
            </a:pPr>
            <a:r>
              <a:rPr lang="en-US" dirty="0" smtClean="0"/>
              <a:t>an integer for the student number, </a:t>
            </a:r>
            <a:endParaRPr lang="tr-TR" dirty="0" smtClean="0"/>
          </a:p>
          <a:p>
            <a:pPr>
              <a:buNone/>
            </a:pPr>
            <a:r>
              <a:rPr lang="en-US" dirty="0" smtClean="0"/>
              <a:t>a floating</a:t>
            </a:r>
            <a:r>
              <a:rPr lang="tr-TR" dirty="0" smtClean="0"/>
              <a:t> </a:t>
            </a:r>
            <a:r>
              <a:rPr lang="en-US" dirty="0" smtClean="0"/>
              <a:t>point</a:t>
            </a:r>
            <a:r>
              <a:rPr lang="tr-TR" dirty="0" smtClean="0"/>
              <a:t> </a:t>
            </a:r>
            <a:r>
              <a:rPr lang="en-US" dirty="0" smtClean="0"/>
              <a:t>for the grade point average,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Records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struct</a:t>
            </a:r>
            <a:r>
              <a:rPr lang="en-US" dirty="0" smtClean="0"/>
              <a:t> C</a:t>
            </a:r>
            <a:r>
              <a:rPr lang="tr-TR" dirty="0" smtClean="0"/>
              <a:t>, C++, C#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Courier New" pitchFamily="49" charset="0"/>
              </a:rPr>
              <a:t>struct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tr-TR" b="1" dirty="0" err="1" smtClean="0">
                <a:latin typeface="Courier New" pitchFamily="49" charset="0"/>
              </a:rPr>
              <a:t>student</a:t>
            </a:r>
            <a:r>
              <a:rPr lang="en-US" b="1" dirty="0" smtClean="0">
                <a:latin typeface="Courier New" pitchFamily="49" charset="0"/>
              </a:rPr>
              <a:t> {</a:t>
            </a:r>
          </a:p>
          <a:p>
            <a:pPr lvl="2">
              <a:buFont typeface="Arial" charset="0"/>
              <a:buNone/>
            </a:pPr>
            <a:r>
              <a:rPr lang="en-US" sz="2800" b="1" dirty="0" smtClean="0">
                <a:latin typeface="Courier New" pitchFamily="49" charset="0"/>
              </a:rPr>
              <a:t>		</a:t>
            </a:r>
            <a:r>
              <a:rPr lang="tr-TR" sz="2800" b="1" dirty="0" err="1" smtClean="0">
                <a:latin typeface="Courier New" pitchFamily="49" charset="0"/>
              </a:rPr>
              <a:t>char</a:t>
            </a:r>
            <a:r>
              <a:rPr lang="tr-TR" sz="2800" b="1" dirty="0" smtClean="0">
                <a:latin typeface="Courier New" pitchFamily="49" charset="0"/>
              </a:rPr>
              <a:t> name [20]</a:t>
            </a:r>
            <a:r>
              <a:rPr lang="en-US" sz="2800" b="1" dirty="0" smtClean="0">
                <a:latin typeface="Courier New" pitchFamily="49" charset="0"/>
              </a:rPr>
              <a:t>; </a:t>
            </a:r>
          </a:p>
          <a:p>
            <a:pPr lvl="2">
              <a:buFont typeface="Arial" charset="0"/>
              <a:buNone/>
            </a:pPr>
            <a:r>
              <a:rPr lang="en-US" sz="2800" b="1" dirty="0" smtClean="0">
                <a:latin typeface="Courier New" pitchFamily="49" charset="0"/>
              </a:rPr>
              <a:t>		</a:t>
            </a:r>
            <a:r>
              <a:rPr lang="en-US" sz="2800" b="1" dirty="0" err="1" smtClean="0">
                <a:latin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tr-TR" sz="2800" b="1" dirty="0" err="1" smtClean="0">
                <a:latin typeface="Courier New" pitchFamily="49" charset="0"/>
              </a:rPr>
              <a:t>number</a:t>
            </a:r>
            <a:r>
              <a:rPr lang="en-US" sz="2800" b="1" dirty="0" smtClean="0">
                <a:latin typeface="Courier New" pitchFamily="49" charset="0"/>
              </a:rPr>
              <a:t>; </a:t>
            </a:r>
          </a:p>
          <a:p>
            <a:pPr lvl="2">
              <a:buFont typeface="Arial" charset="0"/>
              <a:buNone/>
            </a:pPr>
            <a:r>
              <a:rPr lang="en-US" sz="2800" b="1" dirty="0" smtClean="0">
                <a:latin typeface="Courier New" pitchFamily="49" charset="0"/>
              </a:rPr>
              <a:t>	</a:t>
            </a:r>
            <a:r>
              <a:rPr lang="tr-TR" sz="2800" b="1" dirty="0" smtClean="0">
                <a:latin typeface="Courier New" pitchFamily="49" charset="0"/>
              </a:rPr>
              <a:t>	</a:t>
            </a:r>
            <a:r>
              <a:rPr lang="tr-TR" sz="2800" b="1" dirty="0" err="1" smtClean="0">
                <a:latin typeface="Courier New" pitchFamily="49" charset="0"/>
              </a:rPr>
              <a:t>float</a:t>
            </a:r>
            <a:r>
              <a:rPr lang="tr-TR" sz="2800" b="1" dirty="0" smtClean="0">
                <a:latin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</a:rPr>
              <a:t>grade</a:t>
            </a:r>
            <a:r>
              <a:rPr lang="tr-TR" sz="2800" b="1" dirty="0" smtClean="0">
                <a:latin typeface="Courier New" pitchFamily="49" charset="0"/>
              </a:rPr>
              <a:t>_</a:t>
            </a:r>
            <a:r>
              <a:rPr lang="en-US" sz="2800" b="1" dirty="0" smtClean="0">
                <a:latin typeface="Courier New" pitchFamily="49" charset="0"/>
              </a:rPr>
              <a:t>average</a:t>
            </a:r>
            <a:r>
              <a:rPr lang="tr-TR" sz="2800" b="1" dirty="0" smtClean="0">
                <a:latin typeface="Courier New" pitchFamily="49" charset="0"/>
              </a:rPr>
              <a:t>;</a:t>
            </a:r>
            <a:endParaRPr lang="en-US" sz="2800" b="1" dirty="0" smtClean="0">
              <a:latin typeface="Courier New" pitchFamily="49" charset="0"/>
            </a:endParaRPr>
          </a:p>
          <a:p>
            <a:pPr lvl="2">
              <a:buFont typeface="Arial" charset="0"/>
              <a:buNone/>
            </a:pPr>
            <a:r>
              <a:rPr lang="en-US" sz="2800" b="1" dirty="0" smtClean="0">
                <a:latin typeface="Courier New" pitchFamily="49" charset="0"/>
              </a:rPr>
              <a:t>  }; </a:t>
            </a:r>
          </a:p>
          <a:p>
            <a:r>
              <a:rPr lang="en-US" b="1" dirty="0" err="1" smtClean="0">
                <a:latin typeface="Courier New" pitchFamily="49" charset="0"/>
              </a:rPr>
              <a:t>struct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tr-TR" b="1" dirty="0" err="1" smtClean="0">
                <a:latin typeface="Courier New" pitchFamily="49" charset="0"/>
              </a:rPr>
              <a:t>student</a:t>
            </a:r>
            <a:r>
              <a:rPr lang="tr-TR" b="1" dirty="0" smtClean="0">
                <a:latin typeface="Courier New" pitchFamily="49" charset="0"/>
              </a:rPr>
              <a:t> class1;</a:t>
            </a:r>
          </a:p>
          <a:p>
            <a:r>
              <a:rPr lang="tr-TR" b="1" dirty="0" smtClean="0">
                <a:latin typeface="Courier New" pitchFamily="49" charset="0"/>
              </a:rPr>
              <a:t>class1.name = “John”;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79BF70D-1729-4094-87CD-787B76CFF7F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EA01FAE9-8A80-49DF-B977-7E82995CCF5E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Definition of Records in COBOL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COBOL uses level numbers to show nested records; others use recursive definition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01 EMP-REC.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02 EMP-NAME.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  05 FIRST PIC X(20).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  05 MID   PIC X(10).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  05 LAST  PIC X(20).</a:t>
            </a:r>
          </a:p>
          <a:p>
            <a:pPr lvl="1" eaLnBrk="1" hangingPunct="1"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02 HOURLY-RATE PIC 99V99.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B7B5DACB-B939-4C90-B38B-8946EF6C2767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 of Records in Ada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Record structures are indicated in an orthogonal way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Emp_Rec_Type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is record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First: String (1..20);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Mid: String (1..10);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Last: String (1..20);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Hourly_Rate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Float;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end record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Emp_Rec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Emp_Rec_Type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Types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79BF70D-1729-4094-87CD-787B76CFF7F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295400"/>
            <a:ext cx="3276600" cy="505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Dikdörtgen"/>
          <p:cNvSpPr/>
          <p:nvPr/>
        </p:nvSpPr>
        <p:spPr>
          <a:xfrm>
            <a:off x="838200" y="1676400"/>
            <a:ext cx="3124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A </a:t>
            </a:r>
            <a:r>
              <a:rPr lang="tr-TR" sz="28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compile</a:t>
            </a:r>
            <a:r>
              <a:rPr lang="tr-TR" sz="28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-time</a:t>
            </a:r>
          </a:p>
          <a:p>
            <a:r>
              <a:rPr lang="tr-TR" sz="28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descriptor</a:t>
            </a:r>
            <a:r>
              <a:rPr lang="tr-TR" sz="28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28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tr-TR" sz="28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tr-TR" sz="2800" dirty="0" err="1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record</a:t>
            </a:r>
            <a:endParaRPr lang="tr-TR" sz="28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72918A22-4055-47AF-8681-CE130BE4E49E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 to Records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tx2"/>
                </a:solidFill>
              </a:rPr>
              <a:t>Record field references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1. COBOL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field_name </a:t>
            </a:r>
            <a:r>
              <a:rPr lang="en-US" sz="1600" smtClean="0">
                <a:latin typeface="Courier New" pitchFamily="49" charset="0"/>
              </a:rPr>
              <a:t>OF</a:t>
            </a:r>
            <a:r>
              <a:rPr lang="en-US" sz="1800" smtClean="0"/>
              <a:t> record_name_1 </a:t>
            </a:r>
            <a:r>
              <a:rPr lang="en-US" sz="1600" smtClean="0">
                <a:latin typeface="Courier New" pitchFamily="49" charset="0"/>
              </a:rPr>
              <a:t>OF</a:t>
            </a:r>
            <a:r>
              <a:rPr lang="en-US" sz="1800" smtClean="0"/>
              <a:t> ... </a:t>
            </a:r>
            <a:r>
              <a:rPr lang="en-US" sz="1600" smtClean="0">
                <a:latin typeface="Courier New" pitchFamily="49" charset="0"/>
              </a:rPr>
              <a:t>OF</a:t>
            </a:r>
            <a:r>
              <a:rPr lang="en-US" sz="1800" smtClean="0"/>
              <a:t> record_name_n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2. Others (dot notation)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record_name_1.record_name_2. ... record_name_n.field_name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80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tx2"/>
                </a:solidFill>
              </a:rPr>
              <a:t>Fully qualified references</a:t>
            </a:r>
            <a:r>
              <a:rPr lang="en-US" sz="2000" smtClean="0"/>
              <a:t> must include all record names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tx2"/>
                </a:solidFill>
              </a:rPr>
              <a:t>Elliptical references</a:t>
            </a:r>
            <a:r>
              <a:rPr lang="en-US" sz="2000" smtClean="0"/>
              <a:t> allow leaving out record names as long as the reference is unambiguous, for example in COBOL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FIRST, FIRST OF EMP-NAME</a:t>
            </a:r>
            <a:r>
              <a:rPr lang="en-US" sz="2000" smtClean="0"/>
              <a:t>, and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2000" smtClean="0"/>
              <a:t> of EMP-REC are elliptical references to the employee’s first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09152EC5-3A8F-4C92-AE78-9DD7704C162F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Operations on Records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 is very common if the types are identical</a:t>
            </a:r>
          </a:p>
          <a:p>
            <a:pPr eaLnBrk="1" hangingPunct="1"/>
            <a:r>
              <a:rPr lang="en-US" smtClean="0"/>
              <a:t>Ada allows record comparison</a:t>
            </a:r>
          </a:p>
          <a:p>
            <a:pPr eaLnBrk="1" hangingPunct="1"/>
            <a:r>
              <a:rPr lang="en-US" smtClean="0"/>
              <a:t>Ada records can be initialized with aggregate literals</a:t>
            </a:r>
          </a:p>
          <a:p>
            <a:pPr eaLnBrk="1" hangingPunct="1"/>
            <a:r>
              <a:rPr lang="en-US" smtClean="0"/>
              <a:t>COBOL provides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MOVE CORRESPONDING</a:t>
            </a:r>
          </a:p>
          <a:p>
            <a:pPr lvl="1" eaLnBrk="1" hangingPunct="1"/>
            <a:r>
              <a:rPr lang="en-US" smtClean="0"/>
              <a:t>Copies a field of the source record to the corresponding field in the target record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1032CDBD-5072-408B-A1E0-3812E9021D5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Primitive Data Types: Integer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The most common primitive numeric data type is </a:t>
            </a:r>
            <a:r>
              <a:rPr lang="en-US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integer</a:t>
            </a:r>
            <a:endParaRPr lang="tr-TR" b="1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tr-TR" dirty="0" smtClean="0"/>
              <a:t>I</a:t>
            </a:r>
            <a:r>
              <a:rPr lang="en-US" dirty="0" smtClean="0"/>
              <a:t>f </a:t>
            </a:r>
            <a:r>
              <a:rPr lang="en-US" dirty="0"/>
              <a:t>precision is </a:t>
            </a:r>
            <a:r>
              <a:rPr lang="en-US" dirty="0" smtClean="0"/>
              <a:t>important</a:t>
            </a:r>
            <a:r>
              <a:rPr lang="tr-TR" dirty="0" smtClean="0"/>
              <a:t>, use integer</a:t>
            </a:r>
            <a:endParaRPr lang="tr-TR" dirty="0" smtClean="0"/>
          </a:p>
          <a:p>
            <a:pPr eaLnBrk="1" hangingPunct="1"/>
            <a:r>
              <a:rPr lang="en-US" dirty="0" smtClean="0"/>
              <a:t>There may be </a:t>
            </a:r>
            <a:r>
              <a:rPr lang="en-US" dirty="0" smtClean="0"/>
              <a:t>different </a:t>
            </a:r>
            <a:r>
              <a:rPr lang="en-US" dirty="0" smtClean="0"/>
              <a:t>integer types </a:t>
            </a:r>
          </a:p>
          <a:p>
            <a:pPr eaLnBrk="1" hangingPunct="1"/>
            <a:r>
              <a:rPr lang="en-US" dirty="0" smtClean="0"/>
              <a:t>Java’s integer </a:t>
            </a:r>
            <a:r>
              <a:rPr lang="tr-TR" dirty="0" smtClean="0"/>
              <a:t>definition</a:t>
            </a:r>
            <a:r>
              <a:rPr lang="en-US" dirty="0" smtClean="0"/>
              <a:t>s: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long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tr-TR" dirty="0" smtClean="0"/>
              <a:t>C++ </a:t>
            </a:r>
            <a:r>
              <a:rPr lang="en-US" dirty="0" smtClean="0"/>
              <a:t>integer </a:t>
            </a:r>
            <a:r>
              <a:rPr lang="tr-TR" dirty="0" smtClean="0"/>
              <a:t>definition</a:t>
            </a:r>
            <a:r>
              <a:rPr lang="en-US" dirty="0" smtClean="0"/>
              <a:t>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lon</a:t>
            </a: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g</a:t>
            </a:r>
          </a:p>
          <a:p>
            <a:pPr eaLnBrk="1" hangingPunct="1"/>
            <a:r>
              <a:rPr lang="tr-TR" dirty="0"/>
              <a:t>Example</a:t>
            </a: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 10, 100, -786, 080, 1000000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41980C4C-9457-4A8F-9560-173868B9ECC9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 smtClean="0"/>
              <a:t>Evaluation and Comparison to Arrays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Records are used when collection of data values is heterogeneous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Access to array elements is much slower than access to record fields, because subscripts are dynamic (field names are static)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Dynamic subscripts could be used with record field access, but it would disallow type checking and it would be much slower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41980C4C-9457-4A8F-9560-173868B9ECC9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Evaluation and Comparison to Arrays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Records are frequently valuable data types in programming languages. </a:t>
            </a:r>
            <a:endParaRPr lang="tr-TR" dirty="0" smtClean="0"/>
          </a:p>
          <a:p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design of record types is </a:t>
            </a:r>
            <a:r>
              <a:rPr lang="tr-TR" dirty="0" smtClean="0"/>
              <a:t>s</a:t>
            </a:r>
            <a:r>
              <a:rPr lang="en-US" dirty="0" err="1" smtClean="0"/>
              <a:t>traightforward</a:t>
            </a:r>
            <a:r>
              <a:rPr lang="en-US" dirty="0" smtClean="0"/>
              <a:t>, and their use is safe.</a:t>
            </a:r>
            <a:endParaRPr lang="tr-TR" dirty="0" smtClean="0"/>
          </a:p>
          <a:p>
            <a:r>
              <a:rPr lang="en-US" dirty="0" smtClean="0"/>
              <a:t>Arrays are used when all the data values have the</a:t>
            </a:r>
            <a:r>
              <a:rPr lang="tr-TR" dirty="0" smtClean="0"/>
              <a:t> </a:t>
            </a:r>
            <a:r>
              <a:rPr lang="en-US" dirty="0" smtClean="0"/>
              <a:t>same type and/or are processed in the same way</a:t>
            </a:r>
            <a:r>
              <a:rPr lang="tr-TR" dirty="0" smtClean="0"/>
              <a:t> </a:t>
            </a:r>
            <a:r>
              <a:rPr lang="en-US" dirty="0" smtClean="0"/>
              <a:t>by using dynamic subscripting as the addressing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1143000"/>
          </a:xfrm>
        </p:spPr>
        <p:txBody>
          <a:bodyPr/>
          <a:lstStyle/>
          <a:p>
            <a:r>
              <a:rPr lang="en-US" dirty="0" smtClean="0"/>
              <a:t>Evaluation and Comparison to Arrays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Records are used when the collection of data values is heterogeneous and</a:t>
            </a:r>
            <a:r>
              <a:rPr lang="tr-TR" dirty="0" smtClean="0"/>
              <a:t> </a:t>
            </a:r>
            <a:r>
              <a:rPr lang="en-US" dirty="0" smtClean="0"/>
              <a:t>the different fields are not processed in the same way. </a:t>
            </a:r>
            <a:endParaRPr lang="tr-TR" dirty="0" smtClean="0"/>
          </a:p>
          <a:p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en-US" dirty="0" smtClean="0"/>
              <a:t>the fields of a record</a:t>
            </a:r>
            <a:r>
              <a:rPr lang="tr-TR" dirty="0" smtClean="0"/>
              <a:t> </a:t>
            </a:r>
            <a:r>
              <a:rPr lang="en-US" dirty="0" smtClean="0"/>
              <a:t>need not be processed in a particular order. </a:t>
            </a:r>
            <a:endParaRPr lang="tr-TR" dirty="0" smtClean="0"/>
          </a:p>
          <a:p>
            <a:r>
              <a:rPr lang="en-US" dirty="0" smtClean="0"/>
              <a:t>Field names provide very efficient access</a:t>
            </a:r>
            <a:r>
              <a:rPr lang="tr-TR" dirty="0" smtClean="0"/>
              <a:t> </a:t>
            </a:r>
            <a:r>
              <a:rPr lang="en-US" dirty="0" smtClean="0"/>
              <a:t>to the fields.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79BF70D-1729-4094-87CD-787B76CFF7FB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45A0F622-D117-4D64-8B7A-FFB35D3F4051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Implementation of Record Type</a:t>
            </a:r>
          </a:p>
        </p:txBody>
      </p:sp>
      <p:pic>
        <p:nvPicPr>
          <p:cNvPr id="5427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676400"/>
            <a:ext cx="2952750" cy="441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8" name="Text Box 5"/>
          <p:cNvSpPr txBox="1">
            <a:spLocks noChangeArrowheads="1"/>
          </p:cNvSpPr>
          <p:nvPr/>
        </p:nvSpPr>
        <p:spPr bwMode="auto">
          <a:xfrm>
            <a:off x="457200" y="2819400"/>
            <a:ext cx="4419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Lucida Sans Unicode" pitchFamily="34" charset="0"/>
              </a:rPr>
              <a:t>Offset address relative to the beginning of the records is associated with each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</a:t>
            </a:r>
            <a:r>
              <a:rPr lang="en-US" dirty="0" smtClean="0"/>
              <a:t> Types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tuple</a:t>
            </a:r>
            <a:r>
              <a:rPr lang="en-US" dirty="0" smtClean="0"/>
              <a:t> is a data type that is similar to a record, except that the elements are not named</a:t>
            </a:r>
            <a:endParaRPr lang="tr-TR" dirty="0" smtClean="0"/>
          </a:p>
          <a:p>
            <a:r>
              <a:rPr lang="en-US" dirty="0" smtClean="0"/>
              <a:t>Used in Python, ML, and F# to allow functions to return multiple values</a:t>
            </a:r>
          </a:p>
          <a:p>
            <a:endParaRPr lang="tr-TR" dirty="0" smtClean="0"/>
          </a:p>
          <a:p>
            <a:endParaRPr lang="en-US" dirty="0" smtClean="0"/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3A8286E5-EF38-4AC1-A8E2-1837466AC4F0}" type="slidenum">
              <a:rPr lang="en-US" smtClean="0"/>
              <a:pPr/>
              <a:t>74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</a:t>
            </a:r>
            <a:r>
              <a:rPr lang="en-US" dirty="0" smtClean="0"/>
              <a:t> Types</a:t>
            </a:r>
            <a:r>
              <a:rPr lang="tr-TR" dirty="0" smtClean="0"/>
              <a:t> in </a:t>
            </a:r>
            <a:r>
              <a:rPr lang="en-US" dirty="0" smtClean="0"/>
              <a:t>Python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It</a:t>
            </a:r>
            <a:r>
              <a:rPr lang="tr-TR" dirty="0" smtClean="0"/>
              <a:t> has </a:t>
            </a:r>
            <a:r>
              <a:rPr lang="en-US" dirty="0" smtClean="0"/>
              <a:t>an immutable </a:t>
            </a:r>
            <a:r>
              <a:rPr lang="en-US" dirty="0" err="1" smtClean="0"/>
              <a:t>tuple</a:t>
            </a:r>
            <a:r>
              <a:rPr lang="en-US" dirty="0" smtClean="0"/>
              <a:t> type. </a:t>
            </a:r>
            <a:endParaRPr lang="tr-TR" dirty="0" smtClean="0"/>
          </a:p>
          <a:p>
            <a:r>
              <a:rPr lang="en-US" dirty="0" smtClean="0"/>
              <a:t>One use of </a:t>
            </a:r>
            <a:r>
              <a:rPr lang="en-US" dirty="0" err="1" smtClean="0"/>
              <a:t>tuples</a:t>
            </a:r>
            <a:r>
              <a:rPr lang="en-US" dirty="0" smtClean="0"/>
              <a:t> is when</a:t>
            </a:r>
            <a:r>
              <a:rPr lang="tr-TR" dirty="0" smtClean="0"/>
              <a:t> </a:t>
            </a:r>
            <a:r>
              <a:rPr lang="en-US" dirty="0" smtClean="0"/>
              <a:t>an array must be write protected, such as when it is sent as a parameter to an</a:t>
            </a:r>
            <a:r>
              <a:rPr lang="tr-TR" dirty="0" smtClean="0"/>
              <a:t> </a:t>
            </a:r>
            <a:r>
              <a:rPr lang="en-US" dirty="0" smtClean="0"/>
              <a:t>external function and the user does not want the function to be able to modify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parameter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79BF70D-1729-4094-87CD-787B76CFF7FB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</a:t>
            </a:r>
            <a:r>
              <a:rPr lang="en-US" dirty="0" smtClean="0"/>
              <a:t> Types</a:t>
            </a:r>
            <a:r>
              <a:rPr lang="tr-TR" dirty="0" smtClean="0"/>
              <a:t> in </a:t>
            </a:r>
            <a:r>
              <a:rPr lang="en-US" dirty="0" smtClean="0"/>
              <a:t>Python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</a:t>
            </a:r>
            <a:r>
              <a:rPr lang="en-US" dirty="0" err="1" smtClean="0"/>
              <a:t>tuple</a:t>
            </a:r>
            <a:r>
              <a:rPr lang="en-US" dirty="0" smtClean="0"/>
              <a:t> needs to be changed, it</a:t>
            </a:r>
            <a:r>
              <a:rPr lang="tr-TR" dirty="0" smtClean="0"/>
              <a:t> </a:t>
            </a:r>
            <a:r>
              <a:rPr lang="en-US" dirty="0" smtClean="0"/>
              <a:t>can be converted to an array with the list function.</a:t>
            </a:r>
            <a:endParaRPr lang="tr-TR" dirty="0" smtClean="0"/>
          </a:p>
          <a:p>
            <a:r>
              <a:rPr lang="en-US" dirty="0" smtClean="0"/>
              <a:t> After the change, it can be</a:t>
            </a:r>
            <a:r>
              <a:rPr lang="tr-TR" dirty="0" smtClean="0"/>
              <a:t> </a:t>
            </a:r>
            <a:r>
              <a:rPr lang="en-US" dirty="0" smtClean="0"/>
              <a:t>converted back to a </a:t>
            </a:r>
            <a:r>
              <a:rPr lang="en-US" dirty="0" err="1" smtClean="0"/>
              <a:t>tuple</a:t>
            </a:r>
            <a:r>
              <a:rPr lang="en-US" dirty="0" smtClean="0"/>
              <a:t> with the </a:t>
            </a:r>
            <a:r>
              <a:rPr lang="en-US" dirty="0" err="1" smtClean="0"/>
              <a:t>tuple</a:t>
            </a:r>
            <a:r>
              <a:rPr lang="en-US" dirty="0" smtClean="0"/>
              <a:t> function. </a:t>
            </a:r>
            <a:endParaRPr lang="tr-TR" dirty="0" smtClean="0"/>
          </a:p>
          <a:p>
            <a:r>
              <a:rPr lang="tr-TR" dirty="0" smtClean="0"/>
              <a:t>T</a:t>
            </a:r>
            <a:r>
              <a:rPr lang="en-US" dirty="0" smtClean="0"/>
              <a:t>he elements of a </a:t>
            </a:r>
            <a:r>
              <a:rPr lang="en-US" dirty="0" err="1" smtClean="0"/>
              <a:t>tuple</a:t>
            </a:r>
            <a:r>
              <a:rPr lang="en-US" dirty="0" smtClean="0"/>
              <a:t> need not be of the same type.</a:t>
            </a:r>
            <a:endParaRPr lang="tr-TR" dirty="0" smtClean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79BF70D-1729-4094-87CD-787B76CFF7FB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</a:t>
            </a:r>
            <a:r>
              <a:rPr lang="en-US" dirty="0" smtClean="0"/>
              <a:t> Types</a:t>
            </a:r>
            <a:r>
              <a:rPr lang="tr-TR" dirty="0" smtClean="0"/>
              <a:t> in </a:t>
            </a:r>
            <a:r>
              <a:rPr lang="en-US" dirty="0" smtClean="0"/>
              <a:t>Python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en-US" dirty="0" smtClean="0"/>
              <a:t>is created by assigning a </a:t>
            </a:r>
            <a:r>
              <a:rPr lang="en-US" dirty="0" err="1" smtClean="0"/>
              <a:t>tuple</a:t>
            </a:r>
            <a:r>
              <a:rPr lang="en-US" dirty="0" smtClean="0"/>
              <a:t> literal, </a:t>
            </a:r>
            <a:r>
              <a:rPr lang="tr-TR" dirty="0" smtClean="0"/>
              <a:t>			</a:t>
            </a:r>
            <a:r>
              <a:rPr lang="tr-TR" dirty="0" err="1" smtClean="0"/>
              <a:t>myTuple</a:t>
            </a:r>
            <a:r>
              <a:rPr lang="tr-TR" dirty="0" smtClean="0"/>
              <a:t> = (3, 5.8, '</a:t>
            </a:r>
            <a:r>
              <a:rPr lang="tr-TR" dirty="0" err="1" smtClean="0"/>
              <a:t>apple</a:t>
            </a:r>
            <a:r>
              <a:rPr lang="tr-TR" dirty="0" smtClean="0"/>
              <a:t>')</a:t>
            </a:r>
          </a:p>
          <a:p>
            <a:r>
              <a:rPr lang="en-US" dirty="0" smtClean="0"/>
              <a:t>The elements of a </a:t>
            </a:r>
            <a:r>
              <a:rPr lang="en-US" dirty="0" err="1" smtClean="0"/>
              <a:t>tuple</a:t>
            </a:r>
            <a:r>
              <a:rPr lang="en-US" dirty="0" smtClean="0"/>
              <a:t> can be referenced with indexing in brackets, 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		</a:t>
            </a:r>
            <a:r>
              <a:rPr lang="tr-TR" dirty="0" err="1" smtClean="0"/>
              <a:t>myTuple</a:t>
            </a:r>
            <a:r>
              <a:rPr lang="tr-TR" dirty="0" smtClean="0"/>
              <a:t>[1]</a:t>
            </a:r>
          </a:p>
          <a:p>
            <a:r>
              <a:rPr lang="en-US" dirty="0" err="1" smtClean="0"/>
              <a:t>Tuples</a:t>
            </a:r>
            <a:r>
              <a:rPr lang="en-US" dirty="0" smtClean="0"/>
              <a:t> can be deleted</a:t>
            </a:r>
            <a:r>
              <a:rPr lang="tr-TR" dirty="0" smtClean="0"/>
              <a:t> </a:t>
            </a:r>
            <a:r>
              <a:rPr lang="en-US" dirty="0" smtClean="0"/>
              <a:t>with the </a:t>
            </a:r>
            <a:r>
              <a:rPr lang="en-US" b="1" dirty="0" smtClean="0"/>
              <a:t>del </a:t>
            </a:r>
            <a:r>
              <a:rPr lang="en-US" dirty="0" smtClean="0"/>
              <a:t>statement. </a:t>
            </a:r>
            <a:endParaRPr lang="tr-TR" dirty="0" smtClean="0"/>
          </a:p>
          <a:p>
            <a:r>
              <a:rPr lang="en-US" dirty="0" smtClean="0"/>
              <a:t>There are also other operators and functions that</a:t>
            </a:r>
            <a:r>
              <a:rPr lang="tr-TR" dirty="0" smtClean="0"/>
              <a:t> </a:t>
            </a:r>
            <a:r>
              <a:rPr lang="tr-TR" dirty="0" err="1" smtClean="0"/>
              <a:t>operate</a:t>
            </a:r>
            <a:r>
              <a:rPr lang="tr-TR" dirty="0" smtClean="0"/>
              <a:t> on </a:t>
            </a:r>
            <a:r>
              <a:rPr lang="tr-TR" dirty="0" err="1" smtClean="0"/>
              <a:t>tuples</a:t>
            </a:r>
            <a:r>
              <a:rPr lang="tr-TR" dirty="0" smtClean="0"/>
              <a:t>.</a:t>
            </a: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79BF70D-1729-4094-87CD-787B76CFF7FB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Types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029200"/>
          </a:xfrm>
        </p:spPr>
        <p:txBody>
          <a:bodyPr/>
          <a:lstStyle/>
          <a:p>
            <a:r>
              <a:rPr lang="en-US" dirty="0" smtClean="0"/>
              <a:t>Lists were first supported in the first functional programming language, LISP.</a:t>
            </a:r>
          </a:p>
          <a:p>
            <a:r>
              <a:rPr lang="en-US" dirty="0" smtClean="0"/>
              <a:t>They have always been part of the functional languages, but in recent years</a:t>
            </a:r>
            <a:r>
              <a:rPr lang="tr-TR" dirty="0" smtClean="0"/>
              <a:t> </a:t>
            </a:r>
            <a:r>
              <a:rPr lang="en-US" dirty="0" smtClean="0"/>
              <a:t>they have found their way into some imperative languages. </a:t>
            </a:r>
            <a:endParaRPr lang="tr-TR" dirty="0" smtClean="0"/>
          </a:p>
          <a:p>
            <a:r>
              <a:rPr lang="en-US" dirty="0" smtClean="0"/>
              <a:t>C# and Java support  List and </a:t>
            </a:r>
            <a:r>
              <a:rPr lang="en-US" dirty="0" err="1" smtClean="0"/>
              <a:t>ArrayList</a:t>
            </a:r>
            <a:r>
              <a:rPr lang="tr-TR" dirty="0" smtClean="0"/>
              <a:t> </a:t>
            </a:r>
            <a:r>
              <a:rPr lang="en-US" dirty="0" smtClean="0"/>
              <a:t>classes</a:t>
            </a:r>
            <a:r>
              <a:rPr lang="tr-TR" dirty="0" smtClean="0"/>
              <a:t>.</a:t>
            </a:r>
            <a:r>
              <a:rPr lang="en-US" dirty="0" smtClean="0"/>
              <a:t> These structures are</a:t>
            </a:r>
            <a:r>
              <a:rPr lang="tr-TR" dirty="0" smtClean="0"/>
              <a:t> </a:t>
            </a:r>
            <a:r>
              <a:rPr lang="tr-TR" dirty="0" err="1" smtClean="0"/>
              <a:t>actually</a:t>
            </a:r>
            <a:r>
              <a:rPr lang="tr-TR" dirty="0" smtClean="0"/>
              <a:t>  </a:t>
            </a:r>
            <a:r>
              <a:rPr lang="tr-TR" dirty="0" err="1" smtClean="0"/>
              <a:t>lists</a:t>
            </a:r>
            <a:r>
              <a:rPr lang="tr-TR" dirty="0" smtClean="0"/>
              <a:t>.</a:t>
            </a:r>
            <a:endParaRPr lang="en-US" dirty="0" smtClean="0"/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60BD4B92-9D66-48CC-B0E5-81D65CB6C7DF}" type="slidenum">
              <a:rPr lang="en-US" smtClean="0"/>
              <a:pPr/>
              <a:t>78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Types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029200"/>
          </a:xfrm>
        </p:spPr>
        <p:txBody>
          <a:bodyPr/>
          <a:lstStyle/>
          <a:p>
            <a:r>
              <a:rPr lang="en-US" dirty="0" smtClean="0"/>
              <a:t>Lists in </a:t>
            </a:r>
            <a:r>
              <a:rPr lang="tr-TR" dirty="0" err="1" smtClean="0"/>
              <a:t>Common</a:t>
            </a:r>
            <a:r>
              <a:rPr lang="tr-TR" dirty="0" smtClean="0"/>
              <a:t> </a:t>
            </a:r>
            <a:r>
              <a:rPr lang="en-US" dirty="0" smtClean="0"/>
              <a:t>LISP and Scheme are delimited by parentheses and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elements are not separated by any punctuation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tr-TR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(A B C D) </a:t>
            </a:r>
            <a:endParaRPr lang="tr-T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Nested lists have the same form </a:t>
            </a:r>
            <a:endParaRPr lang="tr-TR" dirty="0" smtClean="0"/>
          </a:p>
          <a:p>
            <a:pPr>
              <a:buFontTx/>
              <a:buNone/>
            </a:pPr>
            <a:r>
              <a:rPr lang="tr-TR" dirty="0" smtClean="0"/>
              <a:t>		</a:t>
            </a:r>
            <a:r>
              <a:rPr lang="en-US" dirty="0" smtClean="0"/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(A (B C) D)</a:t>
            </a:r>
          </a:p>
          <a:p>
            <a:r>
              <a:rPr lang="en-US" dirty="0" smtClean="0"/>
              <a:t>In this list, (B C) is a list nested inside the outer list.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60BD4B92-9D66-48CC-B0E5-81D65CB6C7DF}" type="slidenum">
              <a:rPr lang="en-US" smtClean="0"/>
              <a:pPr/>
              <a:t>79</a:t>
            </a:fld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Types: Integer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811725"/>
              </p:ext>
            </p:extLst>
          </p:nvPr>
        </p:nvGraphicFramePr>
        <p:xfrm>
          <a:off x="827584" y="1268760"/>
          <a:ext cx="7486600" cy="3676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3857">
                  <a:extLst>
                    <a:ext uri="{9D8B030D-6E8A-4147-A177-3AD203B41FA5}">
                      <a16:colId xmlns:a16="http://schemas.microsoft.com/office/drawing/2014/main" val="3386945094"/>
                    </a:ext>
                  </a:extLst>
                </a:gridCol>
                <a:gridCol w="1226583">
                  <a:extLst>
                    <a:ext uri="{9D8B030D-6E8A-4147-A177-3AD203B41FA5}">
                      <a16:colId xmlns:a16="http://schemas.microsoft.com/office/drawing/2014/main" val="4033616931"/>
                    </a:ext>
                  </a:extLst>
                </a:gridCol>
                <a:gridCol w="3526160">
                  <a:extLst>
                    <a:ext uri="{9D8B030D-6E8A-4147-A177-3AD203B41FA5}">
                      <a16:colId xmlns:a16="http://schemas.microsoft.com/office/drawing/2014/main" val="2938162335"/>
                    </a:ext>
                  </a:extLst>
                </a:gridCol>
              </a:tblGrid>
              <a:tr h="8206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tr-T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in</a:t>
                      </a:r>
                      <a:r>
                        <a:rPr lang="tr-TR" sz="2000" dirty="0" smtClean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C++</a:t>
                      </a:r>
                      <a:endParaRPr lang="en-US" sz="20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 Width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4320515"/>
                  </a:ext>
                </a:extLst>
              </a:tr>
              <a:tr h="89135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4bytes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tr-T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147</a:t>
                      </a:r>
                      <a:r>
                        <a:rPr lang="tr-T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483</a:t>
                      </a:r>
                      <a:r>
                        <a:rPr lang="tr-T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648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tr-T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147</a:t>
                      </a:r>
                      <a:r>
                        <a:rPr lang="tr-T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483</a:t>
                      </a:r>
                      <a:r>
                        <a:rPr lang="tr-T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50011865"/>
                  </a:ext>
                </a:extLst>
              </a:tr>
              <a:tr h="5366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int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4bytes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tr-T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294</a:t>
                      </a:r>
                      <a:r>
                        <a:rPr lang="tr-T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967</a:t>
                      </a:r>
                      <a:r>
                        <a:rPr lang="tr-T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84898221"/>
                  </a:ext>
                </a:extLst>
              </a:tr>
              <a:tr h="5366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int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2bytes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tr-T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768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tr-TR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79440853"/>
                  </a:ext>
                </a:extLst>
              </a:tr>
              <a:tr h="89135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short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2bytes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65,535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2310935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79BF70D-1729-4094-87CD-787B76CFF7F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40496" y="5229200"/>
            <a:ext cx="5091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How can we calculate the max limit?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74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Types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029200"/>
          </a:xfrm>
        </p:spPr>
        <p:txBody>
          <a:bodyPr/>
          <a:lstStyle/>
          <a:p>
            <a:r>
              <a:rPr lang="en-US" dirty="0" smtClean="0"/>
              <a:t>Data and code have the same form</a:t>
            </a:r>
          </a:p>
          <a:p>
            <a:pPr>
              <a:buFontTx/>
              <a:buNone/>
            </a:pPr>
            <a:r>
              <a:rPr lang="en-US" sz="2000" dirty="0" smtClean="0"/>
              <a:t>       </a:t>
            </a:r>
            <a:r>
              <a:rPr lang="en-US" sz="2400" dirty="0" smtClean="0"/>
              <a:t>As data,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(A B C)</a:t>
            </a:r>
            <a:r>
              <a:rPr lang="en-US" sz="2000" dirty="0" smtClean="0"/>
              <a:t> </a:t>
            </a:r>
            <a:r>
              <a:rPr lang="en-US" sz="2400" dirty="0" smtClean="0"/>
              <a:t>is literally what it is</a:t>
            </a:r>
          </a:p>
          <a:p>
            <a:pPr>
              <a:buFontTx/>
              <a:buNone/>
            </a:pPr>
            <a:r>
              <a:rPr lang="en-US" sz="2000" dirty="0" smtClean="0"/>
              <a:t>       </a:t>
            </a:r>
            <a:r>
              <a:rPr lang="en-US" sz="2400" dirty="0" smtClean="0"/>
              <a:t>As code,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(A B C)</a:t>
            </a:r>
            <a:r>
              <a:rPr lang="en-US" sz="2000" dirty="0" smtClean="0"/>
              <a:t> </a:t>
            </a:r>
            <a:r>
              <a:rPr lang="en-US" sz="2400" dirty="0" smtClean="0"/>
              <a:t>is the function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dirty="0" smtClean="0"/>
              <a:t> </a:t>
            </a:r>
            <a:r>
              <a:rPr lang="en-US" sz="2400" dirty="0" smtClean="0"/>
              <a:t>applied to the  </a:t>
            </a:r>
          </a:p>
          <a:p>
            <a:pPr>
              <a:buFontTx/>
              <a:buNone/>
            </a:pPr>
            <a:r>
              <a:rPr lang="en-US" sz="2400" dirty="0" smtClean="0"/>
              <a:t>         parameters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000" dirty="0" smtClean="0"/>
              <a:t> </a:t>
            </a:r>
            <a:r>
              <a:rPr lang="en-US" sz="2400" dirty="0" smtClean="0"/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dirty="0" smtClean="0">
                <a:cs typeface="Courier New" pitchFamily="49" charset="0"/>
              </a:rPr>
              <a:t>The interpreter needs to know which a list is, so if it is data, we quote it with an apostrophe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′(A B C)</a:t>
            </a:r>
            <a:r>
              <a:rPr lang="en-US" sz="2400" dirty="0" smtClean="0">
                <a:cs typeface="Courier New" pitchFamily="49" charset="0"/>
              </a:rPr>
              <a:t> is data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60BD4B92-9D66-48CC-B0E5-81D65CB6C7DF}" type="slidenum">
              <a:rPr lang="en-US" smtClean="0"/>
              <a:pPr/>
              <a:t>80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Types </a:t>
            </a:r>
            <a:r>
              <a:rPr lang="en-US" sz="2800" smtClean="0"/>
              <a:t>(continued)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r>
              <a:rPr lang="en-US" smtClean="0">
                <a:cs typeface="Courier New" pitchFamily="49" charset="0"/>
              </a:rPr>
              <a:t>List Operations in Scheme</a:t>
            </a:r>
          </a:p>
          <a:p>
            <a:pPr lvl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mtClean="0">
                <a:cs typeface="Courier New" pitchFamily="49" charset="0"/>
              </a:rPr>
              <a:t> returns the first element of its list parameter</a:t>
            </a:r>
          </a:p>
          <a:p>
            <a:pPr lvl="1">
              <a:buFontTx/>
              <a:buNone/>
            </a:pPr>
            <a:r>
              <a:rPr lang="en-US" smtClean="0">
                <a:cs typeface="Courier New" pitchFamily="49" charset="0"/>
              </a:rPr>
              <a:t>  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(CAR ′(A B C))</a:t>
            </a:r>
            <a:r>
              <a:rPr lang="en-US" smtClean="0">
                <a:cs typeface="Courier New" pitchFamily="49" charset="0"/>
              </a:rPr>
              <a:t> returns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A</a:t>
            </a:r>
          </a:p>
          <a:p>
            <a:pPr lvl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smtClean="0">
                <a:cs typeface="Courier New" pitchFamily="49" charset="0"/>
              </a:rPr>
              <a:t> returns the remainder of its list parameter after the first element has been removed</a:t>
            </a:r>
          </a:p>
          <a:p>
            <a:pPr lvl="1">
              <a:buFontTx/>
              <a:buNone/>
            </a:pPr>
            <a:r>
              <a:rPr lang="en-US" smtClean="0">
                <a:cs typeface="Courier New" pitchFamily="49" charset="0"/>
              </a:rPr>
              <a:t>  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(CDR ′(A B C)) </a:t>
            </a:r>
            <a:r>
              <a:rPr lang="en-US" smtClean="0">
                <a:cs typeface="Courier New" pitchFamily="49" charset="0"/>
              </a:rPr>
              <a:t>returns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(B C)</a:t>
            </a:r>
            <a:endParaRPr lang="en-US" sz="2000" smtClean="0"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mtClean="0">
                <a:cs typeface="Courier New" pitchFamily="49" charset="0"/>
              </a:rPr>
              <a:t> -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CONS</a:t>
            </a:r>
            <a:r>
              <a:rPr lang="en-US" smtClean="0">
                <a:cs typeface="Courier New" pitchFamily="49" charset="0"/>
              </a:rPr>
              <a:t> puts its first parameter into its second parameter, a list, to make a new list</a:t>
            </a:r>
          </a:p>
          <a:p>
            <a:pPr lvl="1">
              <a:buFontTx/>
              <a:buNone/>
            </a:pPr>
            <a:r>
              <a:rPr lang="en-US" smtClean="0">
                <a:cs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(CONS ′A (B C)) </a:t>
            </a:r>
            <a:r>
              <a:rPr lang="en-US" smtClean="0">
                <a:cs typeface="Courier New" pitchFamily="49" charset="0"/>
              </a:rPr>
              <a:t>returns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(A B C)</a:t>
            </a:r>
          </a:p>
          <a:p>
            <a:pPr lvl="1">
              <a:buFontTx/>
              <a:buChar char="-"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mtClean="0">
                <a:cs typeface="Courier New" pitchFamily="49" charset="0"/>
              </a:rPr>
              <a:t> returns a new list of its parameters</a:t>
            </a:r>
          </a:p>
          <a:p>
            <a:pPr lvl="1"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(LIST ′A ′B ′(C D))</a:t>
            </a:r>
            <a:r>
              <a:rPr lang="en-US" smtClean="0">
                <a:cs typeface="Courier New" pitchFamily="49" charset="0"/>
              </a:rPr>
              <a:t> returns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(A B (C D))</a:t>
            </a:r>
            <a:endParaRPr lang="en-US" sz="2000" smtClean="0">
              <a:cs typeface="Courier New" pitchFamily="49" charset="0"/>
            </a:endParaRP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8EBB1D4F-8EC9-4D12-925F-6E635482A3D0}" type="slidenum">
              <a:rPr lang="en-US" smtClean="0"/>
              <a:pPr/>
              <a:t>81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Types </a:t>
            </a:r>
            <a:r>
              <a:rPr lang="en-US" sz="2800" smtClean="0"/>
              <a:t>(continued)</a:t>
            </a:r>
            <a:endParaRPr lang="en-US" smtClean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4876800"/>
          </a:xfrm>
        </p:spPr>
        <p:txBody>
          <a:bodyPr/>
          <a:lstStyle/>
          <a:p>
            <a:r>
              <a:rPr lang="en-US" dirty="0" smtClean="0"/>
              <a:t>Python Lists</a:t>
            </a:r>
          </a:p>
          <a:p>
            <a:pPr lvl="1"/>
            <a:r>
              <a:rPr lang="en-US" dirty="0" smtClean="0"/>
              <a:t>The list data type also serves as Python’s arrays</a:t>
            </a:r>
          </a:p>
          <a:p>
            <a:pPr lvl="1"/>
            <a:r>
              <a:rPr lang="en-US" dirty="0" smtClean="0"/>
              <a:t>Unlike Scheme, Common LISP, ML, and F#, Python’s lists are mutable</a:t>
            </a:r>
          </a:p>
          <a:p>
            <a:pPr lvl="1"/>
            <a:r>
              <a:rPr lang="en-US" dirty="0" smtClean="0"/>
              <a:t>Elements can be of any type</a:t>
            </a:r>
          </a:p>
          <a:p>
            <a:pPr lvl="1"/>
            <a:r>
              <a:rPr lang="en-US" dirty="0" smtClean="0"/>
              <a:t>Create a list with an assignment</a:t>
            </a:r>
          </a:p>
          <a:p>
            <a:pPr lvl="1">
              <a:buFontTx/>
              <a:buNone/>
            </a:pPr>
            <a:r>
              <a:rPr lang="en-US" dirty="0" smtClean="0"/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[3, 5.8, "grape</a:t>
            </a:r>
            <a:r>
              <a:rPr lang="en-US" sz="2000" dirty="0" smtClean="0">
                <a:latin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endParaRPr lang="en-US" dirty="0" smtClean="0"/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764C8385-F008-47FF-95FC-54850B974AD6}" type="slidenum">
              <a:rPr lang="en-US" smtClean="0"/>
              <a:pPr/>
              <a:t>82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Types </a:t>
            </a:r>
            <a:r>
              <a:rPr lang="en-US" sz="2800" smtClean="0"/>
              <a:t>(continued)</a:t>
            </a:r>
            <a:endParaRPr lang="en-US" smtClean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876800"/>
          </a:xfrm>
        </p:spPr>
        <p:txBody>
          <a:bodyPr/>
          <a:lstStyle/>
          <a:p>
            <a:r>
              <a:rPr lang="en-US" smtClean="0"/>
              <a:t>Python Lists </a:t>
            </a:r>
            <a:r>
              <a:rPr lang="en-US" sz="2400" smtClean="0"/>
              <a:t>(continued)</a:t>
            </a:r>
          </a:p>
          <a:p>
            <a:pPr lvl="1"/>
            <a:r>
              <a:rPr lang="en-US" smtClean="0"/>
              <a:t>List elements are referenced with subscripting, with indices beginning at zero</a:t>
            </a:r>
          </a:p>
          <a:p>
            <a:pPr lvl="1">
              <a:buFontTx/>
              <a:buNone/>
            </a:pPr>
            <a:r>
              <a:rPr lang="en-US" smtClean="0"/>
              <a:t>   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x = myList[1]</a:t>
            </a:r>
            <a:r>
              <a:rPr lang="en-US" smtClean="0"/>
              <a:t>    Sets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mtClean="0"/>
              <a:t> to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5.8</a:t>
            </a:r>
          </a:p>
          <a:p>
            <a:pPr lvl="1"/>
            <a:r>
              <a:rPr lang="en-US" smtClean="0"/>
              <a:t>List elements can be deleted with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del</a:t>
            </a:r>
          </a:p>
          <a:p>
            <a:pPr lvl="1">
              <a:buFontTx/>
              <a:buNone/>
            </a:pPr>
            <a:r>
              <a:rPr lang="en-US" smtClean="0"/>
              <a:t>   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del myList[1]</a:t>
            </a:r>
          </a:p>
          <a:p>
            <a:pPr lvl="1"/>
            <a:r>
              <a:rPr lang="en-US" smtClean="0"/>
              <a:t>List Comprehensions – derived from set notation</a:t>
            </a:r>
          </a:p>
          <a:p>
            <a:pPr lvl="1">
              <a:buFontTx/>
              <a:buNone/>
            </a:pPr>
            <a:r>
              <a:rPr lang="en-US" smtClean="0"/>
              <a:t>   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[x * x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in range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(6)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x % 3 == 0]</a:t>
            </a:r>
          </a:p>
          <a:p>
            <a:pPr lvl="1">
              <a:buFontTx/>
              <a:buNone/>
            </a:pPr>
            <a:r>
              <a:rPr lang="en-US" smtClean="0"/>
              <a:t>    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(12)</a:t>
            </a:r>
            <a:r>
              <a:rPr lang="en-US" smtClean="0"/>
              <a:t> creates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[0, 1, 2, 3, 4, 5, 6]</a:t>
            </a:r>
          </a:p>
          <a:p>
            <a:pPr lvl="1">
              <a:buFontTx/>
              <a:buNone/>
            </a:pPr>
            <a:r>
              <a:rPr lang="en-US" smtClean="0"/>
              <a:t>    Constructed list: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[0, 9, 36]</a:t>
            </a:r>
          </a:p>
          <a:p>
            <a:pPr lvl="1">
              <a:buFontTx/>
              <a:buNone/>
            </a:pPr>
            <a:endParaRPr lang="en-US" smtClean="0"/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3526F116-207D-4519-ABD5-4F473473C105}" type="slidenum">
              <a:rPr lang="en-US" smtClean="0"/>
              <a:pPr/>
              <a:t>83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51EDF5C3-9027-467D-AD8E-E19EA36D8964}" type="slidenum">
              <a:rPr lang="en-US" smtClean="0"/>
              <a:pPr/>
              <a:t>84</a:t>
            </a:fld>
            <a:endParaRPr lang="en-US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Unions Types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i="1" dirty="0" smtClean="0"/>
              <a:t>union</a:t>
            </a:r>
            <a:r>
              <a:rPr lang="en-US" dirty="0" smtClean="0"/>
              <a:t> is a type whose variables are allowed to store different type values at different times during execution</a:t>
            </a:r>
            <a:endParaRPr lang="tr-TR" dirty="0" smtClean="0"/>
          </a:p>
          <a:p>
            <a:pPr eaLnBrk="1" hangingPunct="1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values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stored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location</a:t>
            </a:r>
            <a:endParaRPr lang="tr-TR" dirty="0" smtClean="0"/>
          </a:p>
          <a:p>
            <a:pPr eaLnBrk="1" hangingPunct="1"/>
            <a:r>
              <a:rPr lang="en-US" dirty="0" smtClean="0"/>
              <a:t>Unions are potentially unsafe constructs in some languages.</a:t>
            </a:r>
            <a:endParaRPr lang="tr-TR" dirty="0" smtClean="0"/>
          </a:p>
          <a:p>
            <a:r>
              <a:rPr lang="en-US" dirty="0" err="1" smtClean="0"/>
              <a:t>Th</a:t>
            </a:r>
            <a:r>
              <a:rPr lang="tr-TR" dirty="0" err="1" smtClean="0"/>
              <a:t>at’s</a:t>
            </a:r>
            <a:r>
              <a:rPr lang="tr-TR" dirty="0" smtClean="0"/>
              <a:t> </a:t>
            </a:r>
            <a:r>
              <a:rPr lang="tr-TR" dirty="0" err="1" smtClean="0"/>
              <a:t>why</a:t>
            </a:r>
            <a:r>
              <a:rPr lang="tr-TR" dirty="0" smtClean="0"/>
              <a:t> </a:t>
            </a:r>
            <a:r>
              <a:rPr lang="en-US" dirty="0" smtClean="0"/>
              <a:t>C and C++ are not strongly typed</a:t>
            </a:r>
            <a:r>
              <a:rPr lang="tr-TR" dirty="0" smtClean="0"/>
              <a:t>,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en-US" dirty="0" smtClean="0"/>
              <a:t>do not allow type checking of references to their unions.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 Types</a:t>
            </a:r>
            <a:r>
              <a:rPr lang="tr-TR" dirty="0" smtClean="0"/>
              <a:t>, C++ </a:t>
            </a:r>
            <a:r>
              <a:rPr lang="tr-TR" dirty="0" err="1" smtClean="0"/>
              <a:t>example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79BF70D-1729-4094-87CD-787B76CFF7FB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8215" y="6096000"/>
            <a:ext cx="873578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Dikdörtgen"/>
          <p:cNvSpPr/>
          <p:nvPr/>
        </p:nvSpPr>
        <p:spPr>
          <a:xfrm>
            <a:off x="2590800" y="1371600"/>
            <a:ext cx="3657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solidFill>
                  <a:srgbClr val="0070C0"/>
                </a:solidFill>
              </a:rPr>
              <a:t>union</a:t>
            </a:r>
            <a:r>
              <a:rPr lang="tr-TR" b="1" dirty="0" smtClean="0">
                <a:solidFill>
                  <a:srgbClr val="0070C0"/>
                </a:solidFill>
              </a:rPr>
              <a:t> </a:t>
            </a:r>
            <a:r>
              <a:rPr lang="tr-TR" b="1" dirty="0" err="1" smtClean="0">
                <a:solidFill>
                  <a:srgbClr val="0070C0"/>
                </a:solidFill>
              </a:rPr>
              <a:t>flexType</a:t>
            </a:r>
            <a:r>
              <a:rPr lang="tr-TR" b="1" dirty="0" smtClean="0">
                <a:solidFill>
                  <a:srgbClr val="0070C0"/>
                </a:solidFill>
              </a:rPr>
              <a:t> </a:t>
            </a:r>
          </a:p>
          <a:p>
            <a:r>
              <a:rPr lang="tr-TR" b="1" dirty="0" smtClean="0">
                <a:solidFill>
                  <a:srgbClr val="0070C0"/>
                </a:solidFill>
              </a:rPr>
              <a:t>{	</a:t>
            </a:r>
            <a:r>
              <a:rPr lang="tr-TR" b="1" dirty="0" err="1" smtClean="0">
                <a:solidFill>
                  <a:srgbClr val="0070C0"/>
                </a:solidFill>
              </a:rPr>
              <a:t>int</a:t>
            </a:r>
            <a:r>
              <a:rPr lang="tr-TR" b="1" dirty="0" smtClean="0">
                <a:solidFill>
                  <a:srgbClr val="0070C0"/>
                </a:solidFill>
              </a:rPr>
              <a:t> </a:t>
            </a:r>
            <a:r>
              <a:rPr lang="tr-TR" b="1" dirty="0" err="1" smtClean="0">
                <a:solidFill>
                  <a:srgbClr val="0070C0"/>
                </a:solidFill>
              </a:rPr>
              <a:t>intEl</a:t>
            </a:r>
            <a:r>
              <a:rPr lang="tr-TR" b="1" dirty="0" smtClean="0">
                <a:solidFill>
                  <a:srgbClr val="0070C0"/>
                </a:solidFill>
              </a:rPr>
              <a:t>;</a:t>
            </a:r>
          </a:p>
          <a:p>
            <a:r>
              <a:rPr lang="tr-TR" b="1" dirty="0" smtClean="0">
                <a:solidFill>
                  <a:srgbClr val="0070C0"/>
                </a:solidFill>
              </a:rPr>
              <a:t>	</a:t>
            </a:r>
            <a:r>
              <a:rPr lang="tr-TR" b="1" dirty="0" err="1" smtClean="0">
                <a:solidFill>
                  <a:srgbClr val="0070C0"/>
                </a:solidFill>
              </a:rPr>
              <a:t>int</a:t>
            </a:r>
            <a:r>
              <a:rPr lang="tr-TR" b="1" dirty="0" smtClean="0">
                <a:solidFill>
                  <a:srgbClr val="0070C0"/>
                </a:solidFill>
              </a:rPr>
              <a:t> intEl2;</a:t>
            </a:r>
          </a:p>
          <a:p>
            <a:r>
              <a:rPr lang="tr-TR" b="1" dirty="0" smtClean="0">
                <a:solidFill>
                  <a:srgbClr val="0070C0"/>
                </a:solidFill>
              </a:rPr>
              <a:t>	</a:t>
            </a:r>
            <a:r>
              <a:rPr lang="tr-TR" b="1" dirty="0" err="1" smtClean="0">
                <a:solidFill>
                  <a:srgbClr val="0070C0"/>
                </a:solidFill>
              </a:rPr>
              <a:t>float</a:t>
            </a:r>
            <a:r>
              <a:rPr lang="tr-TR" b="1" dirty="0" smtClean="0">
                <a:solidFill>
                  <a:srgbClr val="0070C0"/>
                </a:solidFill>
              </a:rPr>
              <a:t> </a:t>
            </a:r>
            <a:r>
              <a:rPr lang="tr-TR" b="1" dirty="0" err="1" smtClean="0">
                <a:solidFill>
                  <a:srgbClr val="0070C0"/>
                </a:solidFill>
              </a:rPr>
              <a:t>floatEl</a:t>
            </a:r>
            <a:r>
              <a:rPr lang="tr-TR" b="1" dirty="0" smtClean="0">
                <a:solidFill>
                  <a:srgbClr val="0070C0"/>
                </a:solidFill>
              </a:rPr>
              <a:t>;</a:t>
            </a:r>
          </a:p>
          <a:p>
            <a:r>
              <a:rPr lang="tr-TR" b="1" dirty="0" smtClean="0">
                <a:solidFill>
                  <a:srgbClr val="0070C0"/>
                </a:solidFill>
              </a:rPr>
              <a:t>};</a:t>
            </a:r>
          </a:p>
          <a:p>
            <a:r>
              <a:rPr lang="tr-TR" b="1" dirty="0" err="1" smtClean="0">
                <a:solidFill>
                  <a:srgbClr val="0070C0"/>
                </a:solidFill>
              </a:rPr>
              <a:t>union</a:t>
            </a:r>
            <a:r>
              <a:rPr lang="tr-TR" b="1" dirty="0" smtClean="0">
                <a:solidFill>
                  <a:srgbClr val="0070C0"/>
                </a:solidFill>
              </a:rPr>
              <a:t> </a:t>
            </a:r>
            <a:r>
              <a:rPr lang="tr-TR" b="1" dirty="0" err="1" smtClean="0">
                <a:solidFill>
                  <a:srgbClr val="0070C0"/>
                </a:solidFill>
              </a:rPr>
              <a:t>flexType</a:t>
            </a:r>
            <a:r>
              <a:rPr lang="tr-TR" b="1" dirty="0" smtClean="0">
                <a:solidFill>
                  <a:srgbClr val="0070C0"/>
                </a:solidFill>
              </a:rPr>
              <a:t> el1;</a:t>
            </a:r>
          </a:p>
          <a:p>
            <a:r>
              <a:rPr lang="tr-TR" b="1" dirty="0" err="1" smtClean="0">
                <a:solidFill>
                  <a:srgbClr val="0070C0"/>
                </a:solidFill>
              </a:rPr>
              <a:t>int</a:t>
            </a:r>
            <a:r>
              <a:rPr lang="tr-TR" b="1" dirty="0" smtClean="0">
                <a:solidFill>
                  <a:srgbClr val="0070C0"/>
                </a:solidFill>
              </a:rPr>
              <a:t> x;</a:t>
            </a:r>
          </a:p>
          <a:p>
            <a:r>
              <a:rPr lang="tr-TR" b="1" dirty="0" err="1" smtClean="0">
                <a:solidFill>
                  <a:srgbClr val="0070C0"/>
                </a:solidFill>
              </a:rPr>
              <a:t>float</a:t>
            </a:r>
            <a:r>
              <a:rPr lang="tr-TR" b="1" dirty="0" smtClean="0">
                <a:solidFill>
                  <a:srgbClr val="0070C0"/>
                </a:solidFill>
              </a:rPr>
              <a:t> y;</a:t>
            </a:r>
          </a:p>
          <a:p>
            <a:endParaRPr lang="tr-TR" b="1" dirty="0" smtClean="0">
              <a:solidFill>
                <a:srgbClr val="0070C0"/>
              </a:solidFill>
            </a:endParaRPr>
          </a:p>
          <a:p>
            <a:r>
              <a:rPr lang="tr-TR" b="1" dirty="0" smtClean="0">
                <a:solidFill>
                  <a:srgbClr val="0070C0"/>
                </a:solidFill>
              </a:rPr>
              <a:t>el1.</a:t>
            </a:r>
            <a:r>
              <a:rPr lang="tr-TR" b="1" dirty="0" err="1" smtClean="0">
                <a:solidFill>
                  <a:srgbClr val="0070C0"/>
                </a:solidFill>
              </a:rPr>
              <a:t>intEl</a:t>
            </a:r>
            <a:r>
              <a:rPr lang="tr-TR" b="1" dirty="0" smtClean="0">
                <a:solidFill>
                  <a:srgbClr val="0070C0"/>
                </a:solidFill>
              </a:rPr>
              <a:t> = 27;</a:t>
            </a:r>
          </a:p>
          <a:p>
            <a:r>
              <a:rPr lang="tr-TR" b="1" dirty="0" smtClean="0">
                <a:solidFill>
                  <a:srgbClr val="0070C0"/>
                </a:solidFill>
              </a:rPr>
              <a:t>x = el1.intEl2;</a:t>
            </a:r>
          </a:p>
          <a:p>
            <a:r>
              <a:rPr lang="tr-TR" b="1" dirty="0" smtClean="0">
                <a:solidFill>
                  <a:srgbClr val="0070C0"/>
                </a:solidFill>
              </a:rPr>
              <a:t>y = el1.</a:t>
            </a:r>
            <a:r>
              <a:rPr lang="tr-TR" b="1" dirty="0" err="1" smtClean="0">
                <a:solidFill>
                  <a:srgbClr val="0070C0"/>
                </a:solidFill>
              </a:rPr>
              <a:t>floatEl</a:t>
            </a:r>
            <a:r>
              <a:rPr lang="tr-TR" b="1" dirty="0" smtClean="0">
                <a:solidFill>
                  <a:srgbClr val="0070C0"/>
                </a:solidFill>
              </a:rPr>
              <a:t>; 	</a:t>
            </a:r>
            <a:endParaRPr lang="tr-TR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E9C02284-3548-4EC1-8EB3-692508D08F0D}" type="slidenum">
              <a:rPr lang="en-US" smtClean="0"/>
              <a:pPr/>
              <a:t>86</a:t>
            </a:fld>
            <a:endParaRPr lang="en-US" smtClean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Discriminated vs. Free Unions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Fortran, C, and C++ provide union constructs in which there is no language support for type checking; the union in these languages is called </a:t>
            </a:r>
            <a:r>
              <a:rPr lang="en-US" i="1" smtClean="0"/>
              <a:t>free union</a:t>
            </a:r>
          </a:p>
          <a:p>
            <a:pPr eaLnBrk="1" hangingPunct="1"/>
            <a:r>
              <a:rPr lang="en-US" smtClean="0"/>
              <a:t>Type checking of unions require that each union include a type indicator called a </a:t>
            </a:r>
            <a:r>
              <a:rPr lang="en-US" i="1" smtClean="0"/>
              <a:t>discriminant</a:t>
            </a:r>
          </a:p>
          <a:p>
            <a:pPr lvl="1" eaLnBrk="1" hangingPunct="1"/>
            <a:r>
              <a:rPr lang="en-US" smtClean="0"/>
              <a:t>Supported by Ada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071CD7B8-2C6D-4907-8A2F-FACF3E06922F}" type="slidenum">
              <a:rPr lang="en-US" smtClean="0"/>
              <a:pPr/>
              <a:t>87</a:t>
            </a:fld>
            <a:endParaRPr lang="en-US" smtClean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Evaluation of Unions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Free unions are unsafe</a:t>
            </a:r>
          </a:p>
          <a:p>
            <a:pPr lvl="1" eaLnBrk="1" hangingPunct="1"/>
            <a:r>
              <a:rPr lang="en-US" smtClean="0"/>
              <a:t>Do not allow type checking</a:t>
            </a:r>
          </a:p>
          <a:p>
            <a:pPr eaLnBrk="1" hangingPunct="1"/>
            <a:r>
              <a:rPr lang="en-US" smtClean="0"/>
              <a:t>Java and C# do not support unions</a:t>
            </a:r>
          </a:p>
          <a:p>
            <a:pPr lvl="1" eaLnBrk="1" hangingPunct="1"/>
            <a:r>
              <a:rPr lang="en-US" smtClean="0"/>
              <a:t>Reflective of growing concerns for safety in programming language</a:t>
            </a:r>
          </a:p>
          <a:p>
            <a:pPr eaLnBrk="1" hangingPunct="1"/>
            <a:r>
              <a:rPr lang="en-US" smtClean="0"/>
              <a:t>Ada’s descriminated unions are safe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BE3D1C56-C179-4275-8C70-4BBE820F3F07}" type="slidenum">
              <a:rPr lang="en-US" smtClean="0"/>
              <a:pPr/>
              <a:t>88</a:t>
            </a:fld>
            <a:endParaRPr lang="en-US" smtClean="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Pointer and Reference Types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000" dirty="0" smtClean="0"/>
              <a:t>A </a:t>
            </a:r>
            <a:r>
              <a:rPr lang="en-US" sz="3000" i="1" dirty="0" smtClean="0"/>
              <a:t>pointer</a:t>
            </a:r>
            <a:r>
              <a:rPr lang="en-US" sz="3000" dirty="0" smtClean="0"/>
              <a:t> type variable has a range of values that consists of memory addresses and a special value, </a:t>
            </a:r>
            <a:r>
              <a:rPr lang="en-US" sz="3000" i="1" dirty="0" smtClean="0"/>
              <a:t>nil </a:t>
            </a:r>
            <a:endParaRPr lang="en-US" sz="3000" dirty="0" smtClean="0"/>
          </a:p>
          <a:p>
            <a:r>
              <a:rPr lang="en-US" sz="3000" dirty="0" smtClean="0"/>
              <a:t>nil is not a valid address</a:t>
            </a:r>
            <a:r>
              <a:rPr lang="tr-TR" sz="3000" dirty="0" smtClean="0"/>
              <a:t>, </a:t>
            </a:r>
            <a:r>
              <a:rPr lang="en-US" sz="3000" dirty="0" smtClean="0"/>
              <a:t>indicate</a:t>
            </a:r>
            <a:r>
              <a:rPr lang="tr-TR" sz="3000" dirty="0" smtClean="0"/>
              <a:t>s </a:t>
            </a:r>
            <a:r>
              <a:rPr lang="en-US" sz="3000" dirty="0" smtClean="0"/>
              <a:t>a pointer cannot currently be used to reference a</a:t>
            </a:r>
            <a:r>
              <a:rPr lang="tr-TR" sz="3000" dirty="0" smtClean="0"/>
              <a:t> </a:t>
            </a:r>
            <a:r>
              <a:rPr lang="tr-TR" sz="3000" dirty="0" err="1" smtClean="0"/>
              <a:t>memory</a:t>
            </a:r>
            <a:r>
              <a:rPr lang="tr-TR" sz="3000" dirty="0" smtClean="0"/>
              <a:t> </a:t>
            </a:r>
            <a:r>
              <a:rPr lang="tr-TR" sz="3000" dirty="0" err="1" smtClean="0"/>
              <a:t>cell</a:t>
            </a:r>
            <a:endParaRPr lang="tr-TR" sz="3000" dirty="0" smtClean="0"/>
          </a:p>
          <a:p>
            <a:r>
              <a:rPr lang="tr-TR" sz="3000" dirty="0" smtClean="0"/>
              <a:t>T</a:t>
            </a:r>
            <a:r>
              <a:rPr lang="en-US" sz="3000" dirty="0" smtClean="0"/>
              <a:t>hey are used to</a:t>
            </a:r>
            <a:r>
              <a:rPr lang="tr-TR" sz="3000" dirty="0" smtClean="0"/>
              <a:t> </a:t>
            </a:r>
            <a:r>
              <a:rPr lang="en-US" sz="3000" dirty="0" smtClean="0"/>
              <a:t>reference some other variable, rather than being used to store data. </a:t>
            </a:r>
            <a:endParaRPr lang="tr-TR" sz="3000" dirty="0" smtClean="0"/>
          </a:p>
          <a:p>
            <a:endParaRPr lang="tr-TR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and Reference Types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Provide the power of indirect addressing</a:t>
            </a:r>
          </a:p>
          <a:p>
            <a:pPr eaLnBrk="1" hangingPunct="1"/>
            <a:r>
              <a:rPr lang="en-US" dirty="0" smtClean="0"/>
              <a:t>Provide a way to manage dynamic memory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structures</a:t>
            </a:r>
            <a:r>
              <a:rPr lang="tr-TR" dirty="0" smtClean="0"/>
              <a:t> </a:t>
            </a:r>
            <a:r>
              <a:rPr lang="tr-TR" dirty="0" err="1" smtClean="0"/>
              <a:t>like</a:t>
            </a:r>
            <a:r>
              <a:rPr lang="tr-TR" dirty="0" smtClean="0"/>
              <a:t> </a:t>
            </a:r>
            <a:r>
              <a:rPr lang="tr-TR" dirty="0" err="1" smtClean="0"/>
              <a:t>linked</a:t>
            </a:r>
            <a:r>
              <a:rPr lang="tr-TR" dirty="0" smtClean="0"/>
              <a:t> </a:t>
            </a:r>
            <a:r>
              <a:rPr lang="tr-TR" dirty="0" err="1" smtClean="0"/>
              <a:t>list</a:t>
            </a:r>
            <a:endParaRPr lang="en-US" dirty="0" smtClean="0"/>
          </a:p>
          <a:p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79BF70D-1729-4094-87CD-787B76CFF7FB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Types: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8760"/>
            <a:ext cx="8153400" cy="4903440"/>
          </a:xfrm>
        </p:spPr>
        <p:txBody>
          <a:bodyPr/>
          <a:lstStyle/>
          <a:p>
            <a:pPr marL="0" indent="0">
              <a:buNone/>
            </a:pPr>
            <a:r>
              <a:rPr lang="tr-TR" sz="2000" dirty="0"/>
              <a:t> </a:t>
            </a:r>
            <a:r>
              <a:rPr lang="tr-TR" sz="2000" dirty="0" smtClean="0"/>
              <a:t>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i</a:t>
            </a:r>
            <a:r>
              <a:rPr lang="en-US" sz="2000" dirty="0"/>
              <a:t>=4294967295;</a:t>
            </a:r>
          </a:p>
          <a:p>
            <a:pPr marL="0" indent="0">
              <a:buNone/>
            </a:pPr>
            <a:r>
              <a:rPr lang="en-US" sz="2000" dirty="0"/>
              <a:t>   unsigned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ui</a:t>
            </a:r>
            <a:r>
              <a:rPr lang="en-US" sz="2000" dirty="0"/>
              <a:t>=4294967295;</a:t>
            </a:r>
          </a:p>
          <a:p>
            <a:pPr marL="0" indent="0">
              <a:buNone/>
            </a:pPr>
            <a:r>
              <a:rPr lang="en-US" sz="2000" dirty="0"/>
              <a:t>   short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=32768;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ii= 2147483649; // shifts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tr-TR" sz="2000" dirty="0" smtClean="0"/>
              <a:t> </a:t>
            </a:r>
            <a:r>
              <a:rPr lang="en-US" sz="2000" dirty="0" err="1" smtClean="0"/>
              <a:t>cout</a:t>
            </a:r>
            <a:r>
              <a:rPr lang="en-US" sz="2000" dirty="0" smtClean="0"/>
              <a:t> </a:t>
            </a:r>
            <a:r>
              <a:rPr lang="en-US" sz="2000" dirty="0"/>
              <a:t>&lt;&lt; "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=4294967295 ==&gt; " &lt;&lt; </a:t>
            </a:r>
            <a:r>
              <a:rPr lang="en-US" sz="2000" dirty="0" err="1"/>
              <a:t>i</a:t>
            </a:r>
            <a:r>
              <a:rPr lang="en-US" sz="2000" dirty="0"/>
              <a:t> ;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cout</a:t>
            </a:r>
            <a:r>
              <a:rPr lang="en-US" sz="2000" dirty="0"/>
              <a:t> &lt;&lt; "\n unsigned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ui</a:t>
            </a:r>
            <a:r>
              <a:rPr lang="en-US" sz="2000" dirty="0"/>
              <a:t>=4294967295; ==&gt; "&lt;&lt; </a:t>
            </a:r>
            <a:r>
              <a:rPr lang="en-US" sz="2000" dirty="0" err="1"/>
              <a:t>ui</a:t>
            </a:r>
            <a:r>
              <a:rPr lang="en-US" sz="2000" dirty="0"/>
              <a:t> ;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cout</a:t>
            </a:r>
            <a:r>
              <a:rPr lang="en-US" sz="2000" dirty="0"/>
              <a:t> &lt;&lt; "\n </a:t>
            </a:r>
            <a:r>
              <a:rPr lang="en-US" sz="2000" dirty="0" err="1"/>
              <a:t>int</a:t>
            </a:r>
            <a:r>
              <a:rPr lang="en-US" sz="2000" dirty="0"/>
              <a:t> ii= 2147483649; ==&gt; "&lt;&lt; ii ;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cout</a:t>
            </a:r>
            <a:r>
              <a:rPr lang="en-US" sz="2000" dirty="0"/>
              <a:t>  &lt;&lt; "\n short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endParaRPr lang="tr-TR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630238">
              <a:buNone/>
            </a:pPr>
            <a:r>
              <a:rPr lang="tr-TR" sz="2000" dirty="0"/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int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i</a:t>
            </a:r>
            <a:r>
              <a:rPr lang="en-US" sz="2000" dirty="0">
                <a:solidFill>
                  <a:srgbClr val="00B050"/>
                </a:solidFill>
              </a:rPr>
              <a:t>=4294967295 ==&gt; -1</a:t>
            </a:r>
          </a:p>
          <a:p>
            <a:pPr marL="0" indent="630238">
              <a:buNone/>
            </a:pPr>
            <a:r>
              <a:rPr lang="en-US" sz="2000" dirty="0">
                <a:solidFill>
                  <a:srgbClr val="00B050"/>
                </a:solidFill>
              </a:rPr>
              <a:t> unsigned </a:t>
            </a:r>
            <a:r>
              <a:rPr lang="en-US" sz="2000" dirty="0" err="1">
                <a:solidFill>
                  <a:srgbClr val="00B050"/>
                </a:solidFill>
              </a:rPr>
              <a:t>int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ui</a:t>
            </a:r>
            <a:r>
              <a:rPr lang="en-US" sz="2000" dirty="0">
                <a:solidFill>
                  <a:srgbClr val="00B050"/>
                </a:solidFill>
              </a:rPr>
              <a:t>=4294967295; ==&gt; 4294967295</a:t>
            </a:r>
          </a:p>
          <a:p>
            <a:pPr marL="0" indent="630238">
              <a:buNone/>
            </a:pP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int</a:t>
            </a:r>
            <a:r>
              <a:rPr lang="en-US" sz="2000" dirty="0">
                <a:solidFill>
                  <a:srgbClr val="00B050"/>
                </a:solidFill>
              </a:rPr>
              <a:t> ii= 2147483649; ==&gt; -2147483647</a:t>
            </a:r>
          </a:p>
          <a:p>
            <a:pPr marL="0" indent="630238">
              <a:buNone/>
            </a:pPr>
            <a:r>
              <a:rPr lang="en-US" sz="2000" dirty="0">
                <a:solidFill>
                  <a:srgbClr val="00B050"/>
                </a:solidFill>
              </a:rPr>
              <a:t> short </a:t>
            </a:r>
            <a:r>
              <a:rPr lang="en-US" sz="2000" dirty="0" err="1">
                <a:solidFill>
                  <a:srgbClr val="00B050"/>
                </a:solidFill>
              </a:rPr>
              <a:t>int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si</a:t>
            </a:r>
            <a:r>
              <a:rPr lang="en-US" sz="2000" dirty="0">
                <a:solidFill>
                  <a:srgbClr val="00B050"/>
                </a:solidFill>
              </a:rPr>
              <a:t>=32768; ==&gt; -32768si=32768; ==&gt; "&lt;&lt; </a:t>
            </a:r>
            <a:r>
              <a:rPr lang="en-US" sz="2000" dirty="0" err="1">
                <a:solidFill>
                  <a:srgbClr val="00B050"/>
                </a:solidFill>
              </a:rPr>
              <a:t>si</a:t>
            </a:r>
            <a:r>
              <a:rPr lang="en-US" sz="2000" dirty="0">
                <a:solidFill>
                  <a:srgbClr val="00B050"/>
                </a:solidFill>
              </a:rPr>
              <a:t> 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79BF70D-1729-4094-87CD-787B76CFF7F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Operations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j=4;</a:t>
            </a:r>
          </a:p>
          <a:p>
            <a:pPr>
              <a:buNone/>
            </a:pP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*</a:t>
            </a:r>
            <a:r>
              <a:rPr lang="tr-TR" dirty="0" err="1" smtClean="0"/>
              <a:t>ptr</a:t>
            </a:r>
            <a:r>
              <a:rPr lang="tr-TR" dirty="0" smtClean="0"/>
              <a:t>;</a:t>
            </a:r>
          </a:p>
          <a:p>
            <a:pPr>
              <a:buNone/>
            </a:pPr>
            <a:r>
              <a:rPr lang="tr-TR" dirty="0" smtClean="0"/>
              <a:t> </a:t>
            </a:r>
            <a:r>
              <a:rPr lang="tr-TR" dirty="0" err="1" smtClean="0"/>
              <a:t>ptr</a:t>
            </a:r>
            <a:r>
              <a:rPr lang="tr-TR" dirty="0" smtClean="0"/>
              <a:t> = &amp;j;</a:t>
            </a:r>
          </a:p>
          <a:p>
            <a:pPr>
              <a:buNone/>
            </a:pPr>
            <a:r>
              <a:rPr lang="tr-TR" dirty="0" smtClean="0"/>
              <a:t> </a:t>
            </a:r>
            <a:r>
              <a:rPr lang="tr-TR" dirty="0" err="1" smtClean="0"/>
              <a:t>cout</a:t>
            </a:r>
            <a:r>
              <a:rPr lang="tr-TR" dirty="0" smtClean="0"/>
              <a:t>&lt;&lt;“j= "&lt;&lt;j &lt;&lt; " *</a:t>
            </a:r>
            <a:r>
              <a:rPr lang="tr-TR" dirty="0" err="1" smtClean="0"/>
              <a:t>ptr</a:t>
            </a:r>
            <a:r>
              <a:rPr lang="tr-TR" dirty="0" smtClean="0"/>
              <a:t>= "&lt;&lt;*</a:t>
            </a:r>
            <a:r>
              <a:rPr lang="tr-TR" dirty="0" err="1" smtClean="0"/>
              <a:t>ptr</a:t>
            </a:r>
            <a:r>
              <a:rPr lang="tr-TR" dirty="0" smtClean="0"/>
              <a:t>&lt;&lt; " </a:t>
            </a:r>
            <a:r>
              <a:rPr lang="tr-TR" dirty="0" err="1" smtClean="0"/>
              <a:t>ptr</a:t>
            </a:r>
            <a:r>
              <a:rPr lang="tr-TR" dirty="0" smtClean="0"/>
              <a:t>= " &lt;&lt; </a:t>
            </a:r>
            <a:r>
              <a:rPr lang="tr-TR" dirty="0" err="1" smtClean="0"/>
              <a:t>ptr</a:t>
            </a:r>
            <a:r>
              <a:rPr lang="tr-TR" dirty="0" smtClean="0"/>
              <a:t>; 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err="1" smtClean="0"/>
              <a:t>Result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j=4 	*</a:t>
            </a:r>
            <a:r>
              <a:rPr lang="tr-TR" dirty="0" err="1" smtClean="0"/>
              <a:t>ptr</a:t>
            </a:r>
            <a:r>
              <a:rPr lang="tr-TR" dirty="0" smtClean="0"/>
              <a:t>= 4	 </a:t>
            </a:r>
            <a:r>
              <a:rPr lang="tr-TR" dirty="0" err="1" smtClean="0"/>
              <a:t>ptr</a:t>
            </a:r>
            <a:r>
              <a:rPr lang="tr-TR" dirty="0" smtClean="0"/>
              <a:t>=0x28ff48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2012 Addison-Wesley. All rights reserved.</a:t>
            </a:r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79BF70D-1729-4094-87CD-787B76CFF7FB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32E4A030-20D1-4897-AA51-C6994C21B2C1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 Assignment Illustrated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319713"/>
            <a:ext cx="8153400" cy="852487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</p:txBody>
      </p:sp>
      <p:pic>
        <p:nvPicPr>
          <p:cNvPr id="727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676400"/>
            <a:ext cx="5867400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757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0993CF66-DB89-4E48-9EC1-25041759CBA3}" type="slidenum">
              <a:rPr lang="en-US" smtClean="0"/>
              <a:pPr/>
              <a:t>92</a:t>
            </a:fld>
            <a:endParaRPr lang="en-US" smtClean="0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Pointers in C and C++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Extremely flexible but must be used with care</a:t>
            </a:r>
          </a:p>
          <a:p>
            <a:pPr eaLnBrk="1" hangingPunct="1"/>
            <a:r>
              <a:rPr lang="en-US" dirty="0" smtClean="0"/>
              <a:t>Pointers can point at any variable regardless of when or where it was allocated</a:t>
            </a:r>
          </a:p>
          <a:p>
            <a:pPr eaLnBrk="1" hangingPunct="1"/>
            <a:r>
              <a:rPr lang="en-US" dirty="0" smtClean="0"/>
              <a:t>Used for dynamic storage management and addressing</a:t>
            </a:r>
          </a:p>
          <a:p>
            <a:pPr eaLnBrk="1" hangingPunct="1"/>
            <a:r>
              <a:rPr lang="en-US" dirty="0" smtClean="0"/>
              <a:t>Pointer arithmetic is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097ACFE6-C5F5-40DE-9291-77EA4CCD101A}" type="slidenum">
              <a:rPr lang="en-US" smtClean="0"/>
              <a:pPr/>
              <a:t>93</a:t>
            </a:fld>
            <a:endParaRPr lang="en-US" smtClean="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 Arithmetic in C and C++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float</a:t>
            </a:r>
            <a:r>
              <a:rPr lang="en-US" sz="2000" smtClean="0">
                <a:latin typeface="Courier New" pitchFamily="49" charset="0"/>
              </a:rPr>
              <a:t> stuff[100];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float</a:t>
            </a:r>
            <a:r>
              <a:rPr lang="en-US" sz="2000" smtClean="0">
                <a:latin typeface="Courier New" pitchFamily="49" charset="0"/>
              </a:rPr>
              <a:t> *p;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p = stuff;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*(p+5)</a:t>
            </a:r>
            <a:r>
              <a:rPr lang="en-US" sz="2000" smtClean="0"/>
              <a:t> </a:t>
            </a:r>
            <a:r>
              <a:rPr lang="en-US" smtClean="0"/>
              <a:t>is equivalent to</a:t>
            </a:r>
            <a:r>
              <a:rPr lang="en-US" b="1" smtClean="0">
                <a:latin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</a:rPr>
              <a:t>stuff[5]</a:t>
            </a:r>
            <a:r>
              <a:rPr lang="en-US" smtClean="0"/>
              <a:t> and  </a:t>
            </a:r>
            <a:r>
              <a:rPr lang="en-US" sz="2000" smtClean="0">
                <a:latin typeface="Courier New" pitchFamily="49" charset="0"/>
              </a:rPr>
              <a:t>p[5]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*(p+i)</a:t>
            </a:r>
            <a:r>
              <a:rPr lang="en-US" sz="2000" smtClean="0"/>
              <a:t> </a:t>
            </a:r>
            <a:r>
              <a:rPr lang="en-US" smtClean="0"/>
              <a:t>is equivalent to</a:t>
            </a:r>
            <a:r>
              <a:rPr lang="en-US" b="1" smtClean="0">
                <a:latin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</a:rPr>
              <a:t>stuff[i]</a:t>
            </a:r>
            <a:r>
              <a:rPr lang="en-US" smtClean="0"/>
              <a:t> and  </a:t>
            </a:r>
            <a:r>
              <a:rPr lang="en-US" sz="2000" smtClean="0">
                <a:latin typeface="Courier New" pitchFamily="49" charset="0"/>
              </a:rPr>
              <a:t>p[i]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778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E73B6EDD-5B03-4FC9-8925-333AEC89DFDC}" type="slidenum">
              <a:rPr lang="en-US" smtClean="0"/>
              <a:pPr/>
              <a:t>94</a:t>
            </a:fld>
            <a:endParaRPr lang="en-US" smtClean="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Reference Types</a:t>
            </a:r>
            <a:br>
              <a:rPr lang="en-US" sz="3200" smtClean="0"/>
            </a:br>
            <a:endParaRPr lang="en-US" sz="3200" smtClean="0"/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reference type </a:t>
            </a:r>
            <a:r>
              <a:rPr lang="en-US" dirty="0" smtClean="0"/>
              <a:t>variable is similar to a pointer, with one difference: </a:t>
            </a:r>
            <a:endParaRPr lang="tr-TR" dirty="0" smtClean="0"/>
          </a:p>
          <a:p>
            <a:r>
              <a:rPr lang="en-US" dirty="0" smtClean="0"/>
              <a:t>A pointer refers to an address in memory, </a:t>
            </a:r>
          </a:p>
          <a:p>
            <a:r>
              <a:rPr lang="en-US" dirty="0" smtClean="0"/>
              <a:t>reference refers to an object or a value in memory. </a:t>
            </a:r>
            <a:endParaRPr lang="tr-TR" dirty="0" smtClean="0"/>
          </a:p>
          <a:p>
            <a:r>
              <a:rPr lang="en-US" dirty="0" smtClean="0"/>
              <a:t>it is not sensible to do arithmetic</a:t>
            </a:r>
            <a:r>
              <a:rPr lang="tr-TR" dirty="0" smtClean="0"/>
              <a:t> on </a:t>
            </a:r>
            <a:r>
              <a:rPr lang="tr-TR" dirty="0" err="1" smtClean="0"/>
              <a:t>references</a:t>
            </a:r>
            <a:r>
              <a:rPr lang="tr-TR" dirty="0" smtClean="0"/>
              <a:t>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778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E73B6EDD-5B03-4FC9-8925-333AEC89DFDC}" type="slidenum">
              <a:rPr lang="en-US" smtClean="0"/>
              <a:pPr/>
              <a:t>95</a:t>
            </a:fld>
            <a:endParaRPr lang="en-US" smtClean="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Reference Types</a:t>
            </a:r>
            <a:br>
              <a:rPr lang="en-US" sz="3200" smtClean="0"/>
            </a:br>
            <a:endParaRPr lang="en-US" sz="3200" smtClean="0"/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C++ includes a special kind of pointer type called a </a:t>
            </a:r>
            <a:r>
              <a:rPr lang="en-US" i="1" dirty="0" smtClean="0"/>
              <a:t>reference type</a:t>
            </a:r>
            <a:r>
              <a:rPr lang="en-US" dirty="0" smtClean="0"/>
              <a:t> that is used primarily for formal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Advantages of both pass-by-reference and pass-by-value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Java extends C++’s reference variables and allows them to replace pointers entirely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References are references to objects, rather than being addresses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C# includes both the references of Java and the pointers of 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778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E73B6EDD-5B03-4FC9-8925-333AEC89DFDC}" type="slidenum">
              <a:rPr lang="en-US" smtClean="0"/>
              <a:pPr/>
              <a:t>96</a:t>
            </a:fld>
            <a:endParaRPr lang="en-US" smtClean="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Reference Types</a:t>
            </a:r>
            <a:br>
              <a:rPr lang="en-US" sz="3200" dirty="0" smtClean="0"/>
            </a:br>
            <a:endParaRPr lang="en-US" sz="3200" dirty="0" smtClean="0"/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r>
              <a:rPr lang="en-US" dirty="0" smtClean="0"/>
              <a:t>Reference type variables are specified in definitions by preceding their</a:t>
            </a:r>
            <a:r>
              <a:rPr lang="tr-TR" dirty="0" smtClean="0"/>
              <a:t> </a:t>
            </a:r>
            <a:r>
              <a:rPr lang="en-US" dirty="0" smtClean="0"/>
              <a:t>names with ampersands (&amp;). For example,</a:t>
            </a:r>
            <a:endParaRPr lang="tr-TR" dirty="0" smtClean="0"/>
          </a:p>
          <a:p>
            <a:r>
              <a:rPr lang="en-US" dirty="0" smtClean="0"/>
              <a:t>In this code segment, result and </a:t>
            </a:r>
            <a:r>
              <a:rPr lang="en-US" dirty="0" err="1" smtClean="0"/>
              <a:t>ref_result</a:t>
            </a:r>
            <a:r>
              <a:rPr lang="en-US" dirty="0" smtClean="0"/>
              <a:t> are aliases.</a:t>
            </a:r>
            <a:endParaRPr lang="tr-TR" dirty="0" smtClean="0"/>
          </a:p>
          <a:p>
            <a:pPr marL="990600">
              <a:buNone/>
            </a:pPr>
            <a:r>
              <a:rPr lang="tr-TR" b="1" dirty="0" err="1" smtClean="0"/>
              <a:t>int</a:t>
            </a:r>
            <a:r>
              <a:rPr lang="tr-TR" b="1" dirty="0" smtClean="0"/>
              <a:t> </a:t>
            </a:r>
            <a:r>
              <a:rPr lang="tr-TR" b="1" dirty="0" err="1" smtClean="0"/>
              <a:t>result</a:t>
            </a:r>
            <a:r>
              <a:rPr lang="tr-TR" b="1" dirty="0" smtClean="0"/>
              <a:t> = 0;</a:t>
            </a:r>
          </a:p>
          <a:p>
            <a:pPr marL="990600">
              <a:buNone/>
            </a:pPr>
            <a:r>
              <a:rPr lang="tr-TR" b="1" dirty="0" err="1" smtClean="0"/>
              <a:t>int</a:t>
            </a:r>
            <a:r>
              <a:rPr lang="tr-TR" b="1" dirty="0" smtClean="0"/>
              <a:t> &amp;</a:t>
            </a:r>
            <a:r>
              <a:rPr lang="tr-TR" b="1" dirty="0" err="1" smtClean="0"/>
              <a:t>ref</a:t>
            </a:r>
            <a:r>
              <a:rPr lang="tr-TR" b="1" dirty="0" smtClean="0"/>
              <a:t>_</a:t>
            </a:r>
            <a:r>
              <a:rPr lang="tr-TR" b="1" dirty="0" err="1" smtClean="0"/>
              <a:t>result</a:t>
            </a:r>
            <a:r>
              <a:rPr lang="tr-TR" b="1" dirty="0" smtClean="0"/>
              <a:t> = </a:t>
            </a:r>
            <a:r>
              <a:rPr lang="tr-TR" b="1" dirty="0" err="1" smtClean="0"/>
              <a:t>result</a:t>
            </a:r>
            <a:r>
              <a:rPr lang="tr-TR" b="1" dirty="0" smtClean="0"/>
              <a:t>;</a:t>
            </a:r>
          </a:p>
          <a:p>
            <a:pPr marL="99060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&lt;&lt;result &lt;&lt; &amp;</a:t>
            </a:r>
            <a:r>
              <a:rPr lang="en-US" dirty="0" err="1" smtClean="0"/>
              <a:t>ref_result</a:t>
            </a:r>
            <a:r>
              <a:rPr lang="en-US" dirty="0" smtClean="0"/>
              <a:t> &lt;&lt;&amp;result;</a:t>
            </a:r>
            <a:endParaRPr lang="tr-TR" dirty="0" smtClean="0"/>
          </a:p>
          <a:p>
            <a:pPr marL="990600">
              <a:buNone/>
            </a:pPr>
            <a:endParaRPr lang="tr-TR" dirty="0" smtClean="0"/>
          </a:p>
          <a:p>
            <a:pPr marL="95250" indent="266700"/>
            <a:r>
              <a:rPr lang="tr-TR" dirty="0" err="1" smtClean="0"/>
              <a:t>Result</a:t>
            </a:r>
            <a:r>
              <a:rPr lang="tr-TR" dirty="0" smtClean="0"/>
              <a:t> 	0 	0x22ff3c		0x22ff3c</a:t>
            </a:r>
            <a:endParaRPr lang="en-US" dirty="0" smtClean="0"/>
          </a:p>
          <a:p>
            <a:pPr marL="990600"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788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72AA373A-BA91-4381-9566-29AA669967EF}" type="slidenum">
              <a:rPr lang="en-US" smtClean="0"/>
              <a:pPr/>
              <a:t>97</a:t>
            </a:fld>
            <a:endParaRPr lang="en-US" smtClean="0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Evaluation of Pointers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Pointers or references are necessary for dynamic data structures--so we can't design a language without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Checking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333399"/>
                </a:solidFill>
              </a:rPr>
              <a:t>T</a:t>
            </a:r>
            <a:r>
              <a:rPr lang="en-US" dirty="0" smtClean="0">
                <a:solidFill>
                  <a:srgbClr val="333399"/>
                </a:solidFill>
              </a:rPr>
              <a:t>he concept of operands and operators to include subprograms </a:t>
            </a:r>
            <a:r>
              <a:rPr lang="tr-TR" dirty="0" smtClean="0">
                <a:solidFill>
                  <a:srgbClr val="333399"/>
                </a:solidFill>
              </a:rPr>
              <a:t>(</a:t>
            </a:r>
            <a:r>
              <a:rPr lang="en-US" dirty="0" smtClean="0">
                <a:solidFill>
                  <a:srgbClr val="333399"/>
                </a:solidFill>
              </a:rPr>
              <a:t>subprograms</a:t>
            </a:r>
            <a:r>
              <a:rPr lang="tr-TR" dirty="0" smtClean="0">
                <a:solidFill>
                  <a:srgbClr val="333399"/>
                </a:solidFill>
              </a:rPr>
              <a:t> </a:t>
            </a:r>
            <a:r>
              <a:rPr lang="tr-TR" dirty="0" err="1" smtClean="0">
                <a:solidFill>
                  <a:srgbClr val="333399"/>
                </a:solidFill>
              </a:rPr>
              <a:t>are</a:t>
            </a:r>
            <a:r>
              <a:rPr lang="tr-TR" dirty="0" smtClean="0">
                <a:solidFill>
                  <a:srgbClr val="333399"/>
                </a:solidFill>
              </a:rPr>
              <a:t> </a:t>
            </a:r>
            <a:r>
              <a:rPr lang="tr-TR" dirty="0" err="1" smtClean="0">
                <a:solidFill>
                  <a:srgbClr val="333399"/>
                </a:solidFill>
              </a:rPr>
              <a:t>operators</a:t>
            </a:r>
            <a:r>
              <a:rPr lang="tr-TR" dirty="0" smtClean="0">
                <a:solidFill>
                  <a:srgbClr val="333399"/>
                </a:solidFill>
              </a:rPr>
              <a:t> </a:t>
            </a:r>
            <a:r>
              <a:rPr lang="tr-TR" dirty="0" err="1" smtClean="0">
                <a:solidFill>
                  <a:srgbClr val="333399"/>
                </a:solidFill>
              </a:rPr>
              <a:t>and</a:t>
            </a:r>
            <a:r>
              <a:rPr lang="tr-TR" dirty="0" smtClean="0">
                <a:solidFill>
                  <a:srgbClr val="333399"/>
                </a:solidFill>
              </a:rPr>
              <a:t> </a:t>
            </a:r>
            <a:r>
              <a:rPr lang="en-US" dirty="0" smtClean="0">
                <a:solidFill>
                  <a:srgbClr val="333399"/>
                </a:solidFill>
              </a:rPr>
              <a:t>operands</a:t>
            </a:r>
            <a:r>
              <a:rPr lang="tr-TR" dirty="0" smtClean="0">
                <a:solidFill>
                  <a:srgbClr val="333399"/>
                </a:solidFill>
              </a:rPr>
              <a:t> </a:t>
            </a:r>
            <a:r>
              <a:rPr lang="tr-TR" dirty="0" err="1" smtClean="0">
                <a:solidFill>
                  <a:srgbClr val="333399"/>
                </a:solidFill>
              </a:rPr>
              <a:t>are</a:t>
            </a:r>
            <a:r>
              <a:rPr lang="tr-TR" dirty="0" smtClean="0">
                <a:solidFill>
                  <a:srgbClr val="333399"/>
                </a:solidFill>
              </a:rPr>
              <a:t> </a:t>
            </a:r>
            <a:r>
              <a:rPr lang="tr-TR" dirty="0" err="1" smtClean="0">
                <a:solidFill>
                  <a:srgbClr val="333399"/>
                </a:solidFill>
              </a:rPr>
              <a:t>their</a:t>
            </a:r>
            <a:r>
              <a:rPr lang="tr-TR" dirty="0" smtClean="0">
                <a:solidFill>
                  <a:srgbClr val="333399"/>
                </a:solidFill>
              </a:rPr>
              <a:t> </a:t>
            </a:r>
            <a:r>
              <a:rPr lang="tr-TR" dirty="0" err="1" smtClean="0">
                <a:solidFill>
                  <a:srgbClr val="333399"/>
                </a:solidFill>
              </a:rPr>
              <a:t>parameters</a:t>
            </a:r>
            <a:r>
              <a:rPr lang="tr-TR" dirty="0" smtClean="0">
                <a:solidFill>
                  <a:srgbClr val="333399"/>
                </a:solidFill>
              </a:rPr>
              <a:t>) </a:t>
            </a:r>
            <a:r>
              <a:rPr lang="en-US" dirty="0" smtClean="0">
                <a:solidFill>
                  <a:srgbClr val="333399"/>
                </a:solidFill>
              </a:rPr>
              <a:t>and assignments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333399"/>
              </a:solidFill>
            </a:endParaRPr>
          </a:p>
          <a:p>
            <a:pPr eaLnBrk="1" hangingPunct="1"/>
            <a:r>
              <a:rPr lang="en-US" i="1" dirty="0" smtClean="0">
                <a:solidFill>
                  <a:srgbClr val="333399"/>
                </a:solidFill>
              </a:rPr>
              <a:t>Type checking</a:t>
            </a:r>
            <a:r>
              <a:rPr lang="en-US" dirty="0" smtClean="0">
                <a:solidFill>
                  <a:srgbClr val="333399"/>
                </a:solidFill>
              </a:rPr>
              <a:t> is the activity of ensuring that the operands of an operator are of compatible types</a:t>
            </a: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rgbClr val="333399"/>
              </a:solidFill>
            </a:endParaRPr>
          </a:p>
          <a:p>
            <a:pPr lvl="1" eaLnBrk="1" hangingPunct="1">
              <a:buFontTx/>
              <a:buNone/>
            </a:pPr>
            <a:endParaRPr lang="en-US" sz="1800" dirty="0" smtClean="0">
              <a:solidFill>
                <a:srgbClr val="666699"/>
              </a:solidFill>
            </a:endParaRPr>
          </a:p>
        </p:txBody>
      </p:sp>
      <p:sp>
        <p:nvSpPr>
          <p:cNvPr id="870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2012 Addison-Wesley. All rights reserved.</a:t>
            </a:r>
          </a:p>
        </p:txBody>
      </p:sp>
      <p:sp>
        <p:nvSpPr>
          <p:cNvPr id="870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9EA2451D-47AA-45F4-95EC-9CAD49546160}" type="slidenum">
              <a:rPr lang="en-US" smtClean="0"/>
              <a:pPr/>
              <a:t>98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 Checking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4724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333399"/>
                </a:solidFill>
              </a:rPr>
              <a:t>A </a:t>
            </a:r>
            <a:r>
              <a:rPr lang="en-US" i="1" dirty="0" smtClean="0">
                <a:solidFill>
                  <a:srgbClr val="333399"/>
                </a:solidFill>
              </a:rPr>
              <a:t>compatible type</a:t>
            </a:r>
            <a:r>
              <a:rPr lang="en-US" dirty="0" smtClean="0">
                <a:solidFill>
                  <a:srgbClr val="333399"/>
                </a:solidFill>
              </a:rPr>
              <a:t> is one that is either legal for the operator, or is allowed under language rules to be implicitly converted, by compiler- generated code, to a legal type</a:t>
            </a:r>
            <a:endParaRPr lang="tr-TR" dirty="0" smtClean="0">
              <a:solidFill>
                <a:srgbClr val="333399"/>
              </a:solidFill>
            </a:endParaRPr>
          </a:p>
          <a:p>
            <a:pPr indent="19050">
              <a:buFont typeface="Wingdings" pitchFamily="2" charset="2"/>
              <a:buChar char="§"/>
            </a:pPr>
            <a:r>
              <a:rPr lang="tr-TR" sz="2400" dirty="0" err="1" smtClean="0"/>
              <a:t>This</a:t>
            </a:r>
            <a:r>
              <a:rPr lang="tr-TR" sz="2400" dirty="0" smtClean="0"/>
              <a:t> </a:t>
            </a:r>
            <a:r>
              <a:rPr lang="tr-TR" sz="2400" dirty="0" err="1" smtClean="0"/>
              <a:t>automatic</a:t>
            </a:r>
            <a:r>
              <a:rPr lang="tr-TR" sz="2400" dirty="0" smtClean="0"/>
              <a:t> </a:t>
            </a:r>
            <a:r>
              <a:rPr lang="en-US" sz="2400" dirty="0" smtClean="0"/>
              <a:t>conversion is called a </a:t>
            </a:r>
            <a:r>
              <a:rPr lang="en-US" sz="2400" b="1" dirty="0" smtClean="0"/>
              <a:t>coercion.</a:t>
            </a:r>
            <a:endParaRPr lang="en-US" sz="2400" dirty="0" smtClean="0">
              <a:solidFill>
                <a:srgbClr val="333399"/>
              </a:solidFill>
            </a:endParaRPr>
          </a:p>
          <a:p>
            <a:pPr lvl="1" eaLnBrk="1" hangingPunct="1">
              <a:buFontTx/>
              <a:buNone/>
            </a:pPr>
            <a:endParaRPr lang="en-US" sz="2800" dirty="0" smtClean="0">
              <a:solidFill>
                <a:srgbClr val="666699"/>
              </a:solidFill>
            </a:endParaRPr>
          </a:p>
        </p:txBody>
      </p:sp>
      <p:sp>
        <p:nvSpPr>
          <p:cNvPr id="870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Copyright © 2012 Addison-Wesley. All rights reserved.</a:t>
            </a:r>
          </a:p>
        </p:txBody>
      </p:sp>
      <p:sp>
        <p:nvSpPr>
          <p:cNvPr id="870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1-</a:t>
            </a:r>
            <a:fld id="{9EA2451D-47AA-45F4-95EC-9CAD49546160}" type="slidenum">
              <a:rPr lang="en-US" smtClean="0"/>
              <a:pPr/>
              <a:t>99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4295</TotalTime>
  <Words>5797</Words>
  <Application>Microsoft Office PowerPoint</Application>
  <PresentationFormat>On-screen Show (4:3)</PresentationFormat>
  <Paragraphs>891</Paragraphs>
  <Slides>104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4" baseType="lpstr">
      <vt:lpstr>Arial</vt:lpstr>
      <vt:lpstr>Calibri</vt:lpstr>
      <vt:lpstr>Courier</vt:lpstr>
      <vt:lpstr>Courier New</vt:lpstr>
      <vt:lpstr>Lucida Sans Unicode</vt:lpstr>
      <vt:lpstr>Symbol</vt:lpstr>
      <vt:lpstr>Times</vt:lpstr>
      <vt:lpstr>Times New Roman</vt:lpstr>
      <vt:lpstr>Wingdings</vt:lpstr>
      <vt:lpstr>1_sebesta</vt:lpstr>
      <vt:lpstr>Chapter 6</vt:lpstr>
      <vt:lpstr>Chapter 6 Topics</vt:lpstr>
      <vt:lpstr>Introduction</vt:lpstr>
      <vt:lpstr>Introduction</vt:lpstr>
      <vt:lpstr>Primitive Data Types</vt:lpstr>
      <vt:lpstr>Primitive Data Types</vt:lpstr>
      <vt:lpstr>Primitive Data Types: Integer</vt:lpstr>
      <vt:lpstr>Primitive Data Types: Integer</vt:lpstr>
      <vt:lpstr>Primitive Data Types: Integer</vt:lpstr>
      <vt:lpstr>Primitive Data Types: Floating Point</vt:lpstr>
      <vt:lpstr>What is the output of the code?</vt:lpstr>
      <vt:lpstr>Primitive Data Types: Floating Point</vt:lpstr>
      <vt:lpstr>Floating Point and double</vt:lpstr>
      <vt:lpstr>Primitive Data Types: Floating Point</vt:lpstr>
      <vt:lpstr>Primitive Data Types: Floating Point</vt:lpstr>
      <vt:lpstr>PowerPoint Presentation</vt:lpstr>
      <vt:lpstr>What is the output of the code?</vt:lpstr>
      <vt:lpstr>What is the output of the code?</vt:lpstr>
      <vt:lpstr>What is the output of the code?</vt:lpstr>
      <vt:lpstr>Primitive Data Types: Complex</vt:lpstr>
      <vt:lpstr>Primitive Data Types: Decimal</vt:lpstr>
      <vt:lpstr>Primitive Data Types: Decimal</vt:lpstr>
      <vt:lpstr>Primitive Data Types: Decimal</vt:lpstr>
      <vt:lpstr>Primitive Data Types: Decimal</vt:lpstr>
      <vt:lpstr>Primitive Data Types: Boolean</vt:lpstr>
      <vt:lpstr>Primitive Data Types: Boolean</vt:lpstr>
      <vt:lpstr>Primitive Data Types: Character</vt:lpstr>
      <vt:lpstr>Character String Types </vt:lpstr>
      <vt:lpstr>Character String Type in Certain Languages - C and C++ </vt:lpstr>
      <vt:lpstr>Character String Type in Certain Languages - C and C++ </vt:lpstr>
      <vt:lpstr>Character String Type in Certain Languages - C and C++ </vt:lpstr>
      <vt:lpstr>Character String Type in Certain Languages - Java,  </vt:lpstr>
      <vt:lpstr>Character String Type in Certain Languages - Python</vt:lpstr>
      <vt:lpstr>Character String Length Options</vt:lpstr>
      <vt:lpstr>Character String Length Options</vt:lpstr>
      <vt:lpstr>Character String Length Options</vt:lpstr>
      <vt:lpstr>Character sorting</vt:lpstr>
      <vt:lpstr>Enumeration Types</vt:lpstr>
      <vt:lpstr>Enumeration Types</vt:lpstr>
      <vt:lpstr>Enumeration Types</vt:lpstr>
      <vt:lpstr>Array Types</vt:lpstr>
      <vt:lpstr>Heterogeneous Arrays</vt:lpstr>
      <vt:lpstr>Array Types</vt:lpstr>
      <vt:lpstr>Array Indexing</vt:lpstr>
      <vt:lpstr>Array Initialization</vt:lpstr>
      <vt:lpstr>Array Initialization</vt:lpstr>
      <vt:lpstr>Rectangular and Jagged Arrays</vt:lpstr>
      <vt:lpstr>Rectangular and Jagged Arrays</vt:lpstr>
      <vt:lpstr>Rectangular and Jagged Arrays</vt:lpstr>
      <vt:lpstr>Rectangular and Jagged Arrays</vt:lpstr>
      <vt:lpstr>Rectangular and Jagged Arrays</vt:lpstr>
      <vt:lpstr>Rectangular and Jagged Arrays</vt:lpstr>
      <vt:lpstr>Slices</vt:lpstr>
      <vt:lpstr>Slices</vt:lpstr>
      <vt:lpstr>Associative Arrays</vt:lpstr>
      <vt:lpstr>Associative Arrays</vt:lpstr>
      <vt:lpstr>Associative Arrays in Perl</vt:lpstr>
      <vt:lpstr>Associative Arrays in Perl</vt:lpstr>
      <vt:lpstr>Record Types</vt:lpstr>
      <vt:lpstr>Record Types</vt:lpstr>
      <vt:lpstr>Record Types</vt:lpstr>
      <vt:lpstr>Record Types</vt:lpstr>
      <vt:lpstr>Record Types, For example, </vt:lpstr>
      <vt:lpstr>Records with struct C, C++, C#</vt:lpstr>
      <vt:lpstr>Definition of Records in COBOL</vt:lpstr>
      <vt:lpstr>Definition of Records in Ada</vt:lpstr>
      <vt:lpstr>Record Types</vt:lpstr>
      <vt:lpstr>References to Records</vt:lpstr>
      <vt:lpstr>Operations on Records</vt:lpstr>
      <vt:lpstr>Evaluation and Comparison to Arrays</vt:lpstr>
      <vt:lpstr>Evaluation and Comparison to Arrays</vt:lpstr>
      <vt:lpstr>Evaluation and Comparison to Arrays</vt:lpstr>
      <vt:lpstr>Implementation of Record Type</vt:lpstr>
      <vt:lpstr>Tuple Types</vt:lpstr>
      <vt:lpstr>Tuple Types in Python</vt:lpstr>
      <vt:lpstr>Tuple Types in Python</vt:lpstr>
      <vt:lpstr>Tuple Types in Python</vt:lpstr>
      <vt:lpstr>List Types</vt:lpstr>
      <vt:lpstr>List Types</vt:lpstr>
      <vt:lpstr>List Types</vt:lpstr>
      <vt:lpstr>List Types (continued)</vt:lpstr>
      <vt:lpstr>List Types (continued)</vt:lpstr>
      <vt:lpstr>List Types (continued)</vt:lpstr>
      <vt:lpstr>Unions Types</vt:lpstr>
      <vt:lpstr>Unions Types, C++ example</vt:lpstr>
      <vt:lpstr>Discriminated vs. Free Unions</vt:lpstr>
      <vt:lpstr>Evaluation of Unions</vt:lpstr>
      <vt:lpstr>Pointer and Reference Types</vt:lpstr>
      <vt:lpstr>Pointer and Reference Types</vt:lpstr>
      <vt:lpstr>Pointer Operations</vt:lpstr>
      <vt:lpstr>Pointer Assignment Illustrated</vt:lpstr>
      <vt:lpstr>Pointers in C and C++</vt:lpstr>
      <vt:lpstr>Pointer Arithmetic in C and C++</vt:lpstr>
      <vt:lpstr>Reference Types </vt:lpstr>
      <vt:lpstr>Reference Types </vt:lpstr>
      <vt:lpstr>Reference Types </vt:lpstr>
      <vt:lpstr>Evaluation of Pointers</vt:lpstr>
      <vt:lpstr>Type Checking</vt:lpstr>
      <vt:lpstr>Type Checking</vt:lpstr>
      <vt:lpstr>Type Checking</vt:lpstr>
      <vt:lpstr>Type Checking</vt:lpstr>
      <vt:lpstr>Strong Typing</vt:lpstr>
      <vt:lpstr>Strong Typing</vt:lpstr>
      <vt:lpstr>Summary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ED</cp:lastModifiedBy>
  <cp:revision>205</cp:revision>
  <dcterms:created xsi:type="dcterms:W3CDTF">2003-08-01T12:29:19Z</dcterms:created>
  <dcterms:modified xsi:type="dcterms:W3CDTF">2019-03-12T00:55:52Z</dcterms:modified>
</cp:coreProperties>
</file>