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7" r:id="rId2"/>
    <p:sldMasterId id="2147483710" r:id="rId3"/>
    <p:sldMasterId id="2147483722" r:id="rId4"/>
  </p:sldMasterIdLst>
  <p:notesMasterIdLst>
    <p:notesMasterId r:id="rId78"/>
  </p:notesMasterIdLst>
  <p:sldIdLst>
    <p:sldId id="451" r:id="rId5"/>
    <p:sldId id="335" r:id="rId6"/>
    <p:sldId id="409" r:id="rId7"/>
    <p:sldId id="410" r:id="rId8"/>
    <p:sldId id="466" r:id="rId9"/>
    <p:sldId id="411" r:id="rId10"/>
    <p:sldId id="480" r:id="rId11"/>
    <p:sldId id="467" r:id="rId12"/>
    <p:sldId id="440" r:id="rId13"/>
    <p:sldId id="476" r:id="rId14"/>
    <p:sldId id="478" r:id="rId15"/>
    <p:sldId id="477" r:id="rId16"/>
    <p:sldId id="442" r:id="rId17"/>
    <p:sldId id="441" r:id="rId18"/>
    <p:sldId id="443" r:id="rId19"/>
    <p:sldId id="471" r:id="rId20"/>
    <p:sldId id="465" r:id="rId21"/>
    <p:sldId id="468" r:id="rId22"/>
    <p:sldId id="481" r:id="rId23"/>
    <p:sldId id="446" r:id="rId24"/>
    <p:sldId id="464" r:id="rId25"/>
    <p:sldId id="475" r:id="rId26"/>
    <p:sldId id="414" r:id="rId27"/>
    <p:sldId id="415" r:id="rId28"/>
    <p:sldId id="433" r:id="rId29"/>
    <p:sldId id="427" r:id="rId30"/>
    <p:sldId id="428" r:id="rId31"/>
    <p:sldId id="429" r:id="rId32"/>
    <p:sldId id="431" r:id="rId33"/>
    <p:sldId id="432" r:id="rId34"/>
    <p:sldId id="430" r:id="rId35"/>
    <p:sldId id="453" r:id="rId36"/>
    <p:sldId id="454" r:id="rId37"/>
    <p:sldId id="417" r:id="rId38"/>
    <p:sldId id="343" r:id="rId39"/>
    <p:sldId id="365" r:id="rId40"/>
    <p:sldId id="394" r:id="rId41"/>
    <p:sldId id="457" r:id="rId42"/>
    <p:sldId id="345" r:id="rId43"/>
    <p:sldId id="424" r:id="rId44"/>
    <p:sldId id="346" r:id="rId45"/>
    <p:sldId id="347" r:id="rId46"/>
    <p:sldId id="348" r:id="rId47"/>
    <p:sldId id="422" r:id="rId48"/>
    <p:sldId id="350" r:id="rId49"/>
    <p:sldId id="361" r:id="rId50"/>
    <p:sldId id="445" r:id="rId51"/>
    <p:sldId id="351" r:id="rId52"/>
    <p:sldId id="437" r:id="rId53"/>
    <p:sldId id="364" r:id="rId54"/>
    <p:sldId id="353" r:id="rId55"/>
    <p:sldId id="363" r:id="rId56"/>
    <p:sldId id="355" r:id="rId57"/>
    <p:sldId id="438" r:id="rId58"/>
    <p:sldId id="439" r:id="rId59"/>
    <p:sldId id="360" r:id="rId60"/>
    <p:sldId id="449" r:id="rId61"/>
    <p:sldId id="367" r:id="rId62"/>
    <p:sldId id="460" r:id="rId63"/>
    <p:sldId id="459" r:id="rId64"/>
    <p:sldId id="450" r:id="rId65"/>
    <p:sldId id="391" r:id="rId66"/>
    <p:sldId id="419" r:id="rId67"/>
    <p:sldId id="455" r:id="rId68"/>
    <p:sldId id="472" r:id="rId69"/>
    <p:sldId id="378" r:id="rId70"/>
    <p:sldId id="380" r:id="rId71"/>
    <p:sldId id="379" r:id="rId72"/>
    <p:sldId id="420" r:id="rId73"/>
    <p:sldId id="382" r:id="rId74"/>
    <p:sldId id="383" r:id="rId75"/>
    <p:sldId id="384" r:id="rId76"/>
    <p:sldId id="421" r:id="rId7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6E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9" autoAdjust="0"/>
    <p:restoredTop sz="91787" autoAdjust="0"/>
  </p:normalViewPr>
  <p:slideViewPr>
    <p:cSldViewPr>
      <p:cViewPr varScale="1">
        <p:scale>
          <a:sx n="55" d="100"/>
          <a:sy n="55" d="100"/>
        </p:scale>
        <p:origin x="211" y="4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3483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CF7AE-4A3B-4382-992D-72899F1AED1A}" type="datetimeFigureOut">
              <a:rPr lang="tr-TR" smtClean="0"/>
              <a:t>03.03.2019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1A643-88D5-4CCF-A1CC-649556309776}" type="slidenum">
              <a:rPr lang="tr-TR" smtClean="0"/>
              <a:t>‹#›</a:t>
            </a:fld>
            <a:endParaRPr lang="tr-TR"/>
          </a:p>
        </p:txBody>
      </p:sp>
    </p:spTree>
    <p:extLst>
      <p:ext uri="{BB962C8B-B14F-4D97-AF65-F5344CB8AC3E}">
        <p14:creationId xmlns:p14="http://schemas.microsoft.com/office/powerpoint/2010/main" val="192222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C4C4B258-1A82-45A6-B0F8-2606ECFF7583}" type="slidenum">
              <a:rPr lang="en-US" altLang="en-US">
                <a:solidFill>
                  <a:srgbClr val="000000"/>
                </a:solidFill>
              </a:rPr>
              <a:pPr eaLnBrk="1" hangingPunct="1">
                <a:spcBef>
                  <a:spcPct val="0"/>
                </a:spcBef>
              </a:pPr>
              <a:t>1</a:t>
            </a:fld>
            <a:endParaRPr lang="en-US" altLang="en-US" dirty="0">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90094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29</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615180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30</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141268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31</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813683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32</a:t>
            </a:fld>
            <a:endParaRPr lang="en-US" altLang="en-US">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76587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33</a:t>
            </a:fld>
            <a:endParaRPr lang="en-US" altLang="en-US">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76587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40</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623909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1A643-88D5-4CCF-A1CC-649556309776}" type="slidenum">
              <a:rPr lang="tr-TR" smtClean="0"/>
              <a:t>56</a:t>
            </a:fld>
            <a:endParaRPr lang="tr-TR"/>
          </a:p>
        </p:txBody>
      </p:sp>
    </p:spTree>
    <p:extLst>
      <p:ext uri="{BB962C8B-B14F-4D97-AF65-F5344CB8AC3E}">
        <p14:creationId xmlns:p14="http://schemas.microsoft.com/office/powerpoint/2010/main" val="880739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59</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73995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60</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z="1100" dirty="0" smtClean="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3995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30862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2</a:t>
            </a:fld>
            <a:endParaRPr lang="en-US" altLang="en-US" dirty="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762979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63</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454858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B1A643-88D5-4CCF-A1CC-649556309776}" type="slidenum">
              <a:rPr lang="tr-TR" smtClean="0">
                <a:solidFill>
                  <a:prstClr val="black"/>
                </a:solidFill>
              </a:rPr>
              <a:pPr/>
              <a:t>64</a:t>
            </a:fld>
            <a:endParaRPr lang="tr-TR">
              <a:solidFill>
                <a:prstClr val="black"/>
              </a:solidFill>
            </a:endParaRPr>
          </a:p>
        </p:txBody>
      </p:sp>
    </p:spTree>
    <p:extLst>
      <p:ext uri="{BB962C8B-B14F-4D97-AF65-F5344CB8AC3E}">
        <p14:creationId xmlns:p14="http://schemas.microsoft.com/office/powerpoint/2010/main" val="1873284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69</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3517693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3</a:t>
            </a:fld>
            <a:endParaRPr lang="en-US" altLang="en-US" dirty="0">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dirty="0" smtClean="0"/>
              <a:t> </a:t>
            </a:r>
          </a:p>
        </p:txBody>
      </p:sp>
    </p:spTree>
    <p:extLst>
      <p:ext uri="{BB962C8B-B14F-4D97-AF65-F5344CB8AC3E}">
        <p14:creationId xmlns:p14="http://schemas.microsoft.com/office/powerpoint/2010/main" val="2871288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12FA6AD-F7F8-4E2F-8A1D-088003C33504}" type="slidenum">
              <a:rPr lang="en-US" altLang="en-US">
                <a:solidFill>
                  <a:srgbClr val="000000"/>
                </a:solidFill>
                <a:latin typeface="Arial" pitchFamily="34" charset="0"/>
              </a:rPr>
              <a:pPr/>
              <a:t>16</a:t>
            </a:fld>
            <a:endParaRPr lang="en-US" altLang="en-US">
              <a:solidFill>
                <a:srgbClr val="000000"/>
              </a:solidFill>
              <a:latin typeface="Arial"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7767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22</a:t>
            </a:fld>
            <a:endParaRPr lang="en-US" altLang="en-US">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7658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25</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962702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26</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2214350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27</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985219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01664039-03C6-4EFA-B8E3-932ABCE1ECCB}" type="slidenum">
              <a:rPr lang="en-US" altLang="en-US">
                <a:solidFill>
                  <a:prstClr val="black"/>
                </a:solidFill>
              </a:rPr>
              <a:pPr eaLnBrk="1" hangingPunct="1">
                <a:spcBef>
                  <a:spcPct val="0"/>
                </a:spcBef>
              </a:pPr>
              <a:t>28</a:t>
            </a:fld>
            <a:endParaRPr lang="en-US" altLang="en-US">
              <a:solidFill>
                <a:prstClr val="black"/>
              </a:solidFill>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r>
              <a:rPr lang="en-US" altLang="en-US" smtClean="0"/>
              <a:t> </a:t>
            </a:r>
          </a:p>
        </p:txBody>
      </p:sp>
    </p:spTree>
    <p:extLst>
      <p:ext uri="{BB962C8B-B14F-4D97-AF65-F5344CB8AC3E}">
        <p14:creationId xmlns:p14="http://schemas.microsoft.com/office/powerpoint/2010/main" val="1253527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11266"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1126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2-</a:t>
            </a:r>
            <a:fld id="{7C82D093-DAA0-44AF-B37C-A81F2AB4AE9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1446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9D07C8A6-F470-4927-8D4A-2379A324C11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8411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AF1AC85B-0DBA-46A2-8BF1-0ABC72B01E8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90857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tr-TR"/>
          </a:p>
        </p:txBody>
      </p:sp>
      <p:sp>
        <p:nvSpPr>
          <p:cNvPr id="3" name="Chart Placeholder 2"/>
          <p:cNvSpPr>
            <a:spLocks noGrp="1"/>
          </p:cNvSpPr>
          <p:nvPr>
            <p:ph type="chart" idx="1"/>
          </p:nvPr>
        </p:nvSpPr>
        <p:spPr>
          <a:xfrm>
            <a:off x="457200" y="1600200"/>
            <a:ext cx="8229600" cy="4530725"/>
          </a:xfrm>
        </p:spPr>
        <p:txBody>
          <a:bodyPr/>
          <a:lstStyle/>
          <a:p>
            <a:pPr lvl="0"/>
            <a:endParaRPr lang="tr-TR" noProof="0" smtClean="0"/>
          </a:p>
        </p:txBody>
      </p:sp>
      <p:sp>
        <p:nvSpPr>
          <p:cNvPr id="4" name="Rectangle 40"/>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41"/>
          <p:cNvSpPr>
            <a:spLocks noGrp="1" noChangeArrowheads="1"/>
          </p:cNvSpPr>
          <p:nvPr>
            <p:ph type="ftr" sz="quarter" idx="11"/>
          </p:nvPr>
        </p:nvSpPr>
        <p:spPr>
          <a:ln/>
        </p:spPr>
        <p:txBody>
          <a:bodyPr/>
          <a:lstStyle>
            <a:lvl1pPr>
              <a:defRPr/>
            </a:lvl1pPr>
          </a:lstStyle>
          <a:p>
            <a:pPr>
              <a:defRPr/>
            </a:pPr>
            <a:r>
              <a:rPr lang="en-GB" altLang="en-US" smtClean="0"/>
              <a:t>Copyright © 2013 Pearson Education, Inc. publishing as Prentice Hall</a:t>
            </a:r>
            <a:endParaRPr lang="en-US" altLang="en-US"/>
          </a:p>
        </p:txBody>
      </p:sp>
      <p:sp>
        <p:nvSpPr>
          <p:cNvPr id="6" name="Rectangle 42"/>
          <p:cNvSpPr>
            <a:spLocks noGrp="1" noChangeArrowheads="1"/>
          </p:cNvSpPr>
          <p:nvPr>
            <p:ph type="sldNum" sz="quarter" idx="12"/>
          </p:nvPr>
        </p:nvSpPr>
        <p:spPr>
          <a:ln/>
        </p:spPr>
        <p:txBody>
          <a:bodyPr/>
          <a:lstStyle>
            <a:lvl1pPr>
              <a:defRPr/>
            </a:lvl1pPr>
          </a:lstStyle>
          <a:p>
            <a:pPr>
              <a:defRPr/>
            </a:pPr>
            <a:fld id="{9F56EC9F-EBAC-4CBE-B452-35B6BE4A1432}" type="slidenum">
              <a:rPr lang="en-US" altLang="en-US"/>
              <a:pPr>
                <a:defRPr/>
              </a:pPr>
              <a:t>‹#›</a:t>
            </a:fld>
            <a:endParaRPr lang="en-US" altLang="en-US"/>
          </a:p>
        </p:txBody>
      </p:sp>
    </p:spTree>
    <p:extLst>
      <p:ext uri="{BB962C8B-B14F-4D97-AF65-F5344CB8AC3E}">
        <p14:creationId xmlns:p14="http://schemas.microsoft.com/office/powerpoint/2010/main" val="1161413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a typeface="ＭＳ Ｐゴシック" pitchFamily="34" charset="-128"/>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a typeface="ＭＳ Ｐゴシック" pitchFamily="34" charset="-128"/>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a typeface="ＭＳ Ｐゴシック" pitchFamily="34" charset="-128"/>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9"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47C61E36-4806-4131-B255-3C8F3DD00EB4}" type="slidenum">
              <a:rPr lang="en-US" altLang="en-US"/>
              <a:pPr>
                <a:defRPr/>
              </a:pPr>
              <a:t>‹#›</a:t>
            </a:fld>
            <a:endParaRPr lang="en-US" altLang="en-US"/>
          </a:p>
        </p:txBody>
      </p:sp>
    </p:spTree>
    <p:extLst>
      <p:ext uri="{BB962C8B-B14F-4D97-AF65-F5344CB8AC3E}">
        <p14:creationId xmlns:p14="http://schemas.microsoft.com/office/powerpoint/2010/main" val="4224266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6"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22086FEF-5169-471E-8522-037722D86FA3}" type="slidenum">
              <a:rPr lang="en-US" altLang="en-US"/>
              <a:pPr>
                <a:defRPr/>
              </a:pPr>
              <a:t>‹#›</a:t>
            </a:fld>
            <a:endParaRPr lang="en-US" altLang="en-US"/>
          </a:p>
        </p:txBody>
      </p:sp>
    </p:spTree>
    <p:extLst>
      <p:ext uri="{BB962C8B-B14F-4D97-AF65-F5344CB8AC3E}">
        <p14:creationId xmlns:p14="http://schemas.microsoft.com/office/powerpoint/2010/main" val="939169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6"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2C4AC484-7EF9-4678-B234-6AF29641A961}" type="slidenum">
              <a:rPr lang="en-US" altLang="en-US"/>
              <a:pPr>
                <a:defRPr/>
              </a:pPr>
              <a:t>‹#›</a:t>
            </a:fld>
            <a:endParaRPr lang="en-US" altLang="en-US"/>
          </a:p>
        </p:txBody>
      </p:sp>
    </p:spTree>
    <p:extLst>
      <p:ext uri="{BB962C8B-B14F-4D97-AF65-F5344CB8AC3E}">
        <p14:creationId xmlns:p14="http://schemas.microsoft.com/office/powerpoint/2010/main" val="1964502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7"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5505DEB4-33F7-46F8-9621-2A4556A2F3D4}" type="slidenum">
              <a:rPr lang="en-US" altLang="en-US"/>
              <a:pPr>
                <a:defRPr/>
              </a:pPr>
              <a:t>‹#›</a:t>
            </a:fld>
            <a:endParaRPr lang="en-US" altLang="en-US"/>
          </a:p>
        </p:txBody>
      </p:sp>
    </p:spTree>
    <p:extLst>
      <p:ext uri="{BB962C8B-B14F-4D97-AF65-F5344CB8AC3E}">
        <p14:creationId xmlns:p14="http://schemas.microsoft.com/office/powerpoint/2010/main" val="29142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9"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6E763F46-01F4-4A60-9392-DB1532ECA627}" type="slidenum">
              <a:rPr lang="en-US" altLang="en-US"/>
              <a:pPr>
                <a:defRPr/>
              </a:pPr>
              <a:t>‹#›</a:t>
            </a:fld>
            <a:endParaRPr lang="en-US" altLang="en-US"/>
          </a:p>
        </p:txBody>
      </p:sp>
    </p:spTree>
    <p:extLst>
      <p:ext uri="{BB962C8B-B14F-4D97-AF65-F5344CB8AC3E}">
        <p14:creationId xmlns:p14="http://schemas.microsoft.com/office/powerpoint/2010/main" val="795640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5"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E055F94B-3267-4474-8A51-E0653E62119F}" type="slidenum">
              <a:rPr lang="en-US" altLang="en-US"/>
              <a:pPr>
                <a:defRPr/>
              </a:pPr>
              <a:t>‹#›</a:t>
            </a:fld>
            <a:endParaRPr lang="en-US" altLang="en-US"/>
          </a:p>
        </p:txBody>
      </p:sp>
    </p:spTree>
    <p:extLst>
      <p:ext uri="{BB962C8B-B14F-4D97-AF65-F5344CB8AC3E}">
        <p14:creationId xmlns:p14="http://schemas.microsoft.com/office/powerpoint/2010/main" val="2819921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4"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ADCCC66B-AEF1-4DF3-98B9-A0E5A88FA828}" type="slidenum">
              <a:rPr lang="en-US" altLang="en-US"/>
              <a:pPr>
                <a:defRPr/>
              </a:pPr>
              <a:t>‹#›</a:t>
            </a:fld>
            <a:endParaRPr lang="en-US" altLang="en-US"/>
          </a:p>
        </p:txBody>
      </p:sp>
    </p:spTree>
    <p:extLst>
      <p:ext uri="{BB962C8B-B14F-4D97-AF65-F5344CB8AC3E}">
        <p14:creationId xmlns:p14="http://schemas.microsoft.com/office/powerpoint/2010/main" val="37777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6DC2138F-727C-4155-8FB0-6F024E9BC9B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267739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7"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0003A3C6-15E8-4C41-A4B3-37C722AF5896}" type="slidenum">
              <a:rPr lang="en-US" altLang="en-US"/>
              <a:pPr>
                <a:defRPr/>
              </a:pPr>
              <a:t>‹#›</a:t>
            </a:fld>
            <a:endParaRPr lang="en-US" altLang="en-US"/>
          </a:p>
        </p:txBody>
      </p:sp>
    </p:spTree>
    <p:extLst>
      <p:ext uri="{BB962C8B-B14F-4D97-AF65-F5344CB8AC3E}">
        <p14:creationId xmlns:p14="http://schemas.microsoft.com/office/powerpoint/2010/main" val="2621949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7"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414E555F-7D8A-484D-9F74-A8CD71A987F9}" type="slidenum">
              <a:rPr lang="en-US" altLang="en-US"/>
              <a:pPr>
                <a:defRPr/>
              </a:pPr>
              <a:t>‹#›</a:t>
            </a:fld>
            <a:endParaRPr lang="en-US" altLang="en-US"/>
          </a:p>
        </p:txBody>
      </p:sp>
    </p:spTree>
    <p:extLst>
      <p:ext uri="{BB962C8B-B14F-4D97-AF65-F5344CB8AC3E}">
        <p14:creationId xmlns:p14="http://schemas.microsoft.com/office/powerpoint/2010/main" val="4150843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6"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2FB73B51-FAEB-4C95-A11A-968477A7B766}" type="slidenum">
              <a:rPr lang="en-US" altLang="en-US"/>
              <a:pPr>
                <a:defRPr/>
              </a:pPr>
              <a:t>‹#›</a:t>
            </a:fld>
            <a:endParaRPr lang="en-US" altLang="en-US"/>
          </a:p>
        </p:txBody>
      </p:sp>
    </p:spTree>
    <p:extLst>
      <p:ext uri="{BB962C8B-B14F-4D97-AF65-F5344CB8AC3E}">
        <p14:creationId xmlns:p14="http://schemas.microsoft.com/office/powerpoint/2010/main" val="3712855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i="1">
                <a:latin typeface="Times New Roman" pitchFamily="18" charset="0"/>
                <a:ea typeface="ＭＳ Ｐゴシック" pitchFamily="34" charset="-128"/>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i="1">
                <a:latin typeface="Times New Roman" pitchFamily="18" charset="0"/>
                <a:ea typeface="ＭＳ Ｐゴシック" pitchFamily="34" charset="-128"/>
              </a:defRPr>
            </a:lvl1pPr>
          </a:lstStyle>
          <a:p>
            <a:pPr>
              <a:defRPr/>
            </a:pPr>
            <a:r>
              <a:rPr lang="en-US" altLang="en-US"/>
              <a:t>Copyright © 2013 Pearson Education, Inc. publishing as Prentice Hall</a:t>
            </a:r>
          </a:p>
        </p:txBody>
      </p:sp>
      <p:sp>
        <p:nvSpPr>
          <p:cNvPr id="6" name="Rectangle 6"/>
          <p:cNvSpPr>
            <a:spLocks noGrp="1" noChangeArrowheads="1"/>
          </p:cNvSpPr>
          <p:nvPr>
            <p:ph type="sldNum" sz="quarter" idx="12"/>
          </p:nvPr>
        </p:nvSpPr>
        <p:spPr/>
        <p:txBody>
          <a:bodyPr/>
          <a:lstStyle>
            <a:lvl1pPr>
              <a:defRPr i="1">
                <a:latin typeface="Times New Roman" pitchFamily="18" charset="0"/>
              </a:defRPr>
            </a:lvl1pPr>
          </a:lstStyle>
          <a:p>
            <a:pPr>
              <a:defRPr/>
            </a:pPr>
            <a:r>
              <a:rPr lang="en-US" altLang="en-US"/>
              <a:t>1-</a:t>
            </a:r>
            <a:fld id="{B7C1AA4A-9232-4325-B361-F519219F3780}" type="slidenum">
              <a:rPr lang="en-US" altLang="en-US"/>
              <a:pPr>
                <a:defRPr/>
              </a:pPr>
              <a:t>‹#›</a:t>
            </a:fld>
            <a:endParaRPr lang="en-US" altLang="en-US"/>
          </a:p>
        </p:txBody>
      </p:sp>
    </p:spTree>
    <p:extLst>
      <p:ext uri="{BB962C8B-B14F-4D97-AF65-F5344CB8AC3E}">
        <p14:creationId xmlns:p14="http://schemas.microsoft.com/office/powerpoint/2010/main" val="2639877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p:txBody>
          <a:bodyPr/>
          <a:lstStyle>
            <a:lvl1pPr>
              <a:defRPr i="1">
                <a:solidFill>
                  <a:srgbClr val="000000"/>
                </a:solidFill>
                <a:latin typeface="Times New Roman" pitchFamily="18" charset="0"/>
                <a:ea typeface="ＭＳ Ｐゴシック" pitchFamily="34" charset="-128"/>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i="1">
                <a:solidFill>
                  <a:srgbClr val="000000"/>
                </a:solidFill>
                <a:latin typeface="Times New Roman" pitchFamily="18" charset="0"/>
                <a:ea typeface="ＭＳ Ｐゴシック" pitchFamily="34" charset="-128"/>
              </a:defRPr>
            </a:lvl1pPr>
          </a:lstStyle>
          <a:p>
            <a:pPr>
              <a:defRPr/>
            </a:pPr>
            <a:r>
              <a:rPr lang="en-GB" altLang="en-US"/>
              <a:t>Copyright © 2013 Pearson Education, Inc. publishing as Prentice Hall</a:t>
            </a:r>
            <a:endParaRPr lang="en-US" altLang="en-US"/>
          </a:p>
        </p:txBody>
      </p:sp>
      <p:sp>
        <p:nvSpPr>
          <p:cNvPr id="7" name="Rectangle 6"/>
          <p:cNvSpPr>
            <a:spLocks noGrp="1" noChangeArrowheads="1"/>
          </p:cNvSpPr>
          <p:nvPr>
            <p:ph type="sldNum" sz="quarter" idx="12"/>
          </p:nvPr>
        </p:nvSpPr>
        <p:spPr/>
        <p:txBody>
          <a:bodyPr/>
          <a:lstStyle>
            <a:lvl1pPr>
              <a:defRPr i="1">
                <a:latin typeface="Times New Roman" pitchFamily="18" charset="0"/>
              </a:defRPr>
            </a:lvl1pPr>
          </a:lstStyle>
          <a:p>
            <a:pPr>
              <a:defRPr/>
            </a:pPr>
            <a:fld id="{E1EC1284-6398-4D8D-873B-647AB6A3E9AD}" type="slidenum">
              <a:rPr lang="en-US" altLang="en-US"/>
              <a:pPr>
                <a:defRPr/>
              </a:pPr>
              <a:t>‹#›</a:t>
            </a:fld>
            <a:endParaRPr lang="en-US" altLang="en-US"/>
          </a:p>
        </p:txBody>
      </p:sp>
    </p:spTree>
    <p:extLst>
      <p:ext uri="{BB962C8B-B14F-4D97-AF65-F5344CB8AC3E}">
        <p14:creationId xmlns:p14="http://schemas.microsoft.com/office/powerpoint/2010/main" val="4178356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1-</a:t>
            </a:r>
            <a:fld id="{0C4ED51D-9CCB-4D95-B57C-C0565018BF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952803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36B7190-F88D-4796-BE43-D9625A25084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71541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0C1FF30A-6B5B-4FAC-A87C-D9E7D100EE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226803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5BC99B8C-3A62-4543-907F-C990025239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0003810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7814E73-B8B9-43DD-846C-1169CD56F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5054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2290724-6568-492E-8F40-37037F9442E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550111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B0170C83-FFC7-4777-AC78-800F2B6BE36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73239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006FDB6-8E15-4907-ADF3-98171E55F7B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1009822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B9617902-5F05-4932-A6FA-B85FF994B40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51816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0E046F3-3ED1-4C73-AE1A-4DE6202957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4815823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C05C635-02B7-4598-B671-8B383D426E7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44534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9B7C39A-AE85-4C2C-B3ED-FA915237768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95547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a typeface="MS PGothic" pitchFamily="34" charset="-128"/>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a typeface="MS PGothic" pitchFamily="34" charset="-128"/>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fontAlgn="base">
                <a:spcBef>
                  <a:spcPct val="0"/>
                </a:spcBef>
                <a:spcAft>
                  <a:spcPct val="0"/>
                </a:spcAft>
                <a:defRPr/>
              </a:pPr>
              <a:endParaRPr lang="en-US" smtClean="0">
                <a:solidFill>
                  <a:srgbClr val="000000"/>
                </a:solidFill>
                <a:ea typeface="MS PGothic" pitchFamily="34" charset="-128"/>
              </a:endParaRPr>
            </a:p>
          </p:txBody>
        </p:sp>
      </p:grpSp>
      <p:sp>
        <p:nvSpPr>
          <p:cNvPr id="5122"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noProof="0" smtClean="0"/>
              <a:t>Click to edit Master title style</a:t>
            </a:r>
          </a:p>
        </p:txBody>
      </p:sp>
      <p:sp>
        <p:nvSpPr>
          <p:cNvPr id="512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solidFill>
                  <a:srgbClr val="6F6E4A"/>
                </a:solidFill>
              </a:defRPr>
            </a:lvl1pPr>
          </a:lstStyle>
          <a:p>
            <a:pPr lvl="0"/>
            <a:r>
              <a:rPr 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5"/>
          <p:cNvSpPr>
            <a:spLocks noGrp="1" noChangeArrowheads="1"/>
          </p:cNvSpPr>
          <p:nvPr>
            <p:ph type="ftr" sz="quarter" idx="11"/>
          </p:nvPr>
        </p:nvSpPr>
        <p:spPr/>
        <p:txBody>
          <a:bodyPr/>
          <a:lstStyle>
            <a:lvl1pPr>
              <a:defRPr/>
            </a:lvl1pPr>
          </a:lstStyle>
          <a:p>
            <a:pPr>
              <a:defRPr/>
            </a:pPr>
            <a:r>
              <a:rPr lang="en-US"/>
              <a:t>Copyright © 2015 Pearson Education, Inc. </a:t>
            </a:r>
          </a:p>
        </p:txBody>
      </p:sp>
      <p:sp>
        <p:nvSpPr>
          <p:cNvPr id="10" name="Rectangle 6"/>
          <p:cNvSpPr>
            <a:spLocks noGrp="1" noChangeArrowheads="1"/>
          </p:cNvSpPr>
          <p:nvPr>
            <p:ph type="sldNum" sz="quarter" idx="12"/>
          </p:nvPr>
        </p:nvSpPr>
        <p:spPr/>
        <p:txBody>
          <a:bodyPr/>
          <a:lstStyle>
            <a:lvl1pPr>
              <a:defRPr/>
            </a:lvl1pPr>
          </a:lstStyle>
          <a:p>
            <a:pPr>
              <a:defRPr/>
            </a:pPr>
            <a:r>
              <a:rPr lang="en-US"/>
              <a:t>5-</a:t>
            </a:r>
            <a:fld id="{6B52852D-2392-4827-8053-2E6C46BD6B16}" type="slidenum">
              <a:rPr lang="en-US"/>
              <a:pPr>
                <a:defRPr/>
              </a:pPr>
              <a:t>‹#›</a:t>
            </a:fld>
            <a:endParaRPr lang="en-US"/>
          </a:p>
        </p:txBody>
      </p:sp>
    </p:spTree>
    <p:extLst>
      <p:ext uri="{BB962C8B-B14F-4D97-AF65-F5344CB8AC3E}">
        <p14:creationId xmlns:p14="http://schemas.microsoft.com/office/powerpoint/2010/main" val="1384931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5-</a:t>
            </a:r>
            <a:fld id="{738517BB-62FB-474D-953D-08C55BC8C292}" type="slidenum">
              <a:rPr lang="en-US"/>
              <a:pPr>
                <a:defRPr/>
              </a:pPr>
              <a:t>‹#›</a:t>
            </a:fld>
            <a:endParaRPr lang="en-US"/>
          </a:p>
        </p:txBody>
      </p:sp>
    </p:spTree>
    <p:extLst>
      <p:ext uri="{BB962C8B-B14F-4D97-AF65-F5344CB8AC3E}">
        <p14:creationId xmlns:p14="http://schemas.microsoft.com/office/powerpoint/2010/main" val="34760327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5-</a:t>
            </a:r>
            <a:fld id="{D7D6FDC9-9F32-4244-9725-E0A80CAC29CC}" type="slidenum">
              <a:rPr lang="en-US"/>
              <a:pPr>
                <a:defRPr/>
              </a:pPr>
              <a:t>‹#›</a:t>
            </a:fld>
            <a:endParaRPr lang="en-US"/>
          </a:p>
        </p:txBody>
      </p:sp>
    </p:spTree>
    <p:extLst>
      <p:ext uri="{BB962C8B-B14F-4D97-AF65-F5344CB8AC3E}">
        <p14:creationId xmlns:p14="http://schemas.microsoft.com/office/powerpoint/2010/main" val="39624572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5-</a:t>
            </a:r>
            <a:fld id="{8F5B166D-03F2-40F0-8FDE-D9D61DBF4D3B}" type="slidenum">
              <a:rPr lang="en-US"/>
              <a:pPr>
                <a:defRPr/>
              </a:pPr>
              <a:t>‹#›</a:t>
            </a:fld>
            <a:endParaRPr lang="en-US"/>
          </a:p>
        </p:txBody>
      </p:sp>
    </p:spTree>
    <p:extLst>
      <p:ext uri="{BB962C8B-B14F-4D97-AF65-F5344CB8AC3E}">
        <p14:creationId xmlns:p14="http://schemas.microsoft.com/office/powerpoint/2010/main" val="288946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DA166CB-7C67-4C0B-8690-3014B9AE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417885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5-</a:t>
            </a:r>
            <a:fld id="{018C339B-0164-40C4-B14D-E6660C50E1E1}" type="slidenum">
              <a:rPr lang="en-US"/>
              <a:pPr>
                <a:defRPr/>
              </a:pPr>
              <a:t>‹#›</a:t>
            </a:fld>
            <a:endParaRPr lang="en-US"/>
          </a:p>
        </p:txBody>
      </p:sp>
    </p:spTree>
    <p:extLst>
      <p:ext uri="{BB962C8B-B14F-4D97-AF65-F5344CB8AC3E}">
        <p14:creationId xmlns:p14="http://schemas.microsoft.com/office/powerpoint/2010/main" val="61957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5-</a:t>
            </a:r>
            <a:fld id="{E9114CF6-6D28-47BA-BFA2-1D20EAF84F54}" type="slidenum">
              <a:rPr lang="en-US"/>
              <a:pPr>
                <a:defRPr/>
              </a:pPr>
              <a:t>‹#›</a:t>
            </a:fld>
            <a:endParaRPr lang="en-US"/>
          </a:p>
        </p:txBody>
      </p:sp>
    </p:spTree>
    <p:extLst>
      <p:ext uri="{BB962C8B-B14F-4D97-AF65-F5344CB8AC3E}">
        <p14:creationId xmlns:p14="http://schemas.microsoft.com/office/powerpoint/2010/main" val="54569790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5-</a:t>
            </a:r>
            <a:fld id="{62539317-A4BD-43D2-B292-3A6713F686DC}" type="slidenum">
              <a:rPr lang="en-US"/>
              <a:pPr>
                <a:defRPr/>
              </a:pPr>
              <a:t>‹#›</a:t>
            </a:fld>
            <a:endParaRPr lang="en-US"/>
          </a:p>
        </p:txBody>
      </p:sp>
    </p:spTree>
    <p:extLst>
      <p:ext uri="{BB962C8B-B14F-4D97-AF65-F5344CB8AC3E}">
        <p14:creationId xmlns:p14="http://schemas.microsoft.com/office/powerpoint/2010/main" val="20541806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5-</a:t>
            </a:r>
            <a:fld id="{3544282C-40BD-44B6-9871-3F9F891B2434}" type="slidenum">
              <a:rPr lang="en-US"/>
              <a:pPr>
                <a:defRPr/>
              </a:pPr>
              <a:t>‹#›</a:t>
            </a:fld>
            <a:endParaRPr lang="en-US"/>
          </a:p>
        </p:txBody>
      </p:sp>
    </p:spTree>
    <p:extLst>
      <p:ext uri="{BB962C8B-B14F-4D97-AF65-F5344CB8AC3E}">
        <p14:creationId xmlns:p14="http://schemas.microsoft.com/office/powerpoint/2010/main" val="30651374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5-</a:t>
            </a:r>
            <a:fld id="{3A22C712-263B-4BD0-AD68-CC485CCB3BF6}" type="slidenum">
              <a:rPr lang="en-US"/>
              <a:pPr>
                <a:defRPr/>
              </a:pPr>
              <a:t>‹#›</a:t>
            </a:fld>
            <a:endParaRPr lang="en-US"/>
          </a:p>
        </p:txBody>
      </p:sp>
    </p:spTree>
    <p:extLst>
      <p:ext uri="{BB962C8B-B14F-4D97-AF65-F5344CB8AC3E}">
        <p14:creationId xmlns:p14="http://schemas.microsoft.com/office/powerpoint/2010/main" val="8608292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5-</a:t>
            </a:r>
            <a:fld id="{B6919305-DA82-44F7-829B-8737D1E68719}" type="slidenum">
              <a:rPr lang="en-US"/>
              <a:pPr>
                <a:defRPr/>
              </a:pPr>
              <a:t>‹#›</a:t>
            </a:fld>
            <a:endParaRPr lang="en-US"/>
          </a:p>
        </p:txBody>
      </p:sp>
    </p:spTree>
    <p:extLst>
      <p:ext uri="{BB962C8B-B14F-4D97-AF65-F5344CB8AC3E}">
        <p14:creationId xmlns:p14="http://schemas.microsoft.com/office/powerpoint/2010/main" val="35889153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Copyright © 2015 Pearson Education, Inc. </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5-</a:t>
            </a:r>
            <a:fld id="{3D47D955-1AAE-4AB1-9E1B-181C9D47643B}" type="slidenum">
              <a:rPr lang="en-US"/>
              <a:pPr>
                <a:defRPr/>
              </a:pPr>
              <a:t>‹#›</a:t>
            </a:fld>
            <a:endParaRPr lang="en-US"/>
          </a:p>
        </p:txBody>
      </p:sp>
    </p:spTree>
    <p:extLst>
      <p:ext uri="{BB962C8B-B14F-4D97-AF65-F5344CB8AC3E}">
        <p14:creationId xmlns:p14="http://schemas.microsoft.com/office/powerpoint/2010/main" val="266418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C1F6E053-7265-4E28-A22D-DCAAE91E824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7396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09F343EB-98F2-4D91-8AB2-59B015CD8D2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8529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A85FEC47-A7B0-49A3-AD91-FF4A0A9515C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9544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35E6601A-8CEE-405B-BB8F-D537C26B084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9986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99955B3-4319-4F4A-9D1D-4E459EA42C8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3638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4"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pPr fontAlgn="base">
              <a:spcBef>
                <a:spcPct val="0"/>
              </a:spcBef>
              <a:spcAft>
                <a:spcPct val="0"/>
              </a:spcAft>
              <a:defRPr/>
            </a:pPr>
            <a:endParaRPr lang="en-US" altLang="en-US">
              <a:solidFill>
                <a:srgbClr val="000000"/>
              </a:solidFill>
            </a:endParaRPr>
          </a:p>
        </p:txBody>
      </p:sp>
      <p:sp>
        <p:nvSpPr>
          <p:cNvPr id="10245"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1024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pPr fontAlgn="base">
              <a:spcBef>
                <a:spcPct val="0"/>
              </a:spcBef>
              <a:spcAft>
                <a:spcPct val="0"/>
              </a:spcAft>
              <a:defRPr/>
            </a:pPr>
            <a:r>
              <a:rPr lang="en-US" altLang="en-US">
                <a:solidFill>
                  <a:srgbClr val="000000"/>
                </a:solidFill>
              </a:rPr>
              <a:t>2-</a:t>
            </a:r>
            <a:fld id="{64BCC023-A665-4793-977E-7422CB4E97E2}"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Tree>
    <p:extLst>
      <p:ext uri="{BB962C8B-B14F-4D97-AF65-F5344CB8AC3E}">
        <p14:creationId xmlns:p14="http://schemas.microsoft.com/office/powerpoint/2010/main" val="9729563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i="0">
                <a:solidFill>
                  <a:srgbClr val="000000"/>
                </a:solidFill>
                <a:latin typeface="Verdana"/>
                <a:ea typeface="+mn-ea"/>
                <a:cs typeface="+mn-cs"/>
              </a:defRPr>
            </a:lvl1pPr>
          </a:lstStyle>
          <a:p>
            <a:pPr fontAlgn="base">
              <a:spcBef>
                <a:spcPct val="0"/>
              </a:spcBef>
              <a:spcAft>
                <a:spcPct val="0"/>
              </a:spcAft>
              <a:defRPr/>
            </a:pPr>
            <a:endParaRPr lang="en-US" altLang="en-US"/>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i="0">
                <a:solidFill>
                  <a:srgbClr val="000000"/>
                </a:solidFill>
                <a:latin typeface="Verdana"/>
                <a:ea typeface="+mn-ea"/>
                <a:cs typeface="+mn-cs"/>
              </a:defRPr>
            </a:lvl1pPr>
          </a:lstStyle>
          <a:p>
            <a:pPr fontAlgn="base">
              <a:spcBef>
                <a:spcPct val="0"/>
              </a:spcBef>
              <a:spcAft>
                <a:spcPct val="0"/>
              </a:spcAft>
              <a:defRPr/>
            </a:pPr>
            <a:r>
              <a:rPr lang="en-US" altLang="en-US"/>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i="0">
                <a:solidFill>
                  <a:srgbClr val="000000"/>
                </a:solidFill>
                <a:latin typeface="Verdana" pitchFamily="34" charset="0"/>
              </a:defRPr>
            </a:lvl1pPr>
          </a:lstStyle>
          <a:p>
            <a:pPr fontAlgn="base">
              <a:spcBef>
                <a:spcPct val="0"/>
              </a:spcBef>
              <a:spcAft>
                <a:spcPct val="0"/>
              </a:spcAft>
              <a:defRPr/>
            </a:pPr>
            <a:r>
              <a:rPr lang="en-US" altLang="en-US">
                <a:ea typeface="ＭＳ Ｐゴシック" pitchFamily="34" charset="-128"/>
              </a:rPr>
              <a:t>1-</a:t>
            </a:r>
            <a:fld id="{9B80D7AE-9711-4559-A762-77EA643CCD93}" type="slidenum">
              <a:rPr lang="en-US" altLang="en-US">
                <a:ea typeface="ＭＳ Ｐゴシック" pitchFamily="34" charset="-128"/>
              </a:rPr>
              <a:pPr fontAlgn="base">
                <a:spcBef>
                  <a:spcPct val="0"/>
                </a:spcBef>
                <a:spcAft>
                  <a:spcPct val="0"/>
                </a:spcAft>
                <a:defRPr/>
              </a:pPr>
              <a:t>‹#›</a:t>
            </a:fld>
            <a:endParaRPr lang="en-US" altLang="en-US">
              <a:ea typeface="ＭＳ Ｐゴシック" pitchFamily="34" charset="-128"/>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a typeface="ＭＳ Ｐゴシック" pitchFamily="34" charset="-128"/>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US" sz="2400" i="1" smtClean="0">
              <a:solidFill>
                <a:srgbClr val="000000"/>
              </a:solidFill>
              <a:latin typeface="Times" pitchFamily="18" charset="0"/>
              <a:ea typeface="ＭＳ Ｐゴシック" pitchFamily="34" charset="-128"/>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a typeface="ＭＳ Ｐゴシック" pitchFamily="34" charset="-128"/>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a typeface="ＭＳ Ｐゴシック" pitchFamily="34" charset="-128"/>
            </a:endParaRPr>
          </a:p>
        </p:txBody>
      </p:sp>
    </p:spTree>
    <p:extLst>
      <p:ext uri="{BB962C8B-B14F-4D97-AF65-F5344CB8AC3E}">
        <p14:creationId xmlns:p14="http://schemas.microsoft.com/office/powerpoint/2010/main" val="278136264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cs typeface="Arial" pitchFamily="34" charset="0"/>
              </a:defRPr>
            </a:lvl1pPr>
          </a:lstStyle>
          <a:p>
            <a:pPr fontAlgn="base">
              <a:spcBef>
                <a:spcPct val="0"/>
              </a:spcBef>
              <a:spcAft>
                <a:spcPct val="0"/>
              </a:spcAft>
              <a:defRPr/>
            </a:pPr>
            <a:endParaRPr lang="en-US" altLang="en-US">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cs typeface="Arial" pitchFamily="34" charset="0"/>
              </a:defRPr>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cs typeface="Arial" pitchFamily="34" charset="0"/>
              </a:defRPr>
            </a:lvl1pPr>
          </a:lstStyle>
          <a:p>
            <a:pPr fontAlgn="base">
              <a:spcBef>
                <a:spcPct val="0"/>
              </a:spcBef>
              <a:spcAft>
                <a:spcPct val="0"/>
              </a:spcAft>
              <a:defRPr/>
            </a:pPr>
            <a:r>
              <a:rPr lang="en-US" altLang="en-US">
                <a:solidFill>
                  <a:srgbClr val="000000"/>
                </a:solidFill>
              </a:rPr>
              <a:t>1-</a:t>
            </a:r>
            <a:fld id="{05536A51-7964-4FF0-A8A7-62AC14623937}"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240470277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0" name="Rectangle 4"/>
          <p:cNvSpPr>
            <a:spLocks noGrp="1" noChangeArrowheads="1"/>
          </p:cNvSpPr>
          <p:nvPr>
            <p:ph type="dt" sz="half" idx="2"/>
          </p:nvPr>
        </p:nvSpPr>
        <p:spPr bwMode="auto">
          <a:xfrm>
            <a:off x="457200" y="6248400"/>
            <a:ext cx="259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000000"/>
                </a:solidFill>
                <a:latin typeface="Verdana" panose="020B0604030504040204" pitchFamily="34" charset="0"/>
                <a:ea typeface="+mn-ea"/>
                <a:cs typeface="Arial" panose="020B0604020202020204" pitchFamily="34" charset="0"/>
              </a:defRPr>
            </a:lvl1pPr>
          </a:lstStyle>
          <a:p>
            <a:pPr fontAlgn="base">
              <a:spcBef>
                <a:spcPct val="0"/>
              </a:spcBef>
              <a:spcAft>
                <a:spcPct val="0"/>
              </a:spcAft>
              <a:defRPr/>
            </a:pPr>
            <a:endParaRPr lang="en-US"/>
          </a:p>
        </p:txBody>
      </p:sp>
      <p:sp>
        <p:nvSpPr>
          <p:cNvPr id="4101" name="Rectangle 5"/>
          <p:cNvSpPr>
            <a:spLocks noGrp="1" noChangeArrowheads="1"/>
          </p:cNvSpPr>
          <p:nvPr>
            <p:ph type="ftr" sz="quarter" idx="3"/>
          </p:nvPr>
        </p:nvSpPr>
        <p:spPr bwMode="auto">
          <a:xfrm>
            <a:off x="3048000" y="6248400"/>
            <a:ext cx="3124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rgbClr val="000000"/>
                </a:solidFill>
              </a:defRPr>
            </a:lvl1pPr>
          </a:lstStyle>
          <a:p>
            <a:pPr fontAlgn="base">
              <a:spcBef>
                <a:spcPct val="0"/>
              </a:spcBef>
              <a:spcAft>
                <a:spcPct val="0"/>
              </a:spcAft>
              <a:defRPr/>
            </a:pPr>
            <a:r>
              <a:rPr lang="en-US">
                <a:ea typeface="MS PGothic" pitchFamily="34" charset="-128"/>
              </a:rPr>
              <a:t>Copyright © 2015 Pearson Education, Inc. </a:t>
            </a:r>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rgbClr val="000000"/>
                </a:solidFill>
              </a:defRPr>
            </a:lvl1pPr>
          </a:lstStyle>
          <a:p>
            <a:pPr fontAlgn="base">
              <a:spcBef>
                <a:spcPct val="0"/>
              </a:spcBef>
              <a:spcAft>
                <a:spcPct val="0"/>
              </a:spcAft>
              <a:defRPr/>
            </a:pPr>
            <a:r>
              <a:rPr lang="en-US">
                <a:ea typeface="MS PGothic" pitchFamily="34" charset="-128"/>
              </a:rPr>
              <a:t>5-</a:t>
            </a:r>
            <a:fld id="{C6AA89FC-E5EF-491E-AA84-E50F63897F98}" type="slidenum">
              <a:rPr lang="en-US">
                <a:ea typeface="MS PGothic" pitchFamily="34" charset="-128"/>
              </a:rPr>
              <a:pPr fontAlgn="base">
                <a:spcBef>
                  <a:spcPct val="0"/>
                </a:spcBef>
                <a:spcAft>
                  <a:spcPct val="0"/>
                </a:spcAft>
                <a:defRPr/>
              </a:pPr>
              <a:t>‹#›</a:t>
            </a:fld>
            <a:endParaRPr lang="en-US">
              <a:ea typeface="MS PGothic" pitchFamily="34" charset="-128"/>
            </a:endParaRPr>
          </a:p>
        </p:txBody>
      </p:sp>
      <p:sp>
        <p:nvSpPr>
          <p:cNvPr id="1031"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fontAlgn="base">
              <a:spcBef>
                <a:spcPct val="0"/>
              </a:spcBef>
              <a:spcAft>
                <a:spcPct val="0"/>
              </a:spcAft>
              <a:defRPr/>
            </a:pPr>
            <a:endParaRPr lang="en-US" sz="2400" smtClean="0">
              <a:solidFill>
                <a:srgbClr val="000000"/>
              </a:solidFill>
              <a:latin typeface="Times New Roman" panose="02020603050405020304" pitchFamily="18" charset="0"/>
              <a:ea typeface="MS PGothic" pitchFamily="34" charset="-128"/>
            </a:endParaRPr>
          </a:p>
        </p:txBody>
      </p:sp>
      <p:sp>
        <p:nvSpPr>
          <p:cNvPr id="2056" name="Line 8"/>
          <p:cNvSpPr>
            <a:spLocks noChangeShapeType="1"/>
          </p:cNvSpPr>
          <p:nvPr/>
        </p:nvSpPr>
        <p:spPr bwMode="auto">
          <a:xfrm>
            <a:off x="457200" y="1447800"/>
            <a:ext cx="807720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ea typeface="MS PGothic" pitchFamily="34" charset="-128"/>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fontAlgn="base">
              <a:spcBef>
                <a:spcPct val="0"/>
              </a:spcBef>
              <a:spcAft>
                <a:spcPct val="0"/>
              </a:spcAft>
              <a:defRPr/>
            </a:pPr>
            <a:endParaRPr lang="en-US" sz="2400" smtClean="0">
              <a:solidFill>
                <a:srgbClr val="000000"/>
              </a:solidFill>
              <a:latin typeface="Times New Roman" panose="02020603050405020304" pitchFamily="18" charset="0"/>
              <a:ea typeface="MS PGothic" pitchFamily="34" charset="-128"/>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lvl1pPr>
              <a:defRPr>
                <a:solidFill>
                  <a:schemeClr val="tx1"/>
                </a:solidFill>
                <a:latin typeface="Verdana" panose="020B0604030504040204" pitchFamily="34" charset="0"/>
                <a:cs typeface="Arial" panose="020B0604020202020204" pitchFamily="34"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lgn="ctr" fontAlgn="base">
              <a:spcBef>
                <a:spcPct val="0"/>
              </a:spcBef>
              <a:spcAft>
                <a:spcPct val="0"/>
              </a:spcAft>
              <a:defRPr/>
            </a:pPr>
            <a:endParaRPr lang="en-US" sz="2400" smtClean="0">
              <a:solidFill>
                <a:srgbClr val="000000"/>
              </a:solidFill>
              <a:latin typeface="Times New Roman" panose="02020603050405020304" pitchFamily="18" charset="0"/>
              <a:ea typeface="MS PGothic" pitchFamily="34" charset="-128"/>
            </a:endParaRPr>
          </a:p>
        </p:txBody>
      </p:sp>
    </p:spTree>
    <p:extLst>
      <p:ext uri="{BB962C8B-B14F-4D97-AF65-F5344CB8AC3E}">
        <p14:creationId xmlns:p14="http://schemas.microsoft.com/office/powerpoint/2010/main" val="274811686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kern="1200">
          <a:solidFill>
            <a:srgbClr val="6F6E4A"/>
          </a:solidFill>
          <a:latin typeface="+mj-lt"/>
          <a:ea typeface="MS PGothic" pitchFamily="34" charset="-128"/>
          <a:cs typeface="+mj-cs"/>
        </a:defRPr>
      </a:lvl1pPr>
      <a:lvl2pPr algn="ctr" rtl="0" eaLnBrk="0" fontAlgn="base" hangingPunct="0">
        <a:spcBef>
          <a:spcPct val="0"/>
        </a:spcBef>
        <a:spcAft>
          <a:spcPct val="0"/>
        </a:spcAft>
        <a:defRPr sz="4800">
          <a:solidFill>
            <a:srgbClr val="6F6E4A"/>
          </a:solidFill>
          <a:latin typeface="Georgia" panose="02040502050405020303" pitchFamily="18" charset="0"/>
          <a:ea typeface="MS PGothic" pitchFamily="34" charset="-128"/>
          <a:cs typeface="Arial" panose="020B0604020202020204" pitchFamily="34" charset="0"/>
        </a:defRPr>
      </a:lvl2pPr>
      <a:lvl3pPr algn="ctr" rtl="0" eaLnBrk="0" fontAlgn="base" hangingPunct="0">
        <a:spcBef>
          <a:spcPct val="0"/>
        </a:spcBef>
        <a:spcAft>
          <a:spcPct val="0"/>
        </a:spcAft>
        <a:defRPr sz="4800">
          <a:solidFill>
            <a:srgbClr val="6F6E4A"/>
          </a:solidFill>
          <a:latin typeface="Georgia" panose="02040502050405020303" pitchFamily="18" charset="0"/>
          <a:ea typeface="MS PGothic" pitchFamily="34" charset="-128"/>
          <a:cs typeface="Arial" panose="020B0604020202020204" pitchFamily="34" charset="0"/>
        </a:defRPr>
      </a:lvl3pPr>
      <a:lvl4pPr algn="ctr" rtl="0" eaLnBrk="0" fontAlgn="base" hangingPunct="0">
        <a:spcBef>
          <a:spcPct val="0"/>
        </a:spcBef>
        <a:spcAft>
          <a:spcPct val="0"/>
        </a:spcAft>
        <a:defRPr sz="4800">
          <a:solidFill>
            <a:srgbClr val="6F6E4A"/>
          </a:solidFill>
          <a:latin typeface="Georgia" panose="02040502050405020303" pitchFamily="18" charset="0"/>
          <a:ea typeface="MS PGothic" pitchFamily="34" charset="-128"/>
          <a:cs typeface="Arial" panose="020B0604020202020204" pitchFamily="34" charset="0"/>
        </a:defRPr>
      </a:lvl4pPr>
      <a:lvl5pPr algn="ctr" rtl="0" eaLnBrk="0" fontAlgn="base" hangingPunct="0">
        <a:spcBef>
          <a:spcPct val="0"/>
        </a:spcBef>
        <a:spcAft>
          <a:spcPct val="0"/>
        </a:spcAft>
        <a:defRPr sz="4800">
          <a:solidFill>
            <a:srgbClr val="6F6E4A"/>
          </a:solidFill>
          <a:latin typeface="Georgia" panose="02040502050405020303" pitchFamily="18" charset="0"/>
          <a:ea typeface="MS PGothic" pitchFamily="34" charset="-128"/>
          <a:cs typeface="Arial" panose="020B0604020202020204" pitchFamily="34" charset="0"/>
        </a:defRPr>
      </a:lvl5pPr>
      <a:lvl6pPr marL="457200" algn="ctr" rtl="0" fontAlgn="base">
        <a:spcBef>
          <a:spcPct val="0"/>
        </a:spcBef>
        <a:spcAft>
          <a:spcPct val="0"/>
        </a:spcAft>
        <a:defRPr sz="4800">
          <a:solidFill>
            <a:srgbClr val="6F6E4A"/>
          </a:solidFill>
          <a:latin typeface="Georgia" panose="02040502050405020303" pitchFamily="18" charset="0"/>
          <a:cs typeface="Arial" panose="020B0604020202020204" pitchFamily="34" charset="0"/>
        </a:defRPr>
      </a:lvl6pPr>
      <a:lvl7pPr marL="914400" algn="ctr" rtl="0" fontAlgn="base">
        <a:spcBef>
          <a:spcPct val="0"/>
        </a:spcBef>
        <a:spcAft>
          <a:spcPct val="0"/>
        </a:spcAft>
        <a:defRPr sz="4800">
          <a:solidFill>
            <a:srgbClr val="6F6E4A"/>
          </a:solidFill>
          <a:latin typeface="Georgia" panose="02040502050405020303" pitchFamily="18" charset="0"/>
          <a:cs typeface="Arial" panose="020B0604020202020204" pitchFamily="34" charset="0"/>
        </a:defRPr>
      </a:lvl7pPr>
      <a:lvl8pPr marL="1371600" algn="ctr" rtl="0" fontAlgn="base">
        <a:spcBef>
          <a:spcPct val="0"/>
        </a:spcBef>
        <a:spcAft>
          <a:spcPct val="0"/>
        </a:spcAft>
        <a:defRPr sz="4800">
          <a:solidFill>
            <a:srgbClr val="6F6E4A"/>
          </a:solidFill>
          <a:latin typeface="Georgia" panose="02040502050405020303" pitchFamily="18" charset="0"/>
          <a:cs typeface="Arial" panose="020B0604020202020204" pitchFamily="34" charset="0"/>
        </a:defRPr>
      </a:lvl8pPr>
      <a:lvl9pPr marL="1828800" algn="ctr" rtl="0" fontAlgn="base">
        <a:spcBef>
          <a:spcPct val="0"/>
        </a:spcBef>
        <a:spcAft>
          <a:spcPct val="0"/>
        </a:spcAft>
        <a:defRPr sz="4800">
          <a:solidFill>
            <a:srgbClr val="6F6E4A"/>
          </a:solidFill>
          <a:latin typeface="Georgia" panose="02040502050405020303" pitchFamily="18" charset="0"/>
          <a:cs typeface="Arial" panose="020B0604020202020204"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kern="1200">
          <a:solidFill>
            <a:schemeClr val="hlink"/>
          </a:solidFill>
          <a:latin typeface="+mn-lt"/>
          <a:ea typeface="MS PGothic" pitchFamily="34" charset="-128"/>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kern="1200">
          <a:solidFill>
            <a:schemeClr val="hlink"/>
          </a:solidFill>
          <a:latin typeface="+mn-lt"/>
          <a:ea typeface="Arial" charset="0"/>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kern="1200">
          <a:solidFill>
            <a:schemeClr val="hlink"/>
          </a:solidFill>
          <a:latin typeface="+mn-lt"/>
          <a:ea typeface="Arial" charset="0"/>
          <a:cs typeface="+mn-cs"/>
        </a:defRPr>
      </a:lvl3pPr>
      <a:lvl4pPr marL="1600200" indent="-228600" algn="l" rtl="0" eaLnBrk="0" fontAlgn="base" hangingPunct="0">
        <a:spcBef>
          <a:spcPct val="20000"/>
        </a:spcBef>
        <a:spcAft>
          <a:spcPct val="0"/>
        </a:spcAft>
        <a:buClr>
          <a:schemeClr val="bg2"/>
        </a:buClr>
        <a:buFont typeface="Wingdings" pitchFamily="2" charset="2"/>
        <a:buChar char="§"/>
        <a:defRPr sz="2000" kern="1200">
          <a:solidFill>
            <a:schemeClr val="hlink"/>
          </a:solidFill>
          <a:latin typeface="+mn-lt"/>
          <a:ea typeface="Arial" charset="0"/>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sz="2000" kern="1200">
          <a:solidFill>
            <a:schemeClr val="hlink"/>
          </a:solidFill>
          <a:latin typeface="+mn-lt"/>
          <a:ea typeface="Arial"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ransparency.org/cpi2018"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seffaflik.org/" TargetMode="External"/><Relationship Id="rId2" Type="http://schemas.openxmlformats.org/officeDocument/2006/relationships/hyperlink" Target="http://www.transparency.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asq.org/learn-about-quality/process-analysis-tools/overview/flowchart.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www.freebusinesssoftware.org/business-softwareflowbreeze-2.2-coupons.html"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en.wikipedia.org/wiki/File:Luna_Park_Melbourne_scenic_railway.jp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ctrTitle"/>
          </p:nvPr>
        </p:nvSpPr>
        <p:spPr>
          <a:xfrm>
            <a:off x="395536" y="685800"/>
            <a:ext cx="8208912" cy="2127250"/>
          </a:xfrm>
        </p:spPr>
        <p:txBody>
          <a:bodyPr/>
          <a:lstStyle/>
          <a:p>
            <a:pPr eaLnBrk="1" hangingPunct="1"/>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en-GB" sz="4400" b="1" dirty="0" smtClean="0">
                <a:solidFill>
                  <a:srgbClr val="6F6E4A"/>
                </a:solidFill>
                <a:latin typeface="Verdana"/>
              </a:rPr>
              <a:t>ENGR 400</a:t>
            </a:r>
            <a:r>
              <a:rPr lang="tr-TR" sz="4400" b="1" dirty="0" smtClean="0">
                <a:solidFill>
                  <a:srgbClr val="6F6E4A"/>
                </a:solidFill>
                <a:latin typeface="Verdana"/>
              </a:rPr>
              <a:t>/LENGR </a:t>
            </a:r>
            <a:r>
              <a:rPr lang="tr-TR" sz="4400" b="1" dirty="0">
                <a:solidFill>
                  <a:srgbClr val="6F6E4A"/>
                </a:solidFill>
                <a:latin typeface="Verdana"/>
              </a:rPr>
              <a:t>400</a:t>
            </a:r>
            <a:r>
              <a:rPr lang="en-GB" sz="4400" b="1" dirty="0">
                <a:solidFill>
                  <a:srgbClr val="6F6E4A"/>
                </a:solidFill>
                <a:latin typeface="Verdana"/>
              </a:rPr>
              <a:t/>
            </a:r>
            <a:br>
              <a:rPr lang="en-GB" sz="4400" b="1" dirty="0">
                <a:solidFill>
                  <a:srgbClr val="6F6E4A"/>
                </a:solidFill>
                <a:latin typeface="Verdana"/>
              </a:rPr>
            </a:br>
            <a:r>
              <a:rPr lang="en-GB" sz="4400" b="1" dirty="0">
                <a:solidFill>
                  <a:srgbClr val="6F6E4A"/>
                </a:solidFill>
                <a:latin typeface="Verdana"/>
              </a:rPr>
              <a:t>ETHICS IN ENGINEERING AND SCIENCE</a:t>
            </a:r>
            <a:endParaRPr lang="en-GB" altLang="en-US" sz="3600" b="1" dirty="0">
              <a:solidFill>
                <a:srgbClr val="666699"/>
              </a:solidFill>
              <a:latin typeface="Verdana" pitchFamily="34" charset="0"/>
            </a:endParaRPr>
          </a:p>
        </p:txBody>
      </p:sp>
      <p:sp>
        <p:nvSpPr>
          <p:cNvPr id="4101" name="Rectangle 3"/>
          <p:cNvSpPr>
            <a:spLocks noGrp="1" noChangeArrowheads="1"/>
          </p:cNvSpPr>
          <p:nvPr>
            <p:ph type="subTitle" idx="1"/>
          </p:nvPr>
        </p:nvSpPr>
        <p:spPr>
          <a:xfrm>
            <a:off x="304800" y="3270250"/>
            <a:ext cx="8458200" cy="2209800"/>
          </a:xfrm>
        </p:spPr>
        <p:txBody>
          <a:bodyPr/>
          <a:lstStyle/>
          <a:p>
            <a:pPr lvl="0" eaLnBrk="1" hangingPunct="1">
              <a:buClr>
                <a:srgbClr val="999966"/>
              </a:buClr>
            </a:pPr>
            <a:r>
              <a:rPr lang="en-US" altLang="en-US" sz="4400" b="1" dirty="0" smtClean="0">
                <a:solidFill>
                  <a:schemeClr val="tx2"/>
                </a:solidFill>
              </a:rPr>
              <a:t>Chapter </a:t>
            </a:r>
            <a:r>
              <a:rPr lang="tr-TR" altLang="en-US" sz="4400" b="1" dirty="0" smtClean="0">
                <a:solidFill>
                  <a:schemeClr val="tx2"/>
                </a:solidFill>
              </a:rPr>
              <a:t>4</a:t>
            </a:r>
          </a:p>
          <a:p>
            <a:pPr lvl="0" eaLnBrk="1" hangingPunct="1">
              <a:buClr>
                <a:srgbClr val="999966"/>
              </a:buClr>
            </a:pPr>
            <a:endParaRPr lang="en-US" altLang="en-US" sz="2000" b="1" dirty="0">
              <a:solidFill>
                <a:schemeClr val="tx2"/>
              </a:solidFill>
            </a:endParaRPr>
          </a:p>
          <a:p>
            <a:pPr lvl="0" eaLnBrk="1" hangingPunct="1">
              <a:buClr>
                <a:srgbClr val="999966"/>
              </a:buClr>
            </a:pPr>
            <a:r>
              <a:rPr lang="en-US" altLang="en-US" sz="4400" b="1" dirty="0">
                <a:solidFill>
                  <a:schemeClr val="tx2"/>
                </a:solidFill>
              </a:rPr>
              <a:t> </a:t>
            </a:r>
            <a:r>
              <a:rPr lang="en-US" altLang="en-US" sz="4000" b="1" dirty="0">
                <a:solidFill>
                  <a:srgbClr val="666699"/>
                </a:solidFill>
              </a:rPr>
              <a:t>Ethical Problem</a:t>
            </a:r>
            <a:r>
              <a:rPr lang="tr-TR" altLang="en-US" sz="4000" b="1" dirty="0">
                <a:solidFill>
                  <a:srgbClr val="666699"/>
                </a:solidFill>
              </a:rPr>
              <a:t> </a:t>
            </a:r>
            <a:r>
              <a:rPr lang="en-US" altLang="en-US" sz="4000" b="1" dirty="0">
                <a:solidFill>
                  <a:srgbClr val="666699"/>
                </a:solidFill>
              </a:rPr>
              <a:t>Solving </a:t>
            </a:r>
            <a:r>
              <a:rPr lang="en-US" altLang="en-US" sz="4000" b="1" dirty="0" smtClean="0">
                <a:solidFill>
                  <a:srgbClr val="666699"/>
                </a:solidFill>
              </a:rPr>
              <a:t>Techniques</a:t>
            </a:r>
            <a:endParaRPr lang="en-US" altLang="en-US" sz="4000" b="1" dirty="0">
              <a:solidFill>
                <a:srgbClr val="666699"/>
              </a:solidFill>
            </a:endParaRPr>
          </a:p>
        </p:txBody>
      </p:sp>
      <p:sp>
        <p:nvSpPr>
          <p:cNvPr id="6" name="Rectangle 3"/>
          <p:cNvSpPr>
            <a:spLocks noChangeArrowheads="1"/>
          </p:cNvSpPr>
          <p:nvPr/>
        </p:nvSpPr>
        <p:spPr bwMode="auto">
          <a:xfrm>
            <a:off x="6659563" y="5805264"/>
            <a:ext cx="1858201" cy="369332"/>
          </a:xfrm>
          <a:prstGeom prst="rect">
            <a:avLst/>
          </a:prstGeom>
          <a:noFill/>
          <a:ln w="9525">
            <a:solidFill>
              <a:schemeClr val="bg1"/>
            </a:solidFill>
            <a:miter lim="800000"/>
            <a:headEnd/>
            <a:tailEnd/>
          </a:ln>
          <a:effectLst/>
        </p:spPr>
        <p:txBody>
          <a:bodyPr wrap="none">
            <a:spAutoFit/>
          </a:bodyPr>
          <a:lstStyle/>
          <a:p>
            <a:pPr>
              <a:defRPr/>
            </a:pPr>
            <a:r>
              <a:rPr lang="tr-TR" b="1" dirty="0">
                <a:solidFill>
                  <a:srgbClr val="666699"/>
                </a:solidFill>
              </a:rPr>
              <a:t>ORAL ANSEN</a:t>
            </a:r>
          </a:p>
        </p:txBody>
      </p:sp>
    </p:spTree>
    <p:extLst>
      <p:ext uri="{BB962C8B-B14F-4D97-AF65-F5344CB8AC3E}">
        <p14:creationId xmlns:p14="http://schemas.microsoft.com/office/powerpoint/2010/main" val="4251261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Verdana"/>
              </a:rPr>
              <a:t>Gift and Bribe</a:t>
            </a:r>
            <a:endParaRPr lang="en-US" sz="4400" b="1" dirty="0">
              <a:latin typeface="+mn-lt"/>
            </a:endParaRPr>
          </a:p>
        </p:txBody>
      </p:sp>
      <p:sp>
        <p:nvSpPr>
          <p:cNvPr id="3" name="Content Placeholder 2"/>
          <p:cNvSpPr>
            <a:spLocks noGrp="1"/>
          </p:cNvSpPr>
          <p:nvPr>
            <p:ph idx="1"/>
          </p:nvPr>
        </p:nvSpPr>
        <p:spPr>
          <a:xfrm>
            <a:off x="457200" y="1600200"/>
            <a:ext cx="8229600" cy="4530725"/>
          </a:xfrm>
        </p:spPr>
        <p:txBody>
          <a:bodyPr/>
          <a:lstStyle/>
          <a:p>
            <a:pPr>
              <a:buClr>
                <a:srgbClr val="999966"/>
              </a:buClr>
            </a:pPr>
            <a:r>
              <a:rPr lang="en-US" altLang="en-US" dirty="0"/>
              <a:t>Giving gifts is an ancient way to express gratitude, appreciation and </a:t>
            </a:r>
            <a:r>
              <a:rPr lang="en-US" altLang="en-US" dirty="0" smtClean="0"/>
              <a:t>love</a:t>
            </a:r>
            <a:endParaRPr lang="en-US" altLang="en-US" dirty="0"/>
          </a:p>
          <a:p>
            <a:pPr>
              <a:buClr>
                <a:srgbClr val="999966"/>
              </a:buClr>
            </a:pPr>
            <a:r>
              <a:rPr lang="en-US" altLang="en-US" dirty="0" smtClean="0"/>
              <a:t>But </a:t>
            </a:r>
            <a:r>
              <a:rPr lang="en-US" altLang="en-US" dirty="0"/>
              <a:t>some gifts tend to put pressure on the </a:t>
            </a:r>
            <a:r>
              <a:rPr lang="en-US" altLang="en-US" dirty="0" smtClean="0"/>
              <a:t>receiver </a:t>
            </a:r>
            <a:r>
              <a:rPr lang="en-US" altLang="en-US" dirty="0"/>
              <a:t>to make more than just goodwill to the </a:t>
            </a:r>
            <a:r>
              <a:rPr lang="en-US" altLang="en-US" dirty="0" smtClean="0"/>
              <a:t>giver</a:t>
            </a:r>
          </a:p>
          <a:p>
            <a:pPr>
              <a:buClr>
                <a:srgbClr val="999966"/>
              </a:buClr>
            </a:pPr>
            <a:r>
              <a:rPr lang="en-US" altLang="en-US" dirty="0" smtClean="0"/>
              <a:t>In that case a gift given becomes a </a:t>
            </a:r>
            <a:r>
              <a:rPr lang="en-US" altLang="en-US" b="1" dirty="0"/>
              <a:t>bribe</a:t>
            </a:r>
            <a:r>
              <a:rPr lang="en-US" altLang="en-US" dirty="0"/>
              <a:t> </a:t>
            </a:r>
            <a:r>
              <a:rPr lang="en-US" altLang="en-US" dirty="0" smtClean="0"/>
              <a:t>to </a:t>
            </a:r>
            <a:r>
              <a:rPr lang="en-US" altLang="en-US" dirty="0"/>
              <a:t>influence the receiver's conduct in favor of the giver</a:t>
            </a:r>
          </a:p>
          <a:p>
            <a:pPr>
              <a:buClr>
                <a:srgbClr val="999966"/>
              </a:buClr>
            </a:pPr>
            <a:r>
              <a:rPr lang="en-US" altLang="en-US" dirty="0" smtClean="0"/>
              <a:t>Thus</a:t>
            </a:r>
            <a:r>
              <a:rPr lang="en-US" altLang="en-US" dirty="0"/>
              <a:t>, accepting gifts and bribery have a </a:t>
            </a:r>
            <a:r>
              <a:rPr lang="en-US" altLang="en-US" dirty="0" smtClean="0"/>
              <a:t>thin </a:t>
            </a:r>
            <a:r>
              <a:rPr lang="en-US" altLang="en-US" dirty="0"/>
              <a:t>line between </a:t>
            </a:r>
            <a:r>
              <a:rPr lang="en-US" altLang="en-US" dirty="0" smtClean="0"/>
              <a:t>them </a:t>
            </a:r>
            <a:endParaRPr lang="en-US" altLang="en-US" dirty="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10</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35391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a:latin typeface="Verdana"/>
              </a:rPr>
              <a:t>Gift and Bribe</a:t>
            </a:r>
            <a:endParaRPr lang="en-US" sz="4400" b="1" dirty="0">
              <a:latin typeface="+mn-lt"/>
            </a:endParaRPr>
          </a:p>
        </p:txBody>
      </p:sp>
      <p:sp>
        <p:nvSpPr>
          <p:cNvPr id="3" name="Content Placeholder 2"/>
          <p:cNvSpPr>
            <a:spLocks noGrp="1"/>
          </p:cNvSpPr>
          <p:nvPr>
            <p:ph idx="1"/>
          </p:nvPr>
        </p:nvSpPr>
        <p:spPr>
          <a:xfrm>
            <a:off x="457200" y="1600200"/>
            <a:ext cx="8291264" cy="4530725"/>
          </a:xfrm>
        </p:spPr>
        <p:txBody>
          <a:bodyPr/>
          <a:lstStyle/>
          <a:p>
            <a:pPr lvl="0">
              <a:buClr>
                <a:srgbClr val="999966"/>
              </a:buClr>
            </a:pPr>
            <a:r>
              <a:rPr lang="en-US" altLang="en-US" b="1" dirty="0" smtClean="0">
                <a:solidFill>
                  <a:srgbClr val="666699"/>
                </a:solidFill>
              </a:rPr>
              <a:t>Bribery</a:t>
            </a:r>
            <a:r>
              <a:rPr lang="en-US" altLang="en-US" dirty="0" smtClean="0">
                <a:solidFill>
                  <a:srgbClr val="666699"/>
                </a:solidFill>
              </a:rPr>
              <a:t> </a:t>
            </a:r>
            <a:r>
              <a:rPr lang="en-US" altLang="en-US" dirty="0">
                <a:solidFill>
                  <a:srgbClr val="666699"/>
                </a:solidFill>
              </a:rPr>
              <a:t>is </a:t>
            </a:r>
            <a:r>
              <a:rPr lang="en-US" altLang="en-US" dirty="0" smtClean="0">
                <a:solidFill>
                  <a:srgbClr val="666699"/>
                </a:solidFill>
              </a:rPr>
              <a:t>the offering</a:t>
            </a:r>
            <a:r>
              <a:rPr lang="en-US" altLang="en-US" dirty="0">
                <a:solidFill>
                  <a:srgbClr val="666699"/>
                </a:solidFill>
              </a:rPr>
              <a:t>, giving, receiving, or </a:t>
            </a:r>
            <a:r>
              <a:rPr lang="en-US" altLang="en-US" dirty="0" smtClean="0">
                <a:solidFill>
                  <a:srgbClr val="666699"/>
                </a:solidFill>
              </a:rPr>
              <a:t>asking </a:t>
            </a:r>
            <a:r>
              <a:rPr lang="en-US" altLang="en-US" dirty="0">
                <a:solidFill>
                  <a:srgbClr val="666699"/>
                </a:solidFill>
              </a:rPr>
              <a:t>of any item of value </a:t>
            </a:r>
            <a:r>
              <a:rPr lang="en-US" altLang="en-US" dirty="0" smtClean="0">
                <a:solidFill>
                  <a:srgbClr val="666699"/>
                </a:solidFill>
              </a:rPr>
              <a:t>that </a:t>
            </a:r>
            <a:r>
              <a:rPr lang="en-US" altLang="en-US" dirty="0">
                <a:solidFill>
                  <a:srgbClr val="666699"/>
                </a:solidFill>
              </a:rPr>
              <a:t>influence the actions of an official or other person in charge </a:t>
            </a:r>
            <a:r>
              <a:rPr lang="en-US" altLang="en-US" dirty="0" smtClean="0">
                <a:solidFill>
                  <a:srgbClr val="666699"/>
                </a:solidFill>
              </a:rPr>
              <a:t>of power </a:t>
            </a:r>
            <a:r>
              <a:rPr lang="en-US" altLang="en-US" dirty="0" smtClean="0"/>
              <a:t>to </a:t>
            </a:r>
            <a:r>
              <a:rPr lang="en-US" altLang="en-US" dirty="0"/>
              <a:t>secure an advantage or to manipulate a decision </a:t>
            </a:r>
          </a:p>
          <a:p>
            <a:pPr>
              <a:buClr>
                <a:srgbClr val="999966"/>
              </a:buClr>
            </a:pPr>
            <a:r>
              <a:rPr lang="en-US" altLang="en-US" dirty="0" smtClean="0">
                <a:solidFill>
                  <a:srgbClr val="666699"/>
                </a:solidFill>
              </a:rPr>
              <a:t>Bribes can be in many forms, such as; money, gift, fee, property, free ticket/trip, sex, a favor, etc.</a:t>
            </a:r>
          </a:p>
          <a:p>
            <a:pPr>
              <a:buClr>
                <a:srgbClr val="999966"/>
              </a:buClr>
            </a:pPr>
            <a:r>
              <a:rPr lang="en-US" altLang="en-US" dirty="0" smtClean="0">
                <a:solidFill>
                  <a:srgbClr val="666699"/>
                </a:solidFill>
              </a:rPr>
              <a:t>Bribery </a:t>
            </a:r>
            <a:r>
              <a:rPr lang="en-US" altLang="en-US" dirty="0" smtClean="0">
                <a:solidFill>
                  <a:srgbClr val="666699"/>
                </a:solidFill>
              </a:rPr>
              <a:t>is unethical and illegal everywhere in the world</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11</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87043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a:latin typeface="Verdana"/>
              </a:rPr>
              <a:t>Gift and Bribe</a:t>
            </a:r>
            <a:endParaRPr lang="en-US" sz="4400" b="1" dirty="0">
              <a:latin typeface="+mn-lt"/>
            </a:endParaRPr>
          </a:p>
        </p:txBody>
      </p:sp>
      <p:sp>
        <p:nvSpPr>
          <p:cNvPr id="3" name="Content Placeholder 2"/>
          <p:cNvSpPr>
            <a:spLocks noGrp="1"/>
          </p:cNvSpPr>
          <p:nvPr>
            <p:ph idx="1"/>
          </p:nvPr>
        </p:nvSpPr>
        <p:spPr>
          <a:xfrm>
            <a:off x="457200" y="1600200"/>
            <a:ext cx="8291264" cy="4530725"/>
          </a:xfrm>
        </p:spPr>
        <p:txBody>
          <a:bodyPr/>
          <a:lstStyle/>
          <a:p>
            <a:pPr>
              <a:buClr>
                <a:srgbClr val="999966"/>
              </a:buClr>
            </a:pPr>
            <a:r>
              <a:rPr lang="en-US" altLang="en-US" dirty="0" smtClean="0"/>
              <a:t>Bribes are usually given:</a:t>
            </a:r>
            <a:endParaRPr lang="en-US" altLang="en-US" dirty="0" smtClean="0"/>
          </a:p>
          <a:p>
            <a:pPr lvl="1"/>
            <a:r>
              <a:rPr lang="en-US" altLang="en-US" dirty="0">
                <a:solidFill>
                  <a:srgbClr val="666699"/>
                </a:solidFill>
              </a:rPr>
              <a:t>To win or retain business</a:t>
            </a:r>
          </a:p>
          <a:p>
            <a:pPr lvl="1"/>
            <a:r>
              <a:rPr lang="en-US" altLang="en-US" dirty="0">
                <a:solidFill>
                  <a:srgbClr val="666699"/>
                </a:solidFill>
              </a:rPr>
              <a:t>To speed up procedures</a:t>
            </a:r>
          </a:p>
          <a:p>
            <a:pPr lvl="1"/>
            <a:r>
              <a:rPr lang="en-US" altLang="en-US" dirty="0" smtClean="0">
                <a:solidFill>
                  <a:srgbClr val="666699"/>
                </a:solidFill>
              </a:rPr>
              <a:t>To get routine administrative approvals</a:t>
            </a:r>
          </a:p>
          <a:p>
            <a:pPr lvl="1"/>
            <a:r>
              <a:rPr lang="en-US" altLang="en-US" dirty="0" smtClean="0">
                <a:solidFill>
                  <a:srgbClr val="666699"/>
                </a:solidFill>
              </a:rPr>
              <a:t>To i</a:t>
            </a:r>
            <a:r>
              <a:rPr lang="en-US" altLang="en-US" dirty="0" smtClean="0">
                <a:solidFill>
                  <a:srgbClr val="666699"/>
                </a:solidFill>
              </a:rPr>
              <a:t>nfluence </a:t>
            </a:r>
            <a:r>
              <a:rPr lang="en-US" altLang="en-US" dirty="0" smtClean="0">
                <a:solidFill>
                  <a:srgbClr val="666699"/>
                </a:solidFill>
              </a:rPr>
              <a:t>people to deliver favorable treatment</a:t>
            </a:r>
          </a:p>
          <a:p>
            <a:pPr lvl="1"/>
            <a:r>
              <a:rPr lang="en-US" altLang="en-US" dirty="0" smtClean="0">
                <a:solidFill>
                  <a:srgbClr val="666699"/>
                </a:solidFill>
              </a:rPr>
              <a:t>To use u</a:t>
            </a:r>
            <a:r>
              <a:rPr lang="en-US" altLang="en-US" dirty="0" smtClean="0">
                <a:solidFill>
                  <a:srgbClr val="666699"/>
                </a:solidFill>
              </a:rPr>
              <a:t>nauthorized </a:t>
            </a:r>
            <a:r>
              <a:rPr lang="en-US" altLang="en-US" dirty="0">
                <a:solidFill>
                  <a:srgbClr val="666699"/>
                </a:solidFill>
              </a:rPr>
              <a:t>resources</a:t>
            </a:r>
            <a:endParaRPr lang="en-US" altLang="en-US" dirty="0" smtClean="0">
              <a:solidFill>
                <a:srgbClr val="666699"/>
              </a:solidFill>
            </a:endParaRPr>
          </a:p>
          <a:p>
            <a:pPr lvl="1"/>
            <a:r>
              <a:rPr lang="en-US" altLang="en-US" dirty="0" smtClean="0">
                <a:solidFill>
                  <a:srgbClr val="666699"/>
                </a:solidFill>
              </a:rPr>
              <a:t>To get </a:t>
            </a:r>
            <a:r>
              <a:rPr lang="en-US" altLang="en-US" dirty="0" smtClean="0">
                <a:solidFill>
                  <a:srgbClr val="666699"/>
                </a:solidFill>
              </a:rPr>
              <a:t>confidential information</a:t>
            </a:r>
            <a:endParaRPr lang="en-US" altLang="en-US" dirty="0" smtClean="0">
              <a:solidFill>
                <a:srgbClr val="666699"/>
              </a:solidFill>
            </a:endParaRPr>
          </a:p>
          <a:p>
            <a:pPr lvl="1"/>
            <a:endParaRPr lang="en-US" altLang="en-US" dirty="0" smtClean="0">
              <a:solidFill>
                <a:srgbClr val="666699"/>
              </a:solidFill>
            </a:endParaRPr>
          </a:p>
          <a:p>
            <a:pPr marL="57150" indent="0">
              <a:buNone/>
            </a:pPr>
            <a:r>
              <a:rPr lang="en-US" altLang="en-US" sz="2000" dirty="0" smtClean="0">
                <a:solidFill>
                  <a:srgbClr val="666699"/>
                </a:solidFill>
              </a:rPr>
              <a:t>Source: KPMG</a:t>
            </a:r>
          </a:p>
          <a:p>
            <a:pPr lvl="1"/>
            <a:endParaRPr lang="en-US" altLang="en-US" dirty="0" smtClean="0">
              <a:solidFill>
                <a:srgbClr val="666699"/>
              </a:solidFill>
            </a:endParaRPr>
          </a:p>
          <a:p>
            <a:pPr lvl="1"/>
            <a:endParaRPr lang="en-US" altLang="en-US" dirty="0" smtClean="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12</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dirty="0" smtClean="0">
                <a:solidFill>
                  <a:srgbClr val="000000"/>
                </a:solidFill>
              </a:rPr>
              <a:t>Copyright © 2013 Pearson Education, Inc. publishing as Prentice Hall</a:t>
            </a:r>
            <a:endParaRPr lang="en-US" altLang="en-US" dirty="0">
              <a:solidFill>
                <a:srgbClr val="000000"/>
              </a:solidFill>
            </a:endParaRPr>
          </a:p>
        </p:txBody>
      </p:sp>
    </p:spTree>
    <p:extLst>
      <p:ext uri="{BB962C8B-B14F-4D97-AF65-F5344CB8AC3E}">
        <p14:creationId xmlns:p14="http://schemas.microsoft.com/office/powerpoint/2010/main" val="68122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a:latin typeface="Verdana"/>
              </a:rPr>
              <a:t>Gift and Bribe</a:t>
            </a:r>
            <a:endParaRPr lang="en-US" sz="4400" b="1" dirty="0">
              <a:latin typeface="+mn-lt"/>
            </a:endParaRPr>
          </a:p>
        </p:txBody>
      </p:sp>
      <p:sp>
        <p:nvSpPr>
          <p:cNvPr id="3" name="Content Placeholder 2"/>
          <p:cNvSpPr>
            <a:spLocks noGrp="1"/>
          </p:cNvSpPr>
          <p:nvPr>
            <p:ph idx="1"/>
          </p:nvPr>
        </p:nvSpPr>
        <p:spPr>
          <a:xfrm>
            <a:off x="457200" y="1600200"/>
            <a:ext cx="8435280" cy="4530725"/>
          </a:xfrm>
        </p:spPr>
        <p:txBody>
          <a:bodyPr/>
          <a:lstStyle/>
          <a:p>
            <a:r>
              <a:rPr lang="en-US" dirty="0" smtClean="0"/>
              <a:t>Frequently, engineers find themselves in the position of;</a:t>
            </a:r>
          </a:p>
          <a:p>
            <a:pPr lvl="1"/>
            <a:r>
              <a:rPr lang="en-US" dirty="0" smtClean="0"/>
              <a:t>either dealing with suppliers who wish to sell them </a:t>
            </a:r>
            <a:r>
              <a:rPr lang="en-US" dirty="0" smtClean="0"/>
              <a:t>inputs, </a:t>
            </a:r>
            <a:r>
              <a:rPr lang="en-US" dirty="0" smtClean="0"/>
              <a:t>or </a:t>
            </a:r>
          </a:p>
          <a:p>
            <a:pPr lvl="1"/>
            <a:r>
              <a:rPr lang="en-US" dirty="0" smtClean="0"/>
              <a:t>dealing with </a:t>
            </a:r>
            <a:r>
              <a:rPr lang="en-US" altLang="en-US" dirty="0" smtClean="0">
                <a:solidFill>
                  <a:srgbClr val="666699"/>
                </a:solidFill>
                <a:ea typeface="+mn-ea"/>
              </a:rPr>
              <a:t>customer</a:t>
            </a:r>
            <a:r>
              <a:rPr lang="en-US" dirty="0" smtClean="0"/>
              <a:t>s to sell their company products</a:t>
            </a:r>
          </a:p>
          <a:p>
            <a:pPr lvl="0">
              <a:buClr>
                <a:srgbClr val="999966"/>
              </a:buClr>
            </a:pPr>
            <a:r>
              <a:rPr lang="en-US" dirty="0" smtClean="0">
                <a:solidFill>
                  <a:srgbClr val="666699"/>
                </a:solidFill>
              </a:rPr>
              <a:t>In this connection a gray area of engineering ethics is;</a:t>
            </a:r>
          </a:p>
          <a:p>
            <a:pPr lvl="1">
              <a:buClr>
                <a:srgbClr val="FF9900"/>
              </a:buClr>
            </a:pPr>
            <a:r>
              <a:rPr lang="en-US" dirty="0" smtClean="0">
                <a:solidFill>
                  <a:srgbClr val="666699"/>
                </a:solidFill>
              </a:rPr>
              <a:t>the acceptance of gifts from sellers, or</a:t>
            </a:r>
          </a:p>
          <a:p>
            <a:pPr lvl="1">
              <a:buClr>
                <a:srgbClr val="FF9900"/>
              </a:buClr>
            </a:pPr>
            <a:r>
              <a:rPr lang="en-US" dirty="0" smtClean="0">
                <a:solidFill>
                  <a:srgbClr val="666699"/>
                </a:solidFill>
              </a:rPr>
              <a:t>the offering of gifts to buyers to secure business</a:t>
            </a:r>
            <a:endParaRPr lang="en-US" dirty="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13</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09980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a:latin typeface="+mn-lt"/>
              </a:rPr>
              <a:t>Gift and Bribe</a:t>
            </a:r>
            <a:endParaRPr lang="en-US" sz="4400" b="1" dirty="0">
              <a:latin typeface="+mn-lt"/>
            </a:endParaRPr>
          </a:p>
        </p:txBody>
      </p:sp>
      <p:sp>
        <p:nvSpPr>
          <p:cNvPr id="3" name="Content Placeholder 2"/>
          <p:cNvSpPr>
            <a:spLocks noGrp="1"/>
          </p:cNvSpPr>
          <p:nvPr>
            <p:ph idx="1"/>
          </p:nvPr>
        </p:nvSpPr>
        <p:spPr>
          <a:xfrm>
            <a:off x="457200" y="1600200"/>
            <a:ext cx="8363272" cy="4530725"/>
          </a:xfrm>
        </p:spPr>
        <p:txBody>
          <a:bodyPr/>
          <a:lstStyle/>
          <a:p>
            <a:pPr lvl="0">
              <a:buClr>
                <a:srgbClr val="999966"/>
              </a:buClr>
            </a:pPr>
            <a:r>
              <a:rPr lang="en-US" altLang="en-US" dirty="0" smtClean="0">
                <a:solidFill>
                  <a:srgbClr val="666699"/>
                </a:solidFill>
              </a:rPr>
              <a:t>When is a gift a bribe?</a:t>
            </a:r>
          </a:p>
          <a:p>
            <a:pPr lvl="1"/>
            <a:r>
              <a:rPr lang="en-US" altLang="en-US" dirty="0" smtClean="0">
                <a:solidFill>
                  <a:srgbClr val="666699"/>
                </a:solidFill>
              </a:rPr>
              <a:t>Frequently, the boundary between a reasonable gift and a bribe is very difficult to define, </a:t>
            </a:r>
            <a:r>
              <a:rPr lang="en-US" dirty="0" smtClean="0"/>
              <a:t>because of the potential for gifts to become bribes, or to be perceived of as bribes</a:t>
            </a:r>
          </a:p>
          <a:p>
            <a:pPr lvl="1"/>
            <a:r>
              <a:rPr lang="en-US" altLang="en-US" dirty="0" smtClean="0">
                <a:solidFill>
                  <a:srgbClr val="666699"/>
                </a:solidFill>
              </a:rPr>
              <a:t>In case of bribe the value of the gift is probably a well-known fact</a:t>
            </a:r>
          </a:p>
          <a:p>
            <a:pPr lvl="1"/>
            <a:r>
              <a:rPr lang="en-US" altLang="en-US" dirty="0" smtClean="0">
                <a:solidFill>
                  <a:srgbClr val="666699"/>
                </a:solidFill>
              </a:rPr>
              <a:t>What is not known is whether accepting it </a:t>
            </a:r>
            <a:r>
              <a:rPr lang="en-US" altLang="en-US" dirty="0" smtClean="0">
                <a:solidFill>
                  <a:srgbClr val="666699"/>
                </a:solidFill>
              </a:rPr>
              <a:t>leads </a:t>
            </a:r>
            <a:r>
              <a:rPr lang="en-US" altLang="en-US" dirty="0" smtClean="0">
                <a:solidFill>
                  <a:srgbClr val="666699"/>
                </a:solidFill>
              </a:rPr>
              <a:t>to any </a:t>
            </a:r>
            <a:r>
              <a:rPr lang="en-US" altLang="en-US" dirty="0" smtClean="0">
                <a:solidFill>
                  <a:srgbClr val="666699"/>
                </a:solidFill>
              </a:rPr>
              <a:t>one-sided </a:t>
            </a:r>
            <a:r>
              <a:rPr lang="en-US" altLang="en-US" dirty="0" smtClean="0">
                <a:solidFill>
                  <a:srgbClr val="666699"/>
                </a:solidFill>
              </a:rPr>
              <a:t>decision in favor of the giver </a:t>
            </a:r>
          </a:p>
          <a:p>
            <a:pPr lvl="2"/>
            <a:r>
              <a:rPr lang="en-US" altLang="en-US" dirty="0" smtClean="0">
                <a:solidFill>
                  <a:srgbClr val="666699"/>
                </a:solidFill>
              </a:rPr>
              <a:t>e.g.; receiver taking a particular unfair action</a:t>
            </a:r>
            <a:endParaRPr lang="en-US" altLang="en-US" dirty="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14</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52057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a:latin typeface="Verdana"/>
              </a:rPr>
              <a:t>Gift and Bribe</a:t>
            </a:r>
            <a:endParaRPr lang="en-US" sz="4400" b="1" dirty="0">
              <a:latin typeface="Verdana"/>
            </a:endParaRPr>
          </a:p>
        </p:txBody>
      </p:sp>
      <p:sp>
        <p:nvSpPr>
          <p:cNvPr id="3" name="Content Placeholder 2"/>
          <p:cNvSpPr>
            <a:spLocks noGrp="1"/>
          </p:cNvSpPr>
          <p:nvPr>
            <p:ph idx="1"/>
          </p:nvPr>
        </p:nvSpPr>
        <p:spPr>
          <a:xfrm>
            <a:off x="457200" y="1600200"/>
            <a:ext cx="8291264" cy="4530725"/>
          </a:xfrm>
        </p:spPr>
        <p:txBody>
          <a:bodyPr/>
          <a:lstStyle/>
          <a:p>
            <a:pPr>
              <a:buClr>
                <a:srgbClr val="999966"/>
              </a:buClr>
            </a:pPr>
            <a:r>
              <a:rPr lang="en-US" altLang="en-US" dirty="0" smtClean="0">
                <a:solidFill>
                  <a:srgbClr val="666699"/>
                </a:solidFill>
              </a:rPr>
              <a:t>When is a gift a bribe?</a:t>
            </a:r>
          </a:p>
          <a:p>
            <a:pPr lvl="1"/>
            <a:r>
              <a:rPr lang="en-US" altLang="en-US" dirty="0" smtClean="0">
                <a:solidFill>
                  <a:srgbClr val="666699"/>
                </a:solidFill>
              </a:rPr>
              <a:t>Gifts of nominal value, such as coffee mugs or calendars with a vendor’s logo and phone number on it, are really just an advertising tool</a:t>
            </a:r>
          </a:p>
          <a:p>
            <a:pPr lvl="2"/>
            <a:r>
              <a:rPr lang="en-US" altLang="en-US" dirty="0">
                <a:solidFill>
                  <a:srgbClr val="666699"/>
                </a:solidFill>
              </a:rPr>
              <a:t>Generally, there is no problem with accepting such type of items</a:t>
            </a:r>
          </a:p>
          <a:p>
            <a:pPr lvl="1"/>
            <a:r>
              <a:rPr lang="en-US" altLang="en-US" dirty="0" smtClean="0">
                <a:solidFill>
                  <a:srgbClr val="666699"/>
                </a:solidFill>
              </a:rPr>
              <a:t>Dining with a customer or a supplier is an acceptable practice, especially, if it is reciprocal</a:t>
            </a:r>
          </a:p>
          <a:p>
            <a:pPr lvl="2"/>
            <a:r>
              <a:rPr lang="en-US" altLang="en-US" dirty="0" smtClean="0">
                <a:solidFill>
                  <a:srgbClr val="666699"/>
                </a:solidFill>
              </a:rPr>
              <a:t>However, when meals are no longer of low cost and the expense is not shared equally, the possibility for abuse becomes large</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15</a:t>
            </a:fld>
            <a:endParaRPr lang="en-US" altLang="en-US" sz="1000" dirty="0" smtClean="0">
              <a:solidFill>
                <a:schemeClr val="tx1"/>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0637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ea typeface="MS PGothic" pitchFamily="34" charset="-128"/>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ea typeface="Arial"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ea typeface="Arial" pitchFamily="34" charset="0"/>
                <a:cs typeface="Arial" pitchFamily="34" charset="0"/>
              </a:defRPr>
            </a:lvl3pPr>
            <a:lvl4pPr marL="1600200" indent="-228600">
              <a:spcBef>
                <a:spcPct val="20000"/>
              </a:spcBef>
              <a:buClr>
                <a:schemeClr val="bg2"/>
              </a:buClr>
              <a:buFont typeface="Wingdings" pitchFamily="2" charset="2"/>
              <a:buChar char="§"/>
              <a:defRPr sz="2000">
                <a:solidFill>
                  <a:schemeClr val="hlink"/>
                </a:solidFill>
                <a:latin typeface="Verdana" pitchFamily="34" charset="0"/>
                <a:ea typeface="Arial" pitchFamily="34" charset="0"/>
                <a:cs typeface="Arial" pitchFamily="34" charset="0"/>
              </a:defRPr>
            </a:lvl4pPr>
            <a:lvl5pPr marL="2057400" indent="-228600">
              <a:spcBef>
                <a:spcPct val="20000"/>
              </a:spcBef>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9pPr>
          </a:lstStyle>
          <a:p>
            <a:pPr>
              <a:spcBef>
                <a:spcPct val="0"/>
              </a:spcBef>
              <a:buClrTx/>
              <a:buSzTx/>
              <a:buFontTx/>
              <a:buNone/>
            </a:pPr>
            <a:r>
              <a:rPr lang="en-US" altLang="en-US" sz="1000" smtClean="0">
                <a:solidFill>
                  <a:srgbClr val="000000"/>
                </a:solidFill>
              </a:rPr>
              <a:t>11-</a:t>
            </a:r>
            <a:fld id="{64D07BA6-C641-4C82-B5E3-5E922163B74D}" type="slidenum">
              <a:rPr lang="en-US" altLang="en-US" sz="1000" smtClean="0">
                <a:solidFill>
                  <a:srgbClr val="000000"/>
                </a:solidFill>
              </a:rPr>
              <a:pPr>
                <a:spcBef>
                  <a:spcPct val="0"/>
                </a:spcBef>
                <a:buClrTx/>
                <a:buSzTx/>
                <a:buFontTx/>
                <a:buNone/>
              </a:pPr>
              <a:t>16</a:t>
            </a:fld>
            <a:endParaRPr lang="en-US" altLang="en-US" sz="1000" smtClean="0">
              <a:solidFill>
                <a:srgbClr val="000000"/>
              </a:solidFill>
            </a:endParaRPr>
          </a:p>
        </p:txBody>
      </p:sp>
      <p:sp>
        <p:nvSpPr>
          <p:cNvPr id="17412" name="Rectangle 3"/>
          <p:cNvSpPr>
            <a:spLocks noGrp="1" noChangeArrowheads="1"/>
          </p:cNvSpPr>
          <p:nvPr>
            <p:ph type="body" idx="1"/>
          </p:nvPr>
        </p:nvSpPr>
        <p:spPr>
          <a:xfrm>
            <a:off x="457200" y="1600200"/>
            <a:ext cx="8291264" cy="4530725"/>
          </a:xfrm>
        </p:spPr>
        <p:txBody>
          <a:bodyPr/>
          <a:lstStyle/>
          <a:p>
            <a:pPr lvl="0">
              <a:buClr>
                <a:srgbClr val="999966"/>
              </a:buClr>
            </a:pPr>
            <a:r>
              <a:rPr lang="en-US" altLang="en-US" kern="0" dirty="0">
                <a:solidFill>
                  <a:srgbClr val="666699"/>
                </a:solidFill>
              </a:rPr>
              <a:t>Bribery corrupts free-market economic system and competition</a:t>
            </a:r>
          </a:p>
          <a:p>
            <a:pPr eaLnBrk="1" hangingPunct="1">
              <a:buClr>
                <a:srgbClr val="999966"/>
              </a:buClr>
              <a:defRPr/>
            </a:pPr>
            <a:r>
              <a:rPr lang="en-US" altLang="en-US" b="1" kern="0" dirty="0" smtClean="0">
                <a:solidFill>
                  <a:srgbClr val="666699"/>
                </a:solidFill>
                <a:ea typeface="+mn-ea"/>
              </a:rPr>
              <a:t>Corruption</a:t>
            </a:r>
            <a:r>
              <a:rPr lang="en-US" altLang="en-US" kern="0" dirty="0" smtClean="0">
                <a:solidFill>
                  <a:srgbClr val="666699"/>
                </a:solidFill>
                <a:ea typeface="+mn-ea"/>
              </a:rPr>
              <a:t> is </a:t>
            </a:r>
            <a:r>
              <a:rPr lang="en-US" altLang="en-US" kern="0" dirty="0" smtClean="0">
                <a:solidFill>
                  <a:srgbClr val="666699"/>
                </a:solidFill>
              </a:rPr>
              <a:t>the misuse of entrusted power for private or company gain</a:t>
            </a:r>
          </a:p>
          <a:p>
            <a:pPr lvl="1" eaLnBrk="1" hangingPunct="1">
              <a:buClr>
                <a:srgbClr val="FF9900"/>
              </a:buClr>
              <a:defRPr/>
            </a:pPr>
            <a:r>
              <a:rPr lang="en-US" altLang="en-US" kern="0" dirty="0" smtClean="0">
                <a:solidFill>
                  <a:srgbClr val="666699"/>
                </a:solidFill>
              </a:rPr>
              <a:t>It involves many </a:t>
            </a:r>
            <a:r>
              <a:rPr lang="en-US" altLang="en-US" kern="0" dirty="0" smtClean="0">
                <a:solidFill>
                  <a:srgbClr val="666699"/>
                </a:solidFill>
              </a:rPr>
              <a:t>issues, one of which is the issue of bribery</a:t>
            </a:r>
          </a:p>
          <a:p>
            <a:pPr marL="57150" lvl="0" indent="0">
              <a:buClr>
                <a:srgbClr val="999966"/>
              </a:buClr>
              <a:buNone/>
            </a:pPr>
            <a:r>
              <a:rPr lang="en-US" kern="0" dirty="0" smtClean="0">
                <a:solidFill>
                  <a:srgbClr val="666699"/>
                </a:solidFill>
                <a:ea typeface="+mn-ea"/>
              </a:rPr>
              <a:t>Currently, bribery and corruption is being addressed by many organizations around the world such as, ‘‘Transparency International</a:t>
            </a:r>
            <a:r>
              <a:rPr lang="en-US" kern="0" dirty="0" smtClean="0">
                <a:solidFill>
                  <a:srgbClr val="666699"/>
                </a:solidFill>
                <a:ea typeface="+mn-ea"/>
              </a:rPr>
              <a:t>’’</a:t>
            </a:r>
            <a:r>
              <a:rPr lang="en-US" altLang="en-US" sz="1800" kern="0" dirty="0">
                <a:solidFill>
                  <a:srgbClr val="666699"/>
                </a:solidFill>
              </a:rPr>
              <a:t> </a:t>
            </a:r>
            <a:endParaRPr lang="en-US" altLang="en-US" sz="1800" kern="0" dirty="0" smtClean="0">
              <a:solidFill>
                <a:srgbClr val="666699"/>
              </a:solidFill>
            </a:endParaRPr>
          </a:p>
          <a:p>
            <a:pPr marL="57150" lvl="0" indent="0">
              <a:buClr>
                <a:srgbClr val="999966"/>
              </a:buClr>
              <a:buNone/>
            </a:pPr>
            <a:r>
              <a:rPr lang="en-US" altLang="en-US" sz="1800" kern="0" dirty="0" smtClean="0">
                <a:solidFill>
                  <a:srgbClr val="666699"/>
                </a:solidFill>
              </a:rPr>
              <a:t>www.transparency.org</a:t>
            </a:r>
            <a:endParaRPr lang="en-US" altLang="en-US" sz="1800" kern="0" dirty="0">
              <a:solidFill>
                <a:srgbClr val="666699"/>
              </a:solidFill>
            </a:endParaRPr>
          </a:p>
        </p:txBody>
      </p:sp>
      <p:sp>
        <p:nvSpPr>
          <p:cNvPr id="21509" name="Footer Placeholder 4"/>
          <p:cNvSpPr>
            <a:spLocks noGrp="1"/>
          </p:cNvSpPr>
          <p:nvPr/>
        </p:nvSpPr>
        <p:spPr bwMode="auto">
          <a:xfrm>
            <a:off x="2933700" y="6324600"/>
            <a:ext cx="327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ea typeface="MS PGothic" pitchFamily="34" charset="-128"/>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ea typeface="Arial"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ea typeface="Arial" pitchFamily="34" charset="0"/>
                <a:cs typeface="Arial" pitchFamily="34" charset="0"/>
              </a:defRPr>
            </a:lvl3pPr>
            <a:lvl4pPr marL="1600200" indent="-228600">
              <a:spcBef>
                <a:spcPct val="20000"/>
              </a:spcBef>
              <a:buClr>
                <a:schemeClr val="bg2"/>
              </a:buClr>
              <a:buFont typeface="Wingdings" pitchFamily="2" charset="2"/>
              <a:buChar char="§"/>
              <a:defRPr sz="2000">
                <a:solidFill>
                  <a:schemeClr val="hlink"/>
                </a:solidFill>
                <a:latin typeface="Verdana" pitchFamily="34" charset="0"/>
                <a:ea typeface="Arial" pitchFamily="34" charset="0"/>
                <a:cs typeface="Arial" pitchFamily="34" charset="0"/>
              </a:defRPr>
            </a:lvl4pPr>
            <a:lvl5pPr marL="2057400" indent="-228600">
              <a:spcBef>
                <a:spcPct val="20000"/>
              </a:spcBef>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sz="2000">
                <a:solidFill>
                  <a:schemeClr val="hlink"/>
                </a:solidFill>
                <a:latin typeface="Verdana" pitchFamily="34" charset="0"/>
                <a:ea typeface="Arial" pitchFamily="34" charset="0"/>
                <a:cs typeface="Arial" pitchFamily="34" charset="0"/>
              </a:defRPr>
            </a:lvl9pPr>
          </a:lstStyle>
          <a:p>
            <a:pPr eaLnBrk="0" fontAlgn="base" hangingPunct="0">
              <a:spcBef>
                <a:spcPct val="0"/>
              </a:spcBef>
              <a:spcAft>
                <a:spcPct val="0"/>
              </a:spcAft>
              <a:buClrTx/>
              <a:buSzTx/>
              <a:buFontTx/>
              <a:buNone/>
            </a:pPr>
            <a:r>
              <a:rPr lang="en-US" altLang="en-US" sz="1000" dirty="0" smtClean="0">
                <a:solidFill>
                  <a:srgbClr val="000000"/>
                </a:solidFill>
              </a:rPr>
              <a:t>Copyright © 2015 Pearson Education Ltd. </a:t>
            </a:r>
          </a:p>
        </p:txBody>
      </p:sp>
      <p:sp>
        <p:nvSpPr>
          <p:cNvPr id="6" name="Title 1"/>
          <p:cNvSpPr txBox="1">
            <a:spLocks/>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1" i="0" u="none" strike="noStrike" kern="0" cap="none" spc="0" normalizeH="0" baseline="0" noProof="0" smtClean="0">
                <a:ln>
                  <a:noFill/>
                </a:ln>
                <a:solidFill>
                  <a:srgbClr val="6F6E4A"/>
                </a:solidFill>
                <a:effectLst/>
                <a:uLnTx/>
                <a:uFillTx/>
                <a:latin typeface="Verdana"/>
                <a:ea typeface="+mj-ea"/>
                <a:cs typeface="Arial"/>
              </a:rPr>
              <a:t>Bribery and Corruption</a:t>
            </a:r>
            <a:endParaRPr kumimoji="0" lang="en-US" sz="4400" b="1" i="0" u="none" strike="noStrike" kern="0" cap="none" spc="0" normalizeH="0" baseline="0" noProof="0" dirty="0">
              <a:ln>
                <a:noFill/>
              </a:ln>
              <a:solidFill>
                <a:srgbClr val="6F6E4A"/>
              </a:solidFill>
              <a:effectLst/>
              <a:uLnTx/>
              <a:uFillTx/>
              <a:latin typeface="Verdana"/>
              <a:ea typeface="+mj-ea"/>
              <a:cs typeface="Arial"/>
            </a:endParaRPr>
          </a:p>
        </p:txBody>
      </p:sp>
    </p:spTree>
    <p:extLst>
      <p:ext uri="{BB962C8B-B14F-4D97-AF65-F5344CB8AC3E}">
        <p14:creationId xmlns:p14="http://schemas.microsoft.com/office/powerpoint/2010/main" val="1472318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Verdana"/>
              </a:rPr>
              <a:t>Bribery </a:t>
            </a:r>
            <a:r>
              <a:rPr lang="en-US" sz="4400" b="1" dirty="0">
                <a:latin typeface="Verdana"/>
              </a:rPr>
              <a:t>and Corruption</a:t>
            </a:r>
            <a:endParaRPr lang="en-US" sz="4400" b="1" dirty="0">
              <a:latin typeface="+mn-lt"/>
            </a:endParaRPr>
          </a:p>
        </p:txBody>
      </p:sp>
      <p:sp>
        <p:nvSpPr>
          <p:cNvPr id="3" name="Content Placeholder 2"/>
          <p:cNvSpPr>
            <a:spLocks noGrp="1"/>
          </p:cNvSpPr>
          <p:nvPr>
            <p:ph idx="1"/>
          </p:nvPr>
        </p:nvSpPr>
        <p:spPr>
          <a:xfrm>
            <a:off x="457200" y="1600200"/>
            <a:ext cx="8219256" cy="4530725"/>
          </a:xfrm>
        </p:spPr>
        <p:txBody>
          <a:bodyPr/>
          <a:lstStyle/>
          <a:p>
            <a:pPr lvl="0">
              <a:buClr>
                <a:srgbClr val="999966"/>
              </a:buClr>
            </a:pPr>
            <a:r>
              <a:rPr lang="en-US" dirty="0" smtClean="0">
                <a:solidFill>
                  <a:srgbClr val="666699"/>
                </a:solidFill>
                <a:ea typeface="MS PGothic" pitchFamily="34" charset="-128"/>
              </a:rPr>
              <a:t>‘‘</a:t>
            </a:r>
            <a:r>
              <a:rPr lang="en-US" dirty="0">
                <a:solidFill>
                  <a:srgbClr val="666699"/>
                </a:solidFill>
                <a:ea typeface="MS PGothic" pitchFamily="34" charset="-128"/>
              </a:rPr>
              <a:t>Transparency International’’ </a:t>
            </a:r>
            <a:r>
              <a:rPr lang="en-US" dirty="0" smtClean="0">
                <a:solidFill>
                  <a:srgbClr val="666699"/>
                </a:solidFill>
                <a:ea typeface="MS PGothic" pitchFamily="34" charset="-128"/>
              </a:rPr>
              <a:t>defines </a:t>
            </a:r>
            <a:r>
              <a:rPr lang="en-US" b="1" dirty="0" smtClean="0">
                <a:solidFill>
                  <a:srgbClr val="666699"/>
                </a:solidFill>
                <a:ea typeface="MS PGothic" pitchFamily="34" charset="-128"/>
              </a:rPr>
              <a:t>corruption </a:t>
            </a:r>
            <a:r>
              <a:rPr lang="en-US" dirty="0" smtClean="0">
                <a:solidFill>
                  <a:srgbClr val="666699"/>
                </a:solidFill>
                <a:ea typeface="MS PGothic" pitchFamily="34" charset="-128"/>
              </a:rPr>
              <a:t>as ‘‘the abuse of entrusted power for private gain;</a:t>
            </a:r>
          </a:p>
          <a:p>
            <a:pPr lvl="1">
              <a:buClr>
                <a:srgbClr val="FF9900"/>
              </a:buClr>
            </a:pPr>
            <a:r>
              <a:rPr lang="en-US" dirty="0" smtClean="0">
                <a:solidFill>
                  <a:srgbClr val="666699"/>
                </a:solidFill>
                <a:ea typeface="+mn-ea"/>
              </a:rPr>
              <a:t>it can be classified as big, minor and political depending on the amounts of money lost and the sector where it occurs’’</a:t>
            </a:r>
            <a:endParaRPr lang="en-US" altLang="en-US" sz="1800" dirty="0" smtClean="0">
              <a:solidFill>
                <a:srgbClr val="666699"/>
              </a:solidFill>
              <a:ea typeface="+mn-ea"/>
            </a:endParaRPr>
          </a:p>
          <a:p>
            <a:pPr>
              <a:buClr>
                <a:srgbClr val="999966"/>
              </a:buClr>
            </a:pPr>
            <a:r>
              <a:rPr lang="en-US" altLang="en-US" dirty="0" smtClean="0">
                <a:solidFill>
                  <a:srgbClr val="666699"/>
                </a:solidFill>
              </a:rPr>
              <a:t>Transparency International announces </a:t>
            </a:r>
            <a:r>
              <a:rPr lang="en-US" dirty="0" smtClean="0"/>
              <a:t>bribery rates around the world on yearly basis under the heading ‘‘Corruption Perceptions Index’’</a:t>
            </a:r>
          </a:p>
          <a:p>
            <a:pPr marL="57150" lvl="0" indent="0">
              <a:buClr>
                <a:srgbClr val="999966"/>
              </a:buClr>
              <a:buNone/>
            </a:pPr>
            <a:r>
              <a:rPr lang="en-US" altLang="en-US" sz="1800" dirty="0" smtClean="0">
                <a:solidFill>
                  <a:srgbClr val="666699"/>
                </a:solidFill>
              </a:rPr>
              <a:t>www.transparency.org</a:t>
            </a:r>
            <a:endParaRPr lang="en-US" altLang="en-US" sz="1800" dirty="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17</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694326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a:latin typeface="Verdana"/>
              </a:rPr>
              <a:t>Bribery and Corruption</a:t>
            </a:r>
            <a:endParaRPr lang="en-US" sz="4400" b="1" dirty="0">
              <a:latin typeface="+mn-lt"/>
            </a:endParaRPr>
          </a:p>
        </p:txBody>
      </p:sp>
      <p:sp>
        <p:nvSpPr>
          <p:cNvPr id="3" name="Content Placeholder 2"/>
          <p:cNvSpPr>
            <a:spLocks noGrp="1"/>
          </p:cNvSpPr>
          <p:nvPr>
            <p:ph idx="1"/>
          </p:nvPr>
        </p:nvSpPr>
        <p:spPr>
          <a:xfrm>
            <a:off x="457200" y="1600200"/>
            <a:ext cx="8579296" cy="4530725"/>
          </a:xfrm>
        </p:spPr>
        <p:txBody>
          <a:bodyPr/>
          <a:lstStyle/>
          <a:p>
            <a:pPr>
              <a:buClr>
                <a:srgbClr val="999966"/>
              </a:buClr>
            </a:pPr>
            <a:r>
              <a:rPr lang="en-US" altLang="en-US" dirty="0">
                <a:solidFill>
                  <a:srgbClr val="666699"/>
                </a:solidFill>
              </a:rPr>
              <a:t>Transparency International </a:t>
            </a:r>
            <a:r>
              <a:rPr lang="en-US" altLang="en-US" dirty="0" smtClean="0"/>
              <a:t>I</a:t>
            </a:r>
            <a:r>
              <a:rPr lang="en-US" dirty="0" smtClean="0"/>
              <a:t>ndex;</a:t>
            </a:r>
          </a:p>
          <a:p>
            <a:pPr lvl="1"/>
            <a:r>
              <a:rPr lang="en-US" altLang="en-US" dirty="0" smtClean="0">
                <a:solidFill>
                  <a:srgbClr val="666699"/>
                </a:solidFill>
              </a:rPr>
              <a:t>ranks </a:t>
            </a:r>
            <a:r>
              <a:rPr lang="en-US" altLang="en-US" dirty="0">
                <a:solidFill>
                  <a:srgbClr val="666699"/>
                </a:solidFill>
              </a:rPr>
              <a:t>180 countries and territories by their perceived levels of public sector corruption according to experts and </a:t>
            </a:r>
            <a:r>
              <a:rPr lang="en-US" altLang="en-US" dirty="0" smtClean="0">
                <a:solidFill>
                  <a:srgbClr val="666699"/>
                </a:solidFill>
              </a:rPr>
              <a:t>businesspeople</a:t>
            </a:r>
          </a:p>
          <a:p>
            <a:pPr lvl="1"/>
            <a:r>
              <a:rPr lang="en-US" altLang="en-US" dirty="0" smtClean="0">
                <a:solidFill>
                  <a:srgbClr val="666699"/>
                </a:solidFill>
              </a:rPr>
              <a:t>2018 </a:t>
            </a:r>
            <a:r>
              <a:rPr lang="en-US" altLang="en-US" dirty="0">
                <a:solidFill>
                  <a:srgbClr val="666699"/>
                </a:solidFill>
              </a:rPr>
              <a:t>index </a:t>
            </a:r>
            <a:r>
              <a:rPr lang="en-US" altLang="en-US" dirty="0" smtClean="0">
                <a:solidFill>
                  <a:srgbClr val="666699"/>
                </a:solidFill>
              </a:rPr>
              <a:t>reveals </a:t>
            </a:r>
            <a:r>
              <a:rPr lang="en-US" altLang="en-US" dirty="0">
                <a:solidFill>
                  <a:srgbClr val="666699"/>
                </a:solidFill>
              </a:rPr>
              <a:t>that the continued failure of most countries to significantly control corruption is contributing to a crisis in democracy around the </a:t>
            </a:r>
            <a:r>
              <a:rPr lang="en-US" altLang="en-US" dirty="0" smtClean="0">
                <a:solidFill>
                  <a:srgbClr val="666699"/>
                </a:solidFill>
              </a:rPr>
              <a:t>world</a:t>
            </a:r>
          </a:p>
          <a:p>
            <a:pPr lvl="1"/>
            <a:r>
              <a:rPr lang="en-US" altLang="en-US" dirty="0">
                <a:solidFill>
                  <a:srgbClr val="666699"/>
                </a:solidFill>
              </a:rPr>
              <a:t>w</a:t>
            </a:r>
            <a:r>
              <a:rPr lang="en-US" altLang="en-US" dirty="0" smtClean="0">
                <a:solidFill>
                  <a:srgbClr val="666699"/>
                </a:solidFill>
              </a:rPr>
              <a:t>hile </a:t>
            </a:r>
            <a:r>
              <a:rPr lang="en-US" altLang="en-US" dirty="0">
                <a:solidFill>
                  <a:srgbClr val="666699"/>
                </a:solidFill>
              </a:rPr>
              <a:t>there are exceptions, the data shows that despite some progress, most countries are failing to make serious inroads against corruption</a:t>
            </a:r>
          </a:p>
          <a:p>
            <a:pPr marL="0" lvl="1" indent="0">
              <a:buNone/>
            </a:pPr>
            <a:r>
              <a:rPr lang="en-US" altLang="en-US" sz="1800" dirty="0" smtClean="0">
                <a:solidFill>
                  <a:srgbClr val="666699"/>
                </a:solidFill>
                <a:hlinkClick r:id="rId2"/>
              </a:rPr>
              <a:t>www.transparency.org/cpi2018</a:t>
            </a:r>
            <a:endParaRPr lang="en-US" altLang="en-US" sz="1800" dirty="0" smtClean="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18</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304238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a:latin typeface="Verdana"/>
              </a:rPr>
              <a:t>Bribery and Corruption</a:t>
            </a:r>
            <a:endParaRPr lang="en-US" sz="4400" b="1" dirty="0">
              <a:latin typeface="+mn-lt"/>
            </a:endParaRPr>
          </a:p>
        </p:txBody>
      </p:sp>
      <p:sp>
        <p:nvSpPr>
          <p:cNvPr id="3" name="Content Placeholder 2"/>
          <p:cNvSpPr>
            <a:spLocks noGrp="1"/>
          </p:cNvSpPr>
          <p:nvPr>
            <p:ph idx="1"/>
          </p:nvPr>
        </p:nvSpPr>
        <p:spPr>
          <a:xfrm>
            <a:off x="457200" y="1600200"/>
            <a:ext cx="8219256" cy="4530725"/>
          </a:xfrm>
        </p:spPr>
        <p:txBody>
          <a:bodyPr/>
          <a:lstStyle/>
          <a:p>
            <a:pPr lvl="1"/>
            <a:r>
              <a:rPr lang="en-US" altLang="en-US" dirty="0">
                <a:solidFill>
                  <a:srgbClr val="666699"/>
                </a:solidFill>
              </a:rPr>
              <a:t>so it is not so surprising that the majority of people around the world do not think governments are doing well fighting corruption</a:t>
            </a:r>
          </a:p>
          <a:p>
            <a:pPr lvl="1">
              <a:buClr>
                <a:srgbClr val="FF9900"/>
              </a:buClr>
            </a:pPr>
            <a:r>
              <a:rPr lang="en-US" dirty="0" smtClean="0">
                <a:solidFill>
                  <a:srgbClr val="666699"/>
                </a:solidFill>
              </a:rPr>
              <a:t>corruption in </a:t>
            </a:r>
            <a:r>
              <a:rPr lang="en-US" dirty="0">
                <a:solidFill>
                  <a:srgbClr val="666699"/>
                </a:solidFill>
              </a:rPr>
              <a:t>public procurement harms the public interest, undermines public trust and has a negative impact on people’s lives</a:t>
            </a:r>
          </a:p>
          <a:p>
            <a:pPr lvl="1">
              <a:buClr>
                <a:srgbClr val="FF9900"/>
              </a:buClr>
            </a:pPr>
            <a:r>
              <a:rPr lang="en-US" dirty="0" smtClean="0">
                <a:solidFill>
                  <a:srgbClr val="666699"/>
                </a:solidFill>
              </a:rPr>
              <a:t>corruption corrodes </a:t>
            </a:r>
            <a:r>
              <a:rPr lang="en-US" dirty="0" smtClean="0">
                <a:solidFill>
                  <a:srgbClr val="666699"/>
                </a:solidFill>
              </a:rPr>
              <a:t>the fabric of </a:t>
            </a:r>
            <a:r>
              <a:rPr lang="en-US" dirty="0" smtClean="0">
                <a:solidFill>
                  <a:srgbClr val="666699"/>
                </a:solidFill>
              </a:rPr>
              <a:t>society, and it </a:t>
            </a:r>
            <a:r>
              <a:rPr lang="en-US" dirty="0" smtClean="0">
                <a:solidFill>
                  <a:srgbClr val="666699"/>
                </a:solidFill>
              </a:rPr>
              <a:t>weakens people’s trust in political and economic systems, institutions and </a:t>
            </a:r>
            <a:r>
              <a:rPr lang="en-US" dirty="0" smtClean="0">
                <a:solidFill>
                  <a:srgbClr val="666699"/>
                </a:solidFill>
              </a:rPr>
              <a:t>leaders</a:t>
            </a:r>
            <a:endParaRPr lang="en-US" dirty="0" smtClean="0">
              <a:solidFill>
                <a:srgbClr val="666699"/>
              </a:solidFill>
            </a:endParaRPr>
          </a:p>
          <a:p>
            <a:pPr lvl="2">
              <a:buClr>
                <a:srgbClr val="FF0000"/>
              </a:buClr>
            </a:pPr>
            <a:r>
              <a:rPr lang="en-US" dirty="0" smtClean="0">
                <a:solidFill>
                  <a:srgbClr val="666699"/>
                </a:solidFill>
              </a:rPr>
              <a:t>It can cost people their freedom, health, money – and </a:t>
            </a:r>
            <a:r>
              <a:rPr lang="en-US" dirty="0" smtClean="0">
                <a:solidFill>
                  <a:srgbClr val="666699"/>
                </a:solidFill>
              </a:rPr>
              <a:t>even </a:t>
            </a:r>
            <a:r>
              <a:rPr lang="en-US" dirty="0" smtClean="0">
                <a:solidFill>
                  <a:srgbClr val="666699"/>
                </a:solidFill>
              </a:rPr>
              <a:t>their </a:t>
            </a:r>
            <a:r>
              <a:rPr lang="en-US" dirty="0" smtClean="0">
                <a:solidFill>
                  <a:srgbClr val="666699"/>
                </a:solidFill>
              </a:rPr>
              <a:t>lives in corrupted countries</a:t>
            </a:r>
            <a:endParaRPr lang="en-US" altLang="en-US" sz="1800" dirty="0" smtClean="0">
              <a:solidFill>
                <a:srgbClr val="666699"/>
              </a:solidFill>
            </a:endParaRPr>
          </a:p>
          <a:p>
            <a:pPr marL="57150" indent="0">
              <a:buNone/>
            </a:pPr>
            <a:r>
              <a:rPr lang="en-US" altLang="en-US" sz="1800" dirty="0" smtClean="0">
                <a:solidFill>
                  <a:srgbClr val="666699"/>
                </a:solidFill>
                <a:hlinkClick r:id="rId2"/>
              </a:rPr>
              <a:t>www.transparency.org</a:t>
            </a:r>
            <a:r>
              <a:rPr lang="en-US" altLang="en-US" sz="1800" dirty="0" smtClean="0">
                <a:solidFill>
                  <a:srgbClr val="666699"/>
                </a:solidFill>
              </a:rPr>
              <a:t>  &amp;  </a:t>
            </a:r>
            <a:r>
              <a:rPr lang="en-US" altLang="en-US" sz="1800" dirty="0" smtClean="0">
                <a:solidFill>
                  <a:srgbClr val="666699"/>
                </a:solidFill>
                <a:hlinkClick r:id="rId3"/>
              </a:rPr>
              <a:t>www.seffaflik.org</a:t>
            </a:r>
            <a:endParaRPr lang="en-US" altLang="en-US" sz="1800" dirty="0" smtClean="0">
              <a:solidFill>
                <a:srgbClr val="666699"/>
              </a:solidFill>
            </a:endParaRPr>
          </a:p>
          <a:p>
            <a:pPr marL="57150" indent="0">
              <a:buNone/>
            </a:pPr>
            <a:r>
              <a:rPr lang="en-US" altLang="en-US" sz="1800" dirty="0" smtClean="0">
                <a:solidFill>
                  <a:srgbClr val="666699"/>
                </a:solidFill>
              </a:rPr>
              <a:t> </a:t>
            </a:r>
            <a:endParaRPr lang="en-US" altLang="en-US" sz="1800" dirty="0">
              <a:solidFill>
                <a:srgbClr val="666699"/>
              </a:solidFill>
            </a:endParaRPr>
          </a:p>
          <a:p>
            <a:pPr marL="57150" indent="0">
              <a:buNone/>
            </a:pPr>
            <a:endParaRPr lang="en-US" altLang="en-US" sz="1800" dirty="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19</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7080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sz="4400" b="1" dirty="0" smtClean="0">
                <a:latin typeface="Verdana"/>
                <a:ea typeface="Times New Roman"/>
              </a:rPr>
              <a:t>Chapter </a:t>
            </a:r>
            <a:r>
              <a:rPr lang="tr-TR" sz="4400" b="1" dirty="0">
                <a:latin typeface="Verdana"/>
                <a:ea typeface="Times New Roman"/>
              </a:rPr>
              <a:t>4</a:t>
            </a:r>
            <a:r>
              <a:rPr lang="en-US" sz="4400" b="1" dirty="0" smtClean="0">
                <a:latin typeface="Verdana"/>
                <a:ea typeface="Times New Roman"/>
              </a:rPr>
              <a:t> Outline</a:t>
            </a:r>
            <a:endParaRPr lang="en-US" sz="4400" b="1" dirty="0">
              <a:latin typeface="Verdana"/>
              <a:ea typeface="Times New Roman"/>
            </a:endParaRPr>
          </a:p>
        </p:txBody>
      </p:sp>
      <p:sp>
        <p:nvSpPr>
          <p:cNvPr id="57347" name="Rectangle 3"/>
          <p:cNvSpPr>
            <a:spLocks noGrp="1" noChangeArrowheads="1"/>
          </p:cNvSpPr>
          <p:nvPr>
            <p:ph type="body" idx="1"/>
          </p:nvPr>
        </p:nvSpPr>
        <p:spPr>
          <a:xfrm>
            <a:off x="457200" y="1600200"/>
            <a:ext cx="8075240" cy="4530725"/>
          </a:xfrm>
        </p:spPr>
        <p:txBody>
          <a:bodyPr/>
          <a:lstStyle/>
          <a:p>
            <a:r>
              <a:rPr lang="en-US" dirty="0"/>
              <a:t>Analyzing Ethical </a:t>
            </a:r>
            <a:r>
              <a:rPr lang="en-US" dirty="0" smtClean="0"/>
              <a:t>Problems</a:t>
            </a:r>
            <a:endParaRPr lang="tr-TR" dirty="0" smtClean="0"/>
          </a:p>
          <a:p>
            <a:pPr lvl="1"/>
            <a:r>
              <a:rPr lang="en-US" dirty="0" smtClean="0"/>
              <a:t>Factual Issues</a:t>
            </a:r>
          </a:p>
          <a:p>
            <a:pPr lvl="1"/>
            <a:r>
              <a:rPr lang="en-US" dirty="0" smtClean="0"/>
              <a:t>Conceptual Issues</a:t>
            </a:r>
          </a:p>
          <a:p>
            <a:pPr lvl="1"/>
            <a:r>
              <a:rPr lang="en-US" dirty="0" smtClean="0"/>
              <a:t>Moral Issues</a:t>
            </a:r>
          </a:p>
          <a:p>
            <a:pPr lvl="1"/>
            <a:r>
              <a:rPr lang="en-US" dirty="0" smtClean="0"/>
              <a:t>Sample Cases</a:t>
            </a:r>
          </a:p>
          <a:p>
            <a:r>
              <a:rPr lang="en-US" dirty="0" smtClean="0"/>
              <a:t>Ethical Problem Solving Techniques</a:t>
            </a:r>
          </a:p>
          <a:p>
            <a:pPr lvl="1"/>
            <a:r>
              <a:rPr lang="en-US" dirty="0" smtClean="0"/>
              <a:t>Line Drawing Technique</a:t>
            </a:r>
          </a:p>
          <a:p>
            <a:pPr lvl="1"/>
            <a:r>
              <a:rPr lang="en-US" dirty="0"/>
              <a:t>Flow Charting Technique</a:t>
            </a:r>
          </a:p>
          <a:p>
            <a:pPr lvl="1"/>
            <a:r>
              <a:rPr lang="en-US" dirty="0" smtClean="0"/>
              <a:t>Sample Cases</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2</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dirty="0" smtClean="0">
                <a:solidFill>
                  <a:srgbClr val="000000"/>
                </a:solidFill>
              </a:rPr>
              <a:t>Copyright © 2013 Pearson Education, Inc. publishing as Prentice Hall</a:t>
            </a:r>
            <a:endParaRPr lang="en-US" altLang="en-US" dirty="0">
              <a:solidFill>
                <a:srgbClr val="000000"/>
              </a:solidFill>
            </a:endParaRPr>
          </a:p>
        </p:txBody>
      </p:sp>
    </p:spTree>
    <p:extLst>
      <p:ext uri="{BB962C8B-B14F-4D97-AF65-F5344CB8AC3E}">
        <p14:creationId xmlns:p14="http://schemas.microsoft.com/office/powerpoint/2010/main" val="1985163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chor="ctr"/>
          <a:lstStyle/>
          <a:p>
            <a:pPr eaLnBrk="1" hangingPunct="1">
              <a:defRPr/>
            </a:pPr>
            <a:r>
              <a:rPr lang="en-US" altLang="en-US" sz="4000" b="1" dirty="0" smtClean="0">
                <a:latin typeface="+mn-lt"/>
              </a:rPr>
              <a:t>Bribery – </a:t>
            </a:r>
            <a:r>
              <a:rPr lang="en-US" altLang="en-US" sz="4000" b="1" dirty="0" smtClean="0">
                <a:latin typeface="+mn-lt"/>
              </a:rPr>
              <a:t>A Sample </a:t>
            </a:r>
            <a:r>
              <a:rPr lang="en-US" altLang="en-US" sz="4000" b="1" dirty="0" smtClean="0">
                <a:latin typeface="+mn-lt"/>
              </a:rPr>
              <a:t>Case</a:t>
            </a:r>
            <a:br>
              <a:rPr lang="en-US" altLang="en-US" sz="4000" b="1" dirty="0" smtClean="0">
                <a:latin typeface="+mn-lt"/>
              </a:rPr>
            </a:br>
            <a:r>
              <a:rPr lang="en-US" altLang="en-US" sz="4000" b="1" dirty="0" smtClean="0">
                <a:latin typeface="+mn-lt"/>
              </a:rPr>
              <a:t>The Coca-Cola Egypt</a:t>
            </a:r>
            <a:endParaRPr lang="en-US" altLang="en-US" sz="4000" b="1" dirty="0">
              <a:latin typeface="+mn-lt"/>
            </a:endParaRPr>
          </a:p>
        </p:txBody>
      </p:sp>
      <p:sp>
        <p:nvSpPr>
          <p:cNvPr id="18435" name="Rectangle 3"/>
          <p:cNvSpPr>
            <a:spLocks noGrp="1" noChangeArrowheads="1"/>
          </p:cNvSpPr>
          <p:nvPr>
            <p:ph type="body" idx="1"/>
          </p:nvPr>
        </p:nvSpPr>
        <p:spPr>
          <a:xfrm>
            <a:off x="457200" y="1600200"/>
            <a:ext cx="8229600" cy="4648200"/>
          </a:xfrm>
        </p:spPr>
        <p:txBody>
          <a:bodyPr/>
          <a:lstStyle/>
          <a:p>
            <a:pPr eaLnBrk="1" hangingPunct="1">
              <a:lnSpc>
                <a:spcPct val="95000"/>
              </a:lnSpc>
              <a:defRPr/>
            </a:pPr>
            <a:r>
              <a:rPr lang="en-US" altLang="en-US" dirty="0" smtClean="0"/>
              <a:t>In the 1970s, the Coca-Cola managers were expected to pay bribes to Egyptian officials for doing business in Egypt. </a:t>
            </a:r>
          </a:p>
          <a:p>
            <a:pPr eaLnBrk="1" hangingPunct="1">
              <a:lnSpc>
                <a:spcPct val="95000"/>
              </a:lnSpc>
              <a:defRPr/>
            </a:pPr>
            <a:r>
              <a:rPr lang="en-US" altLang="en-US" dirty="0" smtClean="0"/>
              <a:t>But, they did not pay bribes. </a:t>
            </a:r>
          </a:p>
          <a:p>
            <a:pPr eaLnBrk="1" hangingPunct="1">
              <a:lnSpc>
                <a:spcPct val="95000"/>
              </a:lnSpc>
              <a:defRPr/>
            </a:pPr>
            <a:r>
              <a:rPr lang="en-US" altLang="en-US" dirty="0" smtClean="0"/>
              <a:t>Instead, they hired hundreds of Egyptians to plant orange trees on thousands of acres of desert. </a:t>
            </a:r>
          </a:p>
          <a:p>
            <a:pPr eaLnBrk="1" hangingPunct="1">
              <a:lnSpc>
                <a:spcPct val="95000"/>
              </a:lnSpc>
              <a:defRPr/>
            </a:pPr>
            <a:r>
              <a:rPr lang="en-US" altLang="en-US" dirty="0" smtClean="0"/>
              <a:t>As a result, they created goodwill with Egypt and the Egyptian officials signed the contracts with Coca-Cola without bribery. </a:t>
            </a:r>
          </a:p>
          <a:p>
            <a:pPr marL="0" indent="0" eaLnBrk="1" hangingPunct="1">
              <a:lnSpc>
                <a:spcPct val="95000"/>
              </a:lnSpc>
              <a:buFont typeface="Wingdings" pitchFamily="2" charset="2"/>
              <a:buNone/>
              <a:defRPr/>
            </a:pPr>
            <a:r>
              <a:rPr lang="en-US" altLang="en-US" sz="1600" dirty="0" smtClean="0"/>
              <a:t>Harris, Pritchard, </a:t>
            </a:r>
            <a:r>
              <a:rPr lang="en-US" altLang="en-US" sz="1600" dirty="0" err="1" smtClean="0"/>
              <a:t>Rabins</a:t>
            </a:r>
            <a:r>
              <a:rPr lang="en-US" altLang="en-US" sz="1600" dirty="0" smtClean="0"/>
              <a:t>. (2005). Engineering Ethics, Wadsworth,  p. 71. </a:t>
            </a:r>
          </a:p>
        </p:txBody>
      </p:sp>
      <p:sp>
        <p:nvSpPr>
          <p:cNvPr id="90116" name="Slide Number Placeholder 1"/>
          <p:cNvSpPr>
            <a:spLocks noGrp="1"/>
          </p:cNvSpPr>
          <p:nvPr>
            <p:ph type="sldNum" sz="quarter" idx="12"/>
          </p:nvPr>
        </p:nvSpPr>
        <p:spPr>
          <a:noFill/>
        </p:spPr>
        <p:txBody>
          <a:bodyPr/>
          <a:lstStyle>
            <a:lvl1pPr>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a:spcBef>
                <a:spcPct val="0"/>
              </a:spcBef>
              <a:buClrTx/>
              <a:buSzTx/>
              <a:buFontTx/>
              <a:buNone/>
            </a:pPr>
            <a:r>
              <a:rPr lang="en-US" altLang="en-US" sz="1000" smtClean="0">
                <a:solidFill>
                  <a:srgbClr val="000000"/>
                </a:solidFill>
                <a:latin typeface="Times New Roman" pitchFamily="18" charset="0"/>
              </a:rPr>
              <a:t>1-</a:t>
            </a:r>
            <a:fld id="{AFB833BB-436E-4C24-9DEF-7A7A0E4012AE}" type="slidenum">
              <a:rPr lang="en-US" altLang="en-US" sz="1000" smtClean="0">
                <a:solidFill>
                  <a:srgbClr val="000000"/>
                </a:solidFill>
                <a:latin typeface="Times New Roman" pitchFamily="18" charset="0"/>
              </a:rPr>
              <a:pPr>
                <a:spcBef>
                  <a:spcPct val="0"/>
                </a:spcBef>
                <a:buClrTx/>
                <a:buSzTx/>
                <a:buFontTx/>
                <a:buNone/>
              </a:pPr>
              <a:t>20</a:t>
            </a:fld>
            <a:endParaRPr lang="en-US" altLang="en-US" sz="1000" smtClean="0">
              <a:solidFill>
                <a:srgbClr val="000000"/>
              </a:solidFill>
              <a:latin typeface="Times New Roman" pitchFamily="18" charset="0"/>
            </a:endParaRPr>
          </a:p>
        </p:txBody>
      </p:sp>
      <p:sp>
        <p:nvSpPr>
          <p:cNvPr id="2" name="Footer Placeholder 1"/>
          <p:cNvSpPr>
            <a:spLocks noGrp="1"/>
          </p:cNvSpPr>
          <p:nvPr>
            <p:ph type="ftr" sz="quarter" idx="11"/>
          </p:nvPr>
        </p:nvSpPr>
        <p:spPr/>
        <p:txBody>
          <a:bodyPr/>
          <a:lstStyle/>
          <a:p>
            <a:pPr>
              <a:defRPr/>
            </a:pPr>
            <a:r>
              <a:rPr lang="en-US" altLang="en-US" smtClean="0"/>
              <a:t>Copyright © 2013 Pearson Education, Inc. publishing as Prentice Hall</a:t>
            </a:r>
            <a:endParaRPr lang="en-US" altLang="en-US"/>
          </a:p>
        </p:txBody>
      </p:sp>
    </p:spTree>
    <p:extLst>
      <p:ext uri="{BB962C8B-B14F-4D97-AF65-F5344CB8AC3E}">
        <p14:creationId xmlns:p14="http://schemas.microsoft.com/office/powerpoint/2010/main" val="1482383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mn-lt"/>
              </a:rPr>
              <a:t>Moral Issues</a:t>
            </a:r>
            <a:endParaRPr lang="en-US" sz="4400" b="1" dirty="0">
              <a:latin typeface="+mn-lt"/>
            </a:endParaRPr>
          </a:p>
        </p:txBody>
      </p:sp>
      <p:sp>
        <p:nvSpPr>
          <p:cNvPr id="3" name="Content Placeholder 2"/>
          <p:cNvSpPr>
            <a:spLocks noGrp="1"/>
          </p:cNvSpPr>
          <p:nvPr>
            <p:ph idx="1"/>
          </p:nvPr>
        </p:nvSpPr>
        <p:spPr>
          <a:xfrm>
            <a:off x="457200" y="1600200"/>
            <a:ext cx="8219256" cy="4530725"/>
          </a:xfrm>
        </p:spPr>
        <p:txBody>
          <a:bodyPr/>
          <a:lstStyle/>
          <a:p>
            <a:pPr>
              <a:defRPr/>
            </a:pPr>
            <a:r>
              <a:rPr lang="en-US" altLang="en-US" dirty="0" smtClean="0"/>
              <a:t>Once the factual and conceptual issues have been resolved at least to the extent possible, </a:t>
            </a:r>
            <a:r>
              <a:rPr lang="en-US" dirty="0" smtClean="0"/>
              <a:t>determination of which moral issue applies is usually more clear and then the correct decision becomes more obvious</a:t>
            </a:r>
          </a:p>
          <a:p>
            <a:pPr lvl="1">
              <a:defRPr/>
            </a:pPr>
            <a:r>
              <a:rPr lang="en-US" altLang="en-US" dirty="0"/>
              <a:t>For example; when a gift </a:t>
            </a:r>
            <a:r>
              <a:rPr lang="en-US" altLang="en-US" dirty="0" smtClean="0"/>
              <a:t>is </a:t>
            </a:r>
            <a:r>
              <a:rPr lang="en-US" altLang="en-US" dirty="0"/>
              <a:t>determined whether it is simply a gift or is really a bribe, then the appropriate action is obvious</a:t>
            </a:r>
          </a:p>
          <a:p>
            <a:pPr>
              <a:defRPr/>
            </a:pPr>
            <a:r>
              <a:rPr lang="en-US" altLang="en-US" dirty="0"/>
              <a:t>If we determine that it is indeed a bribe, then it cannot be morally acceptable</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21</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689195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p:txBody>
          <a:bodyPr/>
          <a:lstStyle/>
          <a:p>
            <a:r>
              <a:rPr lang="en-US" dirty="0" smtClean="0"/>
              <a:t>The basic approach</a:t>
            </a:r>
          </a:p>
          <a:p>
            <a:pPr marL="714375" lvl="1" indent="-314325">
              <a:buFont typeface="+mj-lt"/>
              <a:buAutoNum type="arabicPeriod"/>
            </a:pPr>
            <a:r>
              <a:rPr lang="en-US" altLang="en-US" b="1" dirty="0" smtClean="0">
                <a:solidFill>
                  <a:srgbClr val="666699"/>
                </a:solidFill>
              </a:rPr>
              <a:t>Factual Issues – </a:t>
            </a:r>
            <a:r>
              <a:rPr lang="en-US" altLang="en-US" dirty="0" smtClean="0">
                <a:solidFill>
                  <a:srgbClr val="666699"/>
                </a:solidFill>
              </a:rPr>
              <a:t>Find out w</a:t>
            </a:r>
            <a:r>
              <a:rPr lang="en-US" dirty="0" smtClean="0"/>
              <a:t>hat is factually known about a case </a:t>
            </a:r>
          </a:p>
          <a:p>
            <a:pPr marL="714375" lvl="1" indent="-314325">
              <a:buFont typeface="+mj-lt"/>
              <a:buAutoNum type="arabicPeriod"/>
            </a:pPr>
            <a:r>
              <a:rPr lang="en-US" altLang="en-US" b="1" dirty="0" smtClean="0">
                <a:solidFill>
                  <a:srgbClr val="666699"/>
                </a:solidFill>
              </a:rPr>
              <a:t>Conceptual Issues </a:t>
            </a:r>
            <a:r>
              <a:rPr lang="en-US" altLang="en-US" sz="2800" b="1" dirty="0" smtClean="0">
                <a:solidFill>
                  <a:srgbClr val="666699"/>
                </a:solidFill>
                <a:ea typeface="+mn-ea"/>
              </a:rPr>
              <a:t>– </a:t>
            </a:r>
            <a:r>
              <a:rPr lang="en-US" dirty="0" smtClean="0"/>
              <a:t>Agree on definitions </a:t>
            </a:r>
            <a:r>
              <a:rPr lang="en-US" altLang="en-US" dirty="0" smtClean="0"/>
              <a:t>and applicability of concepts</a:t>
            </a:r>
            <a:endParaRPr lang="en-US" dirty="0" smtClean="0"/>
          </a:p>
          <a:p>
            <a:pPr marL="714375" lvl="1" indent="-314325">
              <a:buFont typeface="+mj-lt"/>
              <a:buAutoNum type="arabicPeriod"/>
            </a:pPr>
            <a:r>
              <a:rPr lang="en-US" altLang="en-US" b="1" dirty="0" smtClean="0">
                <a:solidFill>
                  <a:srgbClr val="666699"/>
                </a:solidFill>
              </a:rPr>
              <a:t>Moral Issues</a:t>
            </a:r>
            <a:r>
              <a:rPr lang="en-US" altLang="en-US" sz="2800" b="1" dirty="0" smtClean="0">
                <a:solidFill>
                  <a:srgbClr val="666699"/>
                </a:solidFill>
                <a:ea typeface="+mn-ea"/>
              </a:rPr>
              <a:t> – </a:t>
            </a:r>
            <a:r>
              <a:rPr lang="en-US" altLang="en-US" dirty="0" smtClean="0">
                <a:ea typeface="+mn-ea"/>
              </a:rPr>
              <a:t>Then, a</a:t>
            </a:r>
            <a:r>
              <a:rPr lang="en-US" dirty="0" smtClean="0"/>
              <a:t>pply </a:t>
            </a:r>
            <a:r>
              <a:rPr lang="en-US" dirty="0" smtClean="0"/>
              <a:t>relevant principles</a:t>
            </a:r>
            <a:endParaRPr lang="en-US" dirty="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22</a:t>
            </a:fld>
            <a:endParaRPr lang="en-US" altLang="en-US" sz="1000" dirty="0" smtClean="0">
              <a:solidFill>
                <a:srgbClr val="000000"/>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
        <p:nvSpPr>
          <p:cNvPr id="7" name="Title 1"/>
          <p:cNvSpPr>
            <a:spLocks noGrp="1"/>
          </p:cNvSpPr>
          <p:nvPr>
            <p:ph type="title"/>
          </p:nvPr>
        </p:nvSpPr>
        <p:spPr>
          <a:xfrm>
            <a:off x="457200" y="277813"/>
            <a:ext cx="8229600" cy="1139825"/>
          </a:xfrm>
        </p:spPr>
        <p:txBody>
          <a:bodyPr anchor="ctr" anchorCtr="0"/>
          <a:lstStyle/>
          <a:p>
            <a:pPr>
              <a:defRPr/>
            </a:pPr>
            <a:r>
              <a:rPr lang="en-US" altLang="en-US" sz="3600" b="1" dirty="0">
                <a:latin typeface="Verdana"/>
              </a:rPr>
              <a:t>How to Analyze Issues involved in Ethical Problems</a:t>
            </a:r>
            <a:endParaRPr lang="en-US" dirty="0"/>
          </a:p>
        </p:txBody>
      </p:sp>
    </p:spTree>
    <p:extLst>
      <p:ext uri="{BB962C8B-B14F-4D97-AF65-F5344CB8AC3E}">
        <p14:creationId xmlns:p14="http://schemas.microsoft.com/office/powerpoint/2010/main" val="40222263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8775" indent="-358775">
              <a:buFont typeface="+mj-lt"/>
              <a:buAutoNum type="arabicPeriod"/>
              <a:defRPr/>
            </a:pPr>
            <a:r>
              <a:rPr lang="en-US" b="1" dirty="0" smtClean="0"/>
              <a:t>Factual Issues </a:t>
            </a:r>
          </a:p>
          <a:p>
            <a:pPr lvl="1">
              <a:defRPr/>
            </a:pPr>
            <a:r>
              <a:rPr lang="en-US" dirty="0"/>
              <a:t>Are determined </a:t>
            </a:r>
            <a:r>
              <a:rPr lang="en-US" dirty="0" smtClean="0"/>
              <a:t>through research to establish the truth</a:t>
            </a:r>
          </a:p>
          <a:p>
            <a:pPr lvl="1">
              <a:defRPr/>
            </a:pPr>
            <a:r>
              <a:rPr lang="en-US" dirty="0" smtClean="0"/>
              <a:t>It is not always possible to achieve a final determination of the truth that everyone can agree on</a:t>
            </a:r>
          </a:p>
          <a:p>
            <a:pPr lvl="1">
              <a:defRPr/>
            </a:pPr>
            <a:r>
              <a:rPr lang="en-US" dirty="0" smtClean="0"/>
              <a:t>Generally further research; </a:t>
            </a:r>
          </a:p>
          <a:p>
            <a:pPr lvl="2">
              <a:defRPr/>
            </a:pPr>
            <a:r>
              <a:rPr lang="en-US" dirty="0" smtClean="0"/>
              <a:t>helps clarify the situation,</a:t>
            </a:r>
          </a:p>
          <a:p>
            <a:pPr lvl="2">
              <a:defRPr/>
            </a:pPr>
            <a:r>
              <a:rPr lang="en-US" dirty="0" smtClean="0"/>
              <a:t>can increase the areas of agreement,</a:t>
            </a:r>
          </a:p>
          <a:p>
            <a:pPr lvl="2">
              <a:defRPr/>
            </a:pPr>
            <a:r>
              <a:rPr lang="en-US" dirty="0" smtClean="0"/>
              <a:t>can sometimes achieve consensus on the facts</a:t>
            </a:r>
            <a:endParaRPr lang="en-US" dirty="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23</a:t>
            </a:fld>
            <a:endParaRPr lang="en-US" altLang="en-US" sz="1000" dirty="0" smtClean="0">
              <a:solidFill>
                <a:schemeClr val="tx1"/>
              </a:solidFill>
            </a:endParaRPr>
          </a:p>
        </p:txBody>
      </p:sp>
      <p:sp>
        <p:nvSpPr>
          <p:cNvPr id="7" name="Title 1"/>
          <p:cNvSpPr>
            <a:spLocks noGrp="1"/>
          </p:cNvSpPr>
          <p:nvPr>
            <p:ph type="title"/>
          </p:nvPr>
        </p:nvSpPr>
        <p:spPr>
          <a:xfrm>
            <a:off x="457200" y="277813"/>
            <a:ext cx="8229600" cy="1139825"/>
          </a:xfrm>
        </p:spPr>
        <p:txBody>
          <a:bodyPr anchor="ctr" anchorCtr="0"/>
          <a:lstStyle/>
          <a:p>
            <a:pPr>
              <a:defRPr/>
            </a:pPr>
            <a:r>
              <a:rPr lang="en-US" altLang="en-US" sz="3600" b="1" dirty="0">
                <a:latin typeface="Verdana"/>
              </a:rPr>
              <a:t>How to Analyze Issues involved in Ethical Problems</a:t>
            </a:r>
            <a:endParaRPr lang="en-US" dirty="0"/>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096772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altLang="en-US" sz="3600" b="1" dirty="0" smtClean="0">
                <a:latin typeface="Verdana"/>
              </a:rPr>
              <a:t>How to Analyze Issues involved in Ethical Problems</a:t>
            </a:r>
            <a:endParaRPr lang="en-US" sz="4400" dirty="0"/>
          </a:p>
        </p:txBody>
      </p:sp>
      <p:sp>
        <p:nvSpPr>
          <p:cNvPr id="3" name="Content Placeholder 2"/>
          <p:cNvSpPr>
            <a:spLocks noGrp="1"/>
          </p:cNvSpPr>
          <p:nvPr>
            <p:ph idx="1"/>
          </p:nvPr>
        </p:nvSpPr>
        <p:spPr/>
        <p:txBody>
          <a:bodyPr/>
          <a:lstStyle/>
          <a:p>
            <a:pPr marL="358775" indent="-358775">
              <a:buFont typeface="+mj-lt"/>
              <a:buAutoNum type="arabicPeriod" startAt="2"/>
              <a:defRPr/>
            </a:pPr>
            <a:r>
              <a:rPr lang="en-US" altLang="en-US" b="1" dirty="0" smtClean="0"/>
              <a:t>Conceptual Issues</a:t>
            </a:r>
          </a:p>
          <a:p>
            <a:pPr lvl="1">
              <a:defRPr/>
            </a:pPr>
            <a:r>
              <a:rPr lang="en-US" altLang="en-US" dirty="0" smtClean="0"/>
              <a:t>Are determined by agreeing on the definition, or meaning, or applicability of concepts</a:t>
            </a:r>
          </a:p>
          <a:p>
            <a:pPr lvl="1">
              <a:defRPr/>
            </a:pPr>
            <a:r>
              <a:rPr lang="en-US" altLang="en-US" dirty="0" smtClean="0"/>
              <a:t>Sometimes agreement isn't possible</a:t>
            </a:r>
          </a:p>
          <a:p>
            <a:pPr lvl="1">
              <a:defRPr/>
            </a:pPr>
            <a:r>
              <a:rPr lang="en-US" altLang="en-US" dirty="0" smtClean="0"/>
              <a:t>As with factual issues further analysis of the concepts at least clarifies some of the issues and helps to facilitate agreement</a:t>
            </a:r>
          </a:p>
          <a:p>
            <a:pPr marL="358775" indent="-358775">
              <a:buFont typeface="+mj-lt"/>
              <a:buAutoNum type="arabicPeriod" startAt="2"/>
              <a:defRPr/>
            </a:pPr>
            <a:r>
              <a:rPr lang="en-US" altLang="en-US" b="1" dirty="0" smtClean="0"/>
              <a:t>Moral Issues</a:t>
            </a:r>
          </a:p>
          <a:p>
            <a:pPr lvl="1">
              <a:defRPr/>
            </a:pPr>
            <a:r>
              <a:rPr lang="en-US" altLang="en-US" dirty="0" smtClean="0"/>
              <a:t>Are determined by agreement as to which moral principle is more relevant and how it should be applied</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24</a:t>
            </a:fld>
            <a:endParaRPr lang="en-US" altLang="en-US" sz="1000" dirty="0" smtClean="0">
              <a:solidFill>
                <a:schemeClr val="tx1"/>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274277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marL="0" indent="0" algn="ctr" eaLnBrk="1" hangingPunct="1">
              <a:buNone/>
              <a:defRPr/>
            </a:pPr>
            <a:endParaRPr lang="tr-TR" altLang="en-US" dirty="0" smtClean="0"/>
          </a:p>
          <a:p>
            <a:pPr marL="0" indent="0" algn="ctr" eaLnBrk="1" hangingPunct="1">
              <a:buNone/>
              <a:defRPr/>
            </a:pPr>
            <a:endParaRPr lang="tr-TR" altLang="en-US" dirty="0" smtClean="0"/>
          </a:p>
          <a:p>
            <a:pPr marL="0" indent="0" algn="ctr" eaLnBrk="1" hangingPunct="1">
              <a:buNone/>
              <a:defRPr/>
            </a:pPr>
            <a:r>
              <a:rPr lang="en-US" altLang="en-US" sz="4400" b="1" dirty="0"/>
              <a:t>Sample </a:t>
            </a:r>
            <a:r>
              <a:rPr lang="en-US" altLang="en-US" sz="4400" b="1" dirty="0" smtClean="0"/>
              <a:t>Case</a:t>
            </a:r>
            <a:endParaRPr lang="tr-TR" altLang="en-US" sz="4400" b="1" dirty="0" smtClean="0"/>
          </a:p>
          <a:p>
            <a:pPr marL="0" indent="0" algn="ctr" eaLnBrk="1" hangingPunct="1">
              <a:buNone/>
              <a:defRPr/>
            </a:pPr>
            <a:r>
              <a:rPr lang="en-US" altLang="en-US" sz="4400" b="1" dirty="0" smtClean="0"/>
              <a:t>Paradyne </a:t>
            </a:r>
            <a:r>
              <a:rPr lang="en-US" altLang="en-US" sz="4400" b="1" dirty="0"/>
              <a:t>Computers</a:t>
            </a:r>
            <a:endParaRPr lang="en-US" altLang="en-US" sz="4400" b="1" dirty="0" smtClean="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smtClean="0">
                <a:latin typeface="Verdana"/>
              </a:rPr>
              <a:t>Factual,</a:t>
            </a:r>
            <a:r>
              <a:rPr lang="tr-TR" altLang="en-US" sz="4000" b="1" dirty="0" smtClean="0">
                <a:latin typeface="Verdana"/>
              </a:rPr>
              <a:t> </a:t>
            </a:r>
            <a:r>
              <a:rPr lang="en-US" altLang="en-US" sz="4000" b="1" dirty="0" smtClean="0">
                <a:latin typeface="Verdana"/>
              </a:rPr>
              <a:t>Conceptual and Moral Issues</a:t>
            </a:r>
            <a:endParaRPr lang="en-US" altLang="en-US" sz="4000" b="1" dirty="0">
              <a:latin typeface="Verdana"/>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25</a:t>
            </a:fld>
            <a:endParaRPr lang="en-US" altLang="en-US" sz="1000" dirty="0" smtClean="0">
              <a:solidFill>
                <a:srgbClr val="000000"/>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40091857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t>In 1980 the Social Security Administration (SSA) published a request for proposals for computer systems to replace the older equipment in its field offices</a:t>
            </a:r>
          </a:p>
          <a:p>
            <a:pPr eaLnBrk="1" hangingPunct="1">
              <a:defRPr/>
            </a:pPr>
            <a:r>
              <a:rPr lang="en-US" altLang="en-US" dirty="0" smtClean="0"/>
              <a:t>SSA wanted to purchase an off-the-shelf system currently existing in the vendor’s product line, rather than a new system</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26</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Incident</a:t>
            </a:r>
            <a:endParaRPr lang="en-US" altLang="en-US" sz="4400" b="1" dirty="0">
              <a:latin typeface="Verdana"/>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2377560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lvl="0" eaLnBrk="1" hangingPunct="1">
              <a:buClr>
                <a:srgbClr val="999966"/>
              </a:buClr>
              <a:defRPr/>
            </a:pPr>
            <a:r>
              <a:rPr lang="en-US" altLang="en-US" dirty="0" smtClean="0">
                <a:solidFill>
                  <a:srgbClr val="666699"/>
                </a:solidFill>
              </a:rPr>
              <a:t>But, Paradyne company bid to supply a new computer system</a:t>
            </a:r>
          </a:p>
          <a:p>
            <a:pPr eaLnBrk="1" hangingPunct="1">
              <a:defRPr/>
            </a:pPr>
            <a:r>
              <a:rPr lang="en-US" altLang="en-US" dirty="0" smtClean="0"/>
              <a:t>Problems occurred immediately when the Paradyne computers failed the acceptance testing because the product supplied by Paradyne was not an off-the-shelf system</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27</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Incident</a:t>
            </a: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970752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eaLnBrk="1" hangingPunct="1">
              <a:defRPr/>
            </a:pPr>
            <a:r>
              <a:rPr lang="en-US" altLang="en-US" dirty="0" smtClean="0"/>
              <a:t>Paradyne in their bid wrote in the present tense, as if the computer they proposed currently existed, rather than in the future tense, which would have indicated that the product was still under development</a:t>
            </a:r>
          </a:p>
          <a:p>
            <a:pPr eaLnBrk="1" hangingPunct="1">
              <a:defRPr/>
            </a:pPr>
            <a:r>
              <a:rPr lang="en-US" altLang="en-US" dirty="0" smtClean="0"/>
              <a:t>Paradyne claimed that the use of the present tense in their bid was acceptable, since it is a common business practice to advertise products under development this way</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28</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Incident</a:t>
            </a: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9396775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r>
              <a:rPr lang="en-US" dirty="0" smtClean="0"/>
              <a:t>The request for proposals clearly specified that only already existing systems would be considered</a:t>
            </a:r>
          </a:p>
          <a:p>
            <a:r>
              <a:rPr lang="en-US" dirty="0" smtClean="0"/>
              <a:t>Paradyne didn’t have any such system running and have never tested the operating system on the product they actually proposed to sell to the SSA</a:t>
            </a:r>
          </a:p>
          <a:p>
            <a:r>
              <a:rPr lang="en-US" dirty="0" smtClean="0"/>
              <a:t>Under these conditions, the factual issues do not appear to be questionable</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29</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Factual </a:t>
            </a:r>
            <a:r>
              <a:rPr lang="en-US" altLang="en-US" sz="4400" b="1" dirty="0" smtClean="0">
                <a:latin typeface="Verdana"/>
              </a:rPr>
              <a:t>Issues</a:t>
            </a:r>
            <a:endParaRPr lang="en-US" altLang="en-US" sz="4400" b="1" dirty="0">
              <a:latin typeface="Verdana"/>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4244578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nchor="ctr" anchorCtr="0"/>
          <a:lstStyle/>
          <a:p>
            <a:pPr eaLnBrk="1" hangingPunct="1"/>
            <a:r>
              <a:rPr lang="en-US" altLang="en-US" sz="4400" b="1" dirty="0" smtClean="0">
                <a:latin typeface="Verdana"/>
              </a:rPr>
              <a:t>Analyzing</a:t>
            </a:r>
            <a:br>
              <a:rPr lang="en-US" altLang="en-US" sz="4400" b="1" dirty="0" smtClean="0">
                <a:latin typeface="Verdana"/>
              </a:rPr>
            </a:br>
            <a:r>
              <a:rPr lang="en-US" altLang="en-US" sz="4400" b="1" dirty="0" smtClean="0">
                <a:latin typeface="Verdana"/>
              </a:rPr>
              <a:t>Ethical Problems</a:t>
            </a:r>
            <a:endParaRPr lang="en-US" altLang="en-US" dirty="0"/>
          </a:p>
        </p:txBody>
      </p:sp>
      <p:sp>
        <p:nvSpPr>
          <p:cNvPr id="7173" name="Rectangle 3"/>
          <p:cNvSpPr>
            <a:spLocks noGrp="1" noChangeArrowheads="1"/>
          </p:cNvSpPr>
          <p:nvPr>
            <p:ph type="body" idx="1"/>
          </p:nvPr>
        </p:nvSpPr>
        <p:spPr>
          <a:xfrm>
            <a:off x="457200" y="1600200"/>
            <a:ext cx="8435280" cy="4572000"/>
          </a:xfrm>
        </p:spPr>
        <p:txBody>
          <a:bodyPr/>
          <a:lstStyle/>
          <a:p>
            <a:pPr lvl="0">
              <a:buClr>
                <a:srgbClr val="999966"/>
              </a:buClr>
              <a:defRPr/>
            </a:pPr>
            <a:r>
              <a:rPr lang="en-US" altLang="en-US" dirty="0" smtClean="0">
                <a:solidFill>
                  <a:srgbClr val="666699"/>
                </a:solidFill>
              </a:rPr>
              <a:t>First step in solving any ethical problem is to completely understand the problem and all of the issues involved, and to list them </a:t>
            </a:r>
          </a:p>
          <a:p>
            <a:pPr lvl="0">
              <a:buClr>
                <a:srgbClr val="999966"/>
              </a:buClr>
              <a:defRPr/>
            </a:pPr>
            <a:r>
              <a:rPr lang="en-US" altLang="en-US" dirty="0" smtClean="0">
                <a:solidFill>
                  <a:srgbClr val="666699"/>
                </a:solidFill>
              </a:rPr>
              <a:t>Then, frequently a solution to the ethical problem becomes more apparent</a:t>
            </a:r>
            <a:endParaRPr lang="en-US" altLang="en-US" sz="2400" dirty="0" smtClean="0"/>
          </a:p>
        </p:txBody>
      </p:sp>
      <p:sp>
        <p:nvSpPr>
          <p:cNvPr id="6"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3</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dirty="0" smtClean="0">
                <a:solidFill>
                  <a:srgbClr val="000000"/>
                </a:solidFill>
              </a:rPr>
              <a:t>Copyright © 2013 Pearson Education, Inc. publishing as Prentice Hall</a:t>
            </a:r>
            <a:endParaRPr lang="en-US" altLang="en-US" dirty="0">
              <a:solidFill>
                <a:srgbClr val="000000"/>
              </a:solidFill>
            </a:endParaRPr>
          </a:p>
        </p:txBody>
      </p:sp>
    </p:spTree>
    <p:extLst>
      <p:ext uri="{BB962C8B-B14F-4D97-AF65-F5344CB8AC3E}">
        <p14:creationId xmlns:p14="http://schemas.microsoft.com/office/powerpoint/2010/main" val="21633231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r>
              <a:rPr lang="en-US" dirty="0" smtClean="0"/>
              <a:t>Whether bidding to provide an off-the-shelf product when the actual product is only in the planning stages is lying or is an acceptable business practice? (Lying)</a:t>
            </a:r>
          </a:p>
          <a:p>
            <a:r>
              <a:rPr lang="en-US" dirty="0" smtClean="0"/>
              <a:t>Is placing a Paradyne label over the real manufacturer’s label dishonest or not? (</a:t>
            </a:r>
            <a:r>
              <a:rPr lang="en-US" dirty="0" smtClean="0">
                <a:solidFill>
                  <a:srgbClr val="666699"/>
                </a:solidFill>
              </a:rPr>
              <a:t>Dishonest</a:t>
            </a:r>
            <a:r>
              <a:rPr lang="en-US" dirty="0" smtClean="0">
                <a:solidFill>
                  <a:srgbClr val="666699"/>
                </a:solidFill>
              </a:rPr>
              <a:t>)</a:t>
            </a:r>
            <a:endParaRPr lang="en-US" dirty="0" smtClean="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30</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Conceptual </a:t>
            </a:r>
            <a:r>
              <a:rPr lang="en-US" altLang="en-US" sz="4400" b="1" dirty="0" smtClean="0">
                <a:latin typeface="Verdana"/>
              </a:rPr>
              <a:t>Issues</a:t>
            </a:r>
            <a:endParaRPr lang="en-US" altLang="en-US" sz="4400" b="1" dirty="0">
              <a:latin typeface="Verdana"/>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628109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a:lnSpc>
                <a:spcPct val="95000"/>
              </a:lnSpc>
            </a:pPr>
            <a:r>
              <a:rPr lang="en-US" dirty="0" smtClean="0"/>
              <a:t>Is lying an acceptable business practice?</a:t>
            </a:r>
          </a:p>
          <a:p>
            <a:pPr>
              <a:lnSpc>
                <a:spcPct val="95000"/>
              </a:lnSpc>
            </a:pPr>
            <a:r>
              <a:rPr lang="en-US" dirty="0" smtClean="0"/>
              <a:t>Is it alright to be dishonest, if doing so allows your company to get a contract? </a:t>
            </a:r>
          </a:p>
          <a:p>
            <a:pPr>
              <a:lnSpc>
                <a:spcPct val="95000"/>
              </a:lnSpc>
            </a:pPr>
            <a:r>
              <a:rPr lang="en-US" dirty="0" smtClean="0"/>
              <a:t>The answer to these questions are obvious: Lying and dishonesty are no more acceptable in your business life than in your personal life</a:t>
            </a:r>
          </a:p>
          <a:p>
            <a:pPr>
              <a:lnSpc>
                <a:spcPct val="95000"/>
              </a:lnSpc>
            </a:pPr>
            <a:r>
              <a:rPr lang="en-US" dirty="0" smtClean="0"/>
              <a:t>So, if conceptually we decide that Paradyne’s practices were dishonest, then our analysis indicates that their actions were unethical</a:t>
            </a:r>
            <a:endParaRPr lang="en-US" dirty="0"/>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Moral </a:t>
            </a:r>
            <a:r>
              <a:rPr lang="en-US" altLang="en-US" sz="4400" b="1" dirty="0" smtClean="0">
                <a:latin typeface="Verdana"/>
              </a:rPr>
              <a:t>Issues</a:t>
            </a:r>
            <a:endParaRPr lang="en-US" altLang="en-US" sz="4400" b="1" dirty="0">
              <a:latin typeface="Verdana"/>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31</a:t>
            </a:fld>
            <a:endParaRPr lang="en-US" altLang="en-US" sz="1000" dirty="0" smtClean="0">
              <a:solidFill>
                <a:srgbClr val="000000"/>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263483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p:txBody>
          <a:bodyPr/>
          <a:lstStyle/>
          <a:p>
            <a:r>
              <a:rPr lang="en-US" dirty="0" smtClean="0"/>
              <a:t>In solving engineering problems, we look for an appropriate formula, plug in the numbers, and calculate an answer</a:t>
            </a:r>
          </a:p>
          <a:p>
            <a:r>
              <a:rPr lang="en-US" dirty="0" smtClean="0"/>
              <a:t>This type of problem solving approach is useful for engineering problems, however, it is not as useful for ethical problems</a:t>
            </a:r>
            <a:r>
              <a:rPr lang="tr-TR" dirty="0"/>
              <a:t> </a:t>
            </a:r>
            <a:r>
              <a:rPr lang="tr-TR" dirty="0" smtClean="0"/>
              <a:t>as </a:t>
            </a:r>
            <a:r>
              <a:rPr lang="en-GB" dirty="0" smtClean="0"/>
              <a:t>there </a:t>
            </a:r>
            <a:r>
              <a:rPr lang="en-GB" dirty="0"/>
              <a:t>are </a:t>
            </a:r>
            <a:r>
              <a:rPr lang="en-GB" dirty="0" smtClean="0"/>
              <a:t>usually no </a:t>
            </a:r>
            <a:r>
              <a:rPr lang="en-GB" dirty="0"/>
              <a:t>formulas </a:t>
            </a:r>
            <a:r>
              <a:rPr lang="en-GB" dirty="0" smtClean="0"/>
              <a:t>for </a:t>
            </a:r>
            <a:r>
              <a:rPr lang="en-GB" dirty="0"/>
              <a:t>reaching </a:t>
            </a:r>
            <a:r>
              <a:rPr lang="en-GB" dirty="0" smtClean="0"/>
              <a:t>a single solution </a:t>
            </a:r>
            <a:r>
              <a:rPr lang="en-GB" dirty="0"/>
              <a:t>in </a:t>
            </a:r>
            <a:r>
              <a:rPr lang="en-GB" dirty="0" smtClean="0"/>
              <a:t>ethics</a:t>
            </a:r>
            <a:endParaRPr lang="en-GB" dirty="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32</a:t>
            </a:fld>
            <a:endParaRPr lang="en-US" altLang="en-US" sz="1000" dirty="0" smtClean="0">
              <a:solidFill>
                <a:srgbClr val="000000"/>
              </a:solidFill>
            </a:endParaRPr>
          </a:p>
        </p:txBody>
      </p:sp>
      <p:sp>
        <p:nvSpPr>
          <p:cNvPr id="6" name="Rectangle 2"/>
          <p:cNvSpPr txBox="1">
            <a:spLocks noChangeArrowheads="1"/>
          </p:cNvSpPr>
          <p:nvPr/>
        </p:nvSpPr>
        <p:spPr bwMode="auto">
          <a:xfrm>
            <a:off x="457200" y="27295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a:lstStyle>
          <a:p>
            <a:pPr eaLnBrk="1" hangingPunct="1"/>
            <a:r>
              <a:rPr lang="en-US" altLang="en-US" sz="4000" b="1" kern="0" dirty="0">
                <a:latin typeface="Verdana"/>
              </a:rPr>
              <a:t>Ethical Problem Solving Techniques</a:t>
            </a: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4065560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p:txBody>
          <a:bodyPr/>
          <a:lstStyle/>
          <a:p>
            <a:r>
              <a:rPr lang="en-US" dirty="0" smtClean="0"/>
              <a:t>We studied in Chapter 3 ethical approaches, principles and theories that help us to frame our understanding of ethical problems</a:t>
            </a:r>
          </a:p>
          <a:p>
            <a:r>
              <a:rPr lang="en-US" dirty="0" smtClean="0">
                <a:solidFill>
                  <a:srgbClr val="666699"/>
                </a:solidFill>
              </a:rPr>
              <a:t>In this part, we will examine some techniques used for solving ethical problems and learn how they are applied</a:t>
            </a:r>
            <a:endParaRPr lang="en-US" dirty="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33</a:t>
            </a:fld>
            <a:endParaRPr lang="en-US" altLang="en-US" sz="1000" dirty="0" smtClean="0">
              <a:solidFill>
                <a:srgbClr val="000000"/>
              </a:solidFill>
            </a:endParaRPr>
          </a:p>
        </p:txBody>
      </p:sp>
      <p:sp>
        <p:nvSpPr>
          <p:cNvPr id="6" name="Rectangle 2"/>
          <p:cNvSpPr txBox="1">
            <a:spLocks noChangeArrowheads="1"/>
          </p:cNvSpPr>
          <p:nvPr/>
        </p:nvSpPr>
        <p:spPr bwMode="auto">
          <a:xfrm>
            <a:off x="457200" y="27295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a:lstStyle>
          <a:p>
            <a:pPr eaLnBrk="1" hangingPunct="1"/>
            <a:r>
              <a:rPr lang="en-US" altLang="en-US" sz="4000" b="1" kern="0" dirty="0">
                <a:latin typeface="Verdana"/>
              </a:rPr>
              <a:t>Ethical Problem Solving Techniques</a:t>
            </a: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349313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p:txBody>
          <a:bodyPr/>
          <a:lstStyle/>
          <a:p>
            <a:pPr lvl="0" eaLnBrk="1" hangingPunct="1">
              <a:buClr>
                <a:srgbClr val="999966"/>
              </a:buClr>
            </a:pPr>
            <a:r>
              <a:rPr lang="en-US" altLang="en-US" dirty="0" smtClean="0">
                <a:solidFill>
                  <a:srgbClr val="666699"/>
                </a:solidFill>
              </a:rPr>
              <a:t>Two common techniques used in ethical problem solving:</a:t>
            </a:r>
          </a:p>
          <a:p>
            <a:pPr marL="0" indent="0" eaLnBrk="1" hangingPunct="1">
              <a:buNone/>
              <a:defRPr/>
            </a:pPr>
            <a:endParaRPr lang="en-US" altLang="en-US" b="1" dirty="0" smtClean="0">
              <a:solidFill>
                <a:schemeClr val="tx2"/>
              </a:solidFill>
            </a:endParaRPr>
          </a:p>
          <a:p>
            <a:pPr marL="757238" lvl="1" indent="-357188" eaLnBrk="1" hangingPunct="1">
              <a:buFont typeface="+mj-lt"/>
              <a:buAutoNum type="arabicPeriod"/>
              <a:defRPr/>
            </a:pPr>
            <a:r>
              <a:rPr lang="en-US" altLang="en-US" sz="2800" b="1" dirty="0" smtClean="0">
                <a:solidFill>
                  <a:schemeClr val="tx2"/>
                </a:solidFill>
              </a:rPr>
              <a:t>Line Drawing Technique</a:t>
            </a:r>
          </a:p>
          <a:p>
            <a:pPr marL="757238" lvl="1" indent="-357188" eaLnBrk="1" hangingPunct="1">
              <a:buFont typeface="+mj-lt"/>
              <a:buAutoNum type="arabicPeriod"/>
              <a:defRPr/>
            </a:pPr>
            <a:r>
              <a:rPr lang="en-US" altLang="en-US" sz="2800" b="1" dirty="0" smtClean="0">
                <a:solidFill>
                  <a:schemeClr val="tx2"/>
                </a:solidFill>
              </a:rPr>
              <a:t>Flow Charting Technique</a:t>
            </a:r>
            <a:endParaRPr lang="en-US" altLang="en-US" sz="2800" b="1" dirty="0" smtClean="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34</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
        <p:nvSpPr>
          <p:cNvPr id="7" name="Rectangle 2"/>
          <p:cNvSpPr txBox="1">
            <a:spLocks noChangeArrowheads="1"/>
          </p:cNvSpPr>
          <p:nvPr/>
        </p:nvSpPr>
        <p:spPr bwMode="auto">
          <a:xfrm>
            <a:off x="457200" y="27295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a:lstStyle>
          <a:p>
            <a:pPr eaLnBrk="1" hangingPunct="1"/>
            <a:r>
              <a:rPr lang="en-US" altLang="en-US" sz="4000" b="1" kern="0" dirty="0">
                <a:latin typeface="Verdana"/>
              </a:rPr>
              <a:t>Ethical Problem Solving Techniques</a:t>
            </a:r>
          </a:p>
        </p:txBody>
      </p:sp>
    </p:spTree>
    <p:extLst>
      <p:ext uri="{BB962C8B-B14F-4D97-AF65-F5344CB8AC3E}">
        <p14:creationId xmlns:p14="http://schemas.microsoft.com/office/powerpoint/2010/main" val="2523996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altLang="en-US" dirty="0" smtClean="0"/>
              <a:t>Useful for situations in which the applicable moral principles are clear, but there seems to be great deal of ‘‘gray area’’ about which ethical principle or theory applies</a:t>
            </a:r>
          </a:p>
          <a:p>
            <a:pPr lvl="0">
              <a:buClr>
                <a:srgbClr val="999966"/>
              </a:buClr>
              <a:defRPr/>
            </a:pPr>
            <a:r>
              <a:rPr lang="en-US" altLang="en-US" dirty="0" smtClean="0">
                <a:solidFill>
                  <a:srgbClr val="666699"/>
                </a:solidFill>
              </a:rPr>
              <a:t>Line drawing is performed by drawing a line along which </a:t>
            </a:r>
            <a:r>
              <a:rPr lang="en-US" altLang="en-US" b="1" dirty="0" smtClean="0">
                <a:solidFill>
                  <a:srgbClr val="666699"/>
                </a:solidFill>
              </a:rPr>
              <a:t>two paradigms </a:t>
            </a:r>
            <a:r>
              <a:rPr lang="en-US" altLang="en-US" dirty="0" smtClean="0">
                <a:solidFill>
                  <a:srgbClr val="666699"/>
                </a:solidFill>
              </a:rPr>
              <a:t>(examples) and </a:t>
            </a:r>
            <a:r>
              <a:rPr lang="en-US" altLang="en-US" b="1" dirty="0" smtClean="0">
                <a:solidFill>
                  <a:srgbClr val="666699"/>
                </a:solidFill>
              </a:rPr>
              <a:t>various hypothetical </a:t>
            </a:r>
            <a:r>
              <a:rPr lang="en-US" altLang="en-US" dirty="0" smtClean="0">
                <a:solidFill>
                  <a:srgbClr val="666699"/>
                </a:solidFill>
              </a:rPr>
              <a:t>situations and </a:t>
            </a:r>
            <a:r>
              <a:rPr lang="en-US" altLang="en-US" b="1" dirty="0" smtClean="0">
                <a:solidFill>
                  <a:srgbClr val="666699"/>
                </a:solidFill>
              </a:rPr>
              <a:t>the problem </a:t>
            </a:r>
            <a:r>
              <a:rPr lang="en-US" altLang="en-US" dirty="0" smtClean="0">
                <a:solidFill>
                  <a:srgbClr val="666699"/>
                </a:solidFill>
              </a:rPr>
              <a:t>are </a:t>
            </a:r>
            <a:r>
              <a:rPr lang="en-US" altLang="en-US" dirty="0" smtClean="0">
                <a:solidFill>
                  <a:srgbClr val="666699"/>
                </a:solidFill>
              </a:rPr>
              <a:t>placed</a:t>
            </a:r>
            <a:endParaRPr lang="en-US" altLang="en-US" dirty="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35</a:t>
            </a:fld>
            <a:endParaRPr lang="en-US" altLang="en-US" sz="1000" dirty="0" smtClean="0">
              <a:solidFill>
                <a:schemeClr val="tx1"/>
              </a:solidFill>
            </a:endParaRPr>
          </a:p>
        </p:txBody>
      </p:sp>
      <p:sp>
        <p:nvSpPr>
          <p:cNvPr id="9" name="Title 1"/>
          <p:cNvSpPr>
            <a:spLocks noGrp="1"/>
          </p:cNvSpPr>
          <p:nvPr>
            <p:ph type="title"/>
          </p:nvPr>
        </p:nvSpPr>
        <p:spPr>
          <a:xfrm>
            <a:off x="457200" y="277813"/>
            <a:ext cx="8229600" cy="1139825"/>
          </a:xfrm>
        </p:spPr>
        <p:txBody>
          <a:bodyPr anchor="ctr" anchorCtr="0"/>
          <a:lstStyle/>
          <a:p>
            <a:pPr>
              <a:defRPr/>
            </a:pPr>
            <a:r>
              <a:rPr lang="en-US" sz="4400" b="1" dirty="0">
                <a:latin typeface="Verdana"/>
              </a:rPr>
              <a:t>Line Drawing </a:t>
            </a:r>
            <a:r>
              <a:rPr lang="en-US" altLang="en-US" sz="4400" b="1" dirty="0">
                <a:latin typeface="Verdana"/>
              </a:rPr>
              <a:t>Technique</a:t>
            </a:r>
            <a:endParaRPr lang="en-US" dirty="0"/>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474544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Line 4"/>
          <p:cNvSpPr>
            <a:spLocks noChangeShapeType="1"/>
          </p:cNvSpPr>
          <p:nvPr/>
        </p:nvSpPr>
        <p:spPr bwMode="auto">
          <a:xfrm>
            <a:off x="1524000" y="3657600"/>
            <a:ext cx="579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5" name="Line 5"/>
          <p:cNvSpPr>
            <a:spLocks noChangeShapeType="1"/>
          </p:cNvSpPr>
          <p:nvPr/>
        </p:nvSpPr>
        <p:spPr bwMode="auto">
          <a:xfrm>
            <a:off x="1524000" y="3352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6" name="Line 6"/>
          <p:cNvSpPr>
            <a:spLocks noChangeShapeType="1"/>
          </p:cNvSpPr>
          <p:nvPr/>
        </p:nvSpPr>
        <p:spPr bwMode="auto">
          <a:xfrm>
            <a:off x="7315200" y="3352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 name="Rectangle 3"/>
          <p:cNvSpPr txBox="1">
            <a:spLocks noChangeArrowheads="1"/>
          </p:cNvSpPr>
          <p:nvPr/>
        </p:nvSpPr>
        <p:spPr bwMode="auto">
          <a:xfrm>
            <a:off x="457200" y="2060848"/>
            <a:ext cx="8229600" cy="4070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a:lstStyle>
          <a:p>
            <a:pPr eaLnBrk="1" hangingPunct="1">
              <a:buFont typeface="Wingdings" pitchFamily="2" charset="2"/>
              <a:buNone/>
              <a:defRPr/>
            </a:pPr>
            <a:r>
              <a:rPr lang="en-US" altLang="en-US" sz="2400" b="1" kern="0" dirty="0" smtClean="0">
                <a:cs typeface="Times New Roman" charset="0"/>
              </a:rPr>
              <a:t>Negative Paradigm 	       Positive Paradigm </a:t>
            </a:r>
            <a:r>
              <a:rPr lang="en-US" altLang="en-US" sz="2400" kern="0" dirty="0" smtClean="0">
                <a:cs typeface="Times New Roman" charset="0"/>
              </a:rPr>
              <a:t> </a:t>
            </a:r>
          </a:p>
          <a:p>
            <a:pPr eaLnBrk="1" hangingPunct="1">
              <a:buFont typeface="Wingdings" pitchFamily="2" charset="2"/>
              <a:buNone/>
              <a:defRPr/>
            </a:pPr>
            <a:r>
              <a:rPr lang="en-US" altLang="en-US" sz="2400" kern="0" dirty="0" smtClean="0">
                <a:cs typeface="Times New Roman" charset="0"/>
              </a:rPr>
              <a:t>	 </a:t>
            </a:r>
            <a:r>
              <a:rPr lang="tr-TR" altLang="en-US" sz="2400" kern="0" dirty="0" smtClean="0">
                <a:cs typeface="Times New Roman" charset="0"/>
              </a:rPr>
              <a:t> </a:t>
            </a:r>
            <a:r>
              <a:rPr lang="en-US" altLang="en-US" sz="2400" b="1" kern="0" dirty="0" smtClean="0">
                <a:cs typeface="Times New Roman" charset="0"/>
              </a:rPr>
              <a:t>(NP)			                         (PP)</a:t>
            </a:r>
          </a:p>
        </p:txBody>
      </p:sp>
      <p:sp>
        <p:nvSpPr>
          <p:cNvPr id="7"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36</a:t>
            </a:fld>
            <a:endParaRPr lang="en-US" altLang="en-US" sz="1000" dirty="0" smtClean="0">
              <a:solidFill>
                <a:schemeClr val="tx1"/>
              </a:solidFill>
            </a:endParaRPr>
          </a:p>
        </p:txBody>
      </p:sp>
      <p:sp>
        <p:nvSpPr>
          <p:cNvPr id="9" name="Title 1"/>
          <p:cNvSpPr>
            <a:spLocks noGrp="1"/>
          </p:cNvSpPr>
          <p:nvPr>
            <p:ph type="title"/>
          </p:nvPr>
        </p:nvSpPr>
        <p:spPr>
          <a:xfrm>
            <a:off x="457200" y="277813"/>
            <a:ext cx="8229600" cy="1139825"/>
          </a:xfrm>
        </p:spPr>
        <p:txBody>
          <a:bodyPr anchor="ctr" anchorCtr="0"/>
          <a:lstStyle/>
          <a:p>
            <a:pPr>
              <a:defRPr/>
            </a:pPr>
            <a:r>
              <a:rPr lang="en-US" sz="4400" b="1" dirty="0">
                <a:latin typeface="Verdana"/>
              </a:rPr>
              <a:t>Line Drawing </a:t>
            </a:r>
            <a:r>
              <a:rPr lang="en-US" altLang="en-US" sz="4400" b="1" dirty="0">
                <a:latin typeface="Verdana"/>
              </a:rPr>
              <a:t>Technique</a:t>
            </a:r>
            <a:endParaRPr lang="en-US" dirty="0"/>
          </a:p>
        </p:txBody>
      </p:sp>
      <p:sp>
        <p:nvSpPr>
          <p:cNvPr id="2" name="Rectangle 1"/>
          <p:cNvSpPr/>
          <p:nvPr/>
        </p:nvSpPr>
        <p:spPr>
          <a:xfrm>
            <a:off x="487542" y="4294837"/>
            <a:ext cx="3220362" cy="646331"/>
          </a:xfrm>
          <a:prstGeom prst="rect">
            <a:avLst/>
          </a:prstGeom>
        </p:spPr>
        <p:txBody>
          <a:bodyPr wrap="square">
            <a:spAutoFit/>
          </a:bodyPr>
          <a:lstStyle/>
          <a:p>
            <a:r>
              <a:rPr lang="en-US" b="1" dirty="0" smtClean="0">
                <a:solidFill>
                  <a:schemeClr val="tx2"/>
                </a:solidFill>
              </a:rPr>
              <a:t>Something that is definitely unacceptable</a:t>
            </a:r>
            <a:endParaRPr lang="en-US" b="1" dirty="0">
              <a:solidFill>
                <a:schemeClr val="tx2"/>
              </a:solidFill>
            </a:endParaRPr>
          </a:p>
        </p:txBody>
      </p:sp>
      <p:sp>
        <p:nvSpPr>
          <p:cNvPr id="3" name="Rectangle 2"/>
          <p:cNvSpPr/>
          <p:nvPr/>
        </p:nvSpPr>
        <p:spPr>
          <a:xfrm>
            <a:off x="5724128" y="4294837"/>
            <a:ext cx="2962672" cy="646331"/>
          </a:xfrm>
          <a:prstGeom prst="rect">
            <a:avLst/>
          </a:prstGeom>
        </p:spPr>
        <p:txBody>
          <a:bodyPr wrap="square">
            <a:spAutoFit/>
          </a:bodyPr>
          <a:lstStyle/>
          <a:p>
            <a:r>
              <a:rPr lang="en-US" b="1" dirty="0" smtClean="0">
                <a:solidFill>
                  <a:schemeClr val="tx2"/>
                </a:solidFill>
              </a:rPr>
              <a:t>Something that is</a:t>
            </a:r>
            <a:r>
              <a:rPr lang="tr-TR" b="1" dirty="0" smtClean="0">
                <a:solidFill>
                  <a:schemeClr val="tx2"/>
                </a:solidFill>
              </a:rPr>
              <a:t> </a:t>
            </a:r>
            <a:r>
              <a:rPr lang="en-US" b="1" dirty="0" smtClean="0">
                <a:solidFill>
                  <a:schemeClr val="tx2"/>
                </a:solidFill>
              </a:rPr>
              <a:t>definitely</a:t>
            </a:r>
            <a:r>
              <a:rPr lang="tr-TR" b="1" dirty="0" smtClean="0">
                <a:solidFill>
                  <a:schemeClr val="tx2"/>
                </a:solidFill>
              </a:rPr>
              <a:t> </a:t>
            </a:r>
            <a:r>
              <a:rPr lang="en-US" b="1" dirty="0" smtClean="0">
                <a:solidFill>
                  <a:schemeClr val="tx2"/>
                </a:solidFill>
              </a:rPr>
              <a:t>acceptable</a:t>
            </a:r>
            <a:endParaRPr lang="en-US" b="1" dirty="0">
              <a:solidFill>
                <a:schemeClr val="tx2"/>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
        <p:nvSpPr>
          <p:cNvPr id="5" name="Rectangle 4"/>
          <p:cNvSpPr/>
          <p:nvPr/>
        </p:nvSpPr>
        <p:spPr>
          <a:xfrm>
            <a:off x="1475784" y="2996952"/>
            <a:ext cx="5862502" cy="584775"/>
          </a:xfrm>
          <a:prstGeom prst="rect">
            <a:avLst/>
          </a:prstGeom>
        </p:spPr>
        <p:txBody>
          <a:bodyPr wrap="none">
            <a:spAutoFit/>
          </a:bodyPr>
          <a:lstStyle/>
          <a:p>
            <a:pPr lvl="0" algn="ctr">
              <a:buClr>
                <a:srgbClr val="999966"/>
              </a:buClr>
              <a:defRPr/>
            </a:pPr>
            <a:r>
              <a:rPr lang="en-US" altLang="en-US" sz="1600" b="1" dirty="0" smtClean="0">
                <a:solidFill>
                  <a:srgbClr val="666699"/>
                </a:solidFill>
              </a:rPr>
              <a:t>“Hypothetical considerations” and the “Problem”</a:t>
            </a:r>
          </a:p>
          <a:p>
            <a:pPr lvl="0" algn="ctr">
              <a:buClr>
                <a:srgbClr val="999966"/>
              </a:buClr>
              <a:defRPr/>
            </a:pPr>
            <a:r>
              <a:rPr lang="en-US" altLang="en-US" sz="1600" b="1" dirty="0" smtClean="0">
                <a:solidFill>
                  <a:srgbClr val="666699"/>
                </a:solidFill>
              </a:rPr>
              <a:t>are placed on this line where they belong to</a:t>
            </a:r>
            <a:endParaRPr lang="en-US" altLang="en-US" sz="1600" b="1" dirty="0">
              <a:solidFill>
                <a:srgbClr val="666699"/>
              </a:solidFill>
            </a:endParaRPr>
          </a:p>
        </p:txBody>
      </p:sp>
    </p:spTree>
    <p:extLst>
      <p:ext uri="{BB962C8B-B14F-4D97-AF65-F5344CB8AC3E}">
        <p14:creationId xmlns:p14="http://schemas.microsoft.com/office/powerpoint/2010/main" val="2152258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91264" cy="4530725"/>
          </a:xfrm>
        </p:spPr>
        <p:txBody>
          <a:bodyPr/>
          <a:lstStyle/>
          <a:p>
            <a:pPr>
              <a:defRPr/>
            </a:pPr>
            <a:r>
              <a:rPr lang="en-US" altLang="en-US" dirty="0" smtClean="0"/>
              <a:t>At the left end of the horizontal line, the </a:t>
            </a:r>
            <a:r>
              <a:rPr lang="en-US" altLang="en-US" b="1" dirty="0" smtClean="0"/>
              <a:t>negative paradigm</a:t>
            </a:r>
            <a:r>
              <a:rPr lang="en-US" altLang="en-US" b="1" dirty="0" smtClean="0">
                <a:solidFill>
                  <a:srgbClr val="666699"/>
                </a:solidFill>
              </a:rPr>
              <a:t> “NP” </a:t>
            </a:r>
            <a:r>
              <a:rPr lang="en-US" altLang="en-US" dirty="0" smtClean="0">
                <a:solidFill>
                  <a:srgbClr val="666699"/>
                </a:solidFill>
              </a:rPr>
              <a:t>is placed</a:t>
            </a:r>
          </a:p>
          <a:p>
            <a:pPr lvl="1">
              <a:defRPr/>
            </a:pPr>
            <a:r>
              <a:rPr lang="en-US" altLang="en-US" dirty="0" smtClean="0">
                <a:solidFill>
                  <a:srgbClr val="666699"/>
                </a:solidFill>
              </a:rPr>
              <a:t>an example of something </a:t>
            </a:r>
            <a:r>
              <a:rPr lang="en-US" altLang="en-US" dirty="0" smtClean="0"/>
              <a:t>that is definitely morally unacceptable</a:t>
            </a:r>
          </a:p>
          <a:p>
            <a:pPr>
              <a:defRPr/>
            </a:pPr>
            <a:r>
              <a:rPr lang="en-US" altLang="en-US" dirty="0" smtClean="0"/>
              <a:t>At the right end of the </a:t>
            </a:r>
            <a:r>
              <a:rPr lang="en-US" altLang="en-US" dirty="0" smtClean="0">
                <a:solidFill>
                  <a:srgbClr val="666699"/>
                </a:solidFill>
              </a:rPr>
              <a:t>horizontal </a:t>
            </a:r>
            <a:r>
              <a:rPr lang="en-US" altLang="en-US" dirty="0" smtClean="0"/>
              <a:t>line, the </a:t>
            </a:r>
            <a:r>
              <a:rPr lang="en-US" altLang="en-US" b="1" dirty="0" smtClean="0"/>
              <a:t>positive paradigm</a:t>
            </a:r>
            <a:r>
              <a:rPr lang="en-US" altLang="en-US" b="1" dirty="0" smtClean="0">
                <a:solidFill>
                  <a:srgbClr val="666699"/>
                </a:solidFill>
              </a:rPr>
              <a:t> “PP” </a:t>
            </a:r>
            <a:r>
              <a:rPr lang="en-US" altLang="en-US" dirty="0" smtClean="0"/>
              <a:t>is placed</a:t>
            </a:r>
          </a:p>
          <a:p>
            <a:pPr lvl="1">
              <a:defRPr/>
            </a:pPr>
            <a:r>
              <a:rPr lang="en-US" altLang="en-US" dirty="0" smtClean="0"/>
              <a:t>an example of something that is definitely morally acceptable</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37</a:t>
            </a:fld>
            <a:endParaRPr lang="en-US" altLang="en-US" sz="1000" dirty="0" smtClean="0">
              <a:solidFill>
                <a:schemeClr val="tx1"/>
              </a:solidFill>
            </a:endParaRPr>
          </a:p>
        </p:txBody>
      </p:sp>
      <p:sp>
        <p:nvSpPr>
          <p:cNvPr id="6" name="Title 1"/>
          <p:cNvSpPr>
            <a:spLocks noGrp="1"/>
          </p:cNvSpPr>
          <p:nvPr>
            <p:ph type="title"/>
          </p:nvPr>
        </p:nvSpPr>
        <p:spPr>
          <a:xfrm>
            <a:off x="457200" y="277813"/>
            <a:ext cx="8229600" cy="1139825"/>
          </a:xfrm>
        </p:spPr>
        <p:txBody>
          <a:bodyPr anchor="ctr" anchorCtr="0"/>
          <a:lstStyle/>
          <a:p>
            <a:pPr>
              <a:defRPr/>
            </a:pPr>
            <a:r>
              <a:rPr lang="en-US" sz="4400" b="1" dirty="0">
                <a:latin typeface="Verdana"/>
              </a:rPr>
              <a:t>Line Drawing </a:t>
            </a:r>
            <a:r>
              <a:rPr lang="en-US" altLang="en-US" sz="4400" b="1" dirty="0">
                <a:latin typeface="Verdana"/>
              </a:rPr>
              <a:t>Technique</a:t>
            </a:r>
            <a:endParaRPr lang="en-US" dirty="0"/>
          </a:p>
        </p:txBody>
      </p:sp>
      <p:sp>
        <p:nvSpPr>
          <p:cNvPr id="2" name="Footer Placeholder 1"/>
          <p:cNvSpPr>
            <a:spLocks noGrp="1"/>
          </p:cNvSpPr>
          <p:nvPr>
            <p:ph type="ftr" sz="quarter" idx="11"/>
          </p:nvPr>
        </p:nvSpPr>
        <p:spPr/>
        <p:txBody>
          <a:bodyPr/>
          <a:lstStyle/>
          <a:p>
            <a:pPr>
              <a:defRPr/>
            </a:pPr>
            <a:r>
              <a:rPr lang="en-US" altLang="en-US" dirty="0" smtClean="0">
                <a:solidFill>
                  <a:srgbClr val="000000"/>
                </a:solidFill>
              </a:rPr>
              <a:t>Copyright © 2013 Pearson Education, Inc. publishing as Prentice Hall</a:t>
            </a:r>
            <a:endParaRPr lang="en-US" altLang="en-US" dirty="0">
              <a:solidFill>
                <a:srgbClr val="000000"/>
              </a:solidFill>
            </a:endParaRPr>
          </a:p>
        </p:txBody>
      </p:sp>
    </p:spTree>
    <p:extLst>
      <p:ext uri="{BB962C8B-B14F-4D97-AF65-F5344CB8AC3E}">
        <p14:creationId xmlns:p14="http://schemas.microsoft.com/office/powerpoint/2010/main" val="2572468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altLang="en-US" dirty="0" smtClean="0">
                <a:solidFill>
                  <a:srgbClr val="666699"/>
                </a:solidFill>
              </a:rPr>
              <a:t>Then, </a:t>
            </a:r>
            <a:r>
              <a:rPr lang="en-US" altLang="en-US" b="1" dirty="0" smtClean="0">
                <a:solidFill>
                  <a:srgbClr val="666699"/>
                </a:solidFill>
              </a:rPr>
              <a:t>“hypothetical considerations” </a:t>
            </a:r>
            <a:r>
              <a:rPr lang="en-US" altLang="en-US" dirty="0" smtClean="0">
                <a:solidFill>
                  <a:srgbClr val="666699"/>
                </a:solidFill>
              </a:rPr>
              <a:t>are placed in between</a:t>
            </a:r>
            <a:r>
              <a:rPr lang="en-US" altLang="en-US" b="1" dirty="0" smtClean="0">
                <a:solidFill>
                  <a:srgbClr val="666699"/>
                </a:solidFill>
              </a:rPr>
              <a:t> “NP” </a:t>
            </a:r>
            <a:r>
              <a:rPr lang="en-US" altLang="en-US" dirty="0" smtClean="0">
                <a:solidFill>
                  <a:srgbClr val="666699"/>
                </a:solidFill>
              </a:rPr>
              <a:t>and</a:t>
            </a:r>
            <a:r>
              <a:rPr lang="en-US" altLang="en-US" b="1" dirty="0" smtClean="0">
                <a:solidFill>
                  <a:srgbClr val="666699"/>
                </a:solidFill>
              </a:rPr>
              <a:t> “PP”</a:t>
            </a:r>
            <a:r>
              <a:rPr lang="en-US" altLang="en-US" dirty="0" smtClean="0">
                <a:solidFill>
                  <a:srgbClr val="666699"/>
                </a:solidFill>
              </a:rPr>
              <a:t>, by moral relevancy:</a:t>
            </a:r>
          </a:p>
          <a:p>
            <a:pPr lvl="1">
              <a:defRPr/>
            </a:pPr>
            <a:r>
              <a:rPr lang="en-US" altLang="en-US" dirty="0" smtClean="0"/>
              <a:t>Those hypothetical considerations that are morally unacceptable are placed closer to the negative paradigm </a:t>
            </a:r>
            <a:endParaRPr lang="en-US" altLang="en-US" b="1" dirty="0" smtClean="0"/>
          </a:p>
          <a:p>
            <a:pPr lvl="1">
              <a:defRPr/>
            </a:pPr>
            <a:r>
              <a:rPr lang="en-US" altLang="en-US" dirty="0" smtClean="0">
                <a:solidFill>
                  <a:srgbClr val="666699"/>
                </a:solidFill>
              </a:rPr>
              <a:t>Those hypothetical considerations that are morally acceptable </a:t>
            </a:r>
            <a:r>
              <a:rPr lang="en-US" altLang="en-US" dirty="0" smtClean="0"/>
              <a:t>are placed closer to the positive paradigm</a:t>
            </a:r>
          </a:p>
          <a:p>
            <a:pPr lvl="1">
              <a:defRPr/>
            </a:pPr>
            <a:r>
              <a:rPr lang="en-US" altLang="en-US" dirty="0" smtClean="0">
                <a:solidFill>
                  <a:srgbClr val="666699"/>
                </a:solidFill>
              </a:rPr>
              <a:t>The technique works only if they are placed objectively and honestly</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38</a:t>
            </a:fld>
            <a:endParaRPr lang="en-US" altLang="en-US" sz="1000" dirty="0" smtClean="0">
              <a:solidFill>
                <a:srgbClr val="000000"/>
              </a:solidFill>
            </a:endParaRPr>
          </a:p>
        </p:txBody>
      </p:sp>
      <p:sp>
        <p:nvSpPr>
          <p:cNvPr id="6" name="Title 1"/>
          <p:cNvSpPr>
            <a:spLocks noGrp="1"/>
          </p:cNvSpPr>
          <p:nvPr>
            <p:ph type="title"/>
          </p:nvPr>
        </p:nvSpPr>
        <p:spPr>
          <a:xfrm>
            <a:off x="457200" y="277813"/>
            <a:ext cx="8229600" cy="1139825"/>
          </a:xfrm>
        </p:spPr>
        <p:txBody>
          <a:bodyPr anchor="ctr" anchorCtr="0"/>
          <a:lstStyle/>
          <a:p>
            <a:pPr>
              <a:defRPr/>
            </a:pPr>
            <a:r>
              <a:rPr lang="en-US" sz="4400" b="1" dirty="0">
                <a:latin typeface="Verdana"/>
              </a:rPr>
              <a:t>Line Drawing </a:t>
            </a:r>
            <a:r>
              <a:rPr lang="en-US" altLang="en-US" sz="4400" b="1" dirty="0">
                <a:latin typeface="Verdana"/>
              </a:rPr>
              <a:t>Technique</a:t>
            </a:r>
            <a:endParaRPr lang="en-US" dirty="0"/>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302894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147248" cy="4530725"/>
          </a:xfrm>
        </p:spPr>
        <p:txBody>
          <a:bodyPr/>
          <a:lstStyle/>
          <a:p>
            <a:pPr>
              <a:buClr>
                <a:srgbClr val="999966"/>
              </a:buClr>
              <a:defRPr/>
            </a:pPr>
            <a:r>
              <a:rPr lang="en-US" altLang="en-US" dirty="0" smtClean="0">
                <a:solidFill>
                  <a:srgbClr val="666699"/>
                </a:solidFill>
              </a:rPr>
              <a:t>Next, actual situation being judged the moral </a:t>
            </a:r>
            <a:r>
              <a:rPr lang="en-US" altLang="en-US" b="1" dirty="0" smtClean="0">
                <a:solidFill>
                  <a:srgbClr val="666699"/>
                </a:solidFill>
              </a:rPr>
              <a:t>problem “</a:t>
            </a:r>
            <a:r>
              <a:rPr lang="en-US" altLang="en-US" b="1" dirty="0" smtClean="0">
                <a:solidFill>
                  <a:srgbClr val="FF0000"/>
                </a:solidFill>
              </a:rPr>
              <a:t>P</a:t>
            </a:r>
            <a:r>
              <a:rPr lang="en-US" altLang="en-US" b="1" dirty="0" smtClean="0">
                <a:solidFill>
                  <a:srgbClr val="666699"/>
                </a:solidFill>
              </a:rPr>
              <a:t>” </a:t>
            </a:r>
            <a:r>
              <a:rPr lang="en-US" altLang="en-US" dirty="0" smtClean="0">
                <a:solidFill>
                  <a:srgbClr val="666699"/>
                </a:solidFill>
              </a:rPr>
              <a:t>is placed on the horizontal line by carefully examining the line drawing to determine;</a:t>
            </a:r>
          </a:p>
          <a:p>
            <a:pPr lvl="1">
              <a:defRPr/>
            </a:pPr>
            <a:r>
              <a:rPr lang="en-US" altLang="en-US" dirty="0" smtClean="0">
                <a:solidFill>
                  <a:srgbClr val="666699"/>
                </a:solidFill>
              </a:rPr>
              <a:t>where it fits relative to the entries of hypothetical examples, and</a:t>
            </a:r>
          </a:p>
          <a:p>
            <a:pPr lvl="1">
              <a:defRPr/>
            </a:pPr>
            <a:r>
              <a:rPr lang="en-US" altLang="en-US" dirty="0" smtClean="0">
                <a:solidFill>
                  <a:srgbClr val="666699"/>
                </a:solidFill>
              </a:rPr>
              <a:t>whether the problem is closer to the positive or negative paradigm</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39</a:t>
            </a:fld>
            <a:endParaRPr lang="en-US" altLang="en-US" sz="1000" dirty="0" smtClean="0">
              <a:solidFill>
                <a:schemeClr val="tx1"/>
              </a:solidFill>
            </a:endParaRPr>
          </a:p>
        </p:txBody>
      </p:sp>
      <p:sp>
        <p:nvSpPr>
          <p:cNvPr id="6" name="Title 1"/>
          <p:cNvSpPr>
            <a:spLocks noGrp="1"/>
          </p:cNvSpPr>
          <p:nvPr>
            <p:ph type="title"/>
          </p:nvPr>
        </p:nvSpPr>
        <p:spPr>
          <a:xfrm>
            <a:off x="457200" y="277813"/>
            <a:ext cx="8229600" cy="1139825"/>
          </a:xfrm>
        </p:spPr>
        <p:txBody>
          <a:bodyPr anchor="ctr" anchorCtr="0"/>
          <a:lstStyle/>
          <a:p>
            <a:pPr>
              <a:defRPr/>
            </a:pPr>
            <a:r>
              <a:rPr lang="en-US" sz="4400" b="1" dirty="0">
                <a:latin typeface="Verdana"/>
              </a:rPr>
              <a:t>Line Drawing </a:t>
            </a:r>
            <a:r>
              <a:rPr lang="en-US" altLang="en-US" sz="4400" b="1" dirty="0">
                <a:latin typeface="Verdana"/>
              </a:rPr>
              <a:t>Technique</a:t>
            </a:r>
            <a:endParaRPr lang="en-US" dirty="0"/>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26924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altLang="en-US" sz="4000" b="1" dirty="0" smtClean="0">
                <a:latin typeface="Verdana"/>
              </a:rPr>
              <a:t>Issues involved</a:t>
            </a:r>
            <a:r>
              <a:rPr lang="tr-TR" altLang="en-US" sz="4000" b="1" dirty="0" smtClean="0">
                <a:latin typeface="Verdana"/>
              </a:rPr>
              <a:t> in </a:t>
            </a:r>
            <a:r>
              <a:rPr lang="en-US" altLang="en-US" sz="4000" b="1" dirty="0" smtClean="0">
                <a:latin typeface="Verdana"/>
              </a:rPr>
              <a:t>Analyzing</a:t>
            </a:r>
            <a:r>
              <a:rPr lang="tr-TR" altLang="en-US" sz="4000" b="1" dirty="0" smtClean="0">
                <a:latin typeface="Verdana"/>
              </a:rPr>
              <a:t> </a:t>
            </a:r>
            <a:r>
              <a:rPr lang="en-US" altLang="en-US" sz="4000" b="1" dirty="0" smtClean="0">
                <a:latin typeface="Verdana"/>
              </a:rPr>
              <a:t>Ethical </a:t>
            </a:r>
            <a:r>
              <a:rPr lang="en-US" altLang="en-US" sz="4000" b="1" dirty="0">
                <a:latin typeface="Verdana"/>
              </a:rPr>
              <a:t>Problems</a:t>
            </a:r>
            <a:endParaRPr lang="en-US" sz="3600" dirty="0"/>
          </a:p>
        </p:txBody>
      </p:sp>
      <p:sp>
        <p:nvSpPr>
          <p:cNvPr id="3" name="Content Placeholder 2"/>
          <p:cNvSpPr>
            <a:spLocks noGrp="1"/>
          </p:cNvSpPr>
          <p:nvPr>
            <p:ph idx="1"/>
          </p:nvPr>
        </p:nvSpPr>
        <p:spPr>
          <a:xfrm>
            <a:off x="457200" y="1600200"/>
            <a:ext cx="8147248" cy="4530725"/>
          </a:xfrm>
        </p:spPr>
        <p:txBody>
          <a:bodyPr/>
          <a:lstStyle/>
          <a:p>
            <a:pPr>
              <a:defRPr/>
            </a:pPr>
            <a:r>
              <a:rPr lang="en-US" altLang="en-US" dirty="0" smtClean="0"/>
              <a:t>Three categories of issues involved in analyzing ethical problems:</a:t>
            </a:r>
          </a:p>
          <a:p>
            <a:pPr marL="803275" lvl="1" indent="-346075">
              <a:buFont typeface="+mj-lt"/>
              <a:buAutoNum type="arabicPeriod"/>
              <a:defRPr/>
            </a:pPr>
            <a:r>
              <a:rPr lang="en-US" altLang="en-US" b="1" dirty="0" smtClean="0"/>
              <a:t>Factual Issues </a:t>
            </a:r>
            <a:r>
              <a:rPr lang="en-US" altLang="en-US" dirty="0" smtClean="0"/>
              <a:t>(</a:t>
            </a:r>
            <a:r>
              <a:rPr lang="en-US" altLang="en-US" dirty="0" smtClean="0">
                <a:solidFill>
                  <a:srgbClr val="666699"/>
                </a:solidFill>
              </a:rPr>
              <a:t>w</a:t>
            </a:r>
            <a:r>
              <a:rPr lang="en-US" dirty="0" smtClean="0"/>
              <a:t>hat is factually known</a:t>
            </a:r>
            <a:r>
              <a:rPr lang="en-US" altLang="en-US" dirty="0" smtClean="0"/>
              <a:t>)</a:t>
            </a:r>
            <a:r>
              <a:rPr lang="en-US" altLang="en-US" b="1" dirty="0" smtClean="0"/>
              <a:t> </a:t>
            </a:r>
            <a:endParaRPr lang="en-US" altLang="en-US" dirty="0" smtClean="0"/>
          </a:p>
          <a:p>
            <a:pPr marL="803275" lvl="1" indent="-346075">
              <a:buFont typeface="+mj-lt"/>
              <a:buAutoNum type="arabicPeriod"/>
              <a:defRPr/>
            </a:pPr>
            <a:r>
              <a:rPr lang="en-US" altLang="en-US" b="1" dirty="0" smtClean="0"/>
              <a:t>Conceptual Issues </a:t>
            </a:r>
            <a:r>
              <a:rPr lang="en-US" altLang="en-US" dirty="0" smtClean="0"/>
              <a:t>(definition</a:t>
            </a:r>
            <a:r>
              <a:rPr lang="en-US" altLang="en-US" sz="2800" dirty="0" smtClean="0">
                <a:solidFill>
                  <a:srgbClr val="666699"/>
                </a:solidFill>
                <a:ea typeface="+mn-ea"/>
              </a:rPr>
              <a:t> </a:t>
            </a:r>
            <a:r>
              <a:rPr lang="en-US" altLang="en-US" dirty="0" smtClean="0"/>
              <a:t>and applicability of concepts)</a:t>
            </a:r>
          </a:p>
          <a:p>
            <a:pPr marL="803275" lvl="1" indent="-346075">
              <a:buFont typeface="+mj-lt"/>
              <a:buAutoNum type="arabicPeriod"/>
              <a:defRPr/>
            </a:pPr>
            <a:r>
              <a:rPr lang="en-US" altLang="en-US" b="1" dirty="0" smtClean="0"/>
              <a:t>Moral Issues </a:t>
            </a:r>
            <a:r>
              <a:rPr lang="en-US" altLang="en-US" dirty="0" smtClean="0"/>
              <a:t>(which moral principle applies)</a:t>
            </a:r>
          </a:p>
          <a:p>
            <a:pPr marL="400050" lvl="1" indent="0">
              <a:buNone/>
              <a:defRPr/>
            </a:pPr>
            <a:endParaRPr lang="en-US" altLang="en-US" sz="1200" dirty="0" smtClean="0"/>
          </a:p>
          <a:p>
            <a:pPr marL="400050" lvl="1" indent="0">
              <a:buNone/>
              <a:defRPr/>
            </a:pPr>
            <a:r>
              <a:rPr lang="en-US" altLang="en-US" sz="1200" dirty="0" smtClean="0"/>
              <a:t>Harris, Pritchard and </a:t>
            </a:r>
            <a:r>
              <a:rPr lang="en-US" altLang="en-US" sz="1200" dirty="0" err="1" smtClean="0"/>
              <a:t>Rabins</a:t>
            </a:r>
            <a:r>
              <a:rPr lang="en-US" altLang="en-US" sz="1200" dirty="0" smtClean="0"/>
              <a:t>, 2000</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4</a:t>
            </a:fld>
            <a:endParaRPr lang="en-US" altLang="en-US" sz="1000" dirty="0" smtClean="0">
              <a:solidFill>
                <a:schemeClr val="tx1"/>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0318412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marL="0" indent="0" eaLnBrk="1" hangingPunct="1">
              <a:buNone/>
              <a:defRPr/>
            </a:pPr>
            <a:endParaRPr lang="tr-TR" altLang="en-US" dirty="0" smtClean="0"/>
          </a:p>
          <a:p>
            <a:pPr marL="0" indent="0" algn="ctr" eaLnBrk="1" hangingPunct="1">
              <a:buNone/>
              <a:defRPr/>
            </a:pPr>
            <a:r>
              <a:rPr lang="en-GB" altLang="en-US" sz="4400" b="1" dirty="0" smtClean="0"/>
              <a:t>Sample Case</a:t>
            </a:r>
            <a:endParaRPr lang="tr-TR" altLang="en-US" sz="4400" b="1" dirty="0" smtClean="0"/>
          </a:p>
          <a:p>
            <a:pPr marL="0" indent="0" algn="ctr" eaLnBrk="1" hangingPunct="1">
              <a:buNone/>
              <a:defRPr/>
            </a:pPr>
            <a:endParaRPr lang="tr-TR" altLang="en-US" sz="4400" b="1" dirty="0" smtClean="0"/>
          </a:p>
          <a:p>
            <a:pPr marL="0" indent="0" algn="ctr" eaLnBrk="1" hangingPunct="1">
              <a:buNone/>
              <a:defRPr/>
            </a:pPr>
            <a:r>
              <a:rPr lang="en-GB" altLang="en-US" sz="4400" b="1" dirty="0" smtClean="0"/>
              <a:t>Dispose of</a:t>
            </a:r>
            <a:endParaRPr lang="tr-TR" altLang="en-US" sz="4400" b="1" dirty="0" smtClean="0"/>
          </a:p>
          <a:p>
            <a:pPr marL="0" indent="0" algn="ctr" eaLnBrk="1" hangingPunct="1">
              <a:buNone/>
              <a:defRPr/>
            </a:pPr>
            <a:r>
              <a:rPr lang="en-GB" altLang="en-US" sz="4400" b="1" dirty="0" smtClean="0"/>
              <a:t>Slightly Toxic Waste</a:t>
            </a:r>
            <a:endParaRPr lang="en-US" altLang="en-US" sz="4400" b="1" dirty="0" smtClean="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40</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
        <p:nvSpPr>
          <p:cNvPr id="7" name="Title 1"/>
          <p:cNvSpPr>
            <a:spLocks noGrp="1"/>
          </p:cNvSpPr>
          <p:nvPr>
            <p:ph type="title"/>
          </p:nvPr>
        </p:nvSpPr>
        <p:spPr>
          <a:xfrm>
            <a:off x="457200" y="277813"/>
            <a:ext cx="8229600" cy="1139825"/>
          </a:xfrm>
        </p:spPr>
        <p:txBody>
          <a:bodyPr anchor="ctr" anchorCtr="0"/>
          <a:lstStyle/>
          <a:p>
            <a:pPr>
              <a:defRPr/>
            </a:pPr>
            <a:r>
              <a:rPr lang="en-US" sz="4400" b="1" dirty="0">
                <a:latin typeface="Verdana"/>
              </a:rPr>
              <a:t>Line Drawing </a:t>
            </a:r>
            <a:r>
              <a:rPr lang="en-US" altLang="en-US" sz="4400" b="1" dirty="0">
                <a:latin typeface="Verdana"/>
              </a:rPr>
              <a:t>Technique</a:t>
            </a:r>
            <a:endParaRPr lang="en-US" dirty="0"/>
          </a:p>
        </p:txBody>
      </p:sp>
    </p:spTree>
    <p:extLst>
      <p:ext uri="{BB962C8B-B14F-4D97-AF65-F5344CB8AC3E}">
        <p14:creationId xmlns:p14="http://schemas.microsoft.com/office/powerpoint/2010/main" val="42666913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altLang="en-US" dirty="0" smtClean="0"/>
              <a:t>A company would like to dispose of toxic waste (slightly hazardous) by dumping it into a local lake </a:t>
            </a:r>
          </a:p>
          <a:p>
            <a:pPr>
              <a:defRPr/>
            </a:pPr>
            <a:r>
              <a:rPr lang="en-US" altLang="en-US" dirty="0" smtClean="0"/>
              <a:t>But from this lake a nearby town gets its drinking water</a:t>
            </a:r>
          </a:p>
          <a:p>
            <a:pPr>
              <a:defRPr/>
            </a:pPr>
            <a:r>
              <a:rPr lang="en-US" altLang="en-US" dirty="0" smtClean="0"/>
              <a:t>How can we determine if this practice is acceptable?</a:t>
            </a:r>
          </a:p>
          <a:p>
            <a:pPr>
              <a:defRPr/>
            </a:pPr>
            <a:r>
              <a:rPr lang="en-US" altLang="en-US" dirty="0" smtClean="0"/>
              <a:t>Let us start by defining the problem, and  the positive and negative paradigms</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41</a:t>
            </a:fld>
            <a:endParaRPr lang="en-US" altLang="en-US" sz="1000" dirty="0" smtClean="0">
              <a:solidFill>
                <a:schemeClr val="tx1"/>
              </a:solidFill>
            </a:endParaRPr>
          </a:p>
        </p:txBody>
      </p:sp>
      <p:sp>
        <p:nvSpPr>
          <p:cNvPr id="8" name="Title 1"/>
          <p:cNvSpPr>
            <a:spLocks noGrp="1"/>
          </p:cNvSpPr>
          <p:nvPr>
            <p:ph type="title"/>
          </p:nvPr>
        </p:nvSpPr>
        <p:spPr>
          <a:xfrm>
            <a:off x="457200" y="277813"/>
            <a:ext cx="8229600" cy="1139825"/>
          </a:xfrm>
        </p:spPr>
        <p:txBody>
          <a:bodyPr anchor="ctr" anchorCtr="0"/>
          <a:lstStyle/>
          <a:p>
            <a:pPr>
              <a:defRPr/>
            </a:pPr>
            <a:r>
              <a:rPr lang="en-US" altLang="en-US" sz="4000" b="1" dirty="0" smtClean="0">
                <a:latin typeface="Verdana"/>
              </a:rPr>
              <a:t>Dispose of</a:t>
            </a:r>
            <a:br>
              <a:rPr lang="en-US" altLang="en-US" sz="4000" b="1" dirty="0" smtClean="0">
                <a:latin typeface="Verdana"/>
              </a:rPr>
            </a:br>
            <a:r>
              <a:rPr lang="en-US" altLang="en-US" sz="4000" b="1" dirty="0" smtClean="0">
                <a:latin typeface="Verdana"/>
              </a:rPr>
              <a:t>Slightly Toxic Waste</a:t>
            </a:r>
            <a:endParaRPr lang="en-US" sz="4400" dirty="0"/>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66039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Verdana"/>
              </a:rPr>
              <a:t>Problem</a:t>
            </a:r>
            <a:endParaRPr lang="en-US" dirty="0"/>
          </a:p>
        </p:txBody>
      </p:sp>
      <p:sp>
        <p:nvSpPr>
          <p:cNvPr id="3" name="Content Placeholder 2"/>
          <p:cNvSpPr>
            <a:spLocks noGrp="1"/>
          </p:cNvSpPr>
          <p:nvPr>
            <p:ph idx="1"/>
          </p:nvPr>
        </p:nvSpPr>
        <p:spPr>
          <a:xfrm>
            <a:off x="457200" y="1600200"/>
            <a:ext cx="8507288" cy="4530725"/>
          </a:xfrm>
        </p:spPr>
        <p:txBody>
          <a:bodyPr/>
          <a:lstStyle/>
          <a:p>
            <a:pPr>
              <a:defRPr/>
            </a:pPr>
            <a:r>
              <a:rPr lang="en-US" altLang="en-US" dirty="0" smtClean="0"/>
              <a:t>A company </a:t>
            </a:r>
            <a:r>
              <a:rPr lang="en-US" altLang="en-US" dirty="0" smtClean="0">
                <a:solidFill>
                  <a:srgbClr val="666699"/>
                </a:solidFill>
              </a:rPr>
              <a:t>wants to dispose </a:t>
            </a:r>
            <a:r>
              <a:rPr lang="en-US" altLang="en-US" dirty="0" smtClean="0"/>
              <a:t>waste in a lake</a:t>
            </a:r>
          </a:p>
          <a:p>
            <a:pPr>
              <a:defRPr/>
            </a:pPr>
            <a:r>
              <a:rPr lang="en-US" altLang="en-US" dirty="0" smtClean="0"/>
              <a:t>The lake supply water for a village</a:t>
            </a:r>
          </a:p>
          <a:p>
            <a:pPr>
              <a:defRPr/>
            </a:pPr>
            <a:r>
              <a:rPr lang="en-US" altLang="en-US" dirty="0" smtClean="0"/>
              <a:t>Environmental Protecting Agency (EPA) limit 10 ppm chemical concentration</a:t>
            </a:r>
          </a:p>
          <a:p>
            <a:pPr>
              <a:defRPr/>
            </a:pPr>
            <a:r>
              <a:rPr lang="en-US" altLang="en-US" dirty="0" smtClean="0"/>
              <a:t>Average chemical concentration of the disposal is 5 ppm </a:t>
            </a:r>
          </a:p>
          <a:p>
            <a:pPr>
              <a:defRPr/>
            </a:pPr>
            <a:r>
              <a:rPr lang="en-US" altLang="en-US" dirty="0" smtClean="0"/>
              <a:t>At 5 ppm; company expects; no health problems, and consumers would not be able to detect or taste the chemical in their drinking water</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42</a:t>
            </a:fld>
            <a:endParaRPr lang="en-US" altLang="en-US" sz="1000" dirty="0" smtClean="0">
              <a:solidFill>
                <a:schemeClr val="tx1"/>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1893868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b="1" dirty="0" smtClean="0"/>
              <a:t>Positive Paradigm</a:t>
            </a:r>
          </a:p>
          <a:p>
            <a:pPr lvl="1">
              <a:defRPr/>
            </a:pPr>
            <a:r>
              <a:rPr lang="en-US" dirty="0" smtClean="0"/>
              <a:t>The water supply for the town should be clean and safe</a:t>
            </a:r>
          </a:p>
          <a:p>
            <a:pPr>
              <a:defRPr/>
            </a:pPr>
            <a:r>
              <a:rPr lang="en-US" b="1" dirty="0" smtClean="0"/>
              <a:t>Negative Paradigm</a:t>
            </a:r>
          </a:p>
          <a:p>
            <a:pPr lvl="1">
              <a:defRPr/>
            </a:pPr>
            <a:r>
              <a:rPr lang="en-US" dirty="0" smtClean="0"/>
              <a:t>Toxic levels of waste are dumped into the lake</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43</a:t>
            </a:fld>
            <a:endParaRPr lang="en-US" altLang="en-US" sz="1000" dirty="0" smtClean="0">
              <a:solidFill>
                <a:schemeClr val="tx1"/>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defRPr/>
            </a:pPr>
            <a:r>
              <a:rPr lang="en-US" sz="4000" b="1" dirty="0">
                <a:latin typeface="Verdana"/>
              </a:rPr>
              <a:t>Positive Paradigm and Negative Paradigm</a:t>
            </a:r>
            <a:endParaRPr lang="en-US" altLang="en-US" sz="3600" dirty="0" smtClean="0"/>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064946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chor="ctr" anchorCtr="0"/>
          <a:lstStyle/>
          <a:p>
            <a:pPr eaLnBrk="1" hangingPunct="1">
              <a:defRPr/>
            </a:pPr>
            <a:r>
              <a:rPr lang="en-US" sz="3400" b="1" dirty="0" smtClean="0">
                <a:latin typeface="Verdana"/>
              </a:rPr>
              <a:t>Positive Paradigm and Negative Paradigm Placed on the Line</a:t>
            </a:r>
            <a:endParaRPr lang="en-US" altLang="en-US" sz="3400" dirty="0" smtClean="0"/>
          </a:p>
        </p:txBody>
      </p:sp>
      <p:sp>
        <p:nvSpPr>
          <p:cNvPr id="36867" name="Rectangle 3"/>
          <p:cNvSpPr>
            <a:spLocks noGrp="1" noChangeArrowheads="1"/>
          </p:cNvSpPr>
          <p:nvPr>
            <p:ph type="body" idx="1"/>
          </p:nvPr>
        </p:nvSpPr>
        <p:spPr>
          <a:xfrm>
            <a:off x="457200" y="1844824"/>
            <a:ext cx="8229600" cy="4286101"/>
          </a:xfrm>
        </p:spPr>
        <p:txBody>
          <a:bodyPr/>
          <a:lstStyle/>
          <a:p>
            <a:pPr eaLnBrk="1" hangingPunct="1">
              <a:buFont typeface="Wingdings" pitchFamily="2" charset="2"/>
              <a:buNone/>
              <a:defRPr/>
            </a:pPr>
            <a:r>
              <a:rPr lang="en-US" altLang="en-US" sz="2000" b="1" dirty="0" smtClean="0">
                <a:cs typeface="Times New Roman" charset="0"/>
              </a:rPr>
              <a:t>	</a:t>
            </a:r>
            <a:r>
              <a:rPr lang="en-US" altLang="en-US" sz="2400" b="1" dirty="0" smtClean="0">
                <a:cs typeface="Times New Roman" charset="0"/>
              </a:rPr>
              <a:t>Negative Paradigm 	 Positive Paradigm </a:t>
            </a:r>
            <a:r>
              <a:rPr lang="en-US" altLang="en-US" sz="2400" dirty="0" smtClean="0">
                <a:cs typeface="Times New Roman" charset="0"/>
              </a:rPr>
              <a:t> </a:t>
            </a:r>
          </a:p>
          <a:p>
            <a:pPr eaLnBrk="1" hangingPunct="1">
              <a:buFont typeface="Wingdings" pitchFamily="2" charset="2"/>
              <a:buNone/>
              <a:defRPr/>
            </a:pPr>
            <a:r>
              <a:rPr lang="en-US" altLang="en-US" sz="2400" dirty="0" smtClean="0">
                <a:cs typeface="Times New Roman" charset="0"/>
              </a:rPr>
              <a:t>	 </a:t>
            </a:r>
            <a:r>
              <a:rPr lang="tr-TR" altLang="en-US" sz="2400" dirty="0" smtClean="0">
                <a:cs typeface="Times New Roman" charset="0"/>
              </a:rPr>
              <a:t> </a:t>
            </a:r>
            <a:r>
              <a:rPr lang="en-US" altLang="en-US" sz="2400" b="1" dirty="0" smtClean="0">
                <a:cs typeface="Times New Roman" charset="0"/>
              </a:rPr>
              <a:t>(NP)			                        </a:t>
            </a:r>
            <a:r>
              <a:rPr lang="tr-TR" altLang="en-US" sz="2400" b="1" dirty="0" smtClean="0">
                <a:cs typeface="Times New Roman" charset="0"/>
              </a:rPr>
              <a:t>  </a:t>
            </a:r>
            <a:r>
              <a:rPr lang="en-US" altLang="en-US" sz="2400" b="1" dirty="0" smtClean="0">
                <a:cs typeface="Times New Roman" charset="0"/>
              </a:rPr>
              <a:t>(PP)</a:t>
            </a:r>
          </a:p>
          <a:p>
            <a:pPr eaLnBrk="1" hangingPunct="1">
              <a:buFont typeface="Wingdings" pitchFamily="2" charset="2"/>
              <a:buNone/>
              <a:defRPr/>
            </a:pPr>
            <a:endParaRPr lang="en-US" altLang="en-US" dirty="0" smtClean="0">
              <a:cs typeface="Times New Roman" charset="0"/>
            </a:endParaRPr>
          </a:p>
          <a:p>
            <a:pPr eaLnBrk="1" hangingPunct="1">
              <a:buFont typeface="Wingdings" pitchFamily="2" charset="2"/>
              <a:buNone/>
              <a:defRPr/>
            </a:pPr>
            <a:r>
              <a:rPr lang="en-US" altLang="en-US" dirty="0" smtClean="0">
                <a:cs typeface="Times New Roman" charset="0"/>
              </a:rPr>
              <a:t> </a:t>
            </a:r>
          </a:p>
          <a:p>
            <a:pPr eaLnBrk="1" hangingPunct="1">
              <a:buFont typeface="Wingdings" pitchFamily="2" charset="2"/>
              <a:buNone/>
              <a:defRPr/>
            </a:pPr>
            <a:r>
              <a:rPr lang="en-US" altLang="en-US" dirty="0" smtClean="0">
                <a:cs typeface="Times New Roman" charset="0"/>
              </a:rPr>
              <a:t>	</a:t>
            </a:r>
            <a:r>
              <a:rPr lang="en-US" altLang="en-US" dirty="0" smtClean="0"/>
              <a:t> </a:t>
            </a:r>
          </a:p>
        </p:txBody>
      </p:sp>
      <p:sp>
        <p:nvSpPr>
          <p:cNvPr id="10244" name="Line 4"/>
          <p:cNvSpPr>
            <a:spLocks noChangeShapeType="1"/>
          </p:cNvSpPr>
          <p:nvPr/>
        </p:nvSpPr>
        <p:spPr bwMode="auto">
          <a:xfrm>
            <a:off x="1524000" y="3356992"/>
            <a:ext cx="579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5" name="Line 5"/>
          <p:cNvSpPr>
            <a:spLocks noChangeShapeType="1"/>
          </p:cNvSpPr>
          <p:nvPr/>
        </p:nvSpPr>
        <p:spPr bwMode="auto">
          <a:xfrm>
            <a:off x="1524000" y="2996952"/>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0246" name="Line 6"/>
          <p:cNvSpPr>
            <a:spLocks noChangeShapeType="1"/>
          </p:cNvSpPr>
          <p:nvPr/>
        </p:nvSpPr>
        <p:spPr bwMode="auto">
          <a:xfrm>
            <a:off x="7315200" y="2996952"/>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44</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
        <p:nvSpPr>
          <p:cNvPr id="11" name="TextBox 12"/>
          <p:cNvSpPr txBox="1">
            <a:spLocks noChangeArrowheads="1"/>
          </p:cNvSpPr>
          <p:nvPr/>
        </p:nvSpPr>
        <p:spPr bwMode="auto">
          <a:xfrm>
            <a:off x="280120" y="3933056"/>
            <a:ext cx="24916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lgn="ctr">
              <a:spcBef>
                <a:spcPct val="0"/>
              </a:spcBef>
              <a:buClrTx/>
              <a:buSzTx/>
              <a:buFontTx/>
              <a:buNone/>
            </a:pPr>
            <a:r>
              <a:rPr lang="en-US" altLang="en-US" sz="2400" b="1" dirty="0">
                <a:solidFill>
                  <a:srgbClr val="666699"/>
                </a:solidFill>
                <a:latin typeface="Verdana"/>
              </a:rPr>
              <a:t>Dump toxic levels of waste in lake</a:t>
            </a:r>
          </a:p>
        </p:txBody>
      </p:sp>
      <p:sp>
        <p:nvSpPr>
          <p:cNvPr id="12" name="TextBox 13"/>
          <p:cNvSpPr txBox="1">
            <a:spLocks noChangeArrowheads="1"/>
          </p:cNvSpPr>
          <p:nvPr/>
        </p:nvSpPr>
        <p:spPr bwMode="auto">
          <a:xfrm>
            <a:off x="6012160" y="3933056"/>
            <a:ext cx="25922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lgn="ctr">
              <a:spcBef>
                <a:spcPct val="0"/>
              </a:spcBef>
              <a:buClrTx/>
              <a:buSzTx/>
              <a:buFontTx/>
              <a:buNone/>
            </a:pPr>
            <a:r>
              <a:rPr lang="en-US" altLang="en-US" sz="2400" b="1" dirty="0">
                <a:solidFill>
                  <a:srgbClr val="666699"/>
                </a:solidFill>
                <a:latin typeface="Verdana"/>
              </a:rPr>
              <a:t>Water should be clean and safe</a:t>
            </a:r>
          </a:p>
        </p:txBody>
      </p:sp>
    </p:spTree>
    <p:extLst>
      <p:ext uri="{BB962C8B-B14F-4D97-AF65-F5344CB8AC3E}">
        <p14:creationId xmlns:p14="http://schemas.microsoft.com/office/powerpoint/2010/main" val="976377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8775" indent="-358775">
              <a:buFont typeface="+mj-lt"/>
              <a:buAutoNum type="arabicPeriod"/>
              <a:defRPr/>
            </a:pPr>
            <a:r>
              <a:rPr lang="en-US" dirty="0" smtClean="0"/>
              <a:t>The company dumps the </a:t>
            </a:r>
            <a:r>
              <a:rPr lang="en-US" altLang="en-US" dirty="0" smtClean="0">
                <a:solidFill>
                  <a:srgbClr val="666699"/>
                </a:solidFill>
              </a:rPr>
              <a:t>toxic </a:t>
            </a:r>
            <a:r>
              <a:rPr lang="en-US" altLang="en-US" dirty="0">
                <a:solidFill>
                  <a:srgbClr val="666699"/>
                </a:solidFill>
              </a:rPr>
              <a:t>waste </a:t>
            </a:r>
            <a:r>
              <a:rPr lang="en-US" dirty="0" smtClean="0"/>
              <a:t>into the lake at 5 ppm (limit 10 ppm); the </a:t>
            </a:r>
            <a:r>
              <a:rPr lang="en-US" altLang="en-US" dirty="0" smtClean="0">
                <a:solidFill>
                  <a:srgbClr val="666699"/>
                </a:solidFill>
              </a:rPr>
              <a:t>toxic </a:t>
            </a:r>
            <a:r>
              <a:rPr lang="en-US" altLang="en-US" dirty="0">
                <a:solidFill>
                  <a:srgbClr val="666699"/>
                </a:solidFill>
              </a:rPr>
              <a:t>waste </a:t>
            </a:r>
            <a:r>
              <a:rPr lang="en-US" dirty="0" smtClean="0"/>
              <a:t>will be harmless, but the town water will have an unusual taste</a:t>
            </a:r>
          </a:p>
          <a:p>
            <a:pPr marL="358775" indent="-358775">
              <a:buFont typeface="+mj-lt"/>
              <a:buAutoNum type="arabicPeriod"/>
              <a:defRPr/>
            </a:pPr>
            <a:r>
              <a:rPr lang="en-US" dirty="0" smtClean="0"/>
              <a:t>The </a:t>
            </a:r>
            <a:r>
              <a:rPr lang="en-US" altLang="en-US" dirty="0" smtClean="0">
                <a:solidFill>
                  <a:srgbClr val="666699"/>
                </a:solidFill>
              </a:rPr>
              <a:t>toxic </a:t>
            </a:r>
            <a:r>
              <a:rPr lang="en-US" altLang="en-US" dirty="0">
                <a:solidFill>
                  <a:srgbClr val="666699"/>
                </a:solidFill>
              </a:rPr>
              <a:t>waste</a:t>
            </a:r>
            <a:r>
              <a:rPr lang="en-US" dirty="0" smtClean="0"/>
              <a:t> can be effectively removed by the towns existing water treatment system</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45</a:t>
            </a:fld>
            <a:endParaRPr lang="en-US" altLang="en-US" sz="1000" dirty="0" smtClean="0">
              <a:solidFill>
                <a:schemeClr val="tx1"/>
              </a:solidFill>
            </a:endParaRPr>
          </a:p>
        </p:txBody>
      </p:sp>
      <p:sp>
        <p:nvSpPr>
          <p:cNvPr id="6" name="Title 1"/>
          <p:cNvSpPr>
            <a:spLocks noGrp="1"/>
          </p:cNvSpPr>
          <p:nvPr>
            <p:ph type="title"/>
          </p:nvPr>
        </p:nvSpPr>
        <p:spPr>
          <a:xfrm>
            <a:off x="457200" y="277813"/>
            <a:ext cx="8291264" cy="1139825"/>
          </a:xfrm>
        </p:spPr>
        <p:txBody>
          <a:bodyPr anchor="ctr" anchorCtr="0"/>
          <a:lstStyle/>
          <a:p>
            <a:pPr>
              <a:defRPr/>
            </a:pPr>
            <a:r>
              <a:rPr lang="en-US" sz="4000" b="1" dirty="0" smtClean="0">
                <a:latin typeface="Verdana"/>
              </a:rPr>
              <a:t>Hypothetical Considerations</a:t>
            </a:r>
            <a:endParaRPr lang="en-US" dirty="0"/>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733912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8775" indent="-358775">
              <a:buClr>
                <a:srgbClr val="999966"/>
              </a:buClr>
              <a:buFont typeface="+mj-lt"/>
              <a:buAutoNum type="arabicPeriod" startAt="3"/>
              <a:defRPr/>
            </a:pPr>
            <a:r>
              <a:rPr lang="en-US" dirty="0" smtClean="0"/>
              <a:t>The </a:t>
            </a:r>
            <a:r>
              <a:rPr lang="en-US" altLang="en-US" dirty="0" smtClean="0">
                <a:solidFill>
                  <a:srgbClr val="666699"/>
                </a:solidFill>
              </a:rPr>
              <a:t>toxic waste</a:t>
            </a:r>
            <a:r>
              <a:rPr lang="en-US" dirty="0" smtClean="0"/>
              <a:t> can be removed by the town with new equipment </a:t>
            </a:r>
            <a:r>
              <a:rPr lang="en-US" dirty="0" smtClean="0">
                <a:solidFill>
                  <a:srgbClr val="666699"/>
                </a:solidFill>
              </a:rPr>
              <a:t>for which the </a:t>
            </a:r>
            <a:r>
              <a:rPr lang="en-US" dirty="0" smtClean="0"/>
              <a:t>company </a:t>
            </a:r>
            <a:r>
              <a:rPr lang="en-US" dirty="0" smtClean="0">
                <a:solidFill>
                  <a:srgbClr val="666699"/>
                </a:solidFill>
              </a:rPr>
              <a:t>will pay</a:t>
            </a:r>
          </a:p>
          <a:p>
            <a:pPr marL="358775" lvl="0" indent="-358775">
              <a:buClr>
                <a:srgbClr val="999966"/>
              </a:buClr>
              <a:buFont typeface="+mj-lt"/>
              <a:buAutoNum type="arabicPeriod" startAt="3"/>
              <a:defRPr/>
            </a:pPr>
            <a:r>
              <a:rPr lang="en-US" sz="2800" dirty="0" smtClean="0"/>
              <a:t>The </a:t>
            </a:r>
            <a:r>
              <a:rPr lang="en-US" altLang="en-US" dirty="0" smtClean="0">
                <a:solidFill>
                  <a:srgbClr val="666699"/>
                </a:solidFill>
              </a:rPr>
              <a:t>toxic waste</a:t>
            </a:r>
            <a:r>
              <a:rPr lang="en-US" sz="2800" dirty="0" smtClean="0"/>
              <a:t> can be removed by the town with new equipment for which the taxpayer will pay</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46</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
        <p:nvSpPr>
          <p:cNvPr id="7" name="Title 1"/>
          <p:cNvSpPr>
            <a:spLocks noGrp="1"/>
          </p:cNvSpPr>
          <p:nvPr>
            <p:ph type="title"/>
          </p:nvPr>
        </p:nvSpPr>
        <p:spPr>
          <a:xfrm>
            <a:off x="457200" y="277813"/>
            <a:ext cx="8291264" cy="1139825"/>
          </a:xfrm>
        </p:spPr>
        <p:txBody>
          <a:bodyPr anchor="ctr" anchorCtr="0"/>
          <a:lstStyle/>
          <a:p>
            <a:pPr>
              <a:defRPr/>
            </a:pPr>
            <a:r>
              <a:rPr lang="en-US" sz="4000" b="1" dirty="0">
                <a:latin typeface="Verdana"/>
              </a:rPr>
              <a:t>Hypothetical Considerations</a:t>
            </a:r>
            <a:endParaRPr lang="en-US" dirty="0"/>
          </a:p>
        </p:txBody>
      </p:sp>
    </p:spTree>
    <p:extLst>
      <p:ext uri="{BB962C8B-B14F-4D97-AF65-F5344CB8AC3E}">
        <p14:creationId xmlns:p14="http://schemas.microsoft.com/office/powerpoint/2010/main" val="3237625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60363" indent="-360363">
              <a:buFont typeface="+mj-lt"/>
              <a:buAutoNum type="arabicPeriod" startAt="5"/>
              <a:defRPr/>
            </a:pPr>
            <a:r>
              <a:rPr lang="en-US" dirty="0" smtClean="0"/>
              <a:t>Occasionally exposure to the </a:t>
            </a:r>
            <a:r>
              <a:rPr lang="en-US" altLang="en-US" dirty="0" smtClean="0">
                <a:solidFill>
                  <a:srgbClr val="666699"/>
                </a:solidFill>
              </a:rPr>
              <a:t>toxic waste</a:t>
            </a:r>
            <a:r>
              <a:rPr lang="en-US" dirty="0" smtClean="0">
                <a:solidFill>
                  <a:srgbClr val="666699"/>
                </a:solidFill>
              </a:rPr>
              <a:t> </a:t>
            </a:r>
            <a:r>
              <a:rPr lang="en-US" dirty="0" smtClean="0"/>
              <a:t>can make people feel it, but this only lasts for an hour and is rare</a:t>
            </a:r>
          </a:p>
          <a:p>
            <a:pPr marL="360363" indent="-360363">
              <a:buFont typeface="+mj-lt"/>
              <a:buAutoNum type="arabicPeriod" startAt="5"/>
              <a:defRPr/>
            </a:pPr>
            <a:r>
              <a:rPr lang="en-US" dirty="0" smtClean="0"/>
              <a:t>Some people can get fairly sick, but the sickness only lasts a week and there is no long term harm</a:t>
            </a:r>
          </a:p>
          <a:p>
            <a:pPr marL="360363" indent="-360363">
              <a:buFont typeface="+mj-lt"/>
              <a:buAutoNum type="arabicPeriod" startAt="5"/>
              <a:defRPr/>
            </a:pPr>
            <a:r>
              <a:rPr lang="en-US" dirty="0" smtClean="0"/>
              <a:t>Equipment can be installed by the company at the plant to further reduce the</a:t>
            </a:r>
            <a:r>
              <a:rPr lang="en-US" altLang="en-US" dirty="0" smtClean="0">
                <a:solidFill>
                  <a:srgbClr val="666699"/>
                </a:solidFill>
              </a:rPr>
              <a:t> toxic waste</a:t>
            </a:r>
            <a:r>
              <a:rPr lang="en-US" dirty="0" smtClean="0">
                <a:solidFill>
                  <a:srgbClr val="666699"/>
                </a:solidFill>
              </a:rPr>
              <a:t> </a:t>
            </a:r>
            <a:r>
              <a:rPr lang="en-US" dirty="0" smtClean="0"/>
              <a:t>level to 1 ppm</a:t>
            </a:r>
            <a:endParaRPr lang="en-US" dirty="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47</a:t>
            </a:fld>
            <a:endParaRPr lang="en-US" altLang="en-US" sz="1000" dirty="0" smtClean="0">
              <a:solidFill>
                <a:srgbClr val="000000"/>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
        <p:nvSpPr>
          <p:cNvPr id="7" name="Title 1"/>
          <p:cNvSpPr>
            <a:spLocks noGrp="1"/>
          </p:cNvSpPr>
          <p:nvPr>
            <p:ph type="title"/>
          </p:nvPr>
        </p:nvSpPr>
        <p:spPr>
          <a:xfrm>
            <a:off x="457200" y="277813"/>
            <a:ext cx="8291264" cy="1139825"/>
          </a:xfrm>
        </p:spPr>
        <p:txBody>
          <a:bodyPr anchor="ctr" anchorCtr="0"/>
          <a:lstStyle/>
          <a:p>
            <a:pPr>
              <a:defRPr/>
            </a:pPr>
            <a:r>
              <a:rPr lang="en-US" sz="4000" b="1" dirty="0">
                <a:latin typeface="Verdana"/>
              </a:rPr>
              <a:t>Hypothetical Considerations</a:t>
            </a:r>
            <a:endParaRPr lang="en-US" dirty="0"/>
          </a:p>
        </p:txBody>
      </p:sp>
    </p:spTree>
    <p:extLst>
      <p:ext uri="{BB962C8B-B14F-4D97-AF65-F5344CB8AC3E}">
        <p14:creationId xmlns:p14="http://schemas.microsoft.com/office/powerpoint/2010/main" val="4050734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altLang="en-US" dirty="0" smtClean="0"/>
              <a:t>One could go on for a long time creating more and more hypothetical considerations</a:t>
            </a:r>
          </a:p>
          <a:p>
            <a:pPr lvl="0">
              <a:buClr>
                <a:srgbClr val="999966"/>
              </a:buClr>
              <a:defRPr/>
            </a:pPr>
            <a:r>
              <a:rPr lang="en-US" altLang="en-US" dirty="0" smtClean="0"/>
              <a:t>Generally where the problem fits along the line is obvious with only with a few </a:t>
            </a:r>
            <a:r>
              <a:rPr lang="en-US" altLang="en-US" dirty="0" smtClean="0">
                <a:solidFill>
                  <a:srgbClr val="666699"/>
                </a:solidFill>
              </a:rPr>
              <a:t>hypothetical considerations</a:t>
            </a:r>
            <a:r>
              <a:rPr lang="en-US" altLang="en-US" dirty="0" smtClean="0"/>
              <a:t>, but the exercise should be continued with more </a:t>
            </a:r>
            <a:r>
              <a:rPr lang="en-US" altLang="en-US" dirty="0" smtClean="0">
                <a:solidFill>
                  <a:srgbClr val="666699"/>
                </a:solidFill>
              </a:rPr>
              <a:t>hypothetical considerations</a:t>
            </a:r>
            <a:r>
              <a:rPr lang="en-US" altLang="en-US" dirty="0" smtClean="0"/>
              <a:t> until it is clear what the proper resolution is</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48</a:t>
            </a:fld>
            <a:endParaRPr lang="en-US" altLang="en-US" sz="1000" dirty="0" smtClean="0">
              <a:solidFill>
                <a:schemeClr val="tx1"/>
              </a:solidFill>
              <a:latin typeface="+mn-lt"/>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
        <p:nvSpPr>
          <p:cNvPr id="7" name="Title 1"/>
          <p:cNvSpPr>
            <a:spLocks noGrp="1"/>
          </p:cNvSpPr>
          <p:nvPr>
            <p:ph type="title"/>
          </p:nvPr>
        </p:nvSpPr>
        <p:spPr>
          <a:xfrm>
            <a:off x="457200" y="277813"/>
            <a:ext cx="8291264" cy="1139825"/>
          </a:xfrm>
        </p:spPr>
        <p:txBody>
          <a:bodyPr anchor="ctr" anchorCtr="0"/>
          <a:lstStyle/>
          <a:p>
            <a:pPr>
              <a:defRPr/>
            </a:pPr>
            <a:r>
              <a:rPr lang="en-US" sz="4000" b="1" dirty="0">
                <a:latin typeface="Verdana"/>
              </a:rPr>
              <a:t>Hypothetical Considerations</a:t>
            </a:r>
            <a:endParaRPr lang="en-US" dirty="0"/>
          </a:p>
        </p:txBody>
      </p:sp>
    </p:spTree>
    <p:extLst>
      <p:ext uri="{BB962C8B-B14F-4D97-AF65-F5344CB8AC3E}">
        <p14:creationId xmlns:p14="http://schemas.microsoft.com/office/powerpoint/2010/main" val="22579038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81128"/>
          </a:xfrm>
        </p:spPr>
        <p:txBody>
          <a:bodyPr/>
          <a:lstStyle/>
          <a:p>
            <a:pPr marL="361950" indent="-361950" eaLnBrk="1" hangingPunct="1">
              <a:lnSpc>
                <a:spcPct val="80000"/>
              </a:lnSpc>
              <a:buFont typeface="Wingdings" pitchFamily="2" charset="2"/>
              <a:buAutoNum type="arabicPeriod"/>
              <a:defRPr/>
            </a:pPr>
            <a:r>
              <a:rPr lang="en-US" altLang="en-US" dirty="0" smtClean="0"/>
              <a:t>Dump 5 ppm </a:t>
            </a:r>
            <a:r>
              <a:rPr lang="en-US" altLang="en-US" dirty="0" smtClean="0">
                <a:solidFill>
                  <a:srgbClr val="666699"/>
                </a:solidFill>
              </a:rPr>
              <a:t>toxic waste</a:t>
            </a:r>
            <a:r>
              <a:rPr lang="en-US" altLang="en-US" dirty="0" smtClean="0"/>
              <a:t> in lake; harmless, but unusual taste</a:t>
            </a:r>
          </a:p>
          <a:p>
            <a:pPr marL="361950" indent="-361950" eaLnBrk="1" hangingPunct="1">
              <a:lnSpc>
                <a:spcPct val="80000"/>
              </a:lnSpc>
              <a:buFont typeface="Wingdings" pitchFamily="2" charset="2"/>
              <a:buAutoNum type="arabicPeriod"/>
              <a:defRPr/>
            </a:pPr>
            <a:r>
              <a:rPr lang="en-US" altLang="en-US" dirty="0" smtClean="0"/>
              <a:t>Town’s water-treatment system can effectively remove </a:t>
            </a:r>
            <a:r>
              <a:rPr lang="en-US" altLang="en-US" dirty="0" smtClean="0">
                <a:solidFill>
                  <a:srgbClr val="666699"/>
                </a:solidFill>
              </a:rPr>
              <a:t>toxic waste</a:t>
            </a:r>
            <a:r>
              <a:rPr lang="en-US" dirty="0" smtClean="0">
                <a:solidFill>
                  <a:srgbClr val="666699"/>
                </a:solidFill>
              </a:rPr>
              <a:t> </a:t>
            </a:r>
          </a:p>
          <a:p>
            <a:pPr marL="361950" indent="-361950" eaLnBrk="1" hangingPunct="1">
              <a:lnSpc>
                <a:spcPct val="80000"/>
              </a:lnSpc>
              <a:buFont typeface="Wingdings" pitchFamily="2" charset="2"/>
              <a:buAutoNum type="arabicPeriod"/>
              <a:defRPr/>
            </a:pPr>
            <a:r>
              <a:rPr lang="en-US" altLang="en-US" dirty="0" smtClean="0"/>
              <a:t>Town can remove </a:t>
            </a:r>
            <a:r>
              <a:rPr lang="en-US" altLang="en-US" dirty="0" smtClean="0">
                <a:solidFill>
                  <a:srgbClr val="666699"/>
                </a:solidFill>
              </a:rPr>
              <a:t>toxic waste</a:t>
            </a:r>
            <a:r>
              <a:rPr lang="en-US" altLang="en-US" dirty="0" smtClean="0"/>
              <a:t> with company-purchased equipment</a:t>
            </a:r>
          </a:p>
          <a:p>
            <a:pPr marL="361950" indent="-361950" eaLnBrk="1" hangingPunct="1">
              <a:lnSpc>
                <a:spcPct val="80000"/>
              </a:lnSpc>
              <a:buFont typeface="Wingdings" pitchFamily="2" charset="2"/>
              <a:buAutoNum type="arabicPeriod"/>
              <a:defRPr/>
            </a:pPr>
            <a:r>
              <a:rPr lang="en-US" altLang="en-US" dirty="0" smtClean="0"/>
              <a:t>Town can remove </a:t>
            </a:r>
            <a:r>
              <a:rPr lang="en-US" altLang="en-US" dirty="0" smtClean="0">
                <a:solidFill>
                  <a:srgbClr val="666699"/>
                </a:solidFill>
              </a:rPr>
              <a:t>toxic waste</a:t>
            </a:r>
            <a:r>
              <a:rPr lang="en-US" altLang="en-US" dirty="0" smtClean="0"/>
              <a:t> with taxpayer-purchased equipment</a:t>
            </a:r>
          </a:p>
          <a:p>
            <a:pPr marL="361950" indent="-361950" eaLnBrk="1" hangingPunct="1">
              <a:lnSpc>
                <a:spcPct val="80000"/>
              </a:lnSpc>
              <a:buFont typeface="Wingdings" pitchFamily="2" charset="2"/>
              <a:buAutoNum type="arabicPeriod"/>
              <a:defRPr/>
            </a:pPr>
            <a:r>
              <a:rPr lang="en-US" altLang="en-US" dirty="0" smtClean="0"/>
              <a:t>Occasional (rare) illness, lasts for an hour</a:t>
            </a:r>
          </a:p>
          <a:p>
            <a:pPr marL="361950" indent="-361950" eaLnBrk="1" hangingPunct="1">
              <a:lnSpc>
                <a:spcPct val="80000"/>
              </a:lnSpc>
              <a:buFont typeface="Wingdings" pitchFamily="2" charset="2"/>
              <a:buAutoNum type="arabicPeriod"/>
              <a:defRPr/>
            </a:pPr>
            <a:r>
              <a:rPr lang="en-US" altLang="en-US" dirty="0" smtClean="0"/>
              <a:t>People get fairly sick, lasts one week, no long term effect</a:t>
            </a:r>
          </a:p>
          <a:p>
            <a:pPr marL="361950" indent="-361950" eaLnBrk="1" hangingPunct="1">
              <a:lnSpc>
                <a:spcPct val="80000"/>
              </a:lnSpc>
              <a:buFont typeface="Wingdings" pitchFamily="2" charset="2"/>
              <a:buAutoNum type="arabicPeriod"/>
              <a:defRPr/>
            </a:pPr>
            <a:r>
              <a:rPr lang="en-US" altLang="en-US" dirty="0" smtClean="0"/>
              <a:t>Company can reduce ppm to “1”</a:t>
            </a:r>
            <a:endParaRPr lang="en-US" altLang="en-US" dirty="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49</a:t>
            </a:fld>
            <a:endParaRPr lang="en-US" altLang="en-US" sz="1000" dirty="0" smtClean="0">
              <a:solidFill>
                <a:schemeClr val="tx1"/>
              </a:solidFill>
            </a:endParaRPr>
          </a:p>
        </p:txBody>
      </p:sp>
      <p:sp>
        <p:nvSpPr>
          <p:cNvPr id="6" name="Title 1"/>
          <p:cNvSpPr>
            <a:spLocks noGrp="1"/>
          </p:cNvSpPr>
          <p:nvPr>
            <p:ph type="title"/>
          </p:nvPr>
        </p:nvSpPr>
        <p:spPr>
          <a:xfrm>
            <a:off x="457200" y="277813"/>
            <a:ext cx="8229600" cy="1139825"/>
          </a:xfrm>
        </p:spPr>
        <p:txBody>
          <a:bodyPr anchor="ctr" anchorCtr="0"/>
          <a:lstStyle/>
          <a:p>
            <a:pPr>
              <a:defRPr/>
            </a:pPr>
            <a:r>
              <a:rPr lang="en-US" sz="4000" b="1" dirty="0">
                <a:latin typeface="Verdana"/>
              </a:rPr>
              <a:t>Hypothetical </a:t>
            </a:r>
            <a:r>
              <a:rPr lang="en-US" sz="4000" b="1" dirty="0" smtClean="0">
                <a:latin typeface="Verdana"/>
              </a:rPr>
              <a:t>Considerations Summarized</a:t>
            </a:r>
            <a:endParaRPr lang="en-US" dirty="0"/>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25708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mn-lt"/>
              </a:rPr>
              <a:t>Factual Issues</a:t>
            </a:r>
            <a:endParaRPr lang="en-US" sz="4400" b="1" dirty="0">
              <a:latin typeface="+mn-lt"/>
            </a:endParaRPr>
          </a:p>
        </p:txBody>
      </p:sp>
      <p:sp>
        <p:nvSpPr>
          <p:cNvPr id="3" name="Content Placeholder 2"/>
          <p:cNvSpPr>
            <a:spLocks noGrp="1"/>
          </p:cNvSpPr>
          <p:nvPr>
            <p:ph idx="1"/>
          </p:nvPr>
        </p:nvSpPr>
        <p:spPr/>
        <p:txBody>
          <a:bodyPr/>
          <a:lstStyle/>
          <a:p>
            <a:pPr>
              <a:defRPr/>
            </a:pPr>
            <a:r>
              <a:rPr lang="en-US" b="1" dirty="0"/>
              <a:t>Factual issues </a:t>
            </a:r>
            <a:r>
              <a:rPr lang="en-US" dirty="0"/>
              <a:t>are what is factually known about an ethical problem</a:t>
            </a:r>
          </a:p>
          <a:p>
            <a:pPr>
              <a:defRPr/>
            </a:pPr>
            <a:r>
              <a:rPr lang="en-US" dirty="0" smtClean="0"/>
              <a:t>A </a:t>
            </a:r>
            <a:r>
              <a:rPr lang="en-US" b="1" dirty="0"/>
              <a:t>factual issue </a:t>
            </a:r>
            <a:r>
              <a:rPr lang="en-US" dirty="0" smtClean="0"/>
              <a:t>may have sometimes </a:t>
            </a:r>
            <a:r>
              <a:rPr lang="en-US" dirty="0"/>
              <a:t>two </a:t>
            </a:r>
            <a:r>
              <a:rPr lang="en-US" dirty="0" smtClean="0"/>
              <a:t>characteristics, when;</a:t>
            </a:r>
            <a:endParaRPr lang="en-US" dirty="0"/>
          </a:p>
          <a:p>
            <a:pPr lvl="1">
              <a:defRPr/>
            </a:pPr>
            <a:r>
              <a:rPr lang="en-US" dirty="0" smtClean="0"/>
              <a:t>there is a disagreement over a matter of fact, </a:t>
            </a:r>
          </a:p>
          <a:p>
            <a:pPr lvl="1">
              <a:defRPr/>
            </a:pPr>
            <a:r>
              <a:rPr lang="en-US" dirty="0" smtClean="0"/>
              <a:t>this matter of fact is crucial to resolving the problem</a:t>
            </a:r>
          </a:p>
          <a:p>
            <a:pPr>
              <a:defRPr/>
            </a:pPr>
            <a:r>
              <a:rPr lang="en-US" dirty="0" smtClean="0"/>
              <a:t>A </a:t>
            </a:r>
            <a:r>
              <a:rPr lang="en-US" b="1" dirty="0" smtClean="0"/>
              <a:t>fact,</a:t>
            </a:r>
            <a:r>
              <a:rPr lang="en-US" dirty="0" smtClean="0"/>
              <a:t> </a:t>
            </a:r>
            <a:r>
              <a:rPr lang="en-US" b="1" dirty="0" smtClean="0"/>
              <a:t>unlike </a:t>
            </a:r>
            <a:r>
              <a:rPr lang="en-US" b="1" dirty="0"/>
              <a:t>a factual </a:t>
            </a:r>
            <a:r>
              <a:rPr lang="en-US" b="1" dirty="0" smtClean="0"/>
              <a:t>issue, </a:t>
            </a:r>
            <a:r>
              <a:rPr lang="en-US" dirty="0" smtClean="0"/>
              <a:t>is </a:t>
            </a:r>
            <a:r>
              <a:rPr lang="en-US" dirty="0"/>
              <a:t>a matter that has already been settled and is </a:t>
            </a:r>
            <a:r>
              <a:rPr lang="en-US" dirty="0" smtClean="0"/>
              <a:t>unquestionable</a:t>
            </a:r>
            <a:endParaRPr lang="en-US" dirty="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5</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65066104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457200" y="1600200"/>
            <a:ext cx="8507288" cy="4530725"/>
          </a:xfrm>
        </p:spPr>
        <p:txBody>
          <a:bodyPr/>
          <a:lstStyle/>
          <a:p>
            <a:pPr eaLnBrk="1" hangingPunct="1">
              <a:buFont typeface="Wingdings" pitchFamily="2" charset="2"/>
              <a:buNone/>
              <a:defRPr/>
            </a:pPr>
            <a:r>
              <a:rPr lang="en-US" altLang="en-US" sz="2400" b="1" dirty="0" smtClean="0">
                <a:cs typeface="Times New Roman" charset="0"/>
              </a:rPr>
              <a:t>Negative Paradigm 	       Positive Paradigm </a:t>
            </a:r>
            <a:r>
              <a:rPr lang="en-US" altLang="en-US" sz="2400" dirty="0" smtClean="0">
                <a:cs typeface="Times New Roman" charset="0"/>
              </a:rPr>
              <a:t> </a:t>
            </a:r>
          </a:p>
          <a:p>
            <a:pPr eaLnBrk="1" hangingPunct="1">
              <a:buFont typeface="Wingdings" pitchFamily="2" charset="2"/>
              <a:buNone/>
              <a:defRPr/>
            </a:pPr>
            <a:r>
              <a:rPr lang="en-US" altLang="en-US" sz="2400" dirty="0" smtClean="0">
                <a:cs typeface="Times New Roman" charset="0"/>
              </a:rPr>
              <a:t>	 </a:t>
            </a:r>
            <a:r>
              <a:rPr lang="en-US" altLang="en-US" sz="2400" b="1" dirty="0" smtClean="0">
                <a:cs typeface="Times New Roman" charset="0"/>
              </a:rPr>
              <a:t>(NP)			                             (PP)</a:t>
            </a:r>
          </a:p>
          <a:p>
            <a:pPr eaLnBrk="1" hangingPunct="1">
              <a:buFont typeface="Wingdings" pitchFamily="2" charset="2"/>
              <a:buNone/>
              <a:defRPr/>
            </a:pPr>
            <a:endParaRPr lang="en-US" altLang="en-US" sz="2400" dirty="0" smtClean="0">
              <a:cs typeface="Times New Roman" charset="0"/>
            </a:endParaRPr>
          </a:p>
          <a:p>
            <a:pPr eaLnBrk="1" hangingPunct="1">
              <a:buFont typeface="Wingdings" pitchFamily="2" charset="2"/>
              <a:buNone/>
              <a:defRPr/>
            </a:pPr>
            <a:r>
              <a:rPr lang="en-US" altLang="en-US" sz="4400" dirty="0" smtClean="0">
                <a:cs typeface="Times New Roman" charset="0"/>
              </a:rPr>
              <a:t> </a:t>
            </a:r>
          </a:p>
          <a:p>
            <a:pPr eaLnBrk="1" hangingPunct="1">
              <a:buFont typeface="Wingdings" pitchFamily="2" charset="2"/>
              <a:buNone/>
              <a:defRPr/>
            </a:pPr>
            <a:r>
              <a:rPr lang="en-US" altLang="en-US" sz="4400" dirty="0" smtClean="0">
                <a:cs typeface="Times New Roman" charset="0"/>
              </a:rPr>
              <a:t>	</a:t>
            </a:r>
            <a:r>
              <a:rPr lang="en-US" altLang="en-US" sz="3600" dirty="0" smtClean="0">
                <a:cs typeface="Times New Roman" charset="0"/>
              </a:rPr>
              <a:t>	 </a:t>
            </a:r>
            <a:r>
              <a:rPr lang="tr-TR" altLang="en-US" sz="3600" dirty="0" smtClean="0">
                <a:cs typeface="Times New Roman" charset="0"/>
              </a:rPr>
              <a:t>   </a:t>
            </a:r>
            <a:r>
              <a:rPr lang="en-US" altLang="en-US" dirty="0" smtClean="0">
                <a:cs typeface="Times New Roman" charset="0"/>
              </a:rPr>
              <a:t>6   5       </a:t>
            </a:r>
            <a:r>
              <a:rPr lang="tr-TR" altLang="en-US" dirty="0" smtClean="0">
                <a:cs typeface="Times New Roman" charset="0"/>
              </a:rPr>
              <a:t>   </a:t>
            </a:r>
            <a:r>
              <a:rPr lang="en-US" altLang="en-US" dirty="0" smtClean="0">
                <a:cs typeface="Times New Roman" charset="0"/>
              </a:rPr>
              <a:t>4  </a:t>
            </a:r>
            <a:r>
              <a:rPr lang="tr-TR" altLang="en-US" dirty="0" smtClean="0">
                <a:cs typeface="Times New Roman" charset="0"/>
              </a:rPr>
              <a:t> </a:t>
            </a:r>
            <a:r>
              <a:rPr lang="en-US" altLang="en-US" dirty="0" smtClean="0">
                <a:cs typeface="Times New Roman" charset="0"/>
              </a:rPr>
              <a:t>1   </a:t>
            </a:r>
            <a:r>
              <a:rPr lang="tr-TR" altLang="en-US" dirty="0" smtClean="0">
                <a:solidFill>
                  <a:srgbClr val="A82440"/>
                </a:solidFill>
                <a:cs typeface="Times New Roman" charset="0"/>
              </a:rPr>
              <a:t> </a:t>
            </a:r>
            <a:r>
              <a:rPr lang="en-US" altLang="en-US" dirty="0" smtClean="0">
                <a:cs typeface="Times New Roman" charset="0"/>
              </a:rPr>
              <a:t>  </a:t>
            </a:r>
            <a:r>
              <a:rPr lang="tr-TR" altLang="en-US" dirty="0" smtClean="0">
                <a:cs typeface="Times New Roman" charset="0"/>
              </a:rPr>
              <a:t>  </a:t>
            </a:r>
            <a:r>
              <a:rPr lang="en-US" altLang="en-US" dirty="0" smtClean="0">
                <a:cs typeface="Times New Roman" charset="0"/>
              </a:rPr>
              <a:t>7  </a:t>
            </a:r>
            <a:r>
              <a:rPr lang="tr-TR" altLang="en-US" dirty="0" smtClean="0">
                <a:cs typeface="Times New Roman" charset="0"/>
              </a:rPr>
              <a:t> </a:t>
            </a:r>
            <a:r>
              <a:rPr lang="en-US" altLang="en-US" dirty="0" smtClean="0">
                <a:cs typeface="Times New Roman" charset="0"/>
              </a:rPr>
              <a:t>2,3</a:t>
            </a:r>
            <a:endParaRPr lang="en-US" altLang="en-US" sz="3200" dirty="0" smtClean="0">
              <a:cs typeface="Times New Roman" charset="0"/>
            </a:endParaRPr>
          </a:p>
        </p:txBody>
      </p:sp>
      <p:sp>
        <p:nvSpPr>
          <p:cNvPr id="13316" name="Line 4"/>
          <p:cNvSpPr>
            <a:spLocks noChangeShapeType="1"/>
          </p:cNvSpPr>
          <p:nvPr/>
        </p:nvSpPr>
        <p:spPr bwMode="auto">
          <a:xfrm>
            <a:off x="1524000" y="3048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7" name="Line 5"/>
          <p:cNvSpPr>
            <a:spLocks noChangeShapeType="1"/>
          </p:cNvSpPr>
          <p:nvPr/>
        </p:nvSpPr>
        <p:spPr bwMode="auto">
          <a:xfrm>
            <a:off x="7620000" y="3048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8" name="Line 6"/>
          <p:cNvSpPr>
            <a:spLocks noChangeShapeType="1"/>
          </p:cNvSpPr>
          <p:nvPr/>
        </p:nvSpPr>
        <p:spPr bwMode="auto">
          <a:xfrm>
            <a:off x="1524000" y="3352800"/>
            <a:ext cx="609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9" name="Line 7"/>
          <p:cNvSpPr>
            <a:spLocks noChangeShapeType="1"/>
          </p:cNvSpPr>
          <p:nvPr/>
        </p:nvSpPr>
        <p:spPr bwMode="auto">
          <a:xfrm>
            <a:off x="21336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0" name="Line 8"/>
          <p:cNvSpPr>
            <a:spLocks noChangeShapeType="1"/>
          </p:cNvSpPr>
          <p:nvPr/>
        </p:nvSpPr>
        <p:spPr bwMode="auto">
          <a:xfrm>
            <a:off x="27432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1" name="Line 9"/>
          <p:cNvSpPr>
            <a:spLocks noChangeShapeType="1"/>
          </p:cNvSpPr>
          <p:nvPr/>
        </p:nvSpPr>
        <p:spPr bwMode="auto">
          <a:xfrm>
            <a:off x="42672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2" name="Line 10"/>
          <p:cNvSpPr>
            <a:spLocks noChangeShapeType="1"/>
          </p:cNvSpPr>
          <p:nvPr/>
        </p:nvSpPr>
        <p:spPr bwMode="auto">
          <a:xfrm>
            <a:off x="48768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3" name="Line 11"/>
          <p:cNvSpPr>
            <a:spLocks noChangeShapeType="1"/>
          </p:cNvSpPr>
          <p:nvPr/>
        </p:nvSpPr>
        <p:spPr bwMode="auto">
          <a:xfrm>
            <a:off x="60960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4" name="Line 12"/>
          <p:cNvSpPr>
            <a:spLocks noChangeShapeType="1"/>
          </p:cNvSpPr>
          <p:nvPr/>
        </p:nvSpPr>
        <p:spPr bwMode="auto">
          <a:xfrm>
            <a:off x="68580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50</a:t>
            </a:fld>
            <a:endParaRPr lang="en-US" altLang="en-US" sz="1000" dirty="0" smtClean="0">
              <a:solidFill>
                <a:schemeClr val="tx1"/>
              </a:solidFill>
              <a:latin typeface="+mn-lt"/>
            </a:endParaRPr>
          </a:p>
        </p:txBody>
      </p:sp>
      <p:sp>
        <p:nvSpPr>
          <p:cNvPr id="15" name="Title 1"/>
          <p:cNvSpPr>
            <a:spLocks noGrp="1"/>
          </p:cNvSpPr>
          <p:nvPr>
            <p:ph type="title"/>
          </p:nvPr>
        </p:nvSpPr>
        <p:spPr>
          <a:xfrm>
            <a:off x="457200" y="277813"/>
            <a:ext cx="8229600" cy="1139825"/>
          </a:xfrm>
        </p:spPr>
        <p:txBody>
          <a:bodyPr anchor="ctr" anchorCtr="0"/>
          <a:lstStyle/>
          <a:p>
            <a:pPr>
              <a:defRPr/>
            </a:pPr>
            <a:r>
              <a:rPr lang="en-US" sz="4000" b="1" dirty="0">
                <a:latin typeface="Verdana"/>
              </a:rPr>
              <a:t>Hypothetical Considerations </a:t>
            </a:r>
            <a:r>
              <a:rPr lang="en-US" sz="4000" b="1" dirty="0" smtClean="0">
                <a:latin typeface="Verdana"/>
              </a:rPr>
              <a:t>Placed on the Line</a:t>
            </a:r>
            <a:endParaRPr lang="en-US" sz="4000" dirty="0"/>
          </a:p>
        </p:txBody>
      </p:sp>
      <p:sp>
        <p:nvSpPr>
          <p:cNvPr id="16" name="TextBox 12"/>
          <p:cNvSpPr txBox="1">
            <a:spLocks noChangeArrowheads="1"/>
          </p:cNvSpPr>
          <p:nvPr/>
        </p:nvSpPr>
        <p:spPr bwMode="auto">
          <a:xfrm>
            <a:off x="251520" y="4604935"/>
            <a:ext cx="249168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lgn="ctr">
              <a:spcBef>
                <a:spcPct val="0"/>
              </a:spcBef>
              <a:buClrTx/>
              <a:buSzTx/>
              <a:buFontTx/>
              <a:buNone/>
            </a:pPr>
            <a:r>
              <a:rPr lang="en-US" altLang="en-US" sz="2400" b="1" dirty="0">
                <a:solidFill>
                  <a:schemeClr val="tx2"/>
                </a:solidFill>
                <a:latin typeface="+mn-lt"/>
              </a:rPr>
              <a:t>Dump toxic levels of waste in lake</a:t>
            </a:r>
          </a:p>
        </p:txBody>
      </p:sp>
      <p:sp>
        <p:nvSpPr>
          <p:cNvPr id="17" name="TextBox 13"/>
          <p:cNvSpPr txBox="1">
            <a:spLocks noChangeArrowheads="1"/>
          </p:cNvSpPr>
          <p:nvPr/>
        </p:nvSpPr>
        <p:spPr bwMode="auto">
          <a:xfrm>
            <a:off x="6372200" y="4604935"/>
            <a:ext cx="25922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lgn="ctr">
              <a:spcBef>
                <a:spcPct val="0"/>
              </a:spcBef>
              <a:buClrTx/>
              <a:buSzTx/>
              <a:buFontTx/>
              <a:buNone/>
            </a:pPr>
            <a:r>
              <a:rPr lang="en-US" altLang="en-US" sz="2400" b="1" dirty="0">
                <a:solidFill>
                  <a:schemeClr val="tx2"/>
                </a:solidFill>
                <a:latin typeface="+mn-lt"/>
              </a:rPr>
              <a:t>Water should be clean and safe</a:t>
            </a: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9452214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91264" cy="4530725"/>
          </a:xfrm>
        </p:spPr>
        <p:txBody>
          <a:bodyPr/>
          <a:lstStyle/>
          <a:p>
            <a:pPr>
              <a:lnSpc>
                <a:spcPct val="85000"/>
              </a:lnSpc>
              <a:defRPr/>
            </a:pPr>
            <a:r>
              <a:rPr lang="en-US" altLang="en-US" dirty="0" smtClean="0"/>
              <a:t>Note that there is some subjectivity in determining exactly where along the line each of the hypothetical examples fit</a:t>
            </a:r>
          </a:p>
          <a:p>
            <a:pPr>
              <a:lnSpc>
                <a:spcPct val="85000"/>
              </a:lnSpc>
              <a:defRPr/>
            </a:pPr>
            <a:r>
              <a:rPr lang="en-US" altLang="en-US" dirty="0" smtClean="0"/>
              <a:t>If</a:t>
            </a:r>
            <a:r>
              <a:rPr lang="en-US" altLang="en-US" sz="2800" dirty="0" smtClean="0"/>
              <a:t> there is a gap in the </a:t>
            </a:r>
            <a:r>
              <a:rPr lang="en-US" altLang="en-US" dirty="0" smtClean="0"/>
              <a:t>knowledge, then more information might be gathered on;</a:t>
            </a:r>
            <a:endParaRPr lang="en-US" altLang="en-US" sz="2800" dirty="0" smtClean="0"/>
          </a:p>
          <a:p>
            <a:pPr lvl="1">
              <a:lnSpc>
                <a:spcPct val="85000"/>
              </a:lnSpc>
              <a:defRPr/>
            </a:pPr>
            <a:r>
              <a:rPr lang="en-US" altLang="en-US" dirty="0" smtClean="0"/>
              <a:t>seasonal variations in </a:t>
            </a:r>
            <a:r>
              <a:rPr lang="en-US" altLang="en-US" dirty="0" smtClean="0">
                <a:solidFill>
                  <a:srgbClr val="666699"/>
                </a:solidFill>
                <a:ea typeface="+mn-ea"/>
              </a:rPr>
              <a:t>toxic waste</a:t>
            </a:r>
            <a:r>
              <a:rPr lang="en-US" altLang="en-US" dirty="0" smtClean="0"/>
              <a:t> concentration and water usage of the town</a:t>
            </a:r>
          </a:p>
          <a:p>
            <a:pPr lvl="1">
              <a:lnSpc>
                <a:spcPct val="85000"/>
              </a:lnSpc>
              <a:defRPr/>
            </a:pPr>
            <a:r>
              <a:rPr lang="en-US" altLang="en-US" dirty="0" smtClean="0"/>
              <a:t>potential interactions of the </a:t>
            </a:r>
            <a:r>
              <a:rPr lang="en-US" altLang="en-US" dirty="0" smtClean="0">
                <a:solidFill>
                  <a:srgbClr val="666699"/>
                </a:solidFill>
                <a:ea typeface="+mn-ea"/>
              </a:rPr>
              <a:t>toxic waste</a:t>
            </a:r>
            <a:r>
              <a:rPr lang="en-US" altLang="en-US" dirty="0" smtClean="0"/>
              <a:t> with other pollutants such as runoff of pesticides from local farms</a:t>
            </a:r>
          </a:p>
          <a:p>
            <a:pPr lvl="0">
              <a:lnSpc>
                <a:spcPct val="85000"/>
              </a:lnSpc>
              <a:defRPr/>
            </a:pPr>
            <a:r>
              <a:rPr lang="en-US" dirty="0" smtClean="0">
                <a:solidFill>
                  <a:srgbClr val="666699"/>
                </a:solidFill>
              </a:rPr>
              <a:t>Finally, the problem</a:t>
            </a:r>
            <a:r>
              <a:rPr lang="en-US" altLang="en-US" b="1" dirty="0" smtClean="0"/>
              <a:t> </a:t>
            </a:r>
            <a:r>
              <a:rPr lang="en-US" altLang="en-US" b="1" dirty="0" smtClean="0">
                <a:solidFill>
                  <a:schemeClr val="tx2"/>
                </a:solidFill>
              </a:rPr>
              <a:t>“</a:t>
            </a:r>
            <a:r>
              <a:rPr lang="en-US" altLang="en-US" b="1" dirty="0" smtClean="0">
                <a:solidFill>
                  <a:srgbClr val="FF0000"/>
                </a:solidFill>
                <a:cs typeface="Times New Roman" charset="0"/>
              </a:rPr>
              <a:t>P</a:t>
            </a:r>
            <a:r>
              <a:rPr lang="en-US" altLang="en-US" b="1" dirty="0" smtClean="0">
                <a:solidFill>
                  <a:schemeClr val="tx2"/>
                </a:solidFill>
              </a:rPr>
              <a:t>”</a:t>
            </a:r>
            <a:r>
              <a:rPr lang="en-US" dirty="0" smtClean="0">
                <a:solidFill>
                  <a:srgbClr val="666699"/>
                </a:solidFill>
              </a:rPr>
              <a:t> is inserted among the </a:t>
            </a:r>
            <a:r>
              <a:rPr lang="en-US" altLang="en-US" dirty="0" smtClean="0">
                <a:solidFill>
                  <a:srgbClr val="666699"/>
                </a:solidFill>
              </a:rPr>
              <a:t>hypothetical examples </a:t>
            </a:r>
            <a:r>
              <a:rPr lang="en-US" dirty="0" smtClean="0">
                <a:solidFill>
                  <a:srgbClr val="666699"/>
                </a:solidFill>
              </a:rPr>
              <a:t>where it fits</a:t>
            </a:r>
            <a:endParaRPr lang="en-US" dirty="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51</a:t>
            </a:fld>
            <a:endParaRPr lang="en-US" altLang="en-US" sz="1000" dirty="0" smtClean="0">
              <a:solidFill>
                <a:schemeClr val="tx1"/>
              </a:solidFill>
              <a:latin typeface="+mn-lt"/>
            </a:endParaRPr>
          </a:p>
        </p:txBody>
      </p:sp>
      <p:sp>
        <p:nvSpPr>
          <p:cNvPr id="7" name="Title 1"/>
          <p:cNvSpPr>
            <a:spLocks noGrp="1"/>
          </p:cNvSpPr>
          <p:nvPr>
            <p:ph type="title"/>
          </p:nvPr>
        </p:nvSpPr>
        <p:spPr>
          <a:xfrm>
            <a:off x="457200" y="277813"/>
            <a:ext cx="8229600" cy="1139825"/>
          </a:xfrm>
        </p:spPr>
        <p:txBody>
          <a:bodyPr anchor="ctr" anchorCtr="0"/>
          <a:lstStyle/>
          <a:p>
            <a:pPr>
              <a:defRPr/>
            </a:pPr>
            <a:r>
              <a:rPr lang="en-US" sz="4000" b="1" dirty="0">
                <a:latin typeface="Verdana"/>
              </a:rPr>
              <a:t>Hypothetical Considerations Placed on the Line</a:t>
            </a:r>
            <a:endParaRPr lang="en-US" sz="4400" dirty="0"/>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621316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chor="ctr" anchorCtr="0"/>
          <a:lstStyle/>
          <a:p>
            <a:pPr eaLnBrk="1" hangingPunct="1">
              <a:defRPr/>
            </a:pPr>
            <a:r>
              <a:rPr lang="en-US" altLang="en-US" sz="3600" b="1" dirty="0" smtClean="0">
                <a:latin typeface="+mn-lt"/>
              </a:rPr>
              <a:t>Problem </a:t>
            </a:r>
            <a:r>
              <a:rPr lang="en-US" altLang="en-US" sz="3600" b="1" dirty="0" smtClean="0">
                <a:latin typeface="Verdana"/>
              </a:rPr>
              <a:t>“</a:t>
            </a:r>
            <a:r>
              <a:rPr lang="en-US" altLang="en-US" sz="3600" b="1" dirty="0" smtClean="0">
                <a:solidFill>
                  <a:srgbClr val="FF0000"/>
                </a:solidFill>
                <a:latin typeface="Verdana"/>
                <a:cs typeface="Times New Roman" charset="0"/>
              </a:rPr>
              <a:t>P</a:t>
            </a:r>
            <a:r>
              <a:rPr lang="en-US" altLang="en-US" sz="3600" b="1" dirty="0" smtClean="0">
                <a:latin typeface="Verdana"/>
              </a:rPr>
              <a:t>”</a:t>
            </a:r>
            <a:r>
              <a:rPr lang="en-US" altLang="en-US" sz="3600" dirty="0" smtClean="0">
                <a:solidFill>
                  <a:srgbClr val="A82440"/>
                </a:solidFill>
                <a:latin typeface="+mn-lt"/>
                <a:ea typeface="+mn-ea"/>
                <a:cs typeface="Times New Roman" charset="0"/>
              </a:rPr>
              <a:t> </a:t>
            </a:r>
            <a:r>
              <a:rPr lang="en-US" altLang="en-US" sz="3600" b="1" dirty="0" smtClean="0">
                <a:latin typeface="+mn-lt"/>
              </a:rPr>
              <a:t>Placed on the </a:t>
            </a:r>
            <a:r>
              <a:rPr lang="en-US" sz="3600" b="1" dirty="0" smtClean="0">
                <a:latin typeface="+mn-lt"/>
              </a:rPr>
              <a:t>Line</a:t>
            </a:r>
            <a:endParaRPr lang="en-US" altLang="en-US" sz="3600" b="1" dirty="0" smtClean="0">
              <a:latin typeface="+mn-lt"/>
            </a:endParaRPr>
          </a:p>
        </p:txBody>
      </p:sp>
      <p:sp>
        <p:nvSpPr>
          <p:cNvPr id="77827" name="Rectangle 3"/>
          <p:cNvSpPr>
            <a:spLocks noGrp="1" noChangeArrowheads="1"/>
          </p:cNvSpPr>
          <p:nvPr>
            <p:ph type="body" idx="1"/>
          </p:nvPr>
        </p:nvSpPr>
        <p:spPr>
          <a:xfrm>
            <a:off x="457200" y="1600201"/>
            <a:ext cx="8229600" cy="4686472"/>
          </a:xfrm>
        </p:spPr>
        <p:txBody>
          <a:bodyPr/>
          <a:lstStyle/>
          <a:p>
            <a:pPr eaLnBrk="1" hangingPunct="1">
              <a:buFont typeface="Wingdings" pitchFamily="2" charset="2"/>
              <a:buNone/>
              <a:defRPr/>
            </a:pPr>
            <a:r>
              <a:rPr lang="en-US" altLang="en-US" sz="2400" b="1" dirty="0" smtClean="0">
                <a:cs typeface="Times New Roman" charset="0"/>
              </a:rPr>
              <a:t>Negative Paradigm 	       </a:t>
            </a:r>
            <a:r>
              <a:rPr lang="tr-TR" altLang="en-US" sz="2400" b="1" dirty="0" smtClean="0">
                <a:cs typeface="Times New Roman" charset="0"/>
              </a:rPr>
              <a:t>   </a:t>
            </a:r>
            <a:r>
              <a:rPr lang="en-US" altLang="en-US" sz="2400" b="1" dirty="0" smtClean="0">
                <a:cs typeface="Times New Roman" charset="0"/>
              </a:rPr>
              <a:t>Positive Paradigm </a:t>
            </a:r>
            <a:r>
              <a:rPr lang="en-US" altLang="en-US" sz="2400" dirty="0" smtClean="0">
                <a:cs typeface="Times New Roman" charset="0"/>
              </a:rPr>
              <a:t> </a:t>
            </a:r>
          </a:p>
          <a:p>
            <a:pPr eaLnBrk="1" hangingPunct="1">
              <a:buFont typeface="Wingdings" pitchFamily="2" charset="2"/>
              <a:buNone/>
              <a:defRPr/>
            </a:pPr>
            <a:r>
              <a:rPr lang="en-US" altLang="en-US" sz="2400" dirty="0" smtClean="0">
                <a:cs typeface="Times New Roman" charset="0"/>
              </a:rPr>
              <a:t>	 </a:t>
            </a:r>
            <a:r>
              <a:rPr lang="en-US" altLang="en-US" sz="2400" b="1" dirty="0" smtClean="0">
                <a:cs typeface="Times New Roman" charset="0"/>
              </a:rPr>
              <a:t>(NP)			                             (PP)</a:t>
            </a:r>
          </a:p>
          <a:p>
            <a:pPr eaLnBrk="1" hangingPunct="1">
              <a:buFont typeface="Wingdings" pitchFamily="2" charset="2"/>
              <a:buNone/>
              <a:defRPr/>
            </a:pPr>
            <a:endParaRPr lang="en-US" altLang="en-US" sz="2400" dirty="0" smtClean="0">
              <a:cs typeface="Times New Roman" charset="0"/>
            </a:endParaRPr>
          </a:p>
          <a:p>
            <a:pPr eaLnBrk="1" hangingPunct="1">
              <a:buFont typeface="Wingdings" pitchFamily="2" charset="2"/>
              <a:buNone/>
              <a:defRPr/>
            </a:pPr>
            <a:r>
              <a:rPr lang="en-US" altLang="en-US" sz="4400" dirty="0" smtClean="0">
                <a:cs typeface="Times New Roman" charset="0"/>
              </a:rPr>
              <a:t> </a:t>
            </a:r>
          </a:p>
          <a:p>
            <a:pPr eaLnBrk="1" hangingPunct="1">
              <a:buFont typeface="Wingdings" pitchFamily="2" charset="2"/>
              <a:buNone/>
              <a:defRPr/>
            </a:pPr>
            <a:r>
              <a:rPr lang="en-US" altLang="en-US" sz="4400" dirty="0" smtClean="0">
                <a:cs typeface="Times New Roman" charset="0"/>
              </a:rPr>
              <a:t>	</a:t>
            </a:r>
            <a:r>
              <a:rPr lang="en-US" altLang="en-US" sz="3600" dirty="0" smtClean="0">
                <a:cs typeface="Times New Roman" charset="0"/>
              </a:rPr>
              <a:t>	 </a:t>
            </a:r>
            <a:r>
              <a:rPr lang="tr-TR" altLang="en-US" sz="3600" dirty="0" smtClean="0">
                <a:cs typeface="Times New Roman" charset="0"/>
              </a:rPr>
              <a:t>   </a:t>
            </a:r>
            <a:r>
              <a:rPr lang="en-US" altLang="en-US" dirty="0" smtClean="0">
                <a:cs typeface="Times New Roman" charset="0"/>
              </a:rPr>
              <a:t>6   5       </a:t>
            </a:r>
            <a:r>
              <a:rPr lang="tr-TR" altLang="en-US" dirty="0" smtClean="0">
                <a:cs typeface="Times New Roman" charset="0"/>
              </a:rPr>
              <a:t>   </a:t>
            </a:r>
            <a:r>
              <a:rPr lang="en-US" altLang="en-US" dirty="0" smtClean="0">
                <a:cs typeface="Times New Roman" charset="0"/>
              </a:rPr>
              <a:t>4  </a:t>
            </a:r>
            <a:r>
              <a:rPr lang="tr-TR" altLang="en-US" dirty="0" smtClean="0">
                <a:cs typeface="Times New Roman" charset="0"/>
              </a:rPr>
              <a:t> </a:t>
            </a:r>
            <a:r>
              <a:rPr lang="en-US" altLang="en-US" dirty="0" smtClean="0">
                <a:cs typeface="Times New Roman" charset="0"/>
              </a:rPr>
              <a:t>1   </a:t>
            </a:r>
            <a:r>
              <a:rPr lang="en-US" altLang="en-US" b="1" dirty="0" smtClean="0">
                <a:solidFill>
                  <a:srgbClr val="FF0000"/>
                </a:solidFill>
                <a:cs typeface="Times New Roman" charset="0"/>
              </a:rPr>
              <a:t>P</a:t>
            </a:r>
            <a:r>
              <a:rPr lang="en-US" altLang="en-US" dirty="0" smtClean="0">
                <a:cs typeface="Times New Roman" charset="0"/>
              </a:rPr>
              <a:t> </a:t>
            </a:r>
            <a:r>
              <a:rPr lang="tr-TR" altLang="en-US" dirty="0" smtClean="0">
                <a:cs typeface="Times New Roman" charset="0"/>
              </a:rPr>
              <a:t>  </a:t>
            </a:r>
            <a:r>
              <a:rPr lang="en-US" altLang="en-US" dirty="0" smtClean="0">
                <a:cs typeface="Times New Roman" charset="0"/>
              </a:rPr>
              <a:t>7  </a:t>
            </a:r>
            <a:r>
              <a:rPr lang="tr-TR" altLang="en-US" dirty="0" smtClean="0">
                <a:cs typeface="Times New Roman" charset="0"/>
              </a:rPr>
              <a:t> </a:t>
            </a:r>
            <a:r>
              <a:rPr lang="en-US" altLang="en-US" dirty="0" smtClean="0">
                <a:cs typeface="Times New Roman" charset="0"/>
              </a:rPr>
              <a:t>2,3</a:t>
            </a:r>
          </a:p>
        </p:txBody>
      </p:sp>
      <p:sp>
        <p:nvSpPr>
          <p:cNvPr id="13316" name="Line 4"/>
          <p:cNvSpPr>
            <a:spLocks noChangeShapeType="1"/>
          </p:cNvSpPr>
          <p:nvPr/>
        </p:nvSpPr>
        <p:spPr bwMode="auto">
          <a:xfrm>
            <a:off x="1524000" y="3048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7" name="Line 5"/>
          <p:cNvSpPr>
            <a:spLocks noChangeShapeType="1"/>
          </p:cNvSpPr>
          <p:nvPr/>
        </p:nvSpPr>
        <p:spPr bwMode="auto">
          <a:xfrm>
            <a:off x="7620000" y="3048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8" name="Line 6"/>
          <p:cNvSpPr>
            <a:spLocks noChangeShapeType="1"/>
          </p:cNvSpPr>
          <p:nvPr/>
        </p:nvSpPr>
        <p:spPr bwMode="auto">
          <a:xfrm>
            <a:off x="1524000" y="3352800"/>
            <a:ext cx="6096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19" name="Line 7"/>
          <p:cNvSpPr>
            <a:spLocks noChangeShapeType="1"/>
          </p:cNvSpPr>
          <p:nvPr/>
        </p:nvSpPr>
        <p:spPr bwMode="auto">
          <a:xfrm>
            <a:off x="21336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0" name="Line 8"/>
          <p:cNvSpPr>
            <a:spLocks noChangeShapeType="1"/>
          </p:cNvSpPr>
          <p:nvPr/>
        </p:nvSpPr>
        <p:spPr bwMode="auto">
          <a:xfrm>
            <a:off x="27432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1" name="Line 9"/>
          <p:cNvSpPr>
            <a:spLocks noChangeShapeType="1"/>
          </p:cNvSpPr>
          <p:nvPr/>
        </p:nvSpPr>
        <p:spPr bwMode="auto">
          <a:xfrm>
            <a:off x="42672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2" name="Line 10"/>
          <p:cNvSpPr>
            <a:spLocks noChangeShapeType="1"/>
          </p:cNvSpPr>
          <p:nvPr/>
        </p:nvSpPr>
        <p:spPr bwMode="auto">
          <a:xfrm>
            <a:off x="48768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3" name="Line 11"/>
          <p:cNvSpPr>
            <a:spLocks noChangeShapeType="1"/>
          </p:cNvSpPr>
          <p:nvPr/>
        </p:nvSpPr>
        <p:spPr bwMode="auto">
          <a:xfrm>
            <a:off x="60960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4" name="Line 12"/>
          <p:cNvSpPr>
            <a:spLocks noChangeShapeType="1"/>
          </p:cNvSpPr>
          <p:nvPr/>
        </p:nvSpPr>
        <p:spPr bwMode="auto">
          <a:xfrm>
            <a:off x="6858000" y="3200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5" name="Line 13"/>
          <p:cNvSpPr>
            <a:spLocks noChangeShapeType="1"/>
          </p:cNvSpPr>
          <p:nvPr/>
        </p:nvSpPr>
        <p:spPr bwMode="auto">
          <a:xfrm>
            <a:off x="5486400" y="2819400"/>
            <a:ext cx="0" cy="11856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52</a:t>
            </a:fld>
            <a:endParaRPr lang="en-US" altLang="en-US" sz="1000" dirty="0" smtClean="0">
              <a:solidFill>
                <a:schemeClr val="tx1"/>
              </a:solidFill>
              <a:latin typeface="+mn-lt"/>
            </a:endParaRPr>
          </a:p>
        </p:txBody>
      </p:sp>
      <p:sp>
        <p:nvSpPr>
          <p:cNvPr id="2" name="Rectangle 1"/>
          <p:cNvSpPr/>
          <p:nvPr/>
        </p:nvSpPr>
        <p:spPr>
          <a:xfrm>
            <a:off x="971600" y="5517232"/>
            <a:ext cx="7056784" cy="769441"/>
          </a:xfrm>
          <a:prstGeom prst="rect">
            <a:avLst/>
          </a:prstGeom>
        </p:spPr>
        <p:txBody>
          <a:bodyPr wrap="square">
            <a:spAutoFit/>
          </a:bodyPr>
          <a:lstStyle/>
          <a:p>
            <a:pPr lvl="0" algn="ctr" eaLnBrk="0" fontAlgn="base" hangingPunct="0">
              <a:spcBef>
                <a:spcPct val="20000"/>
              </a:spcBef>
              <a:spcAft>
                <a:spcPct val="0"/>
              </a:spcAft>
              <a:buClr>
                <a:srgbClr val="999966"/>
              </a:buClr>
              <a:buSzPct val="75000"/>
              <a:defRPr/>
            </a:pPr>
            <a:r>
              <a:rPr lang="en-US" sz="2200" kern="0" dirty="0" smtClean="0">
                <a:solidFill>
                  <a:srgbClr val="666699"/>
                </a:solidFill>
              </a:rPr>
              <a:t>Our problem</a:t>
            </a:r>
            <a:r>
              <a:rPr lang="en-US" altLang="en-US" sz="2200" b="1" dirty="0" smtClean="0"/>
              <a:t> </a:t>
            </a:r>
            <a:r>
              <a:rPr lang="en-US" altLang="en-US" sz="2200" b="1" dirty="0" smtClean="0">
                <a:solidFill>
                  <a:schemeClr val="tx2"/>
                </a:solidFill>
              </a:rPr>
              <a:t>“</a:t>
            </a:r>
            <a:r>
              <a:rPr lang="en-US" altLang="en-US" sz="2200" b="1" dirty="0" smtClean="0">
                <a:solidFill>
                  <a:srgbClr val="FF0000"/>
                </a:solidFill>
                <a:cs typeface="Times New Roman" charset="0"/>
              </a:rPr>
              <a:t>P</a:t>
            </a:r>
            <a:r>
              <a:rPr lang="en-US" altLang="en-US" sz="2200" b="1" dirty="0" smtClean="0">
                <a:solidFill>
                  <a:schemeClr val="tx2"/>
                </a:solidFill>
              </a:rPr>
              <a:t>”</a:t>
            </a:r>
            <a:r>
              <a:rPr lang="en-US" sz="2200" kern="0" dirty="0" smtClean="0">
                <a:solidFill>
                  <a:srgbClr val="666699"/>
                </a:solidFill>
              </a:rPr>
              <a:t> is considered to fit between </a:t>
            </a:r>
            <a:r>
              <a:rPr lang="en-US" altLang="en-US" sz="2000" dirty="0" smtClean="0">
                <a:solidFill>
                  <a:srgbClr val="666699"/>
                </a:solidFill>
              </a:rPr>
              <a:t>hypothetical examples </a:t>
            </a:r>
            <a:r>
              <a:rPr lang="en-US" sz="2200" kern="0" dirty="0" smtClean="0">
                <a:solidFill>
                  <a:srgbClr val="666699"/>
                </a:solidFill>
              </a:rPr>
              <a:t>1 and 7 along the line</a:t>
            </a:r>
            <a:endParaRPr lang="en-US" sz="2200" kern="0" dirty="0">
              <a:solidFill>
                <a:srgbClr val="666699"/>
              </a:solidFill>
            </a:endParaRPr>
          </a:p>
        </p:txBody>
      </p:sp>
      <p:sp>
        <p:nvSpPr>
          <p:cNvPr id="16" name="TextBox 12"/>
          <p:cNvSpPr txBox="1">
            <a:spLocks noChangeArrowheads="1"/>
          </p:cNvSpPr>
          <p:nvPr/>
        </p:nvSpPr>
        <p:spPr bwMode="auto">
          <a:xfrm>
            <a:off x="323528" y="4437112"/>
            <a:ext cx="295428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lgn="ctr">
              <a:spcBef>
                <a:spcPct val="0"/>
              </a:spcBef>
              <a:buClrTx/>
              <a:buSzTx/>
              <a:buFontTx/>
              <a:buNone/>
            </a:pPr>
            <a:r>
              <a:rPr lang="en-US" altLang="en-US" sz="2400" b="1" dirty="0">
                <a:solidFill>
                  <a:schemeClr val="tx2"/>
                </a:solidFill>
                <a:latin typeface="+mn-lt"/>
              </a:rPr>
              <a:t>Dump toxic levels of waste in lake</a:t>
            </a:r>
          </a:p>
        </p:txBody>
      </p:sp>
      <p:sp>
        <p:nvSpPr>
          <p:cNvPr id="17" name="TextBox 13"/>
          <p:cNvSpPr txBox="1">
            <a:spLocks noChangeArrowheads="1"/>
          </p:cNvSpPr>
          <p:nvPr/>
        </p:nvSpPr>
        <p:spPr bwMode="auto">
          <a:xfrm>
            <a:off x="6156176" y="4460919"/>
            <a:ext cx="27131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itchFamily="2" charset="2"/>
              <a:buChar char="n"/>
              <a:defRPr sz="3200">
                <a:solidFill>
                  <a:schemeClr val="tx1"/>
                </a:solidFill>
                <a:latin typeface="Garamond" pitchFamily="18" charset="0"/>
              </a:defRPr>
            </a:lvl1pPr>
            <a:lvl2pPr marL="742950" indent="-285750">
              <a:spcBef>
                <a:spcPct val="20000"/>
              </a:spcBef>
              <a:buClr>
                <a:schemeClr val="accent2"/>
              </a:buClr>
              <a:buSzPct val="70000"/>
              <a:buFont typeface="Wingdings" pitchFamily="2" charset="2"/>
              <a:buChar char="n"/>
              <a:defRPr sz="2800">
                <a:solidFill>
                  <a:schemeClr val="tx1"/>
                </a:solidFill>
                <a:latin typeface="Garamond" pitchFamily="18" charset="0"/>
              </a:defRPr>
            </a:lvl2pPr>
            <a:lvl3pPr marL="1143000" indent="-228600">
              <a:spcBef>
                <a:spcPct val="20000"/>
              </a:spcBef>
              <a:buClr>
                <a:schemeClr val="tx2"/>
              </a:buClr>
              <a:buSzPct val="70000"/>
              <a:buFont typeface="Wingdings" pitchFamily="2" charset="2"/>
              <a:buChar char="n"/>
              <a:defRPr sz="2400">
                <a:solidFill>
                  <a:schemeClr val="tx1"/>
                </a:solidFill>
                <a:latin typeface="Garamond" pitchFamily="18" charset="0"/>
              </a:defRPr>
            </a:lvl3pPr>
            <a:lvl4pPr marL="1600200" indent="-228600">
              <a:spcBef>
                <a:spcPct val="20000"/>
              </a:spcBef>
              <a:buClr>
                <a:schemeClr val="accent2"/>
              </a:buClr>
              <a:buSzPct val="70000"/>
              <a:buFont typeface="Wingdings" pitchFamily="2" charset="2"/>
              <a:buChar char="n"/>
              <a:defRPr sz="2000">
                <a:solidFill>
                  <a:schemeClr val="tx1"/>
                </a:solidFill>
                <a:latin typeface="Garamond" pitchFamily="18" charset="0"/>
              </a:defRPr>
            </a:lvl4pPr>
            <a:lvl5pPr marL="2057400" indent="-228600">
              <a:spcBef>
                <a:spcPct val="20000"/>
              </a:spcBef>
              <a:buClr>
                <a:schemeClr val="hlink"/>
              </a:buClr>
              <a:buSzPct val="70000"/>
              <a:buFont typeface="Wingdings" pitchFamily="2" charset="2"/>
              <a:buChar char="n"/>
              <a:defRPr sz="2000">
                <a:solidFill>
                  <a:schemeClr val="tx1"/>
                </a:solidFill>
                <a:latin typeface="Garamond" pitchFamily="18" charset="0"/>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defRPr>
            </a:lvl9pPr>
          </a:lstStyle>
          <a:p>
            <a:pPr algn="ctr">
              <a:spcBef>
                <a:spcPct val="0"/>
              </a:spcBef>
              <a:buClrTx/>
              <a:buSzTx/>
              <a:buFontTx/>
              <a:buNone/>
            </a:pPr>
            <a:r>
              <a:rPr lang="en-US" altLang="en-US" sz="2400" b="1" dirty="0">
                <a:solidFill>
                  <a:schemeClr val="tx2"/>
                </a:solidFill>
                <a:latin typeface="+mn-lt"/>
              </a:rPr>
              <a:t>Water should be clean and safe</a:t>
            </a:r>
          </a:p>
        </p:txBody>
      </p:sp>
      <p:sp>
        <p:nvSpPr>
          <p:cNvPr id="3" name="Footer Placeholder 2"/>
          <p:cNvSpPr>
            <a:spLocks noGrp="1"/>
          </p:cNvSpPr>
          <p:nvPr>
            <p:ph type="ftr" sz="quarter" idx="11"/>
          </p:nvPr>
        </p:nvSpPr>
        <p:spPr/>
        <p:txBody>
          <a:bodyPr/>
          <a:lstStyle/>
          <a:p>
            <a:pPr>
              <a:defRPr/>
            </a:pPr>
            <a:r>
              <a:rPr lang="en-US" altLang="en-US" dirty="0" smtClean="0">
                <a:solidFill>
                  <a:srgbClr val="000000"/>
                </a:solidFill>
              </a:rPr>
              <a:t>Copyright © 2013 Pearson Education, Inc. publishing as Prentice Hall</a:t>
            </a:r>
            <a:endParaRPr lang="en-US" altLang="en-US" dirty="0">
              <a:solidFill>
                <a:srgbClr val="000000"/>
              </a:solidFill>
            </a:endParaRPr>
          </a:p>
        </p:txBody>
      </p:sp>
    </p:spTree>
    <p:extLst>
      <p:ext uri="{BB962C8B-B14F-4D97-AF65-F5344CB8AC3E}">
        <p14:creationId xmlns:p14="http://schemas.microsoft.com/office/powerpoint/2010/main" val="2136761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63272" cy="4530725"/>
          </a:xfrm>
        </p:spPr>
        <p:txBody>
          <a:bodyPr/>
          <a:lstStyle/>
          <a:p>
            <a:pPr>
              <a:defRPr/>
            </a:pPr>
            <a:r>
              <a:rPr lang="en-US" dirty="0" smtClean="0"/>
              <a:t>It is clear that dumping the toxic waste is probably a morally acceptable choice since the </a:t>
            </a:r>
            <a:r>
              <a:rPr lang="en-US" altLang="en-US" dirty="0" smtClean="0">
                <a:solidFill>
                  <a:srgbClr val="666699"/>
                </a:solidFill>
              </a:rPr>
              <a:t>toxic waste</a:t>
            </a:r>
            <a:r>
              <a:rPr lang="en-US" dirty="0" smtClean="0"/>
              <a:t> levels will be well below the legal limit that could cause any harm</a:t>
            </a:r>
          </a:p>
          <a:p>
            <a:pPr>
              <a:defRPr/>
            </a:pPr>
            <a:r>
              <a:rPr lang="en-US" dirty="0" smtClean="0"/>
              <a:t>Since the problem is somewhat far from the positive paradigm then there are probably better choices that can be made </a:t>
            </a:r>
          </a:p>
          <a:p>
            <a:pPr>
              <a:defRPr/>
            </a:pPr>
            <a:r>
              <a:rPr lang="en-US" dirty="0" smtClean="0"/>
              <a:t>The company should investigate those better alternatives</a:t>
            </a:r>
            <a:endParaRPr lang="en-US" dirty="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53</a:t>
            </a:fld>
            <a:endParaRPr lang="en-US" altLang="en-US" sz="1000" dirty="0" smtClean="0">
              <a:solidFill>
                <a:schemeClr val="tx1"/>
              </a:solidFill>
              <a:latin typeface="+mn-lt"/>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defRPr/>
            </a:pPr>
            <a:r>
              <a:rPr lang="en-US" sz="4400" b="1" dirty="0">
                <a:latin typeface="Verdana"/>
              </a:rPr>
              <a:t>Dispose of</a:t>
            </a:r>
            <a:br>
              <a:rPr lang="en-US" sz="4400" b="1" dirty="0">
                <a:latin typeface="Verdana"/>
              </a:rPr>
            </a:br>
            <a:r>
              <a:rPr lang="en-US" sz="4400" b="1" dirty="0">
                <a:latin typeface="Verdana"/>
              </a:rPr>
              <a:t>Slightly Toxic Waste</a:t>
            </a:r>
            <a:endParaRPr lang="en-US" altLang="en-US" sz="3600" b="1" dirty="0" smtClean="0">
              <a:latin typeface="+mn-lt"/>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642334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This example illustrates that line drawing can help solve the ethical aspects of a problem, but there are many other considerations for final decision:</a:t>
            </a:r>
          </a:p>
          <a:p>
            <a:pPr lvl="1"/>
            <a:r>
              <a:rPr lang="en-US" dirty="0" smtClean="0"/>
              <a:t>Political aspects should be taken under consideration</a:t>
            </a:r>
          </a:p>
          <a:p>
            <a:pPr lvl="1"/>
            <a:r>
              <a:rPr lang="en-US" dirty="0" smtClean="0"/>
              <a:t>Many people in the community are likely to regard the dumping of a toxin at any level as unacceptable</a:t>
            </a:r>
          </a:p>
          <a:p>
            <a:pPr lvl="1"/>
            <a:r>
              <a:rPr lang="en-US" dirty="0" smtClean="0"/>
              <a:t>Good community relations might dictate that a better solution should be pursued instead</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54</a:t>
            </a:fld>
            <a:endParaRPr lang="en-US" altLang="en-US" sz="1000" dirty="0" smtClean="0">
              <a:solidFill>
                <a:schemeClr val="tx1"/>
              </a:solidFill>
              <a:latin typeface="+mn-lt"/>
            </a:endParaRP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defRPr/>
            </a:pPr>
            <a:r>
              <a:rPr lang="en-US" sz="4400" b="1" dirty="0">
                <a:latin typeface="Verdana"/>
              </a:rPr>
              <a:t>Dispose of</a:t>
            </a:r>
            <a:br>
              <a:rPr lang="en-US" sz="4400" b="1" dirty="0">
                <a:latin typeface="Verdana"/>
              </a:rPr>
            </a:br>
            <a:r>
              <a:rPr lang="en-US" sz="4400" b="1" dirty="0">
                <a:latin typeface="Verdana"/>
              </a:rPr>
              <a:t>Slightly Toxic Waste</a:t>
            </a:r>
            <a:endParaRPr lang="en-US" altLang="en-US" sz="3600" b="1" dirty="0" smtClean="0">
              <a:latin typeface="+mn-lt"/>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9297081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mn-lt"/>
              </a:rPr>
              <a:t>Flow Charting</a:t>
            </a:r>
            <a:r>
              <a:rPr lang="tr-TR" sz="4400" b="1" dirty="0" smtClean="0">
                <a:latin typeface="+mn-lt"/>
              </a:rPr>
              <a:t> </a:t>
            </a:r>
            <a:r>
              <a:rPr lang="en-US" altLang="en-US" sz="4400" b="1" dirty="0" smtClean="0">
                <a:latin typeface="Verdana"/>
              </a:rPr>
              <a:t>Technique</a:t>
            </a:r>
            <a:endParaRPr lang="en-US" sz="4400" b="1" dirty="0">
              <a:latin typeface="+mn-lt"/>
            </a:endParaRPr>
          </a:p>
        </p:txBody>
      </p:sp>
      <p:sp>
        <p:nvSpPr>
          <p:cNvPr id="3" name="Content Placeholder 2"/>
          <p:cNvSpPr>
            <a:spLocks noGrp="1"/>
          </p:cNvSpPr>
          <p:nvPr>
            <p:ph idx="1"/>
          </p:nvPr>
        </p:nvSpPr>
        <p:spPr>
          <a:xfrm>
            <a:off x="457200" y="1600200"/>
            <a:ext cx="8291264" cy="4997152"/>
          </a:xfrm>
        </p:spPr>
        <p:txBody>
          <a:bodyPr/>
          <a:lstStyle/>
          <a:p>
            <a:r>
              <a:rPr lang="en-US" dirty="0" smtClean="0"/>
              <a:t>Flow charting technique is used in:</a:t>
            </a:r>
          </a:p>
          <a:p>
            <a:pPr lvl="1"/>
            <a:r>
              <a:rPr lang="en-US" dirty="0" smtClean="0"/>
              <a:t>Engineering ethics</a:t>
            </a:r>
          </a:p>
          <a:p>
            <a:pPr lvl="2"/>
            <a:r>
              <a:rPr lang="en-US" dirty="0" smtClean="0"/>
              <a:t>especially when a sequence of events to be considered, or </a:t>
            </a:r>
          </a:p>
          <a:p>
            <a:pPr lvl="2"/>
            <a:r>
              <a:rPr lang="en-US" dirty="0" smtClean="0"/>
              <a:t>a series of consequences flows from a decision</a:t>
            </a:r>
          </a:p>
          <a:p>
            <a:pPr lvl="1"/>
            <a:r>
              <a:rPr lang="en-US" dirty="0" smtClean="0"/>
              <a:t>Almost all engineering </a:t>
            </a:r>
            <a:r>
              <a:rPr lang="en-US" dirty="0" smtClean="0"/>
              <a:t>branches</a:t>
            </a:r>
            <a:endParaRPr lang="en-US" dirty="0" smtClean="0"/>
          </a:p>
          <a:p>
            <a:pPr lvl="1"/>
            <a:r>
              <a:rPr lang="en-US" dirty="0" smtClean="0"/>
              <a:t>Describing business processes and procedures</a:t>
            </a:r>
          </a:p>
          <a:p>
            <a:pPr marL="0" lvl="0" indent="0">
              <a:buClr>
                <a:srgbClr val="999966"/>
              </a:buClr>
              <a:buNone/>
              <a:defRPr/>
            </a:pPr>
            <a:endParaRPr lang="en-US" sz="2000" dirty="0" smtClean="0">
              <a:solidFill>
                <a:srgbClr val="666699"/>
              </a:solidFill>
            </a:endParaRPr>
          </a:p>
          <a:p>
            <a:pPr marL="0" lvl="0" indent="0">
              <a:buClr>
                <a:srgbClr val="999966"/>
              </a:buClr>
              <a:buNone/>
              <a:defRPr/>
            </a:pPr>
            <a:r>
              <a:rPr lang="en-US" sz="2000" dirty="0" smtClean="0">
                <a:solidFill>
                  <a:srgbClr val="666699"/>
                </a:solidFill>
              </a:rPr>
              <a:t>For further info refer to: </a:t>
            </a:r>
            <a:r>
              <a:rPr lang="en-US" sz="2000" dirty="0" smtClean="0">
                <a:solidFill>
                  <a:srgbClr val="666699"/>
                </a:solidFill>
                <a:hlinkClick r:id="rId2"/>
              </a:rPr>
              <a:t>http://asq.org/learn-about-quality/process- analysis-tools/overview/flowchart.html</a:t>
            </a:r>
            <a:endParaRPr lang="en-US" sz="2000" dirty="0" smtClean="0">
              <a:solidFill>
                <a:srgbClr val="666699"/>
              </a:solidFill>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55</a:t>
            </a:fld>
            <a:endParaRPr lang="en-US" altLang="en-US" sz="1000" dirty="0" smtClean="0">
              <a:solidFill>
                <a:schemeClr val="tx1"/>
              </a:solidFill>
              <a:latin typeface="+mn-lt"/>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358298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63272" cy="4781128"/>
          </a:xfrm>
        </p:spPr>
        <p:txBody>
          <a:bodyPr/>
          <a:lstStyle/>
          <a:p>
            <a:pPr lvl="0">
              <a:defRPr/>
            </a:pPr>
            <a:r>
              <a:rPr lang="en-US" dirty="0">
                <a:solidFill>
                  <a:srgbClr val="666699"/>
                </a:solidFill>
              </a:rPr>
              <a:t>Provides a visual picture and readily allows one to see results of each decision</a:t>
            </a:r>
            <a:endParaRPr lang="en-US" dirty="0"/>
          </a:p>
          <a:p>
            <a:pPr>
              <a:defRPr/>
            </a:pPr>
            <a:r>
              <a:rPr lang="en-US" altLang="en-US" b="1" dirty="0">
                <a:solidFill>
                  <a:srgbClr val="666699"/>
                </a:solidFill>
              </a:rPr>
              <a:t>“</a:t>
            </a:r>
            <a:r>
              <a:rPr lang="en-US" dirty="0"/>
              <a:t>Yes or No</a:t>
            </a:r>
            <a:r>
              <a:rPr lang="en-US" altLang="en-US" b="1" dirty="0">
                <a:solidFill>
                  <a:srgbClr val="666699"/>
                </a:solidFill>
              </a:rPr>
              <a:t>”</a:t>
            </a:r>
            <a:r>
              <a:rPr lang="en-US" dirty="0"/>
              <a:t> answer at each step will take us to another decision making step</a:t>
            </a:r>
          </a:p>
          <a:p>
            <a:pPr>
              <a:defRPr/>
            </a:pPr>
            <a:r>
              <a:rPr lang="en-US" dirty="0" smtClean="0">
                <a:solidFill>
                  <a:srgbClr val="666699"/>
                </a:solidFill>
              </a:rPr>
              <a:t>For effectively solving ethical problems by the use of flow charts, it is important;</a:t>
            </a:r>
          </a:p>
          <a:p>
            <a:pPr lvl="1">
              <a:defRPr/>
            </a:pPr>
            <a:r>
              <a:rPr lang="en-US" dirty="0" smtClean="0">
                <a:solidFill>
                  <a:srgbClr val="666699"/>
                </a:solidFill>
              </a:rPr>
              <a:t>to be creative in determining possible outcomes of possible actions and scenarios, and </a:t>
            </a:r>
          </a:p>
          <a:p>
            <a:pPr lvl="1">
              <a:defRPr/>
            </a:pPr>
            <a:r>
              <a:rPr lang="en-US" dirty="0" smtClean="0">
                <a:solidFill>
                  <a:srgbClr val="666699"/>
                </a:solidFill>
              </a:rPr>
              <a:t>to </a:t>
            </a:r>
            <a:r>
              <a:rPr lang="en-US" dirty="0">
                <a:solidFill>
                  <a:srgbClr val="666699"/>
                </a:solidFill>
              </a:rPr>
              <a:t>be objective and honest as </a:t>
            </a:r>
            <a:r>
              <a:rPr lang="en-US" dirty="0" smtClean="0">
                <a:solidFill>
                  <a:srgbClr val="666699"/>
                </a:solidFill>
              </a:rPr>
              <a:t>possible</a:t>
            </a:r>
          </a:p>
          <a:p>
            <a:pPr lvl="2">
              <a:defRPr/>
            </a:pPr>
            <a:r>
              <a:rPr lang="en-US" dirty="0" smtClean="0">
                <a:solidFill>
                  <a:srgbClr val="666699"/>
                </a:solidFill>
              </a:rPr>
              <a:t>otherwise it will be possible to draw any conclusion one wants, even it is clearly wrong</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56</a:t>
            </a:fld>
            <a:endParaRPr lang="en-US" altLang="en-US" sz="1000" dirty="0" smtClean="0">
              <a:solidFill>
                <a:schemeClr val="tx1"/>
              </a:solidFill>
              <a:latin typeface="+mn-lt"/>
            </a:endParaRPr>
          </a:p>
        </p:txBody>
      </p:sp>
      <p:sp>
        <p:nvSpPr>
          <p:cNvPr id="8" name="Title 1"/>
          <p:cNvSpPr>
            <a:spLocks noGrp="1"/>
          </p:cNvSpPr>
          <p:nvPr>
            <p:ph type="title"/>
          </p:nvPr>
        </p:nvSpPr>
        <p:spPr>
          <a:xfrm>
            <a:off x="457200" y="277813"/>
            <a:ext cx="8229600" cy="1139825"/>
          </a:xfrm>
        </p:spPr>
        <p:txBody>
          <a:bodyPr anchor="ctr" anchorCtr="0"/>
          <a:lstStyle/>
          <a:p>
            <a:pPr>
              <a:defRPr/>
            </a:pPr>
            <a:r>
              <a:rPr lang="en-US" sz="4400" b="1" dirty="0" smtClean="0">
                <a:latin typeface="+mn-lt"/>
              </a:rPr>
              <a:t>Flow Charting</a:t>
            </a:r>
            <a:r>
              <a:rPr lang="tr-TR" sz="4400" b="1" dirty="0" smtClean="0">
                <a:latin typeface="+mn-lt"/>
              </a:rPr>
              <a:t> </a:t>
            </a:r>
            <a:r>
              <a:rPr lang="en-US" altLang="en-US" sz="4400" b="1" dirty="0" smtClean="0">
                <a:latin typeface="Verdana"/>
              </a:rPr>
              <a:t>Technique</a:t>
            </a:r>
            <a:endParaRPr lang="en-US" sz="4400" b="1" dirty="0">
              <a:latin typeface="+mn-lt"/>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44028917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Grp="1" noChangeArrowheads="1"/>
          </p:cNvSpPr>
          <p:nvPr>
            <p:ph type="title"/>
          </p:nvPr>
        </p:nvSpPr>
        <p:spPr>
          <a:xfrm>
            <a:off x="457200" y="277813"/>
            <a:ext cx="8229600" cy="1139825"/>
          </a:xfrm>
        </p:spPr>
        <p:txBody>
          <a:bodyPr anchor="ctr" anchorCtr="0"/>
          <a:lstStyle/>
          <a:p>
            <a:pPr eaLnBrk="1" hangingPunct="1">
              <a:defRPr/>
            </a:pPr>
            <a:r>
              <a:rPr lang="en-US" altLang="en-US" sz="4000" b="1" dirty="0" smtClean="0">
                <a:latin typeface="Verdana"/>
              </a:rPr>
              <a:t>Flow Chart </a:t>
            </a:r>
            <a:r>
              <a:rPr lang="tr-TR" altLang="en-US" sz="4000" b="1" dirty="0" smtClean="0">
                <a:latin typeface="Verdana"/>
              </a:rPr>
              <a:t/>
            </a:r>
            <a:br>
              <a:rPr lang="tr-TR" altLang="en-US" sz="4000" b="1" dirty="0" smtClean="0">
                <a:latin typeface="Verdana"/>
              </a:rPr>
            </a:br>
            <a:r>
              <a:rPr lang="en-US" altLang="en-US" sz="4000" b="1" dirty="0" smtClean="0">
                <a:latin typeface="Verdana"/>
              </a:rPr>
              <a:t>Symbol </a:t>
            </a:r>
            <a:r>
              <a:rPr lang="en-US" altLang="en-US" sz="4000" b="1" dirty="0">
                <a:latin typeface="Verdana"/>
              </a:rPr>
              <a:t>Meanings</a:t>
            </a:r>
            <a:endParaRPr lang="en-US" altLang="en-US" sz="4000" b="1" dirty="0" smtClean="0">
              <a:solidFill>
                <a:schemeClr val="tx2"/>
              </a:solidFill>
              <a:latin typeface="+mn-lt"/>
            </a:endParaRPr>
          </a:p>
        </p:txBody>
      </p:sp>
      <p:pic>
        <p:nvPicPr>
          <p:cNvPr id="1026" name="Picture 2" descr="C:\Users\TOSHİBA\Desktop\Flowchart-Symbol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978" y="1527175"/>
            <a:ext cx="5073302" cy="478214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57</a:t>
            </a:fld>
            <a:endParaRPr lang="en-US" altLang="en-US" sz="1000" dirty="0" smtClean="0">
              <a:solidFill>
                <a:schemeClr val="tx1"/>
              </a:solidFill>
              <a:latin typeface="+mn-lt"/>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4854893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7813"/>
            <a:ext cx="8507288" cy="1139825"/>
          </a:xfrm>
        </p:spPr>
        <p:txBody>
          <a:bodyPr anchor="ctr" anchorCtr="0"/>
          <a:lstStyle/>
          <a:p>
            <a:pPr eaLnBrk="1" hangingPunct="1">
              <a:defRPr/>
            </a:pPr>
            <a:r>
              <a:rPr lang="en-US" altLang="en-US" sz="4400" b="1" dirty="0" smtClean="0">
                <a:latin typeface="Verdana"/>
              </a:rPr>
              <a:t>Simple Flow Chart Sample</a:t>
            </a:r>
            <a:endParaRPr lang="en-US" altLang="en-US" sz="4400" b="1" dirty="0" smtClean="0">
              <a:solidFill>
                <a:schemeClr val="tx2"/>
              </a:solidFill>
              <a:latin typeface="+mn-lt"/>
            </a:endParaRPr>
          </a:p>
        </p:txBody>
      </p:sp>
      <p:sp>
        <p:nvSpPr>
          <p:cNvPr id="22"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58</a:t>
            </a:fld>
            <a:endParaRPr lang="en-US" altLang="en-US" sz="1000" dirty="0" smtClean="0">
              <a:solidFill>
                <a:schemeClr val="tx1"/>
              </a:solidFill>
              <a:latin typeface="+mn-lt"/>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pic>
        <p:nvPicPr>
          <p:cNvPr id="1026" name="Picture 2" descr="C:\Users\TOSHİBA\Desktop\419px-Lava_lamp_flowchart_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41" y="1563588"/>
            <a:ext cx="4134991" cy="4618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5354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7813"/>
            <a:ext cx="8363272" cy="1139825"/>
          </a:xfrm>
        </p:spPr>
        <p:txBody>
          <a:bodyPr anchor="ctr" anchorCtr="0"/>
          <a:lstStyle/>
          <a:p>
            <a:pPr eaLnBrk="1" hangingPunct="1"/>
            <a:r>
              <a:rPr lang="en-US" sz="3600" b="1" dirty="0">
                <a:latin typeface="Verdana"/>
              </a:rPr>
              <a:t>Flow Chart for Ethical</a:t>
            </a:r>
            <a:r>
              <a:rPr lang="tr-TR" sz="3600" b="1" dirty="0">
                <a:latin typeface="Verdana"/>
              </a:rPr>
              <a:t> </a:t>
            </a:r>
            <a:r>
              <a:rPr lang="en-US" sz="3600" b="1" dirty="0">
                <a:latin typeface="Verdana"/>
              </a:rPr>
              <a:t>Decision</a:t>
            </a:r>
            <a:r>
              <a:rPr lang="tr-TR" sz="3600" b="1" dirty="0">
                <a:latin typeface="Verdana"/>
              </a:rPr>
              <a:t> </a:t>
            </a:r>
            <a:r>
              <a:rPr lang="en-US" sz="3600" b="1" dirty="0">
                <a:latin typeface="Verdana"/>
              </a:rPr>
              <a:t>Making</a:t>
            </a:r>
            <a:r>
              <a:rPr lang="tr-TR" sz="3600" b="1" dirty="0">
                <a:latin typeface="Verdana"/>
              </a:rPr>
              <a:t> </a:t>
            </a:r>
            <a:r>
              <a:rPr lang="tr-TR" sz="3600" b="1" dirty="0" smtClean="0">
                <a:latin typeface="Verdana"/>
              </a:rPr>
              <a:t>-</a:t>
            </a:r>
            <a:r>
              <a:rPr lang="en-US" sz="3600" b="1" dirty="0" smtClean="0">
                <a:latin typeface="Verdana"/>
              </a:rPr>
              <a:t> Ethical Dilemma</a:t>
            </a:r>
            <a:endParaRPr lang="en-US" altLang="en-US" sz="3200" b="1" dirty="0">
              <a:latin typeface="Verdana"/>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59</a:t>
            </a:fld>
            <a:endParaRPr lang="en-US" altLang="en-US" sz="1000" dirty="0" smtClean="0">
              <a:solidFill>
                <a:srgbClr val="00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04" y="1484784"/>
            <a:ext cx="8392176"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6"/>
          <p:cNvSpPr txBox="1">
            <a:spLocks noChangeArrowheads="1"/>
          </p:cNvSpPr>
          <p:nvPr/>
        </p:nvSpPr>
        <p:spPr bwMode="auto">
          <a:xfrm>
            <a:off x="67056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tr-TR"/>
            </a:defPPr>
            <a:lvl1pPr marL="0" algn="r" defTabSz="914400" rtl="0" eaLnBrk="0" latinLnBrk="0" hangingPunct="0">
              <a:spcBef>
                <a:spcPct val="20000"/>
              </a:spcBef>
              <a:buClr>
                <a:schemeClr val="folHlink"/>
              </a:buClr>
              <a:buSzPct val="75000"/>
              <a:buFont typeface="Wingdings" pitchFamily="2" charset="2"/>
              <a:buChar char="p"/>
              <a:defRPr sz="2800" b="0" kern="1200">
                <a:solidFill>
                  <a:schemeClr val="hlink"/>
                </a:solidFill>
                <a:latin typeface="Verdana" pitchFamily="34" charset="0"/>
                <a:ea typeface="+mn-ea"/>
                <a:cs typeface="Arial" pitchFamily="34" charset="0"/>
              </a:defRPr>
            </a:lvl1pPr>
            <a:lvl2pPr marL="742950" indent="-285750" algn="l" defTabSz="914400" rtl="0" eaLnBrk="0" latinLnBrk="0" hangingPunct="0">
              <a:spcBef>
                <a:spcPct val="20000"/>
              </a:spcBef>
              <a:buClr>
                <a:schemeClr val="accent1"/>
              </a:buClr>
              <a:buSzPct val="75000"/>
              <a:buFont typeface="Wingdings" pitchFamily="2" charset="2"/>
              <a:buChar char="n"/>
              <a:defRPr sz="2400" kern="1200">
                <a:solidFill>
                  <a:schemeClr val="hlink"/>
                </a:solidFill>
                <a:latin typeface="Verdana" pitchFamily="34" charset="0"/>
                <a:ea typeface="+mn-ea"/>
                <a:cs typeface="Arial" pitchFamily="34" charset="0"/>
              </a:defRPr>
            </a:lvl2pPr>
            <a:lvl3pPr marL="1143000" indent="-228600" algn="l" defTabSz="914400" rtl="0" eaLnBrk="0" latinLnBrk="0" hangingPunct="0">
              <a:spcBef>
                <a:spcPct val="20000"/>
              </a:spcBef>
              <a:buClr>
                <a:schemeClr val="accent2"/>
              </a:buClr>
              <a:buSzPct val="65000"/>
              <a:buFont typeface="Wingdings" pitchFamily="2" charset="2"/>
              <a:buChar char="p"/>
              <a:defRPr sz="2000" kern="1200">
                <a:solidFill>
                  <a:schemeClr val="hlink"/>
                </a:solidFill>
                <a:latin typeface="Verdana" pitchFamily="34" charset="0"/>
                <a:ea typeface="+mn-ea"/>
                <a:cs typeface="Arial" pitchFamily="34" charset="0"/>
              </a:defRPr>
            </a:lvl3pPr>
            <a:lvl4pPr marL="1600200" indent="-228600" algn="l" defTabSz="914400" rtl="0" eaLnBrk="0" latinLnBrk="0" hangingPunct="0">
              <a:spcBef>
                <a:spcPct val="20000"/>
              </a:spcBef>
              <a:buClr>
                <a:schemeClr val="bg2"/>
              </a:buClr>
              <a:buFont typeface="Wingdings" pitchFamily="2" charset="2"/>
              <a:buChar char="§"/>
              <a:defRPr sz="1800" kern="1200">
                <a:solidFill>
                  <a:schemeClr val="hlink"/>
                </a:solidFill>
                <a:latin typeface="Verdana" pitchFamily="34" charset="0"/>
                <a:ea typeface="+mn-ea"/>
                <a:cs typeface="Arial" pitchFamily="34" charset="0"/>
              </a:defRPr>
            </a:lvl4pPr>
            <a:lvl5pPr marL="2057400" indent="-228600" algn="l" defTabSz="914400" rtl="0" eaLnBrk="0" latinLnBrk="0" hangingPunct="0">
              <a:spcBef>
                <a:spcPct val="20000"/>
              </a:spcBef>
              <a:buClr>
                <a:schemeClr val="tx2"/>
              </a:buClr>
              <a:buSzPct val="80000"/>
              <a:buFont typeface="Wingdings" pitchFamily="2" charset="2"/>
              <a:buChar char="§"/>
              <a:defRPr sz="1800" kern="1200">
                <a:solidFill>
                  <a:schemeClr val="hlink"/>
                </a:solidFill>
                <a:latin typeface="Verdana" pitchFamily="34" charset="0"/>
                <a:ea typeface="+mn-ea"/>
                <a:cs typeface="Arial" pitchFamily="34" charset="0"/>
              </a:defRPr>
            </a:lvl5pPr>
            <a:lvl6pPr marL="2514600" indent="-228600" algn="l" defTabSz="914400" rtl="0" eaLnBrk="0" fontAlgn="base" latinLnBrk="0" hangingPunct="0">
              <a:spcBef>
                <a:spcPct val="20000"/>
              </a:spcBef>
              <a:spcAft>
                <a:spcPct val="0"/>
              </a:spcAft>
              <a:buClr>
                <a:schemeClr val="tx2"/>
              </a:buClr>
              <a:buSzPct val="80000"/>
              <a:buFont typeface="Wingdings" pitchFamily="2" charset="2"/>
              <a:buChar char="§"/>
              <a:defRPr sz="1800" kern="1200">
                <a:solidFill>
                  <a:schemeClr val="hlink"/>
                </a:solidFill>
                <a:latin typeface="Verdana" pitchFamily="34" charset="0"/>
                <a:ea typeface="+mn-ea"/>
                <a:cs typeface="Arial" pitchFamily="34" charset="0"/>
              </a:defRPr>
            </a:lvl6pPr>
            <a:lvl7pPr marL="2971800" indent="-228600" algn="l" defTabSz="914400" rtl="0" eaLnBrk="0" fontAlgn="base" latinLnBrk="0" hangingPunct="0">
              <a:spcBef>
                <a:spcPct val="20000"/>
              </a:spcBef>
              <a:spcAft>
                <a:spcPct val="0"/>
              </a:spcAft>
              <a:buClr>
                <a:schemeClr val="tx2"/>
              </a:buClr>
              <a:buSzPct val="80000"/>
              <a:buFont typeface="Wingdings" pitchFamily="2" charset="2"/>
              <a:buChar char="§"/>
              <a:defRPr sz="1800" kern="1200">
                <a:solidFill>
                  <a:schemeClr val="hlink"/>
                </a:solidFill>
                <a:latin typeface="Verdana" pitchFamily="34" charset="0"/>
                <a:ea typeface="+mn-ea"/>
                <a:cs typeface="Arial" pitchFamily="34" charset="0"/>
              </a:defRPr>
            </a:lvl7pPr>
            <a:lvl8pPr marL="3429000" indent="-228600" algn="l" defTabSz="914400" rtl="0" eaLnBrk="0" fontAlgn="base" latinLnBrk="0" hangingPunct="0">
              <a:spcBef>
                <a:spcPct val="20000"/>
              </a:spcBef>
              <a:spcAft>
                <a:spcPct val="0"/>
              </a:spcAft>
              <a:buClr>
                <a:schemeClr val="tx2"/>
              </a:buClr>
              <a:buSzPct val="80000"/>
              <a:buFont typeface="Wingdings" pitchFamily="2" charset="2"/>
              <a:buChar char="§"/>
              <a:defRPr sz="1800" kern="1200">
                <a:solidFill>
                  <a:schemeClr val="hlink"/>
                </a:solidFill>
                <a:latin typeface="Verdana" pitchFamily="34" charset="0"/>
                <a:ea typeface="+mn-ea"/>
                <a:cs typeface="Arial" pitchFamily="34" charset="0"/>
              </a:defRPr>
            </a:lvl8pPr>
            <a:lvl9pPr marL="3886200" indent="-228600" algn="l" defTabSz="914400" rtl="0" eaLnBrk="0" fontAlgn="base" latinLnBrk="0" hangingPunct="0">
              <a:spcBef>
                <a:spcPct val="20000"/>
              </a:spcBef>
              <a:spcAft>
                <a:spcPct val="0"/>
              </a:spcAft>
              <a:buClr>
                <a:schemeClr val="tx2"/>
              </a:buClr>
              <a:buSzPct val="80000"/>
              <a:buFont typeface="Wingdings" pitchFamily="2" charset="2"/>
              <a:buChar char="§"/>
              <a:defRPr sz="1800" kern="1200">
                <a:solidFill>
                  <a:schemeClr val="hlink"/>
                </a:solidFill>
                <a:latin typeface="Verdana" pitchFamily="34" charset="0"/>
                <a:ea typeface="+mn-ea"/>
                <a:cs typeface="Arial" pitchFamily="34" charset="0"/>
              </a:defRPr>
            </a:lvl9pPr>
          </a:lstStyle>
          <a:p>
            <a:pPr eaLnBrk="1" hangingPunct="1">
              <a:spcBef>
                <a:spcPct val="0"/>
              </a:spcBef>
              <a:buClrTx/>
              <a:buSzTx/>
              <a:buFontTx/>
              <a:buNone/>
            </a:pPr>
            <a:r>
              <a:rPr lang="en-US" altLang="en-US" sz="100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57</a:t>
            </a:fld>
            <a:endParaRPr lang="en-US" altLang="en-US" sz="1000" dirty="0" smtClean="0">
              <a:solidFill>
                <a:schemeClr val="tx1"/>
              </a:solidFill>
              <a:latin typeface="+mn-lt"/>
            </a:endParaRPr>
          </a:p>
        </p:txBody>
      </p:sp>
    </p:spTree>
    <p:extLst>
      <p:ext uri="{BB962C8B-B14F-4D97-AF65-F5344CB8AC3E}">
        <p14:creationId xmlns:p14="http://schemas.microsoft.com/office/powerpoint/2010/main" val="1084927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mn-lt"/>
              </a:rPr>
              <a:t>Factual Issues</a:t>
            </a:r>
            <a:endParaRPr lang="en-US" sz="4400" b="1" dirty="0">
              <a:latin typeface="+mn-lt"/>
            </a:endParaRPr>
          </a:p>
        </p:txBody>
      </p:sp>
      <p:sp>
        <p:nvSpPr>
          <p:cNvPr id="3" name="Content Placeholder 2"/>
          <p:cNvSpPr>
            <a:spLocks noGrp="1"/>
          </p:cNvSpPr>
          <p:nvPr>
            <p:ph idx="1"/>
          </p:nvPr>
        </p:nvSpPr>
        <p:spPr>
          <a:xfrm>
            <a:off x="457200" y="1600200"/>
            <a:ext cx="8219256" cy="4530725"/>
          </a:xfrm>
        </p:spPr>
        <p:txBody>
          <a:bodyPr/>
          <a:lstStyle/>
          <a:p>
            <a:pPr>
              <a:defRPr/>
            </a:pPr>
            <a:r>
              <a:rPr lang="en-US" dirty="0" smtClean="0"/>
              <a:t>Factual issues </a:t>
            </a:r>
            <a:r>
              <a:rPr lang="en-US" dirty="0" smtClean="0"/>
              <a:t>arise, for example, in </a:t>
            </a:r>
            <a:r>
              <a:rPr lang="en-US" dirty="0" smtClean="0"/>
              <a:t>case we </a:t>
            </a:r>
            <a:r>
              <a:rPr lang="en-US" dirty="0"/>
              <a:t>do not </a:t>
            </a:r>
            <a:r>
              <a:rPr lang="en-US" dirty="0" smtClean="0"/>
              <a:t>know; </a:t>
            </a:r>
            <a:endParaRPr lang="en-US" dirty="0" smtClean="0"/>
          </a:p>
          <a:p>
            <a:pPr lvl="1">
              <a:defRPr/>
            </a:pPr>
            <a:r>
              <a:rPr lang="en-US" dirty="0"/>
              <a:t>what the effects of a certain course of action will be</a:t>
            </a:r>
            <a:r>
              <a:rPr lang="en-US" dirty="0" smtClean="0"/>
              <a:t>,</a:t>
            </a:r>
            <a:endParaRPr lang="en-US" dirty="0"/>
          </a:p>
          <a:p>
            <a:pPr lvl="1">
              <a:defRPr/>
            </a:pPr>
            <a:r>
              <a:rPr lang="en-US" dirty="0"/>
              <a:t>what risks are involved in a certain </a:t>
            </a:r>
            <a:r>
              <a:rPr lang="en-US" dirty="0" smtClean="0"/>
              <a:t>technology,</a:t>
            </a:r>
            <a:endParaRPr lang="en-US" dirty="0"/>
          </a:p>
          <a:p>
            <a:pPr lvl="1">
              <a:defRPr/>
            </a:pPr>
            <a:r>
              <a:rPr lang="en-US" dirty="0" smtClean="0"/>
              <a:t>how </a:t>
            </a:r>
            <a:r>
              <a:rPr lang="en-US" dirty="0" smtClean="0"/>
              <a:t>much a certain modification in a design will cost</a:t>
            </a:r>
            <a:r>
              <a:rPr lang="en-US" dirty="0" smtClean="0"/>
              <a:t>,</a:t>
            </a:r>
            <a:endParaRPr lang="en-US" dirty="0" smtClean="0"/>
          </a:p>
          <a:p>
            <a:pPr lvl="1">
              <a:defRPr/>
            </a:pPr>
            <a:r>
              <a:rPr lang="en-US" dirty="0" smtClean="0"/>
              <a:t>how </a:t>
            </a:r>
            <a:r>
              <a:rPr lang="en-US" dirty="0" smtClean="0"/>
              <a:t>accurate a given test </a:t>
            </a:r>
            <a:r>
              <a:rPr lang="en-US" dirty="0" smtClean="0"/>
              <a:t>is</a:t>
            </a:r>
            <a:r>
              <a:rPr lang="en-US" dirty="0" smtClean="0"/>
              <a:t>.</a:t>
            </a:r>
            <a:endParaRPr lang="en-US" dirty="0" smtClean="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6</a:t>
            </a:fld>
            <a:endParaRPr lang="en-US" altLang="en-US" sz="1000" dirty="0" smtClean="0">
              <a:solidFill>
                <a:schemeClr val="tx1"/>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7757769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7813"/>
            <a:ext cx="8363272" cy="1139825"/>
          </a:xfrm>
        </p:spPr>
        <p:txBody>
          <a:bodyPr anchor="ctr" anchorCtr="0"/>
          <a:lstStyle/>
          <a:p>
            <a:pPr eaLnBrk="1" hangingPunct="1"/>
            <a:r>
              <a:rPr lang="en-US" sz="4000" b="1" dirty="0" smtClean="0">
                <a:latin typeface="Verdana"/>
              </a:rPr>
              <a:t>Flow Chart for Approval to Conduct a Clinical Trial</a:t>
            </a:r>
            <a:endParaRPr lang="en-US" altLang="en-US" sz="3600" b="1" dirty="0">
              <a:latin typeface="Verdana"/>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60</a:t>
            </a:fld>
            <a:endParaRPr lang="en-US" altLang="en-US" sz="1000" dirty="0" smtClean="0">
              <a:solidFill>
                <a:srgbClr val="00000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758" y="1484783"/>
            <a:ext cx="6147586" cy="5112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5536" y="6022449"/>
            <a:ext cx="2808312" cy="430887"/>
          </a:xfrm>
          <a:prstGeom prst="rect">
            <a:avLst/>
          </a:prstGeom>
        </p:spPr>
        <p:txBody>
          <a:bodyPr wrap="square">
            <a:spAutoFit/>
          </a:bodyPr>
          <a:lstStyle/>
          <a:p>
            <a:pPr lvl="0"/>
            <a:r>
              <a:rPr lang="en-GB" altLang="en-US" sz="1100" b="1" dirty="0">
                <a:solidFill>
                  <a:schemeClr val="tx2"/>
                </a:solidFill>
                <a:latin typeface="Verdana" panose="020B0604030504040204" pitchFamily="34" charset="0"/>
                <a:ea typeface="Verdana" panose="020B0604030504040204" pitchFamily="34" charset="0"/>
                <a:cs typeface="Verdana" panose="020B0604030504040204" pitchFamily="34" charset="0"/>
              </a:rPr>
              <a:t>IRB</a:t>
            </a:r>
            <a:r>
              <a:rPr lang="tr-TR" altLang="en-US" sz="1100" dirty="0">
                <a:solidFill>
                  <a:schemeClr val="tx2"/>
                </a:solidFill>
                <a:latin typeface="Verdana" panose="020B0604030504040204" pitchFamily="34" charset="0"/>
                <a:ea typeface="Verdana" panose="020B0604030504040204" pitchFamily="34" charset="0"/>
                <a:cs typeface="Verdana" panose="020B0604030504040204" pitchFamily="34" charset="0"/>
              </a:rPr>
              <a:t>: </a:t>
            </a:r>
            <a:r>
              <a:rPr lang="en-GB" altLang="en-US" sz="1100" dirty="0">
                <a:solidFill>
                  <a:schemeClr val="tx2"/>
                </a:solidFill>
                <a:latin typeface="Verdana" panose="020B0604030504040204" pitchFamily="34" charset="0"/>
                <a:ea typeface="Verdana" panose="020B0604030504040204" pitchFamily="34" charset="0"/>
                <a:cs typeface="Verdana" panose="020B0604030504040204" pitchFamily="34" charset="0"/>
              </a:rPr>
              <a:t>Institutional Review Board</a:t>
            </a:r>
            <a:endParaRPr lang="tr-TR" altLang="en-US" sz="1100" dirty="0">
              <a:solidFill>
                <a:schemeClr val="tx2"/>
              </a:solidFill>
              <a:latin typeface="Verdana" panose="020B0604030504040204" pitchFamily="34" charset="0"/>
              <a:ea typeface="Verdana" panose="020B0604030504040204" pitchFamily="34" charset="0"/>
              <a:cs typeface="Verdana" panose="020B0604030504040204" pitchFamily="34" charset="0"/>
            </a:endParaRPr>
          </a:p>
          <a:p>
            <a:pPr lvl="0"/>
            <a:r>
              <a:rPr lang="en-GB" altLang="en-US" sz="1100" b="1" dirty="0" err="1">
                <a:solidFill>
                  <a:schemeClr val="tx2"/>
                </a:solidFill>
                <a:latin typeface="Verdana" panose="020B0604030504040204" pitchFamily="34" charset="0"/>
                <a:ea typeface="Verdana" panose="020B0604030504040204" pitchFamily="34" charset="0"/>
                <a:cs typeface="Verdana" panose="020B0604030504040204" pitchFamily="34" charset="0"/>
              </a:rPr>
              <a:t>IEC</a:t>
            </a:r>
            <a:r>
              <a:rPr lang="tr-TR" altLang="en-US" sz="1100" dirty="0">
                <a:solidFill>
                  <a:schemeClr val="tx2"/>
                </a:solidFill>
                <a:latin typeface="Verdana" panose="020B0604030504040204" pitchFamily="34" charset="0"/>
                <a:ea typeface="Verdana" panose="020B0604030504040204" pitchFamily="34" charset="0"/>
                <a:cs typeface="Verdana" panose="020B0604030504040204" pitchFamily="34" charset="0"/>
              </a:rPr>
              <a:t>: </a:t>
            </a:r>
            <a:r>
              <a:rPr lang="en-GB" altLang="en-US" sz="1100" dirty="0">
                <a:solidFill>
                  <a:schemeClr val="tx2"/>
                </a:solidFill>
                <a:latin typeface="Verdana" panose="020B0604030504040204" pitchFamily="34" charset="0"/>
                <a:ea typeface="Verdana" panose="020B0604030504040204" pitchFamily="34" charset="0"/>
                <a:cs typeface="Verdana" panose="020B0604030504040204" pitchFamily="34" charset="0"/>
              </a:rPr>
              <a:t>Independent Ethics Committee</a:t>
            </a:r>
            <a:endParaRPr lang="en-US" altLang="en-US" sz="11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4785143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Grp="1" noChangeArrowheads="1"/>
          </p:cNvSpPr>
          <p:nvPr>
            <p:ph type="title"/>
          </p:nvPr>
        </p:nvSpPr>
        <p:spPr>
          <a:xfrm>
            <a:off x="457200" y="277813"/>
            <a:ext cx="8229600" cy="1139825"/>
          </a:xfrm>
        </p:spPr>
        <p:txBody>
          <a:bodyPr anchor="ctr" anchorCtr="0"/>
          <a:lstStyle/>
          <a:p>
            <a:pPr eaLnBrk="1" hangingPunct="1">
              <a:defRPr/>
            </a:pPr>
            <a:r>
              <a:rPr lang="en-US" altLang="en-US" sz="4400" b="1" dirty="0" smtClean="0">
                <a:latin typeface="Verdana"/>
              </a:rPr>
              <a:t>Software Service</a:t>
            </a:r>
            <a:r>
              <a:rPr lang="tr-TR" altLang="en-US" sz="4400" b="1" dirty="0" smtClean="0">
                <a:latin typeface="Verdana"/>
              </a:rPr>
              <a:t/>
            </a:r>
            <a:br>
              <a:rPr lang="tr-TR" altLang="en-US" sz="4400" b="1" dirty="0" smtClean="0">
                <a:latin typeface="Verdana"/>
              </a:rPr>
            </a:br>
            <a:r>
              <a:rPr lang="en-US" altLang="en-US" sz="4400" b="1" dirty="0" smtClean="0">
                <a:latin typeface="Verdana"/>
              </a:rPr>
              <a:t>Cross</a:t>
            </a:r>
            <a:r>
              <a:rPr lang="tr-TR" altLang="en-US" sz="4400" b="1" dirty="0">
                <a:latin typeface="Verdana"/>
              </a:rPr>
              <a:t>-</a:t>
            </a:r>
            <a:r>
              <a:rPr lang="en-US" altLang="en-US" sz="4400" b="1" dirty="0" smtClean="0">
                <a:latin typeface="Verdana"/>
              </a:rPr>
              <a:t>Function Process</a:t>
            </a:r>
            <a:endParaRPr lang="en-US" altLang="en-US" sz="4400" b="1" dirty="0" smtClean="0">
              <a:solidFill>
                <a:schemeClr val="tx2"/>
              </a:solidFill>
              <a:latin typeface="+mn-lt"/>
            </a:endParaRPr>
          </a:p>
        </p:txBody>
      </p:sp>
      <p:sp>
        <p:nvSpPr>
          <p:cNvPr id="27"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latin typeface="Verdana"/>
              </a:rPr>
              <a:t>4-</a:t>
            </a:r>
            <a:fld id="{2147848A-0A2B-4DF2-9C94-DCF4B653383F}" type="slidenum">
              <a:rPr lang="en-US" altLang="en-US" sz="1000" smtClean="0">
                <a:solidFill>
                  <a:srgbClr val="000000"/>
                </a:solidFill>
                <a:latin typeface="Verdana"/>
              </a:rPr>
              <a:pPr eaLnBrk="1" hangingPunct="1">
                <a:spcBef>
                  <a:spcPct val="0"/>
                </a:spcBef>
                <a:buClrTx/>
                <a:buSzTx/>
                <a:buFontTx/>
                <a:buNone/>
              </a:pPr>
              <a:t>61</a:t>
            </a:fld>
            <a:endParaRPr lang="en-US" altLang="en-US" sz="1000" dirty="0" smtClean="0">
              <a:solidFill>
                <a:srgbClr val="000000"/>
              </a:solidFill>
              <a:latin typeface="Verdana"/>
            </a:endParaRPr>
          </a:p>
        </p:txBody>
      </p:sp>
      <p:pic>
        <p:nvPicPr>
          <p:cNvPr id="2050" name="Picture 2" descr="C:\Users\TOSHİBA\Desktop\software-service-cross-function-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394" y="1556793"/>
            <a:ext cx="7087006" cy="4665612"/>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8419230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5" descr="flowbreeze-screen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06288"/>
            <a:ext cx="8202488" cy="5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6"/>
          <p:cNvSpPr txBox="1">
            <a:spLocks noChangeArrowheads="1"/>
          </p:cNvSpPr>
          <p:nvPr/>
        </p:nvSpPr>
        <p:spPr bwMode="auto">
          <a:xfrm>
            <a:off x="595064" y="6230639"/>
            <a:ext cx="815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sz="1600" dirty="0">
                <a:hlinkClick r:id="rId4"/>
              </a:rPr>
              <a:t>http://</a:t>
            </a:r>
            <a:r>
              <a:rPr lang="en-US" sz="1600" dirty="0" smtClean="0">
                <a:hlinkClick r:id="rId4"/>
              </a:rPr>
              <a:t>www.freebusinesssoftware.org/business-softwareflowbreeze-2.2-coupons.htm</a:t>
            </a:r>
            <a:r>
              <a:rPr lang="en-US" sz="1400" dirty="0" smtClean="0">
                <a:hlinkClick r:id="rId4"/>
              </a:rPr>
              <a:t>l</a:t>
            </a:r>
            <a:r>
              <a:rPr lang="en-US" dirty="0" smtClean="0"/>
              <a:t> </a:t>
            </a:r>
            <a:endParaRPr lang="en-US" dirty="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latin typeface="+mn-lt"/>
              </a:rPr>
              <a:t>4-</a:t>
            </a:r>
            <a:fld id="{2147848A-0A2B-4DF2-9C94-DCF4B653383F}" type="slidenum">
              <a:rPr lang="en-US" altLang="en-US" sz="1000" smtClean="0">
                <a:solidFill>
                  <a:schemeClr val="tx1"/>
                </a:solidFill>
                <a:latin typeface="+mn-lt"/>
              </a:rPr>
              <a:pPr eaLnBrk="1" hangingPunct="1">
                <a:spcBef>
                  <a:spcPct val="0"/>
                </a:spcBef>
                <a:buClrTx/>
                <a:buSzTx/>
                <a:buFontTx/>
                <a:buNone/>
              </a:pPr>
              <a:t>62</a:t>
            </a:fld>
            <a:endParaRPr lang="en-US" altLang="en-US" sz="1000" dirty="0" smtClean="0">
              <a:solidFill>
                <a:schemeClr val="tx1"/>
              </a:solidFill>
              <a:latin typeface="+mn-lt"/>
            </a:endParaRPr>
          </a:p>
        </p:txBody>
      </p:sp>
    </p:spTree>
    <p:extLst>
      <p:ext uri="{BB962C8B-B14F-4D97-AF65-F5344CB8AC3E}">
        <p14:creationId xmlns:p14="http://schemas.microsoft.com/office/powerpoint/2010/main" val="12822717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marL="0" indent="0" eaLnBrk="1" hangingPunct="1">
              <a:buNone/>
              <a:defRPr/>
            </a:pPr>
            <a:endParaRPr lang="tr-TR" altLang="en-US" dirty="0" smtClean="0"/>
          </a:p>
          <a:p>
            <a:pPr marL="0" indent="0" algn="ctr" eaLnBrk="1" hangingPunct="1">
              <a:buNone/>
              <a:defRPr/>
            </a:pPr>
            <a:r>
              <a:rPr lang="en-GB" altLang="en-US" sz="4400" b="1" dirty="0" smtClean="0"/>
              <a:t>Sample </a:t>
            </a:r>
            <a:r>
              <a:rPr lang="en-GB" altLang="en-US" sz="4400" b="1" dirty="0"/>
              <a:t>Case </a:t>
            </a:r>
            <a:endParaRPr lang="tr-TR" altLang="en-US" sz="4400" b="1" dirty="0" smtClean="0"/>
          </a:p>
          <a:p>
            <a:pPr marL="0" indent="0" algn="ctr" eaLnBrk="1" hangingPunct="1">
              <a:buNone/>
              <a:defRPr/>
            </a:pPr>
            <a:endParaRPr lang="tr-TR" altLang="en-US" sz="4400" b="1" dirty="0" smtClean="0"/>
          </a:p>
          <a:p>
            <a:pPr marL="0" indent="0" algn="ctr" eaLnBrk="1" hangingPunct="1">
              <a:buNone/>
              <a:defRPr/>
            </a:pPr>
            <a:r>
              <a:rPr lang="en-GB" altLang="en-US" sz="4400" b="1" dirty="0" smtClean="0"/>
              <a:t>Bell’s </a:t>
            </a:r>
            <a:r>
              <a:rPr lang="en-GB" altLang="en-US" sz="4400" b="1" dirty="0"/>
              <a:t>Amusement Park</a:t>
            </a:r>
          </a:p>
          <a:p>
            <a:pPr marL="0" indent="0" algn="ctr" eaLnBrk="1" hangingPunct="1">
              <a:buNone/>
              <a:defRPr/>
            </a:pPr>
            <a:r>
              <a:rPr lang="en-GB" altLang="en-US" sz="4400" b="1" dirty="0"/>
              <a:t>Tulsa, Oklahoma</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63</a:t>
            </a:fld>
            <a:endParaRPr lang="en-US" altLang="en-US" sz="1000" dirty="0" smtClean="0">
              <a:solidFill>
                <a:schemeClr val="tx1"/>
              </a:solidFill>
            </a:endParaRPr>
          </a:p>
        </p:txBody>
      </p:sp>
      <p:sp>
        <p:nvSpPr>
          <p:cNvPr id="6" name="Rectangle 2"/>
          <p:cNvSpPr>
            <a:spLocks noGrp="1" noChangeArrowheads="1"/>
          </p:cNvSpPr>
          <p:nvPr>
            <p:ph type="title"/>
          </p:nvPr>
        </p:nvSpPr>
        <p:spPr>
          <a:xfrm>
            <a:off x="457200" y="277813"/>
            <a:ext cx="8363272" cy="1139825"/>
          </a:xfrm>
        </p:spPr>
        <p:txBody>
          <a:bodyPr anchor="ctr" anchorCtr="0"/>
          <a:lstStyle/>
          <a:p>
            <a:pPr eaLnBrk="1" hangingPunct="1"/>
            <a:r>
              <a:rPr lang="en-US" altLang="en-US" sz="4000" b="1" dirty="0">
                <a:latin typeface="Verdana"/>
              </a:rPr>
              <a:t>Line Drawing &amp; Flow Chart Techniques</a:t>
            </a:r>
            <a:endParaRPr lang="en-US" altLang="en-US" sz="4400" b="1" dirty="0">
              <a:latin typeface="Verdana"/>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9703129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chor="ctr" anchorCtr="0"/>
          <a:lstStyle/>
          <a:p>
            <a:pPr eaLnBrk="1" hangingPunct="1">
              <a:defRPr/>
            </a:pPr>
            <a:r>
              <a:rPr lang="en-US" altLang="en-US" sz="4000" b="1" dirty="0" smtClean="0">
                <a:latin typeface="+mn-lt"/>
              </a:rPr>
              <a:t>Bell’s Amusement Park ‘‘Wildcat Roller Coaster’’</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64</a:t>
            </a:fld>
            <a:endParaRPr lang="en-US" altLang="en-US" sz="1000" dirty="0" smtClean="0">
              <a:solidFill>
                <a:srgbClr val="000000"/>
              </a:solidFill>
            </a:endParaRPr>
          </a:p>
        </p:txBody>
      </p:sp>
      <p:pic>
        <p:nvPicPr>
          <p:cNvPr id="2050" name="Picture 2" descr="http://upload.wikimedia.org/wikipedia/commons/thumb/6/65/Luna_Park_Melbourne_scenic_railway.jpg/200px-Luna_Park_Melbourne_scenic_railway.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213" y="1556793"/>
            <a:ext cx="3355211" cy="46805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3529" y="2735747"/>
            <a:ext cx="4709684" cy="1040285"/>
          </a:xfrm>
          <a:prstGeom prst="rect">
            <a:avLst/>
          </a:prstGeom>
        </p:spPr>
        <p:txBody>
          <a:bodyPr wrap="square">
            <a:spAutoFit/>
          </a:bodyPr>
          <a:lstStyle/>
          <a:p>
            <a:pPr fontAlgn="base">
              <a:spcBef>
                <a:spcPct val="20000"/>
              </a:spcBef>
              <a:spcAft>
                <a:spcPct val="0"/>
              </a:spcAft>
              <a:buClr>
                <a:srgbClr val="999966"/>
              </a:buClr>
              <a:buSzPct val="75000"/>
              <a:defRPr/>
            </a:pPr>
            <a:r>
              <a:rPr lang="en-US" altLang="en-US" sz="2800" kern="0" dirty="0" smtClean="0">
                <a:solidFill>
                  <a:srgbClr val="666699"/>
                </a:solidFill>
              </a:rPr>
              <a:t>Roller coaster car</a:t>
            </a:r>
            <a:r>
              <a:rPr lang="tr-TR" altLang="en-US" sz="2800" kern="0" dirty="0" smtClean="0">
                <a:solidFill>
                  <a:srgbClr val="666699"/>
                </a:solidFill>
              </a:rPr>
              <a:t> </a:t>
            </a:r>
            <a:r>
              <a:rPr lang="en-US" altLang="en-US" sz="2800" kern="0" dirty="0" smtClean="0">
                <a:solidFill>
                  <a:srgbClr val="666699"/>
                </a:solidFill>
              </a:rPr>
              <a:t>on</a:t>
            </a:r>
            <a:r>
              <a:rPr lang="tr-TR" altLang="en-US" sz="2800" kern="0" dirty="0" smtClean="0">
                <a:solidFill>
                  <a:srgbClr val="666699"/>
                </a:solidFill>
              </a:rPr>
              <a:t> </a:t>
            </a:r>
            <a:r>
              <a:rPr lang="en-US" altLang="en-US" sz="2800" kern="0" dirty="0" smtClean="0">
                <a:solidFill>
                  <a:srgbClr val="666699"/>
                </a:solidFill>
              </a:rPr>
              <a:t>the </a:t>
            </a:r>
            <a:endParaRPr lang="tr-TR" altLang="en-US" sz="2800" kern="0" dirty="0" smtClean="0">
              <a:solidFill>
                <a:srgbClr val="666699"/>
              </a:solidFill>
            </a:endParaRPr>
          </a:p>
          <a:p>
            <a:pPr fontAlgn="base">
              <a:spcBef>
                <a:spcPct val="20000"/>
              </a:spcBef>
              <a:spcAft>
                <a:spcPct val="0"/>
              </a:spcAft>
              <a:buClr>
                <a:srgbClr val="999966"/>
              </a:buClr>
              <a:buSzPct val="75000"/>
              <a:defRPr/>
            </a:pPr>
            <a:r>
              <a:rPr lang="en-US" altLang="en-US" sz="2800" kern="0" dirty="0" smtClean="0">
                <a:solidFill>
                  <a:srgbClr val="666699"/>
                </a:solidFill>
              </a:rPr>
              <a:t>“Wildcat Roller Coaster”</a:t>
            </a:r>
            <a:endParaRPr lang="en-US" altLang="en-US" sz="2800" kern="0" dirty="0">
              <a:solidFill>
                <a:srgbClr val="666699"/>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5139128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chor="ctr" anchorCtr="0"/>
          <a:lstStyle/>
          <a:p>
            <a:pPr eaLnBrk="1" hangingPunct="1">
              <a:defRPr/>
            </a:pPr>
            <a:r>
              <a:rPr lang="en-US" altLang="en-US" sz="4400" b="1" dirty="0">
                <a:latin typeface="Verdana"/>
              </a:rPr>
              <a:t>Accident Summary</a:t>
            </a:r>
            <a:endParaRPr lang="en-US" altLang="en-US" sz="4400" b="1" dirty="0" smtClean="0">
              <a:latin typeface="+mn-lt"/>
            </a:endParaRPr>
          </a:p>
        </p:txBody>
      </p:sp>
      <p:sp>
        <p:nvSpPr>
          <p:cNvPr id="65539" name="Rectangle 3"/>
          <p:cNvSpPr>
            <a:spLocks noGrp="1" noChangeArrowheads="1"/>
          </p:cNvSpPr>
          <p:nvPr>
            <p:ph type="body" idx="1"/>
          </p:nvPr>
        </p:nvSpPr>
        <p:spPr/>
        <p:txBody>
          <a:bodyPr/>
          <a:lstStyle/>
          <a:p>
            <a:pPr eaLnBrk="1" hangingPunct="1">
              <a:defRPr/>
            </a:pPr>
            <a:r>
              <a:rPr lang="en-GB" altLang="en-US" dirty="0">
                <a:solidFill>
                  <a:schemeClr val="tx2"/>
                </a:solidFill>
              </a:rPr>
              <a:t>April 20, 1997 – Two roller coaster cars collided on the ‘‘Wildcat Roller Coaster’’</a:t>
            </a:r>
          </a:p>
          <a:p>
            <a:pPr eaLnBrk="1" hangingPunct="1">
              <a:defRPr/>
            </a:pPr>
            <a:r>
              <a:rPr lang="en-GB" altLang="en-US" dirty="0">
                <a:solidFill>
                  <a:schemeClr val="tx2"/>
                </a:solidFill>
              </a:rPr>
              <a:t>Mechanical failures on the roller coaster caused a car near the top of a chain hill to disengage and roll backwards, colliding with another car</a:t>
            </a:r>
          </a:p>
          <a:p>
            <a:pPr eaLnBrk="1" hangingPunct="1">
              <a:defRPr/>
            </a:pPr>
            <a:r>
              <a:rPr lang="en-GB" altLang="en-US" dirty="0">
                <a:solidFill>
                  <a:schemeClr val="tx2"/>
                </a:solidFill>
              </a:rPr>
              <a:t>One person was killed and five others were injured</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65</a:t>
            </a:fld>
            <a:endParaRPr lang="en-US" altLang="en-US" sz="1000" dirty="0" smtClean="0">
              <a:solidFill>
                <a:srgbClr val="000000"/>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6513272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chor="ctr" anchorCtr="0"/>
          <a:lstStyle/>
          <a:p>
            <a:pPr eaLnBrk="1" hangingPunct="1">
              <a:defRPr/>
            </a:pPr>
            <a:r>
              <a:rPr lang="en-US" altLang="en-US" sz="4400" b="1" dirty="0" smtClean="0">
                <a:latin typeface="+mn-lt"/>
              </a:rPr>
              <a:t>Causal Factors</a:t>
            </a:r>
          </a:p>
        </p:txBody>
      </p:sp>
      <p:sp>
        <p:nvSpPr>
          <p:cNvPr id="60419" name="Rectangle 3"/>
          <p:cNvSpPr>
            <a:spLocks noGrp="1" noChangeArrowheads="1"/>
          </p:cNvSpPr>
          <p:nvPr>
            <p:ph type="body" idx="1"/>
          </p:nvPr>
        </p:nvSpPr>
        <p:spPr/>
        <p:txBody>
          <a:bodyPr/>
          <a:lstStyle/>
          <a:p>
            <a:pPr eaLnBrk="1" hangingPunct="1">
              <a:defRPr/>
            </a:pPr>
            <a:r>
              <a:rPr lang="en-US" altLang="en-US" dirty="0" smtClean="0"/>
              <a:t>The “chain dog”, which prevents cars from rolling backward failed to keep the first car on the track and </a:t>
            </a:r>
            <a:r>
              <a:rPr lang="en-US" altLang="en-US" dirty="0">
                <a:solidFill>
                  <a:srgbClr val="666699"/>
                </a:solidFill>
              </a:rPr>
              <a:t>the car</a:t>
            </a:r>
            <a:r>
              <a:rPr lang="en-US" altLang="en-US" dirty="0" smtClean="0"/>
              <a:t> slipped back and crashed into the car behind</a:t>
            </a:r>
          </a:p>
          <a:p>
            <a:pPr eaLnBrk="1" hangingPunct="1">
              <a:defRPr/>
            </a:pPr>
            <a:r>
              <a:rPr lang="en-US" altLang="en-US" dirty="0" smtClean="0"/>
              <a:t>There was no maintenance records and/or documentation for scheduled or nonscheduled maintenance of the </a:t>
            </a:r>
            <a:r>
              <a:rPr lang="tr-TR" altLang="en-US" dirty="0" smtClean="0"/>
              <a:t>‘</a:t>
            </a:r>
            <a:r>
              <a:rPr lang="en-US" altLang="en-US" dirty="0" smtClean="0"/>
              <a:t>‘Wildcat Roller Coaster’</a:t>
            </a:r>
            <a:r>
              <a:rPr lang="tr-TR" altLang="en-US" dirty="0" smtClean="0"/>
              <a:t>’</a:t>
            </a:r>
            <a:r>
              <a:rPr lang="en-US" altLang="en-US" dirty="0" smtClean="0"/>
              <a:t>, and neither operating procedures</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66</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0065845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chor="ctr" anchorCtr="0"/>
          <a:lstStyle/>
          <a:p>
            <a:pPr eaLnBrk="1" hangingPunct="1">
              <a:defRPr/>
            </a:pPr>
            <a:r>
              <a:rPr lang="en-US" altLang="en-US" sz="3600" b="1" dirty="0">
                <a:latin typeface="Verdana"/>
              </a:rPr>
              <a:t>Line Drawing</a:t>
            </a:r>
            <a:r>
              <a:rPr lang="tr-TR" altLang="en-US" sz="3600" b="1" dirty="0">
                <a:latin typeface="Verdana"/>
              </a:rPr>
              <a:t> – </a:t>
            </a:r>
            <a:r>
              <a:rPr lang="en-US" altLang="en-US" sz="3600" b="1" dirty="0" smtClean="0">
                <a:latin typeface="Verdana"/>
              </a:rPr>
              <a:t>Maintenance</a:t>
            </a:r>
            <a:r>
              <a:rPr lang="tr-TR" altLang="en-US" sz="3600" b="1" dirty="0" smtClean="0">
                <a:latin typeface="Verdana"/>
              </a:rPr>
              <a:t> of ‘</a:t>
            </a:r>
            <a:r>
              <a:rPr lang="en-US" altLang="en-US" sz="3600" b="1" dirty="0" smtClean="0">
                <a:latin typeface="Verdana"/>
              </a:rPr>
              <a:t>‘Wildcat </a:t>
            </a:r>
            <a:r>
              <a:rPr lang="en-US" altLang="en-US" sz="3600" b="1" dirty="0">
                <a:latin typeface="Verdana"/>
              </a:rPr>
              <a:t>Roller Coaster</a:t>
            </a:r>
            <a:r>
              <a:rPr lang="en-US" altLang="en-US" sz="3600" b="1" dirty="0" smtClean="0">
                <a:latin typeface="Verdana"/>
              </a:rPr>
              <a:t>’</a:t>
            </a:r>
            <a:r>
              <a:rPr lang="tr-TR" altLang="en-US" sz="3600" b="1" dirty="0" smtClean="0">
                <a:latin typeface="Verdana"/>
              </a:rPr>
              <a:t>’</a:t>
            </a:r>
            <a:r>
              <a:rPr lang="en-US" altLang="en-US" sz="3600" b="1" dirty="0" smtClean="0">
                <a:latin typeface="Verdana"/>
              </a:rPr>
              <a:t> </a:t>
            </a:r>
            <a:endParaRPr lang="en-US" altLang="en-US" sz="3600" b="1" dirty="0" smtClean="0">
              <a:solidFill>
                <a:schemeClr val="tx2"/>
              </a:solidFill>
              <a:latin typeface="+mn-lt"/>
            </a:endParaRPr>
          </a:p>
        </p:txBody>
      </p:sp>
      <p:sp>
        <p:nvSpPr>
          <p:cNvPr id="29699" name="Line 3"/>
          <p:cNvSpPr>
            <a:spLocks noChangeShapeType="1"/>
          </p:cNvSpPr>
          <p:nvPr/>
        </p:nvSpPr>
        <p:spPr bwMode="auto">
          <a:xfrm>
            <a:off x="1524000" y="2420888"/>
            <a:ext cx="579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9700" name="Line 4"/>
          <p:cNvSpPr>
            <a:spLocks noChangeShapeType="1"/>
          </p:cNvSpPr>
          <p:nvPr/>
        </p:nvSpPr>
        <p:spPr bwMode="auto">
          <a:xfrm>
            <a:off x="1508027" y="2175520"/>
            <a:ext cx="0" cy="5319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9701" name="Line 5"/>
          <p:cNvSpPr>
            <a:spLocks noChangeShapeType="1"/>
          </p:cNvSpPr>
          <p:nvPr/>
        </p:nvSpPr>
        <p:spPr bwMode="auto">
          <a:xfrm>
            <a:off x="7315200" y="217552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9702" name="Line 6"/>
          <p:cNvSpPr>
            <a:spLocks noChangeShapeType="1"/>
          </p:cNvSpPr>
          <p:nvPr/>
        </p:nvSpPr>
        <p:spPr bwMode="auto">
          <a:xfrm>
            <a:off x="1905000" y="2132856"/>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62472" name="Rectangle 8"/>
          <p:cNvSpPr>
            <a:spLocks noChangeArrowheads="1"/>
          </p:cNvSpPr>
          <p:nvPr/>
        </p:nvSpPr>
        <p:spPr bwMode="auto">
          <a:xfrm>
            <a:off x="6588224" y="1484785"/>
            <a:ext cx="1440160" cy="49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9pPr>
          </a:lstStyle>
          <a:p>
            <a:pPr eaLnBrk="1" hangingPunct="1">
              <a:lnSpc>
                <a:spcPct val="80000"/>
              </a:lnSpc>
              <a:buFont typeface="Wingdings" pitchFamily="2" charset="2"/>
              <a:buNone/>
              <a:defRPr/>
            </a:pPr>
            <a:r>
              <a:rPr lang="en-US" altLang="en-US" sz="1800" b="1" dirty="0" smtClean="0">
                <a:solidFill>
                  <a:schemeClr val="tx2"/>
                </a:solidFill>
                <a:effectLst/>
                <a:latin typeface="+mn-lt"/>
              </a:rPr>
              <a:t>Positive </a:t>
            </a:r>
            <a:endParaRPr lang="tr-TR" altLang="en-US" sz="1800" b="1" dirty="0" smtClean="0">
              <a:solidFill>
                <a:schemeClr val="tx2"/>
              </a:solidFill>
              <a:effectLst/>
              <a:latin typeface="+mn-lt"/>
            </a:endParaRPr>
          </a:p>
          <a:p>
            <a:pPr eaLnBrk="1" hangingPunct="1">
              <a:lnSpc>
                <a:spcPct val="80000"/>
              </a:lnSpc>
              <a:buFont typeface="Wingdings" pitchFamily="2" charset="2"/>
              <a:buNone/>
              <a:defRPr/>
            </a:pPr>
            <a:r>
              <a:rPr lang="en-US" altLang="en-US" sz="1800" b="1" dirty="0" smtClean="0">
                <a:solidFill>
                  <a:schemeClr val="tx2"/>
                </a:solidFill>
                <a:effectLst/>
                <a:latin typeface="+mn-lt"/>
              </a:rPr>
              <a:t>Paradigm</a:t>
            </a:r>
          </a:p>
        </p:txBody>
      </p:sp>
      <p:sp>
        <p:nvSpPr>
          <p:cNvPr id="29705" name="Text Box 9"/>
          <p:cNvSpPr txBox="1">
            <a:spLocks noChangeArrowheads="1"/>
          </p:cNvSpPr>
          <p:nvPr/>
        </p:nvSpPr>
        <p:spPr bwMode="auto">
          <a:xfrm>
            <a:off x="227869" y="3076282"/>
            <a:ext cx="326303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b="1" dirty="0">
                <a:solidFill>
                  <a:schemeClr val="tx2"/>
                </a:solidFill>
                <a:latin typeface="+mn-lt"/>
              </a:rPr>
              <a:t>Documentation hinders the performance of each </a:t>
            </a:r>
            <a:r>
              <a:rPr lang="en-US" altLang="en-US" b="1" dirty="0" smtClean="0">
                <a:solidFill>
                  <a:schemeClr val="tx2"/>
                </a:solidFill>
                <a:latin typeface="+mn-lt"/>
              </a:rPr>
              <a:t>car</a:t>
            </a:r>
            <a:endParaRPr lang="en-US" altLang="en-US" b="1" dirty="0">
              <a:solidFill>
                <a:schemeClr val="tx2"/>
              </a:solidFill>
              <a:latin typeface="+mn-lt"/>
            </a:endParaRPr>
          </a:p>
        </p:txBody>
      </p:sp>
      <p:sp>
        <p:nvSpPr>
          <p:cNvPr id="29706" name="Text Box 10"/>
          <p:cNvSpPr txBox="1">
            <a:spLocks noChangeArrowheads="1"/>
          </p:cNvSpPr>
          <p:nvPr/>
        </p:nvSpPr>
        <p:spPr bwMode="auto">
          <a:xfrm>
            <a:off x="5829300" y="3076962"/>
            <a:ext cx="30631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b="1" dirty="0">
                <a:solidFill>
                  <a:schemeClr val="tx2"/>
                </a:solidFill>
                <a:latin typeface="+mn-lt"/>
              </a:rPr>
              <a:t>Proper documentation exists and the roller coaster is </a:t>
            </a:r>
            <a:r>
              <a:rPr lang="en-US" altLang="en-US" b="1" dirty="0" smtClean="0">
                <a:solidFill>
                  <a:schemeClr val="tx2"/>
                </a:solidFill>
                <a:latin typeface="+mn-lt"/>
              </a:rPr>
              <a:t>acceptable</a:t>
            </a:r>
            <a:endParaRPr lang="en-US" altLang="en-US" b="1" dirty="0">
              <a:solidFill>
                <a:schemeClr val="tx2"/>
              </a:solidFill>
              <a:latin typeface="+mn-lt"/>
            </a:endParaRPr>
          </a:p>
        </p:txBody>
      </p:sp>
      <p:sp>
        <p:nvSpPr>
          <p:cNvPr id="29707" name="Text Box 11"/>
          <p:cNvSpPr txBox="1">
            <a:spLocks noChangeArrowheads="1"/>
          </p:cNvSpPr>
          <p:nvPr/>
        </p:nvSpPr>
        <p:spPr bwMode="auto">
          <a:xfrm>
            <a:off x="1738313" y="2708920"/>
            <a:ext cx="381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b="1" dirty="0">
                <a:solidFill>
                  <a:srgbClr val="FF0000"/>
                </a:solidFill>
                <a:latin typeface="+mn-lt"/>
              </a:rPr>
              <a:t>P</a:t>
            </a:r>
          </a:p>
        </p:txBody>
      </p:sp>
      <p:sp>
        <p:nvSpPr>
          <p:cNvPr id="62476" name="Rectangle 12"/>
          <p:cNvSpPr>
            <a:spLocks noGrp="1" noChangeArrowheads="1"/>
          </p:cNvSpPr>
          <p:nvPr>
            <p:ph type="body" idx="1"/>
          </p:nvPr>
        </p:nvSpPr>
        <p:spPr>
          <a:xfrm>
            <a:off x="683568" y="4149080"/>
            <a:ext cx="7920880" cy="2088232"/>
          </a:xfrm>
        </p:spPr>
        <p:txBody>
          <a:bodyPr/>
          <a:lstStyle/>
          <a:p>
            <a:pPr marL="261938" indent="-261938" eaLnBrk="1" hangingPunct="1">
              <a:lnSpc>
                <a:spcPct val="95000"/>
              </a:lnSpc>
              <a:buClr>
                <a:schemeClr val="bg1">
                  <a:lumMod val="50000"/>
                </a:schemeClr>
              </a:buClr>
              <a:buFontTx/>
              <a:buAutoNum type="arabicPeriod"/>
              <a:defRPr/>
            </a:pPr>
            <a:r>
              <a:rPr lang="en-US" altLang="en-US" sz="2000" dirty="0" smtClean="0">
                <a:solidFill>
                  <a:schemeClr val="tx2"/>
                </a:solidFill>
              </a:rPr>
              <a:t>Every time the </a:t>
            </a:r>
            <a:r>
              <a:rPr lang="tr-TR" altLang="en-US" sz="2000" dirty="0" smtClean="0">
                <a:solidFill>
                  <a:schemeClr val="tx2"/>
                </a:solidFill>
              </a:rPr>
              <a:t>‘</a:t>
            </a:r>
            <a:r>
              <a:rPr lang="en-US" altLang="en-US" sz="2000" dirty="0" smtClean="0">
                <a:solidFill>
                  <a:schemeClr val="tx2"/>
                </a:solidFill>
              </a:rPr>
              <a:t>‘Wildcat Roller Coaster’</a:t>
            </a:r>
            <a:r>
              <a:rPr lang="tr-TR" altLang="en-US" sz="2000" dirty="0" smtClean="0">
                <a:solidFill>
                  <a:schemeClr val="tx2"/>
                </a:solidFill>
              </a:rPr>
              <a:t>’</a:t>
            </a:r>
            <a:r>
              <a:rPr lang="en-US" altLang="en-US" sz="2000" dirty="0" smtClean="0">
                <a:solidFill>
                  <a:schemeClr val="tx2"/>
                </a:solidFill>
              </a:rPr>
              <a:t> breaks down, it is documented</a:t>
            </a:r>
          </a:p>
          <a:p>
            <a:pPr marL="261938" indent="-261938" eaLnBrk="1" hangingPunct="1">
              <a:lnSpc>
                <a:spcPct val="95000"/>
              </a:lnSpc>
              <a:buClr>
                <a:schemeClr val="bg1">
                  <a:lumMod val="50000"/>
                </a:schemeClr>
              </a:buClr>
              <a:buFontTx/>
              <a:buAutoNum type="arabicPeriod"/>
              <a:defRPr/>
            </a:pPr>
            <a:r>
              <a:rPr lang="en-US" altLang="en-US" sz="2000" dirty="0" smtClean="0">
                <a:solidFill>
                  <a:schemeClr val="tx2"/>
                </a:solidFill>
              </a:rPr>
              <a:t>Operating procedures are followed for the most part</a:t>
            </a:r>
          </a:p>
          <a:p>
            <a:pPr marL="261938" indent="-261938" eaLnBrk="1" hangingPunct="1">
              <a:lnSpc>
                <a:spcPct val="95000"/>
              </a:lnSpc>
              <a:buClr>
                <a:schemeClr val="bg1">
                  <a:lumMod val="50000"/>
                </a:schemeClr>
              </a:buClr>
              <a:buFontTx/>
              <a:buAutoNum type="arabicPeriod"/>
              <a:defRPr/>
            </a:pPr>
            <a:r>
              <a:rPr lang="en-US" altLang="en-US" sz="2000" dirty="0" smtClean="0">
                <a:solidFill>
                  <a:schemeClr val="tx2"/>
                </a:solidFill>
              </a:rPr>
              <a:t>Operators haven’t been trained at all</a:t>
            </a:r>
          </a:p>
          <a:p>
            <a:pPr marL="261938" indent="-261938" eaLnBrk="1" hangingPunct="1">
              <a:lnSpc>
                <a:spcPct val="95000"/>
              </a:lnSpc>
              <a:buClr>
                <a:schemeClr val="bg1">
                  <a:lumMod val="50000"/>
                </a:schemeClr>
              </a:buClr>
              <a:buFontTx/>
              <a:buAutoNum type="arabicPeriod"/>
              <a:defRPr/>
            </a:pPr>
            <a:r>
              <a:rPr lang="en-US" altLang="en-US" sz="2000" dirty="0" smtClean="0">
                <a:solidFill>
                  <a:schemeClr val="tx2"/>
                </a:solidFill>
              </a:rPr>
              <a:t>Changes made to the car don’t need to be written down</a:t>
            </a:r>
          </a:p>
          <a:p>
            <a:pPr marL="261938" indent="-261938" eaLnBrk="1" hangingPunct="1">
              <a:lnSpc>
                <a:spcPct val="95000"/>
              </a:lnSpc>
              <a:buClr>
                <a:schemeClr val="bg1">
                  <a:lumMod val="50000"/>
                </a:schemeClr>
              </a:buClr>
              <a:buFontTx/>
              <a:buAutoNum type="arabicPeriod"/>
              <a:defRPr/>
            </a:pPr>
            <a:r>
              <a:rPr lang="en-US" altLang="en-US" sz="2000" dirty="0" smtClean="0">
                <a:solidFill>
                  <a:schemeClr val="tx2"/>
                </a:solidFill>
              </a:rPr>
              <a:t>Proper part replacements should be followed</a:t>
            </a:r>
          </a:p>
        </p:txBody>
      </p:sp>
      <p:grpSp>
        <p:nvGrpSpPr>
          <p:cNvPr id="29709" name="Group 13"/>
          <p:cNvGrpSpPr>
            <a:grpSpLocks/>
          </p:cNvGrpSpPr>
          <p:nvPr/>
        </p:nvGrpSpPr>
        <p:grpSpPr bwMode="auto">
          <a:xfrm>
            <a:off x="6153150" y="2132856"/>
            <a:ext cx="381000" cy="976313"/>
            <a:chOff x="3744" y="1248"/>
            <a:chExt cx="240" cy="615"/>
          </a:xfrm>
        </p:grpSpPr>
        <p:sp>
          <p:nvSpPr>
            <p:cNvPr id="29722" name="Line 14"/>
            <p:cNvSpPr>
              <a:spLocks noChangeShapeType="1"/>
            </p:cNvSpPr>
            <p:nvPr/>
          </p:nvSpPr>
          <p:spPr bwMode="auto">
            <a:xfrm>
              <a:off x="3849" y="12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9723" name="Text Box 15"/>
            <p:cNvSpPr txBox="1">
              <a:spLocks noChangeArrowheads="1"/>
            </p:cNvSpPr>
            <p:nvPr/>
          </p:nvSpPr>
          <p:spPr bwMode="auto">
            <a:xfrm>
              <a:off x="3744" y="163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a:solidFill>
                    <a:schemeClr val="tx2"/>
                  </a:solidFill>
                  <a:latin typeface="+mn-lt"/>
                </a:rPr>
                <a:t>1</a:t>
              </a:r>
            </a:p>
          </p:txBody>
        </p:sp>
      </p:grpSp>
      <p:grpSp>
        <p:nvGrpSpPr>
          <p:cNvPr id="29710" name="Group 16"/>
          <p:cNvGrpSpPr>
            <a:grpSpLocks/>
          </p:cNvGrpSpPr>
          <p:nvPr/>
        </p:nvGrpSpPr>
        <p:grpSpPr bwMode="auto">
          <a:xfrm>
            <a:off x="5048250" y="2132856"/>
            <a:ext cx="381000" cy="976313"/>
            <a:chOff x="3744" y="1248"/>
            <a:chExt cx="240" cy="615"/>
          </a:xfrm>
        </p:grpSpPr>
        <p:sp>
          <p:nvSpPr>
            <p:cNvPr id="29720" name="Line 17"/>
            <p:cNvSpPr>
              <a:spLocks noChangeShapeType="1"/>
            </p:cNvSpPr>
            <p:nvPr/>
          </p:nvSpPr>
          <p:spPr bwMode="auto">
            <a:xfrm>
              <a:off x="3849" y="12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9721" name="Text Box 18"/>
            <p:cNvSpPr txBox="1">
              <a:spLocks noChangeArrowheads="1"/>
            </p:cNvSpPr>
            <p:nvPr/>
          </p:nvSpPr>
          <p:spPr bwMode="auto">
            <a:xfrm>
              <a:off x="3744" y="163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a:solidFill>
                    <a:schemeClr val="tx2"/>
                  </a:solidFill>
                  <a:latin typeface="+mn-lt"/>
                </a:rPr>
                <a:t>2</a:t>
              </a:r>
            </a:p>
          </p:txBody>
        </p:sp>
      </p:grpSp>
      <p:grpSp>
        <p:nvGrpSpPr>
          <p:cNvPr id="29711" name="Group 19"/>
          <p:cNvGrpSpPr>
            <a:grpSpLocks/>
          </p:cNvGrpSpPr>
          <p:nvPr/>
        </p:nvGrpSpPr>
        <p:grpSpPr bwMode="auto">
          <a:xfrm>
            <a:off x="2286000" y="2132856"/>
            <a:ext cx="381000" cy="976313"/>
            <a:chOff x="3744" y="1248"/>
            <a:chExt cx="240" cy="615"/>
          </a:xfrm>
        </p:grpSpPr>
        <p:sp>
          <p:nvSpPr>
            <p:cNvPr id="29718" name="Line 20"/>
            <p:cNvSpPr>
              <a:spLocks noChangeShapeType="1"/>
            </p:cNvSpPr>
            <p:nvPr/>
          </p:nvSpPr>
          <p:spPr bwMode="auto">
            <a:xfrm>
              <a:off x="3849" y="12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9719" name="Text Box 21"/>
            <p:cNvSpPr txBox="1">
              <a:spLocks noChangeArrowheads="1"/>
            </p:cNvSpPr>
            <p:nvPr/>
          </p:nvSpPr>
          <p:spPr bwMode="auto">
            <a:xfrm>
              <a:off x="3744" y="163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dirty="0">
                  <a:solidFill>
                    <a:schemeClr val="tx2"/>
                  </a:solidFill>
                  <a:latin typeface="+mn-lt"/>
                </a:rPr>
                <a:t>3</a:t>
              </a:r>
            </a:p>
          </p:txBody>
        </p:sp>
      </p:grpSp>
      <p:grpSp>
        <p:nvGrpSpPr>
          <p:cNvPr id="29712" name="Group 22"/>
          <p:cNvGrpSpPr>
            <a:grpSpLocks/>
          </p:cNvGrpSpPr>
          <p:nvPr/>
        </p:nvGrpSpPr>
        <p:grpSpPr bwMode="auto">
          <a:xfrm>
            <a:off x="5638800" y="2132856"/>
            <a:ext cx="381000" cy="976312"/>
            <a:chOff x="3744" y="1248"/>
            <a:chExt cx="240" cy="615"/>
          </a:xfrm>
        </p:grpSpPr>
        <p:sp>
          <p:nvSpPr>
            <p:cNvPr id="29716" name="Line 23"/>
            <p:cNvSpPr>
              <a:spLocks noChangeShapeType="1"/>
            </p:cNvSpPr>
            <p:nvPr/>
          </p:nvSpPr>
          <p:spPr bwMode="auto">
            <a:xfrm>
              <a:off x="3849" y="12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9717" name="Text Box 24"/>
            <p:cNvSpPr txBox="1">
              <a:spLocks noChangeArrowheads="1"/>
            </p:cNvSpPr>
            <p:nvPr/>
          </p:nvSpPr>
          <p:spPr bwMode="auto">
            <a:xfrm>
              <a:off x="3744" y="163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a:solidFill>
                    <a:schemeClr val="tx2"/>
                  </a:solidFill>
                  <a:latin typeface="+mn-lt"/>
                </a:rPr>
                <a:t>5</a:t>
              </a:r>
            </a:p>
          </p:txBody>
        </p:sp>
      </p:grpSp>
      <p:grpSp>
        <p:nvGrpSpPr>
          <p:cNvPr id="29713" name="Group 25"/>
          <p:cNvGrpSpPr>
            <a:grpSpLocks/>
          </p:cNvGrpSpPr>
          <p:nvPr/>
        </p:nvGrpSpPr>
        <p:grpSpPr bwMode="auto">
          <a:xfrm>
            <a:off x="3347864" y="2132856"/>
            <a:ext cx="381000" cy="976313"/>
            <a:chOff x="3744" y="1248"/>
            <a:chExt cx="240" cy="615"/>
          </a:xfrm>
        </p:grpSpPr>
        <p:sp>
          <p:nvSpPr>
            <p:cNvPr id="29714" name="Line 26"/>
            <p:cNvSpPr>
              <a:spLocks noChangeShapeType="1"/>
            </p:cNvSpPr>
            <p:nvPr/>
          </p:nvSpPr>
          <p:spPr bwMode="auto">
            <a:xfrm>
              <a:off x="3849" y="124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29715" name="Text Box 27"/>
            <p:cNvSpPr txBox="1">
              <a:spLocks noChangeArrowheads="1"/>
            </p:cNvSpPr>
            <p:nvPr/>
          </p:nvSpPr>
          <p:spPr bwMode="auto">
            <a:xfrm>
              <a:off x="3744" y="1632"/>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a:solidFill>
                    <a:schemeClr val="tx2"/>
                  </a:solidFill>
                  <a:latin typeface="+mn-lt"/>
                </a:rPr>
                <a:t>4</a:t>
              </a:r>
            </a:p>
          </p:txBody>
        </p:sp>
      </p:grpSp>
      <p:sp>
        <p:nvSpPr>
          <p:cNvPr id="29" name="Rectangle 8"/>
          <p:cNvSpPr>
            <a:spLocks noChangeArrowheads="1"/>
          </p:cNvSpPr>
          <p:nvPr/>
        </p:nvSpPr>
        <p:spPr bwMode="auto">
          <a:xfrm>
            <a:off x="827584" y="1492424"/>
            <a:ext cx="1440160" cy="49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Verdana" pitchFamily="34" charset="0"/>
              </a:defRPr>
            </a:lvl1pPr>
            <a:lvl2pPr marL="742950" indent="-285750">
              <a:spcBef>
                <a:spcPct val="20000"/>
              </a:spcBef>
              <a:buClr>
                <a:schemeClr val="tx1"/>
              </a:buClr>
              <a:buChar char="•"/>
              <a:defRPr sz="2800">
                <a:solidFill>
                  <a:schemeClr val="tx1"/>
                </a:solidFill>
                <a:effectLst>
                  <a:outerShdw blurRad="38100" dist="38100" dir="2700000" algn="tl">
                    <a:srgbClr val="000000"/>
                  </a:outerShdw>
                </a:effectLst>
                <a:latin typeface="Verdana" pitchFamily="34" charset="0"/>
              </a:defRPr>
            </a:lvl2pPr>
            <a:lvl3pPr marL="1143000" indent="-228600">
              <a:spcBef>
                <a:spcPct val="20000"/>
              </a:spcBef>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Verdana" pitchFamily="34" charset="0"/>
              </a:defRPr>
            </a:lvl3pPr>
            <a:lvl4pPr marL="1600200" indent="-228600">
              <a:spcBef>
                <a:spcPct val="20000"/>
              </a:spcBef>
              <a:buClr>
                <a:schemeClr val="tx2"/>
              </a:buClr>
              <a:buChar char="•"/>
              <a:defRPr sz="2000">
                <a:solidFill>
                  <a:schemeClr val="tx1"/>
                </a:solidFill>
                <a:effectLst>
                  <a:outerShdw blurRad="38100" dist="38100" dir="2700000" algn="tl">
                    <a:srgbClr val="000000"/>
                  </a:outerShdw>
                </a:effectLst>
                <a:latin typeface="Verdana" pitchFamily="34" charset="0"/>
              </a:defRPr>
            </a:lvl4pPr>
            <a:lvl5pPr marL="2057400" indent="-228600">
              <a:spcBef>
                <a:spcPct val="20000"/>
              </a:spcBef>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5pPr>
            <a:lvl6pPr marL="25146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6pPr>
            <a:lvl7pPr marL="29718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7pPr>
            <a:lvl8pPr marL="34290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8pPr>
            <a:lvl9pPr marL="3886200" indent="-22860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Verdana" pitchFamily="34" charset="0"/>
              </a:defRPr>
            </a:lvl9pPr>
          </a:lstStyle>
          <a:p>
            <a:pPr>
              <a:lnSpc>
                <a:spcPct val="80000"/>
              </a:lnSpc>
              <a:buNone/>
              <a:defRPr/>
            </a:pPr>
            <a:r>
              <a:rPr lang="en-US" altLang="en-US" sz="1800" b="1" dirty="0">
                <a:solidFill>
                  <a:schemeClr val="tx2"/>
                </a:solidFill>
                <a:effectLst/>
                <a:latin typeface="+mn-lt"/>
              </a:rPr>
              <a:t>Negative </a:t>
            </a:r>
            <a:endParaRPr lang="tr-TR" altLang="en-US" sz="1800" b="1" dirty="0">
              <a:solidFill>
                <a:schemeClr val="tx2"/>
              </a:solidFill>
              <a:effectLst/>
              <a:latin typeface="+mn-lt"/>
            </a:endParaRPr>
          </a:p>
          <a:p>
            <a:pPr eaLnBrk="1" hangingPunct="1">
              <a:lnSpc>
                <a:spcPct val="80000"/>
              </a:lnSpc>
              <a:buFont typeface="Wingdings" pitchFamily="2" charset="2"/>
              <a:buNone/>
              <a:defRPr/>
            </a:pPr>
            <a:r>
              <a:rPr lang="en-US" altLang="en-US" sz="1800" b="1" dirty="0" smtClean="0">
                <a:solidFill>
                  <a:schemeClr val="tx2"/>
                </a:solidFill>
                <a:effectLst/>
                <a:latin typeface="+mn-lt"/>
              </a:rPr>
              <a:t>Paradigm</a:t>
            </a:r>
          </a:p>
        </p:txBody>
      </p:sp>
      <p:sp>
        <p:nvSpPr>
          <p:cNvPr id="30"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67</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1666423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3"/>
          <p:cNvGrpSpPr>
            <a:grpSpLocks/>
          </p:cNvGrpSpPr>
          <p:nvPr/>
        </p:nvGrpSpPr>
        <p:grpSpPr bwMode="auto">
          <a:xfrm>
            <a:off x="1668611" y="1529805"/>
            <a:ext cx="6072188" cy="4665663"/>
            <a:chOff x="336" y="1012"/>
            <a:chExt cx="3825" cy="2939"/>
          </a:xfrm>
        </p:grpSpPr>
        <p:sp>
          <p:nvSpPr>
            <p:cNvPr id="28676" name="AutoShape 4"/>
            <p:cNvSpPr>
              <a:spLocks noChangeArrowheads="1"/>
            </p:cNvSpPr>
            <p:nvPr/>
          </p:nvSpPr>
          <p:spPr bwMode="auto">
            <a:xfrm>
              <a:off x="2112" y="1012"/>
              <a:ext cx="1958" cy="578"/>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200" b="1" dirty="0">
                  <a:solidFill>
                    <a:schemeClr val="tx2"/>
                  </a:solidFill>
                  <a:latin typeface="+mn-lt"/>
                </a:rPr>
                <a:t>The Wildcat can operate.</a:t>
              </a:r>
            </a:p>
          </p:txBody>
        </p:sp>
        <p:sp>
          <p:nvSpPr>
            <p:cNvPr id="28677" name="Rectangle 5"/>
            <p:cNvSpPr>
              <a:spLocks noChangeArrowheads="1"/>
            </p:cNvSpPr>
            <p:nvPr/>
          </p:nvSpPr>
          <p:spPr bwMode="auto">
            <a:xfrm>
              <a:off x="420" y="1152"/>
              <a:ext cx="1152" cy="2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200" b="1" dirty="0">
                  <a:solidFill>
                    <a:schemeClr val="tx2"/>
                  </a:solidFill>
                  <a:latin typeface="+mn-lt"/>
                </a:rPr>
                <a:t>Has the chain dog been changed?</a:t>
              </a:r>
            </a:p>
          </p:txBody>
        </p:sp>
        <p:sp>
          <p:nvSpPr>
            <p:cNvPr id="28678" name="Text Box 6"/>
            <p:cNvSpPr txBox="1">
              <a:spLocks noChangeArrowheads="1"/>
            </p:cNvSpPr>
            <p:nvPr/>
          </p:nvSpPr>
          <p:spPr bwMode="auto">
            <a:xfrm>
              <a:off x="1680" y="1075"/>
              <a:ext cx="28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sz="1400" b="1" dirty="0">
                  <a:solidFill>
                    <a:schemeClr val="tx2"/>
                  </a:solidFill>
                  <a:latin typeface="+mn-lt"/>
                </a:rPr>
                <a:t>No</a:t>
              </a:r>
            </a:p>
          </p:txBody>
        </p:sp>
        <p:sp>
          <p:nvSpPr>
            <p:cNvPr id="28679" name="Rectangle 7"/>
            <p:cNvSpPr>
              <a:spLocks noChangeArrowheads="1"/>
            </p:cNvSpPr>
            <p:nvPr/>
          </p:nvSpPr>
          <p:spPr bwMode="auto">
            <a:xfrm>
              <a:off x="339" y="1902"/>
              <a:ext cx="1317" cy="4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200" b="1" dirty="0">
                  <a:solidFill>
                    <a:schemeClr val="tx2"/>
                  </a:solidFill>
                  <a:latin typeface="+mn-lt"/>
                </a:rPr>
                <a:t>Has someone inspected the changes?</a:t>
              </a:r>
            </a:p>
          </p:txBody>
        </p:sp>
        <p:sp>
          <p:nvSpPr>
            <p:cNvPr id="28680" name="AutoShape 8"/>
            <p:cNvSpPr>
              <a:spLocks noChangeArrowheads="1"/>
            </p:cNvSpPr>
            <p:nvPr/>
          </p:nvSpPr>
          <p:spPr bwMode="auto">
            <a:xfrm>
              <a:off x="2073" y="1586"/>
              <a:ext cx="2088" cy="104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200" b="1" dirty="0">
                  <a:solidFill>
                    <a:schemeClr val="tx2"/>
                  </a:solidFill>
                  <a:latin typeface="+mn-lt"/>
                </a:rPr>
                <a:t>A maintenance worker must inspect the changes.</a:t>
              </a:r>
            </a:p>
          </p:txBody>
        </p:sp>
        <p:sp>
          <p:nvSpPr>
            <p:cNvPr id="28681" name="Text Box 9"/>
            <p:cNvSpPr txBox="1">
              <a:spLocks noChangeArrowheads="1"/>
            </p:cNvSpPr>
            <p:nvPr/>
          </p:nvSpPr>
          <p:spPr bwMode="auto">
            <a:xfrm>
              <a:off x="1728" y="1872"/>
              <a:ext cx="28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sz="1400" b="1" dirty="0">
                  <a:solidFill>
                    <a:schemeClr val="tx2"/>
                  </a:solidFill>
                  <a:latin typeface="+mn-lt"/>
                </a:rPr>
                <a:t>No</a:t>
              </a:r>
            </a:p>
          </p:txBody>
        </p:sp>
        <p:sp>
          <p:nvSpPr>
            <p:cNvPr id="28682" name="Text Box 10"/>
            <p:cNvSpPr txBox="1">
              <a:spLocks noChangeArrowheads="1"/>
            </p:cNvSpPr>
            <p:nvPr/>
          </p:nvSpPr>
          <p:spPr bwMode="auto">
            <a:xfrm>
              <a:off x="602" y="1536"/>
              <a:ext cx="38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sz="1400" b="1" dirty="0">
                  <a:solidFill>
                    <a:schemeClr val="tx2"/>
                  </a:solidFill>
                  <a:latin typeface="+mn-lt"/>
                </a:rPr>
                <a:t>Yes</a:t>
              </a:r>
            </a:p>
          </p:txBody>
        </p:sp>
        <p:sp>
          <p:nvSpPr>
            <p:cNvPr id="28683" name="Rectangle 11"/>
            <p:cNvSpPr>
              <a:spLocks noChangeArrowheads="1"/>
            </p:cNvSpPr>
            <p:nvPr/>
          </p:nvSpPr>
          <p:spPr bwMode="auto">
            <a:xfrm>
              <a:off x="336" y="2979"/>
              <a:ext cx="1317" cy="2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200" b="1" dirty="0" smtClean="0">
                  <a:solidFill>
                    <a:schemeClr val="tx2"/>
                  </a:solidFill>
                  <a:latin typeface="+mn-lt"/>
                </a:rPr>
                <a:t>Is the “chain dog” at the proper height?</a:t>
              </a:r>
              <a:endParaRPr lang="en-US" altLang="en-US" sz="1200" b="1" dirty="0">
                <a:solidFill>
                  <a:schemeClr val="tx2"/>
                </a:solidFill>
                <a:latin typeface="+mn-lt"/>
              </a:endParaRPr>
            </a:p>
          </p:txBody>
        </p:sp>
        <p:sp>
          <p:nvSpPr>
            <p:cNvPr id="28684" name="AutoShape 12"/>
            <p:cNvSpPr>
              <a:spLocks noChangeArrowheads="1"/>
            </p:cNvSpPr>
            <p:nvPr/>
          </p:nvSpPr>
          <p:spPr bwMode="auto">
            <a:xfrm>
              <a:off x="2181" y="2620"/>
              <a:ext cx="1934" cy="1040"/>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200" b="1" dirty="0">
                  <a:solidFill>
                    <a:schemeClr val="tx2"/>
                  </a:solidFill>
                  <a:latin typeface="+mn-lt"/>
                </a:rPr>
                <a:t>Fix the height of the “chain </a:t>
              </a:r>
              <a:r>
                <a:rPr lang="en-US" altLang="en-US" sz="1200" b="1" dirty="0" smtClean="0">
                  <a:solidFill>
                    <a:schemeClr val="tx2"/>
                  </a:solidFill>
                  <a:latin typeface="+mn-lt"/>
                </a:rPr>
                <a:t>dog” and </a:t>
              </a:r>
              <a:r>
                <a:rPr lang="en-US" altLang="en-US" sz="1200" b="1" dirty="0">
                  <a:solidFill>
                    <a:schemeClr val="tx2"/>
                  </a:solidFill>
                  <a:latin typeface="+mn-lt"/>
                </a:rPr>
                <a:t>inspect again.</a:t>
              </a:r>
            </a:p>
          </p:txBody>
        </p:sp>
        <p:sp>
          <p:nvSpPr>
            <p:cNvPr id="28685" name="Rectangle 13"/>
            <p:cNvSpPr>
              <a:spLocks noChangeArrowheads="1"/>
            </p:cNvSpPr>
            <p:nvPr/>
          </p:nvSpPr>
          <p:spPr bwMode="auto">
            <a:xfrm>
              <a:off x="342" y="3660"/>
              <a:ext cx="1317" cy="2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r>
                <a:rPr lang="en-US" altLang="en-US" sz="1200" b="1" dirty="0">
                  <a:solidFill>
                    <a:schemeClr val="tx2"/>
                  </a:solidFill>
                  <a:latin typeface="+mn-lt"/>
                </a:rPr>
                <a:t>The Wildcat can operate properly.</a:t>
              </a:r>
            </a:p>
          </p:txBody>
        </p:sp>
        <p:cxnSp>
          <p:nvCxnSpPr>
            <p:cNvPr id="28686" name="AutoShape 14"/>
            <p:cNvCxnSpPr>
              <a:cxnSpLocks noChangeShapeType="1"/>
              <a:stCxn id="28677" idx="3"/>
              <a:endCxn id="28676" idx="1"/>
            </p:cNvCxnSpPr>
            <p:nvPr/>
          </p:nvCxnSpPr>
          <p:spPr bwMode="auto">
            <a:xfrm>
              <a:off x="1572" y="1298"/>
              <a:ext cx="540" cy="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AutoShape 15"/>
            <p:cNvCxnSpPr>
              <a:cxnSpLocks noChangeShapeType="1"/>
              <a:stCxn id="28677" idx="2"/>
              <a:endCxn id="28679" idx="0"/>
            </p:cNvCxnSpPr>
            <p:nvPr/>
          </p:nvCxnSpPr>
          <p:spPr bwMode="auto">
            <a:xfrm>
              <a:off x="996" y="1443"/>
              <a:ext cx="2" cy="459"/>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AutoShape 16"/>
            <p:cNvCxnSpPr>
              <a:cxnSpLocks noChangeShapeType="1"/>
              <a:endCxn id="28680" idx="1"/>
            </p:cNvCxnSpPr>
            <p:nvPr/>
          </p:nvCxnSpPr>
          <p:spPr bwMode="auto">
            <a:xfrm>
              <a:off x="1663" y="2104"/>
              <a:ext cx="410" cy="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17"/>
            <p:cNvCxnSpPr>
              <a:cxnSpLocks noChangeShapeType="1"/>
              <a:stCxn id="28679" idx="2"/>
              <a:endCxn id="28683" idx="0"/>
            </p:cNvCxnSpPr>
            <p:nvPr/>
          </p:nvCxnSpPr>
          <p:spPr bwMode="auto">
            <a:xfrm flipH="1">
              <a:off x="995" y="2309"/>
              <a:ext cx="3" cy="67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0" name="AutoShape 18"/>
            <p:cNvCxnSpPr>
              <a:cxnSpLocks noChangeShapeType="1"/>
              <a:stCxn id="28683" idx="3"/>
              <a:endCxn id="28684" idx="1"/>
            </p:cNvCxnSpPr>
            <p:nvPr/>
          </p:nvCxnSpPr>
          <p:spPr bwMode="auto">
            <a:xfrm>
              <a:off x="1653" y="3125"/>
              <a:ext cx="528" cy="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1" name="AutoShape 19"/>
            <p:cNvCxnSpPr>
              <a:cxnSpLocks noChangeShapeType="1"/>
              <a:stCxn id="28683" idx="2"/>
              <a:endCxn id="28685" idx="0"/>
            </p:cNvCxnSpPr>
            <p:nvPr/>
          </p:nvCxnSpPr>
          <p:spPr bwMode="auto">
            <a:xfrm>
              <a:off x="995" y="3270"/>
              <a:ext cx="6" cy="39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2" name="Text Box 20"/>
            <p:cNvSpPr txBox="1">
              <a:spLocks noChangeArrowheads="1"/>
            </p:cNvSpPr>
            <p:nvPr/>
          </p:nvSpPr>
          <p:spPr bwMode="auto">
            <a:xfrm>
              <a:off x="1728" y="2736"/>
              <a:ext cx="28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sz="1400" b="1" dirty="0">
                  <a:solidFill>
                    <a:schemeClr val="tx2"/>
                  </a:solidFill>
                  <a:latin typeface="+mn-lt"/>
                </a:rPr>
                <a:t>No</a:t>
              </a:r>
            </a:p>
          </p:txBody>
        </p:sp>
        <p:sp>
          <p:nvSpPr>
            <p:cNvPr id="28693" name="Text Box 21"/>
            <p:cNvSpPr txBox="1">
              <a:spLocks noChangeArrowheads="1"/>
            </p:cNvSpPr>
            <p:nvPr/>
          </p:nvSpPr>
          <p:spPr bwMode="auto">
            <a:xfrm>
              <a:off x="606" y="2559"/>
              <a:ext cx="38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sz="1400" b="1" dirty="0">
                  <a:solidFill>
                    <a:schemeClr val="tx2"/>
                  </a:solidFill>
                  <a:latin typeface="+mn-lt"/>
                </a:rPr>
                <a:t>Yes</a:t>
              </a:r>
            </a:p>
          </p:txBody>
        </p:sp>
        <p:sp>
          <p:nvSpPr>
            <p:cNvPr id="28694" name="Text Box 22"/>
            <p:cNvSpPr txBox="1">
              <a:spLocks noChangeArrowheads="1"/>
            </p:cNvSpPr>
            <p:nvPr/>
          </p:nvSpPr>
          <p:spPr bwMode="auto">
            <a:xfrm>
              <a:off x="576" y="3375"/>
              <a:ext cx="41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sz="1400" b="1" dirty="0">
                  <a:solidFill>
                    <a:schemeClr val="tx2"/>
                  </a:solidFill>
                  <a:latin typeface="+mn-lt"/>
                </a:rPr>
                <a:t>Yes</a:t>
              </a:r>
            </a:p>
          </p:txBody>
        </p:sp>
      </p:grpSp>
      <p:sp>
        <p:nvSpPr>
          <p:cNvPr id="25" name="Rectangle 2"/>
          <p:cNvSpPr>
            <a:spLocks noGrp="1" noChangeArrowheads="1"/>
          </p:cNvSpPr>
          <p:nvPr>
            <p:ph type="title"/>
          </p:nvPr>
        </p:nvSpPr>
        <p:spPr>
          <a:xfrm>
            <a:off x="457200" y="277813"/>
            <a:ext cx="8229600" cy="1139825"/>
          </a:xfrm>
        </p:spPr>
        <p:txBody>
          <a:bodyPr anchor="ctr" anchorCtr="0"/>
          <a:lstStyle/>
          <a:p>
            <a:pPr eaLnBrk="1" hangingPunct="1">
              <a:defRPr/>
            </a:pPr>
            <a:r>
              <a:rPr lang="en-US" altLang="en-US" sz="3600" b="1" dirty="0" smtClean="0">
                <a:latin typeface="+mn-lt"/>
              </a:rPr>
              <a:t>Flowchart – </a:t>
            </a:r>
            <a:r>
              <a:rPr lang="tr-TR" altLang="en-US" sz="3600" b="1" dirty="0" smtClean="0">
                <a:latin typeface="+mn-lt"/>
              </a:rPr>
              <a:t/>
            </a:r>
            <a:br>
              <a:rPr lang="tr-TR" altLang="en-US" sz="3600" b="1" dirty="0" smtClean="0">
                <a:latin typeface="+mn-lt"/>
              </a:rPr>
            </a:br>
            <a:r>
              <a:rPr lang="en-US" altLang="en-US" sz="3600" b="1" dirty="0" smtClean="0">
                <a:latin typeface="+mn-lt"/>
              </a:rPr>
              <a:t>The “Chain Dog” Factor</a:t>
            </a:r>
          </a:p>
        </p:txBody>
      </p:sp>
      <p:sp>
        <p:nvSpPr>
          <p:cNvPr id="26"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68</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GB" altLang="en-US" smtClean="0"/>
              <a:t>Copyright © 2013 Pearson Education, Inc. publishing as Prentice Hall</a:t>
            </a:r>
            <a:endParaRPr lang="en-US" altLang="en-US"/>
          </a:p>
        </p:txBody>
      </p:sp>
    </p:spTree>
    <p:extLst>
      <p:ext uri="{BB962C8B-B14F-4D97-AF65-F5344CB8AC3E}">
        <p14:creationId xmlns:p14="http://schemas.microsoft.com/office/powerpoint/2010/main" val="12813228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1"/>
          </p:nvPr>
        </p:nvSpPr>
        <p:spPr>
          <a:xfrm>
            <a:off x="457200" y="1600200"/>
            <a:ext cx="8229600" cy="4572000"/>
          </a:xfrm>
        </p:spPr>
        <p:txBody>
          <a:bodyPr/>
          <a:lstStyle/>
          <a:p>
            <a:pPr marL="0" indent="0" eaLnBrk="1" hangingPunct="1">
              <a:buNone/>
              <a:defRPr/>
            </a:pPr>
            <a:endParaRPr lang="tr-TR" altLang="en-US" dirty="0" smtClean="0"/>
          </a:p>
          <a:p>
            <a:pPr marL="0" indent="0" algn="ctr" eaLnBrk="1" hangingPunct="1">
              <a:buNone/>
              <a:defRPr/>
            </a:pPr>
            <a:r>
              <a:rPr lang="en-US" altLang="en-US" sz="4400" b="1" dirty="0" smtClean="0"/>
              <a:t>Sample </a:t>
            </a:r>
            <a:r>
              <a:rPr lang="en-US" altLang="en-US" sz="4400" b="1" dirty="0"/>
              <a:t>Case </a:t>
            </a:r>
            <a:endParaRPr lang="tr-TR" altLang="en-US" sz="4400" b="1" dirty="0" smtClean="0"/>
          </a:p>
          <a:p>
            <a:pPr marL="0" indent="0" algn="ctr" eaLnBrk="1" hangingPunct="1">
              <a:buNone/>
              <a:defRPr/>
            </a:pPr>
            <a:endParaRPr lang="tr-TR" altLang="en-US" sz="4400" b="1" dirty="0" smtClean="0"/>
          </a:p>
          <a:p>
            <a:pPr marL="0" indent="0" algn="ctr" eaLnBrk="1" hangingPunct="1">
              <a:buNone/>
              <a:defRPr/>
            </a:pPr>
            <a:r>
              <a:rPr lang="en-US" altLang="en-US" sz="4400" b="1" dirty="0" smtClean="0"/>
              <a:t>Whiteshell Air Service </a:t>
            </a:r>
            <a:endParaRPr lang="tr-TR" altLang="en-US" sz="4400" b="1" dirty="0" smtClean="0"/>
          </a:p>
          <a:p>
            <a:pPr marL="0" indent="0" algn="ctr" eaLnBrk="1" hangingPunct="1">
              <a:buNone/>
              <a:defRPr/>
            </a:pPr>
            <a:r>
              <a:rPr lang="en-US" altLang="en-US" sz="4400" b="1" dirty="0" smtClean="0"/>
              <a:t>Airplane Engine Failure</a:t>
            </a:r>
            <a:endParaRPr lang="en-US" altLang="en-US" sz="4400" b="1" dirty="0"/>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69</a:t>
            </a:fld>
            <a:endParaRPr lang="en-US" altLang="en-US" sz="1000" dirty="0" smtClean="0">
              <a:solidFill>
                <a:schemeClr val="tx1"/>
              </a:solidFill>
            </a:endParaRPr>
          </a:p>
        </p:txBody>
      </p:sp>
      <p:sp>
        <p:nvSpPr>
          <p:cNvPr id="6" name="Rectangle 2"/>
          <p:cNvSpPr>
            <a:spLocks noGrp="1" noChangeArrowheads="1"/>
          </p:cNvSpPr>
          <p:nvPr>
            <p:ph type="title"/>
          </p:nvPr>
        </p:nvSpPr>
        <p:spPr>
          <a:xfrm>
            <a:off x="457200" y="277813"/>
            <a:ext cx="8363272" cy="1139825"/>
          </a:xfrm>
        </p:spPr>
        <p:txBody>
          <a:bodyPr anchor="ctr" anchorCtr="0"/>
          <a:lstStyle/>
          <a:p>
            <a:pPr eaLnBrk="1" hangingPunct="1"/>
            <a:r>
              <a:rPr lang="en-US" altLang="en-US" sz="4000" b="1" dirty="0">
                <a:latin typeface="Verdana"/>
              </a:rPr>
              <a:t>Line Drawing &amp; Flow Chart </a:t>
            </a:r>
            <a:r>
              <a:rPr lang="en-US" altLang="en-US" sz="4000" b="1" dirty="0" smtClean="0">
                <a:latin typeface="Verdana"/>
              </a:rPr>
              <a:t>Techniques</a:t>
            </a:r>
            <a:endParaRPr lang="en-US" altLang="en-US" sz="4400" b="1" dirty="0">
              <a:latin typeface="Verdana"/>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541956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mn-lt"/>
              </a:rPr>
              <a:t>Factual Issues</a:t>
            </a:r>
            <a:endParaRPr lang="en-US" sz="4400" b="1" dirty="0">
              <a:latin typeface="+mn-lt"/>
            </a:endParaRPr>
          </a:p>
        </p:txBody>
      </p:sp>
      <p:sp>
        <p:nvSpPr>
          <p:cNvPr id="3" name="Content Placeholder 2"/>
          <p:cNvSpPr>
            <a:spLocks noGrp="1"/>
          </p:cNvSpPr>
          <p:nvPr>
            <p:ph idx="1"/>
          </p:nvPr>
        </p:nvSpPr>
        <p:spPr>
          <a:xfrm>
            <a:off x="457200" y="1600200"/>
            <a:ext cx="8219256" cy="4530725"/>
          </a:xfrm>
        </p:spPr>
        <p:txBody>
          <a:bodyPr/>
          <a:lstStyle/>
          <a:p>
            <a:pPr>
              <a:defRPr/>
            </a:pPr>
            <a:r>
              <a:rPr lang="en-US" dirty="0" smtClean="0"/>
              <a:t>Factual </a:t>
            </a:r>
            <a:r>
              <a:rPr lang="en-US" dirty="0" smtClean="0"/>
              <a:t>issues seem easy, but are not always clear and may be open to questioning, due to unclear facts</a:t>
            </a:r>
          </a:p>
          <a:p>
            <a:pPr lvl="1">
              <a:defRPr/>
            </a:pPr>
            <a:r>
              <a:rPr lang="en-US" dirty="0" smtClean="0"/>
              <a:t>Was the given </a:t>
            </a:r>
            <a:r>
              <a:rPr lang="en-US" b="1" dirty="0" smtClean="0"/>
              <a:t>gift</a:t>
            </a:r>
            <a:r>
              <a:rPr lang="en-US" dirty="0" smtClean="0"/>
              <a:t> </a:t>
            </a:r>
            <a:r>
              <a:rPr lang="en-US" dirty="0" smtClean="0"/>
              <a:t>offered or requested?</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7</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28056036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chor="ctr" anchorCtr="0"/>
          <a:lstStyle/>
          <a:p>
            <a:pPr eaLnBrk="1" hangingPunct="1">
              <a:defRPr/>
            </a:pPr>
            <a:r>
              <a:rPr lang="en-US" altLang="en-US" sz="4400" b="1" dirty="0" smtClean="0">
                <a:latin typeface="+mn-lt"/>
              </a:rPr>
              <a:t>Accident Summary</a:t>
            </a:r>
          </a:p>
        </p:txBody>
      </p:sp>
      <p:sp>
        <p:nvSpPr>
          <p:cNvPr id="64515" name="Rectangle 3"/>
          <p:cNvSpPr>
            <a:spLocks noGrp="1" noChangeArrowheads="1"/>
          </p:cNvSpPr>
          <p:nvPr>
            <p:ph type="body" idx="1"/>
          </p:nvPr>
        </p:nvSpPr>
        <p:spPr/>
        <p:txBody>
          <a:bodyPr/>
          <a:lstStyle/>
          <a:p>
            <a:pPr eaLnBrk="1" hangingPunct="1">
              <a:defRPr/>
            </a:pPr>
            <a:r>
              <a:rPr lang="en-US" altLang="en-US" dirty="0" smtClean="0"/>
              <a:t>Airplane departed without incident</a:t>
            </a:r>
          </a:p>
          <a:p>
            <a:pPr eaLnBrk="1" hangingPunct="1">
              <a:defRPr/>
            </a:pPr>
            <a:r>
              <a:rPr lang="en-US" altLang="en-US" dirty="0" smtClean="0"/>
              <a:t>After plane was leveled in air; a loud noise as a result of an explosion was heard and loss of engine power took place</a:t>
            </a:r>
          </a:p>
          <a:p>
            <a:pPr eaLnBrk="1" hangingPunct="1">
              <a:defRPr/>
            </a:pPr>
            <a:r>
              <a:rPr lang="en-US" altLang="en-US" dirty="0" smtClean="0"/>
              <a:t>Pilot landed plane in swampy area with some minor and severe injuries to passengers</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70</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6959061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chor="ctr" anchorCtr="0"/>
          <a:lstStyle/>
          <a:p>
            <a:pPr eaLnBrk="1" hangingPunct="1">
              <a:defRPr/>
            </a:pPr>
            <a:r>
              <a:rPr lang="en-US" altLang="en-US" sz="4400" b="1" dirty="0" smtClean="0">
                <a:latin typeface="+mn-lt"/>
              </a:rPr>
              <a:t>Casual Factors</a:t>
            </a:r>
          </a:p>
        </p:txBody>
      </p:sp>
      <p:sp>
        <p:nvSpPr>
          <p:cNvPr id="65539" name="Rectangle 3"/>
          <p:cNvSpPr>
            <a:spLocks noGrp="1" noChangeArrowheads="1"/>
          </p:cNvSpPr>
          <p:nvPr>
            <p:ph type="body" idx="1"/>
          </p:nvPr>
        </p:nvSpPr>
        <p:spPr/>
        <p:txBody>
          <a:bodyPr/>
          <a:lstStyle/>
          <a:p>
            <a:pPr eaLnBrk="1" hangingPunct="1">
              <a:defRPr/>
            </a:pPr>
            <a:r>
              <a:rPr lang="en-US" altLang="en-US" sz="2800" dirty="0" smtClean="0">
                <a:solidFill>
                  <a:schemeClr val="tx2"/>
                </a:solidFill>
              </a:rPr>
              <a:t>Incorrect installation of airplane parts</a:t>
            </a:r>
          </a:p>
          <a:p>
            <a:pPr eaLnBrk="1" hangingPunct="1">
              <a:defRPr/>
            </a:pPr>
            <a:r>
              <a:rPr lang="en-US" altLang="en-US" sz="2800" dirty="0" smtClean="0">
                <a:solidFill>
                  <a:schemeClr val="tx2"/>
                </a:solidFill>
              </a:rPr>
              <a:t>Failure to properly inspect airplane</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71</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4544287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chor="ctr" anchorCtr="0"/>
          <a:lstStyle/>
          <a:p>
            <a:pPr eaLnBrk="1" hangingPunct="1">
              <a:defRPr/>
            </a:pPr>
            <a:r>
              <a:rPr lang="en-US" altLang="en-US" sz="3600" b="1" dirty="0">
                <a:latin typeface="Verdana"/>
              </a:rPr>
              <a:t>Line Drawing</a:t>
            </a:r>
            <a:r>
              <a:rPr lang="tr-TR" altLang="en-US" sz="3600" b="1" dirty="0">
                <a:latin typeface="Verdana"/>
              </a:rPr>
              <a:t> – </a:t>
            </a:r>
            <a:r>
              <a:rPr lang="tr-TR" altLang="en-US" sz="3600" b="1" dirty="0" smtClean="0">
                <a:latin typeface="Verdana"/>
              </a:rPr>
              <a:t/>
            </a:r>
            <a:br>
              <a:rPr lang="tr-TR" altLang="en-US" sz="3600" b="1" dirty="0" smtClean="0">
                <a:latin typeface="Verdana"/>
              </a:rPr>
            </a:br>
            <a:r>
              <a:rPr lang="en-US" altLang="en-US" sz="3600" b="1" dirty="0" smtClean="0">
                <a:latin typeface="Verdana"/>
              </a:rPr>
              <a:t>Incorrect </a:t>
            </a:r>
            <a:r>
              <a:rPr lang="en-US" altLang="en-US" sz="3600" b="1" dirty="0">
                <a:latin typeface="Verdana"/>
              </a:rPr>
              <a:t>Installation of Parts</a:t>
            </a:r>
            <a:endParaRPr lang="en-US" altLang="en-US" sz="3600" b="1" dirty="0" smtClean="0">
              <a:solidFill>
                <a:schemeClr val="tx2"/>
              </a:solidFill>
              <a:latin typeface="+mn-lt"/>
            </a:endParaRPr>
          </a:p>
        </p:txBody>
      </p:sp>
      <p:sp>
        <p:nvSpPr>
          <p:cNvPr id="33796" name="Line 4"/>
          <p:cNvSpPr>
            <a:spLocks noChangeShapeType="1"/>
          </p:cNvSpPr>
          <p:nvPr/>
        </p:nvSpPr>
        <p:spPr bwMode="auto">
          <a:xfrm>
            <a:off x="2286000" y="22098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33797" name="Line 5"/>
          <p:cNvSpPr>
            <a:spLocks noChangeShapeType="1"/>
          </p:cNvSpPr>
          <p:nvPr/>
        </p:nvSpPr>
        <p:spPr bwMode="auto">
          <a:xfrm>
            <a:off x="6934200" y="22098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33798" name="Line 6"/>
          <p:cNvSpPr>
            <a:spLocks noChangeShapeType="1"/>
          </p:cNvSpPr>
          <p:nvPr/>
        </p:nvSpPr>
        <p:spPr bwMode="auto">
          <a:xfrm>
            <a:off x="2286000" y="2590800"/>
            <a:ext cx="464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33799" name="Text Box 7"/>
          <p:cNvSpPr txBox="1">
            <a:spLocks noChangeArrowheads="1"/>
          </p:cNvSpPr>
          <p:nvPr/>
        </p:nvSpPr>
        <p:spPr bwMode="auto">
          <a:xfrm>
            <a:off x="2051720" y="1905000"/>
            <a:ext cx="6152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b="1" dirty="0">
                <a:solidFill>
                  <a:schemeClr val="tx2"/>
                </a:solidFill>
                <a:latin typeface="+mn-lt"/>
              </a:rPr>
              <a:t>NP</a:t>
            </a:r>
          </a:p>
        </p:txBody>
      </p:sp>
      <p:sp>
        <p:nvSpPr>
          <p:cNvPr id="33800" name="Text Box 8"/>
          <p:cNvSpPr txBox="1">
            <a:spLocks noChangeArrowheads="1"/>
          </p:cNvSpPr>
          <p:nvPr/>
        </p:nvSpPr>
        <p:spPr bwMode="auto">
          <a:xfrm>
            <a:off x="6705600" y="1905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b="1" dirty="0">
                <a:solidFill>
                  <a:schemeClr val="tx2"/>
                </a:solidFill>
                <a:latin typeface="+mn-lt"/>
              </a:rPr>
              <a:t>PP</a:t>
            </a:r>
          </a:p>
        </p:txBody>
      </p:sp>
      <p:sp>
        <p:nvSpPr>
          <p:cNvPr id="33801" name="Text Box 9"/>
          <p:cNvSpPr txBox="1">
            <a:spLocks noChangeArrowheads="1"/>
          </p:cNvSpPr>
          <p:nvPr/>
        </p:nvSpPr>
        <p:spPr bwMode="auto">
          <a:xfrm>
            <a:off x="827584" y="3236783"/>
            <a:ext cx="29523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b="1" dirty="0">
                <a:solidFill>
                  <a:schemeClr val="tx2"/>
                </a:solidFill>
                <a:latin typeface="+mn-lt"/>
              </a:rPr>
              <a:t>Airplane parts are installed incorrectly causing immediate, fatal </a:t>
            </a:r>
            <a:r>
              <a:rPr lang="en-US" altLang="en-US" b="1" dirty="0" smtClean="0">
                <a:solidFill>
                  <a:schemeClr val="tx2"/>
                </a:solidFill>
                <a:latin typeface="+mn-lt"/>
              </a:rPr>
              <a:t>damage</a:t>
            </a:r>
            <a:endParaRPr lang="en-US" altLang="en-US" b="1" dirty="0">
              <a:solidFill>
                <a:schemeClr val="tx2"/>
              </a:solidFill>
              <a:latin typeface="+mn-lt"/>
            </a:endParaRPr>
          </a:p>
        </p:txBody>
      </p:sp>
      <p:sp>
        <p:nvSpPr>
          <p:cNvPr id="33802" name="Text Box 10"/>
          <p:cNvSpPr txBox="1">
            <a:spLocks noChangeArrowheads="1"/>
          </p:cNvSpPr>
          <p:nvPr/>
        </p:nvSpPr>
        <p:spPr bwMode="auto">
          <a:xfrm>
            <a:off x="5727576" y="3286725"/>
            <a:ext cx="25168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lgn="ctr">
              <a:spcBef>
                <a:spcPct val="50000"/>
              </a:spcBef>
            </a:pPr>
            <a:r>
              <a:rPr lang="en-US" altLang="en-US" b="1" dirty="0">
                <a:solidFill>
                  <a:schemeClr val="tx2"/>
                </a:solidFill>
                <a:latin typeface="+mn-lt"/>
              </a:rPr>
              <a:t>Airplane parts are installed </a:t>
            </a:r>
            <a:r>
              <a:rPr lang="en-US" altLang="en-US" b="1" dirty="0" smtClean="0">
                <a:solidFill>
                  <a:schemeClr val="tx2"/>
                </a:solidFill>
                <a:latin typeface="+mn-lt"/>
              </a:rPr>
              <a:t>correctly</a:t>
            </a:r>
            <a:endParaRPr lang="en-US" altLang="en-US" b="1" dirty="0">
              <a:solidFill>
                <a:schemeClr val="tx2"/>
              </a:solidFill>
              <a:latin typeface="+mn-lt"/>
            </a:endParaRPr>
          </a:p>
        </p:txBody>
      </p:sp>
      <p:sp>
        <p:nvSpPr>
          <p:cNvPr id="33804" name="Line 12"/>
          <p:cNvSpPr>
            <a:spLocks noChangeShapeType="1"/>
          </p:cNvSpPr>
          <p:nvPr/>
        </p:nvSpPr>
        <p:spPr bwMode="auto">
          <a:xfrm>
            <a:off x="6629400" y="2438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33805" name="Text Box 13"/>
          <p:cNvSpPr txBox="1">
            <a:spLocks noChangeArrowheads="1"/>
          </p:cNvSpPr>
          <p:nvPr/>
        </p:nvSpPr>
        <p:spPr bwMode="auto">
          <a:xfrm>
            <a:off x="6477000" y="2743200"/>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a:solidFill>
                  <a:schemeClr val="tx2"/>
                </a:solidFill>
                <a:latin typeface="+mn-lt"/>
              </a:rPr>
              <a:t>1</a:t>
            </a:r>
          </a:p>
        </p:txBody>
      </p:sp>
      <p:sp>
        <p:nvSpPr>
          <p:cNvPr id="33806" name="Line 14"/>
          <p:cNvSpPr>
            <a:spLocks noChangeShapeType="1"/>
          </p:cNvSpPr>
          <p:nvPr/>
        </p:nvSpPr>
        <p:spPr bwMode="auto">
          <a:xfrm>
            <a:off x="3124200" y="2438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33807" name="Text Box 15"/>
          <p:cNvSpPr txBox="1">
            <a:spLocks noChangeArrowheads="1"/>
          </p:cNvSpPr>
          <p:nvPr/>
        </p:nvSpPr>
        <p:spPr bwMode="auto">
          <a:xfrm>
            <a:off x="2971800" y="2743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a:solidFill>
                  <a:schemeClr val="tx2"/>
                </a:solidFill>
                <a:latin typeface="+mn-lt"/>
              </a:rPr>
              <a:t>2</a:t>
            </a:r>
          </a:p>
        </p:txBody>
      </p:sp>
      <p:sp>
        <p:nvSpPr>
          <p:cNvPr id="33808" name="Line 16"/>
          <p:cNvSpPr>
            <a:spLocks noChangeShapeType="1"/>
          </p:cNvSpPr>
          <p:nvPr/>
        </p:nvSpPr>
        <p:spPr bwMode="auto">
          <a:xfrm>
            <a:off x="3581400" y="2438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33809" name="Text Box 17"/>
          <p:cNvSpPr txBox="1">
            <a:spLocks noChangeArrowheads="1"/>
          </p:cNvSpPr>
          <p:nvPr/>
        </p:nvSpPr>
        <p:spPr bwMode="auto">
          <a:xfrm>
            <a:off x="3429000" y="2743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a:solidFill>
                  <a:schemeClr val="tx2"/>
                </a:solidFill>
                <a:latin typeface="+mn-lt"/>
              </a:rPr>
              <a:t>3</a:t>
            </a:r>
          </a:p>
        </p:txBody>
      </p:sp>
      <p:sp>
        <p:nvSpPr>
          <p:cNvPr id="33810" name="Line 18"/>
          <p:cNvSpPr>
            <a:spLocks noChangeShapeType="1"/>
          </p:cNvSpPr>
          <p:nvPr/>
        </p:nvSpPr>
        <p:spPr bwMode="auto">
          <a:xfrm>
            <a:off x="2667000" y="2438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solidFill>
            </a:endParaRPr>
          </a:p>
        </p:txBody>
      </p:sp>
      <p:sp>
        <p:nvSpPr>
          <p:cNvPr id="33811" name="Text Box 19"/>
          <p:cNvSpPr txBox="1">
            <a:spLocks noChangeArrowheads="1"/>
          </p:cNvSpPr>
          <p:nvPr/>
        </p:nvSpPr>
        <p:spPr bwMode="auto">
          <a:xfrm>
            <a:off x="2514600" y="2743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altLang="en-US" b="1" dirty="0">
                <a:solidFill>
                  <a:srgbClr val="FF0000"/>
                </a:solidFill>
                <a:latin typeface="+mn-lt"/>
              </a:rPr>
              <a:t>P</a:t>
            </a:r>
          </a:p>
        </p:txBody>
      </p:sp>
      <p:sp>
        <p:nvSpPr>
          <p:cNvPr id="20" name="Rectangle 12"/>
          <p:cNvSpPr txBox="1">
            <a:spLocks noChangeArrowheads="1"/>
          </p:cNvSpPr>
          <p:nvPr/>
        </p:nvSpPr>
        <p:spPr bwMode="auto">
          <a:xfrm>
            <a:off x="755576" y="4797152"/>
            <a:ext cx="7992888" cy="1180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a:lstStyle>
          <a:p>
            <a:pPr marL="274638" indent="-274638" eaLnBrk="1" hangingPunct="1">
              <a:buClr>
                <a:schemeClr val="bg1">
                  <a:lumMod val="50000"/>
                </a:schemeClr>
              </a:buClr>
              <a:buFont typeface="+mj-lt"/>
              <a:buAutoNum type="arabicPeriod"/>
              <a:defRPr/>
            </a:pPr>
            <a:r>
              <a:rPr lang="en-US" altLang="en-US" sz="1800" kern="0" dirty="0" smtClean="0">
                <a:solidFill>
                  <a:schemeClr val="tx2"/>
                </a:solidFill>
              </a:rPr>
              <a:t>Parts are installed incorrectly, but corrected immediately</a:t>
            </a:r>
          </a:p>
          <a:p>
            <a:pPr marL="274638" indent="-274638" eaLnBrk="1" hangingPunct="1">
              <a:buClr>
                <a:schemeClr val="bg1">
                  <a:lumMod val="50000"/>
                </a:schemeClr>
              </a:buClr>
              <a:buFont typeface="+mj-lt"/>
              <a:buAutoNum type="arabicPeriod"/>
              <a:defRPr/>
            </a:pPr>
            <a:r>
              <a:rPr lang="en-US" altLang="en-US" sz="1800" kern="0" dirty="0" smtClean="0">
                <a:solidFill>
                  <a:schemeClr val="tx2"/>
                </a:solidFill>
              </a:rPr>
              <a:t>Parts are installed incorrectly, and cause minor damage overtime</a:t>
            </a:r>
          </a:p>
          <a:p>
            <a:pPr marL="274638" indent="-274638" eaLnBrk="1" hangingPunct="1">
              <a:buClr>
                <a:schemeClr val="bg1">
                  <a:lumMod val="50000"/>
                </a:schemeClr>
              </a:buClr>
              <a:buFont typeface="+mj-lt"/>
              <a:buAutoNum type="arabicPeriod"/>
              <a:defRPr/>
            </a:pPr>
            <a:r>
              <a:rPr lang="en-US" altLang="en-US" sz="1800" kern="0" dirty="0" smtClean="0">
                <a:solidFill>
                  <a:schemeClr val="tx2"/>
                </a:solidFill>
              </a:rPr>
              <a:t>Parts are installed incorrectly, but cause no damage overtime</a:t>
            </a:r>
            <a:endParaRPr lang="en-US" altLang="en-US" sz="1800" kern="0" dirty="0">
              <a:solidFill>
                <a:schemeClr val="tx2"/>
              </a:solidFill>
            </a:endParaRPr>
          </a:p>
        </p:txBody>
      </p:sp>
      <p:sp>
        <p:nvSpPr>
          <p:cNvPr id="21"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72</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8575766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4"/>
          <p:cNvSpPr txBox="1">
            <a:spLocks noChangeArrowheads="1"/>
          </p:cNvSpPr>
          <p:nvPr/>
        </p:nvSpPr>
        <p:spPr bwMode="auto">
          <a:xfrm>
            <a:off x="755576" y="2041684"/>
            <a:ext cx="1828800" cy="5232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Should plane be inspected?</a:t>
            </a:r>
          </a:p>
        </p:txBody>
      </p:sp>
      <p:sp>
        <p:nvSpPr>
          <p:cNvPr id="21" name="AutoShape 5"/>
          <p:cNvSpPr>
            <a:spLocks noChangeArrowheads="1"/>
          </p:cNvSpPr>
          <p:nvPr/>
        </p:nvSpPr>
        <p:spPr bwMode="auto">
          <a:xfrm>
            <a:off x="831776" y="2971800"/>
            <a:ext cx="1676400" cy="1524000"/>
          </a:xfrm>
          <a:prstGeom prst="flowChartDecision">
            <a:avLst/>
          </a:prstGeom>
          <a:solidFill>
            <a:srgbClr val="FFFFFF"/>
          </a:solidFill>
          <a:ln w="9525">
            <a:solidFill>
              <a:srgbClr val="0303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tr-TR" altLang="en-US" sz="1400" b="1" i="0" u="none" strike="noStrike" kern="0" cap="none" spc="0" normalizeH="0" baseline="0" noProof="0" dirty="0" smtClean="0">
                <a:ln>
                  <a:noFill/>
                </a:ln>
                <a:solidFill>
                  <a:schemeClr val="tx2"/>
                </a:solidFill>
                <a:effectLst/>
                <a:uLnTx/>
                <a:uFillTx/>
                <a:latin typeface="+mn-lt"/>
              </a:rPr>
              <a:t> </a:t>
            </a:r>
            <a:r>
              <a:rPr kumimoji="0" lang="en-US" altLang="en-US" sz="1400" b="1" i="0" u="none" strike="noStrike" kern="0" cap="none" spc="0" normalizeH="0" baseline="0" noProof="0" dirty="0" smtClean="0">
                <a:ln>
                  <a:noFill/>
                </a:ln>
                <a:solidFill>
                  <a:schemeClr val="tx2"/>
                </a:solidFill>
                <a:effectLst/>
                <a:uLnTx/>
                <a:uFillTx/>
                <a:latin typeface="+mn-lt"/>
              </a:rPr>
              <a:t>Have parts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been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replaced?</a:t>
            </a:r>
          </a:p>
        </p:txBody>
      </p:sp>
      <p:sp>
        <p:nvSpPr>
          <p:cNvPr id="22" name="Text Box 6"/>
          <p:cNvSpPr txBox="1">
            <a:spLocks noChangeArrowheads="1"/>
          </p:cNvSpPr>
          <p:nvPr/>
        </p:nvSpPr>
        <p:spPr bwMode="auto">
          <a:xfrm>
            <a:off x="4336976" y="2971800"/>
            <a:ext cx="609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0" fontAlgn="base" hangingPunct="0">
              <a:spcBef>
                <a:spcPct val="50000"/>
              </a:spcBef>
              <a:spcAft>
                <a:spcPct val="0"/>
              </a:spcAft>
            </a:pPr>
            <a:endParaRPr lang="en-US" altLang="en-US" sz="1600" b="1" smtClean="0">
              <a:solidFill>
                <a:schemeClr val="tx2"/>
              </a:solidFill>
              <a:latin typeface="+mn-lt"/>
            </a:endParaRPr>
          </a:p>
        </p:txBody>
      </p:sp>
      <p:sp>
        <p:nvSpPr>
          <p:cNvPr id="23" name="Line 7"/>
          <p:cNvSpPr>
            <a:spLocks noChangeShapeType="1"/>
          </p:cNvSpPr>
          <p:nvPr/>
        </p:nvSpPr>
        <p:spPr bwMode="auto">
          <a:xfrm flipV="1">
            <a:off x="1669976" y="2564904"/>
            <a:ext cx="0" cy="4068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smtClean="0">
              <a:ln>
                <a:noFill/>
              </a:ln>
              <a:solidFill>
                <a:schemeClr val="tx2"/>
              </a:solidFill>
              <a:effectLst/>
              <a:uLnTx/>
              <a:uFillTx/>
            </a:endParaRPr>
          </a:p>
        </p:txBody>
      </p:sp>
      <p:sp>
        <p:nvSpPr>
          <p:cNvPr id="24" name="Line 8"/>
          <p:cNvSpPr>
            <a:spLocks noChangeShapeType="1"/>
          </p:cNvSpPr>
          <p:nvPr/>
        </p:nvSpPr>
        <p:spPr bwMode="auto">
          <a:xfrm>
            <a:off x="2508176" y="3733800"/>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smtClean="0">
              <a:ln>
                <a:noFill/>
              </a:ln>
              <a:solidFill>
                <a:schemeClr val="tx2"/>
              </a:solidFill>
              <a:effectLst/>
              <a:uLnTx/>
              <a:uFillTx/>
            </a:endParaRPr>
          </a:p>
        </p:txBody>
      </p:sp>
      <p:sp>
        <p:nvSpPr>
          <p:cNvPr id="25" name="Text Box 9"/>
          <p:cNvSpPr txBox="1">
            <a:spLocks noChangeArrowheads="1"/>
          </p:cNvSpPr>
          <p:nvPr/>
        </p:nvSpPr>
        <p:spPr bwMode="auto">
          <a:xfrm>
            <a:off x="2355776" y="3284984"/>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0" fontAlgn="base" hangingPunct="0">
              <a:spcBef>
                <a:spcPct val="50000"/>
              </a:spcBef>
              <a:spcAft>
                <a:spcPct val="0"/>
              </a:spcAft>
            </a:pPr>
            <a:r>
              <a:rPr lang="en-US" altLang="en-US" sz="1600" b="1" dirty="0" smtClean="0">
                <a:solidFill>
                  <a:schemeClr val="tx2"/>
                </a:solidFill>
                <a:latin typeface="+mn-lt"/>
              </a:rPr>
              <a:t>No</a:t>
            </a:r>
          </a:p>
        </p:txBody>
      </p:sp>
      <p:sp>
        <p:nvSpPr>
          <p:cNvPr id="26" name="Line 10"/>
          <p:cNvSpPr>
            <a:spLocks noChangeShapeType="1"/>
          </p:cNvSpPr>
          <p:nvPr/>
        </p:nvSpPr>
        <p:spPr bwMode="auto">
          <a:xfrm>
            <a:off x="1669976" y="450912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smtClean="0">
              <a:ln>
                <a:noFill/>
              </a:ln>
              <a:solidFill>
                <a:schemeClr val="tx2"/>
              </a:solidFill>
              <a:effectLst/>
              <a:uLnTx/>
              <a:uFillTx/>
            </a:endParaRPr>
          </a:p>
        </p:txBody>
      </p:sp>
      <p:sp>
        <p:nvSpPr>
          <p:cNvPr id="27" name="Text Box 11"/>
          <p:cNvSpPr txBox="1">
            <a:spLocks noChangeArrowheads="1"/>
          </p:cNvSpPr>
          <p:nvPr/>
        </p:nvSpPr>
        <p:spPr bwMode="auto">
          <a:xfrm>
            <a:off x="1020416" y="4433888"/>
            <a:ext cx="609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0" fontAlgn="base" hangingPunct="0">
              <a:spcBef>
                <a:spcPct val="50000"/>
              </a:spcBef>
              <a:spcAft>
                <a:spcPct val="0"/>
              </a:spcAft>
            </a:pPr>
            <a:r>
              <a:rPr lang="en-US" altLang="en-US" sz="1600" b="1" dirty="0" smtClean="0">
                <a:solidFill>
                  <a:schemeClr val="tx2"/>
                </a:solidFill>
                <a:latin typeface="+mn-lt"/>
              </a:rPr>
              <a:t>Yes</a:t>
            </a:r>
            <a:endParaRPr lang="en-US" altLang="en-US" sz="1600" b="1" dirty="0">
              <a:solidFill>
                <a:schemeClr val="tx2"/>
              </a:solidFill>
              <a:latin typeface="+mn-lt"/>
            </a:endParaRPr>
          </a:p>
        </p:txBody>
      </p:sp>
      <p:sp>
        <p:nvSpPr>
          <p:cNvPr id="28" name="Rectangle 12"/>
          <p:cNvSpPr>
            <a:spLocks noChangeArrowheads="1"/>
          </p:cNvSpPr>
          <p:nvPr/>
        </p:nvSpPr>
        <p:spPr bwMode="auto">
          <a:xfrm>
            <a:off x="907976" y="4869160"/>
            <a:ext cx="1524000" cy="609600"/>
          </a:xfrm>
          <a:prstGeom prst="rect">
            <a:avLst/>
          </a:prstGeom>
          <a:solidFill>
            <a:srgbClr val="FFFFFF"/>
          </a:solidFill>
          <a:ln w="9525">
            <a:solidFill>
              <a:srgbClr val="0303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Inspect plane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before flying</a:t>
            </a:r>
          </a:p>
        </p:txBody>
      </p:sp>
      <p:sp>
        <p:nvSpPr>
          <p:cNvPr id="29" name="AutoShape 13"/>
          <p:cNvSpPr>
            <a:spLocks noChangeArrowheads="1"/>
          </p:cNvSpPr>
          <p:nvPr/>
        </p:nvSpPr>
        <p:spPr bwMode="auto">
          <a:xfrm>
            <a:off x="2736776" y="2971800"/>
            <a:ext cx="1676400" cy="1524000"/>
          </a:xfrm>
          <a:prstGeom prst="flowChartDecision">
            <a:avLst/>
          </a:prstGeom>
          <a:solidFill>
            <a:srgbClr val="FFFFFF"/>
          </a:solidFill>
          <a:ln w="9525">
            <a:solidFill>
              <a:srgbClr val="0303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Had last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check within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400 hrs.?</a:t>
            </a:r>
          </a:p>
        </p:txBody>
      </p:sp>
      <p:sp>
        <p:nvSpPr>
          <p:cNvPr id="30" name="Line 14"/>
          <p:cNvSpPr>
            <a:spLocks noChangeShapeType="1"/>
          </p:cNvSpPr>
          <p:nvPr/>
        </p:nvSpPr>
        <p:spPr bwMode="auto">
          <a:xfrm>
            <a:off x="4427328" y="37338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smtClean="0">
              <a:ln>
                <a:noFill/>
              </a:ln>
              <a:solidFill>
                <a:schemeClr val="tx2"/>
              </a:solidFill>
              <a:effectLst/>
              <a:uLnTx/>
              <a:uFillTx/>
            </a:endParaRPr>
          </a:p>
        </p:txBody>
      </p:sp>
      <p:sp>
        <p:nvSpPr>
          <p:cNvPr id="31" name="Text Box 15"/>
          <p:cNvSpPr txBox="1">
            <a:spLocks noChangeArrowheads="1"/>
          </p:cNvSpPr>
          <p:nvPr/>
        </p:nvSpPr>
        <p:spPr bwMode="auto">
          <a:xfrm>
            <a:off x="4244447" y="3278312"/>
            <a:ext cx="609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0" fontAlgn="base" hangingPunct="0">
              <a:spcBef>
                <a:spcPct val="50000"/>
              </a:spcBef>
              <a:spcAft>
                <a:spcPct val="0"/>
              </a:spcAft>
            </a:pPr>
            <a:r>
              <a:rPr lang="en-US" altLang="en-US" sz="1600" b="1" dirty="0" smtClean="0">
                <a:solidFill>
                  <a:schemeClr val="tx2"/>
                </a:solidFill>
                <a:latin typeface="+mn-lt"/>
              </a:rPr>
              <a:t>Yes</a:t>
            </a:r>
          </a:p>
        </p:txBody>
      </p:sp>
      <p:sp>
        <p:nvSpPr>
          <p:cNvPr id="32" name="Line 16"/>
          <p:cNvSpPr>
            <a:spLocks noChangeShapeType="1"/>
          </p:cNvSpPr>
          <p:nvPr/>
        </p:nvSpPr>
        <p:spPr bwMode="auto">
          <a:xfrm>
            <a:off x="3574976" y="448816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smtClean="0">
              <a:ln>
                <a:noFill/>
              </a:ln>
              <a:solidFill>
                <a:schemeClr val="tx2"/>
              </a:solidFill>
              <a:effectLst/>
              <a:uLnTx/>
              <a:uFillTx/>
            </a:endParaRPr>
          </a:p>
        </p:txBody>
      </p:sp>
      <p:sp>
        <p:nvSpPr>
          <p:cNvPr id="33" name="Rectangle 17"/>
          <p:cNvSpPr>
            <a:spLocks noChangeArrowheads="1"/>
          </p:cNvSpPr>
          <p:nvPr/>
        </p:nvSpPr>
        <p:spPr bwMode="auto">
          <a:xfrm>
            <a:off x="2812976" y="4869160"/>
            <a:ext cx="1524000" cy="609600"/>
          </a:xfrm>
          <a:prstGeom prst="rect">
            <a:avLst/>
          </a:prstGeom>
          <a:solidFill>
            <a:srgbClr val="FFFFFF"/>
          </a:solidFill>
          <a:ln w="9525">
            <a:solidFill>
              <a:srgbClr val="0303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chemeClr val="tx2"/>
                </a:solidFill>
                <a:effectLst/>
                <a:uLnTx/>
                <a:uFillTx/>
                <a:latin typeface="+mn-lt"/>
              </a:rPr>
              <a:t>Inspect plane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chemeClr val="tx2"/>
                </a:solidFill>
                <a:effectLst/>
                <a:uLnTx/>
                <a:uFillTx/>
                <a:latin typeface="+mn-lt"/>
              </a:rPr>
              <a:t>before flying</a:t>
            </a:r>
          </a:p>
        </p:txBody>
      </p:sp>
      <p:sp>
        <p:nvSpPr>
          <p:cNvPr id="34" name="AutoShape 18"/>
          <p:cNvSpPr>
            <a:spLocks noChangeArrowheads="1"/>
          </p:cNvSpPr>
          <p:nvPr/>
        </p:nvSpPr>
        <p:spPr bwMode="auto">
          <a:xfrm>
            <a:off x="4706144" y="2985120"/>
            <a:ext cx="1676400" cy="1524000"/>
          </a:xfrm>
          <a:prstGeom prst="flowChartDecision">
            <a:avLst/>
          </a:prstGeom>
          <a:solidFill>
            <a:srgbClr val="FFFFFF"/>
          </a:solidFill>
          <a:ln w="9525">
            <a:solidFill>
              <a:srgbClr val="0303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tr-TR" altLang="en-US" sz="1400" b="1" i="0" u="none" strike="noStrike" kern="0" cap="none" spc="0" normalizeH="0" baseline="0" noProof="0" dirty="0" smtClean="0">
                <a:ln>
                  <a:noFill/>
                </a:ln>
                <a:solidFill>
                  <a:schemeClr val="tx2"/>
                </a:solidFill>
                <a:effectLst/>
                <a:uLnTx/>
                <a:uFillTx/>
                <a:latin typeface="+mn-lt"/>
              </a:rPr>
              <a:t> </a:t>
            </a:r>
            <a:r>
              <a:rPr kumimoji="0" lang="en-US" altLang="en-US" sz="1400" b="1" i="0" u="none" strike="noStrike" kern="0" cap="none" spc="0" normalizeH="0" baseline="0" noProof="0" dirty="0" smtClean="0">
                <a:ln>
                  <a:noFill/>
                </a:ln>
                <a:solidFill>
                  <a:schemeClr val="tx2"/>
                </a:solidFill>
                <a:effectLst/>
                <a:uLnTx/>
                <a:uFillTx/>
                <a:latin typeface="+mn-lt"/>
              </a:rPr>
              <a:t>Has pilot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noticed </a:t>
            </a:r>
            <a:endParaRPr kumimoji="0" lang="tr-TR" altLang="en-US" sz="1400" b="1" i="0" u="none" strike="noStrike" kern="0" cap="none" spc="0" normalizeH="0" baseline="0" noProof="0" dirty="0" smtClean="0">
              <a:ln>
                <a:noFill/>
              </a:ln>
              <a:solidFill>
                <a:schemeClr val="tx2"/>
              </a:solidFill>
              <a:effectLst/>
              <a:uLnTx/>
              <a:uFillTx/>
              <a:latin typeface="+mn-lt"/>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irregular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dirty="0" smtClean="0">
                <a:ln>
                  <a:noFill/>
                </a:ln>
                <a:solidFill>
                  <a:schemeClr val="tx2"/>
                </a:solidFill>
                <a:effectLst/>
                <a:uLnTx/>
                <a:uFillTx/>
                <a:latin typeface="+mn-lt"/>
              </a:rPr>
              <a:t>sounds?</a:t>
            </a:r>
          </a:p>
        </p:txBody>
      </p:sp>
      <p:sp>
        <p:nvSpPr>
          <p:cNvPr id="35" name="Line 19"/>
          <p:cNvSpPr>
            <a:spLocks noChangeShapeType="1"/>
          </p:cNvSpPr>
          <p:nvPr/>
        </p:nvSpPr>
        <p:spPr bwMode="auto">
          <a:xfrm>
            <a:off x="5544344" y="448816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smtClean="0">
              <a:ln>
                <a:noFill/>
              </a:ln>
              <a:solidFill>
                <a:schemeClr val="tx2"/>
              </a:solidFill>
              <a:effectLst/>
              <a:uLnTx/>
              <a:uFillTx/>
            </a:endParaRPr>
          </a:p>
        </p:txBody>
      </p:sp>
      <p:sp>
        <p:nvSpPr>
          <p:cNvPr id="36" name="Rectangle 20"/>
          <p:cNvSpPr>
            <a:spLocks noChangeArrowheads="1"/>
          </p:cNvSpPr>
          <p:nvPr/>
        </p:nvSpPr>
        <p:spPr bwMode="auto">
          <a:xfrm>
            <a:off x="4858544" y="4835624"/>
            <a:ext cx="1524000" cy="609600"/>
          </a:xfrm>
          <a:prstGeom prst="rect">
            <a:avLst/>
          </a:prstGeom>
          <a:solidFill>
            <a:srgbClr val="FFFFFF"/>
          </a:solidFill>
          <a:ln w="9525">
            <a:solidFill>
              <a:srgbClr val="0303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chemeClr val="tx2"/>
                </a:solidFill>
                <a:effectLst/>
                <a:uLnTx/>
                <a:uFillTx/>
                <a:latin typeface="+mn-lt"/>
              </a:rPr>
              <a:t>Inspection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chemeClr val="tx2"/>
                </a:solidFill>
                <a:effectLst/>
                <a:uLnTx/>
                <a:uFillTx/>
                <a:latin typeface="+mn-lt"/>
              </a:rPr>
              <a:t>is not needed</a:t>
            </a:r>
          </a:p>
        </p:txBody>
      </p:sp>
      <p:sp>
        <p:nvSpPr>
          <p:cNvPr id="37" name="Line 21"/>
          <p:cNvSpPr>
            <a:spLocks noChangeShapeType="1"/>
          </p:cNvSpPr>
          <p:nvPr/>
        </p:nvSpPr>
        <p:spPr bwMode="auto">
          <a:xfrm>
            <a:off x="6372200" y="3738368"/>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1" i="0" u="none" strike="noStrike" kern="0" cap="none" spc="0" normalizeH="0" baseline="0" noProof="0" smtClean="0">
              <a:ln>
                <a:noFill/>
              </a:ln>
              <a:solidFill>
                <a:schemeClr val="tx2"/>
              </a:solidFill>
              <a:effectLst/>
              <a:uLnTx/>
              <a:uFillTx/>
            </a:endParaRPr>
          </a:p>
        </p:txBody>
      </p:sp>
      <p:sp>
        <p:nvSpPr>
          <p:cNvPr id="38" name="Rectangle 22"/>
          <p:cNvSpPr>
            <a:spLocks noChangeArrowheads="1"/>
          </p:cNvSpPr>
          <p:nvPr/>
        </p:nvSpPr>
        <p:spPr bwMode="auto">
          <a:xfrm>
            <a:off x="6730752" y="3429000"/>
            <a:ext cx="1524000" cy="609600"/>
          </a:xfrm>
          <a:prstGeom prst="rect">
            <a:avLst/>
          </a:prstGeom>
          <a:solidFill>
            <a:srgbClr val="FFFFFF"/>
          </a:solidFill>
          <a:ln w="9525">
            <a:solidFill>
              <a:srgbClr val="0303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chemeClr val="tx2"/>
                </a:solidFill>
                <a:effectLst/>
                <a:uLnTx/>
                <a:uFillTx/>
                <a:latin typeface="+mn-lt"/>
              </a:rPr>
              <a:t>Inspect plane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400" b="1" i="0" u="none" strike="noStrike" kern="0" cap="none" spc="0" normalizeH="0" baseline="0" noProof="0" smtClean="0">
                <a:ln>
                  <a:noFill/>
                </a:ln>
                <a:solidFill>
                  <a:schemeClr val="tx2"/>
                </a:solidFill>
                <a:effectLst/>
                <a:uLnTx/>
                <a:uFillTx/>
                <a:latin typeface="+mn-lt"/>
              </a:rPr>
              <a:t>before flying</a:t>
            </a:r>
          </a:p>
        </p:txBody>
      </p:sp>
      <p:sp>
        <p:nvSpPr>
          <p:cNvPr id="39" name="Text Box 23"/>
          <p:cNvSpPr txBox="1">
            <a:spLocks noChangeArrowheads="1"/>
          </p:cNvSpPr>
          <p:nvPr/>
        </p:nvSpPr>
        <p:spPr bwMode="auto">
          <a:xfrm>
            <a:off x="2998168" y="4437112"/>
            <a:ext cx="533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0" fontAlgn="base" hangingPunct="0">
              <a:spcBef>
                <a:spcPct val="50000"/>
              </a:spcBef>
              <a:spcAft>
                <a:spcPct val="0"/>
              </a:spcAft>
            </a:pPr>
            <a:r>
              <a:rPr lang="en-US" altLang="en-US" sz="1600" b="1" dirty="0" smtClean="0">
                <a:solidFill>
                  <a:schemeClr val="tx2"/>
                </a:solidFill>
                <a:latin typeface="+mn-lt"/>
              </a:rPr>
              <a:t>No</a:t>
            </a:r>
          </a:p>
        </p:txBody>
      </p:sp>
      <p:sp>
        <p:nvSpPr>
          <p:cNvPr id="40" name="Text Box 24"/>
          <p:cNvSpPr txBox="1">
            <a:spLocks noChangeArrowheads="1"/>
          </p:cNvSpPr>
          <p:nvPr/>
        </p:nvSpPr>
        <p:spPr bwMode="auto">
          <a:xfrm>
            <a:off x="4908848" y="4433888"/>
            <a:ext cx="609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0" fontAlgn="base" hangingPunct="0">
              <a:spcBef>
                <a:spcPct val="50000"/>
              </a:spcBef>
              <a:spcAft>
                <a:spcPct val="0"/>
              </a:spcAft>
            </a:pPr>
            <a:r>
              <a:rPr lang="en-US" altLang="en-US" sz="1600" b="1" dirty="0" smtClean="0">
                <a:solidFill>
                  <a:schemeClr val="tx2"/>
                </a:solidFill>
                <a:latin typeface="+mn-lt"/>
              </a:rPr>
              <a:t>No</a:t>
            </a:r>
          </a:p>
        </p:txBody>
      </p:sp>
      <p:sp>
        <p:nvSpPr>
          <p:cNvPr id="41" name="Text Box 25"/>
          <p:cNvSpPr txBox="1">
            <a:spLocks noChangeArrowheads="1"/>
          </p:cNvSpPr>
          <p:nvPr/>
        </p:nvSpPr>
        <p:spPr bwMode="auto">
          <a:xfrm>
            <a:off x="6156176" y="3278312"/>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eaLnBrk="0" fontAlgn="base" hangingPunct="0">
              <a:spcBef>
                <a:spcPct val="50000"/>
              </a:spcBef>
              <a:spcAft>
                <a:spcPct val="0"/>
              </a:spcAft>
            </a:pPr>
            <a:r>
              <a:rPr lang="en-US" altLang="en-US" sz="1600" b="1" dirty="0" smtClean="0">
                <a:solidFill>
                  <a:schemeClr val="tx2"/>
                </a:solidFill>
                <a:latin typeface="+mn-lt"/>
              </a:rPr>
              <a:t>Yes</a:t>
            </a:r>
          </a:p>
        </p:txBody>
      </p:sp>
      <p:sp>
        <p:nvSpPr>
          <p:cNvPr id="45" name="Rectangle 2"/>
          <p:cNvSpPr txBox="1">
            <a:spLocks noChangeArrowheads="1"/>
          </p:cNvSpPr>
          <p:nvPr/>
        </p:nvSpPr>
        <p:spPr bwMode="auto">
          <a:xfrm>
            <a:off x="251520" y="277813"/>
            <a:ext cx="8712968"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a:lstStyle>
          <a:p>
            <a:pPr eaLnBrk="1" hangingPunct="1">
              <a:defRPr/>
            </a:pPr>
            <a:r>
              <a:rPr lang="en-GB" altLang="en-US" sz="3600" b="1" kern="0" dirty="0">
                <a:latin typeface="Verdana"/>
              </a:rPr>
              <a:t>Flow Chart – </a:t>
            </a:r>
            <a:endParaRPr lang="tr-TR" altLang="en-US" sz="3600" b="1" kern="0" dirty="0" smtClean="0">
              <a:latin typeface="Verdana"/>
            </a:endParaRPr>
          </a:p>
          <a:p>
            <a:pPr eaLnBrk="1" hangingPunct="1">
              <a:defRPr/>
            </a:pPr>
            <a:r>
              <a:rPr lang="en-GB" altLang="en-US" sz="3600" b="1" kern="0" dirty="0" smtClean="0">
                <a:latin typeface="Verdana"/>
              </a:rPr>
              <a:t>Failure </a:t>
            </a:r>
            <a:r>
              <a:rPr lang="en-GB" altLang="en-US" sz="3600" b="1" kern="0" dirty="0">
                <a:latin typeface="Verdana"/>
              </a:rPr>
              <a:t>to Properly Inspect Plane</a:t>
            </a:r>
            <a:endParaRPr lang="en-US" altLang="en-US" sz="3600" b="1" kern="0" dirty="0" smtClean="0">
              <a:solidFill>
                <a:schemeClr val="tx2"/>
              </a:solidFill>
              <a:latin typeface="+mn-lt"/>
            </a:endParaRPr>
          </a:p>
        </p:txBody>
      </p:sp>
      <p:sp>
        <p:nvSpPr>
          <p:cNvPr id="47"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73</a:t>
            </a:fld>
            <a:endParaRPr lang="en-US" altLang="en-US" sz="1000" dirty="0" smtClean="0">
              <a:solidFill>
                <a:schemeClr val="tx1"/>
              </a:solidFill>
            </a:endParaRPr>
          </a:p>
        </p:txBody>
      </p:sp>
      <p:sp>
        <p:nvSpPr>
          <p:cNvPr id="2" name="Footer Placeholder 1"/>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1251449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mn-lt"/>
              </a:rPr>
              <a:t>Conceptual Issues</a:t>
            </a:r>
            <a:endParaRPr lang="en-US" sz="4400" b="1" dirty="0">
              <a:latin typeface="+mn-lt"/>
            </a:endParaRPr>
          </a:p>
        </p:txBody>
      </p:sp>
      <p:sp>
        <p:nvSpPr>
          <p:cNvPr id="3" name="Content Placeholder 2"/>
          <p:cNvSpPr>
            <a:spLocks noGrp="1"/>
          </p:cNvSpPr>
          <p:nvPr>
            <p:ph idx="1"/>
          </p:nvPr>
        </p:nvSpPr>
        <p:spPr>
          <a:xfrm>
            <a:off x="457200" y="1600200"/>
            <a:ext cx="8363272" cy="4530725"/>
          </a:xfrm>
        </p:spPr>
        <p:txBody>
          <a:bodyPr/>
          <a:lstStyle/>
          <a:p>
            <a:pPr>
              <a:defRPr/>
            </a:pPr>
            <a:r>
              <a:rPr lang="en-US" altLang="en-US" dirty="0" smtClean="0"/>
              <a:t>A </a:t>
            </a:r>
            <a:r>
              <a:rPr lang="en-US" altLang="en-US" b="1" dirty="0" smtClean="0"/>
              <a:t>conceptual issue </a:t>
            </a:r>
            <a:r>
              <a:rPr lang="en-US" altLang="en-US" dirty="0" smtClean="0"/>
              <a:t>is a disagreement over a definition, or meaning, or applicability of a </a:t>
            </a:r>
            <a:r>
              <a:rPr lang="en-US" altLang="en-US" dirty="0" smtClean="0"/>
              <a:t>concept that </a:t>
            </a:r>
            <a:r>
              <a:rPr lang="en-US" altLang="en-US" dirty="0" smtClean="0"/>
              <a:t>is crucial to </a:t>
            </a:r>
            <a:r>
              <a:rPr lang="en-US" altLang="en-US" dirty="0" smtClean="0"/>
              <a:t>resolve an ethical </a:t>
            </a:r>
            <a:r>
              <a:rPr lang="en-US" altLang="en-US" dirty="0" smtClean="0"/>
              <a:t>problem</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4-</a:t>
            </a:r>
            <a:fld id="{2147848A-0A2B-4DF2-9C94-DCF4B653383F}" type="slidenum">
              <a:rPr lang="en-US" altLang="en-US" sz="1000" smtClean="0">
                <a:solidFill>
                  <a:srgbClr val="000000"/>
                </a:solidFill>
              </a:rPr>
              <a:pPr eaLnBrk="1" hangingPunct="1">
                <a:spcBef>
                  <a:spcPct val="0"/>
                </a:spcBef>
                <a:buClrTx/>
                <a:buSzTx/>
                <a:buFontTx/>
                <a:buNone/>
              </a:pPr>
              <a:t>8</a:t>
            </a:fld>
            <a:endParaRPr lang="en-US" altLang="en-US" sz="10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altLang="en-US" smtClean="0">
                <a:solidFill>
                  <a:srgbClr val="000000"/>
                </a:solidFill>
              </a:rPr>
              <a:t>Copyright © 2013 Pearson Education, Inc. publishing as Prentice Hall</a:t>
            </a:r>
            <a:endParaRPr lang="en-US" altLang="en-US">
              <a:solidFill>
                <a:srgbClr val="000000"/>
              </a:solidFill>
            </a:endParaRPr>
          </a:p>
        </p:txBody>
      </p:sp>
    </p:spTree>
    <p:extLst>
      <p:ext uri="{BB962C8B-B14F-4D97-AF65-F5344CB8AC3E}">
        <p14:creationId xmlns:p14="http://schemas.microsoft.com/office/powerpoint/2010/main" val="305287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a:defRPr/>
            </a:pPr>
            <a:r>
              <a:rPr lang="en-US" sz="4400" b="1" dirty="0" smtClean="0">
                <a:latin typeface="+mn-lt"/>
              </a:rPr>
              <a:t>Conceptual Issues</a:t>
            </a:r>
            <a:endParaRPr lang="en-US" sz="4400" b="1" dirty="0">
              <a:latin typeface="+mn-lt"/>
            </a:endParaRPr>
          </a:p>
        </p:txBody>
      </p:sp>
      <p:sp>
        <p:nvSpPr>
          <p:cNvPr id="3" name="Content Placeholder 2"/>
          <p:cNvSpPr>
            <a:spLocks noGrp="1"/>
          </p:cNvSpPr>
          <p:nvPr>
            <p:ph idx="1"/>
          </p:nvPr>
        </p:nvSpPr>
        <p:spPr>
          <a:xfrm>
            <a:off x="457200" y="1600200"/>
            <a:ext cx="8507288" cy="4530725"/>
          </a:xfrm>
        </p:spPr>
        <p:txBody>
          <a:bodyPr/>
          <a:lstStyle/>
          <a:p>
            <a:pPr>
              <a:defRPr/>
            </a:pPr>
            <a:r>
              <a:rPr lang="en-US" altLang="en-US" dirty="0" smtClean="0"/>
              <a:t>Conceptual issues are also sometimes not clear cut and they are open to questioning;</a:t>
            </a:r>
          </a:p>
          <a:p>
            <a:pPr lvl="1">
              <a:defRPr/>
            </a:pPr>
            <a:r>
              <a:rPr lang="en-US" altLang="en-US" dirty="0" smtClean="0">
                <a:solidFill>
                  <a:srgbClr val="666699"/>
                </a:solidFill>
              </a:rPr>
              <a:t>how to determine whether certain business information is confidential or not,</a:t>
            </a:r>
          </a:p>
          <a:p>
            <a:pPr lvl="1">
              <a:defRPr/>
            </a:pPr>
            <a:r>
              <a:rPr lang="en-US" altLang="en-US" dirty="0" smtClean="0"/>
              <a:t>two engineers may </a:t>
            </a:r>
            <a:r>
              <a:rPr lang="en-US" altLang="en-US" dirty="0" smtClean="0"/>
              <a:t> not be in agreement </a:t>
            </a:r>
            <a:r>
              <a:rPr lang="en-US" altLang="en-US" dirty="0" smtClean="0"/>
              <a:t>about </a:t>
            </a:r>
          </a:p>
          <a:p>
            <a:pPr lvl="2">
              <a:defRPr/>
            </a:pPr>
            <a:r>
              <a:rPr lang="en-US" altLang="en-US" dirty="0" smtClean="0"/>
              <a:t>whether a given action is a conflict of interest, because they may have different definitions of “conflict of interest”,</a:t>
            </a:r>
          </a:p>
          <a:p>
            <a:pPr lvl="2">
              <a:defRPr/>
            </a:pPr>
            <a:r>
              <a:rPr lang="en-US" altLang="en-US" dirty="0" smtClean="0"/>
              <a:t>whether something is a </a:t>
            </a:r>
            <a:r>
              <a:rPr lang="en-US" altLang="en-US" b="1" dirty="0" smtClean="0"/>
              <a:t>bribe</a:t>
            </a:r>
            <a:r>
              <a:rPr lang="en-US" altLang="en-US" dirty="0" smtClean="0"/>
              <a:t>, or an acceptable </a:t>
            </a:r>
            <a:r>
              <a:rPr lang="en-US" altLang="en-US" b="1" dirty="0" smtClean="0"/>
              <a:t>gift</a:t>
            </a:r>
            <a:r>
              <a:rPr lang="en-US" altLang="en-US" dirty="0" smtClean="0"/>
              <a:t>, because they have different conceptions of a bribe</a:t>
            </a: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4-</a:t>
            </a:r>
            <a:fld id="{2147848A-0A2B-4DF2-9C94-DCF4B653383F}" type="slidenum">
              <a:rPr lang="en-US" altLang="en-US" sz="1000" smtClean="0">
                <a:solidFill>
                  <a:schemeClr val="tx1"/>
                </a:solidFill>
              </a:rPr>
              <a:pPr eaLnBrk="1" hangingPunct="1">
                <a:spcBef>
                  <a:spcPct val="0"/>
                </a:spcBef>
                <a:buClrTx/>
                <a:buSzTx/>
                <a:buFontTx/>
                <a:buNone/>
              </a:pPr>
              <a:t>9</a:t>
            </a:fld>
            <a:endParaRPr lang="en-US" altLang="en-US" sz="1000" dirty="0" smtClean="0">
              <a:solidFill>
                <a:schemeClr val="tx1"/>
              </a:solidFill>
            </a:endParaRPr>
          </a:p>
        </p:txBody>
      </p:sp>
      <p:sp>
        <p:nvSpPr>
          <p:cNvPr id="4" name="Footer Placeholder 3"/>
          <p:cNvSpPr>
            <a:spLocks noGrp="1"/>
          </p:cNvSpPr>
          <p:nvPr>
            <p:ph type="ftr" sz="quarter" idx="11"/>
          </p:nvPr>
        </p:nvSpPr>
        <p:spPr/>
        <p:txBody>
          <a:bodyPr/>
          <a:lstStyle/>
          <a:p>
            <a:pPr>
              <a:defRPr/>
            </a:pPr>
            <a:r>
              <a:rPr lang="en-US" altLang="en-US" dirty="0" smtClean="0">
                <a:solidFill>
                  <a:srgbClr val="000000"/>
                </a:solidFill>
              </a:rPr>
              <a:t>Copyright © 2013 Pearson Education, Inc. publishing as Prentice Hall</a:t>
            </a:r>
            <a:endParaRPr lang="en-US" altLang="en-US" dirty="0">
              <a:solidFill>
                <a:srgbClr val="000000"/>
              </a:solidFill>
            </a:endParaRPr>
          </a:p>
        </p:txBody>
      </p:sp>
    </p:spTree>
    <p:extLst>
      <p:ext uri="{BB962C8B-B14F-4D97-AF65-F5344CB8AC3E}">
        <p14:creationId xmlns:p14="http://schemas.microsoft.com/office/powerpoint/2010/main" val="3845260815"/>
      </p:ext>
    </p:extLst>
  </p:cSld>
  <p:clrMapOvr>
    <a:masterClrMapping/>
  </p:clrMapOvr>
</p:sld>
</file>

<file path=ppt/theme/theme1.xml><?xml version="1.0" encoding="utf-8"?>
<a:theme xmlns:a="http://schemas.openxmlformats.org/drawingml/2006/main" name="2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24515</TotalTime>
  <Words>4371</Words>
  <Application>Microsoft Office PowerPoint</Application>
  <PresentationFormat>On-screen Show (4:3)</PresentationFormat>
  <Paragraphs>583</Paragraphs>
  <Slides>73</Slides>
  <Notes>22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73</vt:i4>
      </vt:variant>
    </vt:vector>
  </HeadingPairs>
  <TitlesOfParts>
    <vt:vector size="87" baseType="lpstr">
      <vt:lpstr>ＭＳ Ｐゴシック</vt:lpstr>
      <vt:lpstr>ＭＳ Ｐゴシック</vt:lpstr>
      <vt:lpstr>Arial</vt:lpstr>
      <vt:lpstr>Calibri</vt:lpstr>
      <vt:lpstr>Georgia</vt:lpstr>
      <vt:lpstr>Tahoma</vt:lpstr>
      <vt:lpstr>Times</vt:lpstr>
      <vt:lpstr>Times New Roman</vt:lpstr>
      <vt:lpstr>Verdana</vt:lpstr>
      <vt:lpstr>Wingdings</vt:lpstr>
      <vt:lpstr>2_Level</vt:lpstr>
      <vt:lpstr>Level</vt:lpstr>
      <vt:lpstr>3_Level</vt:lpstr>
      <vt:lpstr>1_Level</vt:lpstr>
      <vt:lpstr>       ENGR 400/LENGR 400 ETHICS IN ENGINEERING AND SCIENCE</vt:lpstr>
      <vt:lpstr>Chapter 4 Outline</vt:lpstr>
      <vt:lpstr>Analyzing Ethical Problems</vt:lpstr>
      <vt:lpstr>Issues involved in Analyzing Ethical Problems</vt:lpstr>
      <vt:lpstr>Factual Issues</vt:lpstr>
      <vt:lpstr>Factual Issues</vt:lpstr>
      <vt:lpstr>Factual Issues</vt:lpstr>
      <vt:lpstr>Conceptual Issues</vt:lpstr>
      <vt:lpstr>Conceptual Issues</vt:lpstr>
      <vt:lpstr>Gift and Bribe</vt:lpstr>
      <vt:lpstr>Gift and Bribe</vt:lpstr>
      <vt:lpstr>Gift and Bribe</vt:lpstr>
      <vt:lpstr>Gift and Bribe</vt:lpstr>
      <vt:lpstr>Gift and Bribe</vt:lpstr>
      <vt:lpstr>Gift and Bribe</vt:lpstr>
      <vt:lpstr>PowerPoint Presentation</vt:lpstr>
      <vt:lpstr>Bribery and Corruption</vt:lpstr>
      <vt:lpstr>Bribery and Corruption</vt:lpstr>
      <vt:lpstr>Bribery and Corruption</vt:lpstr>
      <vt:lpstr>Bribery – A Sample Case The Coca-Cola Egypt</vt:lpstr>
      <vt:lpstr>Moral Issues</vt:lpstr>
      <vt:lpstr>How to Analyze Issues involved in Ethical Problems</vt:lpstr>
      <vt:lpstr>How to Analyze Issues involved in Ethical Problems</vt:lpstr>
      <vt:lpstr>How to Analyze Issues involved in Ethical Problems</vt:lpstr>
      <vt:lpstr>Factual, Conceptual and Moral Issues</vt:lpstr>
      <vt:lpstr>Incident</vt:lpstr>
      <vt:lpstr>Incident</vt:lpstr>
      <vt:lpstr>Incident</vt:lpstr>
      <vt:lpstr>Factual Issues</vt:lpstr>
      <vt:lpstr>Conceptual Issues</vt:lpstr>
      <vt:lpstr>Moral Issues</vt:lpstr>
      <vt:lpstr>PowerPoint Presentation</vt:lpstr>
      <vt:lpstr>PowerPoint Presentation</vt:lpstr>
      <vt:lpstr>PowerPoint Presentation</vt:lpstr>
      <vt:lpstr>Line Drawing Technique</vt:lpstr>
      <vt:lpstr>Line Drawing Technique</vt:lpstr>
      <vt:lpstr>Line Drawing Technique</vt:lpstr>
      <vt:lpstr>Line Drawing Technique</vt:lpstr>
      <vt:lpstr>Line Drawing Technique</vt:lpstr>
      <vt:lpstr>Line Drawing Technique</vt:lpstr>
      <vt:lpstr>Dispose of Slightly Toxic Waste</vt:lpstr>
      <vt:lpstr>Problem</vt:lpstr>
      <vt:lpstr>Positive Paradigm and Negative Paradigm</vt:lpstr>
      <vt:lpstr>Positive Paradigm and Negative Paradigm Placed on the Line</vt:lpstr>
      <vt:lpstr>Hypothetical Considerations</vt:lpstr>
      <vt:lpstr>Hypothetical Considerations</vt:lpstr>
      <vt:lpstr>Hypothetical Considerations</vt:lpstr>
      <vt:lpstr>Hypothetical Considerations</vt:lpstr>
      <vt:lpstr>Hypothetical Considerations Summarized</vt:lpstr>
      <vt:lpstr>Hypothetical Considerations Placed on the Line</vt:lpstr>
      <vt:lpstr>Hypothetical Considerations Placed on the Line</vt:lpstr>
      <vt:lpstr>Problem “P” Placed on the Line</vt:lpstr>
      <vt:lpstr>Dispose of Slightly Toxic Waste</vt:lpstr>
      <vt:lpstr>Dispose of Slightly Toxic Waste</vt:lpstr>
      <vt:lpstr>Flow Charting Technique</vt:lpstr>
      <vt:lpstr>Flow Charting Technique</vt:lpstr>
      <vt:lpstr>Flow Chart  Symbol Meanings</vt:lpstr>
      <vt:lpstr>Simple Flow Chart Sample</vt:lpstr>
      <vt:lpstr>Flow Chart for Ethical Decision Making - Ethical Dilemma</vt:lpstr>
      <vt:lpstr>Flow Chart for Approval to Conduct a Clinical Trial</vt:lpstr>
      <vt:lpstr>Software Service Cross-Function Process</vt:lpstr>
      <vt:lpstr>PowerPoint Presentation</vt:lpstr>
      <vt:lpstr>Line Drawing &amp; Flow Chart Techniques</vt:lpstr>
      <vt:lpstr>Bell’s Amusement Park ‘‘Wildcat Roller Coaster’’</vt:lpstr>
      <vt:lpstr>Accident Summary</vt:lpstr>
      <vt:lpstr>Causal Factors</vt:lpstr>
      <vt:lpstr>Line Drawing – Maintenance of ‘‘Wildcat Roller Coaster’’ </vt:lpstr>
      <vt:lpstr>Flowchart –  The “Chain Dog” Factor</vt:lpstr>
      <vt:lpstr>Line Drawing &amp; Flow Chart Techniques</vt:lpstr>
      <vt:lpstr>Accident Summary</vt:lpstr>
      <vt:lpstr>Casual Factors</vt:lpstr>
      <vt:lpstr>Line Drawing –  Incorrect Installation of Parts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İSTANBUL BİLGİ UNIVERSITY</dc:title>
  <dc:creator>ORAL ANSEN</dc:creator>
  <cp:lastModifiedBy>Toshiba</cp:lastModifiedBy>
  <cp:revision>478</cp:revision>
  <dcterms:created xsi:type="dcterms:W3CDTF">2014-07-14T18:52:20Z</dcterms:created>
  <dcterms:modified xsi:type="dcterms:W3CDTF">2019-03-03T12:18:13Z</dcterms:modified>
</cp:coreProperties>
</file>