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7" r:id="rId2"/>
  </p:sldMasterIdLst>
  <p:notesMasterIdLst>
    <p:notesMasterId r:id="rId73"/>
  </p:notesMasterIdLst>
  <p:sldIdLst>
    <p:sldId id="497" r:id="rId3"/>
    <p:sldId id="335" r:id="rId4"/>
    <p:sldId id="493" r:id="rId5"/>
    <p:sldId id="337" r:id="rId6"/>
    <p:sldId id="511" r:id="rId7"/>
    <p:sldId id="472" r:id="rId8"/>
    <p:sldId id="398" r:id="rId9"/>
    <p:sldId id="377" r:id="rId10"/>
    <p:sldId id="515" r:id="rId11"/>
    <p:sldId id="470" r:id="rId12"/>
    <p:sldId id="512" r:id="rId13"/>
    <p:sldId id="508" r:id="rId14"/>
    <p:sldId id="513" r:id="rId15"/>
    <p:sldId id="457" r:id="rId16"/>
    <p:sldId id="495" r:id="rId17"/>
    <p:sldId id="496" r:id="rId18"/>
    <p:sldId id="463" r:id="rId19"/>
    <p:sldId id="368" r:id="rId20"/>
    <p:sldId id="479" r:id="rId21"/>
    <p:sldId id="464" r:id="rId22"/>
    <p:sldId id="460" r:id="rId23"/>
    <p:sldId id="344" r:id="rId24"/>
    <p:sldId id="369" r:id="rId25"/>
    <p:sldId id="402" r:id="rId26"/>
    <p:sldId id="499" r:id="rId27"/>
    <p:sldId id="486" r:id="rId28"/>
    <p:sldId id="487" r:id="rId29"/>
    <p:sldId id="392" r:id="rId30"/>
    <p:sldId id="447" r:id="rId31"/>
    <p:sldId id="439" r:id="rId32"/>
    <p:sldId id="376" r:id="rId33"/>
    <p:sldId id="406" r:id="rId34"/>
    <p:sldId id="381" r:id="rId35"/>
    <p:sldId id="383" r:id="rId36"/>
    <p:sldId id="434" r:id="rId37"/>
    <p:sldId id="437" r:id="rId38"/>
    <p:sldId id="386" r:id="rId39"/>
    <p:sldId id="387" r:id="rId40"/>
    <p:sldId id="469" r:id="rId41"/>
    <p:sldId id="503" r:id="rId42"/>
    <p:sldId id="455" r:id="rId43"/>
    <p:sldId id="453" r:id="rId44"/>
    <p:sldId id="504" r:id="rId45"/>
    <p:sldId id="448" r:id="rId46"/>
    <p:sldId id="450" r:id="rId47"/>
    <p:sldId id="522" r:id="rId48"/>
    <p:sldId id="523" r:id="rId49"/>
    <p:sldId id="449" r:id="rId50"/>
    <p:sldId id="411" r:id="rId51"/>
    <p:sldId id="396" r:id="rId52"/>
    <p:sldId id="524" r:id="rId53"/>
    <p:sldId id="530" r:id="rId54"/>
    <p:sldId id="531" r:id="rId55"/>
    <p:sldId id="525" r:id="rId56"/>
    <p:sldId id="527" r:id="rId57"/>
    <p:sldId id="533" r:id="rId58"/>
    <p:sldId id="526" r:id="rId59"/>
    <p:sldId id="529" r:id="rId60"/>
    <p:sldId id="528" r:id="rId61"/>
    <p:sldId id="456" r:id="rId62"/>
    <p:sldId id="498" r:id="rId63"/>
    <p:sldId id="397" r:id="rId64"/>
    <p:sldId id="534" r:id="rId65"/>
    <p:sldId id="403" r:id="rId66"/>
    <p:sldId id="505" r:id="rId67"/>
    <p:sldId id="372" r:id="rId68"/>
    <p:sldId id="405" r:id="rId69"/>
    <p:sldId id="520" r:id="rId70"/>
    <p:sldId id="521" r:id="rId71"/>
    <p:sldId id="422" r:id="rId7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88416" autoAdjust="0"/>
  </p:normalViewPr>
  <p:slideViewPr>
    <p:cSldViewPr>
      <p:cViewPr varScale="1">
        <p:scale>
          <a:sx n="86" d="100"/>
          <a:sy n="86" d="100"/>
        </p:scale>
        <p:origin x="1282" y="58"/>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2533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7CF7AE-4A3B-4382-992D-72899F1AED1A}" type="datetimeFigureOut">
              <a:rPr lang="tr-TR" smtClean="0"/>
              <a:t>09.03.2019</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B1A643-88D5-4CCF-A1CC-649556309776}" type="slidenum">
              <a:rPr lang="tr-TR" smtClean="0"/>
              <a:t>‹#›</a:t>
            </a:fld>
            <a:endParaRPr lang="tr-TR"/>
          </a:p>
        </p:txBody>
      </p:sp>
    </p:spTree>
    <p:extLst>
      <p:ext uri="{BB962C8B-B14F-4D97-AF65-F5344CB8AC3E}">
        <p14:creationId xmlns:p14="http://schemas.microsoft.com/office/powerpoint/2010/main" val="1922220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C4C4B258-1A82-45A6-B0F8-2606ECFF7583}" type="slidenum">
              <a:rPr lang="en-US" altLang="en-US">
                <a:solidFill>
                  <a:srgbClr val="000000"/>
                </a:solidFill>
              </a:rPr>
              <a:pPr eaLnBrk="1" hangingPunct="1">
                <a:spcBef>
                  <a:spcPct val="0"/>
                </a:spcBef>
              </a:pPr>
              <a:t>1</a:t>
            </a:fld>
            <a:endParaRPr lang="en-US" altLang="en-US">
              <a:solidFill>
                <a:srgbClr val="000000"/>
              </a:solidFill>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227569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itchFamily="34" charset="0"/>
                <a:cs typeface="Arial" pitchFamily="34" charset="0"/>
              </a:defRPr>
            </a:lvl1pPr>
            <a:lvl2pPr marL="742950" indent="-285750" eaLnBrk="0" hangingPunct="0">
              <a:spcBef>
                <a:spcPct val="30000"/>
              </a:spcBef>
              <a:defRPr sz="1200">
                <a:solidFill>
                  <a:schemeClr val="tx1"/>
                </a:solidFill>
                <a:latin typeface="Arial" pitchFamily="34" charset="0"/>
                <a:cs typeface="Arial" pitchFamily="34" charset="0"/>
              </a:defRPr>
            </a:lvl2pPr>
            <a:lvl3pPr marL="1143000" indent="-228600" eaLnBrk="0" hangingPunct="0">
              <a:spcBef>
                <a:spcPct val="30000"/>
              </a:spcBef>
              <a:defRPr sz="1200">
                <a:solidFill>
                  <a:schemeClr val="tx1"/>
                </a:solidFill>
                <a:latin typeface="Arial" pitchFamily="34" charset="0"/>
                <a:cs typeface="Arial" pitchFamily="34" charset="0"/>
              </a:defRPr>
            </a:lvl3pPr>
            <a:lvl4pPr marL="1600200" indent="-228600" eaLnBrk="0" hangingPunct="0">
              <a:spcBef>
                <a:spcPct val="30000"/>
              </a:spcBef>
              <a:defRPr sz="1200">
                <a:solidFill>
                  <a:schemeClr val="tx1"/>
                </a:solidFill>
                <a:latin typeface="Arial" pitchFamily="34" charset="0"/>
                <a:cs typeface="Arial" pitchFamily="34" charset="0"/>
              </a:defRPr>
            </a:lvl4pPr>
            <a:lvl5pPr marL="2057400" indent="-228600" eaLnBrk="0" hangingPunct="0">
              <a:spcBef>
                <a:spcPct val="30000"/>
              </a:spcBef>
              <a:defRPr sz="1200">
                <a:solidFill>
                  <a:schemeClr val="tx1"/>
                </a:solidFill>
                <a:latin typeface="Arial" pitchFamily="34" charset="0"/>
                <a:cs typeface="Arial" pitchFamily="34" charset="0"/>
              </a:defRPr>
            </a:lvl5pPr>
            <a:lvl6pPr marL="2514600" indent="-228600" eaLnBrk="0" fontAlgn="base" hangingPunct="0">
              <a:spcBef>
                <a:spcPct val="30000"/>
              </a:spcBef>
              <a:spcAft>
                <a:spcPct val="0"/>
              </a:spcAft>
              <a:defRPr sz="1200">
                <a:solidFill>
                  <a:schemeClr val="tx1"/>
                </a:solidFill>
                <a:latin typeface="Arial" pitchFamily="34" charset="0"/>
                <a:cs typeface="Arial" pitchFamily="34" charset="0"/>
              </a:defRPr>
            </a:lvl6pPr>
            <a:lvl7pPr marL="2971800" indent="-228600" eaLnBrk="0" fontAlgn="base" hangingPunct="0">
              <a:spcBef>
                <a:spcPct val="30000"/>
              </a:spcBef>
              <a:spcAft>
                <a:spcPct val="0"/>
              </a:spcAft>
              <a:defRPr sz="1200">
                <a:solidFill>
                  <a:schemeClr val="tx1"/>
                </a:solidFill>
                <a:latin typeface="Arial" pitchFamily="34" charset="0"/>
                <a:cs typeface="Arial" pitchFamily="34" charset="0"/>
              </a:defRPr>
            </a:lvl7pPr>
            <a:lvl8pPr marL="3429000" indent="-228600" eaLnBrk="0" fontAlgn="base" hangingPunct="0">
              <a:spcBef>
                <a:spcPct val="30000"/>
              </a:spcBef>
              <a:spcAft>
                <a:spcPct val="0"/>
              </a:spcAft>
              <a:defRPr sz="1200">
                <a:solidFill>
                  <a:schemeClr val="tx1"/>
                </a:solidFill>
                <a:latin typeface="Arial" pitchFamily="34" charset="0"/>
                <a:cs typeface="Arial" pitchFamily="34" charset="0"/>
              </a:defRPr>
            </a:lvl8pPr>
            <a:lvl9pPr marL="3886200" indent="-228600"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3E85D67D-A862-441C-B538-B9372F73BD84}" type="slidenum">
              <a:rPr lang="en-US" altLang="en-US">
                <a:solidFill>
                  <a:srgbClr val="000000"/>
                </a:solidFill>
              </a:rPr>
              <a:pPr eaLnBrk="1" hangingPunct="1">
                <a:spcBef>
                  <a:spcPct val="0"/>
                </a:spcBef>
              </a:pPr>
              <a:t>2</a:t>
            </a:fld>
            <a:endParaRPr lang="en-US" altLang="en-US">
              <a:solidFill>
                <a:srgbClr val="000000"/>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01558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fld id="{E158FB21-644E-4138-9050-68AFE4666189}" type="slidenum">
              <a:rPr lang="en-US" altLang="en-US" sz="1000" smtClean="0"/>
              <a:pPr/>
              <a:t>17</a:t>
            </a:fld>
            <a:endParaRPr lang="en-US" altLang="en-US" sz="1000" smtClean="0"/>
          </a:p>
        </p:txBody>
      </p:sp>
      <p:sp>
        <p:nvSpPr>
          <p:cNvPr id="74755" name="Rectangle 2"/>
          <p:cNvSpPr>
            <a:spLocks noGrp="1" noRot="1" noChangeAspect="1" noChangeArrowheads="1" noTextEdit="1"/>
          </p:cNvSpPr>
          <p:nvPr>
            <p:ph type="sldImg"/>
          </p:nvPr>
        </p:nvSpPr>
        <p:spPr>
          <a:xfrm>
            <a:off x="1150938" y="692150"/>
            <a:ext cx="4556125" cy="3416300"/>
          </a:xfrm>
          <a:ln cap="flat"/>
        </p:spPr>
      </p:sp>
      <p:sp>
        <p:nvSpPr>
          <p:cNvPr id="74756" name="Rectangle 3"/>
          <p:cNvSpPr>
            <a:spLocks noGrp="1" noChangeArrowheads="1"/>
          </p:cNvSpPr>
          <p:nvPr>
            <p:ph type="body" idx="1"/>
          </p:nvPr>
        </p:nvSpPr>
        <p:spPr>
          <a:xfrm>
            <a:off x="914400" y="4343992"/>
            <a:ext cx="5029200" cy="41136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84" tIns="45803" rIns="93184" bIns="45803"/>
          <a:lstStyle/>
          <a:p>
            <a:pPr>
              <a:spcBef>
                <a:spcPct val="20000"/>
              </a:spcBef>
            </a:pPr>
            <a:r>
              <a:rPr lang="en-US" altLang="en-US" smtClean="0"/>
              <a:t>Page 127</a:t>
            </a:r>
          </a:p>
          <a:p>
            <a:pPr>
              <a:spcBef>
                <a:spcPct val="20000"/>
              </a:spcBef>
            </a:pPr>
            <a:r>
              <a:rPr lang="en-US" altLang="en-US" smtClean="0"/>
              <a:t>1.  </a:t>
            </a:r>
            <a:r>
              <a:rPr lang="en-US" altLang="en-US" b="1" smtClean="0"/>
              <a:t>Used in both reliability engineering and system safety engineering</a:t>
            </a:r>
            <a:endParaRPr lang="en-US" altLang="en-US" smtClean="0"/>
          </a:p>
          <a:p>
            <a:pPr>
              <a:spcBef>
                <a:spcPct val="20000"/>
              </a:spcBef>
            </a:pPr>
            <a:r>
              <a:rPr lang="en-US" altLang="en-US" smtClean="0"/>
              <a:t>        (More well known in reliability)</a:t>
            </a:r>
          </a:p>
          <a:p>
            <a:pPr>
              <a:spcBef>
                <a:spcPct val="20000"/>
              </a:spcBef>
            </a:pPr>
            <a:r>
              <a:rPr lang="en-US" altLang="en-US" smtClean="0"/>
              <a:t>2.  </a:t>
            </a:r>
            <a:r>
              <a:rPr lang="en-US" altLang="en-US" b="1" smtClean="0"/>
              <a:t>Developed in 1961 for US ICBM program</a:t>
            </a:r>
            <a:endParaRPr lang="en-US" altLang="en-US" smtClean="0"/>
          </a:p>
          <a:p>
            <a:pPr>
              <a:spcBef>
                <a:spcPct val="20000"/>
              </a:spcBef>
            </a:pPr>
            <a:r>
              <a:rPr lang="en-US" altLang="en-US" smtClean="0"/>
              <a:t>    </a:t>
            </a:r>
          </a:p>
          <a:p>
            <a:pPr>
              <a:spcBef>
                <a:spcPct val="20000"/>
              </a:spcBef>
            </a:pPr>
            <a:r>
              <a:rPr lang="en-US" altLang="en-US" smtClean="0"/>
              <a:t>3.  </a:t>
            </a:r>
            <a:r>
              <a:rPr lang="en-US" altLang="en-US" b="1" smtClean="0"/>
              <a:t>Guide published in 1981</a:t>
            </a:r>
            <a:endParaRPr lang="en-US" altLang="en-US" smtClean="0"/>
          </a:p>
          <a:p>
            <a:pPr>
              <a:spcBef>
                <a:spcPct val="20000"/>
              </a:spcBef>
            </a:pPr>
            <a:r>
              <a:rPr lang="en-US" altLang="en-US" smtClean="0"/>
              <a:t>        Published by US Nuclear Regulatory Commission</a:t>
            </a:r>
          </a:p>
          <a:p>
            <a:pPr>
              <a:spcBef>
                <a:spcPct val="20000"/>
              </a:spcBef>
            </a:pPr>
            <a:r>
              <a:rPr lang="en-US" altLang="en-US" smtClean="0"/>
              <a:t>4.  </a:t>
            </a:r>
            <a:r>
              <a:rPr lang="en-US" altLang="en-US" b="1" smtClean="0"/>
              <a:t>Used in almost every engineering discipline</a:t>
            </a:r>
            <a:endParaRPr lang="en-US" altLang="en-US" smtClean="0"/>
          </a:p>
          <a:p>
            <a:pPr>
              <a:spcBef>
                <a:spcPct val="20000"/>
              </a:spcBef>
            </a:pPr>
            <a:r>
              <a:rPr lang="en-US" altLang="en-US" smtClean="0"/>
              <a:t>        From Mass Transit to commercial nuclear power plants</a:t>
            </a:r>
          </a:p>
          <a:p>
            <a:pPr>
              <a:spcBef>
                <a:spcPct val="20000"/>
              </a:spcBef>
            </a:pPr>
            <a:r>
              <a:rPr lang="en-US" altLang="en-US" smtClean="0"/>
              <a:t>        Chemical process plants</a:t>
            </a:r>
          </a:p>
          <a:p>
            <a:pPr>
              <a:spcBef>
                <a:spcPct val="20000"/>
              </a:spcBef>
            </a:pPr>
            <a:r>
              <a:rPr lang="en-US" altLang="en-US" smtClean="0"/>
              <a:t>        Oil drilling platforms</a:t>
            </a:r>
          </a:p>
          <a:p>
            <a:pPr>
              <a:spcBef>
                <a:spcPct val="20000"/>
              </a:spcBef>
            </a:pPr>
            <a:r>
              <a:rPr lang="en-US" altLang="en-US" smtClean="0"/>
              <a:t>        NASA satellites</a:t>
            </a:r>
          </a:p>
          <a:p>
            <a:pPr>
              <a:spcBef>
                <a:spcPct val="20000"/>
              </a:spcBef>
            </a:pPr>
            <a:r>
              <a:rPr lang="en-US" altLang="en-US" smtClean="0"/>
              <a:t>        Aircraft control centers</a:t>
            </a:r>
          </a:p>
          <a:p>
            <a:pPr>
              <a:spcBef>
                <a:spcPct val="20000"/>
              </a:spcBef>
            </a:pPr>
            <a:r>
              <a:rPr lang="en-US" altLang="en-US" smtClean="0"/>
              <a:t>        Used to recreate events leading up to Challenger accident</a:t>
            </a:r>
          </a:p>
          <a:p>
            <a:pPr>
              <a:spcBef>
                <a:spcPct val="20000"/>
              </a:spcBef>
            </a:pPr>
            <a:r>
              <a:rPr lang="en-US" altLang="en-US" smtClean="0"/>
              <a:t>5.  </a:t>
            </a:r>
            <a:r>
              <a:rPr lang="en-US" altLang="en-US" b="1" smtClean="0"/>
              <a:t>Not a model of all system or component failures</a:t>
            </a:r>
            <a:endParaRPr lang="en-US" altLang="en-US" smtClean="0"/>
          </a:p>
          <a:p>
            <a:pPr>
              <a:spcBef>
                <a:spcPct val="20000"/>
              </a:spcBef>
            </a:pPr>
            <a:r>
              <a:rPr lang="en-US" altLang="en-US" smtClean="0"/>
              <a:t>        It is a model of particular system failure modes</a:t>
            </a:r>
          </a:p>
          <a:p>
            <a:pPr>
              <a:spcBef>
                <a:spcPct val="20000"/>
              </a:spcBef>
            </a:pPr>
            <a:r>
              <a:rPr lang="en-US" altLang="en-US" smtClean="0"/>
              <a:t>        Can be events associated with any element that makes up the complete</a:t>
            </a:r>
          </a:p>
          <a:p>
            <a:pPr>
              <a:spcBef>
                <a:spcPct val="20000"/>
              </a:spcBef>
            </a:pPr>
            <a:r>
              <a:rPr lang="en-US" altLang="en-US" smtClean="0"/>
              <a:t>        system</a:t>
            </a:r>
          </a:p>
        </p:txBody>
      </p:sp>
    </p:spTree>
    <p:extLst>
      <p:ext uri="{BB962C8B-B14F-4D97-AF65-F5344CB8AC3E}">
        <p14:creationId xmlns:p14="http://schemas.microsoft.com/office/powerpoint/2010/main" val="2907524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pitchFamily="18" charset="0"/>
              </a:defRPr>
            </a:lvl1pPr>
            <a:lvl2pPr marL="742950" indent="-285750">
              <a:defRPr sz="1200">
                <a:solidFill>
                  <a:schemeClr val="tx1"/>
                </a:solidFill>
                <a:latin typeface="Times New Roman" pitchFamily="18" charset="0"/>
              </a:defRPr>
            </a:lvl2pPr>
            <a:lvl3pPr marL="1143000" indent="-228600">
              <a:defRPr sz="1200">
                <a:solidFill>
                  <a:schemeClr val="tx1"/>
                </a:solidFill>
                <a:latin typeface="Times New Roman" pitchFamily="18" charset="0"/>
              </a:defRPr>
            </a:lvl3pPr>
            <a:lvl4pPr marL="1600200" indent="-228600">
              <a:defRPr sz="1200">
                <a:solidFill>
                  <a:schemeClr val="tx1"/>
                </a:solidFill>
                <a:latin typeface="Times New Roman" pitchFamily="18" charset="0"/>
              </a:defRPr>
            </a:lvl4pPr>
            <a:lvl5pPr marL="2057400" indent="-22860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fld id="{B745E17C-3F50-4CEA-9752-592A3672670A}" type="slidenum">
              <a:rPr lang="en-US" altLang="en-US" sz="1000" smtClean="0"/>
              <a:pPr/>
              <a:t>20</a:t>
            </a:fld>
            <a:endParaRPr lang="en-US" altLang="en-US" sz="1000" smtClean="0"/>
          </a:p>
        </p:txBody>
      </p:sp>
      <p:sp>
        <p:nvSpPr>
          <p:cNvPr id="78851" name="Rectangle 2"/>
          <p:cNvSpPr>
            <a:spLocks noGrp="1" noRot="1" noChangeAspect="1" noChangeArrowheads="1" noTextEdit="1"/>
          </p:cNvSpPr>
          <p:nvPr>
            <p:ph type="sldImg"/>
          </p:nvPr>
        </p:nvSpPr>
        <p:spPr>
          <a:xfrm>
            <a:off x="1152525" y="692150"/>
            <a:ext cx="4552950" cy="3414713"/>
          </a:xfrm>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SA" altLang="en-US" smtClean="0"/>
          </a:p>
        </p:txBody>
      </p:sp>
    </p:spTree>
    <p:extLst>
      <p:ext uri="{BB962C8B-B14F-4D97-AF65-F5344CB8AC3E}">
        <p14:creationId xmlns:p14="http://schemas.microsoft.com/office/powerpoint/2010/main" val="1323870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ndParaRPr>
            </a:p>
          </p:txBody>
        </p:sp>
      </p:grpSp>
      <p:sp>
        <p:nvSpPr>
          <p:cNvPr id="11266" name="Rectangle 2"/>
          <p:cNvSpPr>
            <a:spLocks noGrp="1" noChangeArrowheads="1"/>
          </p:cNvSpPr>
          <p:nvPr>
            <p:ph type="ctrTitle"/>
          </p:nvPr>
        </p:nvSpPr>
        <p:spPr>
          <a:xfrm>
            <a:off x="685800" y="685800"/>
            <a:ext cx="7772400" cy="2127250"/>
          </a:xfrm>
        </p:spPr>
        <p:txBody>
          <a:bodyPr/>
          <a:lstStyle>
            <a:lvl1pPr>
              <a:defRPr sz="5400">
                <a:solidFill>
                  <a:schemeClr val="tx2"/>
                </a:solidFill>
              </a:defRPr>
            </a:lvl1pPr>
          </a:lstStyle>
          <a:p>
            <a:pPr lvl="0"/>
            <a:r>
              <a:rPr lang="en-US" altLang="en-US" noProof="0" smtClean="0"/>
              <a:t>Click to edit Master title style</a:t>
            </a:r>
          </a:p>
        </p:txBody>
      </p:sp>
      <p:sp>
        <p:nvSpPr>
          <p:cNvPr id="11267"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solidFill>
                  <a:srgbClr val="6F6E4A"/>
                </a:solidFill>
              </a:defRPr>
            </a:lvl1pPr>
          </a:lstStyle>
          <a:p>
            <a:pPr lvl="0"/>
            <a:r>
              <a:rPr lang="en-US" altLang="en-US" noProof="0" smtClean="0"/>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9" name="Rectangle 5"/>
          <p:cNvSpPr>
            <a:spLocks noGrp="1" noChangeArrowheads="1"/>
          </p:cNvSpPr>
          <p:nvPr>
            <p:ph type="ftr" sz="quarter" idx="11"/>
          </p:nvPr>
        </p:nvSpPr>
        <p:spPr/>
        <p:txBody>
          <a:bodyPr/>
          <a:lstStyle>
            <a:lvl1pPr>
              <a:defRPr/>
            </a:lvl1pPr>
          </a:lstStyle>
          <a:p>
            <a:pPr>
              <a:defRPr/>
            </a:pPr>
            <a:r>
              <a:rPr lang="en-US" altLang="en-US">
                <a:solidFill>
                  <a:srgbClr val="000000"/>
                </a:solidFill>
              </a:rPr>
              <a:t>Copyright © 2013 Pearson Education, Inc. publishing as Prentice Hall</a:t>
            </a:r>
          </a:p>
        </p:txBody>
      </p:sp>
      <p:sp>
        <p:nvSpPr>
          <p:cNvPr id="10" name="Rectangle 6"/>
          <p:cNvSpPr>
            <a:spLocks noGrp="1" noChangeArrowheads="1"/>
          </p:cNvSpPr>
          <p:nvPr>
            <p:ph type="sldNum" sz="quarter" idx="12"/>
          </p:nvPr>
        </p:nvSpPr>
        <p:spPr/>
        <p:txBody>
          <a:bodyPr/>
          <a:lstStyle>
            <a:lvl1pPr>
              <a:defRPr/>
            </a:lvl1pPr>
          </a:lstStyle>
          <a:p>
            <a:pPr>
              <a:defRPr/>
            </a:pPr>
            <a:r>
              <a:rPr lang="en-US" altLang="en-US">
                <a:solidFill>
                  <a:srgbClr val="000000"/>
                </a:solidFill>
              </a:rPr>
              <a:t>2-</a:t>
            </a:r>
            <a:fld id="{7C82D093-DAA0-44AF-B37C-A81F2AB4AE9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714464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9D07C8A6-F470-4927-8D4A-2379A324C11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88411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AF1AC85B-0DBA-46A2-8BF1-0ABC72B01E8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790857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tr-TR"/>
          </a:p>
        </p:txBody>
      </p:sp>
      <p:sp>
        <p:nvSpPr>
          <p:cNvPr id="3" name="SmartArt Placeholder 2"/>
          <p:cNvSpPr>
            <a:spLocks noGrp="1"/>
          </p:cNvSpPr>
          <p:nvPr>
            <p:ph type="dgm" idx="1"/>
          </p:nvPr>
        </p:nvSpPr>
        <p:spPr>
          <a:xfrm>
            <a:off x="685800" y="1981200"/>
            <a:ext cx="7772400" cy="4114800"/>
          </a:xfrm>
        </p:spPr>
        <p:txBody>
          <a:bodyPr/>
          <a:lstStyle/>
          <a:p>
            <a:pPr lvl="0"/>
            <a:endParaRPr lang="tr-TR"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BF9AE890-EC8B-4A95-9593-4D8708DA1F76}" type="slidenum">
              <a:rPr lang="en-US" altLang="en-US"/>
              <a:pPr>
                <a:defRPr/>
              </a:pPr>
              <a:t>‹#›</a:t>
            </a:fld>
            <a:endParaRPr lang="en-US" altLang="en-US"/>
          </a:p>
        </p:txBody>
      </p:sp>
    </p:spTree>
    <p:extLst>
      <p:ext uri="{BB962C8B-B14F-4D97-AF65-F5344CB8AC3E}">
        <p14:creationId xmlns:p14="http://schemas.microsoft.com/office/powerpoint/2010/main" val="555397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eaLnBrk="1" fontAlgn="base" hangingPunct="1">
                <a:spcBef>
                  <a:spcPct val="0"/>
                </a:spcBef>
                <a:spcAft>
                  <a:spcPct val="0"/>
                </a:spcAft>
                <a:defRPr/>
              </a:pPr>
              <a:endParaRPr lang="en-US" altLang="en-US" smtClean="0">
                <a:solidFill>
                  <a:srgbClr val="000000"/>
                </a:solidFill>
              </a:endParaRPr>
            </a:p>
          </p:txBody>
        </p:sp>
      </p:grpSp>
      <p:sp>
        <p:nvSpPr>
          <p:cNvPr id="53250" name="Rectangle 2"/>
          <p:cNvSpPr>
            <a:spLocks noGrp="1" noChangeArrowheads="1"/>
          </p:cNvSpPr>
          <p:nvPr>
            <p:ph type="ctrTitle"/>
          </p:nvPr>
        </p:nvSpPr>
        <p:spPr>
          <a:xfrm>
            <a:off x="685800" y="685800"/>
            <a:ext cx="7772400" cy="2127250"/>
          </a:xfrm>
        </p:spPr>
        <p:txBody>
          <a:bodyPr/>
          <a:lstStyle>
            <a:lvl1pPr>
              <a:defRPr sz="5400">
                <a:solidFill>
                  <a:schemeClr val="tx2"/>
                </a:solidFill>
              </a:defRPr>
            </a:lvl1pPr>
          </a:lstStyle>
          <a:p>
            <a:pPr lvl="0"/>
            <a:r>
              <a:rPr lang="en-US" altLang="en-US" noProof="0" smtClean="0"/>
              <a:t>Click to edit Master title style</a:t>
            </a:r>
          </a:p>
        </p:txBody>
      </p:sp>
      <p:sp>
        <p:nvSpPr>
          <p:cNvPr id="53251"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solidFill>
                  <a:srgbClr val="6F6E4A"/>
                </a:solidFill>
              </a:defRPr>
            </a:lvl1pPr>
          </a:lstStyle>
          <a:p>
            <a:pPr lvl="0"/>
            <a:r>
              <a:rPr lang="en-US" altLang="en-US" noProof="0" smtClean="0"/>
              <a:t>Click to edit Master subtitle style</a:t>
            </a:r>
          </a:p>
        </p:txBody>
      </p:sp>
      <p:sp>
        <p:nvSpPr>
          <p:cNvPr id="8" name="Rectangle 4"/>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9" name="Rectangle 5"/>
          <p:cNvSpPr>
            <a:spLocks noGrp="1" noChangeArrowheads="1"/>
          </p:cNvSpPr>
          <p:nvPr>
            <p:ph type="ftr" sz="quarter" idx="11"/>
          </p:nvPr>
        </p:nvSpPr>
        <p:spPr/>
        <p:txBody>
          <a:bodyPr/>
          <a:lstStyle>
            <a:lvl1pPr>
              <a:defRPr/>
            </a:lvl1pPr>
          </a:lstStyle>
          <a:p>
            <a:pPr>
              <a:defRPr/>
            </a:pPr>
            <a:r>
              <a:rPr lang="en-US" altLang="en-US">
                <a:solidFill>
                  <a:srgbClr val="000000"/>
                </a:solidFill>
              </a:rPr>
              <a:t>Copyright © 2013 Pearson Education, Inc. publishing as Prentice Hall</a:t>
            </a:r>
          </a:p>
        </p:txBody>
      </p:sp>
      <p:sp>
        <p:nvSpPr>
          <p:cNvPr id="10" name="Rectangle 6"/>
          <p:cNvSpPr>
            <a:spLocks noGrp="1" noChangeArrowheads="1"/>
          </p:cNvSpPr>
          <p:nvPr>
            <p:ph type="sldNum" sz="quarter" idx="12"/>
          </p:nvPr>
        </p:nvSpPr>
        <p:spPr/>
        <p:txBody>
          <a:bodyPr/>
          <a:lstStyle>
            <a:lvl1pPr>
              <a:defRPr/>
            </a:lvl1pPr>
          </a:lstStyle>
          <a:p>
            <a:pPr>
              <a:defRPr/>
            </a:pPr>
            <a:r>
              <a:rPr lang="en-US" altLang="en-US">
                <a:solidFill>
                  <a:srgbClr val="000000"/>
                </a:solidFill>
              </a:rPr>
              <a:t>1-</a:t>
            </a:r>
            <a:fld id="{0C4ED51D-9CCB-4D95-B57C-C0565018BFB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299571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336B7190-F88D-4796-BE43-D9625A25084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426468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0C1FF30A-6B5B-4FAC-A87C-D9E7D100EE9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603140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5BC99B8C-3A62-4543-907F-C9900252390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071932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D7814E73-B8B9-43DD-846C-1169CD56F08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7836189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B0170C83-FFC7-4777-AC78-800F2B6BE36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2825874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E006FDB6-8E15-4907-ADF3-98171E55F7B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140319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6DC2138F-727C-4155-8FB0-6F024E9BC9B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4267739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B9617902-5F05-4932-A6FA-B85FF994B40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6130369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A0E046F3-3ED1-4C73-AE1A-4DE6202957B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378678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DC05C635-02B7-4598-B671-8B383D426E7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8607165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1-</a:t>
            </a:r>
            <a:fld id="{39B7C39A-AE85-4C2C-B3ED-FA915237768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84878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B2290724-6568-492E-8F40-37037F9442E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655011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BDA166CB-7C67-4C0B-8690-3014B9AE7E1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941788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C1F6E053-7265-4E28-A22D-DCAAE91E824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073969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09F343EB-98F2-4D91-8AB2-59B015CD8D2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385295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A85FEC47-A7B0-49A3-AD91-FF4A0A9515C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995441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35E6601A-8CEE-405B-BB8F-D537C26B084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499860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solidFill>
                  <a:srgbClr val="000000"/>
                </a:solidFill>
              </a:rPr>
              <a:t>Copyright © 2013 Pearson Education, Inc. publishing as Prentice Hall</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solidFill>
                  <a:srgbClr val="000000"/>
                </a:solidFill>
              </a:rPr>
              <a:t>2-</a:t>
            </a:r>
            <a:fld id="{B99955B3-4319-4F4A-9D1D-4E459EA42C83}"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83638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44" name="Rectangle 4"/>
          <p:cNvSpPr>
            <a:spLocks noGrp="1" noChangeArrowheads="1"/>
          </p:cNvSpPr>
          <p:nvPr>
            <p:ph type="dt" sz="half" idx="2"/>
          </p:nvPr>
        </p:nvSpPr>
        <p:spPr bwMode="auto">
          <a:xfrm>
            <a:off x="457200" y="62484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0"/>
            </a:lvl1pPr>
          </a:lstStyle>
          <a:p>
            <a:pPr fontAlgn="base">
              <a:spcBef>
                <a:spcPct val="0"/>
              </a:spcBef>
              <a:spcAft>
                <a:spcPct val="0"/>
              </a:spcAft>
              <a:defRPr/>
            </a:pPr>
            <a:endParaRPr lang="en-US" altLang="en-US">
              <a:solidFill>
                <a:srgbClr val="000000"/>
              </a:solidFill>
            </a:endParaRPr>
          </a:p>
        </p:txBody>
      </p:sp>
      <p:sp>
        <p:nvSpPr>
          <p:cNvPr id="10245" name="Rectangle 5"/>
          <p:cNvSpPr>
            <a:spLocks noGrp="1" noChangeArrowheads="1"/>
          </p:cNvSpPr>
          <p:nvPr>
            <p:ph type="ftr" sz="quarter" idx="3"/>
          </p:nvPr>
        </p:nvSpPr>
        <p:spPr bwMode="auto">
          <a:xfrm>
            <a:off x="3048000" y="62484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lvl1pPr>
          </a:lstStyle>
          <a:p>
            <a:pPr fontAlgn="base">
              <a:spcBef>
                <a:spcPct val="0"/>
              </a:spcBef>
              <a:spcAft>
                <a:spcPct val="0"/>
              </a:spcAft>
              <a:defRPr/>
            </a:pPr>
            <a:r>
              <a:rPr lang="en-US" altLang="en-US">
                <a:solidFill>
                  <a:srgbClr val="000000"/>
                </a:solidFill>
              </a:rPr>
              <a:t>Copyright © 2013 Pearson Education, Inc. publishing as Prentice Hall</a:t>
            </a:r>
          </a:p>
        </p:txBody>
      </p:sp>
      <p:sp>
        <p:nvSpPr>
          <p:cNvPr id="10246"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b="0"/>
            </a:lvl1pPr>
          </a:lstStyle>
          <a:p>
            <a:pPr fontAlgn="base">
              <a:spcBef>
                <a:spcPct val="0"/>
              </a:spcBef>
              <a:spcAft>
                <a:spcPct val="0"/>
              </a:spcAft>
              <a:defRPr/>
            </a:pPr>
            <a:r>
              <a:rPr lang="en-US" altLang="en-US">
                <a:solidFill>
                  <a:srgbClr val="000000"/>
                </a:solidFill>
              </a:rPr>
              <a:t>2-</a:t>
            </a:r>
            <a:fld id="{64BCC023-A665-4793-977E-7422CB4E97E2}"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
        <p:nvSpPr>
          <p:cNvPr id="103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b="0" smtClean="0">
              <a:solidFill>
                <a:srgbClr val="000000"/>
              </a:solidFill>
              <a:latin typeface="Times New Roman" pitchFamily="18" charset="0"/>
            </a:endParaRPr>
          </a:p>
        </p:txBody>
      </p:sp>
      <p:sp>
        <p:nvSpPr>
          <p:cNvPr id="103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b="1" smtClean="0">
              <a:solidFill>
                <a:srgbClr val="000000"/>
              </a:solidFill>
            </a:endParaRPr>
          </a:p>
        </p:txBody>
      </p:sp>
      <p:sp>
        <p:nvSpPr>
          <p:cNvPr id="103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b="0" smtClean="0">
              <a:solidFill>
                <a:srgbClr val="000000"/>
              </a:solidFill>
              <a:latin typeface="Times New Roman" pitchFamily="18" charset="0"/>
            </a:endParaRPr>
          </a:p>
        </p:txBody>
      </p:sp>
      <p:sp>
        <p:nvSpPr>
          <p:cNvPr id="103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b="0" smtClean="0">
              <a:solidFill>
                <a:srgbClr val="000000"/>
              </a:solidFill>
              <a:latin typeface="Times New Roman" pitchFamily="18" charset="0"/>
            </a:endParaRPr>
          </a:p>
        </p:txBody>
      </p:sp>
    </p:spTree>
    <p:extLst>
      <p:ext uri="{BB962C8B-B14F-4D97-AF65-F5344CB8AC3E}">
        <p14:creationId xmlns:p14="http://schemas.microsoft.com/office/powerpoint/2010/main" val="9729563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800">
          <a:solidFill>
            <a:srgbClr val="6F6E4A"/>
          </a:solidFill>
          <a:latin typeface="+mj-lt"/>
          <a:ea typeface="+mj-ea"/>
          <a:cs typeface="+mj-cs"/>
        </a:defRPr>
      </a:lvl1pPr>
      <a:lvl2pPr algn="ctr" rtl="0" eaLnBrk="0" fontAlgn="base" hangingPunct="0">
        <a:spcBef>
          <a:spcPct val="0"/>
        </a:spcBef>
        <a:spcAft>
          <a:spcPct val="0"/>
        </a:spcAft>
        <a:defRPr sz="4800">
          <a:solidFill>
            <a:srgbClr val="6F6E4A"/>
          </a:solidFill>
          <a:latin typeface="Georgia" pitchFamily="18" charset="0"/>
          <a:cs typeface="Arial" pitchFamily="34" charset="0"/>
        </a:defRPr>
      </a:lvl2pPr>
      <a:lvl3pPr algn="ctr" rtl="0" eaLnBrk="0" fontAlgn="base" hangingPunct="0">
        <a:spcBef>
          <a:spcPct val="0"/>
        </a:spcBef>
        <a:spcAft>
          <a:spcPct val="0"/>
        </a:spcAft>
        <a:defRPr sz="4800">
          <a:solidFill>
            <a:srgbClr val="6F6E4A"/>
          </a:solidFill>
          <a:latin typeface="Georgia" pitchFamily="18" charset="0"/>
          <a:cs typeface="Arial" pitchFamily="34" charset="0"/>
        </a:defRPr>
      </a:lvl3pPr>
      <a:lvl4pPr algn="ctr" rtl="0" eaLnBrk="0" fontAlgn="base" hangingPunct="0">
        <a:spcBef>
          <a:spcPct val="0"/>
        </a:spcBef>
        <a:spcAft>
          <a:spcPct val="0"/>
        </a:spcAft>
        <a:defRPr sz="4800">
          <a:solidFill>
            <a:srgbClr val="6F6E4A"/>
          </a:solidFill>
          <a:latin typeface="Georgia" pitchFamily="18" charset="0"/>
          <a:cs typeface="Arial" pitchFamily="34" charset="0"/>
        </a:defRPr>
      </a:lvl4pPr>
      <a:lvl5pPr algn="ctr" rtl="0" eaLnBrk="0" fontAlgn="base" hangingPunct="0">
        <a:spcBef>
          <a:spcPct val="0"/>
        </a:spcBef>
        <a:spcAft>
          <a:spcPct val="0"/>
        </a:spcAft>
        <a:defRPr sz="4800">
          <a:solidFill>
            <a:srgbClr val="6F6E4A"/>
          </a:solidFill>
          <a:latin typeface="Georgia" pitchFamily="18" charset="0"/>
          <a:cs typeface="Arial" pitchFamily="34" charset="0"/>
        </a:defRPr>
      </a:lvl5pPr>
      <a:lvl6pPr marL="457200" algn="ctr" rtl="0" fontAlgn="base">
        <a:spcBef>
          <a:spcPct val="0"/>
        </a:spcBef>
        <a:spcAft>
          <a:spcPct val="0"/>
        </a:spcAft>
        <a:defRPr sz="4800">
          <a:solidFill>
            <a:srgbClr val="6F6E4A"/>
          </a:solidFill>
          <a:latin typeface="Georgia" pitchFamily="18" charset="0"/>
          <a:cs typeface="Arial" pitchFamily="34" charset="0"/>
        </a:defRPr>
      </a:lvl6pPr>
      <a:lvl7pPr marL="914400" algn="ctr" rtl="0" fontAlgn="base">
        <a:spcBef>
          <a:spcPct val="0"/>
        </a:spcBef>
        <a:spcAft>
          <a:spcPct val="0"/>
        </a:spcAft>
        <a:defRPr sz="4800">
          <a:solidFill>
            <a:srgbClr val="6F6E4A"/>
          </a:solidFill>
          <a:latin typeface="Georgia" pitchFamily="18" charset="0"/>
          <a:cs typeface="Arial" pitchFamily="34" charset="0"/>
        </a:defRPr>
      </a:lvl7pPr>
      <a:lvl8pPr marL="1371600" algn="ctr" rtl="0" fontAlgn="base">
        <a:spcBef>
          <a:spcPct val="0"/>
        </a:spcBef>
        <a:spcAft>
          <a:spcPct val="0"/>
        </a:spcAft>
        <a:defRPr sz="4800">
          <a:solidFill>
            <a:srgbClr val="6F6E4A"/>
          </a:solidFill>
          <a:latin typeface="Georgia" pitchFamily="18" charset="0"/>
          <a:cs typeface="Arial" pitchFamily="34" charset="0"/>
        </a:defRPr>
      </a:lvl8pPr>
      <a:lvl9pPr marL="1828800" algn="ctr" rtl="0" fontAlgn="base">
        <a:spcBef>
          <a:spcPct val="0"/>
        </a:spcBef>
        <a:spcAft>
          <a:spcPct val="0"/>
        </a:spcAft>
        <a:defRPr sz="4800">
          <a:solidFill>
            <a:srgbClr val="6F6E4A"/>
          </a:solidFill>
          <a:latin typeface="Georgia" pitchFamily="18" charset="0"/>
          <a:cs typeface="Arial"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400">
          <a:solidFill>
            <a:schemeClr val="hlink"/>
          </a:solidFill>
          <a:latin typeface="+mn-lt"/>
          <a:cs typeface="+mn-cs"/>
        </a:defRPr>
      </a:lvl2pPr>
      <a:lvl3pPr marL="1143000" indent="-228600" algn="l" rtl="0" eaLnBrk="0" fontAlgn="base" hangingPunct="0">
        <a:spcBef>
          <a:spcPct val="20000"/>
        </a:spcBef>
        <a:spcAft>
          <a:spcPct val="0"/>
        </a:spcAft>
        <a:buClr>
          <a:schemeClr val="accent2"/>
        </a:buClr>
        <a:buSzPct val="65000"/>
        <a:buFont typeface="Wingdings" pitchFamily="2" charset="2"/>
        <a:buChar char="p"/>
        <a:defRPr sz="2000">
          <a:solidFill>
            <a:schemeClr val="hlink"/>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hlink"/>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hlink"/>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2228" name="Rectangle 4"/>
          <p:cNvSpPr>
            <a:spLocks noGrp="1" noChangeArrowheads="1"/>
          </p:cNvSpPr>
          <p:nvPr>
            <p:ph type="dt" sz="half" idx="2"/>
          </p:nvPr>
        </p:nvSpPr>
        <p:spPr bwMode="auto">
          <a:xfrm>
            <a:off x="457200" y="6248400"/>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cs typeface="Arial" pitchFamily="34" charset="0"/>
              </a:defRPr>
            </a:lvl1pPr>
          </a:lstStyle>
          <a:p>
            <a:pPr fontAlgn="base">
              <a:spcBef>
                <a:spcPct val="0"/>
              </a:spcBef>
              <a:spcAft>
                <a:spcPct val="0"/>
              </a:spcAft>
              <a:defRPr/>
            </a:pPr>
            <a:endParaRPr lang="en-US" altLang="en-US">
              <a:solidFill>
                <a:srgbClr val="000000"/>
              </a:solidFill>
            </a:endParaRPr>
          </a:p>
        </p:txBody>
      </p:sp>
      <p:sp>
        <p:nvSpPr>
          <p:cNvPr id="52229" name="Rectangle 5"/>
          <p:cNvSpPr>
            <a:spLocks noGrp="1" noChangeArrowheads="1"/>
          </p:cNvSpPr>
          <p:nvPr>
            <p:ph type="ftr" sz="quarter" idx="3"/>
          </p:nvPr>
        </p:nvSpPr>
        <p:spPr bwMode="auto">
          <a:xfrm>
            <a:off x="3048000" y="62484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cs typeface="Arial" pitchFamily="34" charset="0"/>
              </a:defRPr>
            </a:lvl1pPr>
          </a:lstStyle>
          <a:p>
            <a:pPr fontAlgn="base">
              <a:spcBef>
                <a:spcPct val="0"/>
              </a:spcBef>
              <a:spcAft>
                <a:spcPct val="0"/>
              </a:spcAft>
              <a:defRPr/>
            </a:pPr>
            <a:r>
              <a:rPr lang="en-US" altLang="en-US">
                <a:solidFill>
                  <a:srgbClr val="000000"/>
                </a:solidFill>
              </a:rPr>
              <a:t>Copyright © 2013 Pearson Education, Inc. publishing as Prentice Hall</a:t>
            </a:r>
          </a:p>
        </p:txBody>
      </p:sp>
      <p:sp>
        <p:nvSpPr>
          <p:cNvPr id="52230"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cs typeface="Arial" pitchFamily="34" charset="0"/>
              </a:defRPr>
            </a:lvl1pPr>
          </a:lstStyle>
          <a:p>
            <a:pPr fontAlgn="base">
              <a:spcBef>
                <a:spcPct val="0"/>
              </a:spcBef>
              <a:spcAft>
                <a:spcPct val="0"/>
              </a:spcAft>
              <a:defRPr/>
            </a:pPr>
            <a:r>
              <a:rPr lang="en-US" altLang="en-US">
                <a:solidFill>
                  <a:srgbClr val="000000"/>
                </a:solidFill>
              </a:rPr>
              <a:t>1-</a:t>
            </a:r>
            <a:fld id="{05536A51-7964-4FF0-A8A7-62AC14623937}"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
        <p:nvSpPr>
          <p:cNvPr id="103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smtClean="0">
              <a:solidFill>
                <a:srgbClr val="000000"/>
              </a:solidFill>
              <a:latin typeface="Times New Roman" pitchFamily="18" charset="0"/>
            </a:endParaRPr>
          </a:p>
        </p:txBody>
      </p:sp>
      <p:sp>
        <p:nvSpPr>
          <p:cNvPr id="103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mtClean="0">
              <a:solidFill>
                <a:srgbClr val="000000"/>
              </a:solidFill>
            </a:endParaRPr>
          </a:p>
        </p:txBody>
      </p:sp>
      <p:sp>
        <p:nvSpPr>
          <p:cNvPr id="103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smtClean="0">
              <a:solidFill>
                <a:srgbClr val="000000"/>
              </a:solidFill>
              <a:latin typeface="Times New Roman" pitchFamily="18" charset="0"/>
            </a:endParaRPr>
          </a:p>
        </p:txBody>
      </p:sp>
      <p:sp>
        <p:nvSpPr>
          <p:cNvPr id="103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Verdana" pitchFamily="34" charset="0"/>
                <a:cs typeface="Arial" pitchFamily="34" charset="0"/>
              </a:defRPr>
            </a:lvl1pPr>
            <a:lvl2pPr marL="742950" indent="-285750" eaLnBrk="0" hangingPunct="0">
              <a:defRPr>
                <a:solidFill>
                  <a:schemeClr val="tx1"/>
                </a:solidFill>
                <a:latin typeface="Verdana" pitchFamily="34" charset="0"/>
                <a:cs typeface="Arial" pitchFamily="34" charset="0"/>
              </a:defRPr>
            </a:lvl2pPr>
            <a:lvl3pPr marL="1143000" indent="-228600" eaLnBrk="0" hangingPunct="0">
              <a:defRPr>
                <a:solidFill>
                  <a:schemeClr val="tx1"/>
                </a:solidFill>
                <a:latin typeface="Verdana" pitchFamily="34" charset="0"/>
                <a:cs typeface="Arial" pitchFamily="34" charset="0"/>
              </a:defRPr>
            </a:lvl3pPr>
            <a:lvl4pPr marL="1600200" indent="-228600" eaLnBrk="0" hangingPunct="0">
              <a:defRPr>
                <a:solidFill>
                  <a:schemeClr val="tx1"/>
                </a:solidFill>
                <a:latin typeface="Verdana" pitchFamily="34" charset="0"/>
                <a:cs typeface="Arial" pitchFamily="34" charset="0"/>
              </a:defRPr>
            </a:lvl4pPr>
            <a:lvl5pPr marL="2057400" indent="-228600" eaLnBrk="0" hangingPunct="0">
              <a:defRPr>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a:solidFill>
                  <a:schemeClr val="tx1"/>
                </a:solidFill>
                <a:latin typeface="Verdana" pitchFamily="34" charset="0"/>
                <a:cs typeface="Arial" pitchFamily="34" charset="0"/>
              </a:defRPr>
            </a:lvl9pPr>
          </a:lstStyle>
          <a:p>
            <a:pPr algn="ctr" eaLnBrk="1" fontAlgn="base" hangingPunct="1">
              <a:spcBef>
                <a:spcPct val="0"/>
              </a:spcBef>
              <a:spcAft>
                <a:spcPct val="0"/>
              </a:spcAft>
              <a:defRPr/>
            </a:pPr>
            <a:endParaRPr lang="en-US" altLang="en-US" sz="2400" smtClean="0">
              <a:solidFill>
                <a:srgbClr val="000000"/>
              </a:solidFill>
              <a:latin typeface="Times New Roman" pitchFamily="18" charset="0"/>
            </a:endParaRPr>
          </a:p>
        </p:txBody>
      </p:sp>
    </p:spTree>
    <p:extLst>
      <p:ext uri="{BB962C8B-B14F-4D97-AF65-F5344CB8AC3E}">
        <p14:creationId xmlns:p14="http://schemas.microsoft.com/office/powerpoint/2010/main" val="35297274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iming>
    <p:tnLst>
      <p:par>
        <p:cTn id="1" dur="indefinite" restart="never" nodeType="tmRoot"/>
      </p:par>
    </p:tnLst>
  </p:timing>
  <p:hf hdr="0" dt="0"/>
  <p:txStyles>
    <p:titleStyle>
      <a:lvl1pPr algn="ctr" rtl="0" eaLnBrk="0" fontAlgn="base" hangingPunct="0">
        <a:spcBef>
          <a:spcPct val="0"/>
        </a:spcBef>
        <a:spcAft>
          <a:spcPct val="0"/>
        </a:spcAft>
        <a:defRPr sz="4800">
          <a:solidFill>
            <a:srgbClr val="6F6E4A"/>
          </a:solidFill>
          <a:latin typeface="+mj-lt"/>
          <a:ea typeface="+mj-ea"/>
          <a:cs typeface="+mj-cs"/>
        </a:defRPr>
      </a:lvl1pPr>
      <a:lvl2pPr algn="ctr" rtl="0" eaLnBrk="0" fontAlgn="base" hangingPunct="0">
        <a:spcBef>
          <a:spcPct val="0"/>
        </a:spcBef>
        <a:spcAft>
          <a:spcPct val="0"/>
        </a:spcAft>
        <a:defRPr sz="4800">
          <a:solidFill>
            <a:srgbClr val="6F6E4A"/>
          </a:solidFill>
          <a:latin typeface="Georgia" pitchFamily="18" charset="0"/>
          <a:cs typeface="Arial" pitchFamily="34" charset="0"/>
        </a:defRPr>
      </a:lvl2pPr>
      <a:lvl3pPr algn="ctr" rtl="0" eaLnBrk="0" fontAlgn="base" hangingPunct="0">
        <a:spcBef>
          <a:spcPct val="0"/>
        </a:spcBef>
        <a:spcAft>
          <a:spcPct val="0"/>
        </a:spcAft>
        <a:defRPr sz="4800">
          <a:solidFill>
            <a:srgbClr val="6F6E4A"/>
          </a:solidFill>
          <a:latin typeface="Georgia" pitchFamily="18" charset="0"/>
          <a:cs typeface="Arial" pitchFamily="34" charset="0"/>
        </a:defRPr>
      </a:lvl3pPr>
      <a:lvl4pPr algn="ctr" rtl="0" eaLnBrk="0" fontAlgn="base" hangingPunct="0">
        <a:spcBef>
          <a:spcPct val="0"/>
        </a:spcBef>
        <a:spcAft>
          <a:spcPct val="0"/>
        </a:spcAft>
        <a:defRPr sz="4800">
          <a:solidFill>
            <a:srgbClr val="6F6E4A"/>
          </a:solidFill>
          <a:latin typeface="Georgia" pitchFamily="18" charset="0"/>
          <a:cs typeface="Arial" pitchFamily="34" charset="0"/>
        </a:defRPr>
      </a:lvl4pPr>
      <a:lvl5pPr algn="ctr" rtl="0" eaLnBrk="0" fontAlgn="base" hangingPunct="0">
        <a:spcBef>
          <a:spcPct val="0"/>
        </a:spcBef>
        <a:spcAft>
          <a:spcPct val="0"/>
        </a:spcAft>
        <a:defRPr sz="4800">
          <a:solidFill>
            <a:srgbClr val="6F6E4A"/>
          </a:solidFill>
          <a:latin typeface="Georgia" pitchFamily="18" charset="0"/>
          <a:cs typeface="Arial" pitchFamily="34" charset="0"/>
        </a:defRPr>
      </a:lvl5pPr>
      <a:lvl6pPr marL="457200" algn="ctr" rtl="0" fontAlgn="base">
        <a:spcBef>
          <a:spcPct val="0"/>
        </a:spcBef>
        <a:spcAft>
          <a:spcPct val="0"/>
        </a:spcAft>
        <a:defRPr sz="4800">
          <a:solidFill>
            <a:srgbClr val="6F6E4A"/>
          </a:solidFill>
          <a:latin typeface="Georgia" pitchFamily="18" charset="0"/>
          <a:cs typeface="Arial" pitchFamily="34" charset="0"/>
        </a:defRPr>
      </a:lvl6pPr>
      <a:lvl7pPr marL="914400" algn="ctr" rtl="0" fontAlgn="base">
        <a:spcBef>
          <a:spcPct val="0"/>
        </a:spcBef>
        <a:spcAft>
          <a:spcPct val="0"/>
        </a:spcAft>
        <a:defRPr sz="4800">
          <a:solidFill>
            <a:srgbClr val="6F6E4A"/>
          </a:solidFill>
          <a:latin typeface="Georgia" pitchFamily="18" charset="0"/>
          <a:cs typeface="Arial" pitchFamily="34" charset="0"/>
        </a:defRPr>
      </a:lvl7pPr>
      <a:lvl8pPr marL="1371600" algn="ctr" rtl="0" fontAlgn="base">
        <a:spcBef>
          <a:spcPct val="0"/>
        </a:spcBef>
        <a:spcAft>
          <a:spcPct val="0"/>
        </a:spcAft>
        <a:defRPr sz="4800">
          <a:solidFill>
            <a:srgbClr val="6F6E4A"/>
          </a:solidFill>
          <a:latin typeface="Georgia" pitchFamily="18" charset="0"/>
          <a:cs typeface="Arial" pitchFamily="34" charset="0"/>
        </a:defRPr>
      </a:lvl8pPr>
      <a:lvl9pPr marL="1828800" algn="ctr" rtl="0" fontAlgn="base">
        <a:spcBef>
          <a:spcPct val="0"/>
        </a:spcBef>
        <a:spcAft>
          <a:spcPct val="0"/>
        </a:spcAft>
        <a:defRPr sz="4800">
          <a:solidFill>
            <a:srgbClr val="6F6E4A"/>
          </a:solidFill>
          <a:latin typeface="Georgia" pitchFamily="18" charset="0"/>
          <a:cs typeface="Arial" pitchFamily="34" charset="0"/>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400">
          <a:solidFill>
            <a:schemeClr val="hlink"/>
          </a:solidFill>
          <a:latin typeface="+mn-lt"/>
          <a:cs typeface="+mn-cs"/>
        </a:defRPr>
      </a:lvl2pPr>
      <a:lvl3pPr marL="1143000" indent="-228600" algn="l" rtl="0" eaLnBrk="0" fontAlgn="base" hangingPunct="0">
        <a:spcBef>
          <a:spcPct val="20000"/>
        </a:spcBef>
        <a:spcAft>
          <a:spcPct val="0"/>
        </a:spcAft>
        <a:buClr>
          <a:schemeClr val="accent2"/>
        </a:buClr>
        <a:buSzPct val="65000"/>
        <a:buFont typeface="Wingdings" pitchFamily="2" charset="2"/>
        <a:buChar char="p"/>
        <a:defRPr sz="2000">
          <a:solidFill>
            <a:schemeClr val="hlink"/>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hlink"/>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hlink"/>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hlink"/>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ChangeArrowheads="1"/>
          </p:cNvSpPr>
          <p:nvPr>
            <p:ph type="ftr" sz="quarter" idx="11"/>
          </p:nvPr>
        </p:nvSpPr>
        <p:spPr>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smtClean="0">
                <a:solidFill>
                  <a:srgbClr val="000000"/>
                </a:solidFill>
              </a:rPr>
              <a:t>Copyright © 2013 Pearson Education, Inc. publishing as Prentice Hall</a:t>
            </a:r>
          </a:p>
        </p:txBody>
      </p:sp>
      <p:sp>
        <p:nvSpPr>
          <p:cNvPr id="4100" name="Rectangle 2"/>
          <p:cNvSpPr>
            <a:spLocks noGrp="1" noChangeArrowheads="1"/>
          </p:cNvSpPr>
          <p:nvPr>
            <p:ph type="ctrTitle"/>
          </p:nvPr>
        </p:nvSpPr>
        <p:spPr>
          <a:xfrm>
            <a:off x="395536" y="685800"/>
            <a:ext cx="8208912" cy="2127250"/>
          </a:xfrm>
        </p:spPr>
        <p:txBody>
          <a:bodyPr/>
          <a:lstStyle/>
          <a:p>
            <a:pPr eaLnBrk="1" hangingPunct="1"/>
            <a:r>
              <a:rPr lang="tr-TR" altLang="en-US" sz="4400" b="1" dirty="0" smtClean="0">
                <a:solidFill>
                  <a:srgbClr val="666699"/>
                </a:solidFill>
                <a:latin typeface="Verdana" pitchFamily="34" charset="0"/>
              </a:rPr>
              <a:t/>
            </a:r>
            <a:br>
              <a:rPr lang="tr-TR" altLang="en-US" sz="4400" b="1" dirty="0" smtClean="0">
                <a:solidFill>
                  <a:srgbClr val="666699"/>
                </a:solidFill>
                <a:latin typeface="Verdana" pitchFamily="34" charset="0"/>
              </a:rPr>
            </a:br>
            <a:r>
              <a:rPr lang="tr-TR" altLang="en-US" sz="4400" b="1" dirty="0">
                <a:solidFill>
                  <a:srgbClr val="666699"/>
                </a:solidFill>
                <a:latin typeface="Verdana" pitchFamily="34" charset="0"/>
              </a:rPr>
              <a:t/>
            </a:r>
            <a:br>
              <a:rPr lang="tr-TR" altLang="en-US" sz="4400" b="1" dirty="0">
                <a:solidFill>
                  <a:srgbClr val="666699"/>
                </a:solidFill>
                <a:latin typeface="Verdana" pitchFamily="34" charset="0"/>
              </a:rPr>
            </a:br>
            <a:r>
              <a:rPr lang="tr-TR" altLang="en-US" sz="4400" b="1" dirty="0" smtClean="0">
                <a:solidFill>
                  <a:srgbClr val="666699"/>
                </a:solidFill>
                <a:latin typeface="Verdana" pitchFamily="34" charset="0"/>
              </a:rPr>
              <a:t/>
            </a:r>
            <a:br>
              <a:rPr lang="tr-TR" altLang="en-US" sz="4400" b="1" dirty="0" smtClean="0">
                <a:solidFill>
                  <a:srgbClr val="666699"/>
                </a:solidFill>
                <a:latin typeface="Verdana" pitchFamily="34" charset="0"/>
              </a:rPr>
            </a:br>
            <a:r>
              <a:rPr lang="tr-TR" altLang="en-US" sz="4400" b="1" dirty="0">
                <a:solidFill>
                  <a:srgbClr val="666699"/>
                </a:solidFill>
                <a:latin typeface="Verdana" pitchFamily="34" charset="0"/>
              </a:rPr>
              <a:t/>
            </a:r>
            <a:br>
              <a:rPr lang="tr-TR" altLang="en-US" sz="4400" b="1" dirty="0">
                <a:solidFill>
                  <a:srgbClr val="666699"/>
                </a:solidFill>
                <a:latin typeface="Verdana" pitchFamily="34" charset="0"/>
              </a:rPr>
            </a:br>
            <a:r>
              <a:rPr lang="tr-TR" altLang="en-US" sz="4400" b="1" dirty="0" smtClean="0">
                <a:solidFill>
                  <a:srgbClr val="666699"/>
                </a:solidFill>
                <a:latin typeface="Verdana" pitchFamily="34" charset="0"/>
              </a:rPr>
              <a:t/>
            </a:r>
            <a:br>
              <a:rPr lang="tr-TR" altLang="en-US" sz="4400" b="1" dirty="0" smtClean="0">
                <a:solidFill>
                  <a:srgbClr val="666699"/>
                </a:solidFill>
                <a:latin typeface="Verdana" pitchFamily="34" charset="0"/>
              </a:rPr>
            </a:br>
            <a:r>
              <a:rPr lang="tr-TR" altLang="en-US" sz="4400" b="1" dirty="0">
                <a:solidFill>
                  <a:srgbClr val="666699"/>
                </a:solidFill>
                <a:latin typeface="Verdana" pitchFamily="34" charset="0"/>
              </a:rPr>
              <a:t/>
            </a:r>
            <a:br>
              <a:rPr lang="tr-TR" altLang="en-US" sz="4400" b="1" dirty="0">
                <a:solidFill>
                  <a:srgbClr val="666699"/>
                </a:solidFill>
                <a:latin typeface="Verdana" pitchFamily="34" charset="0"/>
              </a:rPr>
            </a:br>
            <a:r>
              <a:rPr lang="tr-TR" altLang="en-US" sz="4400" b="1" dirty="0" smtClean="0">
                <a:solidFill>
                  <a:srgbClr val="666699"/>
                </a:solidFill>
                <a:latin typeface="Verdana" pitchFamily="34" charset="0"/>
              </a:rPr>
              <a:t/>
            </a:r>
            <a:br>
              <a:rPr lang="tr-TR" altLang="en-US" sz="4400" b="1" dirty="0" smtClean="0">
                <a:solidFill>
                  <a:srgbClr val="666699"/>
                </a:solidFill>
                <a:latin typeface="Verdana" pitchFamily="34" charset="0"/>
              </a:rPr>
            </a:br>
            <a:r>
              <a:rPr lang="en-GB" sz="4400" b="1" dirty="0" smtClean="0">
                <a:solidFill>
                  <a:srgbClr val="6F6E4A"/>
                </a:solidFill>
                <a:latin typeface="Verdana"/>
              </a:rPr>
              <a:t>ENGR 400</a:t>
            </a:r>
            <a:r>
              <a:rPr lang="tr-TR" sz="4400" b="1" dirty="0" smtClean="0">
                <a:solidFill>
                  <a:srgbClr val="6F6E4A"/>
                </a:solidFill>
                <a:latin typeface="Verdana"/>
              </a:rPr>
              <a:t>/LENGR </a:t>
            </a:r>
            <a:r>
              <a:rPr lang="tr-TR" sz="4400" b="1" dirty="0">
                <a:solidFill>
                  <a:srgbClr val="6F6E4A"/>
                </a:solidFill>
                <a:latin typeface="Verdana"/>
              </a:rPr>
              <a:t>400</a:t>
            </a:r>
            <a:r>
              <a:rPr lang="en-GB" sz="4400" b="1" dirty="0">
                <a:solidFill>
                  <a:srgbClr val="6F6E4A"/>
                </a:solidFill>
                <a:latin typeface="Verdana"/>
              </a:rPr>
              <a:t/>
            </a:r>
            <a:br>
              <a:rPr lang="en-GB" sz="4400" b="1" dirty="0">
                <a:solidFill>
                  <a:srgbClr val="6F6E4A"/>
                </a:solidFill>
                <a:latin typeface="Verdana"/>
              </a:rPr>
            </a:br>
            <a:r>
              <a:rPr lang="en-GB" sz="4400" b="1" dirty="0">
                <a:solidFill>
                  <a:srgbClr val="6F6E4A"/>
                </a:solidFill>
                <a:latin typeface="Verdana"/>
              </a:rPr>
              <a:t>ETHICS IN ENGINEERING AND SCIENCE</a:t>
            </a:r>
            <a:endParaRPr lang="en-GB" altLang="en-US" sz="3600" b="1" dirty="0">
              <a:solidFill>
                <a:srgbClr val="666699"/>
              </a:solidFill>
              <a:latin typeface="Verdana" pitchFamily="34" charset="0"/>
            </a:endParaRPr>
          </a:p>
        </p:txBody>
      </p:sp>
      <p:sp>
        <p:nvSpPr>
          <p:cNvPr id="4101" name="Rectangle 3"/>
          <p:cNvSpPr>
            <a:spLocks noGrp="1" noChangeArrowheads="1"/>
          </p:cNvSpPr>
          <p:nvPr>
            <p:ph type="subTitle" idx="1"/>
          </p:nvPr>
        </p:nvSpPr>
        <p:spPr>
          <a:xfrm>
            <a:off x="304800" y="3270250"/>
            <a:ext cx="8458200" cy="2209800"/>
          </a:xfrm>
        </p:spPr>
        <p:txBody>
          <a:bodyPr/>
          <a:lstStyle/>
          <a:p>
            <a:pPr lvl="0" eaLnBrk="1" hangingPunct="1">
              <a:buClr>
                <a:srgbClr val="999966"/>
              </a:buClr>
            </a:pPr>
            <a:r>
              <a:rPr lang="en-US" altLang="en-US" sz="4400" b="1" dirty="0" smtClean="0">
                <a:solidFill>
                  <a:schemeClr val="tx2"/>
                </a:solidFill>
              </a:rPr>
              <a:t>Chapter </a:t>
            </a:r>
            <a:r>
              <a:rPr lang="tr-TR" altLang="en-US" sz="4400" b="1" dirty="0">
                <a:solidFill>
                  <a:schemeClr val="tx2"/>
                </a:solidFill>
              </a:rPr>
              <a:t>5</a:t>
            </a:r>
            <a:endParaRPr lang="tr-TR" altLang="en-US" sz="4400" b="1" dirty="0" smtClean="0">
              <a:solidFill>
                <a:schemeClr val="tx2"/>
              </a:solidFill>
            </a:endParaRPr>
          </a:p>
          <a:p>
            <a:pPr lvl="0" eaLnBrk="1" hangingPunct="1">
              <a:buClr>
                <a:srgbClr val="999966"/>
              </a:buClr>
            </a:pPr>
            <a:endParaRPr lang="en-US" altLang="en-US" sz="2000" b="1" dirty="0">
              <a:solidFill>
                <a:schemeClr val="tx2"/>
              </a:solidFill>
            </a:endParaRPr>
          </a:p>
          <a:p>
            <a:pPr lvl="0" eaLnBrk="1" hangingPunct="1">
              <a:buClr>
                <a:srgbClr val="999966"/>
              </a:buClr>
            </a:pPr>
            <a:r>
              <a:rPr lang="en-US" altLang="en-US" sz="4400" b="1" dirty="0">
                <a:solidFill>
                  <a:schemeClr val="tx2"/>
                </a:solidFill>
              </a:rPr>
              <a:t> </a:t>
            </a:r>
            <a:r>
              <a:rPr lang="en-US" altLang="en-US" sz="4400" b="1" dirty="0">
                <a:solidFill>
                  <a:srgbClr val="666699"/>
                </a:solidFill>
              </a:rPr>
              <a:t>Risk, </a:t>
            </a:r>
            <a:r>
              <a:rPr lang="en-US" altLang="en-US" sz="4400" b="1" dirty="0" smtClean="0">
                <a:solidFill>
                  <a:srgbClr val="666699"/>
                </a:solidFill>
              </a:rPr>
              <a:t>Safety, and</a:t>
            </a:r>
            <a:r>
              <a:rPr lang="tr-TR" altLang="en-US" sz="4400" b="1" dirty="0" smtClean="0">
                <a:solidFill>
                  <a:srgbClr val="666699"/>
                </a:solidFill>
              </a:rPr>
              <a:t> </a:t>
            </a:r>
            <a:r>
              <a:rPr lang="en-US" altLang="en-US" sz="4400" b="1" dirty="0" smtClean="0">
                <a:solidFill>
                  <a:srgbClr val="666699"/>
                </a:solidFill>
              </a:rPr>
              <a:t>Accidents</a:t>
            </a:r>
            <a:endParaRPr lang="en-US" altLang="en-US" sz="4000" b="1" dirty="0">
              <a:solidFill>
                <a:srgbClr val="666699"/>
              </a:solidFill>
            </a:endParaRPr>
          </a:p>
        </p:txBody>
      </p:sp>
      <p:sp>
        <p:nvSpPr>
          <p:cNvPr id="6" name="Rectangle 3"/>
          <p:cNvSpPr>
            <a:spLocks noChangeArrowheads="1"/>
          </p:cNvSpPr>
          <p:nvPr/>
        </p:nvSpPr>
        <p:spPr bwMode="auto">
          <a:xfrm>
            <a:off x="6659563" y="5805264"/>
            <a:ext cx="1858201" cy="369332"/>
          </a:xfrm>
          <a:prstGeom prst="rect">
            <a:avLst/>
          </a:prstGeom>
          <a:noFill/>
          <a:ln w="9525">
            <a:solidFill>
              <a:schemeClr val="bg1"/>
            </a:solidFill>
            <a:miter lim="800000"/>
            <a:headEnd/>
            <a:tailEnd/>
          </a:ln>
          <a:effectLst/>
        </p:spPr>
        <p:txBody>
          <a:bodyPr wrap="none">
            <a:spAutoFit/>
          </a:bodyPr>
          <a:lstStyle/>
          <a:p>
            <a:pPr>
              <a:defRPr/>
            </a:pPr>
            <a:r>
              <a:rPr lang="tr-TR" b="1" dirty="0">
                <a:solidFill>
                  <a:srgbClr val="666699"/>
                </a:solidFill>
              </a:rPr>
              <a:t>ORAL ANSEN</a:t>
            </a:r>
          </a:p>
        </p:txBody>
      </p:sp>
      <p:sp>
        <p:nvSpPr>
          <p:cNvPr id="8"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5-</a:t>
            </a:r>
            <a:fld id="{1C42216E-5D49-4D3C-917B-5B1DF377DB3B}" type="slidenum">
              <a:rPr lang="en-US" altLang="en-US" sz="1000" smtClean="0">
                <a:solidFill>
                  <a:schemeClr val="tx1"/>
                </a:solidFill>
              </a:rPr>
              <a:pPr eaLnBrk="1" hangingPunct="1">
                <a:spcBef>
                  <a:spcPct val="0"/>
                </a:spcBef>
                <a:buClrTx/>
                <a:buSzTx/>
                <a:buFontTx/>
                <a:buNone/>
              </a:pPr>
              <a:t>1</a:t>
            </a:fld>
            <a:endParaRPr lang="en-US" altLang="en-US" sz="1000" dirty="0" smtClean="0">
              <a:solidFill>
                <a:schemeClr val="tx1"/>
              </a:solidFill>
            </a:endParaRPr>
          </a:p>
        </p:txBody>
      </p:sp>
    </p:spTree>
    <p:extLst>
      <p:ext uri="{BB962C8B-B14F-4D97-AF65-F5344CB8AC3E}">
        <p14:creationId xmlns:p14="http://schemas.microsoft.com/office/powerpoint/2010/main" val="1328134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000" b="1" dirty="0">
                <a:latin typeface="Verdana"/>
              </a:rPr>
              <a:t>Engineering and</a:t>
            </a:r>
            <a:br>
              <a:rPr lang="en-US" altLang="en-US" sz="4000" b="1" dirty="0">
                <a:latin typeface="Verdana"/>
              </a:rPr>
            </a:br>
            <a:r>
              <a:rPr lang="en-US" altLang="en-US" sz="4000" b="1" dirty="0">
                <a:latin typeface="Verdana"/>
              </a:rPr>
              <a:t>Risk Management</a:t>
            </a:r>
          </a:p>
        </p:txBody>
      </p:sp>
      <p:sp>
        <p:nvSpPr>
          <p:cNvPr id="5123" name="Rectangle 3"/>
          <p:cNvSpPr>
            <a:spLocks noGrp="1" noChangeArrowheads="1"/>
          </p:cNvSpPr>
          <p:nvPr>
            <p:ph type="body" idx="1"/>
          </p:nvPr>
        </p:nvSpPr>
        <p:spPr/>
        <p:txBody>
          <a:bodyPr/>
          <a:lstStyle/>
          <a:p>
            <a:pPr>
              <a:spcBef>
                <a:spcPct val="0"/>
              </a:spcBef>
              <a:buClr>
                <a:srgbClr val="999966"/>
              </a:buClr>
            </a:pPr>
            <a:r>
              <a:rPr lang="en-US" altLang="en-US" b="1" dirty="0" smtClean="0">
                <a:solidFill>
                  <a:srgbClr val="666699"/>
                </a:solidFill>
              </a:rPr>
              <a:t>Risk management </a:t>
            </a:r>
            <a:r>
              <a:rPr lang="en-US" altLang="en-US" dirty="0" smtClean="0">
                <a:solidFill>
                  <a:srgbClr val="666699"/>
                </a:solidFill>
              </a:rPr>
              <a:t>is the process of</a:t>
            </a:r>
          </a:p>
          <a:p>
            <a:pPr lvl="1">
              <a:spcBef>
                <a:spcPct val="0"/>
              </a:spcBef>
            </a:pPr>
            <a:r>
              <a:rPr lang="en-US" altLang="en-US" dirty="0" smtClean="0">
                <a:solidFill>
                  <a:srgbClr val="666699"/>
                </a:solidFill>
              </a:rPr>
              <a:t>identification, </a:t>
            </a:r>
          </a:p>
          <a:p>
            <a:pPr lvl="1">
              <a:spcBef>
                <a:spcPct val="0"/>
              </a:spcBef>
            </a:pPr>
            <a:r>
              <a:rPr lang="en-US" altLang="en-US" dirty="0" smtClean="0">
                <a:solidFill>
                  <a:srgbClr val="666699"/>
                </a:solidFill>
              </a:rPr>
              <a:t>analysis, </a:t>
            </a:r>
          </a:p>
          <a:p>
            <a:pPr lvl="1">
              <a:spcBef>
                <a:spcPct val="0"/>
              </a:spcBef>
            </a:pPr>
            <a:r>
              <a:rPr lang="en-US" altLang="en-US" dirty="0" smtClean="0">
                <a:solidFill>
                  <a:srgbClr val="666699"/>
                </a:solidFill>
              </a:rPr>
              <a:t>assessment,</a:t>
            </a:r>
          </a:p>
          <a:p>
            <a:pPr lvl="2">
              <a:spcBef>
                <a:spcPct val="0"/>
              </a:spcBef>
            </a:pPr>
            <a:r>
              <a:rPr lang="en-US" altLang="en-US" dirty="0" smtClean="0">
                <a:solidFill>
                  <a:srgbClr val="666699"/>
                </a:solidFill>
              </a:rPr>
              <a:t>the process of qualitative risk categorization or quantitative risk estimation,</a:t>
            </a:r>
          </a:p>
          <a:p>
            <a:pPr lvl="1">
              <a:spcBef>
                <a:spcPct val="0"/>
              </a:spcBef>
            </a:pPr>
            <a:r>
              <a:rPr lang="en-US" altLang="en-US" dirty="0" smtClean="0">
                <a:solidFill>
                  <a:srgbClr val="666699"/>
                </a:solidFill>
              </a:rPr>
              <a:t>control, and avoidance, or minimization of unacceptable risks</a:t>
            </a: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10</a:t>
            </a:fld>
            <a:endParaRPr lang="en-US" altLang="en-US" sz="1000" dirty="0" smtClean="0">
              <a:solidFill>
                <a:srgbClr val="000000"/>
              </a:solidFill>
            </a:endParaRPr>
          </a:p>
        </p:txBody>
      </p:sp>
    </p:spTree>
    <p:extLst>
      <p:ext uri="{BB962C8B-B14F-4D97-AF65-F5344CB8AC3E}">
        <p14:creationId xmlns:p14="http://schemas.microsoft.com/office/powerpoint/2010/main" val="1806729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000" b="1" dirty="0">
                <a:latin typeface="Verdana"/>
              </a:rPr>
              <a:t>Engineering and</a:t>
            </a:r>
            <a:br>
              <a:rPr lang="en-US" altLang="en-US" sz="4000" b="1" dirty="0">
                <a:latin typeface="Verdana"/>
              </a:rPr>
            </a:br>
            <a:r>
              <a:rPr lang="en-US" altLang="en-US" sz="4000" b="1" dirty="0">
                <a:latin typeface="Verdana"/>
              </a:rPr>
              <a:t>Risk Management</a:t>
            </a:r>
          </a:p>
        </p:txBody>
      </p:sp>
      <p:sp>
        <p:nvSpPr>
          <p:cNvPr id="5123" name="Rectangle 3"/>
          <p:cNvSpPr>
            <a:spLocks noGrp="1" noChangeArrowheads="1"/>
          </p:cNvSpPr>
          <p:nvPr>
            <p:ph type="body" idx="1"/>
          </p:nvPr>
        </p:nvSpPr>
        <p:spPr/>
        <p:txBody>
          <a:bodyPr/>
          <a:lstStyle/>
          <a:p>
            <a:pPr marL="365125" indent="-365125" eaLnBrk="1" hangingPunct="1"/>
            <a:r>
              <a:rPr lang="en-US" altLang="en-US" dirty="0" smtClean="0"/>
              <a:t>Risk management in engineering </a:t>
            </a:r>
            <a:r>
              <a:rPr lang="en-US" altLang="en-US" dirty="0" smtClean="0"/>
              <a:t>involves mainly:</a:t>
            </a:r>
            <a:endParaRPr lang="en-US" altLang="en-US" dirty="0" smtClean="0"/>
          </a:p>
          <a:p>
            <a:pPr marL="715963" lvl="1" indent="-274638" eaLnBrk="1" hangingPunct="1">
              <a:buFont typeface="+mj-lt"/>
              <a:buAutoNum type="arabicPeriod"/>
            </a:pPr>
            <a:r>
              <a:rPr lang="en-US" altLang="en-US" dirty="0" smtClean="0"/>
              <a:t>Thinking systematically about all possible risks,  harms, or undesirable outcomes before they happen</a:t>
            </a:r>
          </a:p>
          <a:p>
            <a:pPr marL="715963" lvl="1" indent="-274638" eaLnBrk="1" hangingPunct="1">
              <a:buFont typeface="+mj-lt"/>
              <a:buAutoNum type="arabicPeriod"/>
            </a:pPr>
            <a:r>
              <a:rPr lang="en-US" altLang="en-US" dirty="0" smtClean="0"/>
              <a:t>Using best of your knowledge, experience and skill for eliminating, or minimizing them primarily in the design phase, or in production</a:t>
            </a:r>
            <a:endParaRPr lang="en-US" altLang="en-US" dirty="0">
              <a:solidFill>
                <a:srgbClr val="666699"/>
              </a:solidFill>
            </a:endParaRP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11</a:t>
            </a:fld>
            <a:endParaRPr lang="en-US" altLang="en-US" sz="1000" dirty="0" smtClean="0">
              <a:solidFill>
                <a:srgbClr val="000000"/>
              </a:solidFill>
            </a:endParaRPr>
          </a:p>
        </p:txBody>
      </p:sp>
    </p:spTree>
    <p:extLst>
      <p:ext uri="{BB962C8B-B14F-4D97-AF65-F5344CB8AC3E}">
        <p14:creationId xmlns:p14="http://schemas.microsoft.com/office/powerpoint/2010/main" val="14895179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400" b="1" dirty="0">
                <a:latin typeface="Verdana"/>
              </a:rPr>
              <a:t>Failure Mode</a:t>
            </a:r>
            <a:endParaRPr lang="en-US" altLang="en-US" sz="4400" b="1" dirty="0" smtClean="0">
              <a:latin typeface="+mn-lt"/>
            </a:endParaRPr>
          </a:p>
        </p:txBody>
      </p:sp>
      <p:sp>
        <p:nvSpPr>
          <p:cNvPr id="5123" name="Rectangle 3"/>
          <p:cNvSpPr>
            <a:spLocks noGrp="1" noChangeArrowheads="1"/>
          </p:cNvSpPr>
          <p:nvPr>
            <p:ph type="body" idx="1"/>
          </p:nvPr>
        </p:nvSpPr>
        <p:spPr>
          <a:xfrm>
            <a:off x="457200" y="1600200"/>
            <a:ext cx="8291264" cy="4530725"/>
          </a:xfrm>
        </p:spPr>
        <p:txBody>
          <a:bodyPr/>
          <a:lstStyle/>
          <a:p>
            <a:pPr>
              <a:buClr>
                <a:srgbClr val="999966"/>
              </a:buClr>
            </a:pPr>
            <a:r>
              <a:rPr lang="en-US" altLang="en-US" dirty="0" smtClean="0">
                <a:solidFill>
                  <a:srgbClr val="666699"/>
                </a:solidFill>
              </a:rPr>
              <a:t>Failure </a:t>
            </a:r>
            <a:r>
              <a:rPr lang="en-US" altLang="en-US" dirty="0" smtClean="0">
                <a:solidFill>
                  <a:srgbClr val="666699"/>
                </a:solidFill>
              </a:rPr>
              <a:t>mode in </a:t>
            </a:r>
            <a:r>
              <a:rPr lang="en-US" altLang="en-US" dirty="0">
                <a:solidFill>
                  <a:srgbClr val="666699"/>
                </a:solidFill>
              </a:rPr>
              <a:t>engineering </a:t>
            </a:r>
            <a:r>
              <a:rPr lang="en-US" altLang="en-US" dirty="0" smtClean="0">
                <a:solidFill>
                  <a:srgbClr val="666699"/>
                </a:solidFill>
              </a:rPr>
              <a:t>is </a:t>
            </a:r>
            <a:r>
              <a:rPr lang="en-US" altLang="en-US" dirty="0" smtClean="0">
                <a:solidFill>
                  <a:srgbClr val="666699"/>
                </a:solidFill>
              </a:rPr>
              <a:t>a major </a:t>
            </a:r>
            <a:r>
              <a:rPr lang="en-US" altLang="en-US" dirty="0" smtClean="0">
                <a:solidFill>
                  <a:srgbClr val="666699"/>
                </a:solidFill>
              </a:rPr>
              <a:t>source of </a:t>
            </a:r>
            <a:r>
              <a:rPr lang="en-US" altLang="en-US" dirty="0" smtClean="0">
                <a:solidFill>
                  <a:srgbClr val="666699"/>
                </a:solidFill>
              </a:rPr>
              <a:t>risk, </a:t>
            </a:r>
            <a:r>
              <a:rPr lang="en-US" altLang="en-US" dirty="0" smtClean="0">
                <a:solidFill>
                  <a:srgbClr val="666699"/>
                </a:solidFill>
              </a:rPr>
              <a:t>which must be managed</a:t>
            </a:r>
          </a:p>
          <a:p>
            <a:pPr>
              <a:buClr>
                <a:srgbClr val="999966"/>
              </a:buClr>
            </a:pPr>
            <a:r>
              <a:rPr lang="en-US" altLang="en-US" dirty="0" smtClean="0">
                <a:solidFill>
                  <a:srgbClr val="666699"/>
                </a:solidFill>
              </a:rPr>
              <a:t>‘‘</a:t>
            </a:r>
            <a:r>
              <a:rPr lang="en-US" altLang="en-US" b="1" dirty="0" smtClean="0">
                <a:solidFill>
                  <a:srgbClr val="666699"/>
                </a:solidFill>
              </a:rPr>
              <a:t>Failure mode</a:t>
            </a:r>
            <a:r>
              <a:rPr lang="en-US" altLang="en-US" dirty="0" smtClean="0">
                <a:solidFill>
                  <a:srgbClr val="666699"/>
                </a:solidFill>
              </a:rPr>
              <a:t>’’ is </a:t>
            </a:r>
            <a:r>
              <a:rPr lang="en-US" altLang="en-US" dirty="0" smtClean="0">
                <a:solidFill>
                  <a:srgbClr val="666699"/>
                </a:solidFill>
              </a:rPr>
              <a:t>defined as a </a:t>
            </a:r>
            <a:r>
              <a:rPr lang="en-US" altLang="en-US" dirty="0" smtClean="0">
                <a:solidFill>
                  <a:srgbClr val="666699"/>
                </a:solidFill>
              </a:rPr>
              <a:t>way in which a structure, mechanism or process can malfunction</a:t>
            </a:r>
          </a:p>
          <a:p>
            <a:pPr>
              <a:buClr>
                <a:srgbClr val="999966"/>
              </a:buClr>
            </a:pPr>
            <a:r>
              <a:rPr lang="en-US" dirty="0" smtClean="0"/>
              <a:t>For </a:t>
            </a:r>
            <a:r>
              <a:rPr lang="en-US" dirty="0" smtClean="0"/>
              <a:t>example; </a:t>
            </a:r>
            <a:r>
              <a:rPr lang="en-US" dirty="0" smtClean="0"/>
              <a:t>a system in failure mode may be characterized by </a:t>
            </a:r>
          </a:p>
          <a:p>
            <a:pPr lvl="1"/>
            <a:r>
              <a:rPr lang="en-US" dirty="0" smtClean="0"/>
              <a:t>slow operation, or</a:t>
            </a:r>
          </a:p>
          <a:p>
            <a:pPr lvl="1"/>
            <a:r>
              <a:rPr lang="en-US" dirty="0" smtClean="0"/>
              <a:t>incorrect outputs, or</a:t>
            </a:r>
          </a:p>
          <a:p>
            <a:pPr lvl="1"/>
            <a:r>
              <a:rPr lang="en-US" dirty="0" smtClean="0"/>
              <a:t>complete stop of </a:t>
            </a:r>
            <a:r>
              <a:rPr lang="en-US" dirty="0" smtClean="0">
                <a:solidFill>
                  <a:srgbClr val="666699"/>
                </a:solidFill>
              </a:rPr>
              <a:t>operation</a:t>
            </a:r>
            <a:endParaRPr lang="en-US" altLang="en-US" dirty="0" smtClean="0">
              <a:solidFill>
                <a:srgbClr val="666699"/>
              </a:solidFill>
            </a:endParaRP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12</a:t>
            </a:fld>
            <a:endParaRPr lang="en-US" altLang="en-US" sz="1000" dirty="0" smtClean="0">
              <a:solidFill>
                <a:srgbClr val="000000"/>
              </a:solidFill>
            </a:endParaRPr>
          </a:p>
        </p:txBody>
      </p:sp>
    </p:spTree>
    <p:extLst>
      <p:ext uri="{BB962C8B-B14F-4D97-AF65-F5344CB8AC3E}">
        <p14:creationId xmlns:p14="http://schemas.microsoft.com/office/powerpoint/2010/main" val="7702891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400" b="1" dirty="0">
                <a:latin typeface="Verdana"/>
              </a:rPr>
              <a:t>Failure Mode Analysis</a:t>
            </a:r>
            <a:endParaRPr lang="en-US" altLang="en-US" b="1" dirty="0">
              <a:latin typeface="Verdana"/>
            </a:endParaRPr>
          </a:p>
        </p:txBody>
      </p:sp>
      <p:sp>
        <p:nvSpPr>
          <p:cNvPr id="5123" name="Rectangle 3"/>
          <p:cNvSpPr>
            <a:spLocks noGrp="1" noChangeArrowheads="1"/>
          </p:cNvSpPr>
          <p:nvPr>
            <p:ph type="body" idx="1"/>
          </p:nvPr>
        </p:nvSpPr>
        <p:spPr>
          <a:xfrm>
            <a:off x="457200" y="1600200"/>
            <a:ext cx="8363272" cy="4925144"/>
          </a:xfrm>
        </p:spPr>
        <p:txBody>
          <a:bodyPr/>
          <a:lstStyle/>
          <a:p>
            <a:pPr lvl="0"/>
            <a:r>
              <a:rPr lang="en-US" b="1" dirty="0" smtClean="0"/>
              <a:t>Failure mode analysis </a:t>
            </a:r>
            <a:r>
              <a:rPr lang="en-US" dirty="0" smtClean="0"/>
              <a:t>is the process of collecting and analyzing data </a:t>
            </a:r>
            <a:r>
              <a:rPr lang="en-US" altLang="en-US" dirty="0" smtClean="0">
                <a:solidFill>
                  <a:srgbClr val="666699"/>
                </a:solidFill>
              </a:rPr>
              <a:t>to identify</a:t>
            </a:r>
            <a:r>
              <a:rPr lang="en-US" dirty="0" smtClean="0"/>
              <a:t>; </a:t>
            </a:r>
          </a:p>
          <a:p>
            <a:pPr lvl="1"/>
            <a:r>
              <a:rPr lang="en-US" dirty="0" smtClean="0">
                <a:solidFill>
                  <a:srgbClr val="666699"/>
                </a:solidFill>
              </a:rPr>
              <a:t>failure mechanism, </a:t>
            </a:r>
          </a:p>
          <a:p>
            <a:pPr lvl="1"/>
            <a:r>
              <a:rPr lang="en-US" dirty="0" smtClean="0">
                <a:solidFill>
                  <a:srgbClr val="666699"/>
                </a:solidFill>
              </a:rPr>
              <a:t>cause of failure, and </a:t>
            </a:r>
          </a:p>
          <a:p>
            <a:pPr lvl="1"/>
            <a:r>
              <a:rPr lang="en-US" dirty="0" smtClean="0">
                <a:solidFill>
                  <a:srgbClr val="666699"/>
                </a:solidFill>
              </a:rPr>
              <a:t>consequences of failure</a:t>
            </a:r>
            <a:endParaRPr lang="en-US" dirty="0" smtClean="0"/>
          </a:p>
          <a:p>
            <a:pPr lvl="0"/>
            <a:r>
              <a:rPr lang="en-US" dirty="0" smtClean="0"/>
              <a:t>It is an important discipline used in many branches of engineering</a:t>
            </a: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13</a:t>
            </a:fld>
            <a:endParaRPr lang="en-US" altLang="en-US" sz="1000" dirty="0" smtClean="0">
              <a:solidFill>
                <a:srgbClr val="000000"/>
              </a:solidFill>
            </a:endParaRPr>
          </a:p>
        </p:txBody>
      </p:sp>
    </p:spTree>
    <p:extLst>
      <p:ext uri="{BB962C8B-B14F-4D97-AF65-F5344CB8AC3E}">
        <p14:creationId xmlns:p14="http://schemas.microsoft.com/office/powerpoint/2010/main" val="2479345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400" b="1" dirty="0" smtClean="0">
                <a:latin typeface="Verdana"/>
              </a:rPr>
              <a:t>Failure Mode Analysis Methods</a:t>
            </a:r>
            <a:endParaRPr lang="en-US" altLang="en-US" sz="4400" b="1" dirty="0">
              <a:latin typeface="Verdana"/>
            </a:endParaRPr>
          </a:p>
        </p:txBody>
      </p:sp>
      <p:sp>
        <p:nvSpPr>
          <p:cNvPr id="5123" name="Rectangle 3"/>
          <p:cNvSpPr>
            <a:spLocks noGrp="1" noChangeArrowheads="1"/>
          </p:cNvSpPr>
          <p:nvPr>
            <p:ph type="body" idx="1"/>
          </p:nvPr>
        </p:nvSpPr>
        <p:spPr>
          <a:xfrm>
            <a:off x="457200" y="1600200"/>
            <a:ext cx="8291264" cy="4530725"/>
          </a:xfrm>
        </p:spPr>
        <p:txBody>
          <a:bodyPr/>
          <a:lstStyle/>
          <a:p>
            <a:r>
              <a:rPr lang="en-US" dirty="0" smtClean="0">
                <a:solidFill>
                  <a:srgbClr val="666699"/>
                </a:solidFill>
              </a:rPr>
              <a:t>Most commonly </a:t>
            </a:r>
            <a:r>
              <a:rPr lang="en-US" altLang="en-US" dirty="0">
                <a:solidFill>
                  <a:srgbClr val="666699"/>
                </a:solidFill>
              </a:rPr>
              <a:t>used </a:t>
            </a:r>
            <a:r>
              <a:rPr lang="en-US" altLang="en-US" dirty="0" smtClean="0">
                <a:solidFill>
                  <a:srgbClr val="666699"/>
                </a:solidFill>
              </a:rPr>
              <a:t>two </a:t>
            </a:r>
            <a:r>
              <a:rPr lang="en-US" dirty="0">
                <a:solidFill>
                  <a:srgbClr val="666699"/>
                </a:solidFill>
              </a:rPr>
              <a:t>methods </a:t>
            </a:r>
            <a:r>
              <a:rPr lang="en-US" altLang="en-US" dirty="0" smtClean="0">
                <a:solidFill>
                  <a:srgbClr val="666699"/>
                </a:solidFill>
              </a:rPr>
              <a:t>for </a:t>
            </a:r>
            <a:r>
              <a:rPr lang="en-US" altLang="en-US" dirty="0" smtClean="0">
                <a:solidFill>
                  <a:srgbClr val="666699"/>
                </a:solidFill>
              </a:rPr>
              <a:t>failure mode </a:t>
            </a:r>
            <a:r>
              <a:rPr lang="en-US" altLang="en-US" dirty="0" smtClean="0">
                <a:solidFill>
                  <a:srgbClr val="666699"/>
                </a:solidFill>
              </a:rPr>
              <a:t>analysis:</a:t>
            </a:r>
            <a:endParaRPr lang="tr-TR" altLang="en-US" dirty="0" smtClean="0">
              <a:solidFill>
                <a:srgbClr val="666699"/>
              </a:solidFill>
            </a:endParaRPr>
          </a:p>
          <a:p>
            <a:pPr marL="0" indent="0">
              <a:buNone/>
            </a:pPr>
            <a:endParaRPr lang="en-US" altLang="en-US" sz="1600" dirty="0" smtClean="0">
              <a:solidFill>
                <a:srgbClr val="666699"/>
              </a:solidFill>
            </a:endParaRPr>
          </a:p>
          <a:p>
            <a:pPr marL="808038" lvl="3" indent="-366713" eaLnBrk="1" hangingPunct="1">
              <a:buClr>
                <a:schemeClr val="accent1"/>
              </a:buClr>
              <a:buFont typeface="+mj-lt"/>
              <a:buAutoNum type="arabicPeriod"/>
            </a:pPr>
            <a:r>
              <a:rPr lang="en-US" altLang="en-US" sz="2400" b="1" dirty="0" smtClean="0">
                <a:solidFill>
                  <a:srgbClr val="666699"/>
                </a:solidFill>
              </a:rPr>
              <a:t>Fault-Tree Analysis (FTA)</a:t>
            </a:r>
          </a:p>
          <a:p>
            <a:pPr marL="808038" lvl="3" indent="-366713" eaLnBrk="1" hangingPunct="1">
              <a:buClr>
                <a:schemeClr val="accent1"/>
              </a:buClr>
              <a:buFont typeface="+mj-lt"/>
              <a:buAutoNum type="arabicPeriod"/>
            </a:pPr>
            <a:r>
              <a:rPr lang="en-US" altLang="en-US" sz="2400" b="1" dirty="0" smtClean="0">
                <a:solidFill>
                  <a:srgbClr val="666699"/>
                </a:solidFill>
              </a:rPr>
              <a:t>Event-Tree Analysis (ETA</a:t>
            </a:r>
            <a:r>
              <a:rPr lang="en-US" altLang="en-US" sz="2400" b="1" dirty="0" smtClean="0">
                <a:solidFill>
                  <a:srgbClr val="666699"/>
                </a:solidFill>
              </a:rPr>
              <a:t>)</a:t>
            </a:r>
            <a:endParaRPr lang="en-US" altLang="en-US" sz="2400" b="1" dirty="0" smtClean="0">
              <a:solidFill>
                <a:srgbClr val="666699"/>
              </a:solidFill>
            </a:endParaRP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14</a:t>
            </a:fld>
            <a:endParaRPr lang="en-US" altLang="en-US" sz="1000" dirty="0" smtClean="0">
              <a:solidFill>
                <a:srgbClr val="000000"/>
              </a:solidFill>
            </a:endParaRPr>
          </a:p>
        </p:txBody>
      </p:sp>
    </p:spTree>
    <p:extLst>
      <p:ext uri="{BB962C8B-B14F-4D97-AF65-F5344CB8AC3E}">
        <p14:creationId xmlns:p14="http://schemas.microsoft.com/office/powerpoint/2010/main" val="34835729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400" b="1" dirty="0">
                <a:latin typeface="Verdana"/>
              </a:rPr>
              <a:t>Failure Mode Analysis Methods</a:t>
            </a:r>
            <a:endParaRPr lang="en-US" altLang="en-US" b="1" dirty="0">
              <a:latin typeface="Verdana"/>
            </a:endParaRPr>
          </a:p>
        </p:txBody>
      </p:sp>
      <p:sp>
        <p:nvSpPr>
          <p:cNvPr id="5123" name="Rectangle 3"/>
          <p:cNvSpPr>
            <a:spLocks noGrp="1" noChangeArrowheads="1"/>
          </p:cNvSpPr>
          <p:nvPr>
            <p:ph type="body" idx="1"/>
          </p:nvPr>
        </p:nvSpPr>
        <p:spPr>
          <a:xfrm>
            <a:off x="457200" y="1600200"/>
            <a:ext cx="8229600" cy="4925144"/>
          </a:xfrm>
        </p:spPr>
        <p:txBody>
          <a:bodyPr/>
          <a:lstStyle/>
          <a:p>
            <a:pPr lvl="0"/>
            <a:r>
              <a:rPr lang="en-US" dirty="0" smtClean="0"/>
              <a:t>Th</a:t>
            </a:r>
            <a:r>
              <a:rPr lang="en-US" dirty="0" smtClean="0">
                <a:solidFill>
                  <a:srgbClr val="666699"/>
                </a:solidFill>
              </a:rPr>
              <a:t>e</a:t>
            </a:r>
            <a:r>
              <a:rPr lang="en-US" dirty="0" smtClean="0"/>
              <a:t>se two </a:t>
            </a:r>
            <a:r>
              <a:rPr lang="en-US" dirty="0" smtClean="0">
                <a:solidFill>
                  <a:srgbClr val="666699"/>
                </a:solidFill>
              </a:rPr>
              <a:t>methods</a:t>
            </a:r>
            <a:r>
              <a:rPr lang="en-US" dirty="0" smtClean="0"/>
              <a:t> </a:t>
            </a:r>
            <a:r>
              <a:rPr lang="en-US" dirty="0" smtClean="0">
                <a:solidFill>
                  <a:srgbClr val="666699"/>
                </a:solidFill>
              </a:rPr>
              <a:t>approach from the opposite sides of an undesired event</a:t>
            </a:r>
          </a:p>
          <a:p>
            <a:pPr lvl="1"/>
            <a:r>
              <a:rPr lang="en-US" b="1" dirty="0" smtClean="0">
                <a:solidFill>
                  <a:srgbClr val="666699"/>
                </a:solidFill>
              </a:rPr>
              <a:t>FTA</a:t>
            </a:r>
            <a:r>
              <a:rPr lang="en-US" dirty="0" smtClean="0">
                <a:solidFill>
                  <a:srgbClr val="666699"/>
                </a:solidFill>
              </a:rPr>
              <a:t> focuses on the possible causes leading to an undesired event</a:t>
            </a:r>
          </a:p>
          <a:p>
            <a:pPr lvl="1"/>
            <a:r>
              <a:rPr lang="en-US" b="1" dirty="0" smtClean="0">
                <a:solidFill>
                  <a:srgbClr val="666699"/>
                </a:solidFill>
              </a:rPr>
              <a:t>ETA</a:t>
            </a:r>
            <a:r>
              <a:rPr lang="en-US" dirty="0" smtClean="0">
                <a:solidFill>
                  <a:srgbClr val="666699"/>
                </a:solidFill>
              </a:rPr>
              <a:t> focuses on the possible consequences after an undesired event </a:t>
            </a:r>
            <a:r>
              <a:rPr lang="en-US" dirty="0" smtClean="0">
                <a:solidFill>
                  <a:srgbClr val="666699"/>
                </a:solidFill>
              </a:rPr>
              <a:t>occurs</a:t>
            </a:r>
            <a:endParaRPr lang="en-US" dirty="0" smtClean="0">
              <a:solidFill>
                <a:srgbClr val="666699"/>
              </a:solidFill>
            </a:endParaRP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15</a:t>
            </a:fld>
            <a:endParaRPr lang="en-US" altLang="en-US" sz="1000" dirty="0" smtClean="0">
              <a:solidFill>
                <a:srgbClr val="000000"/>
              </a:solidFill>
            </a:endParaRPr>
          </a:p>
        </p:txBody>
      </p:sp>
    </p:spTree>
    <p:extLst>
      <p:ext uri="{BB962C8B-B14F-4D97-AF65-F5344CB8AC3E}">
        <p14:creationId xmlns:p14="http://schemas.microsoft.com/office/powerpoint/2010/main" val="4052941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400" b="1" dirty="0" smtClean="0">
                <a:latin typeface="Verdana"/>
              </a:rPr>
              <a:t>Comparison Diagram for FTA and ETA</a:t>
            </a:r>
            <a:endParaRPr lang="en-US" altLang="en-US" sz="3200" b="1" dirty="0" smtClean="0">
              <a:latin typeface="+mn-lt"/>
            </a:endParaRP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16</a:t>
            </a:fld>
            <a:endParaRPr lang="en-US" altLang="en-US" sz="1000" dirty="0" smtClean="0">
              <a:solidFill>
                <a:srgbClr val="0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502786"/>
            <a:ext cx="6624736" cy="4968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23488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3" name="Rectangle 3"/>
          <p:cNvSpPr>
            <a:spLocks noGrp="1" noChangeArrowheads="1"/>
          </p:cNvSpPr>
          <p:nvPr>
            <p:ph idx="1"/>
          </p:nvPr>
        </p:nvSpPr>
        <p:spPr/>
        <p:txBody>
          <a:bodyPr/>
          <a:lstStyle/>
          <a:p>
            <a:pPr lvl="0" eaLnBrk="1" hangingPunct="1">
              <a:lnSpc>
                <a:spcPct val="95000"/>
              </a:lnSpc>
              <a:buClr>
                <a:srgbClr val="999966"/>
              </a:buClr>
            </a:pPr>
            <a:r>
              <a:rPr lang="en-US" altLang="en-US" b="1" dirty="0" smtClean="0">
                <a:solidFill>
                  <a:srgbClr val="666699"/>
                </a:solidFill>
              </a:rPr>
              <a:t>Fault-tree analysis </a:t>
            </a:r>
            <a:r>
              <a:rPr lang="tr-TR" altLang="en-US" dirty="0" smtClean="0">
                <a:solidFill>
                  <a:srgbClr val="666699"/>
                </a:solidFill>
              </a:rPr>
              <a:t>is a</a:t>
            </a:r>
            <a:r>
              <a:rPr lang="en-US" altLang="en-US" dirty="0" smtClean="0">
                <a:solidFill>
                  <a:srgbClr val="666699"/>
                </a:solidFill>
              </a:rPr>
              <a:t> logical </a:t>
            </a:r>
            <a:r>
              <a:rPr lang="en-US" altLang="en-US" dirty="0">
                <a:solidFill>
                  <a:srgbClr val="666699"/>
                </a:solidFill>
              </a:rPr>
              <a:t>diagram </a:t>
            </a:r>
            <a:r>
              <a:rPr lang="en-US" altLang="en-US" dirty="0" smtClean="0">
                <a:solidFill>
                  <a:srgbClr val="666699"/>
                </a:solidFill>
              </a:rPr>
              <a:t>of the possible causes by which a malfunction or accident can occur</a:t>
            </a:r>
          </a:p>
          <a:p>
            <a:pPr eaLnBrk="1" hangingPunct="1">
              <a:lnSpc>
                <a:spcPct val="95000"/>
              </a:lnSpc>
              <a:buClr>
                <a:srgbClr val="999966"/>
              </a:buClr>
            </a:pPr>
            <a:r>
              <a:rPr lang="en-US" altLang="en-US" dirty="0">
                <a:solidFill>
                  <a:srgbClr val="666699"/>
                </a:solidFill>
              </a:rPr>
              <a:t>In a fault-tree analysis one starts with an undesirable event, and then reasons backward to determine what might have led to that event</a:t>
            </a:r>
          </a:p>
          <a:p>
            <a:pPr lvl="0" eaLnBrk="1" hangingPunct="1">
              <a:lnSpc>
                <a:spcPct val="95000"/>
              </a:lnSpc>
              <a:buClr>
                <a:srgbClr val="999966"/>
              </a:buClr>
            </a:pPr>
            <a:r>
              <a:rPr lang="en-US" dirty="0" smtClean="0">
                <a:solidFill>
                  <a:srgbClr val="666699"/>
                </a:solidFill>
              </a:rPr>
              <a:t>It </a:t>
            </a:r>
            <a:r>
              <a:rPr lang="en-US" dirty="0">
                <a:solidFill>
                  <a:srgbClr val="666699"/>
                </a:solidFill>
              </a:rPr>
              <a:t>enables an engineer to analyze in a systematic </a:t>
            </a:r>
            <a:r>
              <a:rPr lang="en-US" altLang="en-US" dirty="0">
                <a:solidFill>
                  <a:srgbClr val="666699"/>
                </a:solidFill>
              </a:rPr>
              <a:t>and stylized logical process</a:t>
            </a:r>
            <a:r>
              <a:rPr lang="en-US" dirty="0">
                <a:solidFill>
                  <a:srgbClr val="666699"/>
                </a:solidFill>
              </a:rPr>
              <a:t> the various failure modes present at an engineering </a:t>
            </a:r>
            <a:r>
              <a:rPr lang="en-US" dirty="0" smtClean="0">
                <a:solidFill>
                  <a:srgbClr val="666699"/>
                </a:solidFill>
              </a:rPr>
              <a:t>project</a:t>
            </a:r>
            <a:endParaRPr lang="en-US" dirty="0">
              <a:solidFill>
                <a:srgbClr val="666699"/>
              </a:solidFill>
            </a:endParaRPr>
          </a:p>
        </p:txBody>
      </p:sp>
      <p:sp>
        <p:nvSpPr>
          <p:cNvPr id="5"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a:latin typeface="Verdana"/>
              </a:rPr>
              <a:t>Fault-Tree Analysis</a:t>
            </a:r>
          </a:p>
        </p:txBody>
      </p:sp>
      <p:sp>
        <p:nvSpPr>
          <p:cNvPr id="6"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17</a:t>
            </a:fld>
            <a:endParaRPr lang="en-US" altLang="en-US" sz="1000" dirty="0" smtClean="0">
              <a:solidFill>
                <a:srgbClr val="000000"/>
              </a:solidFill>
            </a:endParaRPr>
          </a:p>
        </p:txBody>
      </p:sp>
    </p:spTree>
    <p:extLst>
      <p:ext uri="{BB962C8B-B14F-4D97-AF65-F5344CB8AC3E}">
        <p14:creationId xmlns:p14="http://schemas.microsoft.com/office/powerpoint/2010/main" val="2046507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 calcmode="lin" valueType="num">
                                      <p:cBhvr additive="base">
                                        <p:cTn id="7" dur="500" fill="hold"/>
                                        <p:tgtEl>
                                          <p:spTgt spid="1792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92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9203">
                                            <p:txEl>
                                              <p:pRg st="1" end="1"/>
                                            </p:txEl>
                                          </p:spTgt>
                                        </p:tgtEl>
                                        <p:attrNameLst>
                                          <p:attrName>style.visibility</p:attrName>
                                        </p:attrNameLst>
                                      </p:cBhvr>
                                      <p:to>
                                        <p:strVal val="visible"/>
                                      </p:to>
                                    </p:set>
                                    <p:anim calcmode="lin" valueType="num">
                                      <p:cBhvr additive="base">
                                        <p:cTn id="13" dur="500" fill="hold"/>
                                        <p:tgtEl>
                                          <p:spTgt spid="1792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92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9203">
                                            <p:txEl>
                                              <p:pRg st="2" end="2"/>
                                            </p:txEl>
                                          </p:spTgt>
                                        </p:tgtEl>
                                        <p:attrNameLst>
                                          <p:attrName>style.visibility</p:attrName>
                                        </p:attrNameLst>
                                      </p:cBhvr>
                                      <p:to>
                                        <p:strVal val="visible"/>
                                      </p:to>
                                    </p:set>
                                    <p:anim calcmode="lin" valueType="num">
                                      <p:cBhvr additive="base">
                                        <p:cTn id="19" dur="500" fill="hold"/>
                                        <p:tgtEl>
                                          <p:spTgt spid="17920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920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400" b="1" dirty="0">
                <a:latin typeface="Verdana"/>
              </a:rPr>
              <a:t>Fault-Tree Analysis</a:t>
            </a:r>
          </a:p>
        </p:txBody>
      </p:sp>
      <p:sp>
        <p:nvSpPr>
          <p:cNvPr id="5123" name="Rectangle 3"/>
          <p:cNvSpPr>
            <a:spLocks noGrp="1" noChangeArrowheads="1"/>
          </p:cNvSpPr>
          <p:nvPr>
            <p:ph type="body" idx="1"/>
          </p:nvPr>
        </p:nvSpPr>
        <p:spPr>
          <a:xfrm>
            <a:off x="457200" y="1600200"/>
            <a:ext cx="8229600" cy="4925144"/>
          </a:xfrm>
        </p:spPr>
        <p:txBody>
          <a:bodyPr/>
          <a:lstStyle/>
          <a:p>
            <a:pPr eaLnBrk="1" hangingPunct="1"/>
            <a:r>
              <a:rPr lang="en-US" altLang="en-US" dirty="0" smtClean="0"/>
              <a:t>Can be used almost in every engineering field especially in reliability engineering and system safety engineering</a:t>
            </a: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5-</a:t>
            </a:r>
            <a:fld id="{1C42216E-5D49-4D3C-917B-5B1DF377DB3B}" type="slidenum">
              <a:rPr lang="en-US" altLang="en-US" sz="1000" smtClean="0">
                <a:solidFill>
                  <a:schemeClr val="tx1"/>
                </a:solidFill>
              </a:rPr>
              <a:pPr eaLnBrk="1" hangingPunct="1">
                <a:spcBef>
                  <a:spcPct val="0"/>
                </a:spcBef>
                <a:buClrTx/>
                <a:buSzTx/>
                <a:buFontTx/>
                <a:buNone/>
              </a:pPr>
              <a:t>18</a:t>
            </a:fld>
            <a:endParaRPr lang="en-US" altLang="en-US" sz="1000" dirty="0" smtClean="0">
              <a:solidFill>
                <a:schemeClr val="tx1"/>
              </a:solidFill>
            </a:endParaRPr>
          </a:p>
        </p:txBody>
      </p:sp>
    </p:spTree>
    <p:extLst>
      <p:ext uri="{BB962C8B-B14F-4D97-AF65-F5344CB8AC3E}">
        <p14:creationId xmlns:p14="http://schemas.microsoft.com/office/powerpoint/2010/main" val="5644853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400" b="1" dirty="0" smtClean="0">
                <a:latin typeface="Verdana"/>
              </a:rPr>
              <a:t>Fault-Tree Analysis</a:t>
            </a:r>
            <a:r>
              <a:rPr lang="tr-TR" altLang="en-US" sz="4400" b="1" dirty="0">
                <a:latin typeface="Verdana"/>
              </a:rPr>
              <a:t> </a:t>
            </a:r>
            <a:r>
              <a:rPr lang="en-US" altLang="en-US" sz="4400" b="1" dirty="0" smtClean="0">
                <a:latin typeface="Verdana"/>
              </a:rPr>
              <a:t>Steps</a:t>
            </a:r>
            <a:endParaRPr lang="en-US" altLang="en-US" sz="4400" b="1" dirty="0">
              <a:latin typeface="Verdana"/>
            </a:endParaRPr>
          </a:p>
        </p:txBody>
      </p:sp>
      <p:sp>
        <p:nvSpPr>
          <p:cNvPr id="5123" name="Rectangle 3"/>
          <p:cNvSpPr>
            <a:spLocks noGrp="1" noChangeArrowheads="1"/>
          </p:cNvSpPr>
          <p:nvPr>
            <p:ph type="body" idx="1"/>
          </p:nvPr>
        </p:nvSpPr>
        <p:spPr>
          <a:xfrm>
            <a:off x="457200" y="1600200"/>
            <a:ext cx="8229600" cy="4925144"/>
          </a:xfrm>
        </p:spPr>
        <p:txBody>
          <a:bodyPr/>
          <a:lstStyle/>
          <a:p>
            <a:pPr marL="404813" indent="-347663" eaLnBrk="1" hangingPunct="1">
              <a:buFont typeface="+mj-lt"/>
              <a:buAutoNum type="arabicPeriod"/>
            </a:pPr>
            <a:r>
              <a:rPr lang="en-US" altLang="en-US" dirty="0" smtClean="0">
                <a:solidFill>
                  <a:srgbClr val="666699"/>
                </a:solidFill>
              </a:rPr>
              <a:t>An undesired event is defined </a:t>
            </a:r>
          </a:p>
          <a:p>
            <a:pPr marL="404813" indent="-347663" eaLnBrk="1" hangingPunct="1">
              <a:buFont typeface="+mj-lt"/>
              <a:buAutoNum type="arabicPeriod"/>
            </a:pPr>
            <a:r>
              <a:rPr lang="en-US" altLang="en-US" dirty="0" smtClean="0">
                <a:solidFill>
                  <a:srgbClr val="666699"/>
                </a:solidFill>
              </a:rPr>
              <a:t>The event is resolved into its immediate causes </a:t>
            </a:r>
          </a:p>
          <a:p>
            <a:pPr marL="404813" indent="-347663" eaLnBrk="1" hangingPunct="1">
              <a:buFont typeface="+mj-lt"/>
              <a:buAutoNum type="arabicPeriod"/>
            </a:pPr>
            <a:r>
              <a:rPr lang="en-US" altLang="en-US" dirty="0" smtClean="0">
                <a:solidFill>
                  <a:srgbClr val="666699"/>
                </a:solidFill>
              </a:rPr>
              <a:t>This resolution of events continues until basic causes are identified</a:t>
            </a:r>
          </a:p>
          <a:p>
            <a:pPr marL="404813" indent="-347663" eaLnBrk="1" hangingPunct="1">
              <a:buFont typeface="+mj-lt"/>
              <a:buAutoNum type="arabicPeriod"/>
            </a:pPr>
            <a:r>
              <a:rPr lang="en-US" altLang="en-US" dirty="0" smtClean="0">
                <a:solidFill>
                  <a:srgbClr val="666699"/>
                </a:solidFill>
              </a:rPr>
              <a:t>Fault tree is constructed in the process of carrying out the analysis </a:t>
            </a: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19</a:t>
            </a:fld>
            <a:endParaRPr lang="en-US" altLang="en-US" sz="1000" dirty="0" smtClean="0">
              <a:solidFill>
                <a:srgbClr val="000000"/>
              </a:solidFill>
            </a:endParaRPr>
          </a:p>
        </p:txBody>
      </p:sp>
    </p:spTree>
    <p:extLst>
      <p:ext uri="{BB962C8B-B14F-4D97-AF65-F5344CB8AC3E}">
        <p14:creationId xmlns:p14="http://schemas.microsoft.com/office/powerpoint/2010/main" val="26646130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nchor="ctr"/>
          <a:lstStyle/>
          <a:p>
            <a:pPr eaLnBrk="1" hangingPunct="1"/>
            <a:r>
              <a:rPr lang="en-US" sz="4400" b="1" dirty="0" smtClean="0">
                <a:latin typeface="Verdana"/>
                <a:ea typeface="Times New Roman"/>
              </a:rPr>
              <a:t>Chapter </a:t>
            </a:r>
            <a:r>
              <a:rPr lang="tr-TR" sz="4400" b="1" dirty="0">
                <a:latin typeface="Verdana"/>
                <a:ea typeface="Times New Roman"/>
              </a:rPr>
              <a:t>5</a:t>
            </a:r>
            <a:r>
              <a:rPr lang="en-US" sz="4400" b="1" dirty="0" smtClean="0">
                <a:latin typeface="Verdana"/>
                <a:ea typeface="Times New Roman"/>
              </a:rPr>
              <a:t> Outline</a:t>
            </a:r>
            <a:endParaRPr lang="en-US" sz="4400" b="1" dirty="0">
              <a:latin typeface="Verdana"/>
              <a:ea typeface="Times New Roman"/>
            </a:endParaRPr>
          </a:p>
        </p:txBody>
      </p:sp>
      <p:sp>
        <p:nvSpPr>
          <p:cNvPr id="57347" name="Rectangle 3"/>
          <p:cNvSpPr>
            <a:spLocks noGrp="1" noChangeArrowheads="1"/>
          </p:cNvSpPr>
          <p:nvPr>
            <p:ph type="body" idx="1"/>
          </p:nvPr>
        </p:nvSpPr>
        <p:spPr>
          <a:xfrm>
            <a:off x="457200" y="1600200"/>
            <a:ext cx="8219256" cy="4781128"/>
          </a:xfrm>
        </p:spPr>
        <p:txBody>
          <a:bodyPr/>
          <a:lstStyle/>
          <a:p>
            <a:pPr eaLnBrk="1" hangingPunct="1">
              <a:buClr>
                <a:srgbClr val="999966"/>
              </a:buClr>
            </a:pPr>
            <a:r>
              <a:rPr lang="en-US" altLang="en-US" dirty="0" smtClean="0">
                <a:solidFill>
                  <a:srgbClr val="666699"/>
                </a:solidFill>
              </a:rPr>
              <a:t>Engineering and Risk</a:t>
            </a:r>
          </a:p>
          <a:p>
            <a:pPr eaLnBrk="1" hangingPunct="1">
              <a:buClr>
                <a:srgbClr val="999966"/>
              </a:buClr>
            </a:pPr>
            <a:r>
              <a:rPr lang="en-US" altLang="en-US" dirty="0" smtClean="0">
                <a:solidFill>
                  <a:srgbClr val="666699"/>
                </a:solidFill>
              </a:rPr>
              <a:t>Engineering and Risk Management</a:t>
            </a:r>
          </a:p>
          <a:p>
            <a:pPr lvl="1" eaLnBrk="1" hangingPunct="1"/>
            <a:r>
              <a:rPr lang="en-US" altLang="en-US" dirty="0" smtClean="0">
                <a:solidFill>
                  <a:srgbClr val="666699"/>
                </a:solidFill>
              </a:rPr>
              <a:t>Failure Mode Analysis Methods</a:t>
            </a:r>
          </a:p>
          <a:p>
            <a:pPr marL="1163638" lvl="2" indent="-249238" eaLnBrk="1" hangingPunct="1">
              <a:buFont typeface="+mj-lt"/>
              <a:buAutoNum type="arabicPeriod"/>
            </a:pPr>
            <a:r>
              <a:rPr lang="en-US" altLang="en-US" dirty="0" smtClean="0">
                <a:solidFill>
                  <a:srgbClr val="666699"/>
                </a:solidFill>
              </a:rPr>
              <a:t>Fault-Tree Analysis</a:t>
            </a:r>
          </a:p>
          <a:p>
            <a:pPr marL="1163638" lvl="2" indent="-249238" eaLnBrk="1" hangingPunct="1">
              <a:buFont typeface="+mj-lt"/>
              <a:buAutoNum type="arabicPeriod"/>
            </a:pPr>
            <a:r>
              <a:rPr lang="en-US" altLang="en-US" dirty="0" smtClean="0">
                <a:solidFill>
                  <a:srgbClr val="666699"/>
                </a:solidFill>
              </a:rPr>
              <a:t>Event-Tree Analysis</a:t>
            </a:r>
          </a:p>
          <a:p>
            <a:pPr eaLnBrk="1" hangingPunct="1"/>
            <a:r>
              <a:rPr lang="en-US" altLang="en-US" dirty="0" smtClean="0">
                <a:solidFill>
                  <a:srgbClr val="666699"/>
                </a:solidFill>
              </a:rPr>
              <a:t>Engineering and Acceptable Risk</a:t>
            </a:r>
          </a:p>
          <a:p>
            <a:pPr lvl="1" eaLnBrk="1" hangingPunct="1"/>
            <a:r>
              <a:rPr lang="en-US" altLang="en-US" dirty="0" smtClean="0">
                <a:solidFill>
                  <a:srgbClr val="666699"/>
                </a:solidFill>
              </a:rPr>
              <a:t>Approaches to Acceptable Risk</a:t>
            </a:r>
          </a:p>
          <a:p>
            <a:pPr eaLnBrk="1" hangingPunct="1">
              <a:buClr>
                <a:srgbClr val="999966"/>
              </a:buClr>
            </a:pPr>
            <a:r>
              <a:rPr lang="en-US" altLang="en-US" dirty="0" smtClean="0">
                <a:solidFill>
                  <a:srgbClr val="666699"/>
                </a:solidFill>
              </a:rPr>
              <a:t>Engineering and Safety</a:t>
            </a:r>
          </a:p>
          <a:p>
            <a:pPr eaLnBrk="1" hangingPunct="1"/>
            <a:r>
              <a:rPr lang="en-US" altLang="en-US" dirty="0" smtClean="0">
                <a:solidFill>
                  <a:srgbClr val="666699"/>
                </a:solidFill>
              </a:rPr>
              <a:t>Engineering and Safe Design</a:t>
            </a:r>
          </a:p>
          <a:p>
            <a:pPr lvl="0" eaLnBrk="1" hangingPunct="1">
              <a:buClr>
                <a:srgbClr val="999966"/>
              </a:buClr>
            </a:pPr>
            <a:r>
              <a:rPr lang="en-US" altLang="en-US" dirty="0" smtClean="0">
                <a:solidFill>
                  <a:srgbClr val="666699"/>
                </a:solidFill>
              </a:rPr>
              <a:t>Engineering and Accidents</a:t>
            </a:r>
          </a:p>
        </p:txBody>
      </p:sp>
      <p:sp>
        <p:nvSpPr>
          <p:cNvPr id="7"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5-</a:t>
            </a:r>
            <a:fld id="{1C42216E-5D49-4D3C-917B-5B1DF377DB3B}" type="slidenum">
              <a:rPr lang="en-US" altLang="en-US" sz="1000" smtClean="0">
                <a:solidFill>
                  <a:schemeClr val="tx1"/>
                </a:solidFill>
              </a:rPr>
              <a:pPr eaLnBrk="1" hangingPunct="1">
                <a:spcBef>
                  <a:spcPct val="0"/>
                </a:spcBef>
                <a:buClrTx/>
                <a:buSzTx/>
                <a:buFontTx/>
                <a:buNone/>
              </a:pPr>
              <a:t>2</a:t>
            </a:fld>
            <a:endParaRPr lang="en-US" altLang="en-US" sz="1000" dirty="0" smtClean="0">
              <a:solidFill>
                <a:schemeClr val="tx1"/>
              </a:solidFill>
            </a:endParaRPr>
          </a:p>
        </p:txBody>
      </p:sp>
    </p:spTree>
    <p:extLst>
      <p:ext uri="{BB962C8B-B14F-4D97-AF65-F5344CB8AC3E}">
        <p14:creationId xmlns:p14="http://schemas.microsoft.com/office/powerpoint/2010/main" val="19851635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7" name="Group 3"/>
          <p:cNvGrpSpPr>
            <a:grpSpLocks/>
          </p:cNvGrpSpPr>
          <p:nvPr/>
        </p:nvGrpSpPr>
        <p:grpSpPr bwMode="auto">
          <a:xfrm>
            <a:off x="612149" y="4937125"/>
            <a:ext cx="4141630" cy="1228725"/>
            <a:chOff x="384" y="3110"/>
            <a:chExt cx="2724" cy="774"/>
          </a:xfrm>
        </p:grpSpPr>
        <p:sp>
          <p:nvSpPr>
            <p:cNvPr id="11318" name="Rectangle 4"/>
            <p:cNvSpPr>
              <a:spLocks noChangeArrowheads="1"/>
            </p:cNvSpPr>
            <p:nvPr/>
          </p:nvSpPr>
          <p:spPr bwMode="auto">
            <a:xfrm>
              <a:off x="484" y="3604"/>
              <a:ext cx="904" cy="280"/>
            </a:xfrm>
            <a:prstGeom prst="rect">
              <a:avLst/>
            </a:prstGeom>
            <a:solidFill>
              <a:schemeClr val="bg1"/>
            </a:solidFill>
            <a:ln w="1270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ar-SA" altLang="en-US" sz="1200">
                <a:solidFill>
                  <a:schemeClr val="tx2"/>
                </a:solidFill>
                <a:latin typeface="+mn-lt"/>
              </a:endParaRPr>
            </a:p>
          </p:txBody>
        </p:sp>
        <p:sp>
          <p:nvSpPr>
            <p:cNvPr id="11319" name="Rectangle 5"/>
            <p:cNvSpPr>
              <a:spLocks noChangeArrowheads="1"/>
            </p:cNvSpPr>
            <p:nvPr/>
          </p:nvSpPr>
          <p:spPr bwMode="auto">
            <a:xfrm>
              <a:off x="384" y="3110"/>
              <a:ext cx="27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000" b="1" dirty="0">
                  <a:solidFill>
                    <a:schemeClr val="tx2"/>
                  </a:solidFill>
                  <a:latin typeface="+mn-lt"/>
                </a:rPr>
                <a:t>Intermediate </a:t>
              </a:r>
              <a:r>
                <a:rPr lang="en-US" altLang="en-US" sz="2000" b="1" dirty="0" smtClean="0">
                  <a:solidFill>
                    <a:schemeClr val="tx2"/>
                  </a:solidFill>
                  <a:latin typeface="+mn-lt"/>
                </a:rPr>
                <a:t>Event Symbol</a:t>
              </a:r>
              <a:endParaRPr lang="en-US" altLang="en-US" sz="2000" b="1" dirty="0">
                <a:solidFill>
                  <a:schemeClr val="tx2"/>
                </a:solidFill>
                <a:latin typeface="+mn-lt"/>
              </a:endParaRPr>
            </a:p>
          </p:txBody>
        </p:sp>
      </p:grpSp>
      <p:grpSp>
        <p:nvGrpSpPr>
          <p:cNvPr id="11268" name="Group 6"/>
          <p:cNvGrpSpPr>
            <a:grpSpLocks/>
          </p:cNvGrpSpPr>
          <p:nvPr/>
        </p:nvGrpSpPr>
        <p:grpSpPr bwMode="auto">
          <a:xfrm>
            <a:off x="5291534" y="1628089"/>
            <a:ext cx="2654300" cy="3042383"/>
            <a:chOff x="2980" y="734"/>
            <a:chExt cx="1672" cy="2106"/>
          </a:xfrm>
        </p:grpSpPr>
        <p:grpSp>
          <p:nvGrpSpPr>
            <p:cNvPr id="11287" name="Group 7"/>
            <p:cNvGrpSpPr>
              <a:grpSpLocks/>
            </p:cNvGrpSpPr>
            <p:nvPr/>
          </p:nvGrpSpPr>
          <p:grpSpPr bwMode="auto">
            <a:xfrm>
              <a:off x="2980" y="1156"/>
              <a:ext cx="424" cy="424"/>
              <a:chOff x="2980" y="1156"/>
              <a:chExt cx="424" cy="424"/>
            </a:xfrm>
          </p:grpSpPr>
          <p:sp>
            <p:nvSpPr>
              <p:cNvPr id="11315" name="Oval 8"/>
              <p:cNvSpPr>
                <a:spLocks noChangeArrowheads="1"/>
              </p:cNvSpPr>
              <p:nvPr/>
            </p:nvSpPr>
            <p:spPr bwMode="auto">
              <a:xfrm>
                <a:off x="3019" y="1156"/>
                <a:ext cx="346" cy="395"/>
              </a:xfrm>
              <a:prstGeom prst="ellipse">
                <a:avLst/>
              </a:prstGeom>
              <a:solidFill>
                <a:schemeClr val="bg1"/>
              </a:solidFill>
              <a:ln w="12700">
                <a:solidFill>
                  <a:schemeClr val="tx1"/>
                </a:solidFill>
                <a:round/>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ar-SA" altLang="en-US" sz="1200">
                  <a:solidFill>
                    <a:schemeClr val="tx2"/>
                  </a:solidFill>
                  <a:latin typeface="+mn-lt"/>
                </a:endParaRPr>
              </a:p>
            </p:txBody>
          </p:sp>
          <p:sp>
            <p:nvSpPr>
              <p:cNvPr id="11316" name="Line 9"/>
              <p:cNvSpPr>
                <a:spLocks noChangeShapeType="1"/>
              </p:cNvSpPr>
              <p:nvPr/>
            </p:nvSpPr>
            <p:spPr bwMode="auto">
              <a:xfrm>
                <a:off x="3015" y="1390"/>
                <a:ext cx="35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solidFill>
                    <a:schemeClr val="tx2"/>
                  </a:solidFill>
                </a:endParaRPr>
              </a:p>
            </p:txBody>
          </p:sp>
          <p:sp>
            <p:nvSpPr>
              <p:cNvPr id="11317" name="Rectangle 10"/>
              <p:cNvSpPr>
                <a:spLocks noChangeArrowheads="1"/>
              </p:cNvSpPr>
              <p:nvPr/>
            </p:nvSpPr>
            <p:spPr bwMode="auto">
              <a:xfrm>
                <a:off x="2980" y="1405"/>
                <a:ext cx="424" cy="175"/>
              </a:xfrm>
              <a:prstGeom prst="rect">
                <a:avLst/>
              </a:prstGeom>
              <a:solidFill>
                <a:schemeClr val="bg1"/>
              </a:solidFill>
              <a:ln w="12700">
                <a:solidFill>
                  <a:schemeClr val="bg1"/>
                </a:solidFill>
                <a:miter lim="800000"/>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ar-SA" altLang="en-US" sz="1200">
                  <a:solidFill>
                    <a:schemeClr val="tx2"/>
                  </a:solidFill>
                  <a:latin typeface="+mn-lt"/>
                </a:endParaRPr>
              </a:p>
            </p:txBody>
          </p:sp>
        </p:grpSp>
        <p:grpSp>
          <p:nvGrpSpPr>
            <p:cNvPr id="11288" name="Group 11"/>
            <p:cNvGrpSpPr>
              <a:grpSpLocks/>
            </p:cNvGrpSpPr>
            <p:nvPr/>
          </p:nvGrpSpPr>
          <p:grpSpPr bwMode="auto">
            <a:xfrm>
              <a:off x="2980" y="1492"/>
              <a:ext cx="424" cy="424"/>
              <a:chOff x="2980" y="1492"/>
              <a:chExt cx="424" cy="424"/>
            </a:xfrm>
          </p:grpSpPr>
          <p:sp>
            <p:nvSpPr>
              <p:cNvPr id="11310" name="Oval 12"/>
              <p:cNvSpPr>
                <a:spLocks noChangeArrowheads="1"/>
              </p:cNvSpPr>
              <p:nvPr/>
            </p:nvSpPr>
            <p:spPr bwMode="auto">
              <a:xfrm>
                <a:off x="3026" y="1492"/>
                <a:ext cx="321" cy="401"/>
              </a:xfrm>
              <a:prstGeom prst="ellipse">
                <a:avLst/>
              </a:prstGeom>
              <a:solidFill>
                <a:schemeClr val="bg1"/>
              </a:solidFill>
              <a:ln w="12700">
                <a:solidFill>
                  <a:schemeClr val="tx1"/>
                </a:solidFill>
                <a:round/>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ar-SA" altLang="en-US" sz="1200">
                  <a:solidFill>
                    <a:schemeClr val="tx2"/>
                  </a:solidFill>
                  <a:latin typeface="+mn-lt"/>
                </a:endParaRPr>
              </a:p>
            </p:txBody>
          </p:sp>
          <p:sp>
            <p:nvSpPr>
              <p:cNvPr id="11311" name="Rectangle 13"/>
              <p:cNvSpPr>
                <a:spLocks noChangeArrowheads="1"/>
              </p:cNvSpPr>
              <p:nvPr/>
            </p:nvSpPr>
            <p:spPr bwMode="auto">
              <a:xfrm>
                <a:off x="2980" y="1738"/>
                <a:ext cx="424" cy="178"/>
              </a:xfrm>
              <a:prstGeom prst="rect">
                <a:avLst/>
              </a:prstGeom>
              <a:solidFill>
                <a:schemeClr val="bg1"/>
              </a:solidFill>
              <a:ln w="12700">
                <a:solidFill>
                  <a:schemeClr val="bg1"/>
                </a:solidFill>
                <a:miter lim="800000"/>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ar-SA" altLang="en-US" sz="1200">
                  <a:solidFill>
                    <a:schemeClr val="tx2"/>
                  </a:solidFill>
                  <a:latin typeface="+mn-lt"/>
                </a:endParaRPr>
              </a:p>
            </p:txBody>
          </p:sp>
          <p:grpSp>
            <p:nvGrpSpPr>
              <p:cNvPr id="11312" name="Group 14"/>
              <p:cNvGrpSpPr>
                <a:grpSpLocks/>
              </p:cNvGrpSpPr>
              <p:nvPr/>
            </p:nvGrpSpPr>
            <p:grpSpPr bwMode="auto">
              <a:xfrm>
                <a:off x="3031" y="1711"/>
                <a:ext cx="313" cy="48"/>
                <a:chOff x="3031" y="1711"/>
                <a:chExt cx="313" cy="48"/>
              </a:xfrm>
            </p:grpSpPr>
            <p:sp>
              <p:nvSpPr>
                <p:cNvPr id="11313" name="Arc 15"/>
                <p:cNvSpPr>
                  <a:spLocks/>
                </p:cNvSpPr>
                <p:nvPr/>
              </p:nvSpPr>
              <p:spPr bwMode="auto">
                <a:xfrm>
                  <a:off x="3031" y="1711"/>
                  <a:ext cx="157" cy="48"/>
                </a:xfrm>
                <a:custGeom>
                  <a:avLst/>
                  <a:gdLst>
                    <a:gd name="T0" fmla="*/ 0 w 21600"/>
                    <a:gd name="T1" fmla="*/ 0 h 28018"/>
                    <a:gd name="T2" fmla="*/ 0 w 21600"/>
                    <a:gd name="T3" fmla="*/ 0 h 28018"/>
                    <a:gd name="T4" fmla="*/ 0 w 21600"/>
                    <a:gd name="T5" fmla="*/ 0 h 28018"/>
                    <a:gd name="T6" fmla="*/ 0 60000 65536"/>
                    <a:gd name="T7" fmla="*/ 0 60000 65536"/>
                    <a:gd name="T8" fmla="*/ 0 60000 65536"/>
                    <a:gd name="T9" fmla="*/ 0 w 21600"/>
                    <a:gd name="T10" fmla="*/ 0 h 28018"/>
                    <a:gd name="T11" fmla="*/ 21600 w 21600"/>
                    <a:gd name="T12" fmla="*/ 28018 h 28018"/>
                  </a:gdLst>
                  <a:ahLst/>
                  <a:cxnLst>
                    <a:cxn ang="T6">
                      <a:pos x="T0" y="T1"/>
                    </a:cxn>
                    <a:cxn ang="T7">
                      <a:pos x="T2" y="T3"/>
                    </a:cxn>
                    <a:cxn ang="T8">
                      <a:pos x="T4" y="T5"/>
                    </a:cxn>
                  </a:cxnLst>
                  <a:rect l="T9" t="T10" r="T11" b="T12"/>
                  <a:pathLst>
                    <a:path w="21600" h="28018" fill="none" extrusionOk="0">
                      <a:moveTo>
                        <a:pt x="975" y="28017"/>
                      </a:moveTo>
                      <a:cubicBezTo>
                        <a:pt x="328" y="25939"/>
                        <a:pt x="0" y="23776"/>
                        <a:pt x="0" y="21600"/>
                      </a:cubicBezTo>
                      <a:cubicBezTo>
                        <a:pt x="-1" y="9724"/>
                        <a:pt x="9586" y="76"/>
                        <a:pt x="21462" y="0"/>
                      </a:cubicBezTo>
                    </a:path>
                    <a:path w="21600" h="28018" stroke="0" extrusionOk="0">
                      <a:moveTo>
                        <a:pt x="975" y="28017"/>
                      </a:moveTo>
                      <a:cubicBezTo>
                        <a:pt x="328" y="25939"/>
                        <a:pt x="0" y="23776"/>
                        <a:pt x="0" y="21600"/>
                      </a:cubicBezTo>
                      <a:cubicBezTo>
                        <a:pt x="-1" y="9724"/>
                        <a:pt x="9586" y="76"/>
                        <a:pt x="21462" y="0"/>
                      </a:cubicBezTo>
                      <a:lnTo>
                        <a:pt x="21600" y="21600"/>
                      </a:lnTo>
                      <a:lnTo>
                        <a:pt x="975" y="28017"/>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2"/>
                    </a:solidFill>
                  </a:endParaRPr>
                </a:p>
              </p:txBody>
            </p:sp>
            <p:sp>
              <p:nvSpPr>
                <p:cNvPr id="11314" name="Arc 16"/>
                <p:cNvSpPr>
                  <a:spLocks/>
                </p:cNvSpPr>
                <p:nvPr/>
              </p:nvSpPr>
              <p:spPr bwMode="auto">
                <a:xfrm>
                  <a:off x="3187" y="1712"/>
                  <a:ext cx="157" cy="42"/>
                </a:xfrm>
                <a:custGeom>
                  <a:avLst/>
                  <a:gdLst>
                    <a:gd name="T0" fmla="*/ 0 w 21600"/>
                    <a:gd name="T1" fmla="*/ 0 h 24529"/>
                    <a:gd name="T2" fmla="*/ 0 w 21600"/>
                    <a:gd name="T3" fmla="*/ 0 h 24529"/>
                    <a:gd name="T4" fmla="*/ 0 w 21600"/>
                    <a:gd name="T5" fmla="*/ 0 h 24529"/>
                    <a:gd name="T6" fmla="*/ 0 60000 65536"/>
                    <a:gd name="T7" fmla="*/ 0 60000 65536"/>
                    <a:gd name="T8" fmla="*/ 0 60000 65536"/>
                    <a:gd name="T9" fmla="*/ 0 w 21600"/>
                    <a:gd name="T10" fmla="*/ 0 h 24529"/>
                    <a:gd name="T11" fmla="*/ 21600 w 21600"/>
                    <a:gd name="T12" fmla="*/ 24529 h 24529"/>
                  </a:gdLst>
                  <a:ahLst/>
                  <a:cxnLst>
                    <a:cxn ang="T6">
                      <a:pos x="T0" y="T1"/>
                    </a:cxn>
                    <a:cxn ang="T7">
                      <a:pos x="T2" y="T3"/>
                    </a:cxn>
                    <a:cxn ang="T8">
                      <a:pos x="T4" y="T5"/>
                    </a:cxn>
                  </a:cxnLst>
                  <a:rect l="T9" t="T10" r="T11" b="T12"/>
                  <a:pathLst>
                    <a:path w="21600" h="24529" fill="none" extrusionOk="0">
                      <a:moveTo>
                        <a:pt x="-1" y="0"/>
                      </a:moveTo>
                      <a:cubicBezTo>
                        <a:pt x="11929" y="0"/>
                        <a:pt x="21600" y="9670"/>
                        <a:pt x="21600" y="21600"/>
                      </a:cubicBezTo>
                      <a:cubicBezTo>
                        <a:pt x="21600" y="22579"/>
                        <a:pt x="21533" y="23558"/>
                        <a:pt x="21400" y="24529"/>
                      </a:cubicBezTo>
                    </a:path>
                    <a:path w="21600" h="24529" stroke="0" extrusionOk="0">
                      <a:moveTo>
                        <a:pt x="-1" y="0"/>
                      </a:moveTo>
                      <a:cubicBezTo>
                        <a:pt x="11929" y="0"/>
                        <a:pt x="21600" y="9670"/>
                        <a:pt x="21600" y="21600"/>
                      </a:cubicBezTo>
                      <a:cubicBezTo>
                        <a:pt x="21600" y="22579"/>
                        <a:pt x="21533" y="23558"/>
                        <a:pt x="21400" y="24529"/>
                      </a:cubicBezTo>
                      <a:lnTo>
                        <a:pt x="0" y="21600"/>
                      </a:lnTo>
                      <a:lnTo>
                        <a:pt x="-1"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2"/>
                    </a:solidFill>
                  </a:endParaRPr>
                </a:p>
              </p:txBody>
            </p:sp>
          </p:grpSp>
        </p:grpSp>
        <p:sp>
          <p:nvSpPr>
            <p:cNvPr id="11289" name="Oval 17"/>
            <p:cNvSpPr>
              <a:spLocks noChangeArrowheads="1"/>
            </p:cNvSpPr>
            <p:nvPr/>
          </p:nvSpPr>
          <p:spPr bwMode="auto">
            <a:xfrm>
              <a:off x="3034" y="1828"/>
              <a:ext cx="346" cy="363"/>
            </a:xfrm>
            <a:prstGeom prst="ellipse">
              <a:avLst/>
            </a:prstGeom>
            <a:solidFill>
              <a:schemeClr val="bg1"/>
            </a:solidFill>
            <a:ln w="12700">
              <a:solidFill>
                <a:schemeClr val="tx1"/>
              </a:solidFill>
              <a:round/>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ar-SA" altLang="en-US" sz="1200">
                <a:solidFill>
                  <a:schemeClr val="tx2"/>
                </a:solidFill>
                <a:latin typeface="+mn-lt"/>
              </a:endParaRPr>
            </a:p>
          </p:txBody>
        </p:sp>
        <p:sp>
          <p:nvSpPr>
            <p:cNvPr id="11290" name="Line 18"/>
            <p:cNvSpPr>
              <a:spLocks noChangeShapeType="1"/>
            </p:cNvSpPr>
            <p:nvPr/>
          </p:nvSpPr>
          <p:spPr bwMode="auto">
            <a:xfrm>
              <a:off x="3022" y="2039"/>
              <a:ext cx="35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solidFill>
                  <a:schemeClr val="tx2"/>
                </a:solidFill>
              </a:endParaRPr>
            </a:p>
          </p:txBody>
        </p:sp>
        <p:sp>
          <p:nvSpPr>
            <p:cNvPr id="11291" name="Rectangle 19"/>
            <p:cNvSpPr>
              <a:spLocks noChangeArrowheads="1"/>
            </p:cNvSpPr>
            <p:nvPr/>
          </p:nvSpPr>
          <p:spPr bwMode="auto">
            <a:xfrm>
              <a:off x="2980" y="2056"/>
              <a:ext cx="424" cy="148"/>
            </a:xfrm>
            <a:prstGeom prst="rect">
              <a:avLst/>
            </a:prstGeom>
            <a:solidFill>
              <a:schemeClr val="bg1"/>
            </a:solidFill>
            <a:ln w="12700">
              <a:solidFill>
                <a:schemeClr val="bg1"/>
              </a:solidFill>
              <a:miter lim="800000"/>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ar-SA" altLang="en-US" sz="1200">
                <a:solidFill>
                  <a:schemeClr val="tx2"/>
                </a:solidFill>
                <a:latin typeface="+mn-lt"/>
              </a:endParaRPr>
            </a:p>
          </p:txBody>
        </p:sp>
        <p:sp>
          <p:nvSpPr>
            <p:cNvPr id="11292" name="Line 20"/>
            <p:cNvSpPr>
              <a:spLocks noChangeShapeType="1"/>
            </p:cNvSpPr>
            <p:nvPr/>
          </p:nvSpPr>
          <p:spPr bwMode="auto">
            <a:xfrm flipV="1">
              <a:off x="3070" y="1824"/>
              <a:ext cx="146" cy="20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solidFill>
                  <a:schemeClr val="tx2"/>
                </a:solidFill>
              </a:endParaRPr>
            </a:p>
          </p:txBody>
        </p:sp>
        <p:sp>
          <p:nvSpPr>
            <p:cNvPr id="11293" name="Line 21"/>
            <p:cNvSpPr>
              <a:spLocks noChangeShapeType="1"/>
            </p:cNvSpPr>
            <p:nvPr/>
          </p:nvSpPr>
          <p:spPr bwMode="auto">
            <a:xfrm flipH="1" flipV="1">
              <a:off x="3216" y="1824"/>
              <a:ext cx="128" cy="20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solidFill>
                  <a:schemeClr val="tx2"/>
                </a:solidFill>
              </a:endParaRPr>
            </a:p>
          </p:txBody>
        </p:sp>
        <p:grpSp>
          <p:nvGrpSpPr>
            <p:cNvPr id="11294" name="Group 22"/>
            <p:cNvGrpSpPr>
              <a:grpSpLocks/>
            </p:cNvGrpSpPr>
            <p:nvPr/>
          </p:nvGrpSpPr>
          <p:grpSpPr bwMode="auto">
            <a:xfrm>
              <a:off x="2980" y="2160"/>
              <a:ext cx="454" cy="380"/>
              <a:chOff x="2980" y="2160"/>
              <a:chExt cx="454" cy="380"/>
            </a:xfrm>
          </p:grpSpPr>
          <p:grpSp>
            <p:nvGrpSpPr>
              <p:cNvPr id="11302" name="Group 23"/>
              <p:cNvGrpSpPr>
                <a:grpSpLocks/>
              </p:cNvGrpSpPr>
              <p:nvPr/>
            </p:nvGrpSpPr>
            <p:grpSpPr bwMode="auto">
              <a:xfrm>
                <a:off x="2980" y="2164"/>
                <a:ext cx="454" cy="376"/>
                <a:chOff x="2980" y="2164"/>
                <a:chExt cx="454" cy="376"/>
              </a:xfrm>
            </p:grpSpPr>
            <p:sp>
              <p:nvSpPr>
                <p:cNvPr id="11305" name="Oval 24"/>
                <p:cNvSpPr>
                  <a:spLocks noChangeArrowheads="1"/>
                </p:cNvSpPr>
                <p:nvPr/>
              </p:nvSpPr>
              <p:spPr bwMode="auto">
                <a:xfrm>
                  <a:off x="3029" y="2164"/>
                  <a:ext cx="344" cy="355"/>
                </a:xfrm>
                <a:prstGeom prst="ellipse">
                  <a:avLst/>
                </a:prstGeom>
                <a:solidFill>
                  <a:schemeClr val="bg1"/>
                </a:solidFill>
                <a:ln w="12700">
                  <a:solidFill>
                    <a:schemeClr val="tx1"/>
                  </a:solidFill>
                  <a:round/>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ar-SA" altLang="en-US" sz="1200">
                    <a:solidFill>
                      <a:schemeClr val="tx2"/>
                    </a:solidFill>
                    <a:latin typeface="+mn-lt"/>
                  </a:endParaRPr>
                </a:p>
              </p:txBody>
            </p:sp>
            <p:sp>
              <p:nvSpPr>
                <p:cNvPr id="11306" name="Rectangle 25"/>
                <p:cNvSpPr>
                  <a:spLocks noChangeArrowheads="1"/>
                </p:cNvSpPr>
                <p:nvPr/>
              </p:nvSpPr>
              <p:spPr bwMode="auto">
                <a:xfrm>
                  <a:off x="2980" y="2383"/>
                  <a:ext cx="454" cy="157"/>
                </a:xfrm>
                <a:prstGeom prst="rect">
                  <a:avLst/>
                </a:prstGeom>
                <a:solidFill>
                  <a:schemeClr val="bg1"/>
                </a:solidFill>
                <a:ln w="12700">
                  <a:solidFill>
                    <a:schemeClr val="bg1"/>
                  </a:solidFill>
                  <a:miter lim="800000"/>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ar-SA" altLang="en-US" sz="1200">
                    <a:solidFill>
                      <a:schemeClr val="tx2"/>
                    </a:solidFill>
                    <a:latin typeface="+mn-lt"/>
                  </a:endParaRPr>
                </a:p>
              </p:txBody>
            </p:sp>
            <p:grpSp>
              <p:nvGrpSpPr>
                <p:cNvPr id="11307" name="Group 26"/>
                <p:cNvGrpSpPr>
                  <a:grpSpLocks/>
                </p:cNvGrpSpPr>
                <p:nvPr/>
              </p:nvGrpSpPr>
              <p:grpSpPr bwMode="auto">
                <a:xfrm>
                  <a:off x="3035" y="2359"/>
                  <a:ext cx="335" cy="42"/>
                  <a:chOff x="3035" y="2359"/>
                  <a:chExt cx="335" cy="42"/>
                </a:xfrm>
              </p:grpSpPr>
              <p:sp>
                <p:nvSpPr>
                  <p:cNvPr id="11308" name="Arc 27"/>
                  <p:cNvSpPr>
                    <a:spLocks/>
                  </p:cNvSpPr>
                  <p:nvPr/>
                </p:nvSpPr>
                <p:spPr bwMode="auto">
                  <a:xfrm>
                    <a:off x="3035" y="2359"/>
                    <a:ext cx="168" cy="42"/>
                  </a:xfrm>
                  <a:custGeom>
                    <a:avLst/>
                    <a:gdLst>
                      <a:gd name="T0" fmla="*/ 0 w 21600"/>
                      <a:gd name="T1" fmla="*/ 0 h 27512"/>
                      <a:gd name="T2" fmla="*/ 0 w 21600"/>
                      <a:gd name="T3" fmla="*/ 0 h 27512"/>
                      <a:gd name="T4" fmla="*/ 0 w 21600"/>
                      <a:gd name="T5" fmla="*/ 0 h 27512"/>
                      <a:gd name="T6" fmla="*/ 0 60000 65536"/>
                      <a:gd name="T7" fmla="*/ 0 60000 65536"/>
                      <a:gd name="T8" fmla="*/ 0 60000 65536"/>
                      <a:gd name="T9" fmla="*/ 0 w 21600"/>
                      <a:gd name="T10" fmla="*/ 0 h 27512"/>
                      <a:gd name="T11" fmla="*/ 21600 w 21600"/>
                      <a:gd name="T12" fmla="*/ 27512 h 27512"/>
                    </a:gdLst>
                    <a:ahLst/>
                    <a:cxnLst>
                      <a:cxn ang="T6">
                        <a:pos x="T0" y="T1"/>
                      </a:cxn>
                      <a:cxn ang="T7">
                        <a:pos x="T2" y="T3"/>
                      </a:cxn>
                      <a:cxn ang="T8">
                        <a:pos x="T4" y="T5"/>
                      </a:cxn>
                    </a:cxnLst>
                    <a:rect l="T9" t="T10" r="T11" b="T12"/>
                    <a:pathLst>
                      <a:path w="21600" h="27512" fill="none" extrusionOk="0">
                        <a:moveTo>
                          <a:pt x="824" y="27512"/>
                        </a:moveTo>
                        <a:cubicBezTo>
                          <a:pt x="277" y="25589"/>
                          <a:pt x="0" y="23599"/>
                          <a:pt x="0" y="21600"/>
                        </a:cubicBezTo>
                        <a:cubicBezTo>
                          <a:pt x="-1" y="9720"/>
                          <a:pt x="9592" y="71"/>
                          <a:pt x="21471" y="0"/>
                        </a:cubicBezTo>
                      </a:path>
                      <a:path w="21600" h="27512" stroke="0" extrusionOk="0">
                        <a:moveTo>
                          <a:pt x="824" y="27512"/>
                        </a:moveTo>
                        <a:cubicBezTo>
                          <a:pt x="277" y="25589"/>
                          <a:pt x="0" y="23599"/>
                          <a:pt x="0" y="21600"/>
                        </a:cubicBezTo>
                        <a:cubicBezTo>
                          <a:pt x="-1" y="9720"/>
                          <a:pt x="9592" y="71"/>
                          <a:pt x="21471" y="0"/>
                        </a:cubicBezTo>
                        <a:lnTo>
                          <a:pt x="21600" y="21600"/>
                        </a:lnTo>
                        <a:lnTo>
                          <a:pt x="824" y="27512"/>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2"/>
                      </a:solidFill>
                    </a:endParaRPr>
                  </a:p>
                </p:txBody>
              </p:sp>
              <p:sp>
                <p:nvSpPr>
                  <p:cNvPr id="11309" name="Arc 28"/>
                  <p:cNvSpPr>
                    <a:spLocks/>
                  </p:cNvSpPr>
                  <p:nvPr/>
                </p:nvSpPr>
                <p:spPr bwMode="auto">
                  <a:xfrm>
                    <a:off x="3202" y="2359"/>
                    <a:ext cx="168" cy="37"/>
                  </a:xfrm>
                  <a:custGeom>
                    <a:avLst/>
                    <a:gdLst>
                      <a:gd name="T0" fmla="*/ 0 w 21600"/>
                      <a:gd name="T1" fmla="*/ 0 h 24230"/>
                      <a:gd name="T2" fmla="*/ 0 w 21600"/>
                      <a:gd name="T3" fmla="*/ 0 h 24230"/>
                      <a:gd name="T4" fmla="*/ 0 w 21600"/>
                      <a:gd name="T5" fmla="*/ 0 h 24230"/>
                      <a:gd name="T6" fmla="*/ 0 60000 65536"/>
                      <a:gd name="T7" fmla="*/ 0 60000 65536"/>
                      <a:gd name="T8" fmla="*/ 0 60000 65536"/>
                      <a:gd name="T9" fmla="*/ 0 w 21600"/>
                      <a:gd name="T10" fmla="*/ 0 h 24230"/>
                      <a:gd name="T11" fmla="*/ 21600 w 21600"/>
                      <a:gd name="T12" fmla="*/ 24230 h 24230"/>
                    </a:gdLst>
                    <a:ahLst/>
                    <a:cxnLst>
                      <a:cxn ang="T6">
                        <a:pos x="T0" y="T1"/>
                      </a:cxn>
                      <a:cxn ang="T7">
                        <a:pos x="T2" y="T3"/>
                      </a:cxn>
                      <a:cxn ang="T8">
                        <a:pos x="T4" y="T5"/>
                      </a:cxn>
                    </a:cxnLst>
                    <a:rect l="T9" t="T10" r="T11" b="T12"/>
                    <a:pathLst>
                      <a:path w="21600" h="24230" fill="none" extrusionOk="0">
                        <a:moveTo>
                          <a:pt x="-1" y="0"/>
                        </a:moveTo>
                        <a:cubicBezTo>
                          <a:pt x="11929" y="0"/>
                          <a:pt x="21600" y="9670"/>
                          <a:pt x="21600" y="21600"/>
                        </a:cubicBezTo>
                        <a:cubicBezTo>
                          <a:pt x="21600" y="22479"/>
                          <a:pt x="21546" y="23357"/>
                          <a:pt x="21439" y="24230"/>
                        </a:cubicBezTo>
                      </a:path>
                      <a:path w="21600" h="24230" stroke="0" extrusionOk="0">
                        <a:moveTo>
                          <a:pt x="-1" y="0"/>
                        </a:moveTo>
                        <a:cubicBezTo>
                          <a:pt x="11929" y="0"/>
                          <a:pt x="21600" y="9670"/>
                          <a:pt x="21600" y="21600"/>
                        </a:cubicBezTo>
                        <a:cubicBezTo>
                          <a:pt x="21600" y="22479"/>
                          <a:pt x="21546" y="23357"/>
                          <a:pt x="21439" y="24230"/>
                        </a:cubicBezTo>
                        <a:lnTo>
                          <a:pt x="0" y="21600"/>
                        </a:lnTo>
                        <a:lnTo>
                          <a:pt x="-1"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2"/>
                      </a:solidFill>
                    </a:endParaRPr>
                  </a:p>
                </p:txBody>
              </p:sp>
            </p:grpSp>
          </p:grpSp>
          <p:sp>
            <p:nvSpPr>
              <p:cNvPr id="11303" name="Line 29"/>
              <p:cNvSpPr>
                <a:spLocks noChangeShapeType="1"/>
              </p:cNvSpPr>
              <p:nvPr/>
            </p:nvSpPr>
            <p:spPr bwMode="auto">
              <a:xfrm flipV="1">
                <a:off x="3034" y="2160"/>
                <a:ext cx="168" cy="23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solidFill>
                    <a:schemeClr val="tx2"/>
                  </a:solidFill>
                </a:endParaRPr>
              </a:p>
            </p:txBody>
          </p:sp>
          <p:sp>
            <p:nvSpPr>
              <p:cNvPr id="11304" name="Line 30"/>
              <p:cNvSpPr>
                <a:spLocks noChangeShapeType="1"/>
              </p:cNvSpPr>
              <p:nvPr/>
            </p:nvSpPr>
            <p:spPr bwMode="auto">
              <a:xfrm flipH="1" flipV="1">
                <a:off x="3202" y="2160"/>
                <a:ext cx="168" cy="23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solidFill>
                    <a:schemeClr val="tx2"/>
                  </a:solidFill>
                </a:endParaRPr>
              </a:p>
            </p:txBody>
          </p:sp>
        </p:grpSp>
        <p:sp>
          <p:nvSpPr>
            <p:cNvPr id="11295" name="AutoShape 31"/>
            <p:cNvSpPr>
              <a:spLocks noChangeArrowheads="1"/>
            </p:cNvSpPr>
            <p:nvPr/>
          </p:nvSpPr>
          <p:spPr bwMode="auto">
            <a:xfrm rot="16200000" flipH="1">
              <a:off x="3052" y="2428"/>
              <a:ext cx="328" cy="472"/>
            </a:xfrm>
            <a:prstGeom prst="hexagon">
              <a:avLst>
                <a:gd name="adj" fmla="val 24995"/>
                <a:gd name="vf" fmla="val 115470"/>
              </a:avLst>
            </a:prstGeom>
            <a:solidFill>
              <a:schemeClr val="bg1"/>
            </a:solidFill>
            <a:ln w="1270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ar-SA" altLang="en-US" sz="1200">
                <a:solidFill>
                  <a:schemeClr val="tx2"/>
                </a:solidFill>
                <a:latin typeface="+mn-lt"/>
              </a:endParaRPr>
            </a:p>
          </p:txBody>
        </p:sp>
        <p:sp>
          <p:nvSpPr>
            <p:cNvPr id="11296" name="Rectangle 32"/>
            <p:cNvSpPr>
              <a:spLocks noChangeArrowheads="1"/>
            </p:cNvSpPr>
            <p:nvPr/>
          </p:nvSpPr>
          <p:spPr bwMode="auto">
            <a:xfrm>
              <a:off x="3097" y="734"/>
              <a:ext cx="135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000" b="1" dirty="0">
                  <a:solidFill>
                    <a:schemeClr val="tx2"/>
                  </a:solidFill>
                  <a:latin typeface="+mn-lt"/>
                </a:rPr>
                <a:t>Gate Symbols</a:t>
              </a:r>
            </a:p>
          </p:txBody>
        </p:sp>
        <p:sp>
          <p:nvSpPr>
            <p:cNvPr id="11297" name="Rectangle 33"/>
            <p:cNvSpPr>
              <a:spLocks noChangeArrowheads="1"/>
            </p:cNvSpPr>
            <p:nvPr/>
          </p:nvSpPr>
          <p:spPr bwMode="auto">
            <a:xfrm>
              <a:off x="3494" y="1171"/>
              <a:ext cx="4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000">
                  <a:solidFill>
                    <a:schemeClr val="tx2"/>
                  </a:solidFill>
                  <a:latin typeface="+mn-lt"/>
                </a:rPr>
                <a:t>AND</a:t>
              </a:r>
            </a:p>
          </p:txBody>
        </p:sp>
        <p:sp>
          <p:nvSpPr>
            <p:cNvPr id="11298" name="Rectangle 34"/>
            <p:cNvSpPr>
              <a:spLocks noChangeArrowheads="1"/>
            </p:cNvSpPr>
            <p:nvPr/>
          </p:nvSpPr>
          <p:spPr bwMode="auto">
            <a:xfrm>
              <a:off x="3494" y="1507"/>
              <a:ext cx="356"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000" dirty="0">
                  <a:solidFill>
                    <a:schemeClr val="tx2"/>
                  </a:solidFill>
                  <a:latin typeface="+mn-lt"/>
                </a:rPr>
                <a:t>OR</a:t>
              </a:r>
            </a:p>
          </p:txBody>
        </p:sp>
        <p:sp>
          <p:nvSpPr>
            <p:cNvPr id="11299" name="Rectangle 35"/>
            <p:cNvSpPr>
              <a:spLocks noChangeArrowheads="1"/>
            </p:cNvSpPr>
            <p:nvPr/>
          </p:nvSpPr>
          <p:spPr bwMode="auto">
            <a:xfrm>
              <a:off x="3494" y="1843"/>
              <a:ext cx="115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000">
                  <a:solidFill>
                    <a:schemeClr val="tx2"/>
                  </a:solidFill>
                  <a:latin typeface="+mn-lt"/>
                </a:rPr>
                <a:t>Exclusive OR</a:t>
              </a:r>
            </a:p>
          </p:txBody>
        </p:sp>
        <p:sp>
          <p:nvSpPr>
            <p:cNvPr id="11300" name="Rectangle 36"/>
            <p:cNvSpPr>
              <a:spLocks noChangeArrowheads="1"/>
            </p:cNvSpPr>
            <p:nvPr/>
          </p:nvSpPr>
          <p:spPr bwMode="auto">
            <a:xfrm>
              <a:off x="3494" y="2179"/>
              <a:ext cx="110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000">
                  <a:solidFill>
                    <a:schemeClr val="tx2"/>
                  </a:solidFill>
                  <a:latin typeface="+mn-lt"/>
                </a:rPr>
                <a:t>Priority AND</a:t>
              </a:r>
            </a:p>
          </p:txBody>
        </p:sp>
        <p:sp>
          <p:nvSpPr>
            <p:cNvPr id="11301" name="Rectangle 37"/>
            <p:cNvSpPr>
              <a:spLocks noChangeArrowheads="1"/>
            </p:cNvSpPr>
            <p:nvPr/>
          </p:nvSpPr>
          <p:spPr bwMode="auto">
            <a:xfrm>
              <a:off x="3542" y="2563"/>
              <a:ext cx="642"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000">
                  <a:solidFill>
                    <a:schemeClr val="tx2"/>
                  </a:solidFill>
                  <a:latin typeface="+mn-lt"/>
                </a:rPr>
                <a:t>Inhibit</a:t>
              </a:r>
            </a:p>
          </p:txBody>
        </p:sp>
      </p:grpSp>
      <p:grpSp>
        <p:nvGrpSpPr>
          <p:cNvPr id="11269" name="Group 38"/>
          <p:cNvGrpSpPr>
            <a:grpSpLocks/>
          </p:cNvGrpSpPr>
          <p:nvPr/>
        </p:nvGrpSpPr>
        <p:grpSpPr bwMode="auto">
          <a:xfrm>
            <a:off x="4698752" y="4937125"/>
            <a:ext cx="3930651" cy="1381125"/>
            <a:chOff x="2884" y="3110"/>
            <a:chExt cx="2476" cy="870"/>
          </a:xfrm>
        </p:grpSpPr>
        <p:sp>
          <p:nvSpPr>
            <p:cNvPr id="11280" name="AutoShape 39"/>
            <p:cNvSpPr>
              <a:spLocks noChangeArrowheads="1"/>
            </p:cNvSpPr>
            <p:nvPr/>
          </p:nvSpPr>
          <p:spPr bwMode="auto">
            <a:xfrm>
              <a:off x="2884" y="3700"/>
              <a:ext cx="376" cy="280"/>
            </a:xfrm>
            <a:prstGeom prst="triangle">
              <a:avLst>
                <a:gd name="adj" fmla="val 49995"/>
              </a:avLst>
            </a:prstGeom>
            <a:solidFill>
              <a:schemeClr val="bg1"/>
            </a:solidFill>
            <a:ln w="1270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ar-SA" altLang="en-US" sz="1200">
                <a:solidFill>
                  <a:schemeClr val="tx2"/>
                </a:solidFill>
                <a:latin typeface="+mn-lt"/>
              </a:endParaRPr>
            </a:p>
          </p:txBody>
        </p:sp>
        <p:sp>
          <p:nvSpPr>
            <p:cNvPr id="11281" name="AutoShape 40"/>
            <p:cNvSpPr>
              <a:spLocks noChangeArrowheads="1"/>
            </p:cNvSpPr>
            <p:nvPr/>
          </p:nvSpPr>
          <p:spPr bwMode="auto">
            <a:xfrm>
              <a:off x="4061" y="3700"/>
              <a:ext cx="376" cy="280"/>
            </a:xfrm>
            <a:prstGeom prst="triangle">
              <a:avLst>
                <a:gd name="adj" fmla="val 49995"/>
              </a:avLst>
            </a:prstGeom>
            <a:solidFill>
              <a:schemeClr val="bg1"/>
            </a:solidFill>
            <a:ln w="1270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ar-SA" altLang="en-US" sz="1200">
                <a:solidFill>
                  <a:schemeClr val="tx2"/>
                </a:solidFill>
                <a:latin typeface="+mn-lt"/>
              </a:endParaRPr>
            </a:p>
          </p:txBody>
        </p:sp>
        <p:sp>
          <p:nvSpPr>
            <p:cNvPr id="11282" name="Rectangle 41"/>
            <p:cNvSpPr>
              <a:spLocks noChangeArrowheads="1"/>
            </p:cNvSpPr>
            <p:nvPr/>
          </p:nvSpPr>
          <p:spPr bwMode="auto">
            <a:xfrm>
              <a:off x="3212" y="3110"/>
              <a:ext cx="170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lgn="ctr">
                <a:spcBef>
                  <a:spcPct val="0"/>
                </a:spcBef>
                <a:buFontTx/>
                <a:buNone/>
              </a:pPr>
              <a:r>
                <a:rPr lang="en-US" altLang="en-US" sz="2000" b="1" dirty="0">
                  <a:solidFill>
                    <a:schemeClr val="tx2"/>
                  </a:solidFill>
                  <a:latin typeface="+mn-lt"/>
                </a:rPr>
                <a:t>Transfer Symbols</a:t>
              </a:r>
            </a:p>
          </p:txBody>
        </p:sp>
        <p:sp>
          <p:nvSpPr>
            <p:cNvPr id="11283" name="Line 42"/>
            <p:cNvSpPr>
              <a:spLocks noChangeShapeType="1"/>
            </p:cNvSpPr>
            <p:nvPr/>
          </p:nvSpPr>
          <p:spPr bwMode="auto">
            <a:xfrm flipV="1">
              <a:off x="3072" y="3552"/>
              <a:ext cx="0"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solidFill>
                  <a:schemeClr val="tx2"/>
                </a:solidFill>
              </a:endParaRPr>
            </a:p>
          </p:txBody>
        </p:sp>
        <p:sp>
          <p:nvSpPr>
            <p:cNvPr id="11284" name="Line 43"/>
            <p:cNvSpPr>
              <a:spLocks noChangeShapeType="1"/>
            </p:cNvSpPr>
            <p:nvPr/>
          </p:nvSpPr>
          <p:spPr bwMode="auto">
            <a:xfrm>
              <a:off x="4272" y="3840"/>
              <a:ext cx="19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solidFill>
                  <a:schemeClr val="tx2"/>
                </a:solidFill>
              </a:endParaRPr>
            </a:p>
          </p:txBody>
        </p:sp>
        <p:sp>
          <p:nvSpPr>
            <p:cNvPr id="11285" name="Rectangle 44"/>
            <p:cNvSpPr>
              <a:spLocks noChangeArrowheads="1"/>
            </p:cNvSpPr>
            <p:nvPr/>
          </p:nvSpPr>
          <p:spPr bwMode="auto">
            <a:xfrm>
              <a:off x="3076" y="3523"/>
              <a:ext cx="96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dirty="0">
                  <a:solidFill>
                    <a:schemeClr val="tx2"/>
                  </a:solidFill>
                  <a:latin typeface="+mn-lt"/>
                </a:rPr>
                <a:t>Transfer </a:t>
              </a:r>
              <a:r>
                <a:rPr lang="en-US" altLang="en-US" sz="1800" b="1" dirty="0">
                  <a:solidFill>
                    <a:schemeClr val="tx2"/>
                  </a:solidFill>
                  <a:latin typeface="+mn-lt"/>
                </a:rPr>
                <a:t>IN</a:t>
              </a:r>
            </a:p>
          </p:txBody>
        </p:sp>
        <p:sp>
          <p:nvSpPr>
            <p:cNvPr id="11286" name="Rectangle 45"/>
            <p:cNvSpPr>
              <a:spLocks noChangeArrowheads="1"/>
            </p:cNvSpPr>
            <p:nvPr/>
          </p:nvSpPr>
          <p:spPr bwMode="auto">
            <a:xfrm>
              <a:off x="4262" y="3523"/>
              <a:ext cx="10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1800" dirty="0">
                  <a:solidFill>
                    <a:schemeClr val="tx2"/>
                  </a:solidFill>
                  <a:latin typeface="+mn-lt"/>
                </a:rPr>
                <a:t>Transfer </a:t>
              </a:r>
              <a:r>
                <a:rPr lang="en-US" altLang="en-US" sz="1800" b="1" dirty="0">
                  <a:solidFill>
                    <a:schemeClr val="tx2"/>
                  </a:solidFill>
                  <a:latin typeface="+mn-lt"/>
                </a:rPr>
                <a:t>OUT</a:t>
              </a:r>
            </a:p>
          </p:txBody>
        </p:sp>
      </p:grpSp>
      <p:grpSp>
        <p:nvGrpSpPr>
          <p:cNvPr id="11270" name="Group 46"/>
          <p:cNvGrpSpPr>
            <a:grpSpLocks/>
          </p:cNvGrpSpPr>
          <p:nvPr/>
        </p:nvGrpSpPr>
        <p:grpSpPr bwMode="auto">
          <a:xfrm>
            <a:off x="611956" y="1628792"/>
            <a:ext cx="3659188" cy="3013059"/>
            <a:chOff x="324" y="739"/>
            <a:chExt cx="2305" cy="2185"/>
          </a:xfrm>
        </p:grpSpPr>
        <p:sp>
          <p:nvSpPr>
            <p:cNvPr id="11271" name="Oval 47"/>
            <p:cNvSpPr>
              <a:spLocks noChangeArrowheads="1"/>
            </p:cNvSpPr>
            <p:nvPr/>
          </p:nvSpPr>
          <p:spPr bwMode="auto">
            <a:xfrm>
              <a:off x="436" y="1156"/>
              <a:ext cx="328" cy="328"/>
            </a:xfrm>
            <a:prstGeom prst="ellipse">
              <a:avLst/>
            </a:prstGeom>
            <a:solidFill>
              <a:schemeClr val="bg1"/>
            </a:solidFill>
            <a:ln w="12700">
              <a:solidFill>
                <a:schemeClr val="tx1"/>
              </a:solidFill>
              <a:round/>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ar-SA" altLang="en-US" sz="1200">
                <a:solidFill>
                  <a:schemeClr val="tx2"/>
                </a:solidFill>
                <a:latin typeface="+mn-lt"/>
              </a:endParaRPr>
            </a:p>
          </p:txBody>
        </p:sp>
        <p:sp>
          <p:nvSpPr>
            <p:cNvPr id="11272" name="Oval 48"/>
            <p:cNvSpPr>
              <a:spLocks noChangeArrowheads="1"/>
            </p:cNvSpPr>
            <p:nvPr/>
          </p:nvSpPr>
          <p:spPr bwMode="auto">
            <a:xfrm>
              <a:off x="340" y="1588"/>
              <a:ext cx="568" cy="280"/>
            </a:xfrm>
            <a:prstGeom prst="ellipse">
              <a:avLst/>
            </a:prstGeom>
            <a:solidFill>
              <a:schemeClr val="bg1"/>
            </a:solidFill>
            <a:ln w="12700">
              <a:solidFill>
                <a:schemeClr val="tx1"/>
              </a:solidFill>
              <a:round/>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ar-SA" altLang="en-US" sz="1200">
                <a:solidFill>
                  <a:schemeClr val="tx2"/>
                </a:solidFill>
                <a:latin typeface="+mn-lt"/>
              </a:endParaRPr>
            </a:p>
          </p:txBody>
        </p:sp>
        <p:sp>
          <p:nvSpPr>
            <p:cNvPr id="11273" name="AutoShape 49"/>
            <p:cNvSpPr>
              <a:spLocks noChangeArrowheads="1"/>
            </p:cNvSpPr>
            <p:nvPr/>
          </p:nvSpPr>
          <p:spPr bwMode="auto">
            <a:xfrm rot="-5400000">
              <a:off x="388" y="2548"/>
              <a:ext cx="472" cy="280"/>
            </a:xfrm>
            <a:prstGeom prst="homePlate">
              <a:avLst>
                <a:gd name="adj" fmla="val 56190"/>
              </a:avLst>
            </a:prstGeom>
            <a:solidFill>
              <a:schemeClr val="bg1"/>
            </a:solidFill>
            <a:ln w="1270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ar-SA" altLang="en-US" sz="1200">
                <a:solidFill>
                  <a:schemeClr val="tx2"/>
                </a:solidFill>
                <a:latin typeface="+mn-lt"/>
              </a:endParaRPr>
            </a:p>
          </p:txBody>
        </p:sp>
        <p:sp>
          <p:nvSpPr>
            <p:cNvPr id="11274" name="Rectangle 50"/>
            <p:cNvSpPr>
              <a:spLocks noChangeArrowheads="1"/>
            </p:cNvSpPr>
            <p:nvPr/>
          </p:nvSpPr>
          <p:spPr bwMode="auto">
            <a:xfrm>
              <a:off x="950" y="1267"/>
              <a:ext cx="105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000" dirty="0">
                  <a:solidFill>
                    <a:schemeClr val="tx2"/>
                  </a:solidFill>
                  <a:latin typeface="+mn-lt"/>
                </a:rPr>
                <a:t>Basic Event</a:t>
              </a:r>
            </a:p>
          </p:txBody>
        </p:sp>
        <p:sp>
          <p:nvSpPr>
            <p:cNvPr id="11275" name="Rectangle 51"/>
            <p:cNvSpPr>
              <a:spLocks noChangeArrowheads="1"/>
            </p:cNvSpPr>
            <p:nvPr/>
          </p:nvSpPr>
          <p:spPr bwMode="auto">
            <a:xfrm>
              <a:off x="950" y="1651"/>
              <a:ext cx="16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000">
                  <a:solidFill>
                    <a:schemeClr val="tx2"/>
                  </a:solidFill>
                  <a:latin typeface="+mn-lt"/>
                </a:rPr>
                <a:t>Conditioning Event</a:t>
              </a:r>
            </a:p>
          </p:txBody>
        </p:sp>
        <p:sp>
          <p:nvSpPr>
            <p:cNvPr id="11276" name="Rectangle 52"/>
            <p:cNvSpPr>
              <a:spLocks noChangeArrowheads="1"/>
            </p:cNvSpPr>
            <p:nvPr/>
          </p:nvSpPr>
          <p:spPr bwMode="auto">
            <a:xfrm>
              <a:off x="950" y="2083"/>
              <a:ext cx="167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000">
                  <a:solidFill>
                    <a:schemeClr val="tx2"/>
                  </a:solidFill>
                  <a:latin typeface="+mn-lt"/>
                </a:rPr>
                <a:t>Undeveloped Event</a:t>
              </a:r>
            </a:p>
          </p:txBody>
        </p:sp>
        <p:sp>
          <p:nvSpPr>
            <p:cNvPr id="11277" name="Rectangle 53"/>
            <p:cNvSpPr>
              <a:spLocks noChangeArrowheads="1"/>
            </p:cNvSpPr>
            <p:nvPr/>
          </p:nvSpPr>
          <p:spPr bwMode="auto">
            <a:xfrm>
              <a:off x="998" y="2515"/>
              <a:ext cx="130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000">
                  <a:solidFill>
                    <a:schemeClr val="tx2"/>
                  </a:solidFill>
                  <a:latin typeface="+mn-lt"/>
                </a:rPr>
                <a:t>External Event</a:t>
              </a:r>
            </a:p>
          </p:txBody>
        </p:sp>
        <p:sp>
          <p:nvSpPr>
            <p:cNvPr id="11278" name="Rectangle 54"/>
            <p:cNvSpPr>
              <a:spLocks noChangeArrowheads="1"/>
            </p:cNvSpPr>
            <p:nvPr/>
          </p:nvSpPr>
          <p:spPr bwMode="auto">
            <a:xfrm>
              <a:off x="324" y="739"/>
              <a:ext cx="222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r>
                <a:rPr lang="en-US" altLang="en-US" sz="2000" b="1" dirty="0">
                  <a:solidFill>
                    <a:schemeClr val="tx2"/>
                  </a:solidFill>
                  <a:latin typeface="+mn-lt"/>
                </a:rPr>
                <a:t>Primary Event Symbols</a:t>
              </a:r>
            </a:p>
          </p:txBody>
        </p:sp>
        <p:sp>
          <p:nvSpPr>
            <p:cNvPr id="11279" name="AutoShape 55"/>
            <p:cNvSpPr>
              <a:spLocks noChangeArrowheads="1"/>
            </p:cNvSpPr>
            <p:nvPr/>
          </p:nvSpPr>
          <p:spPr bwMode="auto">
            <a:xfrm>
              <a:off x="436" y="1972"/>
              <a:ext cx="376" cy="376"/>
            </a:xfrm>
            <a:prstGeom prst="diamond">
              <a:avLst/>
            </a:prstGeom>
            <a:solidFill>
              <a:schemeClr val="bg1"/>
            </a:solidFill>
            <a:ln w="12700">
              <a:solidFill>
                <a:schemeClr val="tx1"/>
              </a:solidFill>
              <a:miter lim="800000"/>
              <a:headEnd/>
              <a:tailEnd/>
            </a:ln>
          </p:spPr>
          <p:txBody>
            <a:bodyPr wrap="none" anchor="ctr"/>
            <a:lstStyle>
              <a:lvl1pPr>
                <a:spcBef>
                  <a:spcPct val="20000"/>
                </a:spcBef>
                <a:buFont typeface="Arial" charset="0"/>
                <a:buChar char="•"/>
                <a:defRPr sz="3200">
                  <a:solidFill>
                    <a:schemeClr val="tx1"/>
                  </a:solidFill>
                  <a:latin typeface="Calibri" pitchFamily="34" charset="0"/>
                </a:defRPr>
              </a:lvl1pPr>
              <a:lvl2pPr marL="742950" indent="-285750">
                <a:spcBef>
                  <a:spcPct val="20000"/>
                </a:spcBef>
                <a:buFont typeface="Arial" charset="0"/>
                <a:buChar char="–"/>
                <a:defRPr sz="2800">
                  <a:solidFill>
                    <a:schemeClr val="tx1"/>
                  </a:solidFill>
                  <a:latin typeface="Calibri" pitchFamily="34" charset="0"/>
                </a:defRPr>
              </a:lvl2pPr>
              <a:lvl3pPr marL="1143000" indent="-228600">
                <a:spcBef>
                  <a:spcPct val="20000"/>
                </a:spcBef>
                <a:buFont typeface="Arial" charset="0"/>
                <a:buChar char="•"/>
                <a:defRPr sz="2400">
                  <a:solidFill>
                    <a:schemeClr val="tx1"/>
                  </a:solidFill>
                  <a:latin typeface="Calibri" pitchFamily="34" charset="0"/>
                </a:defRPr>
              </a:lvl3pPr>
              <a:lvl4pPr marL="1600200" indent="-228600">
                <a:spcBef>
                  <a:spcPct val="20000"/>
                </a:spcBef>
                <a:buFont typeface="Arial" charset="0"/>
                <a:buChar char="–"/>
                <a:defRPr sz="2000">
                  <a:solidFill>
                    <a:schemeClr val="tx1"/>
                  </a:solidFill>
                  <a:latin typeface="Calibri" pitchFamily="34" charset="0"/>
                </a:defRPr>
              </a:lvl4pPr>
              <a:lvl5pPr marL="2057400" indent="-22860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a:spcBef>
                  <a:spcPct val="0"/>
                </a:spcBef>
                <a:buFontTx/>
                <a:buNone/>
              </a:pPr>
              <a:endParaRPr lang="ar-SA" altLang="en-US" sz="1200">
                <a:solidFill>
                  <a:schemeClr val="tx2"/>
                </a:solidFill>
                <a:latin typeface="+mn-lt"/>
              </a:endParaRPr>
            </a:p>
          </p:txBody>
        </p:sp>
      </p:grpSp>
      <p:sp>
        <p:nvSpPr>
          <p:cNvPr id="57" name="Rectangle 2"/>
          <p:cNvSpPr>
            <a:spLocks noGrp="1" noChangeArrowheads="1"/>
          </p:cNvSpPr>
          <p:nvPr>
            <p:ph type="title"/>
          </p:nvPr>
        </p:nvSpPr>
        <p:spPr>
          <a:xfrm>
            <a:off x="457200" y="277813"/>
            <a:ext cx="8291264" cy="1139825"/>
          </a:xfrm>
        </p:spPr>
        <p:txBody>
          <a:bodyPr anchor="ctr" anchorCtr="0"/>
          <a:lstStyle/>
          <a:p>
            <a:pPr eaLnBrk="1" hangingPunct="1"/>
            <a:r>
              <a:rPr lang="en-US" altLang="en-US" sz="4000" b="1" dirty="0" smtClean="0">
                <a:latin typeface="Verdana"/>
              </a:rPr>
              <a:t>Fault-Tree Analysis</a:t>
            </a:r>
            <a:r>
              <a:rPr lang="tr-TR" altLang="en-US" sz="4000" b="1" dirty="0">
                <a:latin typeface="Verdana"/>
              </a:rPr>
              <a:t> </a:t>
            </a:r>
            <a:r>
              <a:rPr lang="en-US" altLang="en-US" sz="4000" b="1" dirty="0" smtClean="0">
                <a:latin typeface="Verdana"/>
              </a:rPr>
              <a:t>Symbols</a:t>
            </a:r>
            <a:endParaRPr lang="en-US" altLang="en-US" sz="4000" b="1" dirty="0">
              <a:solidFill>
                <a:schemeClr val="tx2"/>
              </a:solidFill>
              <a:latin typeface="+mn-lt"/>
            </a:endParaRPr>
          </a:p>
        </p:txBody>
      </p:sp>
      <p:sp>
        <p:nvSpPr>
          <p:cNvPr id="58"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20</a:t>
            </a:fld>
            <a:endParaRPr lang="en-US" altLang="en-US" sz="1000" dirty="0" smtClean="0">
              <a:solidFill>
                <a:srgbClr val="000000"/>
              </a:solidFill>
            </a:endParaRPr>
          </a:p>
        </p:txBody>
      </p:sp>
    </p:spTree>
    <p:extLst>
      <p:ext uri="{BB962C8B-B14F-4D97-AF65-F5344CB8AC3E}">
        <p14:creationId xmlns:p14="http://schemas.microsoft.com/office/powerpoint/2010/main" val="120450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7813"/>
            <a:ext cx="8363272" cy="1139825"/>
          </a:xfrm>
        </p:spPr>
        <p:txBody>
          <a:bodyPr anchor="ctr" anchorCtr="0"/>
          <a:lstStyle/>
          <a:p>
            <a:pPr eaLnBrk="1" hangingPunct="1"/>
            <a:r>
              <a:rPr lang="en-US" altLang="en-US" sz="4000" b="1" dirty="0" smtClean="0">
                <a:latin typeface="Verdana"/>
              </a:rPr>
              <a:t>Example: </a:t>
            </a:r>
            <a:r>
              <a:rPr lang="tr-TR" altLang="en-US" sz="4000" b="1" dirty="0" smtClean="0">
                <a:latin typeface="Verdana"/>
              </a:rPr>
              <a:t/>
            </a:r>
            <a:br>
              <a:rPr lang="tr-TR" altLang="en-US" sz="4000" b="1" dirty="0" smtClean="0">
                <a:latin typeface="Verdana"/>
              </a:rPr>
            </a:br>
            <a:r>
              <a:rPr lang="en-US" altLang="en-US" sz="4000" b="1" dirty="0" smtClean="0">
                <a:latin typeface="Verdana"/>
              </a:rPr>
              <a:t>Fault-Tree Analysis</a:t>
            </a:r>
            <a:endParaRPr lang="en-US" altLang="en-US" sz="4000" b="1" dirty="0">
              <a:latin typeface="Verdana"/>
            </a:endParaRP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21</a:t>
            </a:fld>
            <a:endParaRPr lang="en-US" altLang="en-US" sz="1000" dirty="0" smtClean="0">
              <a:solidFill>
                <a:srgbClr val="000000"/>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556792"/>
            <a:ext cx="6192688" cy="521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39780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7" name="Object 3"/>
          <p:cNvGraphicFramePr>
            <a:graphicFrameLocks noGrp="1" noChangeAspect="1"/>
          </p:cNvGraphicFramePr>
          <p:nvPr>
            <p:ph type="dgm" idx="1"/>
            <p:extLst>
              <p:ext uri="{D42A27DB-BD31-4B8C-83A1-F6EECF244321}">
                <p14:modId xmlns:p14="http://schemas.microsoft.com/office/powerpoint/2010/main" val="1518176104"/>
              </p:ext>
            </p:extLst>
          </p:nvPr>
        </p:nvGraphicFramePr>
        <p:xfrm>
          <a:off x="514350" y="2492896"/>
          <a:ext cx="8305800" cy="3456384"/>
        </p:xfrm>
        <a:graphic>
          <a:graphicData uri="http://schemas.openxmlformats.org/presentationml/2006/ole">
            <mc:AlternateContent xmlns:mc="http://schemas.openxmlformats.org/markup-compatibility/2006">
              <mc:Choice xmlns:v="urn:schemas-microsoft-com:vml" Requires="v">
                <p:oleObj spid="_x0000_s1364" name="Organization Chart" r:id="rId3" imgW="5841720" imgH="1441440" progId="OrgPlusWOPX.4">
                  <p:embed followColorScheme="full"/>
                </p:oleObj>
              </mc:Choice>
              <mc:Fallback>
                <p:oleObj name="Organization Chart" r:id="rId3" imgW="5841720" imgH="1441440" progId="OrgPlusWOPX.4">
                  <p:embed followColorScheme="full"/>
                  <p:pic>
                    <p:nvPicPr>
                      <p:cNvPr id="0" name=""/>
                      <p:cNvPicPr>
                        <a:picLocks noChangeAspect="1" noChangeArrowheads="1"/>
                      </p:cNvPicPr>
                      <p:nvPr/>
                    </p:nvPicPr>
                    <p:blipFill>
                      <a:blip r:embed="rId4"/>
                      <a:srcRect/>
                      <a:stretch>
                        <a:fillRect/>
                      </a:stretch>
                    </p:blipFill>
                    <p:spPr bwMode="auto">
                      <a:xfrm>
                        <a:off x="514350" y="2492896"/>
                        <a:ext cx="8305800" cy="3456384"/>
                      </a:xfrm>
                      <a:prstGeom prst="rect">
                        <a:avLst/>
                      </a:prstGeom>
                      <a:noFill/>
                      <a:ln>
                        <a:noFill/>
                      </a:ln>
                    </p:spPr>
                  </p:pic>
                </p:oleObj>
              </mc:Fallback>
            </mc:AlternateContent>
          </a:graphicData>
        </a:graphic>
      </p:graphicFrame>
      <p:sp>
        <p:nvSpPr>
          <p:cNvPr id="7"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5-</a:t>
            </a:r>
            <a:fld id="{1C42216E-5D49-4D3C-917B-5B1DF377DB3B}" type="slidenum">
              <a:rPr lang="en-US" altLang="en-US" sz="1000" smtClean="0">
                <a:solidFill>
                  <a:schemeClr val="tx1"/>
                </a:solidFill>
              </a:rPr>
              <a:pPr eaLnBrk="1" hangingPunct="1">
                <a:spcBef>
                  <a:spcPct val="0"/>
                </a:spcBef>
                <a:buClrTx/>
                <a:buSzTx/>
                <a:buFontTx/>
                <a:buNone/>
              </a:pPr>
              <a:t>22</a:t>
            </a:fld>
            <a:endParaRPr lang="en-US" altLang="en-US" sz="1000" dirty="0" smtClean="0">
              <a:solidFill>
                <a:schemeClr val="tx1"/>
              </a:solidFill>
            </a:endParaRPr>
          </a:p>
        </p:txBody>
      </p:sp>
      <p:sp>
        <p:nvSpPr>
          <p:cNvPr id="2" name="Rectangle 1"/>
          <p:cNvSpPr/>
          <p:nvPr/>
        </p:nvSpPr>
        <p:spPr>
          <a:xfrm>
            <a:off x="457200" y="1681644"/>
            <a:ext cx="8363272" cy="523220"/>
          </a:xfrm>
          <a:prstGeom prst="rect">
            <a:avLst/>
          </a:prstGeom>
        </p:spPr>
        <p:txBody>
          <a:bodyPr wrap="square">
            <a:spAutoFit/>
          </a:bodyPr>
          <a:lstStyle/>
          <a:p>
            <a:pPr algn="ctr"/>
            <a:r>
              <a:rPr lang="en-GB" altLang="en-US" sz="2800" b="1" kern="0" dirty="0">
                <a:solidFill>
                  <a:schemeClr val="tx2"/>
                </a:solidFill>
              </a:rPr>
              <a:t>Failure of an Automobile to Start</a:t>
            </a:r>
            <a:endParaRPr lang="en-US" sz="1400" b="1" dirty="0">
              <a:solidFill>
                <a:schemeClr val="tx2"/>
              </a:solidFill>
            </a:endParaRPr>
          </a:p>
        </p:txBody>
      </p:sp>
      <p:sp>
        <p:nvSpPr>
          <p:cNvPr id="6" name="Rectangle 2"/>
          <p:cNvSpPr>
            <a:spLocks noGrp="1" noChangeArrowheads="1"/>
          </p:cNvSpPr>
          <p:nvPr>
            <p:ph type="title"/>
          </p:nvPr>
        </p:nvSpPr>
        <p:spPr>
          <a:xfrm>
            <a:off x="457200" y="277813"/>
            <a:ext cx="8363272" cy="1139825"/>
          </a:xfrm>
        </p:spPr>
        <p:txBody>
          <a:bodyPr anchor="ctr" anchorCtr="0"/>
          <a:lstStyle/>
          <a:p>
            <a:pPr eaLnBrk="1" hangingPunct="1"/>
            <a:r>
              <a:rPr lang="en-US" altLang="en-US" sz="4000" b="1" dirty="0">
                <a:latin typeface="Verdana"/>
              </a:rPr>
              <a:t>Example: </a:t>
            </a:r>
            <a:r>
              <a:rPr lang="tr-TR" altLang="en-US" sz="4000" b="1" dirty="0">
                <a:latin typeface="Verdana"/>
              </a:rPr>
              <a:t/>
            </a:r>
            <a:br>
              <a:rPr lang="tr-TR" altLang="en-US" sz="4000" b="1" dirty="0">
                <a:latin typeface="Verdana"/>
              </a:rPr>
            </a:br>
            <a:r>
              <a:rPr lang="en-US" altLang="en-US" sz="4000" b="1" dirty="0">
                <a:latin typeface="Verdana"/>
              </a:rPr>
              <a:t>Fault-Tree Analysis</a:t>
            </a:r>
          </a:p>
        </p:txBody>
      </p:sp>
    </p:spTree>
    <p:extLst>
      <p:ext uri="{BB962C8B-B14F-4D97-AF65-F5344CB8AC3E}">
        <p14:creationId xmlns:p14="http://schemas.microsoft.com/office/powerpoint/2010/main" val="110384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400" b="1" dirty="0" smtClean="0">
                <a:latin typeface="Verdana"/>
              </a:rPr>
              <a:t>Event-Tree</a:t>
            </a:r>
            <a:r>
              <a:rPr lang="tr-TR" altLang="en-US" sz="4400" b="1" dirty="0" smtClean="0">
                <a:latin typeface="Verdana"/>
              </a:rPr>
              <a:t> </a:t>
            </a:r>
            <a:r>
              <a:rPr lang="en-US" altLang="en-US" sz="4400" b="1" dirty="0" smtClean="0">
                <a:latin typeface="Verdana"/>
              </a:rPr>
              <a:t>Analysis</a:t>
            </a:r>
            <a:endParaRPr lang="en-US" altLang="en-US" sz="4400" b="1" dirty="0">
              <a:latin typeface="Verdana"/>
            </a:endParaRPr>
          </a:p>
        </p:txBody>
      </p:sp>
      <p:sp>
        <p:nvSpPr>
          <p:cNvPr id="5123" name="Rectangle 3"/>
          <p:cNvSpPr>
            <a:spLocks noGrp="1" noChangeArrowheads="1"/>
          </p:cNvSpPr>
          <p:nvPr>
            <p:ph type="body" idx="1"/>
          </p:nvPr>
        </p:nvSpPr>
        <p:spPr/>
        <p:txBody>
          <a:bodyPr/>
          <a:lstStyle/>
          <a:p>
            <a:pPr lvl="0" eaLnBrk="1" hangingPunct="1">
              <a:buClr>
                <a:srgbClr val="999966"/>
              </a:buClr>
            </a:pPr>
            <a:r>
              <a:rPr lang="en-US" altLang="en-US" dirty="0" smtClean="0">
                <a:solidFill>
                  <a:srgbClr val="666699"/>
                </a:solidFill>
              </a:rPr>
              <a:t>An </a:t>
            </a:r>
            <a:r>
              <a:rPr lang="en-US" b="1" dirty="0" smtClean="0">
                <a:solidFill>
                  <a:srgbClr val="666699"/>
                </a:solidFill>
              </a:rPr>
              <a:t>event-tree analysis</a:t>
            </a:r>
            <a:r>
              <a:rPr lang="en-US" altLang="en-US" b="1" dirty="0" smtClean="0">
                <a:solidFill>
                  <a:srgbClr val="666699"/>
                </a:solidFill>
              </a:rPr>
              <a:t> </a:t>
            </a:r>
            <a:r>
              <a:rPr lang="en-US" altLang="en-US" dirty="0" smtClean="0">
                <a:solidFill>
                  <a:srgbClr val="666699"/>
                </a:solidFill>
              </a:rPr>
              <a:t>is </a:t>
            </a:r>
            <a:r>
              <a:rPr lang="en-US" altLang="en-US" dirty="0">
                <a:solidFill>
                  <a:srgbClr val="666699"/>
                </a:solidFill>
              </a:rPr>
              <a:t>a </a:t>
            </a:r>
            <a:r>
              <a:rPr lang="en-US" altLang="en-US" dirty="0" smtClean="0">
                <a:solidFill>
                  <a:srgbClr val="666699"/>
                </a:solidFill>
              </a:rPr>
              <a:t>logical diagram of the potential consequences that can result from a specific system failure, equipment failure, or human error</a:t>
            </a:r>
          </a:p>
          <a:p>
            <a:pPr lvl="0">
              <a:buClr>
                <a:srgbClr val="999966"/>
              </a:buClr>
            </a:pPr>
            <a:r>
              <a:rPr lang="en-US" altLang="en-US" dirty="0" smtClean="0">
                <a:solidFill>
                  <a:srgbClr val="666699"/>
                </a:solidFill>
              </a:rPr>
              <a:t>Used </a:t>
            </a:r>
            <a:r>
              <a:rPr lang="en-US" altLang="en-US" dirty="0" smtClean="0">
                <a:solidFill>
                  <a:srgbClr val="666699"/>
                </a:solidFill>
              </a:rPr>
              <a:t>in; </a:t>
            </a:r>
          </a:p>
          <a:p>
            <a:pPr lvl="1"/>
            <a:r>
              <a:rPr lang="en-US" altLang="en-US" dirty="0" smtClean="0">
                <a:solidFill>
                  <a:srgbClr val="666699"/>
                </a:solidFill>
              </a:rPr>
              <a:t>analyzing </a:t>
            </a:r>
            <a:r>
              <a:rPr lang="en-US" altLang="en-US" dirty="0" smtClean="0">
                <a:solidFill>
                  <a:srgbClr val="666699"/>
                </a:solidFill>
              </a:rPr>
              <a:t>the effect of safety systems or emergency procedures on accident prevention or mitigation</a:t>
            </a:r>
          </a:p>
          <a:p>
            <a:pPr lvl="1"/>
            <a:r>
              <a:rPr lang="en-US" altLang="en-US" dirty="0" smtClean="0">
                <a:solidFill>
                  <a:srgbClr val="666699"/>
                </a:solidFill>
              </a:rPr>
              <a:t>during </a:t>
            </a:r>
            <a:r>
              <a:rPr lang="en-US" altLang="en-US" dirty="0" smtClean="0">
                <a:solidFill>
                  <a:srgbClr val="666699"/>
                </a:solidFill>
              </a:rPr>
              <a:t>the definition, design, modification, or operation phase of a system</a:t>
            </a: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5-</a:t>
            </a:r>
            <a:fld id="{1C42216E-5D49-4D3C-917B-5B1DF377DB3B}" type="slidenum">
              <a:rPr lang="en-US" altLang="en-US" sz="1000" smtClean="0">
                <a:solidFill>
                  <a:schemeClr val="tx1"/>
                </a:solidFill>
              </a:rPr>
              <a:pPr eaLnBrk="1" hangingPunct="1">
                <a:spcBef>
                  <a:spcPct val="0"/>
                </a:spcBef>
                <a:buClrTx/>
                <a:buSzTx/>
                <a:buFontTx/>
                <a:buNone/>
              </a:pPr>
              <a:t>23</a:t>
            </a:fld>
            <a:endParaRPr lang="en-US" altLang="en-US" sz="1000" dirty="0" smtClean="0">
              <a:solidFill>
                <a:schemeClr val="tx1"/>
              </a:solidFill>
            </a:endParaRPr>
          </a:p>
        </p:txBody>
      </p:sp>
    </p:spTree>
    <p:extLst>
      <p:ext uri="{BB962C8B-B14F-4D97-AF65-F5344CB8AC3E}">
        <p14:creationId xmlns:p14="http://schemas.microsoft.com/office/powerpoint/2010/main" val="41364740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000" b="1" dirty="0" smtClean="0">
                <a:latin typeface="Verdana"/>
              </a:rPr>
              <a:t>Event-Tree</a:t>
            </a:r>
            <a:r>
              <a:rPr lang="tr-TR" altLang="en-US" sz="4000" b="1" dirty="0" smtClean="0">
                <a:latin typeface="Verdana"/>
              </a:rPr>
              <a:t> </a:t>
            </a:r>
            <a:r>
              <a:rPr lang="en-US" altLang="en-US" sz="4000" b="1" dirty="0" smtClean="0">
                <a:latin typeface="Verdana"/>
              </a:rPr>
              <a:t>Analysis</a:t>
            </a:r>
            <a:r>
              <a:rPr lang="tr-TR" altLang="en-US" sz="4000" b="1" dirty="0">
                <a:latin typeface="Verdana"/>
              </a:rPr>
              <a:t> </a:t>
            </a:r>
            <a:r>
              <a:rPr lang="en-US" altLang="en-US" sz="4000" b="1" dirty="0" smtClean="0">
                <a:latin typeface="Verdana"/>
              </a:rPr>
              <a:t>Steps</a:t>
            </a:r>
            <a:endParaRPr lang="en-US" altLang="en-US" sz="4000" b="1" dirty="0">
              <a:latin typeface="Verdana"/>
            </a:endParaRPr>
          </a:p>
        </p:txBody>
      </p:sp>
      <p:sp>
        <p:nvSpPr>
          <p:cNvPr id="5123" name="Rectangle 3"/>
          <p:cNvSpPr>
            <a:spLocks noGrp="1" noChangeArrowheads="1"/>
          </p:cNvSpPr>
          <p:nvPr>
            <p:ph type="body" idx="1"/>
          </p:nvPr>
        </p:nvSpPr>
        <p:spPr>
          <a:xfrm>
            <a:off x="457200" y="1600200"/>
            <a:ext cx="8363272" cy="4530725"/>
          </a:xfrm>
        </p:spPr>
        <p:txBody>
          <a:bodyPr/>
          <a:lstStyle/>
          <a:p>
            <a:pPr marL="363538" indent="-363538" eaLnBrk="1" hangingPunct="1">
              <a:buFont typeface="+mj-lt"/>
              <a:buAutoNum type="arabicPeriod"/>
            </a:pPr>
            <a:r>
              <a:rPr lang="en-US" altLang="zh-TW" dirty="0" smtClean="0"/>
              <a:t>Identify an initiating </a:t>
            </a:r>
            <a:r>
              <a:rPr lang="en-US" altLang="zh-TW" dirty="0" smtClean="0"/>
              <a:t>undesired event; </a:t>
            </a:r>
            <a:r>
              <a:rPr lang="en-US" altLang="en-US" dirty="0" smtClean="0"/>
              <a:t>may </a:t>
            </a:r>
            <a:r>
              <a:rPr lang="en-US" altLang="en-US" dirty="0" smtClean="0"/>
              <a:t>be a system failure, equipment failure, or human error</a:t>
            </a:r>
            <a:endParaRPr lang="en-US" altLang="zh-TW" dirty="0" smtClean="0"/>
          </a:p>
          <a:p>
            <a:pPr marL="363538" lvl="0" indent="-363538">
              <a:buClr>
                <a:srgbClr val="999966"/>
              </a:buClr>
              <a:buFont typeface="Wingdings" pitchFamily="2" charset="2"/>
              <a:buAutoNum type="arabicPeriod"/>
            </a:pPr>
            <a:r>
              <a:rPr lang="en-US" altLang="zh-TW" dirty="0" smtClean="0"/>
              <a:t>Identify the safety functions designed to deal with the initiating </a:t>
            </a:r>
            <a:r>
              <a:rPr lang="en-US" altLang="zh-TW" dirty="0" smtClean="0"/>
              <a:t>event; </a:t>
            </a:r>
            <a:r>
              <a:rPr lang="en-US" altLang="en-US" dirty="0" smtClean="0">
                <a:solidFill>
                  <a:srgbClr val="666699"/>
                </a:solidFill>
              </a:rPr>
              <a:t>an </a:t>
            </a:r>
            <a:r>
              <a:rPr lang="en-US" altLang="en-US" dirty="0" smtClean="0">
                <a:solidFill>
                  <a:srgbClr val="666699"/>
                </a:solidFill>
              </a:rPr>
              <a:t>automatic emergency shutdown, alarms to alert operators, etc.</a:t>
            </a:r>
            <a:endParaRPr lang="en-US" altLang="zh-TW" dirty="0" smtClean="0"/>
          </a:p>
          <a:p>
            <a:pPr marL="363538" lvl="0" indent="-363538" eaLnBrk="1" hangingPunct="1">
              <a:buFont typeface="+mj-lt"/>
              <a:buAutoNum type="arabicPeriod"/>
            </a:pPr>
            <a:r>
              <a:rPr lang="en-US" altLang="zh-TW" dirty="0"/>
              <a:t>Describe the </a:t>
            </a:r>
            <a:r>
              <a:rPr lang="en-US" altLang="en-US" dirty="0">
                <a:solidFill>
                  <a:srgbClr val="666699"/>
                </a:solidFill>
              </a:rPr>
              <a:t>variety of consequences that could occur following the initiating event</a:t>
            </a:r>
          </a:p>
          <a:p>
            <a:pPr marL="363538" indent="-363538" eaLnBrk="1" hangingPunct="1">
              <a:buFont typeface="+mj-lt"/>
              <a:buAutoNum type="arabicPeriod"/>
            </a:pPr>
            <a:r>
              <a:rPr lang="en-US" altLang="zh-TW" dirty="0" smtClean="0"/>
              <a:t>Construct the event tree</a:t>
            </a: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5-</a:t>
            </a:r>
            <a:fld id="{1C42216E-5D49-4D3C-917B-5B1DF377DB3B}" type="slidenum">
              <a:rPr lang="en-US" altLang="en-US" sz="1000" smtClean="0">
                <a:solidFill>
                  <a:schemeClr val="tx1"/>
                </a:solidFill>
              </a:rPr>
              <a:pPr eaLnBrk="1" hangingPunct="1">
                <a:spcBef>
                  <a:spcPct val="0"/>
                </a:spcBef>
                <a:buClrTx/>
                <a:buSzTx/>
                <a:buFontTx/>
                <a:buNone/>
              </a:pPr>
              <a:t>24</a:t>
            </a:fld>
            <a:endParaRPr lang="en-US" altLang="en-US" sz="1000" dirty="0" smtClean="0">
              <a:solidFill>
                <a:schemeClr val="tx1"/>
              </a:solidFill>
            </a:endParaRPr>
          </a:p>
        </p:txBody>
      </p:sp>
    </p:spTree>
    <p:extLst>
      <p:ext uri="{BB962C8B-B14F-4D97-AF65-F5344CB8AC3E}">
        <p14:creationId xmlns:p14="http://schemas.microsoft.com/office/powerpoint/2010/main" val="11102860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400" b="1" dirty="0">
                <a:latin typeface="Verdana"/>
              </a:rPr>
              <a:t>FTA and </a:t>
            </a:r>
            <a:r>
              <a:rPr lang="en-US" altLang="en-US" sz="4400" b="1" dirty="0" smtClean="0">
                <a:latin typeface="Verdana"/>
              </a:rPr>
              <a:t>ETA</a:t>
            </a:r>
            <a:endParaRPr lang="en-US" altLang="en-US" sz="4000" b="1" dirty="0">
              <a:latin typeface="Verdana"/>
            </a:endParaRPr>
          </a:p>
        </p:txBody>
      </p:sp>
      <p:sp>
        <p:nvSpPr>
          <p:cNvPr id="5123" name="Rectangle 3"/>
          <p:cNvSpPr>
            <a:spLocks noGrp="1" noChangeArrowheads="1"/>
          </p:cNvSpPr>
          <p:nvPr>
            <p:ph type="body" idx="1"/>
          </p:nvPr>
        </p:nvSpPr>
        <p:spPr>
          <a:xfrm>
            <a:off x="457200" y="1600200"/>
            <a:ext cx="8229600" cy="4925144"/>
          </a:xfrm>
        </p:spPr>
        <p:txBody>
          <a:bodyPr/>
          <a:lstStyle/>
          <a:p>
            <a:pPr lvl="0">
              <a:lnSpc>
                <a:spcPct val="95000"/>
              </a:lnSpc>
            </a:pPr>
            <a:r>
              <a:rPr lang="en-US" dirty="0" smtClean="0"/>
              <a:t>In fact these two methods are complimentary and are often used together in the analysis of a failure</a:t>
            </a: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25</a:t>
            </a:fld>
            <a:endParaRPr lang="en-US" altLang="en-US" sz="1000" dirty="0" smtClean="0">
              <a:solidFill>
                <a:srgbClr val="000000"/>
              </a:solidFill>
            </a:endParaRPr>
          </a:p>
        </p:txBody>
      </p:sp>
    </p:spTree>
    <p:extLst>
      <p:ext uri="{BB962C8B-B14F-4D97-AF65-F5344CB8AC3E}">
        <p14:creationId xmlns:p14="http://schemas.microsoft.com/office/powerpoint/2010/main" val="7541719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26</a:t>
            </a:fld>
            <a:endParaRPr lang="en-US" altLang="en-US" sz="1000" dirty="0" smtClean="0">
              <a:solidFill>
                <a:srgbClr val="000000"/>
              </a:solidFill>
            </a:endParaRP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564" y="2060848"/>
            <a:ext cx="7971868" cy="429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
          <p:cNvSpPr txBox="1">
            <a:spLocks noChangeArrowheads="1"/>
          </p:cNvSpPr>
          <p:nvPr/>
        </p:nvSpPr>
        <p:spPr bwMode="auto">
          <a:xfrm>
            <a:off x="323528" y="1628800"/>
            <a:ext cx="2808312"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a:solidFill>
                  <a:srgbClr val="6F6E4A"/>
                </a:solidFill>
                <a:latin typeface="+mj-lt"/>
                <a:ea typeface="+mj-ea"/>
                <a:cs typeface="+mj-cs"/>
              </a:defRPr>
            </a:lvl1pPr>
            <a:lvl2pPr algn="ctr" rtl="0" eaLnBrk="0" fontAlgn="base" hangingPunct="0">
              <a:spcBef>
                <a:spcPct val="0"/>
              </a:spcBef>
              <a:spcAft>
                <a:spcPct val="0"/>
              </a:spcAft>
              <a:defRPr sz="4800">
                <a:solidFill>
                  <a:srgbClr val="6F6E4A"/>
                </a:solidFill>
                <a:latin typeface="Georgia" pitchFamily="18" charset="0"/>
                <a:cs typeface="Arial" pitchFamily="34" charset="0"/>
              </a:defRPr>
            </a:lvl2pPr>
            <a:lvl3pPr algn="ctr" rtl="0" eaLnBrk="0" fontAlgn="base" hangingPunct="0">
              <a:spcBef>
                <a:spcPct val="0"/>
              </a:spcBef>
              <a:spcAft>
                <a:spcPct val="0"/>
              </a:spcAft>
              <a:defRPr sz="4800">
                <a:solidFill>
                  <a:srgbClr val="6F6E4A"/>
                </a:solidFill>
                <a:latin typeface="Georgia" pitchFamily="18" charset="0"/>
                <a:cs typeface="Arial" pitchFamily="34" charset="0"/>
              </a:defRPr>
            </a:lvl3pPr>
            <a:lvl4pPr algn="ctr" rtl="0" eaLnBrk="0" fontAlgn="base" hangingPunct="0">
              <a:spcBef>
                <a:spcPct val="0"/>
              </a:spcBef>
              <a:spcAft>
                <a:spcPct val="0"/>
              </a:spcAft>
              <a:defRPr sz="4800">
                <a:solidFill>
                  <a:srgbClr val="6F6E4A"/>
                </a:solidFill>
                <a:latin typeface="Georgia" pitchFamily="18" charset="0"/>
                <a:cs typeface="Arial" pitchFamily="34" charset="0"/>
              </a:defRPr>
            </a:lvl4pPr>
            <a:lvl5pPr algn="ctr" rtl="0" eaLnBrk="0" fontAlgn="base" hangingPunct="0">
              <a:spcBef>
                <a:spcPct val="0"/>
              </a:spcBef>
              <a:spcAft>
                <a:spcPct val="0"/>
              </a:spcAft>
              <a:defRPr sz="4800">
                <a:solidFill>
                  <a:srgbClr val="6F6E4A"/>
                </a:solidFill>
                <a:latin typeface="Georgia" pitchFamily="18" charset="0"/>
                <a:cs typeface="Arial" pitchFamily="34" charset="0"/>
              </a:defRPr>
            </a:lvl5pPr>
            <a:lvl6pPr marL="457200" algn="ctr" rtl="0" fontAlgn="base">
              <a:spcBef>
                <a:spcPct val="0"/>
              </a:spcBef>
              <a:spcAft>
                <a:spcPct val="0"/>
              </a:spcAft>
              <a:defRPr sz="4800">
                <a:solidFill>
                  <a:srgbClr val="6F6E4A"/>
                </a:solidFill>
                <a:latin typeface="Georgia" pitchFamily="18" charset="0"/>
                <a:cs typeface="Arial" pitchFamily="34" charset="0"/>
              </a:defRPr>
            </a:lvl6pPr>
            <a:lvl7pPr marL="914400" algn="ctr" rtl="0" fontAlgn="base">
              <a:spcBef>
                <a:spcPct val="0"/>
              </a:spcBef>
              <a:spcAft>
                <a:spcPct val="0"/>
              </a:spcAft>
              <a:defRPr sz="4800">
                <a:solidFill>
                  <a:srgbClr val="6F6E4A"/>
                </a:solidFill>
                <a:latin typeface="Georgia" pitchFamily="18" charset="0"/>
                <a:cs typeface="Arial" pitchFamily="34" charset="0"/>
              </a:defRPr>
            </a:lvl7pPr>
            <a:lvl8pPr marL="1371600" algn="ctr" rtl="0" fontAlgn="base">
              <a:spcBef>
                <a:spcPct val="0"/>
              </a:spcBef>
              <a:spcAft>
                <a:spcPct val="0"/>
              </a:spcAft>
              <a:defRPr sz="4800">
                <a:solidFill>
                  <a:srgbClr val="6F6E4A"/>
                </a:solidFill>
                <a:latin typeface="Georgia" pitchFamily="18" charset="0"/>
                <a:cs typeface="Arial" pitchFamily="34" charset="0"/>
              </a:defRPr>
            </a:lvl8pPr>
            <a:lvl9pPr marL="1828800" algn="ctr" rtl="0" fontAlgn="base">
              <a:spcBef>
                <a:spcPct val="0"/>
              </a:spcBef>
              <a:spcAft>
                <a:spcPct val="0"/>
              </a:spcAft>
              <a:defRPr sz="4800">
                <a:solidFill>
                  <a:srgbClr val="6F6E4A"/>
                </a:solidFill>
                <a:latin typeface="Georgia" pitchFamily="18" charset="0"/>
                <a:cs typeface="Arial" pitchFamily="34" charset="0"/>
              </a:defRPr>
            </a:lvl9pPr>
          </a:lstStyle>
          <a:p>
            <a:pPr eaLnBrk="1" hangingPunct="1"/>
            <a:r>
              <a:rPr lang="en-US" altLang="en-US" sz="2800" b="1" kern="0" dirty="0" smtClean="0">
                <a:solidFill>
                  <a:schemeClr val="tx2"/>
                </a:solidFill>
                <a:latin typeface="+mn-lt"/>
              </a:rPr>
              <a:t>Deer in Road </a:t>
            </a:r>
          </a:p>
          <a:p>
            <a:pPr eaLnBrk="1" hangingPunct="1"/>
            <a:r>
              <a:rPr lang="en-US" altLang="en-US" sz="2800" b="1" kern="0" dirty="0" smtClean="0">
                <a:solidFill>
                  <a:schemeClr val="tx2"/>
                </a:solidFill>
                <a:latin typeface="+mn-lt"/>
              </a:rPr>
              <a:t>Fault-Tree Analysis</a:t>
            </a:r>
          </a:p>
        </p:txBody>
      </p:sp>
      <p:sp>
        <p:nvSpPr>
          <p:cNvPr id="8" name="Rectangle 2"/>
          <p:cNvSpPr>
            <a:spLocks noGrp="1" noChangeArrowheads="1"/>
          </p:cNvSpPr>
          <p:nvPr>
            <p:ph type="title"/>
          </p:nvPr>
        </p:nvSpPr>
        <p:spPr>
          <a:xfrm>
            <a:off x="457200" y="277813"/>
            <a:ext cx="8219256" cy="1139825"/>
          </a:xfrm>
        </p:spPr>
        <p:txBody>
          <a:bodyPr anchor="ctr" anchorCtr="0"/>
          <a:lstStyle/>
          <a:p>
            <a:pPr eaLnBrk="1" hangingPunct="1"/>
            <a:r>
              <a:rPr lang="en-US" altLang="en-US" sz="4000" b="1" dirty="0" smtClean="0">
                <a:latin typeface="Verdana"/>
              </a:rPr>
              <a:t>Example</a:t>
            </a:r>
            <a:r>
              <a:rPr lang="tr-TR" altLang="en-US" sz="4000" b="1" dirty="0" smtClean="0">
                <a:latin typeface="Verdana"/>
              </a:rPr>
              <a:t>:</a:t>
            </a:r>
            <a:r>
              <a:rPr lang="en-US" altLang="en-US" sz="4000" b="1" dirty="0">
                <a:latin typeface="Verdana"/>
              </a:rPr>
              <a:t/>
            </a:r>
            <a:br>
              <a:rPr lang="en-US" altLang="en-US" sz="4000" b="1" dirty="0">
                <a:latin typeface="Verdana"/>
              </a:rPr>
            </a:br>
            <a:r>
              <a:rPr lang="en-US" altLang="en-US" sz="4000" b="1" dirty="0" smtClean="0">
                <a:latin typeface="Verdana"/>
              </a:rPr>
              <a:t>FTA </a:t>
            </a:r>
            <a:r>
              <a:rPr lang="en-US" altLang="en-US" sz="4000" b="1" dirty="0">
                <a:latin typeface="Verdana"/>
              </a:rPr>
              <a:t>and </a:t>
            </a:r>
            <a:r>
              <a:rPr lang="en-US" altLang="en-US" sz="4000" b="1" dirty="0" smtClean="0">
                <a:latin typeface="Verdana"/>
              </a:rPr>
              <a:t>ETA</a:t>
            </a:r>
            <a:endParaRPr lang="en-US" altLang="en-US" sz="4000" b="1" dirty="0">
              <a:latin typeface="Verdana"/>
            </a:endParaRPr>
          </a:p>
        </p:txBody>
      </p:sp>
    </p:spTree>
    <p:extLst>
      <p:ext uri="{BB962C8B-B14F-4D97-AF65-F5344CB8AC3E}">
        <p14:creationId xmlns:p14="http://schemas.microsoft.com/office/powerpoint/2010/main" val="15154292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27</a:t>
            </a:fld>
            <a:endParaRPr lang="en-US" altLang="en-US" sz="1000" dirty="0" smtClean="0">
              <a:solidFill>
                <a:srgbClr val="0000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582746"/>
            <a:ext cx="5976664" cy="479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txBox="1">
            <a:spLocks noChangeArrowheads="1"/>
          </p:cNvSpPr>
          <p:nvPr/>
        </p:nvSpPr>
        <p:spPr bwMode="auto">
          <a:xfrm>
            <a:off x="323528" y="1628800"/>
            <a:ext cx="2808312"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800">
                <a:solidFill>
                  <a:srgbClr val="6F6E4A"/>
                </a:solidFill>
                <a:latin typeface="+mj-lt"/>
                <a:ea typeface="+mj-ea"/>
                <a:cs typeface="+mj-cs"/>
              </a:defRPr>
            </a:lvl1pPr>
            <a:lvl2pPr algn="ctr" rtl="0" eaLnBrk="0" fontAlgn="base" hangingPunct="0">
              <a:spcBef>
                <a:spcPct val="0"/>
              </a:spcBef>
              <a:spcAft>
                <a:spcPct val="0"/>
              </a:spcAft>
              <a:defRPr sz="4800">
                <a:solidFill>
                  <a:srgbClr val="6F6E4A"/>
                </a:solidFill>
                <a:latin typeface="Georgia" pitchFamily="18" charset="0"/>
                <a:cs typeface="Arial" pitchFamily="34" charset="0"/>
              </a:defRPr>
            </a:lvl2pPr>
            <a:lvl3pPr algn="ctr" rtl="0" eaLnBrk="0" fontAlgn="base" hangingPunct="0">
              <a:spcBef>
                <a:spcPct val="0"/>
              </a:spcBef>
              <a:spcAft>
                <a:spcPct val="0"/>
              </a:spcAft>
              <a:defRPr sz="4800">
                <a:solidFill>
                  <a:srgbClr val="6F6E4A"/>
                </a:solidFill>
                <a:latin typeface="Georgia" pitchFamily="18" charset="0"/>
                <a:cs typeface="Arial" pitchFamily="34" charset="0"/>
              </a:defRPr>
            </a:lvl3pPr>
            <a:lvl4pPr algn="ctr" rtl="0" eaLnBrk="0" fontAlgn="base" hangingPunct="0">
              <a:spcBef>
                <a:spcPct val="0"/>
              </a:spcBef>
              <a:spcAft>
                <a:spcPct val="0"/>
              </a:spcAft>
              <a:defRPr sz="4800">
                <a:solidFill>
                  <a:srgbClr val="6F6E4A"/>
                </a:solidFill>
                <a:latin typeface="Georgia" pitchFamily="18" charset="0"/>
                <a:cs typeface="Arial" pitchFamily="34" charset="0"/>
              </a:defRPr>
            </a:lvl4pPr>
            <a:lvl5pPr algn="ctr" rtl="0" eaLnBrk="0" fontAlgn="base" hangingPunct="0">
              <a:spcBef>
                <a:spcPct val="0"/>
              </a:spcBef>
              <a:spcAft>
                <a:spcPct val="0"/>
              </a:spcAft>
              <a:defRPr sz="4800">
                <a:solidFill>
                  <a:srgbClr val="6F6E4A"/>
                </a:solidFill>
                <a:latin typeface="Georgia" pitchFamily="18" charset="0"/>
                <a:cs typeface="Arial" pitchFamily="34" charset="0"/>
              </a:defRPr>
            </a:lvl5pPr>
            <a:lvl6pPr marL="457200" algn="ctr" rtl="0" fontAlgn="base">
              <a:spcBef>
                <a:spcPct val="0"/>
              </a:spcBef>
              <a:spcAft>
                <a:spcPct val="0"/>
              </a:spcAft>
              <a:defRPr sz="4800">
                <a:solidFill>
                  <a:srgbClr val="6F6E4A"/>
                </a:solidFill>
                <a:latin typeface="Georgia" pitchFamily="18" charset="0"/>
                <a:cs typeface="Arial" pitchFamily="34" charset="0"/>
              </a:defRPr>
            </a:lvl6pPr>
            <a:lvl7pPr marL="914400" algn="ctr" rtl="0" fontAlgn="base">
              <a:spcBef>
                <a:spcPct val="0"/>
              </a:spcBef>
              <a:spcAft>
                <a:spcPct val="0"/>
              </a:spcAft>
              <a:defRPr sz="4800">
                <a:solidFill>
                  <a:srgbClr val="6F6E4A"/>
                </a:solidFill>
                <a:latin typeface="Georgia" pitchFamily="18" charset="0"/>
                <a:cs typeface="Arial" pitchFamily="34" charset="0"/>
              </a:defRPr>
            </a:lvl7pPr>
            <a:lvl8pPr marL="1371600" algn="ctr" rtl="0" fontAlgn="base">
              <a:spcBef>
                <a:spcPct val="0"/>
              </a:spcBef>
              <a:spcAft>
                <a:spcPct val="0"/>
              </a:spcAft>
              <a:defRPr sz="4800">
                <a:solidFill>
                  <a:srgbClr val="6F6E4A"/>
                </a:solidFill>
                <a:latin typeface="Georgia" pitchFamily="18" charset="0"/>
                <a:cs typeface="Arial" pitchFamily="34" charset="0"/>
              </a:defRPr>
            </a:lvl8pPr>
            <a:lvl9pPr marL="1828800" algn="ctr" rtl="0" fontAlgn="base">
              <a:spcBef>
                <a:spcPct val="0"/>
              </a:spcBef>
              <a:spcAft>
                <a:spcPct val="0"/>
              </a:spcAft>
              <a:defRPr sz="4800">
                <a:solidFill>
                  <a:srgbClr val="6F6E4A"/>
                </a:solidFill>
                <a:latin typeface="Georgia" pitchFamily="18" charset="0"/>
                <a:cs typeface="Arial" pitchFamily="34" charset="0"/>
              </a:defRPr>
            </a:lvl9pPr>
          </a:lstStyle>
          <a:p>
            <a:pPr eaLnBrk="1" hangingPunct="1"/>
            <a:r>
              <a:rPr lang="en-US" altLang="en-US" sz="2800" b="1" kern="0" dirty="0">
                <a:solidFill>
                  <a:schemeClr val="tx2"/>
                </a:solidFill>
                <a:latin typeface="+mn-lt"/>
              </a:rPr>
              <a:t>Deer in </a:t>
            </a:r>
            <a:r>
              <a:rPr lang="en-US" altLang="en-US" sz="2800" b="1" kern="0" dirty="0" smtClean="0">
                <a:solidFill>
                  <a:schemeClr val="tx2"/>
                </a:solidFill>
                <a:latin typeface="+mn-lt"/>
              </a:rPr>
              <a:t>Road </a:t>
            </a:r>
          </a:p>
          <a:p>
            <a:pPr lvl="0" eaLnBrk="1" fontAlgn="auto" hangingPunct="1">
              <a:spcBef>
                <a:spcPts val="0"/>
              </a:spcBef>
              <a:spcAft>
                <a:spcPts val="0"/>
              </a:spcAft>
            </a:pPr>
            <a:r>
              <a:rPr lang="en-US" altLang="en-US" sz="2800" b="1" kern="0" dirty="0" smtClean="0">
                <a:solidFill>
                  <a:schemeClr val="tx2"/>
                </a:solidFill>
                <a:latin typeface="+mn-lt"/>
              </a:rPr>
              <a:t>Event</a:t>
            </a:r>
            <a:r>
              <a:rPr lang="tr-TR" altLang="en-US" sz="2800" b="1" kern="0" dirty="0" smtClean="0">
                <a:solidFill>
                  <a:schemeClr val="tx2"/>
                </a:solidFill>
                <a:latin typeface="+mn-lt"/>
              </a:rPr>
              <a:t>-</a:t>
            </a:r>
            <a:r>
              <a:rPr lang="en-US" altLang="en-US" sz="2800" b="1" kern="0" dirty="0" smtClean="0">
                <a:solidFill>
                  <a:schemeClr val="tx2"/>
                </a:solidFill>
                <a:latin typeface="+mn-lt"/>
              </a:rPr>
              <a:t>Tree</a:t>
            </a:r>
            <a:r>
              <a:rPr lang="en-US" altLang="en-US" sz="2800" b="1" kern="0" dirty="0">
                <a:solidFill>
                  <a:srgbClr val="666699"/>
                </a:solidFill>
                <a:latin typeface="Verdana"/>
                <a:ea typeface="+mn-ea"/>
              </a:rPr>
              <a:t> </a:t>
            </a:r>
            <a:r>
              <a:rPr lang="en-US" altLang="en-US" sz="2800" b="1" kern="0" dirty="0" smtClean="0">
                <a:solidFill>
                  <a:srgbClr val="666699"/>
                </a:solidFill>
                <a:latin typeface="Verdana"/>
                <a:ea typeface="+mn-ea"/>
              </a:rPr>
              <a:t>Analysis</a:t>
            </a:r>
            <a:endParaRPr lang="en-US" altLang="en-US" sz="2800" b="1" kern="0" dirty="0">
              <a:solidFill>
                <a:srgbClr val="666699"/>
              </a:solidFill>
              <a:latin typeface="Verdana"/>
              <a:ea typeface="+mn-ea"/>
            </a:endParaRPr>
          </a:p>
        </p:txBody>
      </p:sp>
      <p:sp>
        <p:nvSpPr>
          <p:cNvPr id="7" name="Rectangle 2"/>
          <p:cNvSpPr>
            <a:spLocks noGrp="1" noChangeArrowheads="1"/>
          </p:cNvSpPr>
          <p:nvPr>
            <p:ph type="title"/>
          </p:nvPr>
        </p:nvSpPr>
        <p:spPr>
          <a:xfrm>
            <a:off x="457200" y="277813"/>
            <a:ext cx="8219256" cy="1139825"/>
          </a:xfrm>
        </p:spPr>
        <p:txBody>
          <a:bodyPr anchor="ctr" anchorCtr="0"/>
          <a:lstStyle/>
          <a:p>
            <a:pPr eaLnBrk="1" hangingPunct="1"/>
            <a:r>
              <a:rPr lang="en-US" altLang="en-US" sz="4000" b="1" dirty="0">
                <a:latin typeface="Verdana"/>
              </a:rPr>
              <a:t>Example</a:t>
            </a:r>
            <a:r>
              <a:rPr lang="tr-TR" altLang="en-US" sz="4000" b="1" dirty="0">
                <a:latin typeface="Verdana"/>
              </a:rPr>
              <a:t>:</a:t>
            </a:r>
            <a:r>
              <a:rPr lang="en-US" altLang="en-US" sz="4000" b="1" dirty="0">
                <a:latin typeface="Verdana"/>
              </a:rPr>
              <a:t/>
            </a:r>
            <a:br>
              <a:rPr lang="en-US" altLang="en-US" sz="4000" b="1" dirty="0">
                <a:latin typeface="Verdana"/>
              </a:rPr>
            </a:br>
            <a:r>
              <a:rPr lang="en-US" altLang="en-US" sz="4000" b="1" dirty="0">
                <a:latin typeface="Verdana"/>
              </a:rPr>
              <a:t>FTA and ETA</a:t>
            </a:r>
            <a:endParaRPr lang="en-US" altLang="en-US" sz="4400" b="1" dirty="0">
              <a:latin typeface="Verdana"/>
            </a:endParaRPr>
          </a:p>
        </p:txBody>
      </p:sp>
    </p:spTree>
    <p:extLst>
      <p:ext uri="{BB962C8B-B14F-4D97-AF65-F5344CB8AC3E}">
        <p14:creationId xmlns:p14="http://schemas.microsoft.com/office/powerpoint/2010/main" val="29077204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000" b="1" dirty="0">
                <a:latin typeface="Verdana"/>
              </a:rPr>
              <a:t>Engineering and</a:t>
            </a:r>
            <a:br>
              <a:rPr lang="en-US" altLang="en-US" sz="4000" b="1" dirty="0">
                <a:latin typeface="Verdana"/>
              </a:rPr>
            </a:br>
            <a:r>
              <a:rPr lang="en-US" altLang="en-US" sz="4000" b="1" dirty="0">
                <a:latin typeface="Verdana"/>
              </a:rPr>
              <a:t>Acceptable </a:t>
            </a:r>
            <a:r>
              <a:rPr lang="en-US" altLang="en-US" sz="4000" b="1" dirty="0" smtClean="0">
                <a:latin typeface="Verdana"/>
              </a:rPr>
              <a:t>Risk</a:t>
            </a:r>
            <a:endParaRPr lang="en-US" altLang="en-US" sz="4000" b="1" dirty="0">
              <a:latin typeface="Verdana"/>
            </a:endParaRPr>
          </a:p>
        </p:txBody>
      </p:sp>
      <p:sp>
        <p:nvSpPr>
          <p:cNvPr id="5123" name="Rectangle 3"/>
          <p:cNvSpPr>
            <a:spLocks noGrp="1" noChangeArrowheads="1"/>
          </p:cNvSpPr>
          <p:nvPr>
            <p:ph type="body" idx="1"/>
          </p:nvPr>
        </p:nvSpPr>
        <p:spPr/>
        <p:txBody>
          <a:bodyPr/>
          <a:lstStyle/>
          <a:p>
            <a:pPr eaLnBrk="1" hangingPunct="1">
              <a:buClr>
                <a:srgbClr val="999966"/>
              </a:buClr>
            </a:pPr>
            <a:r>
              <a:rPr lang="en-US" altLang="en-US" dirty="0" smtClean="0">
                <a:solidFill>
                  <a:srgbClr val="666699"/>
                </a:solidFill>
              </a:rPr>
              <a:t>There is an important concept in engineering called “</a:t>
            </a:r>
            <a:r>
              <a:rPr lang="en-US" altLang="en-US" b="1" dirty="0" smtClean="0">
                <a:solidFill>
                  <a:srgbClr val="666699"/>
                </a:solidFill>
              </a:rPr>
              <a:t>acceptable risk</a:t>
            </a:r>
            <a:r>
              <a:rPr lang="en-US" altLang="en-US" dirty="0" smtClean="0">
                <a:solidFill>
                  <a:srgbClr val="666699"/>
                </a:solidFill>
              </a:rPr>
              <a:t>”</a:t>
            </a:r>
          </a:p>
          <a:p>
            <a:pPr lvl="0" eaLnBrk="1" hangingPunct="1">
              <a:buClr>
                <a:srgbClr val="999966"/>
              </a:buClr>
            </a:pPr>
            <a:r>
              <a:rPr lang="en-US" altLang="en-US" dirty="0" smtClean="0">
                <a:solidFill>
                  <a:srgbClr val="666699"/>
                </a:solidFill>
              </a:rPr>
              <a:t>William D. Rowe says that:</a:t>
            </a:r>
          </a:p>
          <a:p>
            <a:pPr marL="400050" lvl="1" indent="0" eaLnBrk="1" hangingPunct="1">
              <a:buClr>
                <a:srgbClr val="999966"/>
              </a:buClr>
              <a:buNone/>
            </a:pPr>
            <a:r>
              <a:rPr lang="en-US" altLang="en-US" sz="2800" dirty="0" smtClean="0">
                <a:solidFill>
                  <a:srgbClr val="666699"/>
                </a:solidFill>
              </a:rPr>
              <a:t>“A </a:t>
            </a:r>
            <a:r>
              <a:rPr lang="en-US" altLang="en-US" sz="2800" b="1" dirty="0" smtClean="0">
                <a:solidFill>
                  <a:srgbClr val="666699"/>
                </a:solidFill>
              </a:rPr>
              <a:t>risk is acceptable </a:t>
            </a:r>
            <a:r>
              <a:rPr lang="en-US" altLang="en-US" sz="2800" dirty="0" smtClean="0">
                <a:solidFill>
                  <a:srgbClr val="666699"/>
                </a:solidFill>
              </a:rPr>
              <a:t>when those affected are generally no longer (or not) </a:t>
            </a:r>
            <a:r>
              <a:rPr lang="en-US" altLang="en-US" sz="2800" dirty="0">
                <a:solidFill>
                  <a:srgbClr val="666699"/>
                </a:solidFill>
              </a:rPr>
              <a:t>apprehensive (anxious) </a:t>
            </a:r>
            <a:r>
              <a:rPr lang="en-US" altLang="en-US" sz="2800" dirty="0" smtClean="0">
                <a:solidFill>
                  <a:srgbClr val="666699"/>
                </a:solidFill>
              </a:rPr>
              <a:t>about it</a:t>
            </a:r>
            <a:r>
              <a:rPr lang="en-US" altLang="en-US" sz="2800" dirty="0" smtClean="0">
                <a:solidFill>
                  <a:srgbClr val="666699"/>
                </a:solidFill>
              </a:rPr>
              <a:t>”</a:t>
            </a:r>
          </a:p>
          <a:p>
            <a:pPr lvl="0"/>
            <a:r>
              <a:rPr lang="en-US" dirty="0" smtClean="0">
                <a:solidFill>
                  <a:srgbClr val="666699"/>
                </a:solidFill>
              </a:rPr>
              <a:t>Although risks </a:t>
            </a:r>
            <a:r>
              <a:rPr lang="en-US" dirty="0">
                <a:solidFill>
                  <a:srgbClr val="666699"/>
                </a:solidFill>
              </a:rPr>
              <a:t>are sometimes difficult to detect and </a:t>
            </a:r>
            <a:r>
              <a:rPr lang="en-US" dirty="0" smtClean="0">
                <a:solidFill>
                  <a:srgbClr val="666699"/>
                </a:solidFill>
              </a:rPr>
              <a:t>eliminate, however</a:t>
            </a:r>
            <a:r>
              <a:rPr lang="en-US" dirty="0" smtClean="0"/>
              <a:t>, </a:t>
            </a:r>
            <a:r>
              <a:rPr lang="en-US" dirty="0"/>
              <a:t>there are possibilities of reducing risk </a:t>
            </a:r>
            <a:r>
              <a:rPr lang="en-US" altLang="en-US" dirty="0">
                <a:solidFill>
                  <a:srgbClr val="666699"/>
                </a:solidFill>
              </a:rPr>
              <a:t>to acceptable </a:t>
            </a:r>
            <a:r>
              <a:rPr lang="en-US" altLang="en-US" dirty="0" smtClean="0">
                <a:solidFill>
                  <a:srgbClr val="666699"/>
                </a:solidFill>
              </a:rPr>
              <a:t>levels</a:t>
            </a:r>
            <a:endParaRPr lang="en-US" altLang="en-US" dirty="0" smtClean="0">
              <a:solidFill>
                <a:srgbClr val="666699"/>
              </a:solidFill>
            </a:endParaRP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28</a:t>
            </a:fld>
            <a:endParaRPr lang="en-US" altLang="en-US" sz="1000" dirty="0" smtClean="0">
              <a:solidFill>
                <a:srgbClr val="000000"/>
              </a:solidFill>
            </a:endParaRPr>
          </a:p>
        </p:txBody>
      </p:sp>
    </p:spTree>
    <p:extLst>
      <p:ext uri="{BB962C8B-B14F-4D97-AF65-F5344CB8AC3E}">
        <p14:creationId xmlns:p14="http://schemas.microsoft.com/office/powerpoint/2010/main" val="2474250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457200" y="1600200"/>
            <a:ext cx="8219256" cy="4530725"/>
          </a:xfrm>
        </p:spPr>
        <p:txBody>
          <a:bodyPr/>
          <a:lstStyle/>
          <a:p>
            <a:pPr eaLnBrk="1" hangingPunct="1"/>
            <a:r>
              <a:rPr lang="en-US" altLang="en-US" dirty="0" smtClean="0"/>
              <a:t>To reduce </a:t>
            </a:r>
            <a:r>
              <a:rPr lang="en-US" altLang="en-US" dirty="0" smtClean="0"/>
              <a:t>risk to acceptable </a:t>
            </a:r>
            <a:r>
              <a:rPr lang="en-US" altLang="en-US" dirty="0" smtClean="0"/>
              <a:t>levels;</a:t>
            </a:r>
            <a:endParaRPr lang="en-US" altLang="en-US" dirty="0" smtClean="0"/>
          </a:p>
          <a:p>
            <a:pPr lvl="1" eaLnBrk="1" hangingPunct="1"/>
            <a:r>
              <a:rPr lang="en-US" altLang="en-US" dirty="0" smtClean="0"/>
              <a:t>develop inherently low-risk designs,    </a:t>
            </a:r>
          </a:p>
          <a:p>
            <a:pPr lvl="1" eaLnBrk="1" hangingPunct="1"/>
            <a:r>
              <a:rPr lang="en-US" altLang="en-US" dirty="0" smtClean="0"/>
              <a:t>design for failure modes that give warning before catastrophic failure</a:t>
            </a:r>
          </a:p>
          <a:p>
            <a:pPr eaLnBrk="1" hangingPunct="1"/>
            <a:r>
              <a:rPr lang="en-US" altLang="en-US" dirty="0" smtClean="0"/>
              <a:t>Many </a:t>
            </a:r>
            <a:r>
              <a:rPr lang="en-US" altLang="en-US" dirty="0" smtClean="0"/>
              <a:t>engineering failures involve, at least in part, “</a:t>
            </a:r>
            <a:r>
              <a:rPr lang="en-US" altLang="en-US" b="1" dirty="0" smtClean="0"/>
              <a:t>an operations </a:t>
            </a:r>
            <a:r>
              <a:rPr lang="en-US" altLang="en-US" dirty="0" smtClean="0"/>
              <a:t>or </a:t>
            </a:r>
            <a:r>
              <a:rPr lang="en-US" altLang="en-US" b="1" dirty="0" smtClean="0"/>
              <a:t>structural failure</a:t>
            </a:r>
            <a:r>
              <a:rPr lang="en-US" altLang="en-US" dirty="0" smtClean="0"/>
              <a:t>”</a:t>
            </a:r>
          </a:p>
          <a:p>
            <a:pPr eaLnBrk="1" hangingPunct="1"/>
            <a:r>
              <a:rPr lang="en-US" altLang="en-US" dirty="0" smtClean="0"/>
              <a:t>Next slide shows the basic reasons of engineering structural failure</a:t>
            </a:r>
            <a:endParaRPr lang="en-US" altLang="en-US" b="1" dirty="0" smtClean="0"/>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5-</a:t>
            </a:r>
            <a:fld id="{1C42216E-5D49-4D3C-917B-5B1DF377DB3B}" type="slidenum">
              <a:rPr lang="en-US" altLang="en-US" sz="1000" smtClean="0">
                <a:solidFill>
                  <a:schemeClr val="tx1"/>
                </a:solidFill>
              </a:rPr>
              <a:pPr eaLnBrk="1" hangingPunct="1">
                <a:spcBef>
                  <a:spcPct val="0"/>
                </a:spcBef>
                <a:buClrTx/>
                <a:buSzTx/>
                <a:buFontTx/>
                <a:buNone/>
              </a:pPr>
              <a:t>29</a:t>
            </a:fld>
            <a:endParaRPr lang="en-US" altLang="en-US" sz="1000" dirty="0" smtClean="0">
              <a:solidFill>
                <a:schemeClr val="tx1"/>
              </a:solidFill>
            </a:endParaRPr>
          </a:p>
        </p:txBody>
      </p:sp>
      <p:sp>
        <p:nvSpPr>
          <p:cNvPr id="6"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a:latin typeface="Verdana"/>
              </a:rPr>
              <a:t>Engineering and</a:t>
            </a:r>
            <a:br>
              <a:rPr lang="en-US" altLang="en-US" sz="4000" b="1" dirty="0">
                <a:latin typeface="Verdana"/>
              </a:rPr>
            </a:br>
            <a:r>
              <a:rPr lang="en-US" altLang="en-US" sz="4000" b="1" dirty="0">
                <a:latin typeface="Verdana"/>
              </a:rPr>
              <a:t>Acceptable Risk</a:t>
            </a:r>
            <a:endParaRPr lang="en-US" altLang="en-US" sz="4000" b="1" dirty="0" smtClean="0">
              <a:latin typeface="+mn-lt"/>
            </a:endParaRPr>
          </a:p>
        </p:txBody>
      </p:sp>
    </p:spTree>
    <p:extLst>
      <p:ext uri="{BB962C8B-B14F-4D97-AF65-F5344CB8AC3E}">
        <p14:creationId xmlns:p14="http://schemas.microsoft.com/office/powerpoint/2010/main" val="40177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p:txBody>
          <a:bodyPr/>
          <a:lstStyle/>
          <a:p>
            <a:pPr marL="357188" indent="-357188"/>
            <a:r>
              <a:rPr lang="en-US" altLang="en-US" dirty="0" smtClean="0">
                <a:solidFill>
                  <a:srgbClr val="666699"/>
                </a:solidFill>
              </a:rPr>
              <a:t>Risk and </a:t>
            </a:r>
            <a:r>
              <a:rPr lang="en-US" altLang="en-US" dirty="0" smtClean="0"/>
              <a:t>problem differentiation</a:t>
            </a:r>
          </a:p>
          <a:p>
            <a:pPr lvl="1"/>
            <a:r>
              <a:rPr lang="en-US" altLang="en-US" b="1" dirty="0" smtClean="0"/>
              <a:t>Problems</a:t>
            </a:r>
            <a:r>
              <a:rPr lang="en-US" altLang="en-US" dirty="0" smtClean="0"/>
              <a:t> exist today and may be the result of past decisions (or omissions) </a:t>
            </a:r>
          </a:p>
          <a:p>
            <a:pPr lvl="1"/>
            <a:r>
              <a:rPr lang="en-US" altLang="en-US" b="1" dirty="0" smtClean="0"/>
              <a:t>Risks</a:t>
            </a:r>
            <a:r>
              <a:rPr lang="en-US" altLang="en-US" dirty="0" smtClean="0"/>
              <a:t> are potential future problems which may happen as a result of decisions taken today</a:t>
            </a:r>
            <a:endParaRPr lang="en-US" altLang="en-US" dirty="0">
              <a:solidFill>
                <a:srgbClr val="666699"/>
              </a:solidFill>
            </a:endParaRP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3</a:t>
            </a:fld>
            <a:endParaRPr lang="en-US" altLang="en-US" sz="1000" dirty="0" smtClean="0">
              <a:solidFill>
                <a:srgbClr val="000000"/>
              </a:solidFill>
            </a:endParaRPr>
          </a:p>
        </p:txBody>
      </p:sp>
      <p:sp>
        <p:nvSpPr>
          <p:cNvPr id="6" name="Rectangle 2"/>
          <p:cNvSpPr>
            <a:spLocks noGrp="1" noChangeArrowheads="1"/>
          </p:cNvSpPr>
          <p:nvPr>
            <p:ph type="title"/>
          </p:nvPr>
        </p:nvSpPr>
        <p:spPr>
          <a:xfrm>
            <a:off x="457200" y="277813"/>
            <a:ext cx="8435280" cy="1139825"/>
          </a:xfrm>
        </p:spPr>
        <p:txBody>
          <a:bodyPr anchor="ctr" anchorCtr="0"/>
          <a:lstStyle/>
          <a:p>
            <a:pPr eaLnBrk="1" hangingPunct="1"/>
            <a:r>
              <a:rPr lang="en-US" altLang="en-US" sz="4400" b="1" dirty="0">
                <a:latin typeface="Verdana"/>
              </a:rPr>
              <a:t>Engineering and Risk</a:t>
            </a:r>
          </a:p>
        </p:txBody>
      </p:sp>
    </p:spTree>
    <p:extLst>
      <p:ext uri="{BB962C8B-B14F-4D97-AF65-F5344CB8AC3E}">
        <p14:creationId xmlns:p14="http://schemas.microsoft.com/office/powerpoint/2010/main" val="39803562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Autofit/>
          </a:bodyPr>
          <a:lstStyle/>
          <a:p>
            <a:r>
              <a:rPr lang="en-US" sz="3600" b="1" dirty="0">
                <a:latin typeface="+mn-lt"/>
              </a:rPr>
              <a:t>The  Reasons of </a:t>
            </a:r>
            <a:r>
              <a:rPr lang="tr-TR" sz="3600" b="1" dirty="0" smtClean="0">
                <a:latin typeface="+mn-lt"/>
              </a:rPr>
              <a:t/>
            </a:r>
            <a:br>
              <a:rPr lang="tr-TR" sz="3600" b="1" dirty="0" smtClean="0">
                <a:latin typeface="+mn-lt"/>
              </a:rPr>
            </a:br>
            <a:r>
              <a:rPr lang="en-US" sz="3600" b="1" dirty="0" smtClean="0">
                <a:latin typeface="+mn-lt"/>
              </a:rPr>
              <a:t>Engineering</a:t>
            </a:r>
            <a:r>
              <a:rPr lang="tr-TR" sz="3600" b="1" dirty="0" smtClean="0">
                <a:latin typeface="+mn-lt"/>
              </a:rPr>
              <a:t> </a:t>
            </a:r>
            <a:r>
              <a:rPr lang="en-US" sz="3600" b="1" dirty="0" smtClean="0">
                <a:latin typeface="+mn-lt"/>
              </a:rPr>
              <a:t>Structural Failure</a:t>
            </a:r>
            <a:endParaRPr lang="en-US" sz="3600" b="1" dirty="0">
              <a:latin typeface="+mn-lt"/>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4466" y="1528787"/>
            <a:ext cx="6733918" cy="4204469"/>
          </a:xfrm>
          <a:prstGeom prst="rect">
            <a:avLst/>
          </a:prstGeom>
          <a:ln>
            <a:noFill/>
          </a:ln>
          <a:effectLst>
            <a:softEdge rad="112500"/>
          </a:effectLst>
        </p:spPr>
      </p:pic>
      <p:sp>
        <p:nvSpPr>
          <p:cNvPr id="7" name="Footer Placeholder 6"/>
          <p:cNvSpPr>
            <a:spLocks noGrp="1"/>
          </p:cNvSpPr>
          <p:nvPr>
            <p:ph type="ftr" sz="quarter" idx="11"/>
          </p:nvPr>
        </p:nvSpPr>
        <p:spPr>
          <a:xfrm>
            <a:off x="611560" y="5805264"/>
            <a:ext cx="7992888" cy="544489"/>
          </a:xfrm>
        </p:spPr>
        <p:txBody>
          <a:bodyPr/>
          <a:lstStyle/>
          <a:p>
            <a:pPr algn="l"/>
            <a:r>
              <a:rPr lang="en-US" altLang="en-US" sz="1500" kern="0" dirty="0" smtClean="0">
                <a:solidFill>
                  <a:srgbClr val="666699"/>
                </a:solidFill>
              </a:rPr>
              <a:t>“</a:t>
            </a:r>
            <a:r>
              <a:rPr lang="en-US" sz="1500" b="1" dirty="0" smtClean="0">
                <a:solidFill>
                  <a:schemeClr val="tx2"/>
                </a:solidFill>
              </a:rPr>
              <a:t>Swiss Federal Institute of Technology</a:t>
            </a:r>
            <a:r>
              <a:rPr lang="en-US" altLang="en-US" sz="1500" kern="0" dirty="0" smtClean="0">
                <a:solidFill>
                  <a:srgbClr val="666699"/>
                </a:solidFill>
              </a:rPr>
              <a:t>”</a:t>
            </a:r>
            <a:r>
              <a:rPr lang="en-US" sz="1500" b="1" dirty="0" smtClean="0">
                <a:solidFill>
                  <a:schemeClr val="tx2"/>
                </a:solidFill>
              </a:rPr>
              <a:t> study o</a:t>
            </a:r>
            <a:r>
              <a:rPr lang="tr-TR" sz="1500" b="1" dirty="0" smtClean="0">
                <a:solidFill>
                  <a:schemeClr val="tx2"/>
                </a:solidFill>
              </a:rPr>
              <a:t>ver</a:t>
            </a:r>
            <a:r>
              <a:rPr lang="en-US" sz="1500" b="1" dirty="0" smtClean="0">
                <a:solidFill>
                  <a:schemeClr val="tx2"/>
                </a:solidFill>
              </a:rPr>
              <a:t> 800 structural </a:t>
            </a:r>
            <a:r>
              <a:rPr lang="en-US" sz="1500" b="1" dirty="0">
                <a:solidFill>
                  <a:schemeClr val="tx2"/>
                </a:solidFill>
              </a:rPr>
              <a:t>failure cases </a:t>
            </a:r>
            <a:r>
              <a:rPr lang="en-US" sz="1500" b="1" dirty="0" smtClean="0">
                <a:solidFill>
                  <a:schemeClr val="tx2"/>
                </a:solidFill>
              </a:rPr>
              <a:t>show that 504 killed, 592 injured, millions of dollars damage incurred.</a:t>
            </a:r>
            <a:endParaRPr lang="en-US" sz="1500" b="1" dirty="0">
              <a:solidFill>
                <a:schemeClr val="tx2"/>
              </a:solidFill>
            </a:endParaRPr>
          </a:p>
        </p:txBody>
      </p:sp>
      <p:sp>
        <p:nvSpPr>
          <p:cNvPr id="6"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30</a:t>
            </a:fld>
            <a:endParaRPr lang="en-US" altLang="en-US" sz="1000" dirty="0" smtClean="0">
              <a:solidFill>
                <a:srgbClr val="000000"/>
              </a:solidFill>
            </a:endParaRPr>
          </a:p>
        </p:txBody>
      </p:sp>
    </p:spTree>
    <p:extLst>
      <p:ext uri="{BB962C8B-B14F-4D97-AF65-F5344CB8AC3E}">
        <p14:creationId xmlns:p14="http://schemas.microsoft.com/office/powerpoint/2010/main" val="14305833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000" b="1" dirty="0" smtClean="0">
                <a:latin typeface="Verdana"/>
              </a:rPr>
              <a:t>Approaches to </a:t>
            </a:r>
            <a:r>
              <a:rPr lang="tr-TR" altLang="en-US" sz="4000" b="1" dirty="0" smtClean="0">
                <a:latin typeface="Verdana"/>
              </a:rPr>
              <a:t/>
            </a:r>
            <a:br>
              <a:rPr lang="tr-TR" altLang="en-US" sz="4000" b="1" dirty="0" smtClean="0">
                <a:latin typeface="Verdana"/>
              </a:rPr>
            </a:br>
            <a:r>
              <a:rPr lang="en-US" altLang="en-US" sz="4000" b="1" dirty="0" smtClean="0">
                <a:latin typeface="Verdana"/>
              </a:rPr>
              <a:t>Acceptable Risk</a:t>
            </a:r>
            <a:endParaRPr lang="en-US" altLang="en-US" sz="4000" b="1" dirty="0">
              <a:latin typeface="Verdana"/>
            </a:endParaRPr>
          </a:p>
        </p:txBody>
      </p:sp>
      <p:sp>
        <p:nvSpPr>
          <p:cNvPr id="5123" name="Rectangle 3"/>
          <p:cNvSpPr>
            <a:spLocks noGrp="1" noChangeArrowheads="1"/>
          </p:cNvSpPr>
          <p:nvPr>
            <p:ph type="body" idx="1"/>
          </p:nvPr>
        </p:nvSpPr>
        <p:spPr/>
        <p:txBody>
          <a:bodyPr/>
          <a:lstStyle/>
          <a:p>
            <a:pPr marL="361950" lvl="0" indent="-361950" eaLnBrk="1" hangingPunct="1">
              <a:buClr>
                <a:srgbClr val="999966"/>
              </a:buClr>
              <a:buFont typeface="+mj-lt"/>
              <a:buAutoNum type="arabicPeriod"/>
            </a:pPr>
            <a:r>
              <a:rPr lang="en-US" altLang="en-US" b="1" dirty="0" smtClean="0">
                <a:solidFill>
                  <a:srgbClr val="666699"/>
                </a:solidFill>
              </a:rPr>
              <a:t>Expert’s Approach</a:t>
            </a:r>
            <a:endParaRPr lang="en-US" altLang="en-US" b="1" dirty="0">
              <a:solidFill>
                <a:srgbClr val="666699"/>
              </a:solidFill>
            </a:endParaRPr>
          </a:p>
          <a:p>
            <a:pPr marL="361950" lvl="0" indent="-361950" eaLnBrk="1" hangingPunct="1">
              <a:buClr>
                <a:srgbClr val="999966"/>
              </a:buClr>
              <a:buFont typeface="+mj-lt"/>
              <a:buAutoNum type="arabicPeriod"/>
            </a:pPr>
            <a:r>
              <a:rPr lang="en-US" altLang="en-US" b="1" dirty="0" smtClean="0">
                <a:solidFill>
                  <a:srgbClr val="666699"/>
                </a:solidFill>
              </a:rPr>
              <a:t>Layperson’s </a:t>
            </a:r>
            <a:r>
              <a:rPr lang="en-US" altLang="en-US" b="1" dirty="0">
                <a:solidFill>
                  <a:srgbClr val="666699"/>
                </a:solidFill>
              </a:rPr>
              <a:t>(common </a:t>
            </a:r>
            <a:r>
              <a:rPr lang="en-US" altLang="en-US" b="1" dirty="0" smtClean="0">
                <a:solidFill>
                  <a:srgbClr val="666699"/>
                </a:solidFill>
              </a:rPr>
              <a:t>person</a:t>
            </a:r>
            <a:r>
              <a:rPr lang="tr-TR" altLang="en-US" b="1" dirty="0" smtClean="0">
                <a:solidFill>
                  <a:srgbClr val="666699"/>
                </a:solidFill>
              </a:rPr>
              <a:t>’s</a:t>
            </a:r>
            <a:r>
              <a:rPr lang="en-US" altLang="en-US" b="1" dirty="0" smtClean="0">
                <a:solidFill>
                  <a:srgbClr val="666699"/>
                </a:solidFill>
              </a:rPr>
              <a:t>)</a:t>
            </a:r>
            <a:r>
              <a:rPr lang="tr-TR" altLang="en-US" b="1" dirty="0" smtClean="0">
                <a:solidFill>
                  <a:srgbClr val="666699"/>
                </a:solidFill>
              </a:rPr>
              <a:t> </a:t>
            </a:r>
            <a:r>
              <a:rPr lang="en-US" altLang="en-US" b="1" dirty="0" smtClean="0">
                <a:solidFill>
                  <a:srgbClr val="666699"/>
                </a:solidFill>
              </a:rPr>
              <a:t>Approach</a:t>
            </a:r>
            <a:endParaRPr lang="en-US" altLang="en-US" b="1" dirty="0">
              <a:solidFill>
                <a:srgbClr val="666699"/>
              </a:solidFill>
            </a:endParaRPr>
          </a:p>
          <a:p>
            <a:pPr marL="361950" lvl="0" indent="-361950" eaLnBrk="1" hangingPunct="1">
              <a:buClr>
                <a:srgbClr val="999966"/>
              </a:buClr>
              <a:buFont typeface="+mj-lt"/>
              <a:buAutoNum type="arabicPeriod"/>
            </a:pPr>
            <a:r>
              <a:rPr lang="en-US" altLang="en-US" b="1" dirty="0" smtClean="0">
                <a:solidFill>
                  <a:srgbClr val="666699"/>
                </a:solidFill>
              </a:rPr>
              <a:t>Government </a:t>
            </a:r>
            <a:r>
              <a:rPr lang="en-US" altLang="en-US" b="1" dirty="0">
                <a:solidFill>
                  <a:srgbClr val="666699"/>
                </a:solidFill>
              </a:rPr>
              <a:t>Regulator’s Approach</a:t>
            </a: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31</a:t>
            </a:fld>
            <a:endParaRPr lang="en-US" altLang="en-US" sz="1000" dirty="0" smtClean="0">
              <a:solidFill>
                <a:srgbClr val="000000"/>
              </a:solidFill>
            </a:endParaRPr>
          </a:p>
        </p:txBody>
      </p:sp>
    </p:spTree>
    <p:extLst>
      <p:ext uri="{BB962C8B-B14F-4D97-AF65-F5344CB8AC3E}">
        <p14:creationId xmlns:p14="http://schemas.microsoft.com/office/powerpoint/2010/main" val="27724302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000" b="1" dirty="0" smtClean="0">
                <a:latin typeface="Verdana"/>
              </a:rPr>
              <a:t>Expert’s Approach</a:t>
            </a:r>
            <a:r>
              <a:rPr lang="tr-TR" altLang="en-US" sz="4000" b="1" dirty="0" smtClean="0">
                <a:latin typeface="Verdana"/>
              </a:rPr>
              <a:t> </a:t>
            </a:r>
            <a:r>
              <a:rPr lang="en-US" altLang="en-US" sz="4000" b="1" dirty="0" smtClean="0">
                <a:latin typeface="Verdana"/>
              </a:rPr>
              <a:t>to Acceptable Risk</a:t>
            </a:r>
            <a:endParaRPr lang="en-US" altLang="en-US" sz="4000" b="1" dirty="0">
              <a:latin typeface="Verdana"/>
            </a:endParaRPr>
          </a:p>
        </p:txBody>
      </p:sp>
      <p:sp>
        <p:nvSpPr>
          <p:cNvPr id="5123" name="Rectangle 3"/>
          <p:cNvSpPr>
            <a:spLocks noGrp="1" noChangeArrowheads="1"/>
          </p:cNvSpPr>
          <p:nvPr>
            <p:ph type="body" idx="1"/>
          </p:nvPr>
        </p:nvSpPr>
        <p:spPr/>
        <p:txBody>
          <a:bodyPr/>
          <a:lstStyle/>
          <a:p>
            <a:pPr eaLnBrk="1" hangingPunct="1">
              <a:buClr>
                <a:srgbClr val="999966"/>
              </a:buClr>
            </a:pPr>
            <a:r>
              <a:rPr lang="en-US" altLang="en-US" dirty="0" smtClean="0">
                <a:solidFill>
                  <a:srgbClr val="666699"/>
                </a:solidFill>
              </a:rPr>
              <a:t>Expert’s </a:t>
            </a:r>
            <a:r>
              <a:rPr lang="en-US" altLang="en-US" dirty="0" smtClean="0">
                <a:solidFill>
                  <a:srgbClr val="666699"/>
                </a:solidFill>
              </a:rPr>
              <a:t>approach to acceptable risk is usually </a:t>
            </a:r>
            <a:r>
              <a:rPr lang="en-US" altLang="en-US" b="1" dirty="0" smtClean="0">
                <a:solidFill>
                  <a:srgbClr val="666699"/>
                </a:solidFill>
              </a:rPr>
              <a:t>utilitarian</a:t>
            </a:r>
            <a:endParaRPr lang="tr-TR" altLang="en-US" dirty="0">
              <a:solidFill>
                <a:srgbClr val="666699"/>
              </a:solidFill>
            </a:endParaRPr>
          </a:p>
          <a:p>
            <a:pPr lvl="1" eaLnBrk="1" hangingPunct="1"/>
            <a:r>
              <a:rPr lang="en-US" altLang="en-US" dirty="0" smtClean="0">
                <a:solidFill>
                  <a:srgbClr val="666699"/>
                </a:solidFill>
              </a:rPr>
              <a:t>The answer to any moral question is to be found by determining the course of action that maximizes well-being</a:t>
            </a: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32</a:t>
            </a:fld>
            <a:endParaRPr lang="en-US" altLang="en-US" sz="1000" dirty="0" smtClean="0">
              <a:solidFill>
                <a:srgbClr val="000000"/>
              </a:solidFill>
            </a:endParaRPr>
          </a:p>
        </p:txBody>
      </p:sp>
    </p:spTree>
    <p:extLst>
      <p:ext uri="{BB962C8B-B14F-4D97-AF65-F5344CB8AC3E}">
        <p14:creationId xmlns:p14="http://schemas.microsoft.com/office/powerpoint/2010/main" val="18884350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000" b="1" dirty="0">
                <a:latin typeface="Verdana"/>
              </a:rPr>
              <a:t>Expert’s Approach</a:t>
            </a:r>
            <a:r>
              <a:rPr lang="tr-TR" altLang="en-US" sz="4000" b="1" dirty="0">
                <a:latin typeface="Verdana"/>
              </a:rPr>
              <a:t> </a:t>
            </a:r>
            <a:r>
              <a:rPr lang="en-US" altLang="en-US" sz="4000" b="1" dirty="0">
                <a:latin typeface="Verdana"/>
              </a:rPr>
              <a:t>to Acceptable Risk</a:t>
            </a:r>
            <a:endParaRPr lang="en-US" altLang="en-US" sz="3600" b="1" dirty="0">
              <a:latin typeface="Verdana"/>
            </a:endParaRPr>
          </a:p>
        </p:txBody>
      </p:sp>
      <p:sp>
        <p:nvSpPr>
          <p:cNvPr id="5123" name="Rectangle 3"/>
          <p:cNvSpPr>
            <a:spLocks noGrp="1" noChangeArrowheads="1"/>
          </p:cNvSpPr>
          <p:nvPr>
            <p:ph type="body" idx="1"/>
          </p:nvPr>
        </p:nvSpPr>
        <p:spPr/>
        <p:txBody>
          <a:bodyPr/>
          <a:lstStyle/>
          <a:p>
            <a:pPr eaLnBrk="1" hangingPunct="1">
              <a:buClr>
                <a:srgbClr val="999966"/>
              </a:buClr>
            </a:pPr>
            <a:r>
              <a:rPr lang="en-US" altLang="en-US" dirty="0" smtClean="0">
                <a:solidFill>
                  <a:srgbClr val="666699"/>
                </a:solidFill>
              </a:rPr>
              <a:t>For assessment experts generally make use of </a:t>
            </a:r>
            <a:r>
              <a:rPr lang="en-US" altLang="en-US" b="1" dirty="0" smtClean="0">
                <a:solidFill>
                  <a:srgbClr val="666699"/>
                </a:solidFill>
              </a:rPr>
              <a:t>cost-benefit analysis </a:t>
            </a:r>
            <a:r>
              <a:rPr lang="en-US" altLang="en-US" dirty="0" smtClean="0">
                <a:solidFill>
                  <a:srgbClr val="666699"/>
                </a:solidFill>
              </a:rPr>
              <a:t>converted into risk-benefit</a:t>
            </a:r>
            <a:r>
              <a:rPr lang="en-US" altLang="en-US" b="1" dirty="0" smtClean="0">
                <a:solidFill>
                  <a:srgbClr val="666699"/>
                </a:solidFill>
              </a:rPr>
              <a:t> </a:t>
            </a:r>
            <a:r>
              <a:rPr lang="en-US" altLang="en-US" dirty="0" smtClean="0">
                <a:solidFill>
                  <a:srgbClr val="666699"/>
                </a:solidFill>
              </a:rPr>
              <a:t>analysis </a:t>
            </a:r>
          </a:p>
          <a:p>
            <a:pPr lvl="1" eaLnBrk="1" hangingPunct="1"/>
            <a:r>
              <a:rPr lang="en-US" altLang="en-US" dirty="0" smtClean="0">
                <a:solidFill>
                  <a:srgbClr val="666699"/>
                </a:solidFill>
              </a:rPr>
              <a:t>Here </a:t>
            </a:r>
            <a:r>
              <a:rPr lang="en-US" altLang="en-US" b="1" dirty="0" smtClean="0">
                <a:solidFill>
                  <a:srgbClr val="666699"/>
                </a:solidFill>
              </a:rPr>
              <a:t>cost</a:t>
            </a:r>
            <a:r>
              <a:rPr lang="en-US" altLang="en-US" dirty="0" smtClean="0">
                <a:solidFill>
                  <a:srgbClr val="666699"/>
                </a:solidFill>
              </a:rPr>
              <a:t> is measured in terms of risk of deaths, injuries, or other harms associated with a given course of action</a:t>
            </a:r>
          </a:p>
          <a:p>
            <a:pPr lvl="1" eaLnBrk="1" hangingPunct="1"/>
            <a:r>
              <a:rPr lang="en-US" altLang="en-US" dirty="0" smtClean="0">
                <a:solidFill>
                  <a:srgbClr val="666699"/>
                </a:solidFill>
              </a:rPr>
              <a:t>But cost-benefit analysis has some limitations</a:t>
            </a:r>
            <a:endParaRPr lang="tr-TR" altLang="en-US" dirty="0" smtClean="0">
              <a:solidFill>
                <a:srgbClr val="666699"/>
              </a:solidFill>
            </a:endParaRPr>
          </a:p>
          <a:p>
            <a:pPr lvl="2" eaLnBrk="1" hangingPunct="1"/>
            <a:r>
              <a:rPr lang="en-GB" altLang="en-US" dirty="0">
                <a:solidFill>
                  <a:srgbClr val="666699"/>
                </a:solidFill>
              </a:rPr>
              <a:t>It is not always possible to translate all of the risks and benefits into monetary terms</a:t>
            </a:r>
          </a:p>
          <a:p>
            <a:pPr lvl="2" eaLnBrk="1" hangingPunct="1"/>
            <a:r>
              <a:rPr lang="en-GB" altLang="en-US" dirty="0">
                <a:solidFill>
                  <a:srgbClr val="666699"/>
                </a:solidFill>
              </a:rPr>
              <a:t>What is the monetary value of human life</a:t>
            </a:r>
            <a:r>
              <a:rPr lang="en-GB" altLang="en-US" dirty="0" smtClean="0">
                <a:solidFill>
                  <a:srgbClr val="666699"/>
                </a:solidFill>
              </a:rPr>
              <a:t>?</a:t>
            </a:r>
            <a:endParaRPr lang="en-GB" altLang="en-US" dirty="0">
              <a:solidFill>
                <a:srgbClr val="666699"/>
              </a:solidFill>
            </a:endParaRP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33</a:t>
            </a:fld>
            <a:endParaRPr lang="en-US" altLang="en-US" sz="1000" dirty="0" smtClean="0">
              <a:solidFill>
                <a:srgbClr val="000000"/>
              </a:solidFill>
            </a:endParaRPr>
          </a:p>
        </p:txBody>
      </p:sp>
    </p:spTree>
    <p:extLst>
      <p:ext uri="{BB962C8B-B14F-4D97-AF65-F5344CB8AC3E}">
        <p14:creationId xmlns:p14="http://schemas.microsoft.com/office/powerpoint/2010/main" val="42184040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000" b="1" dirty="0" smtClean="0">
                <a:latin typeface="Verdana"/>
              </a:rPr>
              <a:t>Layperson</a:t>
            </a:r>
            <a:r>
              <a:rPr lang="tr-TR" altLang="en-US" sz="4000" b="1" dirty="0" smtClean="0">
                <a:latin typeface="Verdana"/>
              </a:rPr>
              <a:t>’</a:t>
            </a:r>
            <a:r>
              <a:rPr lang="en-US" altLang="en-US" sz="4000" b="1" dirty="0" smtClean="0">
                <a:latin typeface="Verdana"/>
              </a:rPr>
              <a:t>s Approach to Acceptable Risk</a:t>
            </a:r>
            <a:endParaRPr lang="en-US" altLang="en-US" sz="4000" b="1" dirty="0">
              <a:latin typeface="Verdana"/>
            </a:endParaRPr>
          </a:p>
        </p:txBody>
      </p:sp>
      <p:sp>
        <p:nvSpPr>
          <p:cNvPr id="5123" name="Rectangle 3"/>
          <p:cNvSpPr>
            <a:spLocks noGrp="1" noChangeArrowheads="1"/>
          </p:cNvSpPr>
          <p:nvPr>
            <p:ph type="body" idx="1"/>
          </p:nvPr>
        </p:nvSpPr>
        <p:spPr/>
        <p:txBody>
          <a:bodyPr/>
          <a:lstStyle/>
          <a:p>
            <a:pPr lvl="0" eaLnBrk="1" hangingPunct="1">
              <a:lnSpc>
                <a:spcPct val="90000"/>
              </a:lnSpc>
              <a:buClr>
                <a:srgbClr val="999966"/>
              </a:buClr>
            </a:pPr>
            <a:r>
              <a:rPr lang="en-US" altLang="en-US" dirty="0" smtClean="0">
                <a:solidFill>
                  <a:srgbClr val="666699"/>
                </a:solidFill>
              </a:rPr>
              <a:t>Layperson </a:t>
            </a:r>
            <a:r>
              <a:rPr lang="en-US" altLang="en-US" dirty="0">
                <a:solidFill>
                  <a:srgbClr val="666699"/>
                </a:solidFill>
              </a:rPr>
              <a:t>(common person</a:t>
            </a:r>
            <a:r>
              <a:rPr lang="en-US" altLang="en-US" dirty="0" smtClean="0">
                <a:solidFill>
                  <a:srgbClr val="666699"/>
                </a:solidFill>
              </a:rPr>
              <a:t>) </a:t>
            </a:r>
            <a:r>
              <a:rPr lang="en-US" altLang="en-US" dirty="0">
                <a:solidFill>
                  <a:srgbClr val="666699"/>
                </a:solidFill>
              </a:rPr>
              <a:t>understand </a:t>
            </a:r>
            <a:r>
              <a:rPr lang="en-US" altLang="en-US" dirty="0" smtClean="0">
                <a:solidFill>
                  <a:srgbClr val="666699"/>
                </a:solidFill>
              </a:rPr>
              <a:t>risk differently than risk </a:t>
            </a:r>
            <a:r>
              <a:rPr lang="en-US" altLang="en-US" dirty="0" smtClean="0">
                <a:solidFill>
                  <a:srgbClr val="666699"/>
                </a:solidFill>
              </a:rPr>
              <a:t>experts;</a:t>
            </a:r>
            <a:endParaRPr lang="en-US" altLang="en-US" dirty="0" smtClean="0">
              <a:solidFill>
                <a:srgbClr val="666699"/>
              </a:solidFill>
            </a:endParaRPr>
          </a:p>
          <a:p>
            <a:pPr lvl="1" eaLnBrk="1" hangingPunct="1">
              <a:lnSpc>
                <a:spcPct val="90000"/>
              </a:lnSpc>
            </a:pPr>
            <a:r>
              <a:rPr lang="en-US" altLang="en-US" dirty="0" smtClean="0">
                <a:solidFill>
                  <a:srgbClr val="666699"/>
                </a:solidFill>
              </a:rPr>
              <a:t>often </a:t>
            </a:r>
            <a:r>
              <a:rPr lang="en-US" altLang="en-US" dirty="0" smtClean="0">
                <a:solidFill>
                  <a:srgbClr val="666699"/>
                </a:solidFill>
              </a:rPr>
              <a:t>overestimate, or underestimate severity of risks,</a:t>
            </a:r>
          </a:p>
          <a:p>
            <a:pPr lvl="1" eaLnBrk="1" hangingPunct="1">
              <a:lnSpc>
                <a:spcPct val="90000"/>
              </a:lnSpc>
            </a:pPr>
            <a:r>
              <a:rPr lang="en-US" altLang="en-US" dirty="0" smtClean="0">
                <a:solidFill>
                  <a:srgbClr val="666699"/>
                </a:solidFill>
              </a:rPr>
              <a:t>more </a:t>
            </a:r>
            <a:r>
              <a:rPr lang="en-US" altLang="en-US" dirty="0" smtClean="0">
                <a:solidFill>
                  <a:srgbClr val="666699"/>
                </a:solidFill>
              </a:rPr>
              <a:t>closely follows respect-for-persons approach than the utilitarian approaches used by many </a:t>
            </a:r>
            <a:r>
              <a:rPr lang="en-US" altLang="en-US" dirty="0" smtClean="0">
                <a:solidFill>
                  <a:srgbClr val="666699"/>
                </a:solidFill>
              </a:rPr>
              <a:t>experts</a:t>
            </a:r>
          </a:p>
          <a:p>
            <a:pPr lvl="0" eaLnBrk="1" hangingPunct="1">
              <a:lnSpc>
                <a:spcPct val="90000"/>
              </a:lnSpc>
              <a:buClr>
                <a:srgbClr val="999966"/>
              </a:buClr>
            </a:pPr>
            <a:r>
              <a:rPr lang="en-US" altLang="en-US" dirty="0">
                <a:solidFill>
                  <a:srgbClr val="666699"/>
                </a:solidFill>
              </a:rPr>
              <a:t>According to layperson (common person); acceptable risk is one in which risk is; </a:t>
            </a:r>
          </a:p>
          <a:p>
            <a:pPr lvl="1" eaLnBrk="1" hangingPunct="1">
              <a:lnSpc>
                <a:spcPct val="90000"/>
              </a:lnSpc>
            </a:pPr>
            <a:r>
              <a:rPr lang="en-US" altLang="en-US" dirty="0">
                <a:solidFill>
                  <a:srgbClr val="666699"/>
                </a:solidFill>
              </a:rPr>
              <a:t>freely assumed by free and informed consent,</a:t>
            </a:r>
          </a:p>
          <a:p>
            <a:pPr lvl="1" eaLnBrk="1" hangingPunct="1">
              <a:lnSpc>
                <a:spcPct val="90000"/>
              </a:lnSpc>
            </a:pPr>
            <a:r>
              <a:rPr lang="en-US" altLang="en-US" dirty="0">
                <a:solidFill>
                  <a:srgbClr val="666699"/>
                </a:solidFill>
              </a:rPr>
              <a:t>justly distributed,</a:t>
            </a:r>
          </a:p>
          <a:p>
            <a:pPr lvl="1" eaLnBrk="1" hangingPunct="1">
              <a:lnSpc>
                <a:spcPct val="90000"/>
              </a:lnSpc>
            </a:pPr>
            <a:r>
              <a:rPr lang="en-US" altLang="en-US" dirty="0">
                <a:solidFill>
                  <a:srgbClr val="666699"/>
                </a:solidFill>
              </a:rPr>
              <a:t>properly </a:t>
            </a:r>
            <a:r>
              <a:rPr lang="en-US" altLang="en-US" dirty="0" smtClean="0">
                <a:solidFill>
                  <a:srgbClr val="666699"/>
                </a:solidFill>
              </a:rPr>
              <a:t>compensated</a:t>
            </a:r>
            <a:endParaRPr lang="en-US" altLang="en-US" dirty="0">
              <a:solidFill>
                <a:srgbClr val="666699"/>
              </a:solidFill>
            </a:endParaRP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34</a:t>
            </a:fld>
            <a:endParaRPr lang="en-US" altLang="en-US" sz="1000" dirty="0" smtClean="0">
              <a:solidFill>
                <a:srgbClr val="000000"/>
              </a:solidFill>
            </a:endParaRPr>
          </a:p>
        </p:txBody>
      </p:sp>
    </p:spTree>
    <p:extLst>
      <p:ext uri="{BB962C8B-B14F-4D97-AF65-F5344CB8AC3E}">
        <p14:creationId xmlns:p14="http://schemas.microsoft.com/office/powerpoint/2010/main" val="20063158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000" b="1" dirty="0" smtClean="0">
                <a:latin typeface="Verdana"/>
              </a:rPr>
              <a:t>Example: Neighborhood Nuclear Power Plant</a:t>
            </a:r>
            <a:endParaRPr lang="en-US" altLang="en-US" sz="4000" b="1" dirty="0">
              <a:latin typeface="Verdana"/>
            </a:endParaRPr>
          </a:p>
        </p:txBody>
      </p:sp>
      <p:sp>
        <p:nvSpPr>
          <p:cNvPr id="5123" name="Rectangle 3"/>
          <p:cNvSpPr>
            <a:spLocks noGrp="1" noChangeArrowheads="1"/>
          </p:cNvSpPr>
          <p:nvPr>
            <p:ph type="body" idx="1"/>
          </p:nvPr>
        </p:nvSpPr>
        <p:spPr/>
        <p:txBody>
          <a:bodyPr/>
          <a:lstStyle/>
          <a:p>
            <a:pPr lvl="0" eaLnBrk="1" hangingPunct="1">
              <a:buClr>
                <a:srgbClr val="999966"/>
              </a:buClr>
            </a:pPr>
            <a:r>
              <a:rPr lang="en-US" altLang="en-US" dirty="0" smtClean="0">
                <a:solidFill>
                  <a:srgbClr val="666699"/>
                </a:solidFill>
              </a:rPr>
              <a:t>The electric power company proposes to build a nuclear power plant near your neighborhood</a:t>
            </a:r>
          </a:p>
          <a:p>
            <a:pPr lvl="0" eaLnBrk="1" hangingPunct="1">
              <a:buClr>
                <a:srgbClr val="999966"/>
              </a:buClr>
            </a:pPr>
            <a:r>
              <a:rPr lang="en-US" altLang="en-US" dirty="0" smtClean="0">
                <a:solidFill>
                  <a:srgbClr val="666699"/>
                </a:solidFill>
              </a:rPr>
              <a:t>The power probably will be sold out of state to electricity market network because prices are higher there</a:t>
            </a:r>
            <a:endParaRPr lang="en-US" altLang="en-US" dirty="0">
              <a:solidFill>
                <a:srgbClr val="666699"/>
              </a:solidFill>
            </a:endParaRP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35</a:t>
            </a:fld>
            <a:endParaRPr lang="en-US" altLang="en-US" sz="1000" dirty="0" smtClean="0">
              <a:solidFill>
                <a:srgbClr val="000000"/>
              </a:solidFill>
            </a:endParaRPr>
          </a:p>
        </p:txBody>
      </p:sp>
    </p:spTree>
    <p:extLst>
      <p:ext uri="{BB962C8B-B14F-4D97-AF65-F5344CB8AC3E}">
        <p14:creationId xmlns:p14="http://schemas.microsoft.com/office/powerpoint/2010/main" val="17180108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000" b="1" dirty="0">
                <a:latin typeface="Verdana"/>
              </a:rPr>
              <a:t>Example: Neighborhood Nuclear Power Plant</a:t>
            </a:r>
            <a:endParaRPr lang="en-US" altLang="en-US" sz="4400" b="1" dirty="0">
              <a:latin typeface="Verdana"/>
            </a:endParaRPr>
          </a:p>
        </p:txBody>
      </p:sp>
      <p:sp>
        <p:nvSpPr>
          <p:cNvPr id="5123" name="Rectangle 3"/>
          <p:cNvSpPr>
            <a:spLocks noGrp="1" noChangeArrowheads="1"/>
          </p:cNvSpPr>
          <p:nvPr>
            <p:ph type="body" idx="1"/>
          </p:nvPr>
        </p:nvSpPr>
        <p:spPr>
          <a:xfrm>
            <a:off x="457200" y="1600200"/>
            <a:ext cx="8579296" cy="4530725"/>
          </a:xfrm>
        </p:spPr>
        <p:txBody>
          <a:bodyPr/>
          <a:lstStyle/>
          <a:p>
            <a:pPr lvl="0" eaLnBrk="1" hangingPunct="1">
              <a:buClr>
                <a:srgbClr val="999966"/>
              </a:buClr>
            </a:pPr>
            <a:r>
              <a:rPr lang="en-US" altLang="en-US" dirty="0" smtClean="0">
                <a:solidFill>
                  <a:srgbClr val="666699"/>
                </a:solidFill>
              </a:rPr>
              <a:t>Layperson’s key questions of evaluation:</a:t>
            </a:r>
          </a:p>
          <a:p>
            <a:pPr marL="717550" lvl="1" indent="-317500">
              <a:buClr>
                <a:srgbClr val="999966"/>
              </a:buClr>
              <a:buFont typeface="+mj-lt"/>
              <a:buAutoNum type="arabicPeriod"/>
            </a:pPr>
            <a:r>
              <a:rPr lang="en-US" altLang="en-US" dirty="0" smtClean="0">
                <a:solidFill>
                  <a:srgbClr val="666699"/>
                </a:solidFill>
              </a:rPr>
              <a:t>Is the risk voluntary?</a:t>
            </a:r>
            <a:endParaRPr lang="en-US" altLang="en-US" sz="2000" dirty="0" smtClean="0">
              <a:solidFill>
                <a:srgbClr val="666699"/>
              </a:solidFill>
            </a:endParaRPr>
          </a:p>
          <a:p>
            <a:pPr lvl="2">
              <a:buClr>
                <a:srgbClr val="FF9900"/>
              </a:buClr>
            </a:pPr>
            <a:r>
              <a:rPr lang="en-US" altLang="en-US" dirty="0" smtClean="0">
                <a:solidFill>
                  <a:srgbClr val="666699"/>
                </a:solidFill>
              </a:rPr>
              <a:t>Yes, within the limits of the democratic process</a:t>
            </a:r>
          </a:p>
          <a:p>
            <a:pPr marL="717550" lvl="1" indent="-317500">
              <a:buClr>
                <a:srgbClr val="999966"/>
              </a:buClr>
              <a:buFont typeface="+mj-lt"/>
              <a:buAutoNum type="arabicPeriod"/>
            </a:pPr>
            <a:r>
              <a:rPr lang="en-US" altLang="en-US" dirty="0" smtClean="0">
                <a:solidFill>
                  <a:srgbClr val="666699"/>
                </a:solidFill>
              </a:rPr>
              <a:t>Does the person assuming the risk understand it?</a:t>
            </a:r>
            <a:endParaRPr lang="en-US" altLang="en-US" sz="2000" dirty="0" smtClean="0">
              <a:solidFill>
                <a:srgbClr val="666699"/>
              </a:solidFill>
            </a:endParaRPr>
          </a:p>
          <a:p>
            <a:pPr lvl="2">
              <a:buClr>
                <a:srgbClr val="FF9900"/>
              </a:buClr>
            </a:pPr>
            <a:r>
              <a:rPr lang="en-US" altLang="en-US" dirty="0" smtClean="0">
                <a:solidFill>
                  <a:srgbClr val="666699"/>
                </a:solidFill>
              </a:rPr>
              <a:t>No, the general public does not understand nuclear energy</a:t>
            </a:r>
          </a:p>
          <a:p>
            <a:pPr marL="717550" lvl="1" indent="-317500">
              <a:buClr>
                <a:srgbClr val="999966"/>
              </a:buClr>
              <a:buFont typeface="+mj-lt"/>
              <a:buAutoNum type="arabicPeriod"/>
            </a:pPr>
            <a:r>
              <a:rPr lang="en-US" altLang="en-US" dirty="0" smtClean="0">
                <a:solidFill>
                  <a:srgbClr val="666699"/>
                </a:solidFill>
              </a:rPr>
              <a:t>Does the person assuming the risk have control?</a:t>
            </a:r>
            <a:r>
              <a:rPr lang="en-US" altLang="en-US" sz="2000" dirty="0" smtClean="0">
                <a:solidFill>
                  <a:srgbClr val="666699"/>
                </a:solidFill>
              </a:rPr>
              <a:t> </a:t>
            </a:r>
          </a:p>
          <a:p>
            <a:pPr lvl="2">
              <a:buClr>
                <a:srgbClr val="FF9900"/>
              </a:buClr>
            </a:pPr>
            <a:r>
              <a:rPr lang="en-US" altLang="en-US" dirty="0" smtClean="0">
                <a:solidFill>
                  <a:srgbClr val="666699"/>
                </a:solidFill>
              </a:rPr>
              <a:t>No, the power company controls the plant</a:t>
            </a:r>
            <a:endParaRPr lang="en-US" altLang="en-US" sz="1600" dirty="0" smtClean="0">
              <a:solidFill>
                <a:srgbClr val="666699"/>
              </a:solidFill>
            </a:endParaRPr>
          </a:p>
          <a:p>
            <a:pPr marL="717550" lvl="1" indent="-317500">
              <a:buClr>
                <a:srgbClr val="999966"/>
              </a:buClr>
              <a:buFont typeface="+mj-lt"/>
              <a:buAutoNum type="arabicPeriod" startAt="4"/>
            </a:pPr>
            <a:r>
              <a:rPr lang="en-US" altLang="en-US" dirty="0" smtClean="0">
                <a:solidFill>
                  <a:srgbClr val="666699"/>
                </a:solidFill>
              </a:rPr>
              <a:t>Is the risk distributed equitably?</a:t>
            </a:r>
            <a:endParaRPr lang="en-US" altLang="en-US" sz="2000" dirty="0" smtClean="0">
              <a:solidFill>
                <a:srgbClr val="666699"/>
              </a:solidFill>
            </a:endParaRPr>
          </a:p>
          <a:p>
            <a:pPr lvl="2">
              <a:buClr>
                <a:srgbClr val="FF9900"/>
              </a:buClr>
            </a:pPr>
            <a:r>
              <a:rPr lang="en-US" altLang="en-US" dirty="0" smtClean="0">
                <a:solidFill>
                  <a:srgbClr val="666699"/>
                </a:solidFill>
              </a:rPr>
              <a:t>No, those living close to the plant take a higher risk</a:t>
            </a:r>
          </a:p>
          <a:p>
            <a:pPr marL="717550" lvl="1" indent="-317500">
              <a:buClr>
                <a:srgbClr val="999966"/>
              </a:buClr>
              <a:buFont typeface="+mj-lt"/>
              <a:buAutoNum type="arabicPeriod" startAt="4"/>
            </a:pPr>
            <a:r>
              <a:rPr lang="en-US" altLang="en-US" dirty="0" smtClean="0">
                <a:solidFill>
                  <a:srgbClr val="666699"/>
                </a:solidFill>
              </a:rPr>
              <a:t>Are those assuming the risk compensated?</a:t>
            </a:r>
          </a:p>
          <a:p>
            <a:pPr lvl="2">
              <a:buClr>
                <a:srgbClr val="FF9900"/>
              </a:buClr>
            </a:pPr>
            <a:r>
              <a:rPr lang="en-US" altLang="en-US" dirty="0" smtClean="0">
                <a:solidFill>
                  <a:srgbClr val="666699"/>
                </a:solidFill>
              </a:rPr>
              <a:t>No, the power is sold to out of state</a:t>
            </a:r>
            <a:endParaRPr lang="en-US" altLang="en-US" dirty="0">
              <a:solidFill>
                <a:srgbClr val="666699"/>
              </a:solidFill>
            </a:endParaRP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36</a:t>
            </a:fld>
            <a:endParaRPr lang="en-US" altLang="en-US" sz="1000" dirty="0" smtClean="0">
              <a:solidFill>
                <a:srgbClr val="000000"/>
              </a:solidFill>
            </a:endParaRPr>
          </a:p>
        </p:txBody>
      </p:sp>
    </p:spTree>
    <p:extLst>
      <p:ext uri="{BB962C8B-B14F-4D97-AF65-F5344CB8AC3E}">
        <p14:creationId xmlns:p14="http://schemas.microsoft.com/office/powerpoint/2010/main" val="17550649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3600" b="1" dirty="0" smtClean="0">
                <a:latin typeface="Verdana"/>
              </a:rPr>
              <a:t>The Government Regulator’s Approach to Acceptable</a:t>
            </a:r>
            <a:r>
              <a:rPr lang="tr-TR" altLang="en-US" sz="3600" b="1" dirty="0" smtClean="0">
                <a:latin typeface="Verdana"/>
              </a:rPr>
              <a:t> </a:t>
            </a:r>
            <a:r>
              <a:rPr lang="en-US" altLang="en-US" sz="3600" b="1" dirty="0" smtClean="0">
                <a:latin typeface="Verdana"/>
              </a:rPr>
              <a:t>Risk</a:t>
            </a:r>
            <a:endParaRPr lang="en-US" altLang="en-US" sz="3600" b="1" dirty="0">
              <a:latin typeface="Verdana"/>
            </a:endParaRPr>
          </a:p>
        </p:txBody>
      </p:sp>
      <p:sp>
        <p:nvSpPr>
          <p:cNvPr id="5123" name="Rectangle 3"/>
          <p:cNvSpPr>
            <a:spLocks noGrp="1" noChangeArrowheads="1"/>
          </p:cNvSpPr>
          <p:nvPr>
            <p:ph type="body" idx="1"/>
          </p:nvPr>
        </p:nvSpPr>
        <p:spPr/>
        <p:txBody>
          <a:bodyPr/>
          <a:lstStyle/>
          <a:p>
            <a:pPr lvl="0" eaLnBrk="1" hangingPunct="1">
              <a:buClr>
                <a:srgbClr val="999966"/>
              </a:buClr>
            </a:pPr>
            <a:r>
              <a:rPr lang="en-US" altLang="en-US" dirty="0" smtClean="0">
                <a:solidFill>
                  <a:srgbClr val="666699"/>
                </a:solidFill>
              </a:rPr>
              <a:t>According to government regulators; acceptable risk is one in which </a:t>
            </a:r>
            <a:r>
              <a:rPr lang="en-US" altLang="en-US" b="1" dirty="0" smtClean="0">
                <a:solidFill>
                  <a:srgbClr val="666699"/>
                </a:solidFill>
              </a:rPr>
              <a:t>protecting</a:t>
            </a:r>
            <a:r>
              <a:rPr lang="en-US" altLang="en-US" dirty="0" smtClean="0">
                <a:solidFill>
                  <a:srgbClr val="666699"/>
                </a:solidFill>
              </a:rPr>
              <a:t> the public from harm has been weighed more heavily than benefiting the public</a:t>
            </a:r>
            <a:endParaRPr lang="en-US" altLang="en-US" dirty="0">
              <a:solidFill>
                <a:srgbClr val="666699"/>
              </a:solidFill>
            </a:endParaRP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37</a:t>
            </a:fld>
            <a:endParaRPr lang="en-US" altLang="en-US" sz="1000" dirty="0" smtClean="0">
              <a:solidFill>
                <a:srgbClr val="000000"/>
              </a:solidFill>
            </a:endParaRPr>
          </a:p>
        </p:txBody>
      </p:sp>
    </p:spTree>
    <p:extLst>
      <p:ext uri="{BB962C8B-B14F-4D97-AF65-F5344CB8AC3E}">
        <p14:creationId xmlns:p14="http://schemas.microsoft.com/office/powerpoint/2010/main" val="22209574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3600" b="1" dirty="0" smtClean="0">
                <a:latin typeface="Verdana"/>
              </a:rPr>
              <a:t>The Three Approaches to Acceptable Risk</a:t>
            </a:r>
            <a:r>
              <a:rPr lang="tr-TR" altLang="en-US" sz="3600" b="1" dirty="0" smtClean="0">
                <a:latin typeface="Verdana"/>
              </a:rPr>
              <a:t> </a:t>
            </a:r>
            <a:r>
              <a:rPr lang="en-US" altLang="en-US" sz="3600" b="1" dirty="0" smtClean="0">
                <a:latin typeface="Verdana"/>
              </a:rPr>
              <a:t>Compared</a:t>
            </a:r>
            <a:endParaRPr lang="en-US" altLang="en-US" sz="3600" b="1" dirty="0">
              <a:latin typeface="Verdana"/>
            </a:endParaRPr>
          </a:p>
        </p:txBody>
      </p:sp>
      <p:sp>
        <p:nvSpPr>
          <p:cNvPr id="5123" name="Rectangle 3"/>
          <p:cNvSpPr>
            <a:spLocks noGrp="1" noChangeArrowheads="1"/>
          </p:cNvSpPr>
          <p:nvPr>
            <p:ph type="body" idx="1"/>
          </p:nvPr>
        </p:nvSpPr>
        <p:spPr/>
        <p:txBody>
          <a:bodyPr/>
          <a:lstStyle/>
          <a:p>
            <a:pPr lvl="0" eaLnBrk="1" hangingPunct="1">
              <a:buClr>
                <a:srgbClr val="999966"/>
              </a:buClr>
            </a:pPr>
            <a:r>
              <a:rPr lang="en-US" altLang="en-US" b="1" dirty="0">
                <a:solidFill>
                  <a:srgbClr val="666699"/>
                </a:solidFill>
              </a:rPr>
              <a:t>Risk </a:t>
            </a:r>
            <a:r>
              <a:rPr lang="en-US" altLang="en-US" b="1" dirty="0" smtClean="0">
                <a:solidFill>
                  <a:srgbClr val="666699"/>
                </a:solidFill>
              </a:rPr>
              <a:t>expert</a:t>
            </a:r>
            <a:r>
              <a:rPr lang="en-US" altLang="en-US" dirty="0" smtClean="0">
                <a:solidFill>
                  <a:srgbClr val="666699"/>
                </a:solidFill>
              </a:rPr>
              <a:t>: Wants to balance risk and benefit in a way that </a:t>
            </a:r>
            <a:r>
              <a:rPr lang="en-US" altLang="en-US" dirty="0">
                <a:solidFill>
                  <a:srgbClr val="666699"/>
                </a:solidFill>
              </a:rPr>
              <a:t>optimizes </a:t>
            </a:r>
            <a:r>
              <a:rPr lang="en-US" altLang="en-US" dirty="0" smtClean="0">
                <a:solidFill>
                  <a:srgbClr val="666699"/>
                </a:solidFill>
              </a:rPr>
              <a:t>public well-being</a:t>
            </a:r>
            <a:endParaRPr lang="en-US" altLang="en-US" dirty="0">
              <a:solidFill>
                <a:srgbClr val="666699"/>
              </a:solidFill>
            </a:endParaRPr>
          </a:p>
          <a:p>
            <a:pPr lvl="0" eaLnBrk="1" hangingPunct="1">
              <a:buClr>
                <a:srgbClr val="999966"/>
              </a:buClr>
            </a:pPr>
            <a:r>
              <a:rPr lang="en-US" altLang="en-US" b="1" dirty="0">
                <a:solidFill>
                  <a:srgbClr val="666699"/>
                </a:solidFill>
              </a:rPr>
              <a:t>Layperson</a:t>
            </a:r>
            <a:r>
              <a:rPr lang="en-US" altLang="en-US" dirty="0">
                <a:solidFill>
                  <a:srgbClr val="666699"/>
                </a:solidFill>
              </a:rPr>
              <a:t>: </a:t>
            </a:r>
            <a:r>
              <a:rPr lang="en-US" altLang="en-US" dirty="0" smtClean="0">
                <a:solidFill>
                  <a:srgbClr val="666699"/>
                </a:solidFill>
              </a:rPr>
              <a:t>Wants </a:t>
            </a:r>
            <a:r>
              <a:rPr lang="en-US" altLang="en-US" dirty="0">
                <a:solidFill>
                  <a:srgbClr val="666699"/>
                </a:solidFill>
              </a:rPr>
              <a:t>to protect </a:t>
            </a:r>
            <a:r>
              <a:rPr lang="en-US" altLang="en-US" dirty="0" smtClean="0">
                <a:solidFill>
                  <a:srgbClr val="666699"/>
                </a:solidFill>
              </a:rPr>
              <a:t>himself/herself </a:t>
            </a:r>
            <a:r>
              <a:rPr lang="en-US" altLang="en-US" dirty="0">
                <a:solidFill>
                  <a:srgbClr val="666699"/>
                </a:solidFill>
              </a:rPr>
              <a:t>from </a:t>
            </a:r>
            <a:r>
              <a:rPr lang="en-US" altLang="en-US" dirty="0" smtClean="0">
                <a:solidFill>
                  <a:srgbClr val="666699"/>
                </a:solidFill>
              </a:rPr>
              <a:t>risk</a:t>
            </a:r>
            <a:endParaRPr lang="en-US" altLang="en-US" dirty="0">
              <a:solidFill>
                <a:srgbClr val="666699"/>
              </a:solidFill>
            </a:endParaRPr>
          </a:p>
          <a:p>
            <a:pPr lvl="0" eaLnBrk="1" hangingPunct="1">
              <a:buClr>
                <a:srgbClr val="999966"/>
              </a:buClr>
            </a:pPr>
            <a:r>
              <a:rPr lang="en-US" altLang="en-US" b="1" dirty="0">
                <a:solidFill>
                  <a:srgbClr val="666699"/>
                </a:solidFill>
              </a:rPr>
              <a:t>The government regulator</a:t>
            </a:r>
            <a:r>
              <a:rPr lang="en-US" altLang="en-US" dirty="0">
                <a:solidFill>
                  <a:srgbClr val="666699"/>
                </a:solidFill>
              </a:rPr>
              <a:t>: </a:t>
            </a:r>
            <a:r>
              <a:rPr lang="en-US" altLang="en-US" dirty="0" smtClean="0">
                <a:solidFill>
                  <a:srgbClr val="666699"/>
                </a:solidFill>
              </a:rPr>
              <a:t>Wants </a:t>
            </a:r>
            <a:r>
              <a:rPr lang="en-US" altLang="en-US" dirty="0">
                <a:solidFill>
                  <a:srgbClr val="666699"/>
                </a:solidFill>
              </a:rPr>
              <a:t>as much assurance as possible that the public is not being exposed to unexpected harm</a:t>
            </a:r>
            <a:endParaRPr lang="en-GB" altLang="en-US" dirty="0">
              <a:solidFill>
                <a:srgbClr val="666699"/>
              </a:solidFill>
            </a:endParaRP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38</a:t>
            </a:fld>
            <a:endParaRPr lang="en-US" altLang="en-US" sz="1000" dirty="0" smtClean="0">
              <a:solidFill>
                <a:srgbClr val="000000"/>
              </a:solidFill>
            </a:endParaRPr>
          </a:p>
        </p:txBody>
      </p:sp>
    </p:spTree>
    <p:extLst>
      <p:ext uri="{BB962C8B-B14F-4D97-AF65-F5344CB8AC3E}">
        <p14:creationId xmlns:p14="http://schemas.microsoft.com/office/powerpoint/2010/main" val="29624847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400" b="1" dirty="0">
                <a:latin typeface="Verdana"/>
              </a:rPr>
              <a:t>Engineering and Safety</a:t>
            </a:r>
          </a:p>
        </p:txBody>
      </p:sp>
      <p:sp>
        <p:nvSpPr>
          <p:cNvPr id="5123" name="Rectangle 3"/>
          <p:cNvSpPr>
            <a:spLocks noGrp="1" noChangeArrowheads="1"/>
          </p:cNvSpPr>
          <p:nvPr>
            <p:ph type="body" idx="1"/>
          </p:nvPr>
        </p:nvSpPr>
        <p:spPr>
          <a:xfrm>
            <a:off x="457200" y="1600200"/>
            <a:ext cx="8229600" cy="4925144"/>
          </a:xfrm>
        </p:spPr>
        <p:txBody>
          <a:bodyPr/>
          <a:lstStyle/>
          <a:p>
            <a:pPr>
              <a:buClr>
                <a:srgbClr val="999966"/>
              </a:buClr>
            </a:pPr>
            <a:r>
              <a:rPr lang="en-US" altLang="en-US" b="1" dirty="0" smtClean="0">
                <a:solidFill>
                  <a:srgbClr val="666699"/>
                </a:solidFill>
              </a:rPr>
              <a:t>Safety:</a:t>
            </a:r>
            <a:r>
              <a:rPr lang="en-US" altLang="en-US" dirty="0" smtClean="0">
                <a:solidFill>
                  <a:srgbClr val="666699"/>
                </a:solidFill>
              </a:rPr>
              <a:t> </a:t>
            </a:r>
            <a:r>
              <a:rPr lang="en-US" dirty="0" smtClean="0"/>
              <a:t>Relative freedom from danger, risk, or threat of harm, injury, damage, or loss to personnel and/or property</a:t>
            </a:r>
            <a:endParaRPr lang="en-US" altLang="en-US" dirty="0" smtClean="0">
              <a:solidFill>
                <a:srgbClr val="666699"/>
              </a:solidFill>
            </a:endParaRPr>
          </a:p>
          <a:p>
            <a:pPr marL="0" lvl="0" indent="0" eaLnBrk="1" hangingPunct="1">
              <a:buClr>
                <a:srgbClr val="999966"/>
              </a:buClr>
              <a:buNone/>
            </a:pPr>
            <a:r>
              <a:rPr lang="en-US" altLang="en-US" sz="1600" dirty="0" smtClean="0">
                <a:solidFill>
                  <a:srgbClr val="666699"/>
                </a:solidFill>
              </a:rPr>
              <a:t>http://www.businessdictionary.com/definition/safety.html</a:t>
            </a:r>
          </a:p>
          <a:p>
            <a:pPr marL="0" lvl="0" indent="0" eaLnBrk="1" hangingPunct="1">
              <a:buClr>
                <a:srgbClr val="999966"/>
              </a:buClr>
              <a:buNone/>
            </a:pPr>
            <a:endParaRPr lang="en-US" altLang="en-US" sz="1600" dirty="0" smtClean="0">
              <a:solidFill>
                <a:srgbClr val="666699"/>
              </a:solidFill>
            </a:endParaRPr>
          </a:p>
          <a:p>
            <a:pPr lvl="0" eaLnBrk="1" hangingPunct="1">
              <a:buClr>
                <a:srgbClr val="999966"/>
              </a:buClr>
            </a:pPr>
            <a:r>
              <a:rPr lang="en-US" altLang="en-US" b="1" dirty="0" smtClean="0">
                <a:solidFill>
                  <a:srgbClr val="666699"/>
                </a:solidFill>
              </a:rPr>
              <a:t>Concept of safety: </a:t>
            </a:r>
            <a:r>
              <a:rPr lang="en-US" altLang="en-US" dirty="0" smtClean="0">
                <a:solidFill>
                  <a:srgbClr val="666699"/>
                </a:solidFill>
              </a:rPr>
              <a:t>“A thing is safe if its risks are judged to be acceptable.”</a:t>
            </a:r>
          </a:p>
          <a:p>
            <a:pPr marL="0" lvl="1" indent="0" eaLnBrk="1" hangingPunct="1">
              <a:buClr>
                <a:srgbClr val="FF9900"/>
              </a:buClr>
              <a:buNone/>
            </a:pPr>
            <a:r>
              <a:rPr lang="en-US" altLang="en-US" sz="1600" dirty="0" smtClean="0">
                <a:solidFill>
                  <a:srgbClr val="666699"/>
                </a:solidFill>
              </a:rPr>
              <a:t>William W. </a:t>
            </a:r>
            <a:r>
              <a:rPr lang="en-US" altLang="en-US" sz="1600" dirty="0" err="1" smtClean="0">
                <a:solidFill>
                  <a:srgbClr val="666699"/>
                </a:solidFill>
              </a:rPr>
              <a:t>Lowrance</a:t>
            </a:r>
            <a:endParaRPr lang="en-US" altLang="en-US" sz="1600" dirty="0" smtClean="0">
              <a:solidFill>
                <a:srgbClr val="666699"/>
              </a:solidFill>
            </a:endParaRPr>
          </a:p>
          <a:p>
            <a:pPr marL="0" lvl="0" indent="0">
              <a:buClr>
                <a:srgbClr val="999966"/>
              </a:buClr>
              <a:buNone/>
            </a:pPr>
            <a:endParaRPr lang="en-US" altLang="en-US" sz="1600" b="1" dirty="0" smtClean="0">
              <a:solidFill>
                <a:srgbClr val="666699"/>
              </a:solidFill>
            </a:endParaRPr>
          </a:p>
          <a:p>
            <a:pPr lvl="0">
              <a:buClr>
                <a:srgbClr val="999966"/>
              </a:buClr>
            </a:pPr>
            <a:r>
              <a:rPr lang="en-US" altLang="en-US" b="1" dirty="0" smtClean="0">
                <a:solidFill>
                  <a:srgbClr val="666699"/>
                </a:solidFill>
              </a:rPr>
              <a:t>Reliability:</a:t>
            </a:r>
            <a:r>
              <a:rPr lang="en-US" altLang="en-US" dirty="0" smtClean="0">
                <a:solidFill>
                  <a:srgbClr val="666699"/>
                </a:solidFill>
              </a:rPr>
              <a:t> </a:t>
            </a:r>
            <a:r>
              <a:rPr lang="en-US" dirty="0" smtClean="0">
                <a:solidFill>
                  <a:srgbClr val="666699"/>
                </a:solidFill>
              </a:rPr>
              <a:t>The ability of an item to perform </a:t>
            </a:r>
            <a:r>
              <a:rPr lang="en-US" altLang="en-US" dirty="0" smtClean="0">
                <a:solidFill>
                  <a:srgbClr val="666699"/>
                </a:solidFill>
              </a:rPr>
              <a:t>its intended function </a:t>
            </a:r>
            <a:r>
              <a:rPr lang="en-US" dirty="0" smtClean="0">
                <a:solidFill>
                  <a:srgbClr val="666699"/>
                </a:solidFill>
              </a:rPr>
              <a:t>under stated conditions for a specified period of time</a:t>
            </a:r>
          </a:p>
          <a:p>
            <a:pPr lvl="0">
              <a:buClr>
                <a:srgbClr val="999966"/>
              </a:buClr>
            </a:pPr>
            <a:endParaRPr lang="tr-TR" altLang="en-US" dirty="0">
              <a:solidFill>
                <a:srgbClr val="666699"/>
              </a:solidFill>
            </a:endParaRP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39</a:t>
            </a:fld>
            <a:endParaRPr lang="en-US" altLang="en-US" sz="1000" dirty="0" smtClean="0">
              <a:solidFill>
                <a:srgbClr val="000000"/>
              </a:solidFill>
            </a:endParaRPr>
          </a:p>
        </p:txBody>
      </p:sp>
    </p:spTree>
    <p:extLst>
      <p:ext uri="{BB962C8B-B14F-4D97-AF65-F5344CB8AC3E}">
        <p14:creationId xmlns:p14="http://schemas.microsoft.com/office/powerpoint/2010/main" val="859141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457200" y="1600200"/>
            <a:ext cx="8291264" cy="4530725"/>
          </a:xfrm>
        </p:spPr>
        <p:txBody>
          <a:bodyPr/>
          <a:lstStyle/>
          <a:p>
            <a:pPr lvl="0" eaLnBrk="1" hangingPunct="1">
              <a:buClr>
                <a:srgbClr val="999966"/>
              </a:buClr>
            </a:pPr>
            <a:r>
              <a:rPr lang="en-US" altLang="en-US" dirty="0">
                <a:solidFill>
                  <a:srgbClr val="666699"/>
                </a:solidFill>
              </a:rPr>
              <a:t>Engineering necessarily involves risk </a:t>
            </a:r>
          </a:p>
          <a:p>
            <a:pPr lvl="1" eaLnBrk="1" hangingPunct="1">
              <a:buClr>
                <a:srgbClr val="FF9900"/>
              </a:buClr>
            </a:pPr>
            <a:r>
              <a:rPr lang="en-US" altLang="en-US" dirty="0">
                <a:solidFill>
                  <a:srgbClr val="666699"/>
                </a:solidFill>
              </a:rPr>
              <a:t>Technology imposes risk on the public</a:t>
            </a:r>
          </a:p>
          <a:p>
            <a:pPr lvl="1" eaLnBrk="1" hangingPunct="1"/>
            <a:r>
              <a:rPr lang="en-US" altLang="en-US" sz="2400" dirty="0" smtClean="0"/>
              <a:t>New hazards could be found in products, processes, and chemicals that were once thought to be safe</a:t>
            </a:r>
          </a:p>
          <a:p>
            <a:pPr lvl="1" eaLnBrk="1" hangingPunct="1"/>
            <a:r>
              <a:rPr lang="en-US" altLang="en-US" dirty="0" smtClean="0"/>
              <a:t>Engineers are </a:t>
            </a:r>
            <a:r>
              <a:rPr lang="en-US" altLang="en-US" dirty="0"/>
              <a:t>constantly involved in </a:t>
            </a:r>
            <a:r>
              <a:rPr lang="en-US" altLang="en-US" dirty="0" smtClean="0"/>
              <a:t>innovation</a:t>
            </a:r>
          </a:p>
          <a:p>
            <a:pPr lvl="1" eaLnBrk="1" hangingPunct="1"/>
            <a:r>
              <a:rPr lang="en-US" altLang="en-US" dirty="0" smtClean="0"/>
              <a:t>New machines are created and new compounds synthesized always without full knowledge of their long-term effects on humans or the environment</a:t>
            </a:r>
            <a:endParaRPr lang="en-US" altLang="en-US" dirty="0"/>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5-</a:t>
            </a:r>
            <a:fld id="{1C42216E-5D49-4D3C-917B-5B1DF377DB3B}" type="slidenum">
              <a:rPr lang="en-US" altLang="en-US" sz="1000" smtClean="0">
                <a:solidFill>
                  <a:schemeClr val="tx1"/>
                </a:solidFill>
              </a:rPr>
              <a:pPr eaLnBrk="1" hangingPunct="1">
                <a:spcBef>
                  <a:spcPct val="0"/>
                </a:spcBef>
                <a:buClrTx/>
                <a:buSzTx/>
                <a:buFontTx/>
                <a:buNone/>
              </a:pPr>
              <a:t>4</a:t>
            </a:fld>
            <a:endParaRPr lang="en-US" altLang="en-US" sz="1000" dirty="0" smtClean="0">
              <a:solidFill>
                <a:schemeClr val="tx1"/>
              </a:solidFill>
            </a:endParaRPr>
          </a:p>
        </p:txBody>
      </p:sp>
      <p:sp>
        <p:nvSpPr>
          <p:cNvPr id="7" name="Rectangle 2"/>
          <p:cNvSpPr>
            <a:spLocks noGrp="1" noChangeArrowheads="1"/>
          </p:cNvSpPr>
          <p:nvPr>
            <p:ph type="title"/>
          </p:nvPr>
        </p:nvSpPr>
        <p:spPr>
          <a:xfrm>
            <a:off x="457200" y="277813"/>
            <a:ext cx="8435280" cy="1139825"/>
          </a:xfrm>
        </p:spPr>
        <p:txBody>
          <a:bodyPr anchor="ctr" anchorCtr="0"/>
          <a:lstStyle/>
          <a:p>
            <a:pPr eaLnBrk="1" hangingPunct="1"/>
            <a:r>
              <a:rPr lang="en-US" altLang="en-US" sz="4400" b="1" dirty="0">
                <a:latin typeface="Verdana"/>
              </a:rPr>
              <a:t>Engineering and Risk</a:t>
            </a:r>
          </a:p>
        </p:txBody>
      </p:sp>
    </p:spTree>
    <p:extLst>
      <p:ext uri="{BB962C8B-B14F-4D97-AF65-F5344CB8AC3E}">
        <p14:creationId xmlns:p14="http://schemas.microsoft.com/office/powerpoint/2010/main" val="24966561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400" b="1" dirty="0">
                <a:latin typeface="Verdana"/>
              </a:rPr>
              <a:t>Engineering and Safety</a:t>
            </a:r>
          </a:p>
        </p:txBody>
      </p:sp>
      <p:sp>
        <p:nvSpPr>
          <p:cNvPr id="5123" name="Rectangle 3"/>
          <p:cNvSpPr>
            <a:spLocks noGrp="1" noChangeArrowheads="1"/>
          </p:cNvSpPr>
          <p:nvPr>
            <p:ph type="body" idx="1"/>
          </p:nvPr>
        </p:nvSpPr>
        <p:spPr>
          <a:xfrm>
            <a:off x="457200" y="1600200"/>
            <a:ext cx="8229600" cy="4925144"/>
          </a:xfrm>
        </p:spPr>
        <p:txBody>
          <a:bodyPr/>
          <a:lstStyle/>
          <a:p>
            <a:pPr>
              <a:spcBef>
                <a:spcPct val="50000"/>
              </a:spcBef>
            </a:pPr>
            <a:r>
              <a:rPr lang="en-US" altLang="en-US" dirty="0" smtClean="0">
                <a:solidFill>
                  <a:srgbClr val="666699"/>
                </a:solidFill>
              </a:rPr>
              <a:t>What may be safe enough for one person may </a:t>
            </a:r>
            <a:r>
              <a:rPr lang="en-US" altLang="en-US" dirty="0">
                <a:solidFill>
                  <a:srgbClr val="666699"/>
                </a:solidFill>
              </a:rPr>
              <a:t>not be safe </a:t>
            </a:r>
            <a:r>
              <a:rPr lang="en-US" altLang="en-US" dirty="0" smtClean="0">
                <a:solidFill>
                  <a:srgbClr val="666699"/>
                </a:solidFill>
              </a:rPr>
              <a:t>for someone else, for example:</a:t>
            </a:r>
          </a:p>
          <a:p>
            <a:pPr lvl="1">
              <a:spcBef>
                <a:spcPct val="50000"/>
              </a:spcBef>
            </a:pPr>
            <a:r>
              <a:rPr lang="en-US" altLang="en-US" dirty="0" smtClean="0">
                <a:solidFill>
                  <a:srgbClr val="666699"/>
                </a:solidFill>
              </a:rPr>
              <a:t>A scissors in the hands of a child will never be as safe as it can be in the hands of an adult</a:t>
            </a:r>
          </a:p>
          <a:p>
            <a:pPr lvl="1">
              <a:spcBef>
                <a:spcPct val="50000"/>
              </a:spcBef>
            </a:pPr>
            <a:r>
              <a:rPr lang="en-US" altLang="en-US" dirty="0" smtClean="0">
                <a:solidFill>
                  <a:srgbClr val="666699"/>
                </a:solidFill>
              </a:rPr>
              <a:t>A sick or small baby is more liable to suffer from air pollution than is a healthy adult</a:t>
            </a:r>
            <a:endParaRPr lang="tr-TR" altLang="en-US" dirty="0">
              <a:solidFill>
                <a:srgbClr val="666699"/>
              </a:solidFill>
            </a:endParaRP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40</a:t>
            </a:fld>
            <a:endParaRPr lang="en-US" altLang="en-US" sz="1000" dirty="0" smtClean="0">
              <a:solidFill>
                <a:srgbClr val="000000"/>
              </a:solidFill>
            </a:endParaRPr>
          </a:p>
        </p:txBody>
      </p:sp>
    </p:spTree>
    <p:extLst>
      <p:ext uri="{BB962C8B-B14F-4D97-AF65-F5344CB8AC3E}">
        <p14:creationId xmlns:p14="http://schemas.microsoft.com/office/powerpoint/2010/main" val="5448353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400" b="1" dirty="0">
                <a:latin typeface="Verdana"/>
              </a:rPr>
              <a:t>Engineering and Safety</a:t>
            </a:r>
          </a:p>
        </p:txBody>
      </p:sp>
      <p:sp>
        <p:nvSpPr>
          <p:cNvPr id="5123" name="Rectangle 3"/>
          <p:cNvSpPr>
            <a:spLocks noGrp="1" noChangeArrowheads="1"/>
          </p:cNvSpPr>
          <p:nvPr>
            <p:ph type="body" idx="1"/>
          </p:nvPr>
        </p:nvSpPr>
        <p:spPr>
          <a:xfrm>
            <a:off x="457200" y="1600200"/>
            <a:ext cx="8291264" cy="4530725"/>
          </a:xfrm>
        </p:spPr>
        <p:txBody>
          <a:bodyPr/>
          <a:lstStyle/>
          <a:p>
            <a:pPr lvl="0">
              <a:buClr>
                <a:srgbClr val="999966"/>
              </a:buClr>
            </a:pPr>
            <a:r>
              <a:rPr lang="en-US" altLang="en-US" dirty="0" smtClean="0">
                <a:solidFill>
                  <a:srgbClr val="666699"/>
                </a:solidFill>
              </a:rPr>
              <a:t>No duty of the engineer is more important than to protect the safety and well-being of the public as per Chapter-2, engineering codes of ethics:</a:t>
            </a:r>
          </a:p>
          <a:p>
            <a:pPr lvl="1"/>
            <a:r>
              <a:rPr lang="en-US" altLang="en-US" dirty="0" smtClean="0">
                <a:solidFill>
                  <a:srgbClr val="666699"/>
                </a:solidFill>
              </a:rPr>
              <a:t>Engineers must hold paramount the safety, health, and welfare of the public</a:t>
            </a:r>
          </a:p>
          <a:p>
            <a:pPr lvl="1"/>
            <a:r>
              <a:rPr lang="en-US" altLang="en-US" dirty="0" smtClean="0">
                <a:solidFill>
                  <a:srgbClr val="666699"/>
                </a:solidFill>
              </a:rPr>
              <a:t>Engineers are required to prevent exposure of the public to unacceptable risks</a:t>
            </a:r>
          </a:p>
          <a:p>
            <a:pPr lvl="0" eaLnBrk="1" hangingPunct="1">
              <a:buClr>
                <a:srgbClr val="999966"/>
              </a:buClr>
            </a:pPr>
            <a:r>
              <a:rPr lang="en-US" altLang="en-US" dirty="0" smtClean="0">
                <a:solidFill>
                  <a:srgbClr val="666699"/>
                </a:solidFill>
              </a:rPr>
              <a:t>In practice, nothing can be 100% safe, but engineers are required to make their designs as safe as reasonably possible</a:t>
            </a:r>
            <a:endParaRPr lang="en-US" altLang="en-US" dirty="0">
              <a:solidFill>
                <a:srgbClr val="666699"/>
              </a:solidFill>
            </a:endParaRP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41</a:t>
            </a:fld>
            <a:endParaRPr lang="en-US" altLang="en-US" sz="1000" dirty="0" smtClean="0">
              <a:solidFill>
                <a:srgbClr val="000000"/>
              </a:solidFill>
            </a:endParaRPr>
          </a:p>
        </p:txBody>
      </p:sp>
    </p:spTree>
    <p:extLst>
      <p:ext uri="{BB962C8B-B14F-4D97-AF65-F5344CB8AC3E}">
        <p14:creationId xmlns:p14="http://schemas.microsoft.com/office/powerpoint/2010/main" val="34348576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457200" y="1600200"/>
            <a:ext cx="8363272" cy="4781128"/>
          </a:xfrm>
        </p:spPr>
        <p:txBody>
          <a:bodyPr/>
          <a:lstStyle/>
          <a:p>
            <a:pPr>
              <a:lnSpc>
                <a:spcPct val="95000"/>
              </a:lnSpc>
            </a:pPr>
            <a:r>
              <a:rPr lang="en-US" dirty="0" smtClean="0"/>
              <a:t>Spending </a:t>
            </a:r>
            <a:r>
              <a:rPr lang="en-US" dirty="0" smtClean="0"/>
              <a:t>a long time for </a:t>
            </a:r>
            <a:r>
              <a:rPr lang="en-US" dirty="0" smtClean="0"/>
              <a:t>designing </a:t>
            </a:r>
            <a:r>
              <a:rPr lang="en-US" dirty="0" smtClean="0"/>
              <a:t>a safer product may seem like a very expensive issue, especially in design stage</a:t>
            </a:r>
          </a:p>
          <a:p>
            <a:pPr>
              <a:lnSpc>
                <a:spcPct val="95000"/>
              </a:lnSpc>
            </a:pPr>
            <a:r>
              <a:rPr lang="en-US" dirty="0" smtClean="0"/>
              <a:t>The wise and ethical thing to do is to spend as much time and expense as possible up front to engineer the design correctly, so as to minimize any future risk of harm and subsequent criminal or civil actions against you</a:t>
            </a:r>
            <a:endParaRPr lang="en-US" altLang="en-US" dirty="0"/>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5-</a:t>
            </a:r>
            <a:fld id="{1C42216E-5D49-4D3C-917B-5B1DF377DB3B}" type="slidenum">
              <a:rPr lang="en-US" altLang="en-US" sz="1000" smtClean="0">
                <a:solidFill>
                  <a:schemeClr val="tx1"/>
                </a:solidFill>
              </a:rPr>
              <a:pPr eaLnBrk="1" hangingPunct="1">
                <a:spcBef>
                  <a:spcPct val="0"/>
                </a:spcBef>
                <a:buClrTx/>
                <a:buSzTx/>
                <a:buFontTx/>
                <a:buNone/>
              </a:pPr>
              <a:t>42</a:t>
            </a:fld>
            <a:endParaRPr lang="en-US" altLang="en-US" sz="1000" dirty="0" smtClean="0">
              <a:solidFill>
                <a:schemeClr val="tx1"/>
              </a:solidFill>
            </a:endParaRPr>
          </a:p>
        </p:txBody>
      </p:sp>
      <p:sp>
        <p:nvSpPr>
          <p:cNvPr id="7" name="Rectangle 2"/>
          <p:cNvSpPr>
            <a:spLocks noGrp="1" noChangeArrowheads="1"/>
          </p:cNvSpPr>
          <p:nvPr>
            <p:ph type="title"/>
          </p:nvPr>
        </p:nvSpPr>
        <p:spPr>
          <a:xfrm>
            <a:off x="457200" y="277813"/>
            <a:ext cx="8435280" cy="1139825"/>
          </a:xfrm>
        </p:spPr>
        <p:txBody>
          <a:bodyPr anchor="ctr" anchorCtr="0"/>
          <a:lstStyle/>
          <a:p>
            <a:pPr eaLnBrk="1" hangingPunct="1"/>
            <a:r>
              <a:rPr lang="en-US" altLang="en-US" sz="4000" b="1" dirty="0" smtClean="0">
                <a:latin typeface="Verdana"/>
              </a:rPr>
              <a:t>Engineering and Safe Design</a:t>
            </a:r>
            <a:endParaRPr lang="en-US" altLang="en-US" sz="4400" b="1" dirty="0" smtClean="0">
              <a:latin typeface="+mn-lt"/>
            </a:endParaRPr>
          </a:p>
        </p:txBody>
      </p:sp>
    </p:spTree>
    <p:extLst>
      <p:ext uri="{BB962C8B-B14F-4D97-AF65-F5344CB8AC3E}">
        <p14:creationId xmlns:p14="http://schemas.microsoft.com/office/powerpoint/2010/main" val="15522531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457200" y="1600200"/>
            <a:ext cx="8229600" cy="4530725"/>
          </a:xfrm>
        </p:spPr>
        <p:txBody>
          <a:bodyPr/>
          <a:lstStyle/>
          <a:p>
            <a:pPr lvl="0">
              <a:buClr>
                <a:srgbClr val="999966"/>
              </a:buClr>
            </a:pPr>
            <a:r>
              <a:rPr lang="en-US" dirty="0" smtClean="0">
                <a:solidFill>
                  <a:srgbClr val="666699"/>
                </a:solidFill>
              </a:rPr>
              <a:t>There are six </a:t>
            </a:r>
            <a:r>
              <a:rPr lang="en-US" dirty="0" smtClean="0">
                <a:solidFill>
                  <a:srgbClr val="666699"/>
                </a:solidFill>
              </a:rPr>
              <a:t>conditions that must be met by</a:t>
            </a:r>
            <a:r>
              <a:rPr lang="en-US" dirty="0" smtClean="0">
                <a:solidFill>
                  <a:srgbClr val="666699"/>
                </a:solidFill>
                <a:ea typeface="Times New Roman"/>
              </a:rPr>
              <a:t> engineers </a:t>
            </a:r>
            <a:r>
              <a:rPr lang="en-US" dirty="0" smtClean="0">
                <a:solidFill>
                  <a:srgbClr val="666699"/>
                </a:solidFill>
              </a:rPr>
              <a:t>to help ensure safe design:</a:t>
            </a:r>
          </a:p>
          <a:p>
            <a:pPr marL="723900" lvl="1" indent="-266700">
              <a:buClr>
                <a:srgbClr val="FF9900"/>
              </a:buClr>
              <a:buFont typeface="+mj-lt"/>
              <a:buAutoNum type="arabicPeriod"/>
            </a:pPr>
            <a:r>
              <a:rPr lang="en-US" dirty="0" smtClean="0">
                <a:solidFill>
                  <a:srgbClr val="666699"/>
                </a:solidFill>
              </a:rPr>
              <a:t>The minimum requirement is that a design must comply with the applicable laws</a:t>
            </a:r>
          </a:p>
          <a:p>
            <a:pPr lvl="2">
              <a:buClr>
                <a:srgbClr val="FF0000"/>
              </a:buClr>
            </a:pPr>
            <a:r>
              <a:rPr lang="en-US" dirty="0" smtClean="0">
                <a:solidFill>
                  <a:srgbClr val="666699"/>
                </a:solidFill>
              </a:rPr>
              <a:t>Legal standards for product safety are generally well known, are published, and are easily accessible</a:t>
            </a:r>
          </a:p>
          <a:p>
            <a:pPr marL="723900" lvl="1" indent="-266700">
              <a:buClr>
                <a:srgbClr val="FF9900"/>
              </a:buClr>
              <a:buFont typeface="+mj-lt"/>
              <a:buAutoNum type="arabicPeriod"/>
            </a:pPr>
            <a:r>
              <a:rPr lang="en-US" dirty="0" smtClean="0">
                <a:solidFill>
                  <a:srgbClr val="666699"/>
                </a:solidFill>
              </a:rPr>
              <a:t>A design must meet the standards of “Accepted Engineering Practice” and appropriate “Factor of Safety</a:t>
            </a:r>
            <a:r>
              <a:rPr lang="en-US" dirty="0" smtClean="0">
                <a:solidFill>
                  <a:srgbClr val="666699"/>
                </a:solidFill>
              </a:rPr>
              <a:t>”</a:t>
            </a:r>
          </a:p>
          <a:p>
            <a:pPr marL="723900" lvl="1" indent="-266700">
              <a:buClr>
                <a:srgbClr val="FF9900"/>
              </a:buClr>
              <a:buFont typeface="+mj-lt"/>
              <a:buAutoNum type="arabicPeriod"/>
            </a:pPr>
            <a:r>
              <a:rPr lang="en-US" dirty="0">
                <a:solidFill>
                  <a:srgbClr val="666699"/>
                </a:solidFill>
              </a:rPr>
              <a:t>Potentially safer alternative designs must be </a:t>
            </a:r>
            <a:r>
              <a:rPr lang="en-US" dirty="0" smtClean="0">
                <a:solidFill>
                  <a:srgbClr val="666699"/>
                </a:solidFill>
              </a:rPr>
              <a:t>explored</a:t>
            </a:r>
            <a:endParaRPr lang="en-US" dirty="0">
              <a:solidFill>
                <a:srgbClr val="666699"/>
              </a:solidFill>
            </a:endParaRP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43</a:t>
            </a:fld>
            <a:endParaRPr lang="en-US" altLang="en-US" sz="1000" dirty="0" smtClean="0">
              <a:solidFill>
                <a:srgbClr val="000000"/>
              </a:solidFill>
            </a:endParaRPr>
          </a:p>
        </p:txBody>
      </p:sp>
      <p:sp>
        <p:nvSpPr>
          <p:cNvPr id="6" name="Rectangle 2"/>
          <p:cNvSpPr>
            <a:spLocks noGrp="1" noChangeArrowheads="1"/>
          </p:cNvSpPr>
          <p:nvPr>
            <p:ph type="title"/>
          </p:nvPr>
        </p:nvSpPr>
        <p:spPr>
          <a:xfrm>
            <a:off x="457200" y="277813"/>
            <a:ext cx="8435280" cy="1139825"/>
          </a:xfrm>
        </p:spPr>
        <p:txBody>
          <a:bodyPr anchor="ctr" anchorCtr="0"/>
          <a:lstStyle/>
          <a:p>
            <a:pPr eaLnBrk="1" hangingPunct="1"/>
            <a:r>
              <a:rPr lang="en-US" altLang="en-US" sz="4000" b="1" dirty="0" smtClean="0">
                <a:latin typeface="Verdana"/>
              </a:rPr>
              <a:t>Engineering and Safe Design</a:t>
            </a:r>
            <a:endParaRPr lang="en-US" altLang="en-US" sz="4400" b="1" dirty="0" smtClean="0">
              <a:latin typeface="+mn-lt"/>
            </a:endParaRPr>
          </a:p>
        </p:txBody>
      </p:sp>
    </p:spTree>
    <p:extLst>
      <p:ext uri="{BB962C8B-B14F-4D97-AF65-F5344CB8AC3E}">
        <p14:creationId xmlns:p14="http://schemas.microsoft.com/office/powerpoint/2010/main" val="4798637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pPr marL="720725" lvl="1" indent="-263525">
              <a:buFont typeface="+mj-lt"/>
              <a:buAutoNum type="arabicPeriod" startAt="4"/>
            </a:pPr>
            <a:r>
              <a:rPr lang="en-US" dirty="0" smtClean="0"/>
              <a:t>Incorporate </a:t>
            </a:r>
            <a:r>
              <a:rPr lang="en-US" dirty="0"/>
              <a:t>redundancy in </a:t>
            </a:r>
            <a:r>
              <a:rPr lang="en-US" dirty="0" smtClean="0"/>
              <a:t>design</a:t>
            </a:r>
          </a:p>
          <a:p>
            <a:pPr lvl="2">
              <a:buFont typeface="Wingdings" panose="05000000000000000000" pitchFamily="2" charset="2"/>
              <a:buChar char="q"/>
            </a:pPr>
            <a:r>
              <a:rPr lang="en-US" dirty="0"/>
              <a:t>Redundancy is a system design in which a component is duplicated so if it fails there will be a </a:t>
            </a:r>
            <a:r>
              <a:rPr lang="en-US" dirty="0" smtClean="0"/>
              <a:t>backup</a:t>
            </a:r>
          </a:p>
          <a:p>
            <a:pPr marL="723900" lvl="1" indent="-266700">
              <a:buFont typeface="+mj-lt"/>
              <a:buAutoNum type="arabicPeriod" startAt="5"/>
            </a:pPr>
            <a:r>
              <a:rPr lang="en-US" dirty="0" smtClean="0"/>
              <a:t>Engineers </a:t>
            </a:r>
            <a:r>
              <a:rPr lang="en-US" dirty="0"/>
              <a:t>must </a:t>
            </a:r>
            <a:r>
              <a:rPr lang="en-US" dirty="0" smtClean="0"/>
              <a:t>try </a:t>
            </a:r>
            <a:r>
              <a:rPr lang="en-US" dirty="0"/>
              <a:t>to foresee </a:t>
            </a:r>
            <a:r>
              <a:rPr lang="en-US" dirty="0" smtClean="0"/>
              <a:t>consumers possible misuse of the product and should design the product to avoid such misuses</a:t>
            </a:r>
          </a:p>
          <a:p>
            <a:pPr marL="723900" lvl="1" indent="-266700">
              <a:buFont typeface="+mj-lt"/>
              <a:buAutoNum type="arabicPeriod" startAt="5"/>
            </a:pPr>
            <a:r>
              <a:rPr lang="en-US" dirty="0" smtClean="0"/>
              <a:t>Once the product is designed, both prototypes and finished products must be tested to check if the product is safe before it is manufactured and marketed</a:t>
            </a:r>
            <a:endParaRPr lang="en-US" altLang="en-US" dirty="0"/>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5-</a:t>
            </a:r>
            <a:fld id="{1C42216E-5D49-4D3C-917B-5B1DF377DB3B}" type="slidenum">
              <a:rPr lang="en-US" altLang="en-US" sz="1000" smtClean="0">
                <a:solidFill>
                  <a:schemeClr val="tx1"/>
                </a:solidFill>
              </a:rPr>
              <a:pPr eaLnBrk="1" hangingPunct="1">
                <a:spcBef>
                  <a:spcPct val="0"/>
                </a:spcBef>
                <a:buClrTx/>
                <a:buSzTx/>
                <a:buFontTx/>
                <a:buNone/>
              </a:pPr>
              <a:t>44</a:t>
            </a:fld>
            <a:endParaRPr lang="en-US" altLang="en-US" sz="1000" dirty="0" smtClean="0">
              <a:solidFill>
                <a:schemeClr val="tx1"/>
              </a:solidFill>
            </a:endParaRPr>
          </a:p>
        </p:txBody>
      </p:sp>
      <p:sp>
        <p:nvSpPr>
          <p:cNvPr id="7" name="Rectangle 2"/>
          <p:cNvSpPr>
            <a:spLocks noGrp="1" noChangeArrowheads="1"/>
          </p:cNvSpPr>
          <p:nvPr>
            <p:ph type="title"/>
          </p:nvPr>
        </p:nvSpPr>
        <p:spPr>
          <a:xfrm>
            <a:off x="457200" y="277813"/>
            <a:ext cx="8435280" cy="1139825"/>
          </a:xfrm>
        </p:spPr>
        <p:txBody>
          <a:bodyPr anchor="ctr" anchorCtr="0"/>
          <a:lstStyle/>
          <a:p>
            <a:pPr eaLnBrk="1" hangingPunct="1"/>
            <a:r>
              <a:rPr lang="en-US" altLang="en-US" sz="4000" b="1" dirty="0" smtClean="0">
                <a:latin typeface="Verdana"/>
              </a:rPr>
              <a:t>Engineering and Safe Design</a:t>
            </a:r>
            <a:endParaRPr lang="en-US" altLang="en-US" sz="4400" b="1" dirty="0" smtClean="0">
              <a:latin typeface="+mn-lt"/>
            </a:endParaRPr>
          </a:p>
        </p:txBody>
      </p:sp>
    </p:spTree>
    <p:extLst>
      <p:ext uri="{BB962C8B-B14F-4D97-AF65-F5344CB8AC3E}">
        <p14:creationId xmlns:p14="http://schemas.microsoft.com/office/powerpoint/2010/main" val="41196903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457200" y="1600200"/>
            <a:ext cx="8435280" cy="4530725"/>
          </a:xfrm>
        </p:spPr>
        <p:txBody>
          <a:bodyPr/>
          <a:lstStyle/>
          <a:p>
            <a:r>
              <a:rPr lang="en-US" dirty="0" smtClean="0"/>
              <a:t>Kursk submarine disaster</a:t>
            </a:r>
            <a:r>
              <a:rPr lang="tr-TR" dirty="0" smtClean="0"/>
              <a:t> </a:t>
            </a:r>
            <a:r>
              <a:rPr lang="en-US" dirty="0" smtClean="0"/>
              <a:t>illustrate</a:t>
            </a:r>
            <a:r>
              <a:rPr lang="tr-TR" dirty="0" smtClean="0"/>
              <a:t> </a:t>
            </a:r>
            <a:r>
              <a:rPr lang="en-US" dirty="0" smtClean="0"/>
              <a:t>the importance of adequate testing </a:t>
            </a:r>
            <a:endParaRPr lang="tr-TR" dirty="0" smtClean="0"/>
          </a:p>
          <a:p>
            <a:pPr lvl="1">
              <a:buClr>
                <a:srgbClr val="FF9900"/>
              </a:buClr>
            </a:pPr>
            <a:r>
              <a:rPr lang="en-US" dirty="0" smtClean="0"/>
              <a:t>The Kursk was a Russian navy nuclear-powered </a:t>
            </a:r>
            <a:r>
              <a:rPr lang="en-US" dirty="0"/>
              <a:t>cruise-missile </a:t>
            </a:r>
            <a:r>
              <a:rPr lang="en-US" dirty="0" smtClean="0"/>
              <a:t>submarine that sank in </a:t>
            </a:r>
            <a:r>
              <a:rPr lang="en-GB" dirty="0">
                <a:solidFill>
                  <a:srgbClr val="666699"/>
                </a:solidFill>
              </a:rPr>
              <a:t>the Barents Sea </a:t>
            </a:r>
            <a:r>
              <a:rPr lang="en-US" dirty="0"/>
              <a:t>in northern </a:t>
            </a:r>
            <a:r>
              <a:rPr lang="en-US" dirty="0" smtClean="0"/>
              <a:t>Russia</a:t>
            </a:r>
            <a:r>
              <a:rPr lang="tr-TR" dirty="0" smtClean="0"/>
              <a:t> </a:t>
            </a:r>
            <a:r>
              <a:rPr lang="en-GB" dirty="0" smtClean="0">
                <a:solidFill>
                  <a:srgbClr val="666699"/>
                </a:solidFill>
              </a:rPr>
              <a:t>on </a:t>
            </a:r>
            <a:r>
              <a:rPr lang="en-GB" dirty="0">
                <a:solidFill>
                  <a:srgbClr val="666699"/>
                </a:solidFill>
              </a:rPr>
              <a:t>12 </a:t>
            </a:r>
            <a:r>
              <a:rPr lang="en-GB" dirty="0" smtClean="0">
                <a:solidFill>
                  <a:srgbClr val="666699"/>
                </a:solidFill>
              </a:rPr>
              <a:t>Aug</a:t>
            </a:r>
            <a:r>
              <a:rPr lang="tr-TR" dirty="0" smtClean="0">
                <a:solidFill>
                  <a:srgbClr val="666699"/>
                </a:solidFill>
              </a:rPr>
              <a:t>. </a:t>
            </a:r>
            <a:r>
              <a:rPr lang="en-GB" dirty="0" smtClean="0">
                <a:solidFill>
                  <a:srgbClr val="666699"/>
                </a:solidFill>
              </a:rPr>
              <a:t>2000</a:t>
            </a:r>
            <a:endParaRPr lang="tr-TR" dirty="0" smtClean="0">
              <a:solidFill>
                <a:srgbClr val="666699"/>
              </a:solidFill>
            </a:endParaRPr>
          </a:p>
          <a:p>
            <a:pPr lvl="1">
              <a:buClr>
                <a:srgbClr val="FF9900"/>
              </a:buClr>
            </a:pPr>
            <a:r>
              <a:rPr lang="en-US" dirty="0"/>
              <a:t>The sinking has been attributed to an explosion in the torpedo room that ripped open a large hole in the hull</a:t>
            </a:r>
          </a:p>
          <a:p>
            <a:pPr lvl="1">
              <a:buClr>
                <a:srgbClr val="FF9900"/>
              </a:buClr>
            </a:pPr>
            <a:r>
              <a:rPr lang="en-GB" dirty="0" smtClean="0"/>
              <a:t>All </a:t>
            </a:r>
            <a:r>
              <a:rPr lang="en-GB" dirty="0"/>
              <a:t>118 crewmen died on the bottom of the sea, mostly due to the lack of safety measures aboard and the </a:t>
            </a:r>
            <a:r>
              <a:rPr lang="en-GB" dirty="0" smtClean="0"/>
              <a:t>total </a:t>
            </a:r>
            <a:r>
              <a:rPr lang="en-GB" dirty="0"/>
              <a:t>lack of preparation for emergency situations by the </a:t>
            </a:r>
            <a:r>
              <a:rPr lang="en-GB" dirty="0" smtClean="0"/>
              <a:t>authorities</a:t>
            </a:r>
            <a:endParaRPr lang="tr-TR" dirty="0" smtClean="0"/>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5-</a:t>
            </a:r>
            <a:fld id="{1C42216E-5D49-4D3C-917B-5B1DF377DB3B}" type="slidenum">
              <a:rPr lang="en-US" altLang="en-US" sz="1000" smtClean="0">
                <a:solidFill>
                  <a:schemeClr val="tx1"/>
                </a:solidFill>
              </a:rPr>
              <a:pPr eaLnBrk="1" hangingPunct="1">
                <a:spcBef>
                  <a:spcPct val="0"/>
                </a:spcBef>
                <a:buClrTx/>
                <a:buSzTx/>
                <a:buFontTx/>
                <a:buNone/>
              </a:pPr>
              <a:t>45</a:t>
            </a:fld>
            <a:endParaRPr lang="en-US" altLang="en-US" sz="1000" dirty="0" smtClean="0">
              <a:solidFill>
                <a:schemeClr val="tx1"/>
              </a:solidFill>
            </a:endParaRPr>
          </a:p>
        </p:txBody>
      </p:sp>
      <p:sp>
        <p:nvSpPr>
          <p:cNvPr id="6"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smtClean="0">
                <a:latin typeface="Verdana"/>
              </a:rPr>
              <a:t>Example: </a:t>
            </a:r>
            <a:r>
              <a:rPr lang="tr-TR" altLang="en-US" sz="4000" b="1" dirty="0" smtClean="0">
                <a:latin typeface="Verdana"/>
              </a:rPr>
              <a:t/>
            </a:r>
            <a:br>
              <a:rPr lang="tr-TR" altLang="en-US" sz="4000" b="1" dirty="0" smtClean="0">
                <a:latin typeface="Verdana"/>
              </a:rPr>
            </a:br>
            <a:r>
              <a:rPr lang="en-US" altLang="en-US" sz="4000" b="1" dirty="0" smtClean="0">
                <a:latin typeface="Verdana"/>
              </a:rPr>
              <a:t>Kursk Submarine Disaster</a:t>
            </a:r>
            <a:endParaRPr lang="en-US" altLang="en-US" sz="4000" b="1" dirty="0" smtClean="0">
              <a:latin typeface="+mn-lt"/>
            </a:endParaRPr>
          </a:p>
        </p:txBody>
      </p:sp>
    </p:spTree>
    <p:extLst>
      <p:ext uri="{BB962C8B-B14F-4D97-AF65-F5344CB8AC3E}">
        <p14:creationId xmlns:p14="http://schemas.microsoft.com/office/powerpoint/2010/main" val="30181378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457200" y="1600200"/>
            <a:ext cx="8219256" cy="4530725"/>
          </a:xfrm>
        </p:spPr>
        <p:txBody>
          <a:bodyPr/>
          <a:lstStyle/>
          <a:p>
            <a:pPr lvl="1">
              <a:buClr>
                <a:srgbClr val="FF9900"/>
              </a:buClr>
            </a:pPr>
            <a:r>
              <a:rPr lang="en-US" dirty="0" smtClean="0"/>
              <a:t>Apparently, one of the torpedoes aboard the Kursk was damaged during transport and it was leaking fuel</a:t>
            </a:r>
          </a:p>
          <a:p>
            <a:pPr lvl="1">
              <a:buClr>
                <a:srgbClr val="FF9900"/>
              </a:buClr>
            </a:pPr>
            <a:r>
              <a:rPr lang="en-US" dirty="0" smtClean="0"/>
              <a:t>This particular torpedo wasn’t armed with warheads and the inspection gave it little attention, but noticed the leakage</a:t>
            </a:r>
          </a:p>
          <a:p>
            <a:pPr lvl="1">
              <a:buClr>
                <a:srgbClr val="FF9900"/>
              </a:buClr>
            </a:pPr>
            <a:r>
              <a:rPr lang="en-US" dirty="0" smtClean="0"/>
              <a:t>The officers neglected the malfunction, for the exercise was a top priority, and it had to be conducted on schedule</a:t>
            </a:r>
          </a:p>
          <a:p>
            <a:pPr lvl="1">
              <a:buClr>
                <a:srgbClr val="FF9900"/>
              </a:buClr>
            </a:pPr>
            <a:r>
              <a:rPr lang="en-US" dirty="0" smtClean="0"/>
              <a:t>The fuel leakage led to the initial explosion</a:t>
            </a:r>
          </a:p>
          <a:p>
            <a:pPr lvl="1">
              <a:buClr>
                <a:srgbClr val="FF9900"/>
              </a:buClr>
            </a:pPr>
            <a:r>
              <a:rPr lang="en-US" dirty="0" smtClean="0"/>
              <a:t>The fire triggered set off a second explosion of five to seven combat-ready torpedo warheads</a:t>
            </a: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46</a:t>
            </a:fld>
            <a:endParaRPr lang="en-US" altLang="en-US" sz="1000" dirty="0" smtClean="0">
              <a:solidFill>
                <a:srgbClr val="000000"/>
              </a:solidFill>
            </a:endParaRPr>
          </a:p>
        </p:txBody>
      </p:sp>
      <p:sp>
        <p:nvSpPr>
          <p:cNvPr id="6"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smtClean="0">
                <a:latin typeface="Verdana"/>
              </a:rPr>
              <a:t>Example: </a:t>
            </a:r>
            <a:r>
              <a:rPr lang="tr-TR" altLang="en-US" sz="4000" b="1" dirty="0" smtClean="0">
                <a:latin typeface="Verdana"/>
              </a:rPr>
              <a:t/>
            </a:r>
            <a:br>
              <a:rPr lang="tr-TR" altLang="en-US" sz="4000" b="1" dirty="0" smtClean="0">
                <a:latin typeface="Verdana"/>
              </a:rPr>
            </a:br>
            <a:r>
              <a:rPr lang="en-US" altLang="en-US" sz="4000" b="1" dirty="0" smtClean="0">
                <a:latin typeface="Verdana"/>
              </a:rPr>
              <a:t>Kursk Submarine Disaster</a:t>
            </a:r>
            <a:endParaRPr lang="en-US" altLang="en-US" sz="4000" b="1" dirty="0" smtClean="0">
              <a:latin typeface="+mn-lt"/>
            </a:endParaRPr>
          </a:p>
        </p:txBody>
      </p:sp>
    </p:spTree>
    <p:extLst>
      <p:ext uri="{BB962C8B-B14F-4D97-AF65-F5344CB8AC3E}">
        <p14:creationId xmlns:p14="http://schemas.microsoft.com/office/powerpoint/2010/main" val="37210087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457200" y="1600200"/>
            <a:ext cx="8219256" cy="4530725"/>
          </a:xfrm>
        </p:spPr>
        <p:txBody>
          <a:bodyPr/>
          <a:lstStyle/>
          <a:p>
            <a:pPr lvl="1"/>
            <a:r>
              <a:rPr lang="en-US" dirty="0" smtClean="0"/>
              <a:t>Many crew members of the Kursk survived the initial explosion, but died because they were unable to escape from the submarine, and no attempts of rescue were successful</a:t>
            </a:r>
          </a:p>
          <a:p>
            <a:pPr lvl="1"/>
            <a:r>
              <a:rPr lang="en-US" dirty="0" smtClean="0"/>
              <a:t>The Time Magazine June 3, 2002 edition reported that Russian naval engineers say that the Kursk was equipped with a rescue capsule designed to allow crew members to float safely to the surface in an emergency</a:t>
            </a:r>
          </a:p>
          <a:p>
            <a:pPr lvl="1"/>
            <a:r>
              <a:rPr lang="en-US" dirty="0" smtClean="0"/>
              <a:t>However, in the rush to get the submarine into service, this safety system was never tested</a:t>
            </a: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47</a:t>
            </a:fld>
            <a:endParaRPr lang="en-US" altLang="en-US" sz="1000" dirty="0" smtClean="0">
              <a:solidFill>
                <a:srgbClr val="000000"/>
              </a:solidFill>
            </a:endParaRPr>
          </a:p>
        </p:txBody>
      </p:sp>
      <p:sp>
        <p:nvSpPr>
          <p:cNvPr id="6"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a:latin typeface="Verdana"/>
              </a:rPr>
              <a:t>Example: </a:t>
            </a:r>
            <a:r>
              <a:rPr lang="tr-TR" altLang="en-US" sz="4000" b="1" dirty="0">
                <a:latin typeface="Verdana"/>
              </a:rPr>
              <a:t/>
            </a:r>
            <a:br>
              <a:rPr lang="tr-TR" altLang="en-US" sz="4000" b="1" dirty="0">
                <a:latin typeface="Verdana"/>
              </a:rPr>
            </a:br>
            <a:r>
              <a:rPr lang="en-US" altLang="en-US" sz="4000" b="1" dirty="0">
                <a:latin typeface="Verdana"/>
              </a:rPr>
              <a:t>Kursk Submarine Disaster</a:t>
            </a:r>
            <a:endParaRPr lang="en-US" altLang="en-US" sz="4400" b="1" dirty="0" smtClean="0">
              <a:latin typeface="+mn-lt"/>
            </a:endParaRPr>
          </a:p>
        </p:txBody>
      </p:sp>
    </p:spTree>
    <p:extLst>
      <p:ext uri="{BB962C8B-B14F-4D97-AF65-F5344CB8AC3E}">
        <p14:creationId xmlns:p14="http://schemas.microsoft.com/office/powerpoint/2010/main" val="41337508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457200" y="1600200"/>
            <a:ext cx="8291264" cy="4530725"/>
          </a:xfrm>
        </p:spPr>
        <p:txBody>
          <a:bodyPr/>
          <a:lstStyle/>
          <a:p>
            <a:pPr lvl="1"/>
            <a:r>
              <a:rPr lang="en-US" dirty="0" smtClean="0"/>
              <a:t>After the accident, some of the survivors attempted to rescue themselves by using this system, but it did not function properly</a:t>
            </a:r>
          </a:p>
          <a:p>
            <a:r>
              <a:rPr lang="en-US" b="1" dirty="0" smtClean="0"/>
              <a:t>Conclusion: </a:t>
            </a:r>
            <a:r>
              <a:rPr lang="en-US" dirty="0" smtClean="0"/>
              <a:t>It is essential that in any engineering design, all safety systems be tested to ensure that they work as intended</a:t>
            </a:r>
            <a:endParaRPr lang="en-US" altLang="en-US" dirty="0"/>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5-</a:t>
            </a:r>
            <a:fld id="{1C42216E-5D49-4D3C-917B-5B1DF377DB3B}" type="slidenum">
              <a:rPr lang="en-US" altLang="en-US" sz="1000" smtClean="0">
                <a:solidFill>
                  <a:schemeClr val="tx1"/>
                </a:solidFill>
              </a:rPr>
              <a:pPr eaLnBrk="1" hangingPunct="1">
                <a:spcBef>
                  <a:spcPct val="0"/>
                </a:spcBef>
                <a:buClrTx/>
                <a:buSzTx/>
                <a:buFontTx/>
                <a:buNone/>
              </a:pPr>
              <a:t>48</a:t>
            </a:fld>
            <a:endParaRPr lang="en-US" altLang="en-US" sz="1000" dirty="0" smtClean="0">
              <a:solidFill>
                <a:schemeClr val="tx1"/>
              </a:solidFill>
            </a:endParaRPr>
          </a:p>
        </p:txBody>
      </p:sp>
      <p:sp>
        <p:nvSpPr>
          <p:cNvPr id="6"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a:latin typeface="Verdana"/>
              </a:rPr>
              <a:t>Example: </a:t>
            </a:r>
            <a:r>
              <a:rPr lang="tr-TR" altLang="en-US" sz="4000" b="1" dirty="0">
                <a:latin typeface="Verdana"/>
              </a:rPr>
              <a:t/>
            </a:r>
            <a:br>
              <a:rPr lang="tr-TR" altLang="en-US" sz="4000" b="1" dirty="0">
                <a:latin typeface="Verdana"/>
              </a:rPr>
            </a:br>
            <a:r>
              <a:rPr lang="en-US" altLang="en-US" sz="4000" b="1" dirty="0">
                <a:latin typeface="Verdana"/>
              </a:rPr>
              <a:t>Kursk Submarine Disaster</a:t>
            </a:r>
            <a:endParaRPr lang="en-US" altLang="en-US" sz="4400" b="1" dirty="0" smtClean="0">
              <a:latin typeface="+mn-lt"/>
            </a:endParaRPr>
          </a:p>
        </p:txBody>
      </p:sp>
    </p:spTree>
    <p:extLst>
      <p:ext uri="{BB962C8B-B14F-4D97-AF65-F5344CB8AC3E}">
        <p14:creationId xmlns:p14="http://schemas.microsoft.com/office/powerpoint/2010/main" val="1798930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3"/>
          <p:cNvSpPr>
            <a:spLocks noGrp="1" noChangeArrowheads="1"/>
          </p:cNvSpPr>
          <p:nvPr>
            <p:ph type="body" idx="1"/>
          </p:nvPr>
        </p:nvSpPr>
        <p:spPr/>
        <p:txBody>
          <a:bodyPr/>
          <a:lstStyle/>
          <a:p>
            <a:pPr eaLnBrk="1" hangingPunct="1"/>
            <a:r>
              <a:rPr lang="en-US" altLang="en-US" b="1" dirty="0" smtClean="0"/>
              <a:t>The baggage-handling system of the Denver International Airport</a:t>
            </a:r>
            <a:endParaRPr lang="tr-TR" altLang="en-US" b="1" dirty="0" smtClean="0"/>
          </a:p>
          <a:p>
            <a:pPr lvl="1" eaLnBrk="1" hangingPunct="1"/>
            <a:r>
              <a:rPr lang="en-US" altLang="en-US" dirty="0" smtClean="0"/>
              <a:t>Errors in the software that controls the baggage-handling</a:t>
            </a:r>
            <a:r>
              <a:rPr lang="tr-TR" altLang="en-US" dirty="0" smtClean="0"/>
              <a:t> </a:t>
            </a:r>
            <a:r>
              <a:rPr lang="en-US" altLang="en-US" dirty="0" smtClean="0"/>
              <a:t>system required postponement of the official opening of the airport on Oct. 1993</a:t>
            </a:r>
            <a:endParaRPr lang="tr-TR" altLang="en-US" dirty="0" smtClean="0"/>
          </a:p>
          <a:p>
            <a:pPr lvl="1" eaLnBrk="1" hangingPunct="1"/>
            <a:r>
              <a:rPr lang="en-US" altLang="en-US" dirty="0" smtClean="0"/>
              <a:t>By June 1994 the $ 193 million system was still not functioning, but costing $ 1.1 million per day in interest and other costs</a:t>
            </a:r>
            <a:endParaRPr lang="tr-TR" altLang="en-US" dirty="0" smtClean="0"/>
          </a:p>
          <a:p>
            <a:pPr lvl="1" eaLnBrk="1" hangingPunct="1"/>
            <a:r>
              <a:rPr lang="en-US" altLang="en-US" dirty="0" smtClean="0"/>
              <a:t>In early 1995 a manual baggage system was installed in order to open the airport </a:t>
            </a:r>
          </a:p>
        </p:txBody>
      </p:sp>
      <p:sp>
        <p:nvSpPr>
          <p:cNvPr id="7"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000" b="1" dirty="0">
                <a:latin typeface="Verdana"/>
              </a:rPr>
              <a:t>Example: </a:t>
            </a:r>
            <a:r>
              <a:rPr lang="tr-TR" altLang="en-US" sz="4000" b="1" dirty="0">
                <a:latin typeface="Verdana"/>
              </a:rPr>
              <a:t/>
            </a:r>
            <a:br>
              <a:rPr lang="tr-TR" altLang="en-US" sz="4000" b="1" dirty="0">
                <a:latin typeface="Verdana"/>
              </a:rPr>
            </a:br>
            <a:r>
              <a:rPr lang="en-US" altLang="en-US" sz="4000" b="1" dirty="0">
                <a:latin typeface="Verdana"/>
              </a:rPr>
              <a:t>Computer</a:t>
            </a:r>
            <a:r>
              <a:rPr lang="tr-TR" altLang="en-US" sz="4000" b="1" dirty="0">
                <a:latin typeface="Verdana"/>
              </a:rPr>
              <a:t>-</a:t>
            </a:r>
            <a:r>
              <a:rPr lang="en-US" altLang="en-US" sz="4000" b="1" dirty="0">
                <a:latin typeface="Verdana"/>
              </a:rPr>
              <a:t>Related Risks</a:t>
            </a:r>
            <a:endParaRPr lang="en-US" altLang="en-US" sz="4400" b="1" dirty="0">
              <a:latin typeface="Verdana"/>
            </a:endParaRPr>
          </a:p>
        </p:txBody>
      </p:sp>
      <p:sp>
        <p:nvSpPr>
          <p:cNvPr id="5"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49</a:t>
            </a:fld>
            <a:endParaRPr lang="en-US" altLang="en-US" sz="1000" dirty="0" smtClean="0">
              <a:solidFill>
                <a:srgbClr val="000000"/>
              </a:solidFill>
            </a:endParaRPr>
          </a:p>
        </p:txBody>
      </p:sp>
    </p:spTree>
    <p:extLst>
      <p:ext uri="{BB962C8B-B14F-4D97-AF65-F5344CB8AC3E}">
        <p14:creationId xmlns:p14="http://schemas.microsoft.com/office/powerpoint/2010/main" val="259993396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p:txBody>
          <a:bodyPr/>
          <a:lstStyle/>
          <a:p>
            <a:pPr marL="355600" indent="-355600" eaLnBrk="1" hangingPunct="1">
              <a:buClr>
                <a:srgbClr val="999966"/>
              </a:buClr>
              <a:defRPr/>
            </a:pPr>
            <a:r>
              <a:rPr lang="en-US" dirty="0" smtClean="0"/>
              <a:t>Risk perception is the subjective judgment people make about the severity and probability of a risk, and may vary </a:t>
            </a:r>
            <a:r>
              <a:rPr lang="en-US" dirty="0" smtClean="0"/>
              <a:t>from person </a:t>
            </a:r>
            <a:r>
              <a:rPr lang="en-US" dirty="0" smtClean="0"/>
              <a:t>to person</a:t>
            </a:r>
          </a:p>
          <a:p>
            <a:pPr marL="355600" lvl="0" indent="-355600" eaLnBrk="1" hangingPunct="1">
              <a:buClr>
                <a:srgbClr val="999966"/>
              </a:buClr>
              <a:defRPr/>
            </a:pPr>
            <a:r>
              <a:rPr lang="en-US" altLang="en-US" dirty="0" smtClean="0">
                <a:solidFill>
                  <a:srgbClr val="666699"/>
                </a:solidFill>
              </a:rPr>
              <a:t>Values such as financial wealth, physical health, social status, or emotional well-being can be gained or lost when taking risk resulting from a decision – action or inaction</a:t>
            </a:r>
            <a:endParaRPr lang="en-US" altLang="en-US" dirty="0">
              <a:solidFill>
                <a:srgbClr val="666699"/>
              </a:solidFill>
            </a:endParaRP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5</a:t>
            </a:fld>
            <a:endParaRPr lang="en-US" altLang="en-US" sz="1000" dirty="0" smtClean="0">
              <a:solidFill>
                <a:srgbClr val="000000"/>
              </a:solidFill>
            </a:endParaRPr>
          </a:p>
        </p:txBody>
      </p:sp>
      <p:sp>
        <p:nvSpPr>
          <p:cNvPr id="6" name="Rectangle 2"/>
          <p:cNvSpPr>
            <a:spLocks noGrp="1" noChangeArrowheads="1"/>
          </p:cNvSpPr>
          <p:nvPr>
            <p:ph type="title"/>
          </p:nvPr>
        </p:nvSpPr>
        <p:spPr>
          <a:xfrm>
            <a:off x="457200" y="277813"/>
            <a:ext cx="8435280" cy="1139825"/>
          </a:xfrm>
        </p:spPr>
        <p:txBody>
          <a:bodyPr anchor="ctr" anchorCtr="0"/>
          <a:lstStyle/>
          <a:p>
            <a:pPr eaLnBrk="1" hangingPunct="1"/>
            <a:r>
              <a:rPr lang="en-US" altLang="en-US" sz="4400" b="1" dirty="0">
                <a:latin typeface="Verdana"/>
              </a:rPr>
              <a:t>Engineering and Risk</a:t>
            </a:r>
          </a:p>
        </p:txBody>
      </p:sp>
    </p:spTree>
    <p:extLst>
      <p:ext uri="{BB962C8B-B14F-4D97-AF65-F5344CB8AC3E}">
        <p14:creationId xmlns:p14="http://schemas.microsoft.com/office/powerpoint/2010/main" val="35849677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000" b="1" dirty="0">
                <a:latin typeface="Verdana"/>
              </a:rPr>
              <a:t>Example: </a:t>
            </a:r>
            <a:r>
              <a:rPr lang="tr-TR" altLang="en-US" sz="4000" b="1" dirty="0">
                <a:latin typeface="Verdana"/>
              </a:rPr>
              <a:t/>
            </a:r>
            <a:br>
              <a:rPr lang="tr-TR" altLang="en-US" sz="4000" b="1" dirty="0">
                <a:latin typeface="Verdana"/>
              </a:rPr>
            </a:br>
            <a:r>
              <a:rPr lang="en-US" altLang="en-US" sz="4000" b="1" dirty="0">
                <a:latin typeface="Verdana"/>
              </a:rPr>
              <a:t>Computer</a:t>
            </a:r>
            <a:r>
              <a:rPr lang="tr-TR" altLang="en-US" sz="4000" b="1" dirty="0">
                <a:latin typeface="Verdana"/>
              </a:rPr>
              <a:t>-</a:t>
            </a:r>
            <a:r>
              <a:rPr lang="en-US" altLang="en-US" sz="4000" b="1" dirty="0">
                <a:latin typeface="Verdana"/>
              </a:rPr>
              <a:t>Related Risks</a:t>
            </a:r>
            <a:endParaRPr lang="en-US" altLang="en-US" sz="4400" b="1" dirty="0">
              <a:latin typeface="Verdana"/>
            </a:endParaRPr>
          </a:p>
        </p:txBody>
      </p:sp>
      <p:sp>
        <p:nvSpPr>
          <p:cNvPr id="5123" name="Rectangle 3"/>
          <p:cNvSpPr>
            <a:spLocks noGrp="1" noChangeArrowheads="1"/>
          </p:cNvSpPr>
          <p:nvPr>
            <p:ph type="body" idx="1"/>
          </p:nvPr>
        </p:nvSpPr>
        <p:spPr/>
        <p:txBody>
          <a:bodyPr/>
          <a:lstStyle/>
          <a:p>
            <a:pPr lvl="0" eaLnBrk="1" hangingPunct="1">
              <a:buClr>
                <a:srgbClr val="999966"/>
              </a:buClr>
            </a:pPr>
            <a:r>
              <a:rPr lang="en-US" altLang="en-US" dirty="0" smtClean="0">
                <a:solidFill>
                  <a:srgbClr val="666699"/>
                </a:solidFill>
              </a:rPr>
              <a:t>The </a:t>
            </a:r>
            <a:r>
              <a:rPr lang="en-US" altLang="en-US" b="1" dirty="0" smtClean="0">
                <a:solidFill>
                  <a:srgbClr val="666699"/>
                </a:solidFill>
              </a:rPr>
              <a:t>Ariadne rocket</a:t>
            </a:r>
            <a:r>
              <a:rPr lang="en-US" altLang="en-US" dirty="0" smtClean="0">
                <a:solidFill>
                  <a:srgbClr val="666699"/>
                </a:solidFill>
              </a:rPr>
              <a:t>, a common European space project exploded a few seconds after takeoff, due to a software error</a:t>
            </a:r>
          </a:p>
          <a:p>
            <a:pPr lvl="0" eaLnBrk="1" hangingPunct="1">
              <a:buClr>
                <a:srgbClr val="999966"/>
              </a:buClr>
            </a:pPr>
            <a:r>
              <a:rPr lang="en-US" altLang="en-US" dirty="0" smtClean="0">
                <a:solidFill>
                  <a:srgbClr val="666699"/>
                </a:solidFill>
              </a:rPr>
              <a:t>Some cancer patients in the USA have received fatal radiation overdoses from the </a:t>
            </a:r>
            <a:r>
              <a:rPr lang="en-US" altLang="en-US" b="1" dirty="0" smtClean="0">
                <a:solidFill>
                  <a:srgbClr val="666699"/>
                </a:solidFill>
              </a:rPr>
              <a:t>Therac-25</a:t>
            </a:r>
            <a:r>
              <a:rPr lang="en-US" altLang="en-US" dirty="0" smtClean="0">
                <a:solidFill>
                  <a:srgbClr val="666699"/>
                </a:solidFill>
              </a:rPr>
              <a:t>, a computer-controlled radiation-therapy machine</a:t>
            </a:r>
            <a:endParaRPr lang="tr-TR" altLang="en-US" dirty="0" smtClean="0">
              <a:solidFill>
                <a:srgbClr val="666699"/>
              </a:solidFill>
            </a:endParaRPr>
          </a:p>
          <a:p>
            <a:pPr lvl="0" eaLnBrk="1" hangingPunct="1">
              <a:buClr>
                <a:srgbClr val="999966"/>
              </a:buClr>
            </a:pPr>
            <a:r>
              <a:rPr lang="tr-TR" altLang="en-US" dirty="0" smtClean="0">
                <a:solidFill>
                  <a:srgbClr val="666699"/>
                </a:solidFill>
              </a:rPr>
              <a:t>…</a:t>
            </a:r>
            <a:endParaRPr lang="en-US" altLang="en-US" dirty="0" smtClean="0">
              <a:solidFill>
                <a:srgbClr val="666699"/>
              </a:solidFill>
            </a:endParaRP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50</a:t>
            </a:fld>
            <a:endParaRPr lang="en-US" altLang="en-US" sz="1000" dirty="0" smtClean="0">
              <a:solidFill>
                <a:srgbClr val="000000"/>
              </a:solidFill>
            </a:endParaRPr>
          </a:p>
        </p:txBody>
      </p:sp>
    </p:spTree>
    <p:extLst>
      <p:ext uri="{BB962C8B-B14F-4D97-AF65-F5344CB8AC3E}">
        <p14:creationId xmlns:p14="http://schemas.microsoft.com/office/powerpoint/2010/main" val="30165107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000" b="1" dirty="0">
                <a:latin typeface="Verdana"/>
              </a:rPr>
              <a:t>Example: </a:t>
            </a:r>
            <a:r>
              <a:rPr lang="tr-TR" altLang="en-US" sz="4000" b="1" dirty="0">
                <a:latin typeface="Verdana"/>
              </a:rPr>
              <a:t/>
            </a:r>
            <a:br>
              <a:rPr lang="tr-TR" altLang="en-US" sz="4000" b="1" dirty="0">
                <a:latin typeface="Verdana"/>
              </a:rPr>
            </a:br>
            <a:r>
              <a:rPr lang="en-US" altLang="en-US" sz="4000" b="1" dirty="0">
                <a:latin typeface="Verdana"/>
              </a:rPr>
              <a:t>The Quebec Bridge Collapse</a:t>
            </a:r>
            <a:endParaRPr lang="en-US" altLang="en-US" sz="4400" b="1" dirty="0">
              <a:latin typeface="Verdana"/>
            </a:endParaRPr>
          </a:p>
        </p:txBody>
      </p:sp>
      <p:sp>
        <p:nvSpPr>
          <p:cNvPr id="5123" name="Rectangle 3"/>
          <p:cNvSpPr>
            <a:spLocks noGrp="1" noChangeArrowheads="1"/>
          </p:cNvSpPr>
          <p:nvPr>
            <p:ph type="body" idx="1"/>
          </p:nvPr>
        </p:nvSpPr>
        <p:spPr>
          <a:xfrm>
            <a:off x="457200" y="1600200"/>
            <a:ext cx="8363272" cy="4530725"/>
          </a:xfrm>
        </p:spPr>
        <p:txBody>
          <a:bodyPr/>
          <a:lstStyle/>
          <a:p>
            <a:pPr lvl="0" eaLnBrk="1" hangingPunct="1">
              <a:buClr>
                <a:srgbClr val="999966"/>
              </a:buClr>
            </a:pPr>
            <a:r>
              <a:rPr lang="en-US" dirty="0" smtClean="0"/>
              <a:t>The Quebec Bridge is the longest cantilever span in the world with two main supports placed 549m apart over St. Lawrence River</a:t>
            </a:r>
          </a:p>
          <a:p>
            <a:pPr eaLnBrk="1" hangingPunct="1"/>
            <a:r>
              <a:rPr lang="en-US" dirty="0" smtClean="0"/>
              <a:t>Quebec Bridge Company employed; </a:t>
            </a:r>
          </a:p>
          <a:p>
            <a:pPr lvl="1" eaLnBrk="1" hangingPunct="1"/>
            <a:r>
              <a:rPr lang="en-US" dirty="0" smtClean="0"/>
              <a:t>a chief engineer, Edward Hoare, </a:t>
            </a:r>
          </a:p>
          <a:p>
            <a:pPr lvl="1" eaLnBrk="1" hangingPunct="1"/>
            <a:r>
              <a:rPr lang="en-US" dirty="0" smtClean="0"/>
              <a:t>an erection inspector, Norman </a:t>
            </a:r>
            <a:r>
              <a:rPr lang="en-US" dirty="0" err="1" smtClean="0"/>
              <a:t>McLure</a:t>
            </a:r>
            <a:r>
              <a:rPr lang="en-US" dirty="0" smtClean="0"/>
              <a:t>, and </a:t>
            </a:r>
          </a:p>
          <a:p>
            <a:pPr lvl="1" eaLnBrk="1" hangingPunct="1"/>
            <a:r>
              <a:rPr lang="en-US" dirty="0" smtClean="0"/>
              <a:t>a consulting engineer, Theodore Cooper who was seen as an expert in his field</a:t>
            </a:r>
          </a:p>
          <a:p>
            <a:pPr marL="0" lvl="1" indent="0" eaLnBrk="1" hangingPunct="1">
              <a:buNone/>
            </a:pPr>
            <a:r>
              <a:rPr lang="en-US" altLang="en-US" sz="1600" dirty="0" smtClean="0">
                <a:solidFill>
                  <a:srgbClr val="666699"/>
                </a:solidFill>
              </a:rPr>
              <a:t>http://ethics.wikia.com/wiki/The_Quebec_Bridge_Collapse</a:t>
            </a: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51</a:t>
            </a:fld>
            <a:endParaRPr lang="en-US" altLang="en-US" sz="1000" dirty="0" smtClean="0">
              <a:solidFill>
                <a:srgbClr val="000000"/>
              </a:solidFill>
            </a:endParaRPr>
          </a:p>
        </p:txBody>
      </p:sp>
    </p:spTree>
    <p:extLst>
      <p:ext uri="{BB962C8B-B14F-4D97-AF65-F5344CB8AC3E}">
        <p14:creationId xmlns:p14="http://schemas.microsoft.com/office/powerpoint/2010/main" val="35339016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000" b="1" dirty="0">
                <a:latin typeface="Verdana"/>
              </a:rPr>
              <a:t>Example: </a:t>
            </a:r>
            <a:r>
              <a:rPr lang="tr-TR" altLang="en-US" sz="4000" b="1" dirty="0">
                <a:latin typeface="Verdana"/>
              </a:rPr>
              <a:t/>
            </a:r>
            <a:br>
              <a:rPr lang="tr-TR" altLang="en-US" sz="4000" b="1" dirty="0">
                <a:latin typeface="Verdana"/>
              </a:rPr>
            </a:br>
            <a:r>
              <a:rPr lang="en-US" altLang="en-US" sz="4000" b="1" dirty="0">
                <a:latin typeface="Verdana"/>
              </a:rPr>
              <a:t>The Quebec Bridge Collapse</a:t>
            </a:r>
            <a:endParaRPr lang="en-US" altLang="en-US" sz="4400" b="1" dirty="0">
              <a:latin typeface="Verdana"/>
            </a:endParaRP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52</a:t>
            </a:fld>
            <a:endParaRPr lang="en-US" altLang="en-US" sz="1000" dirty="0" smtClean="0">
              <a:solidFill>
                <a:srgbClr val="0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3539" y="2416871"/>
            <a:ext cx="4049517" cy="3244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descr="C:\Documents and Settings\Dan Ford\My Documents\My Pictures\QB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7" y="2416870"/>
            <a:ext cx="4320479" cy="324437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95536" y="5969581"/>
            <a:ext cx="7920880" cy="338554"/>
          </a:xfrm>
          <a:prstGeom prst="rect">
            <a:avLst/>
          </a:prstGeom>
        </p:spPr>
        <p:txBody>
          <a:bodyPr wrap="square">
            <a:spAutoFit/>
          </a:bodyPr>
          <a:lstStyle/>
          <a:p>
            <a:r>
              <a:rPr lang="en-US" altLang="en-US" sz="1600" dirty="0" smtClean="0">
                <a:solidFill>
                  <a:schemeClr val="tx2"/>
                </a:solidFill>
              </a:rPr>
              <a:t>Source: The Quebec Bridge Collapse August 29, 1907 by Dan Ford</a:t>
            </a:r>
            <a:endParaRPr lang="en-US" sz="1600" dirty="0">
              <a:solidFill>
                <a:schemeClr val="tx2"/>
              </a:solidFill>
            </a:endParaRPr>
          </a:p>
        </p:txBody>
      </p:sp>
    </p:spTree>
    <p:extLst>
      <p:ext uri="{BB962C8B-B14F-4D97-AF65-F5344CB8AC3E}">
        <p14:creationId xmlns:p14="http://schemas.microsoft.com/office/powerpoint/2010/main" val="259066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000" b="1" dirty="0">
                <a:latin typeface="Verdana"/>
              </a:rPr>
              <a:t>Example: </a:t>
            </a:r>
            <a:r>
              <a:rPr lang="tr-TR" altLang="en-US" sz="4000" b="1" dirty="0">
                <a:latin typeface="Verdana"/>
              </a:rPr>
              <a:t/>
            </a:r>
            <a:br>
              <a:rPr lang="tr-TR" altLang="en-US" sz="4000" b="1" dirty="0">
                <a:latin typeface="Verdana"/>
              </a:rPr>
            </a:br>
            <a:r>
              <a:rPr lang="en-US" altLang="en-US" sz="4000" b="1" dirty="0">
                <a:latin typeface="Verdana"/>
              </a:rPr>
              <a:t>The Quebec Bridge Collapse</a:t>
            </a:r>
            <a:endParaRPr lang="en-US" altLang="en-US" sz="4400" b="1" dirty="0">
              <a:latin typeface="Verdana"/>
            </a:endParaRPr>
          </a:p>
        </p:txBody>
      </p:sp>
      <p:sp>
        <p:nvSpPr>
          <p:cNvPr id="5123" name="Rectangle 3"/>
          <p:cNvSpPr>
            <a:spLocks noGrp="1" noChangeArrowheads="1"/>
          </p:cNvSpPr>
          <p:nvPr>
            <p:ph type="body" idx="1"/>
          </p:nvPr>
        </p:nvSpPr>
        <p:spPr>
          <a:xfrm>
            <a:off x="457200" y="1600200"/>
            <a:ext cx="8291264" cy="4530725"/>
          </a:xfrm>
        </p:spPr>
        <p:txBody>
          <a:bodyPr/>
          <a:lstStyle/>
          <a:p>
            <a:pPr lvl="0" eaLnBrk="1" hangingPunct="1">
              <a:buClr>
                <a:srgbClr val="999966"/>
              </a:buClr>
            </a:pPr>
            <a:r>
              <a:rPr lang="en-GB" dirty="0">
                <a:solidFill>
                  <a:srgbClr val="666699"/>
                </a:solidFill>
              </a:rPr>
              <a:t>Due to Cooper’s health issues he only visited the site of the bridge 3 times</a:t>
            </a:r>
          </a:p>
          <a:p>
            <a:pPr lvl="0" eaLnBrk="1" hangingPunct="1">
              <a:buClr>
                <a:srgbClr val="999966"/>
              </a:buClr>
            </a:pPr>
            <a:r>
              <a:rPr lang="en-GB" dirty="0">
                <a:solidFill>
                  <a:srgbClr val="666699"/>
                </a:solidFill>
              </a:rPr>
              <a:t>This left a lack of authority on the construction site</a:t>
            </a:r>
          </a:p>
          <a:p>
            <a:pPr lvl="0" eaLnBrk="1" hangingPunct="1">
              <a:lnSpc>
                <a:spcPct val="95000"/>
              </a:lnSpc>
              <a:buClr>
                <a:srgbClr val="999966"/>
              </a:buClr>
            </a:pPr>
            <a:r>
              <a:rPr lang="en-GB" dirty="0"/>
              <a:t>The actual weight of steel put into the bridge had far exceeded the original </a:t>
            </a:r>
            <a:r>
              <a:rPr lang="en-GB" dirty="0" smtClean="0"/>
              <a:t>weight</a:t>
            </a:r>
            <a:endParaRPr lang="en-GB" dirty="0"/>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53</a:t>
            </a:fld>
            <a:endParaRPr lang="en-US" altLang="en-US" sz="1000" dirty="0" smtClean="0">
              <a:solidFill>
                <a:srgbClr val="000000"/>
              </a:solidFill>
            </a:endParaRPr>
          </a:p>
        </p:txBody>
      </p:sp>
    </p:spTree>
    <p:extLst>
      <p:ext uri="{BB962C8B-B14F-4D97-AF65-F5344CB8AC3E}">
        <p14:creationId xmlns:p14="http://schemas.microsoft.com/office/powerpoint/2010/main" val="35280352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000" b="1" dirty="0">
                <a:latin typeface="Verdana"/>
              </a:rPr>
              <a:t>Example: </a:t>
            </a:r>
            <a:r>
              <a:rPr lang="tr-TR" altLang="en-US" sz="4000" b="1" dirty="0">
                <a:latin typeface="Verdana"/>
              </a:rPr>
              <a:t/>
            </a:r>
            <a:br>
              <a:rPr lang="tr-TR" altLang="en-US" sz="4000" b="1" dirty="0">
                <a:latin typeface="Verdana"/>
              </a:rPr>
            </a:br>
            <a:r>
              <a:rPr lang="en-US" altLang="en-US" sz="4000" b="1" dirty="0">
                <a:latin typeface="Verdana"/>
              </a:rPr>
              <a:t>The Quebec Bridge Collapse</a:t>
            </a:r>
            <a:endParaRPr lang="en-US" altLang="en-US" sz="4400" b="1" dirty="0">
              <a:latin typeface="Verdana"/>
            </a:endParaRPr>
          </a:p>
        </p:txBody>
      </p:sp>
      <p:sp>
        <p:nvSpPr>
          <p:cNvPr id="5123" name="Rectangle 3"/>
          <p:cNvSpPr>
            <a:spLocks noGrp="1" noChangeArrowheads="1"/>
          </p:cNvSpPr>
          <p:nvPr>
            <p:ph type="body" idx="1"/>
          </p:nvPr>
        </p:nvSpPr>
        <p:spPr/>
        <p:txBody>
          <a:bodyPr/>
          <a:lstStyle/>
          <a:p>
            <a:pPr lvl="0" eaLnBrk="1" hangingPunct="1">
              <a:buClr>
                <a:srgbClr val="999966"/>
              </a:buClr>
            </a:pPr>
            <a:r>
              <a:rPr lang="en-US" dirty="0" smtClean="0"/>
              <a:t>In 1907, the first span of the cantilever reached over the water, and it became clear to McLure that certain steel chords were beginning to bend</a:t>
            </a:r>
          </a:p>
          <a:p>
            <a:pPr lvl="0" eaLnBrk="1" hangingPunct="1">
              <a:buClr>
                <a:srgbClr val="999966"/>
              </a:buClr>
            </a:pPr>
            <a:r>
              <a:rPr lang="en-US" dirty="0" smtClean="0"/>
              <a:t>He sent a letter to Cooper, who sent a telegraph to the Phoenix Bridge Company to “add no more load to the bridge till after due consideration of facts”, but McLure restarted construction</a:t>
            </a: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54</a:t>
            </a:fld>
            <a:endParaRPr lang="en-US" altLang="en-US" sz="1000" dirty="0" smtClean="0">
              <a:solidFill>
                <a:srgbClr val="000000"/>
              </a:solidFill>
            </a:endParaRPr>
          </a:p>
        </p:txBody>
      </p:sp>
    </p:spTree>
    <p:extLst>
      <p:ext uri="{BB962C8B-B14F-4D97-AF65-F5344CB8AC3E}">
        <p14:creationId xmlns:p14="http://schemas.microsoft.com/office/powerpoint/2010/main" val="31817127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000" b="1" dirty="0">
                <a:latin typeface="Verdana"/>
              </a:rPr>
              <a:t>Example: </a:t>
            </a:r>
            <a:r>
              <a:rPr lang="tr-TR" altLang="en-US" sz="4000" b="1" dirty="0">
                <a:latin typeface="Verdana"/>
              </a:rPr>
              <a:t/>
            </a:r>
            <a:br>
              <a:rPr lang="tr-TR" altLang="en-US" sz="4000" b="1" dirty="0">
                <a:latin typeface="Verdana"/>
              </a:rPr>
            </a:br>
            <a:r>
              <a:rPr lang="en-US" altLang="en-US" sz="4000" b="1" dirty="0">
                <a:latin typeface="Verdana"/>
              </a:rPr>
              <a:t>The Quebec Bridge Collapse</a:t>
            </a:r>
            <a:endParaRPr lang="en-US" altLang="en-US" sz="4400" b="1" dirty="0">
              <a:latin typeface="Verdana"/>
            </a:endParaRPr>
          </a:p>
        </p:txBody>
      </p:sp>
      <p:sp>
        <p:nvSpPr>
          <p:cNvPr id="5123" name="Rectangle 3"/>
          <p:cNvSpPr>
            <a:spLocks noGrp="1" noChangeArrowheads="1"/>
          </p:cNvSpPr>
          <p:nvPr>
            <p:ph type="body" idx="1"/>
          </p:nvPr>
        </p:nvSpPr>
        <p:spPr>
          <a:xfrm>
            <a:off x="457200" y="1600200"/>
            <a:ext cx="8291264" cy="4530725"/>
          </a:xfrm>
        </p:spPr>
        <p:txBody>
          <a:bodyPr/>
          <a:lstStyle/>
          <a:p>
            <a:pPr lvl="0" eaLnBrk="1" hangingPunct="1">
              <a:lnSpc>
                <a:spcPct val="95000"/>
              </a:lnSpc>
              <a:buClr>
                <a:srgbClr val="999966"/>
              </a:buClr>
            </a:pPr>
            <a:r>
              <a:rPr lang="en-US" dirty="0" smtClean="0"/>
              <a:t>At the end of the work day on August 29, 1907, the bridge collapsed killing 75 of the 86 workers on the bridge</a:t>
            </a:r>
            <a:endParaRPr lang="tr-TR" dirty="0" smtClean="0"/>
          </a:p>
          <a:p>
            <a:pPr marL="0" lvl="0" indent="0" eaLnBrk="1" hangingPunct="1">
              <a:lnSpc>
                <a:spcPct val="95000"/>
              </a:lnSpc>
              <a:buClr>
                <a:srgbClr val="999966"/>
              </a:buClr>
              <a:buNone/>
            </a:pPr>
            <a:endParaRPr lang="en-US" dirty="0" smtClean="0"/>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55</a:t>
            </a:fld>
            <a:endParaRPr lang="en-US" altLang="en-US" sz="1000" dirty="0" smtClean="0">
              <a:solidFill>
                <a:srgbClr val="0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066" y="2924944"/>
            <a:ext cx="5402238" cy="3469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41323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000" b="1" dirty="0">
                <a:latin typeface="Verdana"/>
              </a:rPr>
              <a:t>Example: </a:t>
            </a:r>
            <a:r>
              <a:rPr lang="tr-TR" altLang="en-US" sz="4000" b="1" dirty="0">
                <a:latin typeface="Verdana"/>
              </a:rPr>
              <a:t/>
            </a:r>
            <a:br>
              <a:rPr lang="tr-TR" altLang="en-US" sz="4000" b="1" dirty="0">
                <a:latin typeface="Verdana"/>
              </a:rPr>
            </a:br>
            <a:r>
              <a:rPr lang="en-US" altLang="en-US" sz="4000" b="1" dirty="0">
                <a:latin typeface="Verdana"/>
              </a:rPr>
              <a:t>The Quebec Bridge Collapse</a:t>
            </a:r>
            <a:endParaRPr lang="en-US" altLang="en-US" sz="4400" b="1" dirty="0">
              <a:latin typeface="Verdana"/>
            </a:endParaRPr>
          </a:p>
        </p:txBody>
      </p:sp>
      <p:sp>
        <p:nvSpPr>
          <p:cNvPr id="5123" name="Rectangle 3"/>
          <p:cNvSpPr>
            <a:spLocks noGrp="1" noChangeArrowheads="1"/>
          </p:cNvSpPr>
          <p:nvPr>
            <p:ph type="body" idx="1"/>
          </p:nvPr>
        </p:nvSpPr>
        <p:spPr>
          <a:xfrm>
            <a:off x="457200" y="1600200"/>
            <a:ext cx="8291264" cy="4530725"/>
          </a:xfrm>
        </p:spPr>
        <p:txBody>
          <a:bodyPr/>
          <a:lstStyle/>
          <a:p>
            <a:pPr lvl="0" eaLnBrk="1" hangingPunct="1">
              <a:buClr>
                <a:srgbClr val="999966"/>
              </a:buClr>
            </a:pPr>
            <a:r>
              <a:rPr lang="en-US" dirty="0" smtClean="0"/>
              <a:t>A Royal Commission was assembled to investigate the cause of the collapse, and the majority of the blame was on;</a:t>
            </a:r>
          </a:p>
          <a:p>
            <a:pPr lvl="1" eaLnBrk="1" hangingPunct="1"/>
            <a:r>
              <a:rPr lang="en-US" dirty="0" smtClean="0"/>
              <a:t>Cooper, who was at fault for not knowing what was happening at the worksite, and for miscalculations, and</a:t>
            </a:r>
          </a:p>
          <a:p>
            <a:pPr lvl="1" eaLnBrk="1" hangingPunct="1"/>
            <a:r>
              <a:rPr lang="en-US" dirty="0" smtClean="0"/>
              <a:t>Hoare should not have been appointed as the chief engineer because he lacked technical competence to control the work</a:t>
            </a:r>
            <a:endParaRPr lang="tr-TR" dirty="0" smtClean="0"/>
          </a:p>
          <a:p>
            <a:pPr lvl="1" eaLnBrk="1" hangingPunct="1"/>
            <a:r>
              <a:rPr lang="en-GB" altLang="en-US" dirty="0">
                <a:solidFill>
                  <a:srgbClr val="666699"/>
                </a:solidFill>
              </a:rPr>
              <a:t>Communication and organization were also </a:t>
            </a:r>
            <a:r>
              <a:rPr lang="en-GB" altLang="en-US" dirty="0" smtClean="0">
                <a:solidFill>
                  <a:srgbClr val="666699"/>
                </a:solidFill>
              </a:rPr>
              <a:t>blamed</a:t>
            </a:r>
            <a:endParaRPr lang="en-GB" altLang="en-US" dirty="0">
              <a:solidFill>
                <a:srgbClr val="666699"/>
              </a:solidFill>
            </a:endParaRP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56</a:t>
            </a:fld>
            <a:endParaRPr lang="en-US" altLang="en-US" sz="1000" dirty="0" smtClean="0">
              <a:solidFill>
                <a:srgbClr val="000000"/>
              </a:solidFill>
            </a:endParaRPr>
          </a:p>
        </p:txBody>
      </p:sp>
    </p:spTree>
    <p:extLst>
      <p:ext uri="{BB962C8B-B14F-4D97-AF65-F5344CB8AC3E}">
        <p14:creationId xmlns:p14="http://schemas.microsoft.com/office/powerpoint/2010/main" val="23963480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000" b="1" dirty="0">
                <a:latin typeface="Verdana"/>
              </a:rPr>
              <a:t>Example: </a:t>
            </a:r>
            <a:r>
              <a:rPr lang="tr-TR" altLang="en-US" sz="4000" b="1" dirty="0">
                <a:latin typeface="Verdana"/>
              </a:rPr>
              <a:t/>
            </a:r>
            <a:br>
              <a:rPr lang="tr-TR" altLang="en-US" sz="4000" b="1" dirty="0">
                <a:latin typeface="Verdana"/>
              </a:rPr>
            </a:br>
            <a:r>
              <a:rPr lang="en-US" altLang="en-US" sz="4000" b="1" dirty="0">
                <a:latin typeface="Verdana"/>
              </a:rPr>
              <a:t>The Quebec Bridge Collapse</a:t>
            </a:r>
            <a:endParaRPr lang="en-US" altLang="en-US" sz="4400" b="1" dirty="0">
              <a:latin typeface="Verdana"/>
            </a:endParaRPr>
          </a:p>
        </p:txBody>
      </p:sp>
      <p:sp>
        <p:nvSpPr>
          <p:cNvPr id="5123" name="Rectangle 3"/>
          <p:cNvSpPr>
            <a:spLocks noGrp="1" noChangeArrowheads="1"/>
          </p:cNvSpPr>
          <p:nvPr>
            <p:ph type="body" idx="1"/>
          </p:nvPr>
        </p:nvSpPr>
        <p:spPr>
          <a:xfrm>
            <a:off x="457200" y="1600200"/>
            <a:ext cx="8291264" cy="4530725"/>
          </a:xfrm>
        </p:spPr>
        <p:txBody>
          <a:bodyPr/>
          <a:lstStyle/>
          <a:p>
            <a:pPr eaLnBrk="1" hangingPunct="1">
              <a:buClr>
                <a:srgbClr val="999966"/>
              </a:buClr>
            </a:pPr>
            <a:r>
              <a:rPr lang="en-US" dirty="0" smtClean="0"/>
              <a:t>The </a:t>
            </a:r>
            <a:r>
              <a:rPr lang="en-US" dirty="0"/>
              <a:t>bridge was rebuilt, and on September 11, </a:t>
            </a:r>
            <a:r>
              <a:rPr lang="en-US" dirty="0" smtClean="0"/>
              <a:t>1916 </a:t>
            </a:r>
            <a:r>
              <a:rPr lang="en-US" dirty="0"/>
              <a:t>the bridge collapsed again killing 13 </a:t>
            </a:r>
            <a:r>
              <a:rPr lang="en-US" dirty="0" smtClean="0"/>
              <a:t>men</a:t>
            </a:r>
            <a:endParaRPr lang="tr-TR" dirty="0" smtClean="0"/>
          </a:p>
          <a:p>
            <a:pPr eaLnBrk="1" hangingPunct="1">
              <a:buClr>
                <a:srgbClr val="999966"/>
              </a:buClr>
            </a:pPr>
            <a:r>
              <a:rPr lang="en-US" dirty="0" smtClean="0"/>
              <a:t>From </a:t>
            </a:r>
            <a:r>
              <a:rPr lang="en-US" dirty="0"/>
              <a:t>an investigation by the St. Lawrence Bridge Company, </a:t>
            </a:r>
            <a:r>
              <a:rPr lang="en-US" dirty="0" smtClean="0"/>
              <a:t>the </a:t>
            </a:r>
            <a:r>
              <a:rPr lang="en-US" dirty="0"/>
              <a:t>collapse was due to a material failure in one of the four bearing castings that supported the central span</a:t>
            </a:r>
            <a:endParaRPr lang="en-US" altLang="en-US" dirty="0" smtClean="0">
              <a:solidFill>
                <a:srgbClr val="666699"/>
              </a:solidFill>
            </a:endParaRP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57</a:t>
            </a:fld>
            <a:endParaRPr lang="en-US" altLang="en-US" sz="1000" dirty="0" smtClean="0">
              <a:solidFill>
                <a:srgbClr val="000000"/>
              </a:solidFill>
            </a:endParaRPr>
          </a:p>
        </p:txBody>
      </p:sp>
    </p:spTree>
    <p:extLst>
      <p:ext uri="{BB962C8B-B14F-4D97-AF65-F5344CB8AC3E}">
        <p14:creationId xmlns:p14="http://schemas.microsoft.com/office/powerpoint/2010/main" val="4681746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000" b="1" dirty="0">
                <a:latin typeface="Verdana"/>
              </a:rPr>
              <a:t>Example: </a:t>
            </a:r>
            <a:r>
              <a:rPr lang="tr-TR" altLang="en-US" sz="4000" b="1" dirty="0">
                <a:latin typeface="Verdana"/>
              </a:rPr>
              <a:t/>
            </a:r>
            <a:br>
              <a:rPr lang="tr-TR" altLang="en-US" sz="4000" b="1" dirty="0">
                <a:latin typeface="Verdana"/>
              </a:rPr>
            </a:br>
            <a:r>
              <a:rPr lang="en-US" altLang="en-US" sz="4000" b="1" dirty="0">
                <a:latin typeface="Verdana"/>
              </a:rPr>
              <a:t>The Quebec Bridge Collapse</a:t>
            </a:r>
            <a:endParaRPr lang="en-US" altLang="en-US" sz="4400" b="1" dirty="0">
              <a:latin typeface="Verdana"/>
            </a:endParaRPr>
          </a:p>
        </p:txBody>
      </p:sp>
      <p:sp>
        <p:nvSpPr>
          <p:cNvPr id="5123" name="Rectangle 3"/>
          <p:cNvSpPr>
            <a:spLocks noGrp="1" noChangeArrowheads="1"/>
          </p:cNvSpPr>
          <p:nvPr>
            <p:ph type="body" idx="1"/>
          </p:nvPr>
        </p:nvSpPr>
        <p:spPr>
          <a:xfrm>
            <a:off x="457200" y="1600200"/>
            <a:ext cx="8219256" cy="4530725"/>
          </a:xfrm>
        </p:spPr>
        <p:txBody>
          <a:bodyPr/>
          <a:lstStyle/>
          <a:p>
            <a:pPr eaLnBrk="1" hangingPunct="1">
              <a:buClr>
                <a:srgbClr val="999966"/>
              </a:buClr>
            </a:pPr>
            <a:r>
              <a:rPr lang="en-US" dirty="0" smtClean="0"/>
              <a:t>These collapses were the driving force in regulating the engineering profession</a:t>
            </a:r>
          </a:p>
          <a:p>
            <a:pPr eaLnBrk="1" hangingPunct="1"/>
            <a:r>
              <a:rPr lang="en-GB" dirty="0" smtClean="0"/>
              <a:t>If you ever meet an engineering graduate of a Canadian university, take a look at the little finger of their writing hand</a:t>
            </a:r>
            <a:endParaRPr lang="tr-TR" dirty="0" smtClean="0"/>
          </a:p>
          <a:p>
            <a:pPr eaLnBrk="1" hangingPunct="1"/>
            <a:r>
              <a:rPr lang="en-GB" dirty="0" smtClean="0"/>
              <a:t>In all likelihood, they will be wearing a plain iron ring</a:t>
            </a:r>
            <a:endParaRPr lang="tr-TR" dirty="0" smtClean="0"/>
          </a:p>
          <a:p>
            <a:pPr eaLnBrk="1" hangingPunct="1"/>
            <a:r>
              <a:rPr lang="en-US" dirty="0" smtClean="0"/>
              <a:t>The iron ring is rumored to be made of the steel that collapsed, to remind engineers of their importance and their duty</a:t>
            </a:r>
            <a:endParaRPr lang="en-US" altLang="en-US" dirty="0" smtClean="0">
              <a:solidFill>
                <a:srgbClr val="666699"/>
              </a:solidFill>
            </a:endParaRP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58</a:t>
            </a:fld>
            <a:endParaRPr lang="en-US" altLang="en-US" sz="1000" dirty="0" smtClean="0">
              <a:solidFill>
                <a:srgbClr val="000000"/>
              </a:solidFill>
            </a:endParaRPr>
          </a:p>
        </p:txBody>
      </p:sp>
    </p:spTree>
    <p:extLst>
      <p:ext uri="{BB962C8B-B14F-4D97-AF65-F5344CB8AC3E}">
        <p14:creationId xmlns:p14="http://schemas.microsoft.com/office/powerpoint/2010/main" val="18520271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000" b="1" dirty="0">
                <a:latin typeface="Verdana"/>
              </a:rPr>
              <a:t>Example: </a:t>
            </a:r>
            <a:r>
              <a:rPr lang="tr-TR" altLang="en-US" sz="4000" b="1" dirty="0">
                <a:latin typeface="Verdana"/>
              </a:rPr>
              <a:t/>
            </a:r>
            <a:br>
              <a:rPr lang="tr-TR" altLang="en-US" sz="4000" b="1" dirty="0">
                <a:latin typeface="Verdana"/>
              </a:rPr>
            </a:br>
            <a:r>
              <a:rPr lang="en-US" altLang="en-US" sz="4000" b="1" dirty="0">
                <a:latin typeface="Verdana"/>
              </a:rPr>
              <a:t>The Quebec Bridge Collapse</a:t>
            </a:r>
            <a:endParaRPr lang="en-US" altLang="en-US" sz="4400" b="1" dirty="0">
              <a:latin typeface="Verdana"/>
            </a:endParaRPr>
          </a:p>
        </p:txBody>
      </p:sp>
      <p:sp>
        <p:nvSpPr>
          <p:cNvPr id="5123" name="Rectangle 3"/>
          <p:cNvSpPr>
            <a:spLocks noGrp="1" noChangeArrowheads="1"/>
          </p:cNvSpPr>
          <p:nvPr>
            <p:ph type="body" idx="1"/>
          </p:nvPr>
        </p:nvSpPr>
        <p:spPr>
          <a:xfrm>
            <a:off x="457200" y="1600200"/>
            <a:ext cx="8579296" cy="4530725"/>
          </a:xfrm>
        </p:spPr>
        <p:txBody>
          <a:bodyPr/>
          <a:lstStyle/>
          <a:p>
            <a:pPr eaLnBrk="1" hangingPunct="1">
              <a:buClr>
                <a:srgbClr val="999966"/>
              </a:buClr>
            </a:pPr>
            <a:r>
              <a:rPr lang="en-US" dirty="0" smtClean="0"/>
              <a:t>Some lessons learned by this collapse include: </a:t>
            </a:r>
          </a:p>
          <a:p>
            <a:pPr lvl="1" eaLnBrk="1" hangingPunct="1"/>
            <a:r>
              <a:rPr lang="en-US" dirty="0"/>
              <a:t>A</a:t>
            </a:r>
            <a:r>
              <a:rPr lang="en-US" dirty="0" smtClean="0"/>
              <a:t>ssigning </a:t>
            </a:r>
            <a:r>
              <a:rPr lang="en-US" dirty="0" smtClean="0"/>
              <a:t>tasks only to capable engineers with responsibility</a:t>
            </a:r>
          </a:p>
          <a:p>
            <a:pPr lvl="1" eaLnBrk="1" hangingPunct="1"/>
            <a:r>
              <a:rPr lang="en-US" dirty="0" smtClean="0"/>
              <a:t>Paying engineers appropriately for their work</a:t>
            </a:r>
          </a:p>
          <a:p>
            <a:pPr lvl="1" eaLnBrk="1" hangingPunct="1"/>
            <a:r>
              <a:rPr lang="en-US" dirty="0" smtClean="0"/>
              <a:t>Defining duties clearly for employees</a:t>
            </a:r>
          </a:p>
          <a:p>
            <a:pPr lvl="1" eaLnBrk="1" hangingPunct="1"/>
            <a:r>
              <a:rPr lang="en-US" dirty="0" smtClean="0"/>
              <a:t>Discussing design plans in groups</a:t>
            </a:r>
          </a:p>
          <a:p>
            <a:pPr lvl="1" eaLnBrk="1" hangingPunct="1"/>
            <a:r>
              <a:rPr lang="en-US" dirty="0" smtClean="0"/>
              <a:t>Coordinating and communicating </a:t>
            </a:r>
            <a:r>
              <a:rPr lang="en-US" dirty="0" smtClean="0"/>
              <a:t>effectively</a:t>
            </a:r>
          </a:p>
          <a:p>
            <a:pPr lvl="1" eaLnBrk="1" hangingPunct="1"/>
            <a:r>
              <a:rPr lang="en-US" dirty="0" smtClean="0"/>
              <a:t>Making sure the work is </a:t>
            </a:r>
            <a:r>
              <a:rPr lang="en-US" dirty="0" smtClean="0"/>
              <a:t>controlled and monitored </a:t>
            </a:r>
            <a:r>
              <a:rPr lang="en-US" dirty="0" smtClean="0"/>
              <a:t>regularly</a:t>
            </a: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59</a:t>
            </a:fld>
            <a:endParaRPr lang="en-US" altLang="en-US" sz="1000" dirty="0" smtClean="0">
              <a:solidFill>
                <a:srgbClr val="000000"/>
              </a:solidFill>
            </a:endParaRPr>
          </a:p>
        </p:txBody>
      </p:sp>
    </p:spTree>
    <p:extLst>
      <p:ext uri="{BB962C8B-B14F-4D97-AF65-F5344CB8AC3E}">
        <p14:creationId xmlns:p14="http://schemas.microsoft.com/office/powerpoint/2010/main" val="333664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457200" y="1600200"/>
            <a:ext cx="8291264" cy="4637112"/>
          </a:xfrm>
        </p:spPr>
        <p:txBody>
          <a:bodyPr/>
          <a:lstStyle/>
          <a:p>
            <a:pPr eaLnBrk="1" hangingPunct="1">
              <a:defRPr/>
            </a:pPr>
            <a:r>
              <a:rPr lang="en-US" altLang="en-US" b="1" dirty="0" smtClean="0"/>
              <a:t>Risk </a:t>
            </a:r>
            <a:r>
              <a:rPr lang="en-US" altLang="en-US" dirty="0" smtClean="0"/>
              <a:t>is defined as:</a:t>
            </a:r>
          </a:p>
          <a:p>
            <a:pPr lvl="1" eaLnBrk="1" hangingPunct="1">
              <a:defRPr/>
            </a:pPr>
            <a:r>
              <a:rPr lang="en-US" altLang="en-US" dirty="0" smtClean="0"/>
              <a:t>Traditionally </a:t>
            </a:r>
          </a:p>
          <a:p>
            <a:pPr lvl="2" eaLnBrk="1" hangingPunct="1">
              <a:defRPr/>
            </a:pPr>
            <a:r>
              <a:rPr lang="en-US" altLang="en-US" dirty="0" smtClean="0"/>
              <a:t>“uncertainty concerning the occurrence of a loss”, or</a:t>
            </a:r>
          </a:p>
          <a:p>
            <a:pPr lvl="2" eaLnBrk="1" hangingPunct="1">
              <a:defRPr/>
            </a:pPr>
            <a:r>
              <a:rPr lang="en-US" altLang="en-US" dirty="0" smtClean="0">
                <a:solidFill>
                  <a:srgbClr val="666699"/>
                </a:solidFill>
              </a:rPr>
              <a:t>‘‘the chance of occurrence of an undesired event and the severity of the resulting consequences’’</a:t>
            </a:r>
          </a:p>
          <a:p>
            <a:pPr lvl="1" eaLnBrk="1" hangingPunct="1">
              <a:defRPr/>
            </a:pPr>
            <a:r>
              <a:rPr lang="en-US" altLang="en-US" dirty="0" smtClean="0">
                <a:solidFill>
                  <a:srgbClr val="666699"/>
                </a:solidFill>
              </a:rPr>
              <a:t>According to ISO Guide 73</a:t>
            </a:r>
          </a:p>
          <a:p>
            <a:pPr lvl="2" eaLnBrk="1" hangingPunct="1">
              <a:defRPr/>
            </a:pPr>
            <a:r>
              <a:rPr lang="en-US" altLang="en-US" dirty="0" smtClean="0">
                <a:solidFill>
                  <a:srgbClr val="666699"/>
                </a:solidFill>
              </a:rPr>
              <a:t>“effect of uncertainty on objectives”</a:t>
            </a:r>
          </a:p>
          <a:p>
            <a:pPr lvl="1" eaLnBrk="1" hangingPunct="1">
              <a:defRPr/>
            </a:pPr>
            <a:r>
              <a:rPr lang="en-US" altLang="en-US" dirty="0" smtClean="0">
                <a:solidFill>
                  <a:srgbClr val="666699"/>
                </a:solidFill>
              </a:rPr>
              <a:t>In engineering</a:t>
            </a:r>
          </a:p>
          <a:p>
            <a:pPr lvl="2" eaLnBrk="1" hangingPunct="1">
              <a:defRPr/>
            </a:pPr>
            <a:r>
              <a:rPr lang="en-US" altLang="en-US" dirty="0" smtClean="0">
                <a:solidFill>
                  <a:srgbClr val="666699"/>
                </a:solidFill>
              </a:rPr>
              <a:t>Risk = (probability of event) x (consequences)</a:t>
            </a:r>
          </a:p>
          <a:p>
            <a:pPr marL="914400" lvl="2" indent="0" eaLnBrk="1" hangingPunct="1">
              <a:buNone/>
              <a:defRPr/>
            </a:pPr>
            <a:endParaRPr lang="en-US" altLang="en-US" dirty="0" smtClean="0">
              <a:solidFill>
                <a:srgbClr val="666699"/>
              </a:solidFill>
            </a:endParaRPr>
          </a:p>
          <a:p>
            <a:pPr marL="914400" lvl="2" indent="0" eaLnBrk="1" hangingPunct="1">
              <a:buNone/>
              <a:defRPr/>
            </a:pPr>
            <a:r>
              <a:rPr lang="en-US" altLang="en-US" dirty="0" smtClean="0">
                <a:solidFill>
                  <a:srgbClr val="666699"/>
                </a:solidFill>
              </a:rPr>
              <a:t>Probability: The chance or the likelihood of occurrence of an undesired event</a:t>
            </a: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6</a:t>
            </a:fld>
            <a:endParaRPr lang="en-US" altLang="en-US" sz="1000" dirty="0" smtClean="0">
              <a:solidFill>
                <a:srgbClr val="000000"/>
              </a:solidFill>
            </a:endParaRPr>
          </a:p>
        </p:txBody>
      </p:sp>
      <p:sp>
        <p:nvSpPr>
          <p:cNvPr id="7" name="Rectangle 2"/>
          <p:cNvSpPr>
            <a:spLocks noGrp="1" noChangeArrowheads="1"/>
          </p:cNvSpPr>
          <p:nvPr>
            <p:ph type="title"/>
          </p:nvPr>
        </p:nvSpPr>
        <p:spPr>
          <a:xfrm>
            <a:off x="457200" y="277813"/>
            <a:ext cx="8435280" cy="1139825"/>
          </a:xfrm>
        </p:spPr>
        <p:txBody>
          <a:bodyPr anchor="ctr" anchorCtr="0"/>
          <a:lstStyle/>
          <a:p>
            <a:pPr eaLnBrk="1" hangingPunct="1"/>
            <a:r>
              <a:rPr lang="en-US" altLang="en-US" sz="4400" b="1" dirty="0">
                <a:latin typeface="Verdana"/>
              </a:rPr>
              <a:t>Engineering and Risk</a:t>
            </a:r>
          </a:p>
        </p:txBody>
      </p:sp>
    </p:spTree>
    <p:extLst>
      <p:ext uri="{BB962C8B-B14F-4D97-AF65-F5344CB8AC3E}">
        <p14:creationId xmlns:p14="http://schemas.microsoft.com/office/powerpoint/2010/main" val="237025981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000" b="1" dirty="0">
                <a:latin typeface="Verdana"/>
              </a:rPr>
              <a:t>Engineering </a:t>
            </a:r>
            <a:r>
              <a:rPr lang="en-US" altLang="en-US" sz="4000" b="1" dirty="0" smtClean="0">
                <a:latin typeface="Verdana"/>
              </a:rPr>
              <a:t>and Accidents</a:t>
            </a:r>
            <a:endParaRPr lang="en-US" altLang="en-US" sz="4000" b="1" dirty="0">
              <a:latin typeface="Verdana"/>
            </a:endParaRPr>
          </a:p>
        </p:txBody>
      </p:sp>
      <p:sp>
        <p:nvSpPr>
          <p:cNvPr id="5123" name="Rectangle 3"/>
          <p:cNvSpPr>
            <a:spLocks noGrp="1" noChangeArrowheads="1"/>
          </p:cNvSpPr>
          <p:nvPr>
            <p:ph type="body" idx="1"/>
          </p:nvPr>
        </p:nvSpPr>
        <p:spPr>
          <a:xfrm>
            <a:off x="457200" y="1600200"/>
            <a:ext cx="8363272" cy="4709120"/>
          </a:xfrm>
        </p:spPr>
        <p:txBody>
          <a:bodyPr/>
          <a:lstStyle/>
          <a:p>
            <a:r>
              <a:rPr lang="en-US" altLang="en-US" b="1" dirty="0" smtClean="0"/>
              <a:t>Accident</a:t>
            </a:r>
            <a:r>
              <a:rPr lang="en-US" altLang="en-US" dirty="0" smtClean="0"/>
              <a:t> is defined as an unplanned </a:t>
            </a:r>
            <a:r>
              <a:rPr lang="en-US" dirty="0" smtClean="0"/>
              <a:t>and uncontrolled </a:t>
            </a:r>
            <a:r>
              <a:rPr lang="en-US" altLang="en-US" dirty="0" smtClean="0"/>
              <a:t>event that results in </a:t>
            </a:r>
            <a:r>
              <a:rPr lang="en-US" altLang="en-US" dirty="0" smtClean="0"/>
              <a:t>damage to life, </a:t>
            </a:r>
            <a:r>
              <a:rPr lang="en-US" altLang="en-US" dirty="0" smtClean="0"/>
              <a:t>property and environment </a:t>
            </a:r>
          </a:p>
          <a:p>
            <a:r>
              <a:rPr lang="en-US" altLang="en-US" dirty="0" smtClean="0">
                <a:solidFill>
                  <a:srgbClr val="666699"/>
                </a:solidFill>
              </a:rPr>
              <a:t>When </a:t>
            </a:r>
            <a:r>
              <a:rPr lang="en-US" altLang="en-US" dirty="0" smtClean="0">
                <a:solidFill>
                  <a:srgbClr val="666699"/>
                </a:solidFill>
              </a:rPr>
              <a:t>an accident occurs, </a:t>
            </a:r>
            <a:r>
              <a:rPr lang="en-US" altLang="en-US" dirty="0" smtClean="0">
                <a:solidFill>
                  <a:srgbClr val="666699"/>
                </a:solidFill>
              </a:rPr>
              <a:t>it should be thorough investigated </a:t>
            </a:r>
            <a:r>
              <a:rPr lang="en-US" altLang="en-US" dirty="0" smtClean="0">
                <a:solidFill>
                  <a:srgbClr val="666699"/>
                </a:solidFill>
              </a:rPr>
              <a:t>and the reports issued should be published and </a:t>
            </a:r>
            <a:r>
              <a:rPr lang="en-US" altLang="en-US" dirty="0" smtClean="0">
                <a:solidFill>
                  <a:srgbClr val="666699"/>
                </a:solidFill>
              </a:rPr>
              <a:t>circulated to related parties</a:t>
            </a:r>
            <a:endParaRPr lang="en-US" altLang="en-US" dirty="0" smtClean="0">
              <a:solidFill>
                <a:srgbClr val="666699"/>
              </a:solidFill>
            </a:endParaRP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60</a:t>
            </a:fld>
            <a:endParaRPr lang="en-US" altLang="en-US" sz="1000" dirty="0" smtClean="0">
              <a:solidFill>
                <a:srgbClr val="000000"/>
              </a:solidFill>
            </a:endParaRPr>
          </a:p>
        </p:txBody>
      </p:sp>
    </p:spTree>
    <p:extLst>
      <p:ext uri="{BB962C8B-B14F-4D97-AF65-F5344CB8AC3E}">
        <p14:creationId xmlns:p14="http://schemas.microsoft.com/office/powerpoint/2010/main" val="8028538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000" b="1" dirty="0">
                <a:latin typeface="Verdana"/>
              </a:rPr>
              <a:t>Engineering and Accidents</a:t>
            </a:r>
            <a:endParaRPr lang="en-US" altLang="en-US" sz="4400" b="1" dirty="0">
              <a:latin typeface="Verdana"/>
            </a:endParaRPr>
          </a:p>
        </p:txBody>
      </p:sp>
      <p:sp>
        <p:nvSpPr>
          <p:cNvPr id="5123" name="Rectangle 3"/>
          <p:cNvSpPr>
            <a:spLocks noGrp="1" noChangeArrowheads="1"/>
          </p:cNvSpPr>
          <p:nvPr>
            <p:ph type="body" idx="1"/>
          </p:nvPr>
        </p:nvSpPr>
        <p:spPr>
          <a:xfrm>
            <a:off x="457200" y="1600200"/>
            <a:ext cx="8363272" cy="4709120"/>
          </a:xfrm>
        </p:spPr>
        <p:txBody>
          <a:bodyPr/>
          <a:lstStyle/>
          <a:p>
            <a:r>
              <a:rPr lang="en-US" dirty="0" smtClean="0"/>
              <a:t>There are many ways in which accidents can be categorized and studied</a:t>
            </a:r>
          </a:p>
          <a:p>
            <a:r>
              <a:rPr lang="en-US" dirty="0" smtClean="0"/>
              <a:t>One </a:t>
            </a:r>
            <a:r>
              <a:rPr lang="en-US" dirty="0" smtClean="0"/>
              <a:t>of them </a:t>
            </a:r>
            <a:r>
              <a:rPr lang="en-US" dirty="0" smtClean="0">
                <a:solidFill>
                  <a:srgbClr val="666699"/>
                </a:solidFill>
              </a:rPr>
              <a:t>categorize</a:t>
            </a:r>
            <a:r>
              <a:rPr lang="en-US" dirty="0" smtClean="0"/>
              <a:t> </a:t>
            </a:r>
            <a:r>
              <a:rPr lang="en-US" dirty="0" smtClean="0"/>
              <a:t>accidents into three types: </a:t>
            </a:r>
          </a:p>
          <a:p>
            <a:pPr marL="803275" lvl="1" indent="-346075">
              <a:buFont typeface="+mj-lt"/>
              <a:buAutoNum type="arabicPeriod"/>
            </a:pPr>
            <a:r>
              <a:rPr lang="en-US" b="1" dirty="0" smtClean="0"/>
              <a:t>Procedural accidents</a:t>
            </a:r>
          </a:p>
          <a:p>
            <a:pPr marL="803275" lvl="1" indent="-346075">
              <a:buFont typeface="+mj-lt"/>
              <a:buAutoNum type="arabicPeriod"/>
            </a:pPr>
            <a:r>
              <a:rPr lang="en-US" b="1" dirty="0" smtClean="0"/>
              <a:t>Engineered accidents</a:t>
            </a:r>
          </a:p>
          <a:p>
            <a:pPr marL="803275" lvl="1" indent="-346075">
              <a:buFont typeface="+mj-lt"/>
              <a:buAutoNum type="arabicPeriod"/>
            </a:pPr>
            <a:r>
              <a:rPr lang="en-US" b="1" dirty="0" smtClean="0"/>
              <a:t>Systemic accidents</a:t>
            </a:r>
            <a:endParaRPr lang="en-US" dirty="0" smtClean="0"/>
          </a:p>
          <a:p>
            <a:pPr marL="0" indent="0">
              <a:buNone/>
            </a:pPr>
            <a:endParaRPr lang="tr-TR" sz="1600" dirty="0" smtClean="0"/>
          </a:p>
          <a:p>
            <a:pPr marL="0" indent="0">
              <a:buNone/>
            </a:pPr>
            <a:r>
              <a:rPr lang="en-US" sz="1600" dirty="0" err="1" smtClean="0"/>
              <a:t>Langewiesche</a:t>
            </a:r>
            <a:r>
              <a:rPr lang="en-US" sz="1600" dirty="0" smtClean="0"/>
              <a:t>, 1998</a:t>
            </a:r>
            <a:endParaRPr lang="en-US" altLang="en-US" sz="1600" dirty="0"/>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61</a:t>
            </a:fld>
            <a:endParaRPr lang="en-US" altLang="en-US" sz="1000" dirty="0" smtClean="0">
              <a:solidFill>
                <a:srgbClr val="000000"/>
              </a:solidFill>
            </a:endParaRPr>
          </a:p>
        </p:txBody>
      </p:sp>
    </p:spTree>
    <p:extLst>
      <p:ext uri="{BB962C8B-B14F-4D97-AF65-F5344CB8AC3E}">
        <p14:creationId xmlns:p14="http://schemas.microsoft.com/office/powerpoint/2010/main" val="126984598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400" b="1" dirty="0" smtClean="0">
                <a:latin typeface="Verdana"/>
              </a:rPr>
              <a:t>Types of </a:t>
            </a:r>
            <a:r>
              <a:rPr lang="en-US" altLang="en-US" sz="4400" b="1" dirty="0">
                <a:latin typeface="Verdana"/>
              </a:rPr>
              <a:t>Accidents</a:t>
            </a:r>
          </a:p>
        </p:txBody>
      </p:sp>
      <p:sp>
        <p:nvSpPr>
          <p:cNvPr id="5123" name="Rectangle 3"/>
          <p:cNvSpPr>
            <a:spLocks noGrp="1" noChangeArrowheads="1"/>
          </p:cNvSpPr>
          <p:nvPr>
            <p:ph type="body" idx="1"/>
          </p:nvPr>
        </p:nvSpPr>
        <p:spPr>
          <a:xfrm>
            <a:off x="457200" y="1600200"/>
            <a:ext cx="8363272" cy="4709120"/>
          </a:xfrm>
        </p:spPr>
        <p:txBody>
          <a:bodyPr/>
          <a:lstStyle/>
          <a:p>
            <a:pPr marL="360363" indent="-360363" eaLnBrk="1" hangingPunct="1">
              <a:buFont typeface="+mj-lt"/>
              <a:buAutoNum type="arabicPeriod"/>
            </a:pPr>
            <a:r>
              <a:rPr lang="en-US" altLang="en-US" b="1" dirty="0" smtClean="0"/>
              <a:t>Procedural accidents </a:t>
            </a:r>
            <a:r>
              <a:rPr lang="en-US" altLang="en-US" dirty="0" smtClean="0"/>
              <a:t>(most common)</a:t>
            </a:r>
            <a:endParaRPr lang="en-US" altLang="en-US" b="1" dirty="0" smtClean="0"/>
          </a:p>
          <a:p>
            <a:pPr lvl="1" eaLnBrk="1" hangingPunct="1"/>
            <a:r>
              <a:rPr lang="en-US" dirty="0" smtClean="0"/>
              <a:t>Caused </a:t>
            </a:r>
            <a:r>
              <a:rPr lang="en-US" dirty="0" smtClean="0"/>
              <a:t>by </a:t>
            </a:r>
          </a:p>
          <a:p>
            <a:pPr lvl="2" eaLnBrk="1" hangingPunct="1"/>
            <a:r>
              <a:rPr lang="en-US" dirty="0" smtClean="0"/>
              <a:t>human error, or </a:t>
            </a:r>
          </a:p>
          <a:p>
            <a:pPr lvl="2" eaLnBrk="1" hangingPunct="1"/>
            <a:r>
              <a:rPr lang="en-US" dirty="0" smtClean="0"/>
              <a:t>not </a:t>
            </a:r>
            <a:r>
              <a:rPr lang="en-US" dirty="0" smtClean="0"/>
              <a:t>following the prescribed procedure, or </a:t>
            </a:r>
            <a:endParaRPr lang="en-US" dirty="0" smtClean="0"/>
          </a:p>
          <a:p>
            <a:pPr lvl="2" eaLnBrk="1" hangingPunct="1"/>
            <a:r>
              <a:rPr lang="en-US" dirty="0" smtClean="0"/>
              <a:t>following </a:t>
            </a:r>
            <a:r>
              <a:rPr lang="en-US" dirty="0" smtClean="0"/>
              <a:t>an incorrect procedure</a:t>
            </a:r>
          </a:p>
          <a:p>
            <a:pPr marL="360363" indent="-360363" eaLnBrk="1" hangingPunct="1">
              <a:buFont typeface="+mj-lt"/>
              <a:buAutoNum type="arabicPeriod"/>
            </a:pPr>
            <a:r>
              <a:rPr lang="en-US" altLang="en-US" b="1" dirty="0" smtClean="0"/>
              <a:t>Engineered accidents</a:t>
            </a:r>
          </a:p>
          <a:p>
            <a:pPr lvl="1" eaLnBrk="1" hangingPunct="1"/>
            <a:r>
              <a:rPr lang="en-US" dirty="0" smtClean="0"/>
              <a:t>Caused by </a:t>
            </a:r>
          </a:p>
          <a:p>
            <a:pPr lvl="2" eaLnBrk="1" hangingPunct="1"/>
            <a:r>
              <a:rPr lang="en-US" altLang="en-US" dirty="0" smtClean="0"/>
              <a:t>errors in design, and</a:t>
            </a:r>
          </a:p>
          <a:p>
            <a:pPr lvl="2" eaLnBrk="1" hangingPunct="1"/>
            <a:r>
              <a:rPr lang="en-US" altLang="en-US" dirty="0" smtClean="0"/>
              <a:t>failures of materials and devices that don’t perform as </a:t>
            </a:r>
            <a:r>
              <a:rPr lang="en-US" altLang="en-US" dirty="0" smtClean="0"/>
              <a:t>expected</a:t>
            </a:r>
            <a:endParaRPr lang="en-US" altLang="en-US" dirty="0" smtClean="0"/>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5-</a:t>
            </a:r>
            <a:fld id="{1C42216E-5D49-4D3C-917B-5B1DF377DB3B}" type="slidenum">
              <a:rPr lang="en-US" altLang="en-US" sz="1000" smtClean="0">
                <a:solidFill>
                  <a:schemeClr val="tx1"/>
                </a:solidFill>
              </a:rPr>
              <a:pPr eaLnBrk="1" hangingPunct="1">
                <a:spcBef>
                  <a:spcPct val="0"/>
                </a:spcBef>
                <a:buClrTx/>
                <a:buSzTx/>
                <a:buFontTx/>
                <a:buNone/>
              </a:pPr>
              <a:t>62</a:t>
            </a:fld>
            <a:endParaRPr lang="en-US" altLang="en-US" sz="1000" dirty="0" smtClean="0">
              <a:solidFill>
                <a:schemeClr val="tx1"/>
              </a:solidFill>
            </a:endParaRPr>
          </a:p>
        </p:txBody>
      </p:sp>
    </p:spTree>
    <p:extLst>
      <p:ext uri="{BB962C8B-B14F-4D97-AF65-F5344CB8AC3E}">
        <p14:creationId xmlns:p14="http://schemas.microsoft.com/office/powerpoint/2010/main" val="21937675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400" b="1" dirty="0" smtClean="0">
                <a:latin typeface="Verdana"/>
              </a:rPr>
              <a:t>Types of </a:t>
            </a:r>
            <a:r>
              <a:rPr lang="en-US" altLang="en-US" sz="4400" b="1" dirty="0">
                <a:latin typeface="Verdana"/>
              </a:rPr>
              <a:t>Accidents</a:t>
            </a:r>
          </a:p>
        </p:txBody>
      </p:sp>
      <p:sp>
        <p:nvSpPr>
          <p:cNvPr id="5123" name="Rectangle 3"/>
          <p:cNvSpPr>
            <a:spLocks noGrp="1" noChangeArrowheads="1"/>
          </p:cNvSpPr>
          <p:nvPr>
            <p:ph type="body" idx="1"/>
          </p:nvPr>
        </p:nvSpPr>
        <p:spPr>
          <a:xfrm>
            <a:off x="457200" y="1600200"/>
            <a:ext cx="8363272" cy="4709120"/>
          </a:xfrm>
        </p:spPr>
        <p:txBody>
          <a:bodyPr/>
          <a:lstStyle/>
          <a:p>
            <a:pPr marL="355600" indent="-355600" eaLnBrk="1" hangingPunct="1">
              <a:buFont typeface="+mj-lt"/>
              <a:buAutoNum type="arabicPeriod" startAt="3"/>
            </a:pPr>
            <a:r>
              <a:rPr lang="en-US" altLang="en-US" b="1" dirty="0" smtClean="0"/>
              <a:t>Systemic accidents</a:t>
            </a:r>
          </a:p>
          <a:p>
            <a:pPr marL="755650" lvl="1" indent="-355600" eaLnBrk="1" hangingPunct="1"/>
            <a:r>
              <a:rPr lang="en-US" altLang="en-US" dirty="0" smtClean="0"/>
              <a:t>Caused </a:t>
            </a:r>
            <a:r>
              <a:rPr lang="en-US" altLang="en-US" dirty="0" smtClean="0"/>
              <a:t>by failures in any </a:t>
            </a:r>
            <a:r>
              <a:rPr lang="en-US" altLang="en-US" dirty="0" smtClean="0"/>
              <a:t>component of especially complex systems</a:t>
            </a:r>
          </a:p>
          <a:p>
            <a:pPr marL="755650" lvl="1" indent="-355600" eaLnBrk="1" hangingPunct="1"/>
            <a:r>
              <a:rPr lang="en-US" altLang="en-US" dirty="0" smtClean="0">
                <a:solidFill>
                  <a:srgbClr val="666699"/>
                </a:solidFill>
              </a:rPr>
              <a:t>Two </a:t>
            </a:r>
            <a:r>
              <a:rPr lang="en-US" altLang="en-US" dirty="0">
                <a:solidFill>
                  <a:srgbClr val="666699"/>
                </a:solidFill>
              </a:rPr>
              <a:t>characteristics of high-risk technologies make them susceptible to accidents;</a:t>
            </a:r>
          </a:p>
          <a:p>
            <a:pPr marL="1209675" lvl="2" indent="-352425" eaLnBrk="1" hangingPunct="1">
              <a:buClr>
                <a:srgbClr val="FF0000"/>
              </a:buClr>
              <a:buFont typeface="+mj-lt"/>
              <a:buAutoNum type="arabicPeriod"/>
            </a:pPr>
            <a:r>
              <a:rPr lang="en-US" altLang="en-US" sz="2400" b="1" dirty="0">
                <a:solidFill>
                  <a:srgbClr val="666699"/>
                </a:solidFill>
              </a:rPr>
              <a:t>Tight Coupling</a:t>
            </a:r>
          </a:p>
          <a:p>
            <a:pPr marL="1209675" lvl="2" indent="-352425" eaLnBrk="1" hangingPunct="1">
              <a:buClr>
                <a:srgbClr val="FF0000"/>
              </a:buClr>
              <a:buFont typeface="+mj-lt"/>
              <a:buAutoNum type="arabicPeriod"/>
            </a:pPr>
            <a:r>
              <a:rPr lang="en-US" altLang="en-US" sz="2400" b="1" dirty="0">
                <a:solidFill>
                  <a:srgbClr val="666699"/>
                </a:solidFill>
              </a:rPr>
              <a:t>Complex Interactions</a:t>
            </a:r>
          </a:p>
          <a:p>
            <a:pPr marL="857250" lvl="2" indent="0" eaLnBrk="1" hangingPunct="1">
              <a:buClr>
                <a:srgbClr val="FFC000"/>
              </a:buClr>
              <a:buNone/>
            </a:pPr>
            <a:r>
              <a:rPr lang="en-US" altLang="en-US" dirty="0">
                <a:solidFill>
                  <a:srgbClr val="666699"/>
                </a:solidFill>
              </a:rPr>
              <a:t>of the parts of a technological system</a:t>
            </a:r>
          </a:p>
          <a:p>
            <a:pPr lvl="1" eaLnBrk="1" hangingPunct="1"/>
            <a:r>
              <a:rPr lang="en-US" altLang="en-US" dirty="0">
                <a:solidFill>
                  <a:srgbClr val="666699"/>
                </a:solidFill>
              </a:rPr>
              <a:t>Examples of tightly coupled and complexly interactive technical systems: Integrated chemical plants, nuclear power plants, space missions, nuclear weapon systems, etc</a:t>
            </a:r>
            <a:r>
              <a:rPr lang="en-US" altLang="en-US" dirty="0" smtClean="0">
                <a:solidFill>
                  <a:srgbClr val="666699"/>
                </a:solidFill>
              </a:rPr>
              <a:t>.</a:t>
            </a:r>
            <a:r>
              <a:rPr lang="en-US" altLang="en-US" dirty="0" smtClean="0"/>
              <a:t> </a:t>
            </a:r>
            <a:endParaRPr lang="en-US" altLang="en-US" dirty="0" smtClean="0"/>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5-</a:t>
            </a:r>
            <a:fld id="{1C42216E-5D49-4D3C-917B-5B1DF377DB3B}" type="slidenum">
              <a:rPr lang="en-US" altLang="en-US" sz="1000" smtClean="0">
                <a:solidFill>
                  <a:schemeClr val="tx1"/>
                </a:solidFill>
              </a:rPr>
              <a:pPr eaLnBrk="1" hangingPunct="1">
                <a:spcBef>
                  <a:spcPct val="0"/>
                </a:spcBef>
                <a:buClrTx/>
                <a:buSzTx/>
                <a:buFontTx/>
                <a:buNone/>
              </a:pPr>
              <a:t>63</a:t>
            </a:fld>
            <a:endParaRPr lang="en-US" altLang="en-US" sz="1000" dirty="0" smtClean="0">
              <a:solidFill>
                <a:schemeClr val="tx1"/>
              </a:solidFill>
            </a:endParaRPr>
          </a:p>
        </p:txBody>
      </p:sp>
    </p:spTree>
    <p:extLst>
      <p:ext uri="{BB962C8B-B14F-4D97-AF65-F5344CB8AC3E}">
        <p14:creationId xmlns:p14="http://schemas.microsoft.com/office/powerpoint/2010/main" val="159915519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000" b="1" dirty="0">
                <a:latin typeface="Verdana"/>
              </a:rPr>
              <a:t>Engineering and Accidents</a:t>
            </a:r>
            <a:endParaRPr lang="en-US" altLang="en-US" sz="4400" b="1" dirty="0" smtClean="0">
              <a:latin typeface="+mn-lt"/>
            </a:endParaRPr>
          </a:p>
        </p:txBody>
      </p:sp>
      <p:sp>
        <p:nvSpPr>
          <p:cNvPr id="5123" name="Rectangle 3"/>
          <p:cNvSpPr>
            <a:spLocks noGrp="1" noChangeArrowheads="1"/>
          </p:cNvSpPr>
          <p:nvPr>
            <p:ph type="body" idx="1"/>
          </p:nvPr>
        </p:nvSpPr>
        <p:spPr>
          <a:xfrm>
            <a:off x="457200" y="1600200"/>
            <a:ext cx="8219256" cy="4530725"/>
          </a:xfrm>
        </p:spPr>
        <p:txBody>
          <a:bodyPr/>
          <a:lstStyle/>
          <a:p>
            <a:pPr eaLnBrk="1" hangingPunct="1">
              <a:lnSpc>
                <a:spcPct val="95000"/>
              </a:lnSpc>
              <a:buClr>
                <a:srgbClr val="999966"/>
              </a:buClr>
            </a:pPr>
            <a:r>
              <a:rPr lang="en-US" altLang="en-US" dirty="0" smtClean="0">
                <a:solidFill>
                  <a:srgbClr val="666699"/>
                </a:solidFill>
              </a:rPr>
              <a:t>Two characteristics of high-risk technologies make them susceptible to accidents;</a:t>
            </a:r>
          </a:p>
          <a:p>
            <a:pPr marL="1209675" lvl="2" indent="-352425" eaLnBrk="1" hangingPunct="1">
              <a:lnSpc>
                <a:spcPct val="95000"/>
              </a:lnSpc>
              <a:buClr>
                <a:srgbClr val="FFC000"/>
              </a:buClr>
              <a:buFont typeface="+mj-lt"/>
              <a:buAutoNum type="arabicPeriod"/>
            </a:pPr>
            <a:r>
              <a:rPr lang="en-US" altLang="en-US" sz="2400" b="1" dirty="0" smtClean="0">
                <a:solidFill>
                  <a:srgbClr val="666699"/>
                </a:solidFill>
              </a:rPr>
              <a:t>Tight Coupling</a:t>
            </a:r>
          </a:p>
          <a:p>
            <a:pPr marL="1209675" lvl="2" indent="-352425" eaLnBrk="1" hangingPunct="1">
              <a:lnSpc>
                <a:spcPct val="95000"/>
              </a:lnSpc>
              <a:buClr>
                <a:srgbClr val="FFC000"/>
              </a:buClr>
              <a:buFont typeface="+mj-lt"/>
              <a:buAutoNum type="arabicPeriod"/>
            </a:pPr>
            <a:r>
              <a:rPr lang="en-US" altLang="en-US" sz="2400" b="1" dirty="0" smtClean="0">
                <a:solidFill>
                  <a:srgbClr val="666699"/>
                </a:solidFill>
              </a:rPr>
              <a:t>Complex Interactions</a:t>
            </a:r>
          </a:p>
          <a:p>
            <a:pPr marL="457200" lvl="1" indent="0" eaLnBrk="1" hangingPunct="1">
              <a:lnSpc>
                <a:spcPct val="95000"/>
              </a:lnSpc>
              <a:buClr>
                <a:srgbClr val="FFC000"/>
              </a:buClr>
              <a:buNone/>
            </a:pPr>
            <a:r>
              <a:rPr lang="en-US" altLang="en-US" sz="2800" dirty="0" smtClean="0">
                <a:solidFill>
                  <a:srgbClr val="666699"/>
                </a:solidFill>
              </a:rPr>
              <a:t>of the parts of a technological system</a:t>
            </a:r>
          </a:p>
          <a:p>
            <a:pPr lvl="1" eaLnBrk="1" hangingPunct="1">
              <a:lnSpc>
                <a:spcPct val="95000"/>
              </a:lnSpc>
              <a:buClr>
                <a:srgbClr val="FFC000"/>
              </a:buClr>
            </a:pPr>
            <a:r>
              <a:rPr lang="en-US" altLang="en-US" sz="2800" dirty="0" smtClean="0">
                <a:solidFill>
                  <a:srgbClr val="666699"/>
                </a:solidFill>
              </a:rPr>
              <a:t>Examples of tightly coupled and complexly interactive technical systems: Integrated chemical plants, nuclear power plants, space missions, nuclear weapon systems, etc.</a:t>
            </a:r>
            <a:endParaRPr lang="en-US" altLang="en-US" sz="2800" dirty="0">
              <a:solidFill>
                <a:srgbClr val="666699"/>
              </a:solidFill>
            </a:endParaRP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5-</a:t>
            </a:r>
            <a:fld id="{1C42216E-5D49-4D3C-917B-5B1DF377DB3B}" type="slidenum">
              <a:rPr lang="en-US" altLang="en-US" sz="1000" smtClean="0">
                <a:solidFill>
                  <a:schemeClr val="tx1"/>
                </a:solidFill>
              </a:rPr>
              <a:pPr eaLnBrk="1" hangingPunct="1">
                <a:spcBef>
                  <a:spcPct val="0"/>
                </a:spcBef>
                <a:buClrTx/>
                <a:buSzTx/>
                <a:buFontTx/>
                <a:buNone/>
              </a:pPr>
              <a:t>64</a:t>
            </a:fld>
            <a:endParaRPr lang="en-US" altLang="en-US" sz="1000" dirty="0" smtClean="0">
              <a:solidFill>
                <a:schemeClr val="tx1"/>
              </a:solidFill>
            </a:endParaRPr>
          </a:p>
        </p:txBody>
      </p:sp>
    </p:spTree>
    <p:extLst>
      <p:ext uri="{BB962C8B-B14F-4D97-AF65-F5344CB8AC3E}">
        <p14:creationId xmlns:p14="http://schemas.microsoft.com/office/powerpoint/2010/main" val="137456738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000" b="1" dirty="0">
                <a:latin typeface="Verdana"/>
              </a:rPr>
              <a:t>Tight Coupling</a:t>
            </a:r>
          </a:p>
        </p:txBody>
      </p:sp>
      <p:sp>
        <p:nvSpPr>
          <p:cNvPr id="5123" name="Rectangle 3"/>
          <p:cNvSpPr>
            <a:spLocks noGrp="1" noChangeArrowheads="1"/>
          </p:cNvSpPr>
          <p:nvPr>
            <p:ph type="body" idx="1"/>
          </p:nvPr>
        </p:nvSpPr>
        <p:spPr>
          <a:xfrm>
            <a:off x="457200" y="1600200"/>
            <a:ext cx="8229600" cy="4709120"/>
          </a:xfrm>
        </p:spPr>
        <p:txBody>
          <a:bodyPr/>
          <a:lstStyle/>
          <a:p>
            <a:pPr lvl="0" eaLnBrk="1" hangingPunct="1">
              <a:buClr>
                <a:srgbClr val="999966"/>
              </a:buClr>
            </a:pPr>
            <a:r>
              <a:rPr lang="en-US" altLang="en-US" dirty="0" smtClean="0">
                <a:solidFill>
                  <a:srgbClr val="666699"/>
                </a:solidFill>
              </a:rPr>
              <a:t>Systems are said to be </a:t>
            </a:r>
            <a:r>
              <a:rPr lang="en-US" altLang="en-US" b="1" dirty="0" smtClean="0">
                <a:solidFill>
                  <a:srgbClr val="666699"/>
                </a:solidFill>
              </a:rPr>
              <a:t>tightly coupled </a:t>
            </a:r>
            <a:r>
              <a:rPr lang="en-US" altLang="en-US" dirty="0" smtClean="0">
                <a:solidFill>
                  <a:srgbClr val="666699"/>
                </a:solidFill>
              </a:rPr>
              <a:t>when a failure in one system can adversely and rapidly affect operations in another system</a:t>
            </a:r>
          </a:p>
          <a:p>
            <a:pPr lvl="0" eaLnBrk="1" hangingPunct="1">
              <a:buClr>
                <a:srgbClr val="999966"/>
              </a:buClr>
            </a:pPr>
            <a:r>
              <a:rPr lang="en-US" altLang="en-US" dirty="0" smtClean="0"/>
              <a:t>Such systems can have unexpected failures, </a:t>
            </a:r>
            <a:r>
              <a:rPr lang="en-US" altLang="en-US" dirty="0" smtClean="0">
                <a:solidFill>
                  <a:srgbClr val="666699"/>
                </a:solidFill>
              </a:rPr>
              <a:t>usually little time to correct a failure and little likelihood of confining a failure to one part of the system, so the whole system is damaged (</a:t>
            </a:r>
            <a:r>
              <a:rPr lang="en-US" altLang="en-US" dirty="0" smtClean="0"/>
              <a:t>systemic accidents)</a:t>
            </a:r>
            <a:endParaRPr lang="en-US" altLang="en-US" dirty="0" smtClean="0">
              <a:solidFill>
                <a:srgbClr val="666699"/>
              </a:solidFill>
            </a:endParaRP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65</a:t>
            </a:fld>
            <a:endParaRPr lang="en-US" altLang="en-US" sz="1000" dirty="0" smtClean="0">
              <a:solidFill>
                <a:srgbClr val="000000"/>
              </a:solidFill>
            </a:endParaRPr>
          </a:p>
        </p:txBody>
      </p:sp>
    </p:spTree>
    <p:extLst>
      <p:ext uri="{BB962C8B-B14F-4D97-AF65-F5344CB8AC3E}">
        <p14:creationId xmlns:p14="http://schemas.microsoft.com/office/powerpoint/2010/main" val="167677993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400" b="1" dirty="0">
                <a:latin typeface="Verdana"/>
              </a:rPr>
              <a:t>Complex </a:t>
            </a:r>
            <a:r>
              <a:rPr lang="en-US" altLang="en-US" sz="4400" b="1" dirty="0" smtClean="0">
                <a:latin typeface="Verdana"/>
              </a:rPr>
              <a:t>Interactions</a:t>
            </a:r>
            <a:endParaRPr lang="en-US" altLang="en-US" sz="4400" b="1" dirty="0">
              <a:latin typeface="Verdana"/>
            </a:endParaRPr>
          </a:p>
        </p:txBody>
      </p:sp>
      <p:sp>
        <p:nvSpPr>
          <p:cNvPr id="5123" name="Rectangle 3"/>
          <p:cNvSpPr>
            <a:spLocks noGrp="1" noChangeArrowheads="1"/>
          </p:cNvSpPr>
          <p:nvPr>
            <p:ph type="body" idx="1"/>
          </p:nvPr>
        </p:nvSpPr>
        <p:spPr>
          <a:xfrm>
            <a:off x="457200" y="1600200"/>
            <a:ext cx="8229600" cy="4709120"/>
          </a:xfrm>
        </p:spPr>
        <p:txBody>
          <a:bodyPr/>
          <a:lstStyle/>
          <a:p>
            <a:pPr eaLnBrk="1" hangingPunct="1">
              <a:lnSpc>
                <a:spcPct val="90000"/>
              </a:lnSpc>
            </a:pPr>
            <a:r>
              <a:rPr lang="en-US" altLang="en-US" dirty="0" smtClean="0"/>
              <a:t>Processes are </a:t>
            </a:r>
            <a:r>
              <a:rPr lang="en-US" altLang="en-US" b="1" dirty="0" smtClean="0"/>
              <a:t>complexly interactive, </a:t>
            </a:r>
            <a:r>
              <a:rPr lang="en-US" altLang="en-US" dirty="0" smtClean="0"/>
              <a:t>if the parts of the system can interact in unanticipated ways</a:t>
            </a:r>
          </a:p>
          <a:p>
            <a:pPr lvl="0" eaLnBrk="1" hangingPunct="1">
              <a:lnSpc>
                <a:spcPct val="90000"/>
              </a:lnSpc>
              <a:buClr>
                <a:srgbClr val="999966"/>
              </a:buClr>
            </a:pPr>
            <a:r>
              <a:rPr lang="en-US" altLang="en-US" dirty="0">
                <a:solidFill>
                  <a:srgbClr val="666699"/>
                </a:solidFill>
              </a:rPr>
              <a:t>Complex systems not only make accidents likely, but also difficult to predict and harder to control </a:t>
            </a:r>
          </a:p>
          <a:p>
            <a:pPr eaLnBrk="1" hangingPunct="1">
              <a:lnSpc>
                <a:spcPct val="90000"/>
              </a:lnSpc>
            </a:pPr>
            <a:r>
              <a:rPr lang="en-US" altLang="en-US" dirty="0" smtClean="0"/>
              <a:t>Like no one expected that when part X failed it would affect part Y</a:t>
            </a:r>
          </a:p>
          <a:p>
            <a:pPr lvl="1" eaLnBrk="1" hangingPunct="1">
              <a:lnSpc>
                <a:spcPct val="90000"/>
              </a:lnSpc>
            </a:pPr>
            <a:r>
              <a:rPr lang="en-US" altLang="en-US" dirty="0" smtClean="0"/>
              <a:t>Example: Petro-chemical plants are also complexly interactive in that</a:t>
            </a:r>
            <a:r>
              <a:rPr lang="tr-TR" altLang="en-US" dirty="0" smtClean="0"/>
              <a:t>;</a:t>
            </a:r>
            <a:r>
              <a:rPr lang="en-US" altLang="en-US" dirty="0" smtClean="0"/>
              <a:t> parts affect one another in feedback patterns that cannot always be anticipated</a:t>
            </a: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5-</a:t>
            </a:r>
            <a:fld id="{1C42216E-5D49-4D3C-917B-5B1DF377DB3B}" type="slidenum">
              <a:rPr lang="en-US" altLang="en-US" sz="1000" smtClean="0">
                <a:solidFill>
                  <a:schemeClr val="tx1"/>
                </a:solidFill>
              </a:rPr>
              <a:pPr eaLnBrk="1" hangingPunct="1">
                <a:spcBef>
                  <a:spcPct val="0"/>
                </a:spcBef>
                <a:buClrTx/>
                <a:buSzTx/>
                <a:buFontTx/>
                <a:buNone/>
              </a:pPr>
              <a:t>66</a:t>
            </a:fld>
            <a:endParaRPr lang="en-US" altLang="en-US" sz="1000" dirty="0" smtClean="0">
              <a:solidFill>
                <a:schemeClr val="tx1"/>
              </a:solidFill>
            </a:endParaRPr>
          </a:p>
        </p:txBody>
      </p:sp>
    </p:spTree>
    <p:extLst>
      <p:ext uri="{BB962C8B-B14F-4D97-AF65-F5344CB8AC3E}">
        <p14:creationId xmlns:p14="http://schemas.microsoft.com/office/powerpoint/2010/main" val="296865309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000" b="1" dirty="0">
                <a:latin typeface="Verdana"/>
              </a:rPr>
              <a:t>Normalization of Deviance</a:t>
            </a:r>
            <a:endParaRPr lang="en-US" altLang="en-US" sz="4400" b="1" dirty="0">
              <a:latin typeface="Verdana"/>
            </a:endParaRPr>
          </a:p>
        </p:txBody>
      </p:sp>
      <p:sp>
        <p:nvSpPr>
          <p:cNvPr id="5123" name="Rectangle 3"/>
          <p:cNvSpPr>
            <a:spLocks noGrp="1" noChangeArrowheads="1"/>
          </p:cNvSpPr>
          <p:nvPr>
            <p:ph type="body" idx="1"/>
          </p:nvPr>
        </p:nvSpPr>
        <p:spPr/>
        <p:txBody>
          <a:bodyPr/>
          <a:lstStyle/>
          <a:p>
            <a:pPr lvl="0" eaLnBrk="1" hangingPunct="1">
              <a:buClr>
                <a:srgbClr val="999966"/>
              </a:buClr>
            </a:pPr>
            <a:r>
              <a:rPr lang="en-US" altLang="en-US" dirty="0" smtClean="0">
                <a:solidFill>
                  <a:srgbClr val="666699"/>
                </a:solidFill>
              </a:rPr>
              <a:t>Engineers increase the risk to the public by allowing increasing numbers of deviations from proper standards of safety and acceptable risk, which is called </a:t>
            </a:r>
            <a:r>
              <a:rPr lang="en-US" altLang="en-US" b="1" dirty="0" smtClean="0">
                <a:solidFill>
                  <a:srgbClr val="666699"/>
                </a:solidFill>
              </a:rPr>
              <a:t>normalization of deviance </a:t>
            </a:r>
            <a:r>
              <a:rPr lang="en-US" altLang="en-US" dirty="0" smtClean="0">
                <a:solidFill>
                  <a:srgbClr val="666699"/>
                </a:solidFill>
              </a:rPr>
              <a:t>(deviations)</a:t>
            </a:r>
          </a:p>
          <a:p>
            <a:pPr lvl="1">
              <a:buClr>
                <a:srgbClr val="FF9900"/>
              </a:buClr>
            </a:pPr>
            <a:r>
              <a:rPr lang="en-US" dirty="0" smtClean="0">
                <a:solidFill>
                  <a:srgbClr val="666699"/>
                </a:solidFill>
              </a:rPr>
              <a:t>Sometimes people become </a:t>
            </a:r>
            <a:r>
              <a:rPr lang="en-US" dirty="0">
                <a:solidFill>
                  <a:srgbClr val="666699"/>
                </a:solidFill>
              </a:rPr>
              <a:t>so much accustomed to a deviant behavior that they don't consider it as deviant, despite the fact that they far exceed their own rules for the elementary </a:t>
            </a:r>
            <a:r>
              <a:rPr lang="en-US" dirty="0" smtClean="0">
                <a:solidFill>
                  <a:srgbClr val="666699"/>
                </a:solidFill>
              </a:rPr>
              <a:t>safety in their own lives</a:t>
            </a:r>
          </a:p>
          <a:p>
            <a:pPr>
              <a:buClr>
                <a:srgbClr val="FF9900"/>
              </a:buClr>
            </a:pPr>
            <a:r>
              <a:rPr lang="en-US" dirty="0" smtClean="0">
                <a:solidFill>
                  <a:srgbClr val="666699"/>
                </a:solidFill>
              </a:rPr>
              <a:t>But, this creates accidents</a:t>
            </a:r>
            <a:endParaRPr lang="en-US" dirty="0">
              <a:solidFill>
                <a:srgbClr val="666699"/>
              </a:solidFill>
            </a:endParaRPr>
          </a:p>
          <a:p>
            <a:pPr lvl="0" eaLnBrk="1" hangingPunct="1">
              <a:buClr>
                <a:srgbClr val="999966"/>
              </a:buClr>
            </a:pPr>
            <a:endParaRPr lang="en-US" altLang="en-US" dirty="0" smtClean="0">
              <a:solidFill>
                <a:srgbClr val="666699"/>
              </a:solidFill>
            </a:endParaRP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67</a:t>
            </a:fld>
            <a:endParaRPr lang="en-US" altLang="en-US" sz="1000" dirty="0" smtClean="0">
              <a:solidFill>
                <a:srgbClr val="000000"/>
              </a:solidFill>
            </a:endParaRPr>
          </a:p>
        </p:txBody>
      </p:sp>
    </p:spTree>
    <p:extLst>
      <p:ext uri="{BB962C8B-B14F-4D97-AF65-F5344CB8AC3E}">
        <p14:creationId xmlns:p14="http://schemas.microsoft.com/office/powerpoint/2010/main" val="98916073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nchorCtr="0"/>
          <a:lstStyle/>
          <a:p>
            <a:pPr eaLnBrk="1" hangingPunct="1"/>
            <a:r>
              <a:rPr lang="en-US" altLang="en-US" sz="4000" b="1" dirty="0">
                <a:latin typeface="Verdana"/>
              </a:rPr>
              <a:t>Normalization of Deviance</a:t>
            </a:r>
            <a:endParaRPr lang="en-US" altLang="en-US" sz="4400" b="1" dirty="0">
              <a:latin typeface="Verdana"/>
            </a:endParaRPr>
          </a:p>
        </p:txBody>
      </p:sp>
      <p:sp>
        <p:nvSpPr>
          <p:cNvPr id="5123" name="Rectangle 3"/>
          <p:cNvSpPr>
            <a:spLocks noGrp="1" noChangeArrowheads="1"/>
          </p:cNvSpPr>
          <p:nvPr>
            <p:ph type="body" idx="1"/>
          </p:nvPr>
        </p:nvSpPr>
        <p:spPr>
          <a:xfrm>
            <a:off x="457200" y="1600200"/>
            <a:ext cx="8291264" cy="4530725"/>
          </a:xfrm>
        </p:spPr>
        <p:txBody>
          <a:bodyPr/>
          <a:lstStyle/>
          <a:p>
            <a:r>
              <a:rPr lang="en-US" dirty="0" smtClean="0">
                <a:solidFill>
                  <a:srgbClr val="666699"/>
                </a:solidFill>
              </a:rPr>
              <a:t>Vaughan says that actions that have always been thought of as “not okay” are slowly reclassified as “okay” over a period of time, through a gradual cultural shift</a:t>
            </a:r>
            <a:endParaRPr lang="tr-TR" dirty="0" smtClean="0">
              <a:solidFill>
                <a:srgbClr val="666699"/>
              </a:solidFill>
            </a:endParaRPr>
          </a:p>
          <a:p>
            <a:pPr marL="0" lvl="0" indent="0">
              <a:buNone/>
            </a:pPr>
            <a:endParaRPr lang="tr-TR" sz="1600" dirty="0" smtClean="0">
              <a:solidFill>
                <a:srgbClr val="666699"/>
              </a:solidFill>
            </a:endParaRPr>
          </a:p>
          <a:p>
            <a:pPr marL="0" lvl="0" indent="0">
              <a:buNone/>
            </a:pPr>
            <a:r>
              <a:rPr lang="en-US" sz="1600" dirty="0" smtClean="0">
                <a:solidFill>
                  <a:srgbClr val="666699"/>
                </a:solidFill>
              </a:rPr>
              <a:t>http</a:t>
            </a:r>
            <a:r>
              <a:rPr lang="en-US" sz="1600" dirty="0">
                <a:solidFill>
                  <a:srgbClr val="666699"/>
                </a:solidFill>
              </a:rPr>
              <a:t>://www.decisionstrategies.com/normalization-of-deviance</a:t>
            </a:r>
            <a:r>
              <a:rPr lang="en-US" sz="1600" dirty="0" smtClean="0">
                <a:solidFill>
                  <a:srgbClr val="666699"/>
                </a:solidFill>
              </a:rPr>
              <a:t>/</a:t>
            </a:r>
            <a:endParaRPr lang="tr-TR" sz="1600" dirty="0" smtClean="0">
              <a:solidFill>
                <a:srgbClr val="666699"/>
              </a:solidFill>
            </a:endParaRPr>
          </a:p>
          <a:p>
            <a:pPr lvl="0" eaLnBrk="1" hangingPunct="1">
              <a:buClr>
                <a:srgbClr val="999966"/>
              </a:buClr>
            </a:pPr>
            <a:endParaRPr lang="tr-TR" altLang="en-US" dirty="0" smtClean="0">
              <a:solidFill>
                <a:srgbClr val="666699"/>
              </a:solidFill>
            </a:endParaRPr>
          </a:p>
          <a:p>
            <a:pPr lvl="0" eaLnBrk="1" hangingPunct="1">
              <a:buClr>
                <a:srgbClr val="999966"/>
              </a:buClr>
            </a:pPr>
            <a:r>
              <a:rPr lang="en-US" altLang="en-US" dirty="0" smtClean="0">
                <a:solidFill>
                  <a:srgbClr val="666699"/>
                </a:solidFill>
              </a:rPr>
              <a:t>Accepting </a:t>
            </a:r>
            <a:r>
              <a:rPr lang="en-US" altLang="en-US" dirty="0">
                <a:solidFill>
                  <a:srgbClr val="666699"/>
                </a:solidFill>
              </a:rPr>
              <a:t>anomalies (abnormalities)</a:t>
            </a:r>
            <a:r>
              <a:rPr lang="tr-TR" altLang="en-US" b="1" dirty="0">
                <a:solidFill>
                  <a:srgbClr val="666699"/>
                </a:solidFill>
              </a:rPr>
              <a:t> </a:t>
            </a:r>
            <a:r>
              <a:rPr lang="en-US" altLang="en-US" dirty="0">
                <a:solidFill>
                  <a:srgbClr val="666699"/>
                </a:solidFill>
              </a:rPr>
              <a:t>instead of attempting to correct a design or operating conditions make accidents </a:t>
            </a:r>
            <a:r>
              <a:rPr lang="en-US" altLang="en-US" dirty="0" smtClean="0">
                <a:solidFill>
                  <a:srgbClr val="666699"/>
                </a:solidFill>
              </a:rPr>
              <a:t>inevitable!</a:t>
            </a: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68</a:t>
            </a:fld>
            <a:endParaRPr lang="en-US" altLang="en-US" sz="1000" dirty="0" smtClean="0">
              <a:solidFill>
                <a:srgbClr val="000000"/>
              </a:solidFill>
            </a:endParaRPr>
          </a:p>
        </p:txBody>
      </p:sp>
    </p:spTree>
    <p:extLst>
      <p:ext uri="{BB962C8B-B14F-4D97-AF65-F5344CB8AC3E}">
        <p14:creationId xmlns:p14="http://schemas.microsoft.com/office/powerpoint/2010/main" val="24807715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457200" y="1628800"/>
            <a:ext cx="8507288" cy="4530725"/>
          </a:xfrm>
        </p:spPr>
        <p:txBody>
          <a:bodyPr/>
          <a:lstStyle/>
          <a:p>
            <a:pPr eaLnBrk="1" hangingPunct="1">
              <a:lnSpc>
                <a:spcPct val="90000"/>
              </a:lnSpc>
            </a:pPr>
            <a:r>
              <a:rPr lang="en-US" altLang="en-US" dirty="0" smtClean="0"/>
              <a:t>Challenger Disaster</a:t>
            </a:r>
          </a:p>
          <a:p>
            <a:pPr lvl="1" eaLnBrk="1" hangingPunct="1">
              <a:lnSpc>
                <a:spcPct val="90000"/>
              </a:lnSpc>
            </a:pPr>
            <a:r>
              <a:rPr lang="en-US" altLang="en-US" dirty="0" smtClean="0"/>
              <a:t>The loss of the Space Shuttle Challenger is an example of an engineering system failure due to operations failure </a:t>
            </a:r>
          </a:p>
          <a:p>
            <a:pPr lvl="2" eaLnBrk="1" hangingPunct="1">
              <a:lnSpc>
                <a:spcPct val="90000"/>
              </a:lnSpc>
            </a:pPr>
            <a:r>
              <a:rPr lang="en-US" dirty="0" smtClean="0">
                <a:solidFill>
                  <a:srgbClr val="666699"/>
                </a:solidFill>
              </a:rPr>
              <a:t>NASA’s proceeding with the Challenger launch despite problems about freezing O-rings</a:t>
            </a:r>
          </a:p>
          <a:p>
            <a:pPr lvl="1" eaLnBrk="1" hangingPunct="1">
              <a:lnSpc>
                <a:spcPct val="90000"/>
              </a:lnSpc>
            </a:pPr>
            <a:r>
              <a:rPr lang="en-US" altLang="en-US" dirty="0" smtClean="0"/>
              <a:t>The practice of “Normalizing Deviations”, that is the acceptance of anomalies (unexplained leakages of the O-ring seals) in previous flights led to continued operation of a system that was dangerously close to its safe limit of operation</a:t>
            </a:r>
          </a:p>
          <a:p>
            <a:pPr lvl="1" eaLnBrk="1" hangingPunct="1">
              <a:lnSpc>
                <a:spcPct val="90000"/>
              </a:lnSpc>
            </a:pPr>
            <a:r>
              <a:rPr lang="en-US" altLang="en-US" dirty="0" smtClean="0"/>
              <a:t>Also, operational limits (low launch temperature) were increased without appropriate study</a:t>
            </a:r>
            <a:endParaRPr lang="en-US" altLang="en-US" dirty="0"/>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69</a:t>
            </a:fld>
            <a:endParaRPr lang="en-US" altLang="en-US" sz="1000" dirty="0" smtClean="0">
              <a:solidFill>
                <a:srgbClr val="000000"/>
              </a:solidFill>
            </a:endParaRPr>
          </a:p>
        </p:txBody>
      </p:sp>
      <p:sp>
        <p:nvSpPr>
          <p:cNvPr id="6"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smtClean="0">
                <a:latin typeface="Verdana"/>
              </a:rPr>
              <a:t>Examples</a:t>
            </a:r>
            <a:endParaRPr lang="en-US" altLang="en-US" sz="4400" b="1" dirty="0" smtClean="0">
              <a:latin typeface="+mn-lt"/>
            </a:endParaRPr>
          </a:p>
        </p:txBody>
      </p:sp>
    </p:spTree>
    <p:extLst>
      <p:ext uri="{BB962C8B-B14F-4D97-AF65-F5344CB8AC3E}">
        <p14:creationId xmlns:p14="http://schemas.microsoft.com/office/powerpoint/2010/main" val="2818627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p:txBody>
          <a:bodyPr/>
          <a:lstStyle/>
          <a:p>
            <a:r>
              <a:rPr lang="en-US" dirty="0"/>
              <a:t>Estimating risk is an uncertain prediction of the probability and severity of harm</a:t>
            </a:r>
          </a:p>
          <a:p>
            <a:r>
              <a:rPr lang="en-US" dirty="0" smtClean="0"/>
              <a:t>In </a:t>
            </a:r>
            <a:r>
              <a:rPr lang="en-US" dirty="0" smtClean="0"/>
              <a:t>actual practice, </a:t>
            </a:r>
            <a:r>
              <a:rPr lang="en-US" dirty="0" smtClean="0"/>
              <a:t>it is </a:t>
            </a:r>
            <a:r>
              <a:rPr lang="en-US" dirty="0" smtClean="0"/>
              <a:t>difficult to estimate risk</a:t>
            </a:r>
            <a:r>
              <a:rPr lang="en-US" dirty="0"/>
              <a:t>, often we cannot even make our estimate with accuracy</a:t>
            </a:r>
          </a:p>
          <a:p>
            <a:pPr lvl="0" eaLnBrk="1" hangingPunct="1">
              <a:buClr>
                <a:srgbClr val="999966"/>
              </a:buClr>
            </a:pPr>
            <a:r>
              <a:rPr lang="en-US" dirty="0" smtClean="0"/>
              <a:t>If </a:t>
            </a:r>
            <a:r>
              <a:rPr lang="en-US" dirty="0" smtClean="0"/>
              <a:t>we could accurately predict the harm resulting from engineering work, we would know precisely the harm to </a:t>
            </a:r>
            <a:r>
              <a:rPr lang="en-US" dirty="0" smtClean="0"/>
              <a:t>expect</a:t>
            </a: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5-</a:t>
            </a:r>
            <a:fld id="{1C42216E-5D49-4D3C-917B-5B1DF377DB3B}" type="slidenum">
              <a:rPr lang="en-US" altLang="en-US" sz="1000" smtClean="0">
                <a:solidFill>
                  <a:schemeClr val="tx1"/>
                </a:solidFill>
              </a:rPr>
              <a:pPr eaLnBrk="1" hangingPunct="1">
                <a:spcBef>
                  <a:spcPct val="0"/>
                </a:spcBef>
                <a:buClrTx/>
                <a:buSzTx/>
                <a:buFontTx/>
                <a:buNone/>
              </a:pPr>
              <a:t>7</a:t>
            </a:fld>
            <a:endParaRPr lang="en-US" altLang="en-US" sz="1000" dirty="0" smtClean="0">
              <a:solidFill>
                <a:schemeClr val="tx1"/>
              </a:solidFill>
            </a:endParaRPr>
          </a:p>
        </p:txBody>
      </p:sp>
      <p:sp>
        <p:nvSpPr>
          <p:cNvPr id="6" name="Rectangle 2"/>
          <p:cNvSpPr>
            <a:spLocks noGrp="1" noChangeArrowheads="1"/>
          </p:cNvSpPr>
          <p:nvPr>
            <p:ph type="title"/>
          </p:nvPr>
        </p:nvSpPr>
        <p:spPr>
          <a:xfrm>
            <a:off x="457200" y="277813"/>
            <a:ext cx="8435280" cy="1139825"/>
          </a:xfrm>
        </p:spPr>
        <p:txBody>
          <a:bodyPr anchor="ctr" anchorCtr="0"/>
          <a:lstStyle/>
          <a:p>
            <a:pPr eaLnBrk="1" hangingPunct="1"/>
            <a:r>
              <a:rPr lang="en-US" altLang="en-US" sz="4400" b="1" dirty="0">
                <a:latin typeface="Verdana"/>
              </a:rPr>
              <a:t>Engineering and Risk</a:t>
            </a:r>
          </a:p>
        </p:txBody>
      </p:sp>
    </p:spTree>
    <p:extLst>
      <p:ext uri="{BB962C8B-B14F-4D97-AF65-F5344CB8AC3E}">
        <p14:creationId xmlns:p14="http://schemas.microsoft.com/office/powerpoint/2010/main" val="52043481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457200" y="1628800"/>
            <a:ext cx="8291264" cy="4530725"/>
          </a:xfrm>
        </p:spPr>
        <p:txBody>
          <a:bodyPr/>
          <a:lstStyle/>
          <a:p>
            <a:pPr eaLnBrk="1" hangingPunct="1">
              <a:lnSpc>
                <a:spcPct val="90000"/>
              </a:lnSpc>
            </a:pPr>
            <a:r>
              <a:rPr lang="en-US" altLang="en-US" dirty="0" smtClean="0"/>
              <a:t>Challenger Disaster – cont’d</a:t>
            </a:r>
          </a:p>
          <a:p>
            <a:pPr lvl="1" eaLnBrk="1" hangingPunct="1">
              <a:lnSpc>
                <a:spcPct val="90000"/>
              </a:lnSpc>
            </a:pPr>
            <a:r>
              <a:rPr lang="en-US" altLang="en-US" dirty="0" smtClean="0">
                <a:latin typeface="Arial" charset="0"/>
              </a:rPr>
              <a:t>Main lesson learned from Challenger</a:t>
            </a:r>
          </a:p>
          <a:p>
            <a:pPr lvl="2">
              <a:lnSpc>
                <a:spcPct val="90000"/>
              </a:lnSpc>
            </a:pPr>
            <a:r>
              <a:rPr lang="en-US" altLang="en-US" b="1" dirty="0" smtClean="0">
                <a:latin typeface="Arial" charset="0"/>
              </a:rPr>
              <a:t>Pay attention and care early warning signs of problems</a:t>
            </a:r>
          </a:p>
          <a:p>
            <a:pPr lvl="2">
              <a:lnSpc>
                <a:spcPct val="90000"/>
              </a:lnSpc>
            </a:pPr>
            <a:r>
              <a:rPr lang="en-US" altLang="en-US" b="1" dirty="0" smtClean="0">
                <a:latin typeface="Arial" charset="0"/>
              </a:rPr>
              <a:t>Avoid “normalization of deviance” </a:t>
            </a:r>
          </a:p>
          <a:p>
            <a:pPr lvl="0">
              <a:lnSpc>
                <a:spcPct val="90000"/>
              </a:lnSpc>
              <a:buClr>
                <a:srgbClr val="999966"/>
              </a:buClr>
            </a:pPr>
            <a:r>
              <a:rPr lang="en-US" dirty="0" smtClean="0">
                <a:solidFill>
                  <a:srgbClr val="666699"/>
                </a:solidFill>
              </a:rPr>
              <a:t>Ford’s refusal to recall Pintos with exploding gas tanks in the 1970s</a:t>
            </a:r>
          </a:p>
          <a:p>
            <a:pPr lvl="0">
              <a:lnSpc>
                <a:spcPct val="90000"/>
              </a:lnSpc>
              <a:buClr>
                <a:srgbClr val="999966"/>
              </a:buClr>
            </a:pPr>
            <a:r>
              <a:rPr lang="en-US" dirty="0" smtClean="0">
                <a:solidFill>
                  <a:srgbClr val="666699"/>
                </a:solidFill>
              </a:rPr>
              <a:t>Volkswagen’s decision to intentionally cheat on emissions testing in order to sell more cars</a:t>
            </a:r>
          </a:p>
          <a:p>
            <a:pPr lvl="1">
              <a:lnSpc>
                <a:spcPct val="90000"/>
              </a:lnSpc>
            </a:pPr>
            <a:r>
              <a:rPr lang="en-US" dirty="0" smtClean="0">
                <a:solidFill>
                  <a:srgbClr val="666699"/>
                </a:solidFill>
              </a:rPr>
              <a:t>You cannot unconsciously install a ‘‘defeat device’’ into hundreds of thousands of cars</a:t>
            </a:r>
          </a:p>
          <a:p>
            <a:pPr marL="0" lvl="0" indent="0">
              <a:lnSpc>
                <a:spcPct val="90000"/>
              </a:lnSpc>
              <a:buClr>
                <a:srgbClr val="999966"/>
              </a:buClr>
              <a:buNone/>
            </a:pPr>
            <a:r>
              <a:rPr lang="en-US" sz="1600" dirty="0" smtClean="0">
                <a:solidFill>
                  <a:srgbClr val="666699"/>
                </a:solidFill>
              </a:rPr>
              <a:t>http://www.decisionstrategies.com/normalization-of-deviance/</a:t>
            </a:r>
            <a:endParaRPr lang="en-US" altLang="en-US" sz="1600" dirty="0"/>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chemeClr val="tx1"/>
                </a:solidFill>
              </a:rPr>
              <a:t>5-</a:t>
            </a:r>
            <a:fld id="{1C42216E-5D49-4D3C-917B-5B1DF377DB3B}" type="slidenum">
              <a:rPr lang="en-US" altLang="en-US" sz="1000" smtClean="0">
                <a:solidFill>
                  <a:schemeClr val="tx1"/>
                </a:solidFill>
              </a:rPr>
              <a:pPr eaLnBrk="1" hangingPunct="1">
                <a:spcBef>
                  <a:spcPct val="0"/>
                </a:spcBef>
                <a:buClrTx/>
                <a:buSzTx/>
                <a:buFontTx/>
                <a:buNone/>
              </a:pPr>
              <a:t>70</a:t>
            </a:fld>
            <a:endParaRPr lang="en-US" altLang="en-US" sz="1000" dirty="0" smtClean="0">
              <a:solidFill>
                <a:schemeClr val="tx1"/>
              </a:solidFill>
            </a:endParaRPr>
          </a:p>
        </p:txBody>
      </p:sp>
      <p:sp>
        <p:nvSpPr>
          <p:cNvPr id="6" name="Rectangle 2"/>
          <p:cNvSpPr>
            <a:spLocks noGrp="1" noChangeArrowheads="1"/>
          </p:cNvSpPr>
          <p:nvPr>
            <p:ph type="title"/>
          </p:nvPr>
        </p:nvSpPr>
        <p:spPr>
          <a:xfrm>
            <a:off x="457200" y="277813"/>
            <a:ext cx="8229600" cy="1139825"/>
          </a:xfrm>
        </p:spPr>
        <p:txBody>
          <a:bodyPr anchor="ctr" anchorCtr="0"/>
          <a:lstStyle/>
          <a:p>
            <a:pPr eaLnBrk="1" hangingPunct="1"/>
            <a:r>
              <a:rPr lang="en-US" altLang="en-US" sz="4400" b="1" dirty="0" smtClean="0">
                <a:latin typeface="Verdana"/>
              </a:rPr>
              <a:t>Examples</a:t>
            </a:r>
            <a:endParaRPr lang="en-US" altLang="en-US" sz="4400" b="1" dirty="0" smtClean="0">
              <a:latin typeface="+mn-lt"/>
            </a:endParaRPr>
          </a:p>
        </p:txBody>
      </p:sp>
    </p:spTree>
    <p:extLst>
      <p:ext uri="{BB962C8B-B14F-4D97-AF65-F5344CB8AC3E}">
        <p14:creationId xmlns:p14="http://schemas.microsoft.com/office/powerpoint/2010/main" val="3266769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457200" y="1600200"/>
            <a:ext cx="8579296" cy="4530725"/>
          </a:xfrm>
        </p:spPr>
        <p:txBody>
          <a:bodyPr/>
          <a:lstStyle/>
          <a:p>
            <a:pPr lvl="0" eaLnBrk="1" hangingPunct="1">
              <a:buClr>
                <a:srgbClr val="999966"/>
              </a:buClr>
            </a:pPr>
            <a:r>
              <a:rPr lang="en-US" altLang="en-US" dirty="0" smtClean="0">
                <a:solidFill>
                  <a:srgbClr val="666699"/>
                </a:solidFill>
              </a:rPr>
              <a:t>Engineering </a:t>
            </a:r>
            <a:r>
              <a:rPr lang="en-US" altLang="en-US" dirty="0">
                <a:solidFill>
                  <a:srgbClr val="666699"/>
                </a:solidFill>
              </a:rPr>
              <a:t>work can subject people to risks, therefore to harm</a:t>
            </a:r>
          </a:p>
          <a:p>
            <a:pPr lvl="0" eaLnBrk="1" hangingPunct="1">
              <a:buClr>
                <a:srgbClr val="999966"/>
              </a:buClr>
            </a:pPr>
            <a:r>
              <a:rPr lang="en-US" altLang="en-US" b="1" dirty="0">
                <a:solidFill>
                  <a:srgbClr val="666699"/>
                </a:solidFill>
              </a:rPr>
              <a:t>Harm </a:t>
            </a:r>
            <a:r>
              <a:rPr lang="en-US" altLang="en-US" dirty="0">
                <a:solidFill>
                  <a:srgbClr val="666699"/>
                </a:solidFill>
              </a:rPr>
              <a:t>is an act that causes physical or other injury or damage – a limitation of a person's physical, psychological, economic well-being</a:t>
            </a:r>
          </a:p>
          <a:p>
            <a:pPr eaLnBrk="1" hangingPunct="1">
              <a:lnSpc>
                <a:spcPct val="80000"/>
              </a:lnSpc>
            </a:pPr>
            <a:r>
              <a:rPr lang="en-US" altLang="en-US" dirty="0" smtClean="0">
                <a:solidFill>
                  <a:srgbClr val="666699"/>
                </a:solidFill>
              </a:rPr>
              <a:t>For example; </a:t>
            </a:r>
          </a:p>
          <a:p>
            <a:pPr lvl="1" eaLnBrk="1" hangingPunct="1">
              <a:lnSpc>
                <a:spcPct val="80000"/>
              </a:lnSpc>
            </a:pPr>
            <a:r>
              <a:rPr lang="en-US" altLang="en-US" dirty="0" smtClean="0">
                <a:solidFill>
                  <a:srgbClr val="666699"/>
                </a:solidFill>
              </a:rPr>
              <a:t>faulty </a:t>
            </a:r>
            <a:r>
              <a:rPr lang="en-US" altLang="en-US" dirty="0" smtClean="0">
                <a:solidFill>
                  <a:srgbClr val="666699"/>
                </a:solidFill>
              </a:rPr>
              <a:t>design of a building can cause it to collapse, resulting in economic loss to the owner and perhaps death for the inhabitants</a:t>
            </a:r>
          </a:p>
          <a:p>
            <a:pPr lvl="1" eaLnBrk="1" hangingPunct="1">
              <a:lnSpc>
                <a:spcPct val="80000"/>
              </a:lnSpc>
            </a:pPr>
            <a:r>
              <a:rPr lang="en-US" altLang="en-US" dirty="0">
                <a:solidFill>
                  <a:srgbClr val="666699"/>
                </a:solidFill>
              </a:rPr>
              <a:t>f</a:t>
            </a:r>
            <a:r>
              <a:rPr lang="en-US" altLang="en-US" dirty="0" smtClean="0">
                <a:solidFill>
                  <a:srgbClr val="666699"/>
                </a:solidFill>
              </a:rPr>
              <a:t>aulty </a:t>
            </a:r>
            <a:r>
              <a:rPr lang="en-US" altLang="en-US" dirty="0" smtClean="0">
                <a:solidFill>
                  <a:srgbClr val="666699"/>
                </a:solidFill>
              </a:rPr>
              <a:t>design of a chemical plant can cause accidents, death of people and economic disaster</a:t>
            </a:r>
            <a:endParaRPr lang="en-US" altLang="en-US" dirty="0">
              <a:solidFill>
                <a:srgbClr val="666699"/>
              </a:solidFill>
            </a:endParaRP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8</a:t>
            </a:fld>
            <a:endParaRPr lang="en-US" altLang="en-US" sz="1000" dirty="0" smtClean="0">
              <a:solidFill>
                <a:srgbClr val="000000"/>
              </a:solidFill>
            </a:endParaRPr>
          </a:p>
        </p:txBody>
      </p:sp>
      <p:sp>
        <p:nvSpPr>
          <p:cNvPr id="6" name="Rectangle 2"/>
          <p:cNvSpPr>
            <a:spLocks noGrp="1" noChangeArrowheads="1"/>
          </p:cNvSpPr>
          <p:nvPr>
            <p:ph type="title"/>
          </p:nvPr>
        </p:nvSpPr>
        <p:spPr>
          <a:xfrm>
            <a:off x="457200" y="277813"/>
            <a:ext cx="8435280" cy="1139825"/>
          </a:xfrm>
        </p:spPr>
        <p:txBody>
          <a:bodyPr anchor="ctr" anchorCtr="0"/>
          <a:lstStyle/>
          <a:p>
            <a:pPr eaLnBrk="1" hangingPunct="1"/>
            <a:r>
              <a:rPr lang="en-US" altLang="en-US" sz="4400" b="1" dirty="0">
                <a:latin typeface="Verdana"/>
              </a:rPr>
              <a:t>Engineering and Risk</a:t>
            </a:r>
            <a:endParaRPr lang="en-US" altLang="en-US" sz="4400" b="1" dirty="0">
              <a:latin typeface="Verdana"/>
            </a:endParaRPr>
          </a:p>
        </p:txBody>
      </p:sp>
    </p:spTree>
    <p:extLst>
      <p:ext uri="{BB962C8B-B14F-4D97-AF65-F5344CB8AC3E}">
        <p14:creationId xmlns:p14="http://schemas.microsoft.com/office/powerpoint/2010/main" val="1915061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p:txBody>
          <a:bodyPr/>
          <a:lstStyle/>
          <a:p>
            <a:pPr lvl="0">
              <a:buClr>
                <a:srgbClr val="999966"/>
              </a:buClr>
            </a:pPr>
            <a:r>
              <a:rPr lang="en-US" altLang="en-US" dirty="0" smtClean="0">
                <a:solidFill>
                  <a:srgbClr val="666699"/>
                </a:solidFill>
              </a:rPr>
              <a:t>Human error is </a:t>
            </a:r>
            <a:r>
              <a:rPr lang="en-US" altLang="en-US" dirty="0" smtClean="0">
                <a:solidFill>
                  <a:srgbClr val="666699"/>
                </a:solidFill>
              </a:rPr>
              <a:t>also a </a:t>
            </a:r>
            <a:r>
              <a:rPr lang="en-US" altLang="en-US" dirty="0" smtClean="0">
                <a:solidFill>
                  <a:srgbClr val="666699"/>
                </a:solidFill>
              </a:rPr>
              <a:t>risk in engineering, as in any other profession</a:t>
            </a:r>
            <a:endParaRPr lang="en-US" b="1" dirty="0" smtClean="0"/>
          </a:p>
          <a:p>
            <a:pPr eaLnBrk="1" hangingPunct="1"/>
            <a:r>
              <a:rPr lang="en-US" b="1" dirty="0" smtClean="0"/>
              <a:t>Human error</a:t>
            </a:r>
            <a:r>
              <a:rPr lang="en-US" dirty="0" smtClean="0"/>
              <a:t> means that something has been done; </a:t>
            </a:r>
          </a:p>
          <a:p>
            <a:pPr lvl="1" eaLnBrk="1" hangingPunct="1"/>
            <a:r>
              <a:rPr lang="en-US" dirty="0" smtClean="0"/>
              <a:t>that was not intended by the actor,</a:t>
            </a:r>
          </a:p>
          <a:p>
            <a:pPr lvl="1" eaLnBrk="1" hangingPunct="1"/>
            <a:r>
              <a:rPr lang="en-US" dirty="0" smtClean="0"/>
              <a:t>that was not desired by a set of rules, or </a:t>
            </a:r>
          </a:p>
          <a:p>
            <a:pPr lvl="1" eaLnBrk="1" hangingPunct="1"/>
            <a:r>
              <a:rPr lang="en-US" dirty="0" smtClean="0"/>
              <a:t>that led the task or system outside its acceptable limits</a:t>
            </a:r>
          </a:p>
        </p:txBody>
      </p:sp>
      <p:sp>
        <p:nvSpPr>
          <p:cNvPr id="4" name="Rectangle 6"/>
          <p:cNvSpPr>
            <a:spLocks noGrp="1" noChangeArrowheads="1"/>
          </p:cNvSpPr>
          <p:nvPr>
            <p:ph type="sldNum" sz="quarter" idx="12"/>
          </p:nvPr>
        </p:nvSpPr>
        <p:spPr>
          <a:xfrm>
            <a:off x="6553200" y="6248400"/>
            <a:ext cx="2133600" cy="457200"/>
          </a:xfrm>
          <a:noFill/>
        </p:spPr>
        <p:txBody>
          <a:bodyPr/>
          <a:lstStyle>
            <a:lvl1pPr eaLnBrk="0" hangingPunct="0">
              <a:spcBef>
                <a:spcPct val="20000"/>
              </a:spcBef>
              <a:buClr>
                <a:schemeClr val="folHlink"/>
              </a:buClr>
              <a:buSzPct val="75000"/>
              <a:buFont typeface="Wingdings" pitchFamily="2" charset="2"/>
              <a:buChar char="p"/>
              <a:defRPr sz="2800">
                <a:solidFill>
                  <a:schemeClr val="hlink"/>
                </a:solidFill>
                <a:latin typeface="Verdana" pitchFamily="34" charset="0"/>
                <a:cs typeface="Arial" pitchFamily="34" charset="0"/>
              </a:defRPr>
            </a:lvl1pPr>
            <a:lvl2pPr marL="742950" indent="-285750" eaLnBrk="0" hangingPunct="0">
              <a:spcBef>
                <a:spcPct val="20000"/>
              </a:spcBef>
              <a:buClr>
                <a:schemeClr val="accent1"/>
              </a:buClr>
              <a:buSzPct val="75000"/>
              <a:buFont typeface="Wingdings" pitchFamily="2" charset="2"/>
              <a:buChar char="n"/>
              <a:defRPr sz="2400">
                <a:solidFill>
                  <a:schemeClr val="hlink"/>
                </a:solidFill>
                <a:latin typeface="Verdana" pitchFamily="34" charset="0"/>
                <a:cs typeface="Arial" pitchFamily="34" charset="0"/>
              </a:defRPr>
            </a:lvl2pPr>
            <a:lvl3pPr marL="1143000" indent="-228600" eaLnBrk="0" hangingPunct="0">
              <a:spcBef>
                <a:spcPct val="20000"/>
              </a:spcBef>
              <a:buClr>
                <a:schemeClr val="accent2"/>
              </a:buClr>
              <a:buSzPct val="65000"/>
              <a:buFont typeface="Wingdings" pitchFamily="2" charset="2"/>
              <a:buChar char="p"/>
              <a:defRPr sz="2000">
                <a:solidFill>
                  <a:schemeClr val="hlink"/>
                </a:solidFill>
                <a:latin typeface="Verdana" pitchFamily="34" charset="0"/>
                <a:cs typeface="Arial" pitchFamily="34" charset="0"/>
              </a:defRPr>
            </a:lvl3pPr>
            <a:lvl4pPr marL="1600200" indent="-228600" eaLnBrk="0" hangingPunct="0">
              <a:spcBef>
                <a:spcPct val="20000"/>
              </a:spcBef>
              <a:buClr>
                <a:schemeClr val="bg2"/>
              </a:buClr>
              <a:buFont typeface="Wingdings" pitchFamily="2" charset="2"/>
              <a:buChar char="§"/>
              <a:defRPr>
                <a:solidFill>
                  <a:schemeClr val="hlink"/>
                </a:solidFill>
                <a:latin typeface="Verdana" pitchFamily="34" charset="0"/>
                <a:cs typeface="Arial" pitchFamily="34" charset="0"/>
              </a:defRPr>
            </a:lvl4pPr>
            <a:lvl5pPr marL="2057400" indent="-228600" eaLnBrk="0" hangingPunct="0">
              <a:spcBef>
                <a:spcPct val="20000"/>
              </a:spcBef>
              <a:buClr>
                <a:schemeClr val="tx2"/>
              </a:buClr>
              <a:buSzPct val="80000"/>
              <a:buFont typeface="Wingdings" pitchFamily="2" charset="2"/>
              <a:buChar char="§"/>
              <a:defRPr>
                <a:solidFill>
                  <a:schemeClr val="hlink"/>
                </a:solidFill>
                <a:latin typeface="Verdana" pitchFamily="34" charset="0"/>
                <a:cs typeface="Arial" pitchFamily="34" charset="0"/>
              </a:defRPr>
            </a:lvl5pPr>
            <a:lvl6pPr marL="25146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6pPr>
            <a:lvl7pPr marL="29718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7pPr>
            <a:lvl8pPr marL="34290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8pPr>
            <a:lvl9pPr marL="3886200" indent="-228600" eaLnBrk="0" fontAlgn="base" hangingPunct="0">
              <a:spcBef>
                <a:spcPct val="20000"/>
              </a:spcBef>
              <a:spcAft>
                <a:spcPct val="0"/>
              </a:spcAft>
              <a:buClr>
                <a:schemeClr val="tx2"/>
              </a:buClr>
              <a:buSzPct val="80000"/>
              <a:buFont typeface="Wingdings" pitchFamily="2" charset="2"/>
              <a:buChar char="§"/>
              <a:defRPr>
                <a:solidFill>
                  <a:schemeClr val="hlink"/>
                </a:solidFill>
                <a:latin typeface="Verdana" pitchFamily="34" charset="0"/>
                <a:cs typeface="Arial" pitchFamily="34" charset="0"/>
              </a:defRPr>
            </a:lvl9pPr>
          </a:lstStyle>
          <a:p>
            <a:pPr eaLnBrk="1" hangingPunct="1">
              <a:spcBef>
                <a:spcPct val="0"/>
              </a:spcBef>
              <a:buClrTx/>
              <a:buSzTx/>
              <a:buFontTx/>
              <a:buNone/>
            </a:pPr>
            <a:r>
              <a:rPr lang="en-US" altLang="en-US" sz="1000" dirty="0" smtClean="0">
                <a:solidFill>
                  <a:srgbClr val="000000"/>
                </a:solidFill>
              </a:rPr>
              <a:t>5-</a:t>
            </a:r>
            <a:fld id="{1C42216E-5D49-4D3C-917B-5B1DF377DB3B}" type="slidenum">
              <a:rPr lang="en-US" altLang="en-US" sz="1000" smtClean="0">
                <a:solidFill>
                  <a:srgbClr val="000000"/>
                </a:solidFill>
              </a:rPr>
              <a:pPr eaLnBrk="1" hangingPunct="1">
                <a:spcBef>
                  <a:spcPct val="0"/>
                </a:spcBef>
                <a:buClrTx/>
                <a:buSzTx/>
                <a:buFontTx/>
                <a:buNone/>
              </a:pPr>
              <a:t>9</a:t>
            </a:fld>
            <a:endParaRPr lang="en-US" altLang="en-US" sz="1000" dirty="0" smtClean="0">
              <a:solidFill>
                <a:srgbClr val="000000"/>
              </a:solidFill>
            </a:endParaRPr>
          </a:p>
        </p:txBody>
      </p:sp>
      <p:sp>
        <p:nvSpPr>
          <p:cNvPr id="7" name="Rectangle 2"/>
          <p:cNvSpPr>
            <a:spLocks noGrp="1" noChangeArrowheads="1"/>
          </p:cNvSpPr>
          <p:nvPr>
            <p:ph type="title"/>
          </p:nvPr>
        </p:nvSpPr>
        <p:spPr>
          <a:xfrm>
            <a:off x="457200" y="277813"/>
            <a:ext cx="8435280" cy="1139825"/>
          </a:xfrm>
        </p:spPr>
        <p:txBody>
          <a:bodyPr anchor="ctr" anchorCtr="0"/>
          <a:lstStyle/>
          <a:p>
            <a:pPr eaLnBrk="1" hangingPunct="1"/>
            <a:r>
              <a:rPr lang="en-US" altLang="en-US" sz="4400" b="1" dirty="0">
                <a:latin typeface="Verdana"/>
              </a:rPr>
              <a:t>Engineering and Risk</a:t>
            </a:r>
          </a:p>
        </p:txBody>
      </p:sp>
    </p:spTree>
    <p:extLst>
      <p:ext uri="{BB962C8B-B14F-4D97-AF65-F5344CB8AC3E}">
        <p14:creationId xmlns:p14="http://schemas.microsoft.com/office/powerpoint/2010/main" val="3277658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2_Level">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Georgi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Verdana"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Verdana" pitchFamily="34" charset="0"/>
            <a:cs typeface="Arial"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Level">
  <a:themeElements>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fontScheme name="Level">
      <a:majorFont>
        <a:latin typeface="Georgi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27786</TotalTime>
  <Words>3769</Words>
  <Application>Microsoft Office PowerPoint</Application>
  <PresentationFormat>On-screen Show (4:3)</PresentationFormat>
  <Paragraphs>451</Paragraphs>
  <Slides>70</Slides>
  <Notes>4</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70</vt:i4>
      </vt:variant>
    </vt:vector>
  </HeadingPairs>
  <TitlesOfParts>
    <vt:vector size="79" baseType="lpstr">
      <vt:lpstr>Arial</vt:lpstr>
      <vt:lpstr>Calibri</vt:lpstr>
      <vt:lpstr>Georgia</vt:lpstr>
      <vt:lpstr>Times New Roman</vt:lpstr>
      <vt:lpstr>Verdana</vt:lpstr>
      <vt:lpstr>Wingdings</vt:lpstr>
      <vt:lpstr>2_Level</vt:lpstr>
      <vt:lpstr>3_Level</vt:lpstr>
      <vt:lpstr>Organization Chart</vt:lpstr>
      <vt:lpstr>       ENGR 400/LENGR 400 ETHICS IN ENGINEERING AND SCIENCE</vt:lpstr>
      <vt:lpstr>Chapter 5 Outline</vt:lpstr>
      <vt:lpstr>Engineering and Risk</vt:lpstr>
      <vt:lpstr>Engineering and Risk</vt:lpstr>
      <vt:lpstr>Engineering and Risk</vt:lpstr>
      <vt:lpstr>Engineering and Risk</vt:lpstr>
      <vt:lpstr>Engineering and Risk</vt:lpstr>
      <vt:lpstr>Engineering and Risk</vt:lpstr>
      <vt:lpstr>Engineering and Risk</vt:lpstr>
      <vt:lpstr>Engineering and Risk Management</vt:lpstr>
      <vt:lpstr>Engineering and Risk Management</vt:lpstr>
      <vt:lpstr>Failure Mode</vt:lpstr>
      <vt:lpstr>Failure Mode Analysis</vt:lpstr>
      <vt:lpstr>Failure Mode Analysis Methods</vt:lpstr>
      <vt:lpstr>Failure Mode Analysis Methods</vt:lpstr>
      <vt:lpstr>Comparison Diagram for FTA and ETA</vt:lpstr>
      <vt:lpstr>Fault-Tree Analysis</vt:lpstr>
      <vt:lpstr>Fault-Tree Analysis</vt:lpstr>
      <vt:lpstr>Fault-Tree Analysis Steps</vt:lpstr>
      <vt:lpstr>Fault-Tree Analysis Symbols</vt:lpstr>
      <vt:lpstr>Example:  Fault-Tree Analysis</vt:lpstr>
      <vt:lpstr>Example:  Fault-Tree Analysis</vt:lpstr>
      <vt:lpstr>Event-Tree Analysis</vt:lpstr>
      <vt:lpstr>Event-Tree Analysis Steps</vt:lpstr>
      <vt:lpstr>FTA and ETA</vt:lpstr>
      <vt:lpstr>Example: FTA and ETA</vt:lpstr>
      <vt:lpstr>Example: FTA and ETA</vt:lpstr>
      <vt:lpstr>Engineering and Acceptable Risk</vt:lpstr>
      <vt:lpstr>Engineering and Acceptable Risk</vt:lpstr>
      <vt:lpstr>The  Reasons of  Engineering Structural Failure</vt:lpstr>
      <vt:lpstr>Approaches to  Acceptable Risk</vt:lpstr>
      <vt:lpstr>Expert’s Approach to Acceptable Risk</vt:lpstr>
      <vt:lpstr>Expert’s Approach to Acceptable Risk</vt:lpstr>
      <vt:lpstr>Layperson’s Approach to Acceptable Risk</vt:lpstr>
      <vt:lpstr>Example: Neighborhood Nuclear Power Plant</vt:lpstr>
      <vt:lpstr>Example: Neighborhood Nuclear Power Plant</vt:lpstr>
      <vt:lpstr>The Government Regulator’s Approach to Acceptable Risk</vt:lpstr>
      <vt:lpstr>The Three Approaches to Acceptable Risk Compared</vt:lpstr>
      <vt:lpstr>Engineering and Safety</vt:lpstr>
      <vt:lpstr>Engineering and Safety</vt:lpstr>
      <vt:lpstr>Engineering and Safety</vt:lpstr>
      <vt:lpstr>Engineering and Safe Design</vt:lpstr>
      <vt:lpstr>Engineering and Safe Design</vt:lpstr>
      <vt:lpstr>Engineering and Safe Design</vt:lpstr>
      <vt:lpstr>Example:  Kursk Submarine Disaster</vt:lpstr>
      <vt:lpstr>Example:  Kursk Submarine Disaster</vt:lpstr>
      <vt:lpstr>Example:  Kursk Submarine Disaster</vt:lpstr>
      <vt:lpstr>Example:  Kursk Submarine Disaster</vt:lpstr>
      <vt:lpstr>Example:  Computer-Related Risks</vt:lpstr>
      <vt:lpstr>Example:  Computer-Related Risks</vt:lpstr>
      <vt:lpstr>Example:  The Quebec Bridge Collapse</vt:lpstr>
      <vt:lpstr>Example:  The Quebec Bridge Collapse</vt:lpstr>
      <vt:lpstr>Example:  The Quebec Bridge Collapse</vt:lpstr>
      <vt:lpstr>Example:  The Quebec Bridge Collapse</vt:lpstr>
      <vt:lpstr>Example:  The Quebec Bridge Collapse</vt:lpstr>
      <vt:lpstr>Example:  The Quebec Bridge Collapse</vt:lpstr>
      <vt:lpstr>Example:  The Quebec Bridge Collapse</vt:lpstr>
      <vt:lpstr>Example:  The Quebec Bridge Collapse</vt:lpstr>
      <vt:lpstr>Example:  The Quebec Bridge Collapse</vt:lpstr>
      <vt:lpstr>Engineering and Accidents</vt:lpstr>
      <vt:lpstr>Engineering and Accidents</vt:lpstr>
      <vt:lpstr>Types of Accidents</vt:lpstr>
      <vt:lpstr>Types of Accidents</vt:lpstr>
      <vt:lpstr>Engineering and Accidents</vt:lpstr>
      <vt:lpstr>Tight Coupling</vt:lpstr>
      <vt:lpstr>Complex Interactions</vt:lpstr>
      <vt:lpstr>Normalization of Deviance</vt:lpstr>
      <vt:lpstr>Normalization of Deviance</vt:lpstr>
      <vt:lpstr>Examples</vt:lpstr>
      <vt:lpstr>Examples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İSTANBUL BİLGİ UNIVERSITY</dc:title>
  <dc:creator>ORAL ANSEN</dc:creator>
  <cp:lastModifiedBy>Toshiba</cp:lastModifiedBy>
  <cp:revision>522</cp:revision>
  <dcterms:created xsi:type="dcterms:W3CDTF">2014-07-14T18:52:20Z</dcterms:created>
  <dcterms:modified xsi:type="dcterms:W3CDTF">2019-03-09T21:24:28Z</dcterms:modified>
</cp:coreProperties>
</file>