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7" r:id="rId3"/>
    <p:sldId id="276" r:id="rId4"/>
    <p:sldId id="277" r:id="rId5"/>
    <p:sldId id="268" r:id="rId6"/>
    <p:sldId id="278" r:id="rId7"/>
    <p:sldId id="279" r:id="rId8"/>
    <p:sldId id="269" r:id="rId9"/>
    <p:sldId id="270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71" r:id="rId18"/>
    <p:sldId id="287" r:id="rId19"/>
    <p:sldId id="301" r:id="rId20"/>
    <p:sldId id="288" r:id="rId21"/>
    <p:sldId id="289" r:id="rId22"/>
    <p:sldId id="297" r:id="rId23"/>
    <p:sldId id="298" r:id="rId24"/>
    <p:sldId id="290" r:id="rId25"/>
    <p:sldId id="291" r:id="rId26"/>
    <p:sldId id="292" r:id="rId27"/>
    <p:sldId id="293" r:id="rId28"/>
    <p:sldId id="294" r:id="rId29"/>
    <p:sldId id="295" r:id="rId30"/>
    <p:sldId id="299" r:id="rId31"/>
    <p:sldId id="272" r:id="rId32"/>
    <p:sldId id="30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29" autoAdjust="0"/>
  </p:normalViewPr>
  <p:slideViewPr>
    <p:cSldViewPr snapToGrid="0">
      <p:cViewPr varScale="1">
        <p:scale>
          <a:sx n="94" d="100"/>
          <a:sy n="94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D4815-6210-475C-9248-E097171EE799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C58D1-2C66-4750-8CF3-5DD4E3E5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63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991A5-889F-4A8E-B259-E7941E578AF7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37A4-2D4E-4643-8792-22154B9F04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90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development, study, and application of any discipline must begin with a basic foundation. </a:t>
            </a:r>
            <a:br>
              <a:rPr lang="en-US" sz="2800" dirty="0"/>
            </a:b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237A4-2D4E-4643-8792-22154B9F045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287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237A4-2D4E-4643-8792-22154B9F045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7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237A4-2D4E-4643-8792-22154B9F045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082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237A4-2D4E-4643-8792-22154B9F045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938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237A4-2D4E-4643-8792-22154B9F045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237A4-2D4E-4643-8792-22154B9F045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44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237A4-2D4E-4643-8792-22154B9F045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225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237A4-2D4E-4643-8792-22154B9F045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385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237A4-2D4E-4643-8792-22154B9F045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352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quick set of calculations shows that your friend does indeed have a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problem.Alotmoremoney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being spent by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yourfriend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each year($10,500 +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$15,000 = $25,500) than is being received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× $360 × 12 = $17,280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could be that the monthly rent is too low. She’s losing $8,220 per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year. (Now, that’s a problem!)</a:t>
            </a:r>
            <a:r>
              <a:rPr lang="en-GB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c)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(1). Raise total monthly rent to $1,440+$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four apartments to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 monthly expenses of $2,125. Note that the minimum increase in rent</a:t>
            </a:r>
            <a:r>
              <a:rPr lang="en-GB" dirty="0"/>
              <a:t>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be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$2,125 - $1,440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)/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= $171.25 per apartment per month (almost a</a:t>
            </a:r>
            <a:b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 increase!).</a:t>
            </a:r>
            <a:r>
              <a:rPr lang="en-GB" dirty="0"/>
              <a:t> </a:t>
            </a:r>
            <a:br>
              <a:rPr lang="en-GB" dirty="0"/>
            </a:br>
            <a:endParaRPr lang="tr-TR"/>
          </a:p>
          <a:p>
            <a:pPr marL="0" indent="0">
              <a:buNone/>
            </a:pP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237A4-2D4E-4643-8792-22154B9F045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2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9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40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36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02"/>
          <a:stretch/>
        </p:blipFill>
        <p:spPr>
          <a:xfrm>
            <a:off x="55418" y="425845"/>
            <a:ext cx="782782" cy="120412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838200" y="1677267"/>
            <a:ext cx="10442864" cy="0"/>
          </a:xfrm>
          <a:prstGeom prst="line">
            <a:avLst/>
          </a:prstGeom>
          <a:ln w="38100">
            <a:solidFill>
              <a:srgbClr val="E129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9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3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10/10/2016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98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10/10/2016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30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10/10/2016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06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10/10/2016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9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10/10/2016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43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10/10/2016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03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10/10/2016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U. Mahir YILDIRIM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5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782" y="611045"/>
            <a:ext cx="10880436" cy="2080200"/>
          </a:xfrm>
        </p:spPr>
        <p:txBody>
          <a:bodyPr anchor="ctr" anchorCtr="0">
            <a:normAutofit fontScale="90000"/>
          </a:bodyPr>
          <a:lstStyle/>
          <a:p>
            <a:r>
              <a:rPr lang="en-GB" dirty="0"/>
              <a:t>IE 260 – ENGINEERING ECONOMY</a:t>
            </a:r>
            <a:br>
              <a:rPr lang="en-GB" sz="2200" dirty="0"/>
            </a:br>
            <a:br>
              <a:rPr lang="en-GB" sz="2200" dirty="0"/>
            </a:br>
            <a:r>
              <a:rPr lang="en-GB" sz="5400" b="1" dirty="0"/>
              <a:t>Chapter 1</a:t>
            </a:r>
            <a:br>
              <a:rPr lang="en-GB" dirty="0"/>
            </a:br>
            <a:r>
              <a:rPr lang="en-GB" sz="5400" i="1" dirty="0"/>
              <a:t>Introduction to Engineering Economy</a:t>
            </a:r>
            <a:endParaRPr lang="en-GB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8964"/>
            <a:ext cx="12192000" cy="1278082"/>
          </a:xfrm>
        </p:spPr>
        <p:txBody>
          <a:bodyPr anchor="ctr" anchorCtr="0">
            <a:normAutofit/>
          </a:bodyPr>
          <a:lstStyle/>
          <a:p>
            <a:r>
              <a:rPr lang="en-GB" sz="3600" dirty="0"/>
              <a:t>U. MAHİR YILDIRIM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36" y="4860716"/>
            <a:ext cx="5233927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1. Develop the alternatives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alternatives need to be identified and then defined for subsequent analysis. </a:t>
            </a:r>
          </a:p>
          <a:p>
            <a:r>
              <a:rPr lang="en-US" dirty="0"/>
              <a:t>Creativity and innovation are essential </a:t>
            </a:r>
          </a:p>
          <a:p>
            <a:r>
              <a:rPr lang="en-US" dirty="0"/>
              <a:t>A trivial alternative 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/>
              <a:t>Making no change to the current operation or set of conditions                                 (i.e., doing nothing).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41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2. Focus on the differences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82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Only the differences in expected future outcomes among the alternatives are relevant to their comparison and should be considered in the decision.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vs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Outcomes that are common to all alternatives                                                                can be disregarded in the comparison and decision. </a:t>
            </a:r>
            <a:br>
              <a:rPr lang="en-US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767" y="3011487"/>
            <a:ext cx="2867025" cy="195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50" y="3059112"/>
            <a:ext cx="2857500" cy="1905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249920" y="2873947"/>
            <a:ext cx="3919538" cy="3547385"/>
            <a:chOff x="2197858" y="1752600"/>
            <a:chExt cx="4335773" cy="4095750"/>
          </a:xfrm>
        </p:grpSpPr>
        <p:pic>
          <p:nvPicPr>
            <p:cNvPr id="7" name="Picture 2" descr="http://images.clipartpanda.com/post-it-notes-clipart-7eTMnGXin.png"/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1" r="11842"/>
            <a:stretch/>
          </p:blipFill>
          <p:spPr bwMode="auto">
            <a:xfrm>
              <a:off x="2197858" y="1752600"/>
              <a:ext cx="4335773" cy="409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1029537">
              <a:off x="2838795" y="2627807"/>
              <a:ext cx="3028258" cy="2345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basic purpose of an engineering economic analysis: to recommend a future course of action based on the differences among feasible alternatives. 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60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3. Use a consistent viewpoint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prospective outcomes of the alternatives, economic and other, should be consistently developed from a defined viewpoint (perspective). </a:t>
            </a:r>
          </a:p>
          <a:p>
            <a:endParaRPr lang="en-US" dirty="0"/>
          </a:p>
          <a:p>
            <a:r>
              <a:rPr lang="en-US" dirty="0"/>
              <a:t>In private-sector analyses, the appropriate viewpoint is often that of business owners seeking profit.</a:t>
            </a:r>
          </a:p>
          <a:p>
            <a:r>
              <a:rPr lang="en-US" dirty="0"/>
              <a:t>Public-sector analyses are more complicated</a:t>
            </a:r>
          </a:p>
          <a:p>
            <a:pPr lvl="1"/>
            <a:r>
              <a:rPr lang="en-US" dirty="0"/>
              <a:t>With respect to transportation, the viewpoint is generally that of the public.  </a:t>
            </a:r>
            <a:br>
              <a:rPr lang="en-US" dirty="0"/>
            </a:b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27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4. Use a common unit of measure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 common unit of measurement to enumerate as many of the prospective outcomes as possible will simplify the analysis of the alternatives. </a:t>
            </a:r>
          </a:p>
          <a:p>
            <a:r>
              <a:rPr lang="en-GB" dirty="0"/>
              <a:t>Directly comparable (if possible)</a:t>
            </a:r>
          </a:p>
          <a:p>
            <a:pPr lvl="1"/>
            <a:r>
              <a:rPr lang="en-GB" dirty="0"/>
              <a:t>Monetary unit </a:t>
            </a:r>
          </a:p>
          <a:p>
            <a:r>
              <a:rPr lang="en-US" dirty="0"/>
              <a:t>Outcomes that are not economic 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GB" dirty="0"/>
              <a:t>Quantify if possible</a:t>
            </a:r>
          </a:p>
          <a:p>
            <a:pPr lvl="2"/>
            <a:r>
              <a:rPr lang="en-GB" dirty="0"/>
              <a:t>Number of affected people</a:t>
            </a:r>
          </a:p>
          <a:p>
            <a:pPr lvl="1"/>
            <a:r>
              <a:rPr lang="en-US" dirty="0"/>
              <a:t>Else, describe these consequences explicitly so that the information is useful to the decision maker in the comparison of the alternatives.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1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5. Consider all relevant criteria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decision process should consider both the outcomes enumerated in the monetary unit and those expressed in some other unit of measurement or made explicit in a descriptive manner. </a:t>
            </a:r>
          </a:p>
          <a:p>
            <a:r>
              <a:rPr lang="en-US" dirty="0"/>
              <a:t>In engineering economic analysis, the primary criterion relates to the long-term financial interests of the owners. </a:t>
            </a:r>
          </a:p>
          <a:p>
            <a:r>
              <a:rPr lang="en-US" dirty="0"/>
              <a:t>Other organizational objectives should be considered and given weight in the selection of an alternative.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04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6. Make uncertainty explicit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and uncertainty are inherent in estimating the future outcomes of the alternatives and should be recognized in their analysis and comparison. </a:t>
            </a:r>
          </a:p>
          <a:p>
            <a:pPr lvl="1"/>
            <a:r>
              <a:rPr lang="en-US" dirty="0"/>
              <a:t>Future cash receipts and expenses </a:t>
            </a:r>
          </a:p>
          <a:p>
            <a:endParaRPr lang="en-US" sz="2000" dirty="0"/>
          </a:p>
          <a:p>
            <a:r>
              <a:rPr lang="en-US" dirty="0"/>
              <a:t>Hurricane Sandy  							      2012	</a:t>
            </a:r>
            <a:br>
              <a:rPr lang="en-US" dirty="0"/>
            </a:br>
            <a:br>
              <a:rPr lang="en-US" dirty="0"/>
            </a:br>
            <a:endParaRPr lang="en-GB" dirty="0"/>
          </a:p>
        </p:txBody>
      </p:sp>
      <p:pic>
        <p:nvPicPr>
          <p:cNvPr id="2050" name="Picture 2" descr="Economic Destruction by Hurricane Sand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16" y="4001815"/>
            <a:ext cx="3580224" cy="237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32ogoqmya1dw8.cloudfront.net/images/NAGTWorkshops/hazards/events/hurricane_sandy_135152800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969" y="4001814"/>
            <a:ext cx="2801951" cy="237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35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7. Revisit your decisions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projected outcomes of the selected alternative should be</a:t>
            </a:r>
            <a:br>
              <a:rPr lang="en-US" dirty="0"/>
            </a:br>
            <a:r>
              <a:rPr lang="en-US" dirty="0"/>
              <a:t>subsequently compared with actual results achieved. </a:t>
            </a:r>
          </a:p>
          <a:p>
            <a:endParaRPr lang="en-US" dirty="0"/>
          </a:p>
          <a:p>
            <a:r>
              <a:rPr lang="en-GB" dirty="0"/>
              <a:t>Undesirable outcome </a:t>
            </a:r>
          </a:p>
          <a:p>
            <a:r>
              <a:rPr lang="en-US" dirty="0"/>
              <a:t>Results significantly different from the initial estimates of the consequences </a:t>
            </a:r>
            <a:br>
              <a:rPr lang="en-US" dirty="0"/>
            </a:br>
            <a:br>
              <a:rPr lang="en-GB" dirty="0"/>
            </a:br>
            <a:br>
              <a:rPr lang="en-US" dirty="0"/>
            </a:b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562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Engineering economic analysis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Development of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Development of prospective outcomes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Selection of a decision criterion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Analysis and comparison of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Selection of the preferred alternative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Performance monitoring and post-evaluation of results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65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Engineering Design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3" y="1896769"/>
            <a:ext cx="7197408" cy="44905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9240" y="2214880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3880" y="3261360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3880" y="3765629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03880" y="4266655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03880" y="4810617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03160" y="5024112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192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074" name="Picture 2" descr="http://www.azquotes.com/picture-quotes/quote-successful-problem-solving-requires-finding-the-right-solution-to-the-right-problem-russell-l-ackoff-82-80-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4" y="876300"/>
            <a:ext cx="10848970" cy="510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15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65873" cy="4528994"/>
          </a:xfrm>
        </p:spPr>
        <p:txBody>
          <a:bodyPr>
            <a:normAutofit fontScale="77500" lnSpcReduction="20000"/>
          </a:bodyPr>
          <a:lstStyle/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The purpose of this course is to develop and illustrate the principles and methodology required to answer the basic economic question of any design: </a:t>
            </a:r>
          </a:p>
          <a:p>
            <a:pPr lvl="1"/>
            <a:r>
              <a:rPr lang="en-US" sz="3600" b="1" dirty="0">
                <a:solidFill>
                  <a:srgbClr val="FF0000"/>
                </a:solidFill>
              </a:rPr>
              <a:t>Do its benefits exceed its cost?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0970"/>
            <a:ext cx="4685145" cy="3324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528" y="1960561"/>
            <a:ext cx="5615134" cy="267017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94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Engineering Design Process</a:t>
            </a:r>
            <a:br>
              <a:rPr lang="en-GB" dirty="0"/>
            </a:br>
            <a:r>
              <a:rPr lang="en-GB" dirty="0"/>
              <a:t>Problem 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 must be well understood and stated in an explicit form before the project team proceeds with the rest of the analysis. </a:t>
            </a:r>
          </a:p>
          <a:p>
            <a:endParaRPr lang="en-US" dirty="0"/>
          </a:p>
          <a:p>
            <a:r>
              <a:rPr lang="en-US" dirty="0"/>
              <a:t>Evaluation of the problem includes refinement of needs and requirements.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Redefining the problem until a consensus is reached may be the</a:t>
            </a:r>
            <a:br>
              <a:rPr lang="en-US" dirty="0"/>
            </a:br>
            <a:r>
              <a:rPr lang="en-US" dirty="0"/>
              <a:t>most important part of the problem-solving process! </a:t>
            </a:r>
            <a:br>
              <a:rPr lang="en-US" dirty="0"/>
            </a:br>
            <a:br>
              <a:rPr lang="en-US" dirty="0"/>
            </a:b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464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Engineering Design Process</a:t>
            </a:r>
            <a:br>
              <a:rPr lang="en-GB" dirty="0"/>
            </a:br>
            <a:r>
              <a:rPr lang="en-GB" dirty="0"/>
              <a:t>Development of Alternatives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Two primary actions;</a:t>
            </a:r>
          </a:p>
          <a:p>
            <a:pPr lvl="1"/>
            <a:r>
              <a:rPr lang="en-US" dirty="0"/>
              <a:t>searching for potential alternatives and,</a:t>
            </a:r>
          </a:p>
          <a:p>
            <a:pPr lvl="1"/>
            <a:r>
              <a:rPr lang="en-US" dirty="0"/>
              <a:t>screening them to select a smaller group of feasible alternatives for detailed analysis </a:t>
            </a:r>
          </a:p>
          <a:p>
            <a:r>
              <a:rPr lang="en-GB" dirty="0"/>
              <a:t>Creativity is essential</a:t>
            </a:r>
          </a:p>
          <a:p>
            <a:r>
              <a:rPr lang="en-GB" dirty="0"/>
              <a:t>Several limitations exist;</a:t>
            </a:r>
          </a:p>
          <a:p>
            <a:pPr lvl="1"/>
            <a:r>
              <a:rPr lang="en-US" dirty="0"/>
              <a:t>lack of time and money,</a:t>
            </a:r>
          </a:p>
          <a:p>
            <a:pPr lvl="1"/>
            <a:r>
              <a:rPr lang="en-US" dirty="0"/>
              <a:t>preconceptions of what will and what will not work, and </a:t>
            </a:r>
          </a:p>
          <a:p>
            <a:pPr lvl="2"/>
            <a:r>
              <a:rPr lang="en-US" dirty="0"/>
              <a:t>“… The Wrights stated they would furnish a machine for $25,000 in 200 days that would fly at a speed of 40 mph with two men aboard. … As soon as the specifications were announced, newspapers across the country criticized the move as a waste of taxpayers’ money. “</a:t>
            </a:r>
          </a:p>
          <a:p>
            <a:pPr lvl="1"/>
            <a:r>
              <a:rPr lang="en-US" dirty="0"/>
              <a:t>lack of knowledge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0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</a:t>
            </a:r>
            <a:br>
              <a:rPr lang="en-GB" dirty="0"/>
            </a:br>
            <a:r>
              <a:rPr lang="en-US" sz="2800" i="1" dirty="0"/>
              <a:t>Defining the Problem and Developing Alternatives </a:t>
            </a:r>
            <a:endParaRPr lang="en-GB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management team of a small furniture-manufacturing company is under</a:t>
            </a:r>
            <a:br>
              <a:rPr lang="en-US" sz="2400" dirty="0"/>
            </a:br>
            <a:r>
              <a:rPr lang="en-US" sz="2400" dirty="0"/>
              <a:t>pressure to increase profitability to get a much-needed loan from the bank to</a:t>
            </a:r>
            <a:br>
              <a:rPr lang="en-US" sz="2400" dirty="0"/>
            </a:br>
            <a:r>
              <a:rPr lang="en-US" sz="2400" dirty="0"/>
              <a:t>purchase a more modern pattern-cutting machine. One proposed solution is to</a:t>
            </a:r>
            <a:br>
              <a:rPr lang="en-US" sz="2400" dirty="0"/>
            </a:br>
            <a:r>
              <a:rPr lang="en-US" sz="2400" dirty="0"/>
              <a:t>sell waste wood chips and shavings to a local charcoal manufacturer instead of</a:t>
            </a:r>
            <a:br>
              <a:rPr lang="en-US" sz="2400" dirty="0"/>
            </a:br>
            <a:r>
              <a:rPr lang="en-US" sz="2400" dirty="0"/>
              <a:t>using them to fuel space heaters for the company’s office and factory areas.</a:t>
            </a:r>
          </a:p>
          <a:p>
            <a:r>
              <a:rPr lang="en-US" sz="2400" dirty="0"/>
              <a:t>Define the company’s problem. Next, reformulate the problem in a variety</a:t>
            </a:r>
            <a:br>
              <a:rPr lang="en-US" sz="2400" dirty="0"/>
            </a:br>
            <a:r>
              <a:rPr lang="en-US" sz="2400" dirty="0"/>
              <a:t>of creative ways.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242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Solution</a:t>
            </a:r>
            <a:br>
              <a:rPr lang="en-GB" dirty="0"/>
            </a:br>
            <a:r>
              <a:rPr lang="en-US" sz="2800" i="1" dirty="0"/>
              <a:t>Defining the Problem and Developing Alternatives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company’s problem appears to be that revenues are not sufficiently covering costs. Several reformulations can be posed: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problem is to increase revenues while reducing costs.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problem is to maintain revenues while reducing costs.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problem is an accounting system that provides distorted cost</a:t>
            </a:r>
            <a:br>
              <a:rPr lang="en-US" dirty="0"/>
            </a:br>
            <a:r>
              <a:rPr lang="en-US" dirty="0"/>
              <a:t>information.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problem is that the new machine is really not needed (and hence</a:t>
            </a:r>
            <a:br>
              <a:rPr lang="en-US" dirty="0"/>
            </a:br>
            <a:r>
              <a:rPr lang="en-US" dirty="0"/>
              <a:t>there is no need for a bank loan) </a:t>
            </a:r>
            <a:br>
              <a:rPr lang="en-US" dirty="0"/>
            </a:b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01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Engineering Design Process</a:t>
            </a:r>
            <a:br>
              <a:rPr lang="en-GB" dirty="0"/>
            </a:br>
            <a:r>
              <a:rPr lang="en-GB" dirty="0"/>
              <a:t>Development of Prospective Outcomes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Cash-flow approach </a:t>
            </a:r>
          </a:p>
          <a:p>
            <a:r>
              <a:rPr lang="en-US" dirty="0"/>
              <a:t>Net cash flow </a:t>
            </a:r>
          </a:p>
          <a:p>
            <a:pPr lvl="1"/>
            <a:r>
              <a:rPr lang="en-US" dirty="0"/>
              <a:t>The difference between all cash inflows (receipts or savings) and cash outflows (costs or expenses) during each time period</a:t>
            </a:r>
          </a:p>
          <a:p>
            <a:r>
              <a:rPr lang="en-US" dirty="0"/>
              <a:t>Nonmonetary factors</a:t>
            </a:r>
          </a:p>
          <a:p>
            <a:pPr lvl="1"/>
            <a:r>
              <a:rPr lang="en-US" dirty="0"/>
              <a:t>Meeting or exceeding customer expectations</a:t>
            </a:r>
          </a:p>
          <a:p>
            <a:pPr lvl="1"/>
            <a:r>
              <a:rPr lang="en-US" dirty="0"/>
              <a:t>Safety to employees and to the public</a:t>
            </a:r>
          </a:p>
          <a:p>
            <a:pPr lvl="1"/>
            <a:r>
              <a:rPr lang="en-US" dirty="0"/>
              <a:t>Improving employee satisfaction</a:t>
            </a:r>
          </a:p>
          <a:p>
            <a:pPr lvl="1"/>
            <a:r>
              <a:rPr lang="en-US" dirty="0"/>
              <a:t>Maintaining production flexibility to meet changing demands</a:t>
            </a:r>
          </a:p>
          <a:p>
            <a:pPr lvl="1"/>
            <a:r>
              <a:rPr lang="en-US" dirty="0"/>
              <a:t>Meeting or exceeding all environmental requirements</a:t>
            </a:r>
          </a:p>
          <a:p>
            <a:pPr lvl="1"/>
            <a:r>
              <a:rPr lang="en-US" dirty="0"/>
              <a:t>Achieving good public relations or being an exemplary member of the</a:t>
            </a:r>
            <a:br>
              <a:rPr lang="en-US" dirty="0"/>
            </a:br>
            <a:r>
              <a:rPr lang="en-US" dirty="0"/>
              <a:t>community …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66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Engineering Design Process</a:t>
            </a:r>
            <a:br>
              <a:rPr lang="en-GB" dirty="0"/>
            </a:br>
            <a:r>
              <a:rPr lang="en-US" dirty="0"/>
              <a:t>Selection of a Decision Criterion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Incorporates Principle 5 (consider all relevant criteria). </a:t>
            </a:r>
          </a:p>
          <a:p>
            <a:r>
              <a:rPr lang="en-US" dirty="0"/>
              <a:t>The decision maker will select the alternative that will best serve the long-term interests of the owners of the organization. </a:t>
            </a:r>
            <a:br>
              <a:rPr lang="en-US" dirty="0"/>
            </a:br>
            <a:br>
              <a:rPr lang="en-GB" dirty="0"/>
            </a:b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202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Engineering Design Process</a:t>
            </a:r>
            <a:br>
              <a:rPr lang="en-GB" dirty="0"/>
            </a:br>
            <a:r>
              <a:rPr lang="en-US" dirty="0"/>
              <a:t>Analysis and Comparison of Alternatives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cash-flow estimates for the feasible alternatives selected for detailed study</a:t>
            </a:r>
          </a:p>
          <a:p>
            <a:r>
              <a:rPr lang="en-US" dirty="0"/>
              <a:t>When cash flow and other required estimates are eventually determined, alternatives can be compared based on their differences as called for by Principle 2. </a:t>
            </a:r>
          </a:p>
          <a:p>
            <a:r>
              <a:rPr lang="en-US" dirty="0"/>
              <a:t>Usually, these differences will be quantified in terms of a monetary unit such as dollar </a:t>
            </a:r>
            <a:br>
              <a:rPr lang="en-US" dirty="0"/>
            </a:b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64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Engineering Design Process</a:t>
            </a:r>
            <a:br>
              <a:rPr lang="en-GB" dirty="0"/>
            </a:br>
            <a:r>
              <a:rPr lang="en-US" dirty="0"/>
              <a:t>Selection of the Preferred Alternative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first five steps of the engineering economic analysis procedure have been done properly, the preferred alternative (Step 6) is simply a result of the total effort. </a:t>
            </a:r>
            <a:br>
              <a:rPr lang="en-US" dirty="0"/>
            </a:b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797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400" dirty="0"/>
              <a:t>Engineering Design Process</a:t>
            </a:r>
            <a:br>
              <a:rPr lang="en-GB" dirty="0"/>
            </a:br>
            <a:r>
              <a:rPr lang="en-US" dirty="0"/>
              <a:t>Performance Monitoring and </a:t>
            </a:r>
            <a:r>
              <a:rPr lang="en-US" dirty="0" err="1"/>
              <a:t>Postevaluation</a:t>
            </a:r>
            <a:r>
              <a:rPr lang="en-US" dirty="0"/>
              <a:t> of Results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final step implements Principle 7 and is accomplished during and after the time that the results achieved from the selected alternative are collected.</a:t>
            </a:r>
          </a:p>
          <a:p>
            <a:r>
              <a:rPr lang="en-GB" dirty="0"/>
              <a:t>Monitoring </a:t>
            </a:r>
            <a:r>
              <a:rPr lang="en-US" dirty="0"/>
              <a:t>project performance during its operational phase improves the achievement of related goals and objectives and reduces the variability in desired results. </a:t>
            </a:r>
            <a:br>
              <a:rPr lang="en-US" dirty="0"/>
            </a:br>
            <a:br>
              <a:rPr lang="en-GB" dirty="0"/>
            </a:b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245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966200" cy="4961255"/>
          </a:xfrm>
        </p:spPr>
        <p:txBody>
          <a:bodyPr>
            <a:normAutofit/>
          </a:bodyPr>
          <a:lstStyle/>
          <a:p>
            <a:r>
              <a:rPr lang="en-US" dirty="0"/>
              <a:t>A friend of yours bought a small </a:t>
            </a:r>
            <a:r>
              <a:rPr lang="en-US" dirty="0">
                <a:solidFill>
                  <a:srgbClr val="FF0000"/>
                </a:solidFill>
              </a:rPr>
              <a:t>apartment building </a:t>
            </a:r>
            <a:r>
              <a:rPr lang="en-US" dirty="0"/>
              <a:t>for $100,000 in a college town. She spent $10,000 of her own money for the building and obtained a mortgage from a local bank for the remaining $90,000. The </a:t>
            </a:r>
            <a:r>
              <a:rPr lang="en-US" i="1" dirty="0"/>
              <a:t>annual </a:t>
            </a:r>
            <a:r>
              <a:rPr lang="en-US" dirty="0"/>
              <a:t>mortgage payment to the bank is $10,500. Your friend also expects that annual maintenance on the building and grounds will be $15,000. There are four </a:t>
            </a:r>
            <a:r>
              <a:rPr lang="en-US" dirty="0">
                <a:solidFill>
                  <a:srgbClr val="FF0000"/>
                </a:solidFill>
              </a:rPr>
              <a:t>apartments</a:t>
            </a:r>
            <a:r>
              <a:rPr lang="en-US" dirty="0"/>
              <a:t> in the building that can each be rented for $360 per month.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Refer to the seven-step procedure to answer the following questions: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Example</a:t>
            </a:r>
            <a:br>
              <a:rPr lang="en-GB" dirty="0"/>
            </a:br>
            <a:r>
              <a:rPr lang="en-US" sz="2800" i="1" dirty="0"/>
              <a:t>Application of the Engineering Economic Analysis Procedure</a:t>
            </a:r>
            <a:endParaRPr lang="en-GB" sz="2800" i="1" dirty="0"/>
          </a:p>
        </p:txBody>
      </p:sp>
      <p:pic>
        <p:nvPicPr>
          <p:cNvPr id="1026" name="Picture 2" descr="http://fiahin.com/wp-content/uploads/2016/08/awesome-2-bedroom-apartments-in-chicago-modern-home-designs-two-bedroom-apartments-for-rent-re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285" y="4391660"/>
            <a:ext cx="1991360" cy="14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lipartkid.com/images/74/building-clip-art-at-clker-com-vector-clip-art-online-royalty-free-86uYN9-clipa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285" y="762000"/>
            <a:ext cx="1546540" cy="251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7172960" y="2204720"/>
            <a:ext cx="298132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943600" y="4572000"/>
            <a:ext cx="421068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09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The purpose of Chapter 1 is to present the concepts and principles of engineering economy.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434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416040" cy="487997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Does your friend have a problem? If so, what is it?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are her alternatives? (Identify three.)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Estimate the economic consequences and other required data for the alternatives in Part (b).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Select a criterion for discriminating among alternatives, and use it to advise your friend on which course of action to pursue.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Attempt to analyze and compare the alternatives in view of at least one criterion in addition to cost.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should your friend do based on the information you and she have generated? </a:t>
            </a:r>
            <a:br>
              <a:rPr lang="en-US" dirty="0"/>
            </a:b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Example (cont’d)</a:t>
            </a:r>
            <a:br>
              <a:rPr lang="en-GB" dirty="0"/>
            </a:br>
            <a:r>
              <a:rPr lang="en-US" sz="2800" i="1" dirty="0"/>
              <a:t>Application of the Engineering Economic Analysis Procedure</a:t>
            </a:r>
            <a:endParaRPr lang="en-GB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0" y="1825625"/>
            <a:ext cx="3886200" cy="364807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560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Electronic spreadsheets are a powerful addition to the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engineering economy problems can be formulated and solved using a spreadsheet (</a:t>
            </a:r>
            <a:r>
              <a:rPr lang="en-US" i="1" dirty="0"/>
              <a:t>an interactive computer application for organization, analysis and storage of data in tabular form</a:t>
            </a:r>
            <a:r>
              <a:rPr lang="en-US" dirty="0"/>
              <a:t>)</a:t>
            </a:r>
          </a:p>
          <a:p>
            <a:r>
              <a:rPr lang="en-US" dirty="0"/>
              <a:t>Large problems can be quickly solved</a:t>
            </a:r>
          </a:p>
          <a:p>
            <a:r>
              <a:rPr lang="en-US" dirty="0"/>
              <a:t>Proper formulation allows key parameters to be changed</a:t>
            </a:r>
          </a:p>
          <a:p>
            <a:r>
              <a:rPr lang="en-US" dirty="0"/>
              <a:t>Graphical output is easily generated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315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electronic</a:t>
            </a:r>
            <a:r>
              <a:rPr lang="en-US" dirty="0"/>
              <a:t> spreadsheets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45" y="1884680"/>
            <a:ext cx="7058795" cy="20167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71045" y="1884680"/>
            <a:ext cx="2024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OpenOffice.org </a:t>
            </a:r>
            <a:r>
              <a:rPr lang="en-GB" dirty="0" err="1"/>
              <a:t>Calc</a:t>
            </a:r>
            <a:r>
              <a:rPr lang="en-GB" dirty="0"/>
              <a:t> spreadsheet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45" y="4177178"/>
            <a:ext cx="5252403" cy="21458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71045" y="4177178"/>
            <a:ext cx="2024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Microsoft Office Excel</a:t>
            </a:r>
          </a:p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23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Engineering 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29727" cy="4351338"/>
          </a:xfrm>
        </p:spPr>
        <p:txBody>
          <a:bodyPr>
            <a:normAutofit/>
          </a:bodyPr>
          <a:lstStyle/>
          <a:p>
            <a:r>
              <a:rPr lang="en-US" dirty="0"/>
              <a:t>Involves the systematic evaluation of the economic merits of proposed solutions to engineering problems. </a:t>
            </a:r>
          </a:p>
          <a:p>
            <a:endParaRPr lang="en-GB" dirty="0"/>
          </a:p>
        </p:txBody>
      </p:sp>
      <p:pic>
        <p:nvPicPr>
          <p:cNvPr id="1026" name="Picture 2" descr="https://www.matchdeck.com/uploads/image/asset/10500/large_engineering600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825625"/>
            <a:ext cx="58102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86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Engineering Economy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be economically acceptable (i.e., affordable), </a:t>
            </a:r>
            <a:r>
              <a:rPr lang="en-US" i="1" dirty="0"/>
              <a:t>solutions to engineering problems </a:t>
            </a:r>
            <a:r>
              <a:rPr lang="en-US" dirty="0"/>
              <a:t>must demonstrate a positive balance of         long-term benefits over long-term costs, and they must also </a:t>
            </a:r>
          </a:p>
          <a:p>
            <a:pPr lvl="1"/>
            <a:r>
              <a:rPr lang="en-US" dirty="0"/>
              <a:t>Promote the well-being and survival of an organization,</a:t>
            </a:r>
          </a:p>
          <a:p>
            <a:pPr lvl="1"/>
            <a:r>
              <a:rPr lang="en-US" dirty="0"/>
              <a:t>Embody creative and innovative technology and ideas</a:t>
            </a:r>
          </a:p>
          <a:p>
            <a:pPr lvl="1"/>
            <a:r>
              <a:rPr lang="en-US" dirty="0"/>
              <a:t>Permit identification and scrutiny of their estimated outcomes, and</a:t>
            </a:r>
          </a:p>
          <a:p>
            <a:pPr lvl="1"/>
            <a:r>
              <a:rPr lang="en-US" dirty="0"/>
              <a:t>Translate profitability to the “bottom line” through a valid and</a:t>
            </a:r>
            <a:br>
              <a:rPr lang="en-US" dirty="0"/>
            </a:br>
            <a:r>
              <a:rPr lang="en-US" dirty="0"/>
              <a:t>acceptable measure of merit </a:t>
            </a:r>
            <a:br>
              <a:rPr lang="en-US" dirty="0"/>
            </a:b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25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Engineering Economy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Decisions that engineers make or recommend as they work to position a firm to be profitable in a highly competitive marketplace. </a:t>
            </a:r>
          </a:p>
          <a:p>
            <a:r>
              <a:rPr lang="en-US" dirty="0"/>
              <a:t>Trade-offs among different types of costs and the performance provided by the proposed design or problem solution. </a:t>
            </a:r>
          </a:p>
          <a:p>
            <a:endParaRPr lang="tr-TR" i="1" dirty="0"/>
          </a:p>
          <a:p>
            <a:r>
              <a:rPr lang="en-US" i="1" dirty="0"/>
              <a:t>The mission of engineering economy is to balance these trade-offs in the most economical manner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16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quickmeme.com/img/9f/9fec68dc89f1e4da2a504931ec6a42cbcfb1f3704f8d9030f1f397691c6aa3c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20" y="217424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155182" y="2011680"/>
            <a:ext cx="5908431" cy="4077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7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Engineering economy can provide an answer.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594" y="1825625"/>
            <a:ext cx="2549692" cy="2559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426" y="1912531"/>
            <a:ext cx="2608334" cy="2553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011680"/>
            <a:ext cx="214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Should a company buy equipment to perform an operation now done manually?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238816"/>
            <a:ext cx="1844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Should a company spend money now in order to save more money later?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0080" y="4552859"/>
            <a:ext cx="257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Cost reduction decision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26960" y="4552860"/>
            <a:ext cx="4033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Replacement decision:</a:t>
            </a:r>
            <a:r>
              <a:rPr lang="en-US" dirty="0"/>
              <a:t> Is it worth fixing or replacing ?</a:t>
            </a:r>
            <a:br>
              <a:rPr lang="en-US" dirty="0"/>
            </a:b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504940" y="2011680"/>
            <a:ext cx="2143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I</a:t>
            </a:r>
            <a:r>
              <a:rPr lang="en-GB" sz="1400" dirty="0"/>
              <a:t>s </a:t>
            </a:r>
            <a:r>
              <a:rPr lang="tr-TR" sz="1400" u="sng" dirty="0"/>
              <a:t>n</a:t>
            </a:r>
            <a:r>
              <a:rPr lang="en-GB" sz="1400" u="sng" dirty="0"/>
              <a:t>ow </a:t>
            </a:r>
            <a:r>
              <a:rPr lang="en-GB" sz="1400" dirty="0"/>
              <a:t>the time to replace the old machine?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04940" y="3238816"/>
            <a:ext cx="1844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If not, </a:t>
            </a:r>
            <a:r>
              <a:rPr lang="en-GB" sz="1400" u="sng" dirty="0"/>
              <a:t>when</a:t>
            </a:r>
            <a:r>
              <a:rPr lang="en-GB" sz="1400" dirty="0"/>
              <a:t> is the right time to replace the old equipment?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2040" y="305009"/>
            <a:ext cx="7909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trade</a:t>
            </a:r>
            <a:r>
              <a:rPr lang="en-US" sz="2400" dirty="0"/>
              <a:t>-</a:t>
            </a:r>
            <a:r>
              <a:rPr lang="en-US" sz="2400" i="1" dirty="0"/>
              <a:t>off</a:t>
            </a:r>
            <a:r>
              <a:rPr lang="en-US" sz="2400" dirty="0"/>
              <a:t> (or </a:t>
            </a:r>
            <a:r>
              <a:rPr lang="en-US" sz="2400" i="1" dirty="0"/>
              <a:t>tradeoff</a:t>
            </a:r>
            <a:r>
              <a:rPr lang="en-US" sz="2400" dirty="0"/>
              <a:t>) is a situation that involves losing one quality or aspect of something in return for gaining another quality or aspect.</a:t>
            </a:r>
            <a:endParaRPr lang="en-GB" sz="24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</p:spTree>
    <p:extLst>
      <p:ext uri="{BB962C8B-B14F-4D97-AF65-F5344CB8AC3E}">
        <p14:creationId xmlns:p14="http://schemas.microsoft.com/office/powerpoint/2010/main" val="415477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Engineering economic analysis can play a role in many types of situations: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the best design for a high-efficiency gas furnace</a:t>
            </a:r>
          </a:p>
          <a:p>
            <a:r>
              <a:rPr lang="en-US" dirty="0"/>
              <a:t>Selecting the most suitable robot for a welding operation on an automotive assembly line</a:t>
            </a:r>
          </a:p>
          <a:p>
            <a:r>
              <a:rPr lang="en-US" dirty="0"/>
              <a:t>Making a recommendation about whether jet airplanes for an overnight delivery service should be purchased or leased</a:t>
            </a:r>
          </a:p>
          <a:p>
            <a:r>
              <a:rPr lang="en-US" dirty="0"/>
              <a:t>Determining the optimal staffing plan for a computer help desk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45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seven fundamental principles of engineering economy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the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Focus on the differences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 consistent viewpoint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 common unit of measure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Consider all relevant criteria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uncertainty explicit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Revisit your decisions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YILDIRIM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1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1839</Words>
  <Application>Microsoft Office PowerPoint</Application>
  <PresentationFormat>Widescreen</PresentationFormat>
  <Paragraphs>256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IE 260 – ENGINEERING ECONOMY  Chapter 1 Introduction to Engineering Economy</vt:lpstr>
      <vt:lpstr>Introduction</vt:lpstr>
      <vt:lpstr>Chapter 1</vt:lpstr>
      <vt:lpstr>Engineering Economy</vt:lpstr>
      <vt:lpstr>Engineering Economy (cont’d)</vt:lpstr>
      <vt:lpstr>Engineering Economy (cont’d)</vt:lpstr>
      <vt:lpstr>Trade-offs</vt:lpstr>
      <vt:lpstr>Engineering economic analysis can play a role in many types of situations:</vt:lpstr>
      <vt:lpstr>There are seven fundamental principles of engineering economy</vt:lpstr>
      <vt:lpstr>Principle 1. Develop the alternatives</vt:lpstr>
      <vt:lpstr>Principle 2. Focus on the differences</vt:lpstr>
      <vt:lpstr>Principle 3. Use a consistent viewpoint</vt:lpstr>
      <vt:lpstr>Principle 4. Use a common unit of measure</vt:lpstr>
      <vt:lpstr>Principle 5. Consider all relevant criteria</vt:lpstr>
      <vt:lpstr>Principle 6. Make uncertainty explicit</vt:lpstr>
      <vt:lpstr>Principle 7. Revisit your decisions</vt:lpstr>
      <vt:lpstr>Engineering economic analysis procedure</vt:lpstr>
      <vt:lpstr>Engineering Design Process</vt:lpstr>
      <vt:lpstr>PowerPoint Presentation</vt:lpstr>
      <vt:lpstr>Engineering Design Process Problem Definition </vt:lpstr>
      <vt:lpstr>Engineering Design Process Development of Alternatives  </vt:lpstr>
      <vt:lpstr>Example Defining the Problem and Developing Alternatives </vt:lpstr>
      <vt:lpstr>Solution Defining the Problem and Developing Alternatives</vt:lpstr>
      <vt:lpstr>Engineering Design Process Development of Prospective Outcomes </vt:lpstr>
      <vt:lpstr>Engineering Design Process Selection of a Decision Criterion </vt:lpstr>
      <vt:lpstr>Engineering Design Process Analysis and Comparison of Alternatives </vt:lpstr>
      <vt:lpstr>Engineering Design Process Selection of the Preferred Alternative </vt:lpstr>
      <vt:lpstr>Engineering Design Process Performance Monitoring and Postevaluation of Results </vt:lpstr>
      <vt:lpstr>Example Application of the Engineering Economic Analysis Procedure</vt:lpstr>
      <vt:lpstr>Example (cont’d) Application of the Engineering Economic Analysis Procedure</vt:lpstr>
      <vt:lpstr>Electronic spreadsheets are a powerful addition to the analysis</vt:lpstr>
      <vt:lpstr>Some electronic spreadsheets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260 – ENGINEERING ECONOMY</dc:title>
  <dc:creator>umahiryildirim</dc:creator>
  <cp:lastModifiedBy>Mahir Yildirim</cp:lastModifiedBy>
  <cp:revision>47</cp:revision>
  <dcterms:created xsi:type="dcterms:W3CDTF">2016-09-26T07:09:03Z</dcterms:created>
  <dcterms:modified xsi:type="dcterms:W3CDTF">2017-09-29T05:42:34Z</dcterms:modified>
  <cp:contentStatus/>
</cp:coreProperties>
</file>