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70" r:id="rId4"/>
    <p:sldId id="271" r:id="rId5"/>
    <p:sldId id="305" r:id="rId6"/>
    <p:sldId id="280" r:id="rId7"/>
    <p:sldId id="311" r:id="rId8"/>
    <p:sldId id="306" r:id="rId9"/>
    <p:sldId id="307" r:id="rId10"/>
    <p:sldId id="273" r:id="rId11"/>
    <p:sldId id="308" r:id="rId12"/>
    <p:sldId id="309" r:id="rId13"/>
    <p:sldId id="274" r:id="rId14"/>
    <p:sldId id="281" r:id="rId15"/>
    <p:sldId id="282" r:id="rId16"/>
    <p:sldId id="283" r:id="rId17"/>
    <p:sldId id="304" r:id="rId18"/>
    <p:sldId id="284" r:id="rId19"/>
    <p:sldId id="285" r:id="rId20"/>
    <p:sldId id="275" r:id="rId21"/>
    <p:sldId id="286" r:id="rId22"/>
    <p:sldId id="310" r:id="rId23"/>
    <p:sldId id="277" r:id="rId24"/>
    <p:sldId id="278" r:id="rId25"/>
    <p:sldId id="287" r:id="rId26"/>
    <p:sldId id="288" r:id="rId27"/>
    <p:sldId id="291" r:id="rId28"/>
    <p:sldId id="289" r:id="rId29"/>
    <p:sldId id="290" r:id="rId30"/>
    <p:sldId id="279" r:id="rId31"/>
    <p:sldId id="292" r:id="rId32"/>
    <p:sldId id="293" r:id="rId33"/>
    <p:sldId id="295" r:id="rId34"/>
    <p:sldId id="296" r:id="rId35"/>
    <p:sldId id="297" r:id="rId36"/>
    <p:sldId id="294" r:id="rId37"/>
    <p:sldId id="312" r:id="rId38"/>
    <p:sldId id="302" r:id="rId39"/>
    <p:sldId id="298"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0F8"/>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B124BB-B863-4C20-B34C-0548A8E84568}"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1B124BB-B863-4C20-B34C-0548A8E84568}" type="datetimeFigureOut">
              <a:rPr lang="en-GB" smtClean="0"/>
              <a:t>26/11/2017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1B124BB-B863-4C20-B34C-0548A8E84568}" type="datetimeFigureOut">
              <a:rPr lang="en-GB" smtClean="0"/>
              <a:t>26/11/2017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1B124BB-B863-4C20-B34C-0548A8E84568}" type="datetimeFigureOut">
              <a:rPr lang="en-GB" smtClean="0"/>
              <a:t>26/11/2017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24BB-B863-4C20-B34C-0548A8E84568}" type="datetimeFigureOut">
              <a:rPr lang="en-GB" smtClean="0"/>
              <a:t>26/11/2017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26/11/2017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26/11/2017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124BB-B863-4C20-B34C-0548A8E84568}" type="datetimeFigureOut">
              <a:rPr lang="en-GB" smtClean="0"/>
              <a:t>26/11/2017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3.tcmb.gov.tr/enflasyoncalc/enflasyon_anayeni.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tuik.gov.tr/UstMenu.do?metod=kategor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8</a:t>
            </a:r>
            <a:br>
              <a:rPr lang="en-GB" dirty="0"/>
            </a:br>
            <a:r>
              <a:rPr lang="en-US" sz="5400" i="1" dirty="0"/>
              <a:t>Price Changes and Exchange Rates</a:t>
            </a:r>
            <a:endParaRPr lang="en-GB" i="1" dirty="0"/>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Price Changes (cont’d)</a:t>
            </a:r>
          </a:p>
        </p:txBody>
      </p:sp>
      <p:sp>
        <p:nvSpPr>
          <p:cNvPr id="3" name="Content Placeholder 2"/>
          <p:cNvSpPr>
            <a:spLocks noGrp="1"/>
          </p:cNvSpPr>
          <p:nvPr>
            <p:ph idx="1"/>
          </p:nvPr>
        </p:nvSpPr>
        <p:spPr/>
        <p:txBody>
          <a:bodyPr>
            <a:normAutofit/>
          </a:bodyPr>
          <a:lstStyle/>
          <a:p>
            <a:r>
              <a:rPr lang="en-US" dirty="0"/>
              <a:t>The published annual CPI and PPI end-of-year values can be used to obtain an estimate of general price inflation (or deflation). This is accomplished by computing an annual change rate (%). </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620260" y="3501231"/>
            <a:ext cx="9191625" cy="1000125"/>
          </a:xfrm>
          <a:prstGeom prst="rect">
            <a:avLst/>
          </a:prstGeom>
        </p:spPr>
      </p:pic>
    </p:spTree>
    <p:extLst>
      <p:ext uri="{BB962C8B-B14F-4D97-AF65-F5344CB8AC3E}">
        <p14:creationId xmlns:p14="http://schemas.microsoft.com/office/powerpoint/2010/main" val="301965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Inflation Calculator by TÜİK</a:t>
            </a:r>
            <a:endParaRPr lang="en-GB" dirty="0"/>
          </a:p>
        </p:txBody>
      </p:sp>
      <p:sp>
        <p:nvSpPr>
          <p:cNvPr id="3" name="Content Placeholder 2"/>
          <p:cNvSpPr>
            <a:spLocks noGrp="1"/>
          </p:cNvSpPr>
          <p:nvPr>
            <p:ph idx="1"/>
          </p:nvPr>
        </p:nvSpPr>
        <p:spPr/>
        <p:txBody>
          <a:bodyPr/>
          <a:lstStyle/>
          <a:p>
            <a:r>
              <a:rPr lang="en-GB" dirty="0">
                <a:hlinkClick r:id="rId2"/>
              </a:rPr>
              <a:t>http://www3.tcmb.gov.tr/enflasyoncalc/enflasyon_anayeni.php</a:t>
            </a:r>
            <a:r>
              <a:rPr lang="tr-TR" dirty="0"/>
              <a:t> </a:t>
            </a:r>
            <a:endParaRPr lang="en-GB" dirty="0"/>
          </a:p>
        </p:txBody>
      </p:sp>
      <p:pic>
        <p:nvPicPr>
          <p:cNvPr id="4" name="Picture 3"/>
          <p:cNvPicPr>
            <a:picLocks noChangeAspect="1"/>
          </p:cNvPicPr>
          <p:nvPr/>
        </p:nvPicPr>
        <p:blipFill>
          <a:blip r:embed="rId3"/>
          <a:stretch>
            <a:fillRect/>
          </a:stretch>
        </p:blipFill>
        <p:spPr>
          <a:xfrm>
            <a:off x="838200" y="2546471"/>
            <a:ext cx="5662188" cy="3984503"/>
          </a:xfrm>
          <a:prstGeom prst="rect">
            <a:avLst/>
          </a:prstGeom>
        </p:spPr>
      </p:pic>
      <p:cxnSp>
        <p:nvCxnSpPr>
          <p:cNvPr id="7" name="Straight Arrow Connector 6"/>
          <p:cNvCxnSpPr/>
          <p:nvPr/>
        </p:nvCxnSpPr>
        <p:spPr>
          <a:xfrm>
            <a:off x="5839485" y="3494639"/>
            <a:ext cx="163867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668285" y="2710706"/>
            <a:ext cx="2933323" cy="1477328"/>
          </a:xfrm>
          <a:prstGeom prst="rect">
            <a:avLst/>
          </a:prstGeom>
        </p:spPr>
        <p:txBody>
          <a:bodyPr wrap="square">
            <a:spAutoFit/>
          </a:bodyPr>
          <a:lstStyle/>
          <a:p>
            <a:r>
              <a:rPr lang="en-GB" dirty="0">
                <a:solidFill>
                  <a:srgbClr val="222222"/>
                </a:solidFill>
                <a:latin typeface="arial" panose="020B0604020202020204" pitchFamily="34" charset="0"/>
              </a:rPr>
              <a:t>The Inflation Calculator was created according to the consumer price index </a:t>
            </a:r>
            <a:r>
              <a:rPr lang="tr-TR" dirty="0">
                <a:solidFill>
                  <a:srgbClr val="222222"/>
                </a:solidFill>
                <a:latin typeface="arial" panose="020B0604020202020204" pitchFamily="34" charset="0"/>
              </a:rPr>
              <a:t>(CPI)</a:t>
            </a:r>
            <a:r>
              <a:rPr lang="en-GB" dirty="0">
                <a:solidFill>
                  <a:srgbClr val="222222"/>
                </a:solidFill>
                <a:latin typeface="arial" panose="020B0604020202020204" pitchFamily="34" charset="0"/>
              </a:rPr>
              <a:t> calculated by the Turkish Statistical Institute</a:t>
            </a:r>
            <a:endParaRPr lang="en-GB" b="0" i="0" dirty="0">
              <a:solidFill>
                <a:srgbClr val="777777"/>
              </a:solidFill>
              <a:effectLst/>
              <a:latin typeface="arial" panose="020B0604020202020204" pitchFamily="34" charset="0"/>
            </a:endParaRPr>
          </a:p>
        </p:txBody>
      </p:sp>
      <p:cxnSp>
        <p:nvCxnSpPr>
          <p:cNvPr id="10" name="Straight Connector 9"/>
          <p:cNvCxnSpPr/>
          <p:nvPr/>
        </p:nvCxnSpPr>
        <p:spPr>
          <a:xfrm>
            <a:off x="1421394" y="3494639"/>
            <a:ext cx="441809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21394" y="3648547"/>
            <a:ext cx="13036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88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2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Chapter 8</a:t>
            </a:r>
            <a:endParaRPr lang="en-GB" dirty="0"/>
          </a:p>
        </p:txBody>
      </p:sp>
      <p:sp>
        <p:nvSpPr>
          <p:cNvPr id="3" name="Content Placeholder 2"/>
          <p:cNvSpPr>
            <a:spLocks noGrp="1"/>
          </p:cNvSpPr>
          <p:nvPr>
            <p:ph idx="1"/>
          </p:nvPr>
        </p:nvSpPr>
        <p:spPr/>
        <p:txBody>
          <a:bodyPr/>
          <a:lstStyle/>
          <a:p>
            <a:r>
              <a:rPr lang="en-US" dirty="0"/>
              <a:t>In this chapter, we develop and illustrate proper techniques to account for</a:t>
            </a:r>
            <a:r>
              <a:rPr lang="tr-TR" dirty="0"/>
              <a:t> </a:t>
            </a:r>
            <a:r>
              <a:rPr lang="en-US" dirty="0"/>
              <a:t>the effects of price changes caused by inflation and deflation. </a:t>
            </a:r>
            <a:br>
              <a:rPr lang="en-US" dirty="0"/>
            </a:br>
            <a:endParaRPr lang="en-GB" dirty="0"/>
          </a:p>
          <a:p>
            <a:endParaRPr lang="en-GB" dirty="0"/>
          </a:p>
        </p:txBody>
      </p:sp>
    </p:spTree>
    <p:extLst>
      <p:ext uri="{BB962C8B-B14F-4D97-AF65-F5344CB8AC3E}">
        <p14:creationId xmlns:p14="http://schemas.microsoft.com/office/powerpoint/2010/main" val="308351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 and Basic Concepts</a:t>
            </a:r>
          </a:p>
        </p:txBody>
      </p:sp>
      <p:sp>
        <p:nvSpPr>
          <p:cNvPr id="3" name="Content Placeholder 2"/>
          <p:cNvSpPr>
            <a:spLocks noGrp="1"/>
          </p:cNvSpPr>
          <p:nvPr>
            <p:ph idx="1"/>
          </p:nvPr>
        </p:nvSpPr>
        <p:spPr/>
        <p:txBody>
          <a:bodyPr>
            <a:normAutofit/>
          </a:bodyPr>
          <a:lstStyle/>
          <a:p>
            <a:r>
              <a:rPr lang="en-GB" b="1" i="1" dirty="0"/>
              <a:t>Actual dollars (</a:t>
            </a:r>
            <a:r>
              <a:rPr lang="en-GB" b="1" i="1" dirty="0">
                <a:solidFill>
                  <a:srgbClr val="C00000"/>
                </a:solidFill>
              </a:rPr>
              <a:t>A$</a:t>
            </a:r>
            <a:r>
              <a:rPr lang="en-GB" b="1" i="1" dirty="0"/>
              <a:t>)</a:t>
            </a:r>
            <a:r>
              <a:rPr lang="en-GB" dirty="0"/>
              <a:t> </a:t>
            </a:r>
          </a:p>
          <a:p>
            <a:pPr lvl="1"/>
            <a:r>
              <a:rPr lang="en-US" dirty="0"/>
              <a:t>The number of dollars associated with a cash flow as of the time it occurs. </a:t>
            </a:r>
          </a:p>
          <a:p>
            <a:pPr lvl="1"/>
            <a:r>
              <a:rPr lang="en-US" dirty="0"/>
              <a:t>For example, people typically anticipate their salaries two years in advance in terms of actual dollars. </a:t>
            </a:r>
          </a:p>
          <a:p>
            <a:pPr lvl="1"/>
            <a:r>
              <a:rPr lang="en-US" dirty="0"/>
              <a:t>Also referred to as ;</a:t>
            </a:r>
          </a:p>
          <a:p>
            <a:pPr lvl="2"/>
            <a:r>
              <a:rPr lang="en-US" i="1" dirty="0"/>
              <a:t>nominal </a:t>
            </a:r>
            <a:r>
              <a:rPr lang="en-US" dirty="0"/>
              <a:t>dollars, </a:t>
            </a:r>
          </a:p>
          <a:p>
            <a:pPr lvl="2"/>
            <a:r>
              <a:rPr lang="en-US" i="1" dirty="0"/>
              <a:t>current </a:t>
            </a:r>
            <a:r>
              <a:rPr lang="en-US" dirty="0"/>
              <a:t>dollars, </a:t>
            </a:r>
          </a:p>
          <a:p>
            <a:pPr lvl="2"/>
            <a:r>
              <a:rPr lang="tr-TR" i="1" dirty="0"/>
              <a:t>t</a:t>
            </a:r>
            <a:r>
              <a:rPr lang="en-US" i="1" dirty="0"/>
              <a:t>hen current </a:t>
            </a:r>
            <a:r>
              <a:rPr lang="en-US" dirty="0"/>
              <a:t>dollars, and </a:t>
            </a:r>
          </a:p>
          <a:p>
            <a:pPr lvl="2"/>
            <a:r>
              <a:rPr lang="en-US" i="1" dirty="0"/>
              <a:t>inflated </a:t>
            </a:r>
            <a:r>
              <a:rPr lang="en-US" dirty="0"/>
              <a:t>dollars </a:t>
            </a:r>
          </a:p>
          <a:p>
            <a:pPr lvl="1"/>
            <a:r>
              <a:rPr lang="tr-TR" dirty="0"/>
              <a:t>R</a:t>
            </a:r>
            <a:r>
              <a:rPr lang="en-US" dirty="0"/>
              <a:t>elative purchasing power is affected by general price inflation or deflation</a:t>
            </a:r>
            <a:r>
              <a:rPr lang="tr-TR" dirty="0"/>
              <a:t> !</a:t>
            </a:r>
            <a:r>
              <a:rPr lang="en-US" dirty="0"/>
              <a:t> </a:t>
            </a:r>
            <a:br>
              <a:rPr lang="en-US" dirty="0"/>
            </a:br>
            <a:endParaRPr lang="en-GB" dirty="0"/>
          </a:p>
        </p:txBody>
      </p:sp>
    </p:spTree>
    <p:extLst>
      <p:ext uri="{BB962C8B-B14F-4D97-AF65-F5344CB8AC3E}">
        <p14:creationId xmlns:p14="http://schemas.microsoft.com/office/powerpoint/2010/main" val="26370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 and Basic Concepts (cont’d)</a:t>
            </a:r>
          </a:p>
        </p:txBody>
      </p:sp>
      <p:sp>
        <p:nvSpPr>
          <p:cNvPr id="3" name="Content Placeholder 2"/>
          <p:cNvSpPr>
            <a:spLocks noGrp="1"/>
          </p:cNvSpPr>
          <p:nvPr>
            <p:ph idx="1"/>
          </p:nvPr>
        </p:nvSpPr>
        <p:spPr/>
        <p:txBody>
          <a:bodyPr>
            <a:normAutofit/>
          </a:bodyPr>
          <a:lstStyle/>
          <a:p>
            <a:r>
              <a:rPr lang="en-GB" b="1" i="1" dirty="0"/>
              <a:t>Real dollars (</a:t>
            </a:r>
            <a:r>
              <a:rPr lang="en-GB" b="1" i="1" dirty="0">
                <a:solidFill>
                  <a:srgbClr val="C00000"/>
                </a:solidFill>
              </a:rPr>
              <a:t>R$</a:t>
            </a:r>
            <a:r>
              <a:rPr lang="en-GB" b="1" i="1" dirty="0"/>
              <a:t>)</a:t>
            </a:r>
            <a:r>
              <a:rPr lang="en-GB" dirty="0"/>
              <a:t> </a:t>
            </a:r>
          </a:p>
          <a:p>
            <a:pPr lvl="1"/>
            <a:r>
              <a:rPr lang="en-US" dirty="0"/>
              <a:t>Dollars expressed in terms of the same purchasing power relative to a particular time.</a:t>
            </a:r>
          </a:p>
          <a:p>
            <a:pPr lvl="1"/>
            <a:r>
              <a:rPr lang="en-US" dirty="0"/>
              <a:t>For instance, the future unit prices of goods or services that are changing rapidly are often estimated in real dollars (relative to some base year) to provide a consistent means of comparison. </a:t>
            </a:r>
          </a:p>
          <a:p>
            <a:pPr lvl="1"/>
            <a:r>
              <a:rPr lang="en-US" dirty="0"/>
              <a:t>Sometimes, R$ are termed </a:t>
            </a:r>
            <a:r>
              <a:rPr lang="en-US" i="1" dirty="0"/>
              <a:t>constant </a:t>
            </a:r>
            <a:r>
              <a:rPr lang="en-US" dirty="0"/>
              <a:t>dollars. </a:t>
            </a:r>
            <a:br>
              <a:rPr lang="en-US" dirty="0"/>
            </a:br>
            <a:br>
              <a:rPr lang="en-US" dirty="0"/>
            </a:br>
            <a:r>
              <a:rPr lang="en-US" dirty="0"/>
              <a:t> </a:t>
            </a:r>
            <a:br>
              <a:rPr lang="en-US" dirty="0"/>
            </a:br>
            <a:br>
              <a:rPr lang="en-GB" dirty="0"/>
            </a:br>
            <a:endParaRPr lang="en-GB" dirty="0"/>
          </a:p>
        </p:txBody>
      </p:sp>
    </p:spTree>
    <p:extLst>
      <p:ext uri="{BB962C8B-B14F-4D97-AF65-F5344CB8AC3E}">
        <p14:creationId xmlns:p14="http://schemas.microsoft.com/office/powerpoint/2010/main" val="103137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 and Basic Concepts (cont’d)</a:t>
            </a:r>
          </a:p>
        </p:txBody>
      </p:sp>
      <p:sp>
        <p:nvSpPr>
          <p:cNvPr id="3" name="Content Placeholder 2"/>
          <p:cNvSpPr>
            <a:spLocks noGrp="1"/>
          </p:cNvSpPr>
          <p:nvPr>
            <p:ph idx="1"/>
          </p:nvPr>
        </p:nvSpPr>
        <p:spPr/>
        <p:txBody>
          <a:bodyPr>
            <a:normAutofit/>
          </a:bodyPr>
          <a:lstStyle/>
          <a:p>
            <a:r>
              <a:rPr lang="en-US" b="1" i="1" dirty="0"/>
              <a:t>General price inflation (or deflation) rate (</a:t>
            </a:r>
            <a:r>
              <a:rPr lang="tr-TR" b="1" i="1" dirty="0"/>
              <a:t> </a:t>
            </a:r>
            <a:r>
              <a:rPr lang="en-US" b="1" i="1" dirty="0">
                <a:solidFill>
                  <a:srgbClr val="C00000"/>
                </a:solidFill>
              </a:rPr>
              <a:t>f</a:t>
            </a:r>
            <a:r>
              <a:rPr lang="tr-TR" b="1" i="1" dirty="0"/>
              <a:t> </a:t>
            </a:r>
            <a:r>
              <a:rPr lang="en-US" b="1" i="1" dirty="0"/>
              <a:t>) </a:t>
            </a:r>
          </a:p>
          <a:p>
            <a:pPr lvl="1"/>
            <a:r>
              <a:rPr lang="en-US" dirty="0"/>
              <a:t>A measure of the average change in the purchasing power of a dollar during a specified period of time. </a:t>
            </a:r>
          </a:p>
          <a:p>
            <a:pPr lvl="1"/>
            <a:r>
              <a:rPr lang="en-US" dirty="0"/>
              <a:t>The general price inflation or deflation rate is defined by a selected, broadly based index of market price changes. </a:t>
            </a:r>
            <a:endParaRPr lang="tr-TR" dirty="0"/>
          </a:p>
          <a:p>
            <a:r>
              <a:rPr lang="en-GB" b="1" i="1" dirty="0"/>
              <a:t>Base time period (</a:t>
            </a:r>
            <a:r>
              <a:rPr lang="tr-TR" b="1" i="1" dirty="0"/>
              <a:t> </a:t>
            </a:r>
            <a:r>
              <a:rPr lang="en-GB" b="1" i="1" dirty="0">
                <a:solidFill>
                  <a:srgbClr val="C00000"/>
                </a:solidFill>
              </a:rPr>
              <a:t>b</a:t>
            </a:r>
            <a:r>
              <a:rPr lang="tr-TR" b="1" i="1" dirty="0"/>
              <a:t> </a:t>
            </a:r>
            <a:r>
              <a:rPr lang="en-GB" b="1" i="1" dirty="0"/>
              <a:t>)</a:t>
            </a:r>
            <a:r>
              <a:rPr lang="en-GB" dirty="0"/>
              <a:t> </a:t>
            </a:r>
          </a:p>
          <a:p>
            <a:pPr lvl="1"/>
            <a:r>
              <a:rPr lang="en-US" dirty="0"/>
              <a:t>The reference or base time period used to define the constant purchasing power of real dollars. </a:t>
            </a:r>
          </a:p>
          <a:p>
            <a:pPr lvl="1"/>
            <a:r>
              <a:rPr lang="en-US" dirty="0"/>
              <a:t>Often, in practice, the base time period is designated as the time of the engineering economic analysis or reference time zero (i.e., </a:t>
            </a:r>
            <a:r>
              <a:rPr lang="en-US" i="1" dirty="0"/>
              <a:t>b </a:t>
            </a:r>
            <a:r>
              <a:rPr lang="en-US" dirty="0"/>
              <a:t>= 0). </a:t>
            </a:r>
          </a:p>
          <a:p>
            <a:pPr lvl="1"/>
            <a:r>
              <a:rPr lang="en-US" dirty="0"/>
              <a:t>However, </a:t>
            </a:r>
            <a:r>
              <a:rPr lang="en-US" i="1" dirty="0"/>
              <a:t>b </a:t>
            </a:r>
            <a:r>
              <a:rPr lang="en-US" dirty="0"/>
              <a:t>can be any designated point in time.</a:t>
            </a:r>
            <a:endParaRPr lang="en-GB" dirty="0"/>
          </a:p>
        </p:txBody>
      </p:sp>
    </p:spTree>
    <p:extLst>
      <p:ext uri="{BB962C8B-B14F-4D97-AF65-F5344CB8AC3E}">
        <p14:creationId xmlns:p14="http://schemas.microsoft.com/office/powerpoint/2010/main" val="210313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 and Basic Concepts (cont’d)</a:t>
            </a:r>
          </a:p>
        </p:txBody>
      </p:sp>
      <p:sp>
        <p:nvSpPr>
          <p:cNvPr id="3" name="Content Placeholder 2"/>
          <p:cNvSpPr>
            <a:spLocks noGrp="1"/>
          </p:cNvSpPr>
          <p:nvPr>
            <p:ph idx="1"/>
          </p:nvPr>
        </p:nvSpPr>
        <p:spPr/>
        <p:txBody>
          <a:bodyPr>
            <a:normAutofit fontScale="92500"/>
          </a:bodyPr>
          <a:lstStyle/>
          <a:p>
            <a:r>
              <a:rPr lang="en-GB" b="1" i="1" dirty="0"/>
              <a:t>Market (nominal) interest rate (</a:t>
            </a:r>
            <a:r>
              <a:rPr lang="tr-TR" b="1" i="1" dirty="0"/>
              <a:t> </a:t>
            </a:r>
            <a:r>
              <a:rPr lang="en-GB" b="1" i="1" dirty="0" err="1">
                <a:solidFill>
                  <a:srgbClr val="C00000"/>
                </a:solidFill>
              </a:rPr>
              <a:t>i</a:t>
            </a:r>
            <a:r>
              <a:rPr lang="en-GB" b="1" i="1" baseline="-25000" dirty="0" err="1">
                <a:solidFill>
                  <a:srgbClr val="C00000"/>
                </a:solidFill>
              </a:rPr>
              <a:t>m</a:t>
            </a:r>
            <a:r>
              <a:rPr lang="tr-TR" b="1" i="1" baseline="-25000" dirty="0"/>
              <a:t> </a:t>
            </a:r>
            <a:r>
              <a:rPr lang="en-GB" b="1" i="1" dirty="0"/>
              <a:t>)</a:t>
            </a:r>
          </a:p>
          <a:p>
            <a:pPr lvl="1"/>
            <a:r>
              <a:rPr lang="en-US" dirty="0"/>
              <a:t>The money paid for the use of capital, normally expressed as an annual rate (%) that </a:t>
            </a:r>
            <a:r>
              <a:rPr lang="en-US" u="sng" dirty="0"/>
              <a:t>includes a market adjustment</a:t>
            </a:r>
            <a:r>
              <a:rPr lang="en-US" dirty="0"/>
              <a:t> for the anticipated general price inflation rate in the economy. </a:t>
            </a:r>
          </a:p>
          <a:p>
            <a:pPr lvl="1"/>
            <a:r>
              <a:rPr lang="tr-TR" dirty="0"/>
              <a:t>I</a:t>
            </a:r>
            <a:r>
              <a:rPr lang="en-US" dirty="0"/>
              <a:t>t is a </a:t>
            </a:r>
            <a:r>
              <a:rPr lang="en-US" i="1" dirty="0"/>
              <a:t>market interest rate </a:t>
            </a:r>
            <a:r>
              <a:rPr lang="en-US" dirty="0"/>
              <a:t>and represents the time value change in future actual dollar cash flows that takes into account both the potential real earning power of money and the estimated general price inflation or deflation in the economy. </a:t>
            </a:r>
            <a:endParaRPr lang="en-GB" dirty="0"/>
          </a:p>
          <a:p>
            <a:r>
              <a:rPr lang="en-GB" b="1" i="1" dirty="0"/>
              <a:t>Real interest rate (</a:t>
            </a:r>
            <a:r>
              <a:rPr lang="tr-TR" b="1" i="1" dirty="0"/>
              <a:t> </a:t>
            </a:r>
            <a:r>
              <a:rPr lang="en-GB" b="1" i="1" dirty="0" err="1">
                <a:solidFill>
                  <a:srgbClr val="C00000"/>
                </a:solidFill>
              </a:rPr>
              <a:t>i</a:t>
            </a:r>
            <a:r>
              <a:rPr lang="en-GB" b="1" i="1" baseline="-25000" dirty="0" err="1">
                <a:solidFill>
                  <a:srgbClr val="C00000"/>
                </a:solidFill>
              </a:rPr>
              <a:t>r</a:t>
            </a:r>
            <a:r>
              <a:rPr lang="tr-TR" b="1" i="1" baseline="-25000" dirty="0"/>
              <a:t> </a:t>
            </a:r>
            <a:r>
              <a:rPr lang="en-GB" b="1" i="1" dirty="0"/>
              <a:t>)</a:t>
            </a:r>
          </a:p>
          <a:p>
            <a:pPr lvl="1"/>
            <a:r>
              <a:rPr lang="en-US" dirty="0"/>
              <a:t>The money paid for the use of capital, normally expressed as an annual rate (%) that </a:t>
            </a:r>
            <a:r>
              <a:rPr lang="en-US" u="sng" dirty="0"/>
              <a:t>does </a:t>
            </a:r>
            <a:r>
              <a:rPr lang="en-US" b="1" i="1" u="sng" dirty="0"/>
              <a:t>not</a:t>
            </a:r>
            <a:r>
              <a:rPr lang="en-US" i="1" u="sng" dirty="0"/>
              <a:t> </a:t>
            </a:r>
            <a:r>
              <a:rPr lang="en-US" u="sng" dirty="0"/>
              <a:t>include a market adjustment</a:t>
            </a:r>
            <a:r>
              <a:rPr lang="en-US" dirty="0"/>
              <a:t> for the anticipated general price inflation rate in the economy. </a:t>
            </a:r>
          </a:p>
          <a:p>
            <a:pPr lvl="1"/>
            <a:r>
              <a:rPr lang="tr-TR" dirty="0"/>
              <a:t>S</a:t>
            </a:r>
            <a:r>
              <a:rPr lang="en-US" dirty="0" err="1"/>
              <a:t>ometimes</a:t>
            </a:r>
            <a:r>
              <a:rPr lang="en-US" dirty="0"/>
              <a:t> called the </a:t>
            </a:r>
            <a:r>
              <a:rPr lang="en-US" i="1" dirty="0">
                <a:solidFill>
                  <a:srgbClr val="C00000"/>
                </a:solidFill>
              </a:rPr>
              <a:t>inflation-free</a:t>
            </a:r>
            <a:r>
              <a:rPr lang="en-US" i="1" dirty="0"/>
              <a:t> </a:t>
            </a:r>
            <a:r>
              <a:rPr lang="en-US" dirty="0"/>
              <a:t>interest rate. </a:t>
            </a:r>
          </a:p>
        </p:txBody>
      </p:sp>
    </p:spTree>
    <p:extLst>
      <p:ext uri="{BB962C8B-B14F-4D97-AF65-F5344CB8AC3E}">
        <p14:creationId xmlns:p14="http://schemas.microsoft.com/office/powerpoint/2010/main" val="41277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Relationship between </a:t>
            </a:r>
            <a:r>
              <a:rPr lang="tr-TR" dirty="0"/>
              <a:t>                                         </a:t>
            </a:r>
            <a:r>
              <a:rPr lang="en-US" dirty="0"/>
              <a:t>Actual Dollars</a:t>
            </a:r>
            <a:r>
              <a:rPr lang="tr-TR" dirty="0"/>
              <a:t> </a:t>
            </a:r>
            <a:r>
              <a:rPr lang="en-US" dirty="0"/>
              <a:t>and Real Dollars</a:t>
            </a:r>
            <a:endParaRPr lang="en-GB" dirty="0"/>
          </a:p>
        </p:txBody>
      </p:sp>
      <p:pic>
        <p:nvPicPr>
          <p:cNvPr id="4" name="Picture 3"/>
          <p:cNvPicPr>
            <a:picLocks noChangeAspect="1"/>
          </p:cNvPicPr>
          <p:nvPr/>
        </p:nvPicPr>
        <p:blipFill>
          <a:blip r:embed="rId2"/>
          <a:stretch>
            <a:fillRect/>
          </a:stretch>
        </p:blipFill>
        <p:spPr>
          <a:xfrm>
            <a:off x="6880337" y="1879455"/>
            <a:ext cx="4473463" cy="3590925"/>
          </a:xfrm>
          <a:prstGeom prst="rect">
            <a:avLst/>
          </a:prstGeom>
        </p:spPr>
      </p:pic>
      <p:sp>
        <p:nvSpPr>
          <p:cNvPr id="8" name="Content Placeholder 2"/>
          <p:cNvSpPr txBox="1">
            <a:spLocks/>
          </p:cNvSpPr>
          <p:nvPr/>
        </p:nvSpPr>
        <p:spPr>
          <a:xfrm>
            <a:off x="838200" y="2739224"/>
            <a:ext cx="5666288" cy="8184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3600" b="1" dirty="0" err="1"/>
              <a:t>Actual</a:t>
            </a:r>
            <a:r>
              <a:rPr lang="en-GB" sz="3600" b="1" dirty="0"/>
              <a:t> dollars (</a:t>
            </a:r>
            <a:r>
              <a:rPr lang="tr-TR" sz="3600" b="1" dirty="0"/>
              <a:t>A</a:t>
            </a:r>
            <a:r>
              <a:rPr lang="en-GB" sz="3600" b="1" dirty="0"/>
              <a:t>$)</a:t>
            </a:r>
            <a:r>
              <a:rPr lang="tr-TR" sz="3600" b="1" dirty="0"/>
              <a:t> =</a:t>
            </a:r>
            <a:r>
              <a:rPr lang="tr-TR" sz="3600" dirty="0"/>
              <a:t> $100</a:t>
            </a:r>
            <a:r>
              <a:rPr lang="en-GB" sz="3600" dirty="0"/>
              <a:t> </a:t>
            </a:r>
          </a:p>
        </p:txBody>
      </p:sp>
      <p:sp>
        <p:nvSpPr>
          <p:cNvPr id="9" name="Content Placeholder 2"/>
          <p:cNvSpPr txBox="1">
            <a:spLocks/>
          </p:cNvSpPr>
          <p:nvPr/>
        </p:nvSpPr>
        <p:spPr>
          <a:xfrm>
            <a:off x="7961523" y="5470380"/>
            <a:ext cx="3392277" cy="818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dirty="0"/>
              <a:t>Year 2030</a:t>
            </a:r>
            <a:endParaRPr lang="en-GB" dirty="0"/>
          </a:p>
        </p:txBody>
      </p:sp>
      <p:sp>
        <p:nvSpPr>
          <p:cNvPr id="12" name="Content Placeholder 2"/>
          <p:cNvSpPr txBox="1">
            <a:spLocks/>
          </p:cNvSpPr>
          <p:nvPr/>
        </p:nvSpPr>
        <p:spPr>
          <a:xfrm>
            <a:off x="838200" y="4224680"/>
            <a:ext cx="5666288" cy="8184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3600" b="1" dirty="0"/>
              <a:t>Real</a:t>
            </a:r>
            <a:r>
              <a:rPr lang="en-GB" sz="3600" b="1" dirty="0"/>
              <a:t> dollars (</a:t>
            </a:r>
            <a:r>
              <a:rPr lang="tr-TR" sz="3600" b="1" dirty="0"/>
              <a:t>R</a:t>
            </a:r>
            <a:r>
              <a:rPr lang="en-GB" sz="3600" b="1" dirty="0"/>
              <a:t>$)</a:t>
            </a:r>
            <a:r>
              <a:rPr lang="tr-TR" sz="3600" b="1" dirty="0"/>
              <a:t>     </a:t>
            </a:r>
            <a:r>
              <a:rPr lang="tr-TR" sz="3600" dirty="0"/>
              <a:t>&lt; $100</a:t>
            </a:r>
            <a:r>
              <a:rPr lang="en-GB" sz="3600" dirty="0"/>
              <a:t> </a:t>
            </a:r>
          </a:p>
        </p:txBody>
      </p:sp>
    </p:spTree>
    <p:extLst>
      <p:ext uri="{BB962C8B-B14F-4D97-AF65-F5344CB8AC3E}">
        <p14:creationId xmlns:p14="http://schemas.microsoft.com/office/powerpoint/2010/main" val="106342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Relationship between </a:t>
            </a:r>
            <a:r>
              <a:rPr lang="tr-TR" dirty="0"/>
              <a:t>                                            </a:t>
            </a:r>
            <a:r>
              <a:rPr lang="en-US" dirty="0"/>
              <a:t>Actual Dollars</a:t>
            </a:r>
            <a:r>
              <a:rPr lang="tr-TR" dirty="0"/>
              <a:t> </a:t>
            </a:r>
            <a:r>
              <a:rPr lang="en-US" dirty="0"/>
              <a:t>and Real Dollars</a:t>
            </a:r>
            <a:endParaRPr lang="en-GB" dirty="0"/>
          </a:p>
        </p:txBody>
      </p:sp>
      <p:pic>
        <p:nvPicPr>
          <p:cNvPr id="5" name="Picture 4"/>
          <p:cNvPicPr>
            <a:picLocks noChangeAspect="1"/>
          </p:cNvPicPr>
          <p:nvPr/>
        </p:nvPicPr>
        <p:blipFill>
          <a:blip r:embed="rId2"/>
          <a:stretch>
            <a:fillRect/>
          </a:stretch>
        </p:blipFill>
        <p:spPr>
          <a:xfrm>
            <a:off x="838200" y="1784061"/>
            <a:ext cx="9210675" cy="1276350"/>
          </a:xfrm>
          <a:prstGeom prst="rect">
            <a:avLst/>
          </a:prstGeom>
        </p:spPr>
      </p:pic>
      <p:pic>
        <p:nvPicPr>
          <p:cNvPr id="3" name="Picture 2"/>
          <p:cNvPicPr>
            <a:picLocks noChangeAspect="1"/>
          </p:cNvPicPr>
          <p:nvPr/>
        </p:nvPicPr>
        <p:blipFill>
          <a:blip r:embed="rId3"/>
          <a:stretch>
            <a:fillRect/>
          </a:stretch>
        </p:blipFill>
        <p:spPr>
          <a:xfrm>
            <a:off x="2717800" y="4156897"/>
            <a:ext cx="3180171" cy="904241"/>
          </a:xfrm>
          <a:prstGeom prst="rect">
            <a:avLst/>
          </a:prstGeom>
        </p:spPr>
      </p:pic>
      <p:pic>
        <p:nvPicPr>
          <p:cNvPr id="4" name="Picture 3"/>
          <p:cNvPicPr>
            <a:picLocks noChangeAspect="1"/>
          </p:cNvPicPr>
          <p:nvPr/>
        </p:nvPicPr>
        <p:blipFill>
          <a:blip r:embed="rId4"/>
          <a:stretch>
            <a:fillRect/>
          </a:stretch>
        </p:blipFill>
        <p:spPr>
          <a:xfrm>
            <a:off x="838201" y="3335873"/>
            <a:ext cx="9906000" cy="821024"/>
          </a:xfrm>
          <a:prstGeom prst="rect">
            <a:avLst/>
          </a:prstGeom>
        </p:spPr>
      </p:pic>
      <p:pic>
        <p:nvPicPr>
          <p:cNvPr id="16" name="Picture 15"/>
          <p:cNvPicPr>
            <a:picLocks noChangeAspect="1"/>
          </p:cNvPicPr>
          <p:nvPr/>
        </p:nvPicPr>
        <p:blipFill>
          <a:blip r:embed="rId5"/>
          <a:stretch>
            <a:fillRect/>
          </a:stretch>
        </p:blipFill>
        <p:spPr>
          <a:xfrm>
            <a:off x="838200" y="5164137"/>
            <a:ext cx="2233613" cy="363611"/>
          </a:xfrm>
          <a:prstGeom prst="rect">
            <a:avLst/>
          </a:prstGeom>
        </p:spPr>
      </p:pic>
      <p:pic>
        <p:nvPicPr>
          <p:cNvPr id="18" name="Picture 17"/>
          <p:cNvPicPr>
            <a:picLocks noChangeAspect="1"/>
          </p:cNvPicPr>
          <p:nvPr/>
        </p:nvPicPr>
        <p:blipFill>
          <a:blip r:embed="rId6"/>
          <a:stretch>
            <a:fillRect/>
          </a:stretch>
        </p:blipFill>
        <p:spPr>
          <a:xfrm>
            <a:off x="5791201" y="4493558"/>
            <a:ext cx="385763" cy="305396"/>
          </a:xfrm>
          <a:prstGeom prst="rect">
            <a:avLst/>
          </a:prstGeom>
        </p:spPr>
      </p:pic>
      <p:sp>
        <p:nvSpPr>
          <p:cNvPr id="19" name="Rectangle 18"/>
          <p:cNvSpPr/>
          <p:nvPr/>
        </p:nvSpPr>
        <p:spPr>
          <a:xfrm>
            <a:off x="6372225" y="4452938"/>
            <a:ext cx="1804988" cy="438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3200" b="1" dirty="0">
                <a:solidFill>
                  <a:srgbClr val="C00000"/>
                </a:solidFill>
              </a:rPr>
              <a:t>?</a:t>
            </a:r>
            <a:endParaRPr lang="en-GB" sz="3200" b="1" dirty="0">
              <a:solidFill>
                <a:srgbClr val="C00000"/>
              </a:solidFill>
            </a:endParaRPr>
          </a:p>
        </p:txBody>
      </p:sp>
      <p:pic>
        <p:nvPicPr>
          <p:cNvPr id="6" name="Picture 5"/>
          <p:cNvPicPr>
            <a:picLocks noChangeAspect="1"/>
          </p:cNvPicPr>
          <p:nvPr/>
        </p:nvPicPr>
        <p:blipFill rotWithShape="1">
          <a:blip r:embed="rId7"/>
          <a:srcRect l="10889"/>
          <a:stretch/>
        </p:blipFill>
        <p:spPr>
          <a:xfrm>
            <a:off x="6215063" y="4347397"/>
            <a:ext cx="2594872" cy="597719"/>
          </a:xfrm>
          <a:prstGeom prst="rect">
            <a:avLst/>
          </a:prstGeom>
        </p:spPr>
      </p:pic>
    </p:spTree>
    <p:extLst>
      <p:ext uri="{BB962C8B-B14F-4D97-AF65-F5344CB8AC3E}">
        <p14:creationId xmlns:p14="http://schemas.microsoft.com/office/powerpoint/2010/main" val="59833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Real-Dollar Purchasing Power of Your Salary</a:t>
            </a:r>
            <a:endParaRPr lang="en-GB" sz="2800" i="1" dirty="0"/>
          </a:p>
        </p:txBody>
      </p:sp>
      <p:sp>
        <p:nvSpPr>
          <p:cNvPr id="3" name="Content Placeholder 2"/>
          <p:cNvSpPr>
            <a:spLocks noGrp="1"/>
          </p:cNvSpPr>
          <p:nvPr>
            <p:ph idx="1"/>
          </p:nvPr>
        </p:nvSpPr>
        <p:spPr/>
        <p:txBody>
          <a:bodyPr>
            <a:normAutofit fontScale="92500" lnSpcReduction="10000"/>
          </a:bodyPr>
          <a:lstStyle/>
          <a:p>
            <a:r>
              <a:rPr lang="en-US" dirty="0"/>
              <a:t>Suppose that your salary is $45,000 in year one, will increase at </a:t>
            </a:r>
            <a:r>
              <a:rPr lang="en-US" dirty="0">
                <a:solidFill>
                  <a:srgbClr val="C00000"/>
                </a:solidFill>
              </a:rPr>
              <a:t>4%</a:t>
            </a:r>
            <a:r>
              <a:rPr lang="en-US" dirty="0"/>
              <a:t> per year through year four, and is expressed in actual dollars as follows: </a:t>
            </a:r>
          </a:p>
          <a:p>
            <a:endParaRPr lang="en-US" dirty="0"/>
          </a:p>
          <a:p>
            <a:endParaRPr lang="en-US" dirty="0"/>
          </a:p>
          <a:p>
            <a:endParaRPr lang="en-US" dirty="0"/>
          </a:p>
          <a:p>
            <a:endParaRPr lang="en-US" dirty="0"/>
          </a:p>
          <a:p>
            <a:endParaRPr lang="en-US" dirty="0"/>
          </a:p>
          <a:p>
            <a:r>
              <a:rPr lang="en-US" dirty="0"/>
              <a:t>If the general price inflation rate (</a:t>
            </a:r>
            <a:r>
              <a:rPr lang="en-US" i="1" dirty="0"/>
              <a:t>f</a:t>
            </a:r>
            <a:r>
              <a:rPr lang="en-US" dirty="0"/>
              <a:t>) is expected to average </a:t>
            </a:r>
            <a:r>
              <a:rPr lang="en-US" dirty="0">
                <a:solidFill>
                  <a:srgbClr val="C00000"/>
                </a:solidFill>
              </a:rPr>
              <a:t>6%</a:t>
            </a:r>
            <a:r>
              <a:rPr lang="en-US" dirty="0"/>
              <a:t> per year, what is the real-dollar equivalent of these actual-dollar salary amounts? Assume that the base time period is year one (</a:t>
            </a:r>
            <a:r>
              <a:rPr lang="en-US" i="1" dirty="0"/>
              <a:t>b </a:t>
            </a:r>
            <a:r>
              <a:rPr lang="en-US" dirty="0"/>
              <a:t>= 1). </a:t>
            </a:r>
            <a:endParaRPr lang="en-GB" dirty="0"/>
          </a:p>
        </p:txBody>
      </p:sp>
      <p:pic>
        <p:nvPicPr>
          <p:cNvPr id="4" name="Picture 3"/>
          <p:cNvPicPr>
            <a:picLocks noChangeAspect="1"/>
          </p:cNvPicPr>
          <p:nvPr/>
        </p:nvPicPr>
        <p:blipFill>
          <a:blip r:embed="rId2"/>
          <a:stretch>
            <a:fillRect/>
          </a:stretch>
        </p:blipFill>
        <p:spPr>
          <a:xfrm>
            <a:off x="4467225" y="2706183"/>
            <a:ext cx="3257550" cy="1962150"/>
          </a:xfrm>
          <a:prstGeom prst="rect">
            <a:avLst/>
          </a:prstGeom>
        </p:spPr>
      </p:pic>
    </p:spTree>
    <p:extLst>
      <p:ext uri="{BB962C8B-B14F-4D97-AF65-F5344CB8AC3E}">
        <p14:creationId xmlns:p14="http://schemas.microsoft.com/office/powerpoint/2010/main" val="89472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8</a:t>
            </a:r>
          </a:p>
        </p:txBody>
      </p:sp>
      <p:sp>
        <p:nvSpPr>
          <p:cNvPr id="3" name="Content Placeholder 2"/>
          <p:cNvSpPr>
            <a:spLocks noGrp="1"/>
          </p:cNvSpPr>
          <p:nvPr>
            <p:ph idx="1"/>
          </p:nvPr>
        </p:nvSpPr>
        <p:spPr>
          <a:xfrm>
            <a:off x="838200" y="1825625"/>
            <a:ext cx="11049000" cy="4351338"/>
          </a:xfrm>
        </p:spPr>
        <p:txBody>
          <a:bodyPr>
            <a:normAutofit/>
          </a:bodyPr>
          <a:lstStyle/>
          <a:p>
            <a:r>
              <a:rPr lang="en-US" dirty="0"/>
              <a:t>Chapter 8 discusses how inflation/deflation is dealt with in engineering economy studies</a:t>
            </a:r>
          </a:p>
          <a:p>
            <a:r>
              <a:rPr lang="en-US" dirty="0"/>
              <a:t>According to government statistics, the median household income in the United States in 1953 was $3,700 per year. Using the consumer price index as a measure of inflation, this is equivalent to $30,000 in 2008. This means that it requires $30,000 in 2008 to purchase the same amount of goods and services that $3,700 would have bought you in 1953. </a:t>
            </a:r>
          </a:p>
          <a:p>
            <a:endParaRPr lang="en-US" dirty="0"/>
          </a:p>
          <a:p>
            <a:r>
              <a:rPr lang="en-US" dirty="0"/>
              <a:t>After studying this chapter, you will be able to determine such figures </a:t>
            </a:r>
            <a:endParaRPr lang="en-GB" dirty="0"/>
          </a:p>
        </p:txBody>
      </p:sp>
    </p:spTree>
    <p:extLst>
      <p:ext uri="{BB962C8B-B14F-4D97-AF65-F5344CB8AC3E}">
        <p14:creationId xmlns:p14="http://schemas.microsoft.com/office/powerpoint/2010/main" val="398894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By using </a:t>
            </a:r>
          </a:p>
        </p:txBody>
      </p:sp>
      <p:sp>
        <p:nvSpPr>
          <p:cNvPr id="5" name="Title 1"/>
          <p:cNvSpPr>
            <a:spLocks noGrp="1"/>
          </p:cNvSpPr>
          <p:nvPr>
            <p:ph type="title"/>
          </p:nvPr>
        </p:nvSpPr>
        <p:spPr>
          <a:xfrm>
            <a:off x="838200" y="365125"/>
            <a:ext cx="10515600" cy="1325563"/>
          </a:xfrm>
        </p:spPr>
        <p:txBody>
          <a:bodyPr/>
          <a:lstStyle/>
          <a:p>
            <a:r>
              <a:rPr lang="en-GB" dirty="0"/>
              <a:t>Solution</a:t>
            </a:r>
            <a:br>
              <a:rPr lang="en-GB" dirty="0"/>
            </a:br>
            <a:r>
              <a:rPr lang="en-US" sz="2800" i="1" dirty="0"/>
              <a:t>Real-Dollar Purchasing Power of Your Salary</a:t>
            </a:r>
            <a:endParaRPr lang="en-GB" sz="2800" i="1" dirty="0"/>
          </a:p>
        </p:txBody>
      </p:sp>
      <p:pic>
        <p:nvPicPr>
          <p:cNvPr id="6" name="Picture 5"/>
          <p:cNvPicPr>
            <a:picLocks noChangeAspect="1"/>
          </p:cNvPicPr>
          <p:nvPr/>
        </p:nvPicPr>
        <p:blipFill>
          <a:blip r:embed="rId2"/>
          <a:stretch>
            <a:fillRect/>
          </a:stretch>
        </p:blipFill>
        <p:spPr>
          <a:xfrm>
            <a:off x="3068638" y="2287443"/>
            <a:ext cx="5648325" cy="781050"/>
          </a:xfrm>
          <a:prstGeom prst="rect">
            <a:avLst/>
          </a:prstGeom>
        </p:spPr>
      </p:pic>
      <p:pic>
        <p:nvPicPr>
          <p:cNvPr id="7" name="Picture 6"/>
          <p:cNvPicPr>
            <a:picLocks noChangeAspect="1"/>
          </p:cNvPicPr>
          <p:nvPr/>
        </p:nvPicPr>
        <p:blipFill>
          <a:blip r:embed="rId3"/>
          <a:stretch>
            <a:fillRect/>
          </a:stretch>
        </p:blipFill>
        <p:spPr>
          <a:xfrm>
            <a:off x="1120775" y="3455266"/>
            <a:ext cx="3895725" cy="1924050"/>
          </a:xfrm>
          <a:prstGeom prst="rect">
            <a:avLst/>
          </a:prstGeom>
        </p:spPr>
      </p:pic>
      <p:sp>
        <p:nvSpPr>
          <p:cNvPr id="8" name="Rectangle 7"/>
          <p:cNvSpPr/>
          <p:nvPr/>
        </p:nvSpPr>
        <p:spPr>
          <a:xfrm>
            <a:off x="6096000" y="3455266"/>
            <a:ext cx="5015345" cy="2862322"/>
          </a:xfrm>
          <a:prstGeom prst="rect">
            <a:avLst/>
          </a:prstGeom>
        </p:spPr>
        <p:txBody>
          <a:bodyPr wrap="square">
            <a:spAutoFit/>
          </a:bodyPr>
          <a:lstStyle/>
          <a:p>
            <a:r>
              <a:rPr lang="en-US" dirty="0">
                <a:solidFill>
                  <a:srgbClr val="131313"/>
                </a:solidFill>
                <a:latin typeface="Palatino-Roman"/>
              </a:rPr>
              <a:t>In year one (the designated base time period for the analysis), the annual salary in actual dollars remained unchanged when converted to real dollars. </a:t>
            </a:r>
          </a:p>
          <a:p>
            <a:endParaRPr lang="en-US" dirty="0">
              <a:solidFill>
                <a:srgbClr val="131313"/>
              </a:solidFill>
              <a:latin typeface="Palatino-Roman"/>
            </a:endParaRPr>
          </a:p>
          <a:p>
            <a:r>
              <a:rPr lang="en-US" i="1" dirty="0">
                <a:solidFill>
                  <a:srgbClr val="C00000"/>
                </a:solidFill>
              </a:rPr>
              <a:t>In the base time period (b), the purchasing power of</a:t>
            </a:r>
            <a:br>
              <a:rPr lang="en-US" i="1" dirty="0">
                <a:solidFill>
                  <a:srgbClr val="C00000"/>
                </a:solidFill>
              </a:rPr>
            </a:br>
            <a:r>
              <a:rPr lang="en-US" i="1" dirty="0">
                <a:solidFill>
                  <a:srgbClr val="C00000"/>
                </a:solidFill>
              </a:rPr>
              <a:t>an actual dollar and a real dollar is the same; that is</a:t>
            </a:r>
            <a:r>
              <a:rPr lang="en-US" dirty="0">
                <a:solidFill>
                  <a:srgbClr val="C00000"/>
                </a:solidFill>
              </a:rPr>
              <a:t>, </a:t>
            </a:r>
            <a:r>
              <a:rPr lang="en-US" i="1" dirty="0" err="1">
                <a:solidFill>
                  <a:srgbClr val="C00000"/>
                </a:solidFill>
              </a:rPr>
              <a:t>R</a:t>
            </a:r>
            <a:r>
              <a:rPr lang="en-US" dirty="0" err="1">
                <a:solidFill>
                  <a:srgbClr val="C00000"/>
                </a:solidFill>
              </a:rPr>
              <a:t>$</a:t>
            </a:r>
            <a:r>
              <a:rPr lang="en-US" i="1" baseline="-25000" dirty="0" err="1">
                <a:solidFill>
                  <a:srgbClr val="C00000"/>
                </a:solidFill>
              </a:rPr>
              <a:t>b</a:t>
            </a:r>
            <a:r>
              <a:rPr lang="en-US" i="1" dirty="0">
                <a:solidFill>
                  <a:srgbClr val="C00000"/>
                </a:solidFill>
              </a:rPr>
              <a:t> </a:t>
            </a:r>
            <a:r>
              <a:rPr lang="en-US" dirty="0">
                <a:solidFill>
                  <a:srgbClr val="C00000"/>
                </a:solidFill>
              </a:rPr>
              <a:t>= </a:t>
            </a:r>
            <a:r>
              <a:rPr lang="en-US" i="1" dirty="0" err="1">
                <a:solidFill>
                  <a:srgbClr val="C00000"/>
                </a:solidFill>
              </a:rPr>
              <a:t>A</a:t>
            </a:r>
            <a:r>
              <a:rPr lang="en-US" dirty="0" err="1">
                <a:solidFill>
                  <a:srgbClr val="C00000"/>
                </a:solidFill>
              </a:rPr>
              <a:t>$</a:t>
            </a:r>
            <a:r>
              <a:rPr lang="en-US" i="1" baseline="-25000" dirty="0" err="1">
                <a:solidFill>
                  <a:srgbClr val="C00000"/>
                </a:solidFill>
              </a:rPr>
              <a:t>b</a:t>
            </a:r>
            <a:r>
              <a:rPr lang="en-US" dirty="0">
                <a:solidFill>
                  <a:srgbClr val="C00000"/>
                </a:solidFill>
              </a:rPr>
              <a:t>. </a:t>
            </a:r>
            <a:br>
              <a:rPr lang="en-US" dirty="0">
                <a:solidFill>
                  <a:srgbClr val="C00000"/>
                </a:solidFill>
              </a:rPr>
            </a:br>
            <a:br>
              <a:rPr lang="en-US" dirty="0">
                <a:solidFill>
                  <a:srgbClr val="C00000"/>
                </a:solidFill>
              </a:rPr>
            </a:br>
            <a:endParaRPr lang="en-GB" dirty="0">
              <a:solidFill>
                <a:srgbClr val="C00000"/>
              </a:solidFill>
            </a:endParaRPr>
          </a:p>
        </p:txBody>
      </p:sp>
      <p:sp>
        <p:nvSpPr>
          <p:cNvPr id="9" name="Rectangle 8"/>
          <p:cNvSpPr/>
          <p:nvPr/>
        </p:nvSpPr>
        <p:spPr>
          <a:xfrm>
            <a:off x="2778711" y="4110182"/>
            <a:ext cx="2144271" cy="1136073"/>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FF0000"/>
                </a:solidFill>
              </a:rPr>
              <a:t>?</a:t>
            </a:r>
            <a:endParaRPr lang="en-GB" b="1" dirty="0">
              <a:solidFill>
                <a:srgbClr val="FF0000"/>
              </a:solidFill>
            </a:endParaRPr>
          </a:p>
        </p:txBody>
      </p:sp>
      <p:sp>
        <p:nvSpPr>
          <p:cNvPr id="10" name="Rectangle 9"/>
          <p:cNvSpPr/>
          <p:nvPr/>
        </p:nvSpPr>
        <p:spPr>
          <a:xfrm>
            <a:off x="1376218" y="4100946"/>
            <a:ext cx="3546764" cy="30710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p:cNvCxnSpPr>
            <a:stCxn id="10" idx="3"/>
          </p:cNvCxnSpPr>
          <p:nvPr/>
        </p:nvCxnSpPr>
        <p:spPr>
          <a:xfrm flipV="1">
            <a:off x="4922982" y="3889159"/>
            <a:ext cx="1173018" cy="36534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74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6872" y="1878372"/>
            <a:ext cx="6356928" cy="4531663"/>
          </a:xfrm>
        </p:spPr>
        <p:txBody>
          <a:bodyPr>
            <a:normAutofit lnSpcReduction="10000"/>
          </a:bodyPr>
          <a:lstStyle/>
          <a:p>
            <a:r>
              <a:rPr lang="en-US" dirty="0"/>
              <a:t>The actual annual rate of increase in salary (4% in this example) is less than the general price inflation rate (</a:t>
            </a:r>
            <a:r>
              <a:rPr lang="en-US" i="1" dirty="0"/>
              <a:t>f</a:t>
            </a:r>
            <a:r>
              <a:rPr lang="en-US" dirty="0"/>
              <a:t>).</a:t>
            </a:r>
          </a:p>
          <a:p>
            <a:r>
              <a:rPr lang="en-US" dirty="0"/>
              <a:t>As you can see, the actual-dollar salary cash flow shows some increase, but a decrease in the real dollar salary cash flow occurs (and thus a decrease in total market purchasing power). </a:t>
            </a:r>
          </a:p>
          <a:p>
            <a:r>
              <a:rPr lang="en-US" dirty="0"/>
              <a:t>This is the situation when people say their salary increases have not kept pace with market inflation. </a:t>
            </a:r>
            <a:endParaRPr lang="en-GB" dirty="0"/>
          </a:p>
        </p:txBody>
      </p:sp>
      <p:sp>
        <p:nvSpPr>
          <p:cNvPr id="5" name="Title 1"/>
          <p:cNvSpPr>
            <a:spLocks noGrp="1"/>
          </p:cNvSpPr>
          <p:nvPr>
            <p:ph type="title"/>
          </p:nvPr>
        </p:nvSpPr>
        <p:spPr>
          <a:xfrm>
            <a:off x="838200" y="365125"/>
            <a:ext cx="10515600" cy="1325563"/>
          </a:xfrm>
        </p:spPr>
        <p:txBody>
          <a:bodyPr/>
          <a:lstStyle/>
          <a:p>
            <a:r>
              <a:rPr lang="en-GB" dirty="0"/>
              <a:t>Solution (cont’d)</a:t>
            </a:r>
            <a:br>
              <a:rPr lang="en-GB" dirty="0"/>
            </a:br>
            <a:r>
              <a:rPr lang="en-US" sz="2800" i="1" dirty="0"/>
              <a:t>Real-Dollar Purchasing Power of Your Salary</a:t>
            </a:r>
            <a:endParaRPr lang="en-GB" sz="2800" i="1" dirty="0"/>
          </a:p>
        </p:txBody>
      </p:sp>
      <p:pic>
        <p:nvPicPr>
          <p:cNvPr id="7" name="Picture 6"/>
          <p:cNvPicPr>
            <a:picLocks noChangeAspect="1"/>
          </p:cNvPicPr>
          <p:nvPr/>
        </p:nvPicPr>
        <p:blipFill>
          <a:blip r:embed="rId2"/>
          <a:stretch>
            <a:fillRect/>
          </a:stretch>
        </p:blipFill>
        <p:spPr>
          <a:xfrm>
            <a:off x="838200" y="1878373"/>
            <a:ext cx="3895725" cy="1924050"/>
          </a:xfrm>
          <a:prstGeom prst="rect">
            <a:avLst/>
          </a:prstGeom>
        </p:spPr>
      </p:pic>
      <p:sp>
        <p:nvSpPr>
          <p:cNvPr id="4" name="Rectangle 3"/>
          <p:cNvSpPr/>
          <p:nvPr/>
        </p:nvSpPr>
        <p:spPr>
          <a:xfrm>
            <a:off x="1801091" y="2512291"/>
            <a:ext cx="720436" cy="114530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307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Real-Dollar </a:t>
            </a:r>
            <a:r>
              <a:rPr lang="tr-TR" sz="2800" i="1" dirty="0"/>
              <a:t>vs Actual Dollar</a:t>
            </a:r>
            <a:endParaRPr lang="en-GB" sz="2800" dirty="0"/>
          </a:p>
        </p:txBody>
      </p:sp>
      <p:sp>
        <p:nvSpPr>
          <p:cNvPr id="3" name="Content Placeholder 2"/>
          <p:cNvSpPr>
            <a:spLocks noGrp="1"/>
          </p:cNvSpPr>
          <p:nvPr>
            <p:ph idx="1"/>
          </p:nvPr>
        </p:nvSpPr>
        <p:spPr>
          <a:xfrm>
            <a:off x="838200" y="1825625"/>
            <a:ext cx="10515600" cy="4566122"/>
          </a:xfrm>
        </p:spPr>
        <p:txBody>
          <a:bodyPr>
            <a:normAutofit fontScale="92500" lnSpcReduction="10000"/>
          </a:bodyPr>
          <a:lstStyle/>
          <a:p>
            <a:r>
              <a:rPr lang="en-GB" dirty="0"/>
              <a:t>Annual expenses for two alternatives have been</a:t>
            </a:r>
            <a:r>
              <a:rPr lang="tr-TR" dirty="0"/>
              <a:t> </a:t>
            </a:r>
            <a:r>
              <a:rPr lang="en-GB" dirty="0"/>
              <a:t>estimated on different bases as follows: </a:t>
            </a:r>
            <a:endParaRPr lang="tr-TR" dirty="0"/>
          </a:p>
          <a:p>
            <a:endParaRPr lang="tr-TR" dirty="0"/>
          </a:p>
          <a:p>
            <a:endParaRPr lang="tr-TR" dirty="0"/>
          </a:p>
          <a:p>
            <a:endParaRPr lang="tr-TR" dirty="0"/>
          </a:p>
          <a:p>
            <a:endParaRPr lang="tr-TR" dirty="0"/>
          </a:p>
          <a:p>
            <a:endParaRPr lang="tr-TR" dirty="0"/>
          </a:p>
          <a:p>
            <a:endParaRPr lang="tr-TR" dirty="0"/>
          </a:p>
          <a:p>
            <a:r>
              <a:rPr lang="en-GB" dirty="0"/>
              <a:t>If the average general price inflation rate is expected</a:t>
            </a:r>
            <a:r>
              <a:rPr lang="tr-TR" dirty="0"/>
              <a:t> </a:t>
            </a:r>
            <a:r>
              <a:rPr lang="en-GB" dirty="0"/>
              <a:t>to be 4% per year and the real rate of interest is 8%</a:t>
            </a:r>
            <a:r>
              <a:rPr lang="tr-TR" dirty="0"/>
              <a:t> </a:t>
            </a:r>
            <a:r>
              <a:rPr lang="en-GB" dirty="0"/>
              <a:t>per year, show which alternative has the least negative</a:t>
            </a:r>
            <a:r>
              <a:rPr lang="tr-TR" dirty="0"/>
              <a:t> </a:t>
            </a:r>
            <a:r>
              <a:rPr lang="en-GB" dirty="0"/>
              <a:t>equivalent worth in the base period? </a:t>
            </a:r>
          </a:p>
        </p:txBody>
      </p:sp>
      <p:graphicFrame>
        <p:nvGraphicFramePr>
          <p:cNvPr id="5" name="Table 4"/>
          <p:cNvGraphicFramePr>
            <a:graphicFrameLocks noGrp="1"/>
          </p:cNvGraphicFramePr>
          <p:nvPr>
            <p:extLst>
              <p:ext uri="{D42A27DB-BD31-4B8C-83A1-F6EECF244321}">
                <p14:modId xmlns:p14="http://schemas.microsoft.com/office/powerpoint/2010/main" val="2937657456"/>
              </p:ext>
            </p:extLst>
          </p:nvPr>
        </p:nvGraphicFramePr>
        <p:xfrm>
          <a:off x="1173178" y="2820070"/>
          <a:ext cx="6699588" cy="2123440"/>
        </p:xfrm>
        <a:graphic>
          <a:graphicData uri="http://schemas.openxmlformats.org/drawingml/2006/table">
            <a:tbl>
              <a:tblPr firstRow="1" bandRow="1">
                <a:tableStyleId>{5940675A-B579-460E-94D1-54222C63F5DA}</a:tableStyleId>
              </a:tblPr>
              <a:tblGrid>
                <a:gridCol w="1280922">
                  <a:extLst>
                    <a:ext uri="{9D8B030D-6E8A-4147-A177-3AD203B41FA5}">
                      <a16:colId xmlns:a16="http://schemas.microsoft.com/office/drawing/2014/main" val="3992851072"/>
                    </a:ext>
                  </a:extLst>
                </a:gridCol>
                <a:gridCol w="2709333">
                  <a:extLst>
                    <a:ext uri="{9D8B030D-6E8A-4147-A177-3AD203B41FA5}">
                      <a16:colId xmlns:a16="http://schemas.microsoft.com/office/drawing/2014/main" val="1507753707"/>
                    </a:ext>
                  </a:extLst>
                </a:gridCol>
                <a:gridCol w="2709333">
                  <a:extLst>
                    <a:ext uri="{9D8B030D-6E8A-4147-A177-3AD203B41FA5}">
                      <a16:colId xmlns:a16="http://schemas.microsoft.com/office/drawing/2014/main" val="617485708"/>
                    </a:ext>
                  </a:extLst>
                </a:gridCol>
              </a:tblGrid>
              <a:tr h="370840">
                <a:tc>
                  <a:txBody>
                    <a:bodyPr/>
                    <a:lstStyle/>
                    <a:p>
                      <a:r>
                        <a:rPr lang="tr-TR" dirty="0"/>
                        <a:t>End of Year</a:t>
                      </a:r>
                      <a:endParaRPr lang="en-GB" dirty="0"/>
                    </a:p>
                  </a:txBody>
                  <a:tcPr/>
                </a:tc>
                <a:tc>
                  <a:txBody>
                    <a:bodyPr/>
                    <a:lstStyle/>
                    <a:p>
                      <a:pPr algn="r"/>
                      <a:r>
                        <a:rPr lang="tr-TR" dirty="0"/>
                        <a:t>Alt. A Annual Expenses Estimated in </a:t>
                      </a:r>
                      <a:r>
                        <a:rPr lang="tr-TR" b="1" dirty="0">
                          <a:solidFill>
                            <a:srgbClr val="C00000"/>
                          </a:solidFill>
                        </a:rPr>
                        <a:t>Actual</a:t>
                      </a:r>
                      <a:r>
                        <a:rPr lang="tr-TR" dirty="0"/>
                        <a:t> Dollars</a:t>
                      </a:r>
                      <a:endParaRPr lang="en-GB" dirty="0"/>
                    </a:p>
                  </a:txBody>
                  <a:tcPr/>
                </a:tc>
                <a:tc>
                  <a:txBody>
                    <a:bodyPr/>
                    <a:lstStyle/>
                    <a:p>
                      <a:pPr algn="r"/>
                      <a:r>
                        <a:rPr lang="tr-TR" dirty="0"/>
                        <a:t>Alt. B Annual Expenses Estimated in </a:t>
                      </a:r>
                      <a:r>
                        <a:rPr lang="tr-TR" b="1" dirty="0">
                          <a:solidFill>
                            <a:srgbClr val="C00000"/>
                          </a:solidFill>
                        </a:rPr>
                        <a:t>Real</a:t>
                      </a:r>
                      <a:r>
                        <a:rPr lang="tr-TR" dirty="0"/>
                        <a:t> Dollars</a:t>
                      </a:r>
                      <a:endParaRPr lang="en-GB" dirty="0"/>
                    </a:p>
                  </a:txBody>
                  <a:tcPr/>
                </a:tc>
                <a:extLst>
                  <a:ext uri="{0D108BD9-81ED-4DB2-BD59-A6C34878D82A}">
                    <a16:rowId xmlns:a16="http://schemas.microsoft.com/office/drawing/2014/main" val="1074734411"/>
                  </a:ext>
                </a:extLst>
              </a:tr>
              <a:tr h="370840">
                <a:tc>
                  <a:txBody>
                    <a:bodyPr/>
                    <a:lstStyle/>
                    <a:p>
                      <a:r>
                        <a:rPr lang="tr-TR" dirty="0"/>
                        <a:t>1</a:t>
                      </a:r>
                      <a:endParaRPr lang="en-GB" dirty="0"/>
                    </a:p>
                  </a:txBody>
                  <a:tcPr/>
                </a:tc>
                <a:tc>
                  <a:txBody>
                    <a:bodyPr/>
                    <a:lstStyle/>
                    <a:p>
                      <a:pPr algn="r"/>
                      <a:r>
                        <a:rPr lang="tr-TR" dirty="0"/>
                        <a:t>100,000</a:t>
                      </a:r>
                      <a:endParaRPr lang="en-GB" dirty="0"/>
                    </a:p>
                  </a:txBody>
                  <a:tcPr/>
                </a:tc>
                <a:tc>
                  <a:txBody>
                    <a:bodyPr/>
                    <a:lstStyle/>
                    <a:p>
                      <a:pPr algn="r"/>
                      <a:r>
                        <a:rPr lang="tr-TR" dirty="0"/>
                        <a:t>80,000</a:t>
                      </a:r>
                      <a:endParaRPr lang="en-GB" dirty="0"/>
                    </a:p>
                  </a:txBody>
                  <a:tcPr/>
                </a:tc>
                <a:extLst>
                  <a:ext uri="{0D108BD9-81ED-4DB2-BD59-A6C34878D82A}">
                    <a16:rowId xmlns:a16="http://schemas.microsoft.com/office/drawing/2014/main" val="1676364948"/>
                  </a:ext>
                </a:extLst>
              </a:tr>
              <a:tr h="370840">
                <a:tc>
                  <a:txBody>
                    <a:bodyPr/>
                    <a:lstStyle/>
                    <a:p>
                      <a:r>
                        <a:rPr lang="tr-TR" dirty="0"/>
                        <a:t>2</a:t>
                      </a:r>
                      <a:endParaRPr lang="en-GB" dirty="0"/>
                    </a:p>
                  </a:txBody>
                  <a:tcPr/>
                </a:tc>
                <a:tc>
                  <a:txBody>
                    <a:bodyPr/>
                    <a:lstStyle/>
                    <a:p>
                      <a:pPr algn="r"/>
                      <a:r>
                        <a:rPr lang="tr-TR" dirty="0"/>
                        <a:t>112,000</a:t>
                      </a:r>
                      <a:endParaRPr lang="en-GB" dirty="0"/>
                    </a:p>
                  </a:txBody>
                  <a:tcPr/>
                </a:tc>
                <a:tc>
                  <a:txBody>
                    <a:bodyPr/>
                    <a:lstStyle/>
                    <a:p>
                      <a:pPr algn="r"/>
                      <a:r>
                        <a:rPr lang="tr-TR" dirty="0"/>
                        <a:t>100,000</a:t>
                      </a:r>
                      <a:endParaRPr lang="en-GB" dirty="0"/>
                    </a:p>
                  </a:txBody>
                  <a:tcPr/>
                </a:tc>
                <a:extLst>
                  <a:ext uri="{0D108BD9-81ED-4DB2-BD59-A6C34878D82A}">
                    <a16:rowId xmlns:a16="http://schemas.microsoft.com/office/drawing/2014/main" val="2031793439"/>
                  </a:ext>
                </a:extLst>
              </a:tr>
              <a:tr h="370840">
                <a:tc>
                  <a:txBody>
                    <a:bodyPr/>
                    <a:lstStyle/>
                    <a:p>
                      <a:r>
                        <a:rPr lang="tr-TR" dirty="0"/>
                        <a:t>3</a:t>
                      </a:r>
                      <a:endParaRPr lang="en-GB" dirty="0"/>
                    </a:p>
                  </a:txBody>
                  <a:tcPr/>
                </a:tc>
                <a:tc>
                  <a:txBody>
                    <a:bodyPr/>
                    <a:lstStyle/>
                    <a:p>
                      <a:pPr algn="r"/>
                      <a:r>
                        <a:rPr lang="tr-TR" dirty="0"/>
                        <a:t>136,000</a:t>
                      </a:r>
                      <a:endParaRPr lang="en-GB" dirty="0"/>
                    </a:p>
                  </a:txBody>
                  <a:tcPr/>
                </a:tc>
                <a:tc>
                  <a:txBody>
                    <a:bodyPr/>
                    <a:lstStyle/>
                    <a:p>
                      <a:pPr algn="r"/>
                      <a:r>
                        <a:rPr lang="tr-TR" dirty="0"/>
                        <a:t>120,000</a:t>
                      </a:r>
                      <a:endParaRPr lang="en-GB" dirty="0"/>
                    </a:p>
                  </a:txBody>
                  <a:tcPr/>
                </a:tc>
                <a:extLst>
                  <a:ext uri="{0D108BD9-81ED-4DB2-BD59-A6C34878D82A}">
                    <a16:rowId xmlns:a16="http://schemas.microsoft.com/office/drawing/2014/main" val="2636024354"/>
                  </a:ext>
                </a:extLst>
              </a:tr>
              <a:tr h="370840">
                <a:tc>
                  <a:txBody>
                    <a:bodyPr/>
                    <a:lstStyle/>
                    <a:p>
                      <a:r>
                        <a:rPr lang="tr-TR" dirty="0"/>
                        <a:t>4</a:t>
                      </a:r>
                      <a:endParaRPr lang="en-GB" dirty="0"/>
                    </a:p>
                  </a:txBody>
                  <a:tcPr/>
                </a:tc>
                <a:tc>
                  <a:txBody>
                    <a:bodyPr/>
                    <a:lstStyle/>
                    <a:p>
                      <a:pPr algn="r"/>
                      <a:r>
                        <a:rPr lang="tr-TR" dirty="0"/>
                        <a:t>150,000</a:t>
                      </a:r>
                      <a:endParaRPr lang="en-GB" dirty="0"/>
                    </a:p>
                  </a:txBody>
                  <a:tcPr/>
                </a:tc>
                <a:tc>
                  <a:txBody>
                    <a:bodyPr/>
                    <a:lstStyle/>
                    <a:p>
                      <a:pPr algn="r"/>
                      <a:r>
                        <a:rPr lang="tr-TR" dirty="0"/>
                        <a:t>140,000</a:t>
                      </a:r>
                      <a:endParaRPr lang="en-GB" dirty="0"/>
                    </a:p>
                  </a:txBody>
                  <a:tcPr/>
                </a:tc>
                <a:extLst>
                  <a:ext uri="{0D108BD9-81ED-4DB2-BD59-A6C34878D82A}">
                    <a16:rowId xmlns:a16="http://schemas.microsoft.com/office/drawing/2014/main" val="1990297703"/>
                  </a:ext>
                </a:extLst>
              </a:tr>
            </a:tbl>
          </a:graphicData>
        </a:graphic>
      </p:graphicFrame>
    </p:spTree>
    <p:extLst>
      <p:ext uri="{BB962C8B-B14F-4D97-AF65-F5344CB8AC3E}">
        <p14:creationId xmlns:p14="http://schemas.microsoft.com/office/powerpoint/2010/main" val="251181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Correct Interest Rate to Use in Engineering</a:t>
            </a:r>
            <a:br>
              <a:rPr lang="en-US" dirty="0"/>
            </a:br>
            <a:r>
              <a:rPr lang="en-US" dirty="0"/>
              <a:t>Economy Studies</a:t>
            </a:r>
            <a:endParaRPr lang="en-GB" dirty="0"/>
          </a:p>
        </p:txBody>
      </p:sp>
      <p:sp>
        <p:nvSpPr>
          <p:cNvPr id="3" name="Content Placeholder 2"/>
          <p:cNvSpPr>
            <a:spLocks noGrp="1"/>
          </p:cNvSpPr>
          <p:nvPr>
            <p:ph idx="1"/>
          </p:nvPr>
        </p:nvSpPr>
        <p:spPr>
          <a:xfrm>
            <a:off x="838200" y="1748217"/>
            <a:ext cx="10515600" cy="4351338"/>
          </a:xfrm>
        </p:spPr>
        <p:txBody>
          <a:bodyPr/>
          <a:lstStyle/>
          <a:p>
            <a:r>
              <a:rPr lang="en-US" dirty="0"/>
              <a:t>In general, the interest rate that is appropriate for equivalence calculations in engineering economy studies depends on whether actual-dollar or real-dollar cash-flow estimates are used: </a:t>
            </a:r>
            <a:br>
              <a:rPr lang="en-US" dirty="0"/>
            </a:br>
            <a:endParaRPr lang="en-GB" dirty="0"/>
          </a:p>
        </p:txBody>
      </p:sp>
      <p:pic>
        <p:nvPicPr>
          <p:cNvPr id="4" name="Picture 3"/>
          <p:cNvPicPr>
            <a:picLocks noChangeAspect="1"/>
          </p:cNvPicPr>
          <p:nvPr/>
        </p:nvPicPr>
        <p:blipFill>
          <a:blip r:embed="rId2"/>
          <a:stretch>
            <a:fillRect/>
          </a:stretch>
        </p:blipFill>
        <p:spPr>
          <a:xfrm>
            <a:off x="2121763" y="3384471"/>
            <a:ext cx="7780068" cy="2156976"/>
          </a:xfrm>
          <a:prstGeom prst="rect">
            <a:avLst/>
          </a:prstGeom>
        </p:spPr>
      </p:pic>
      <p:sp>
        <p:nvSpPr>
          <p:cNvPr id="5" name="Rectangle 4"/>
          <p:cNvSpPr/>
          <p:nvPr/>
        </p:nvSpPr>
        <p:spPr>
          <a:xfrm>
            <a:off x="10060235" y="4043147"/>
            <a:ext cx="2250318" cy="923330"/>
          </a:xfrm>
          <a:prstGeom prst="rect">
            <a:avLst/>
          </a:prstGeom>
        </p:spPr>
        <p:txBody>
          <a:bodyPr wrap="square">
            <a:spAutoFit/>
          </a:bodyPr>
          <a:lstStyle/>
          <a:p>
            <a:r>
              <a:rPr lang="en-GB" dirty="0">
                <a:solidFill>
                  <a:srgbClr val="0070C0"/>
                </a:solidFill>
              </a:rPr>
              <a:t>interest rate with an</a:t>
            </a:r>
            <a:r>
              <a:rPr lang="tr-TR" dirty="0">
                <a:solidFill>
                  <a:srgbClr val="0070C0"/>
                </a:solidFill>
              </a:rPr>
              <a:t> </a:t>
            </a:r>
            <a:r>
              <a:rPr lang="en-GB" dirty="0">
                <a:solidFill>
                  <a:srgbClr val="0070C0"/>
                </a:solidFill>
              </a:rPr>
              <a:t>inflation/deflation component </a:t>
            </a:r>
          </a:p>
        </p:txBody>
      </p:sp>
      <p:sp>
        <p:nvSpPr>
          <p:cNvPr id="6" name="Rectangle 5"/>
          <p:cNvSpPr/>
          <p:nvPr/>
        </p:nvSpPr>
        <p:spPr>
          <a:xfrm>
            <a:off x="3684233" y="4542832"/>
            <a:ext cx="2627790" cy="4464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560598" y="4542832"/>
            <a:ext cx="3124940" cy="4464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684233" y="4989250"/>
            <a:ext cx="2627790" cy="44641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560598" y="4989250"/>
            <a:ext cx="3124940" cy="44641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0060235" y="5024006"/>
            <a:ext cx="1877456" cy="923330"/>
          </a:xfrm>
          <a:prstGeom prst="rect">
            <a:avLst/>
          </a:prstGeom>
        </p:spPr>
        <p:txBody>
          <a:bodyPr wrap="square">
            <a:spAutoFit/>
          </a:bodyPr>
          <a:lstStyle/>
          <a:p>
            <a:r>
              <a:rPr lang="en-GB" dirty="0">
                <a:solidFill>
                  <a:srgbClr val="00B050"/>
                </a:solidFill>
              </a:rPr>
              <a:t>inflation-free</a:t>
            </a:r>
            <a:r>
              <a:rPr lang="tr-TR" dirty="0">
                <a:solidFill>
                  <a:srgbClr val="00B050"/>
                </a:solidFill>
              </a:rPr>
              <a:t> </a:t>
            </a:r>
            <a:r>
              <a:rPr lang="en-GB" dirty="0">
                <a:solidFill>
                  <a:srgbClr val="00B050"/>
                </a:solidFill>
              </a:rPr>
              <a:t>interest</a:t>
            </a:r>
            <a:r>
              <a:rPr lang="tr-TR" dirty="0">
                <a:solidFill>
                  <a:srgbClr val="00B050"/>
                </a:solidFill>
              </a:rPr>
              <a:t> </a:t>
            </a:r>
            <a:r>
              <a:rPr lang="en-GB" dirty="0">
                <a:solidFill>
                  <a:srgbClr val="00B050"/>
                </a:solidFill>
              </a:rPr>
              <a:t>rate </a:t>
            </a:r>
            <a:br>
              <a:rPr lang="en-GB" dirty="0">
                <a:solidFill>
                  <a:srgbClr val="00B050"/>
                </a:solidFill>
              </a:rPr>
            </a:br>
            <a:endParaRPr lang="en-GB" dirty="0">
              <a:solidFill>
                <a:srgbClr val="00B050"/>
              </a:solidFill>
            </a:endParaRPr>
          </a:p>
        </p:txBody>
      </p:sp>
    </p:spTree>
    <p:extLst>
      <p:ext uri="{BB962C8B-B14F-4D97-AF65-F5344CB8AC3E}">
        <p14:creationId xmlns:p14="http://schemas.microsoft.com/office/powerpoint/2010/main" val="15797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animBg="1"/>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two mistakes commonly made</a:t>
            </a:r>
          </a:p>
        </p:txBody>
      </p:sp>
      <p:sp>
        <p:nvSpPr>
          <p:cNvPr id="3" name="Content Placeholder 2"/>
          <p:cNvSpPr>
            <a:spLocks noGrp="1"/>
          </p:cNvSpPr>
          <p:nvPr>
            <p:ph idx="1"/>
          </p:nvPr>
        </p:nvSpPr>
        <p:spPr/>
        <p:txBody>
          <a:bodyPr/>
          <a:lstStyle/>
          <a:p>
            <a:r>
              <a:rPr lang="en-GB" dirty="0"/>
              <a:t>It is important to be consistent in using the correct interest rate for the type of</a:t>
            </a:r>
            <a:r>
              <a:rPr lang="tr-TR" dirty="0"/>
              <a:t> </a:t>
            </a:r>
            <a:r>
              <a:rPr lang="en-GB" dirty="0"/>
              <a:t>analysis (actual or real dollars) being done. </a:t>
            </a:r>
          </a:p>
        </p:txBody>
      </p:sp>
      <p:grpSp>
        <p:nvGrpSpPr>
          <p:cNvPr id="8" name="Group 7"/>
          <p:cNvGrpSpPr/>
          <p:nvPr/>
        </p:nvGrpSpPr>
        <p:grpSpPr>
          <a:xfrm>
            <a:off x="1143000" y="2788420"/>
            <a:ext cx="9906000" cy="2914650"/>
            <a:chOff x="1143000" y="2788420"/>
            <a:chExt cx="9906000" cy="2914650"/>
          </a:xfrm>
        </p:grpSpPr>
        <p:pic>
          <p:nvPicPr>
            <p:cNvPr id="4" name="Picture 3"/>
            <p:cNvPicPr>
              <a:picLocks noChangeAspect="1"/>
            </p:cNvPicPr>
            <p:nvPr/>
          </p:nvPicPr>
          <p:blipFill>
            <a:blip r:embed="rId2"/>
            <a:stretch>
              <a:fillRect/>
            </a:stretch>
          </p:blipFill>
          <p:spPr>
            <a:xfrm>
              <a:off x="1143000" y="2788420"/>
              <a:ext cx="9906000" cy="2914650"/>
            </a:xfrm>
            <a:prstGeom prst="rect">
              <a:avLst/>
            </a:prstGeom>
          </p:spPr>
        </p:pic>
        <p:sp>
          <p:nvSpPr>
            <p:cNvPr id="5" name="Rectangle 4"/>
            <p:cNvSpPr/>
            <p:nvPr/>
          </p:nvSpPr>
          <p:spPr>
            <a:xfrm>
              <a:off x="4270159" y="4000930"/>
              <a:ext cx="1825841" cy="69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176334" y="4844259"/>
              <a:ext cx="1825841" cy="69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853561" y="3993687"/>
              <a:ext cx="4030463" cy="69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6" name="Picture 2" descr="http://bsccongress.com/im7/bright-green-tick-clip-art.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869616" y="4117969"/>
            <a:ext cx="442477" cy="4609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bsccongress.com/im7/bright-green-tick-clip-art.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749157" y="4929790"/>
            <a:ext cx="442477" cy="4609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43775" y="4824871"/>
            <a:ext cx="3951829" cy="710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933460" y="3995977"/>
            <a:ext cx="3950564" cy="63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893510" y="4013913"/>
            <a:ext cx="3950564" cy="68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solidFill>
                  <a:schemeClr val="tx1"/>
                </a:solidFill>
              </a:rPr>
              <a:t>Mistake 1</a:t>
            </a:r>
            <a:endParaRPr lang="en-GB" sz="2400" dirty="0">
              <a:solidFill>
                <a:schemeClr val="tx1"/>
              </a:solidFill>
            </a:endParaRPr>
          </a:p>
        </p:txBody>
      </p:sp>
      <p:sp>
        <p:nvSpPr>
          <p:cNvPr id="15" name="Rectangle 14"/>
          <p:cNvSpPr/>
          <p:nvPr/>
        </p:nvSpPr>
        <p:spPr>
          <a:xfrm>
            <a:off x="2982896" y="4847848"/>
            <a:ext cx="3950564" cy="68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solidFill>
                  <a:schemeClr val="tx1"/>
                </a:solidFill>
              </a:rPr>
              <a:t>Mistake 2</a:t>
            </a:r>
            <a:endParaRPr lang="en-GB" sz="2400" dirty="0">
              <a:solidFill>
                <a:schemeClr val="tx1"/>
              </a:solidFill>
            </a:endParaRPr>
          </a:p>
        </p:txBody>
      </p:sp>
      <p:sp>
        <p:nvSpPr>
          <p:cNvPr id="23" name="Rectangle 22"/>
          <p:cNvSpPr/>
          <p:nvPr/>
        </p:nvSpPr>
        <p:spPr>
          <a:xfrm>
            <a:off x="4604263" y="4001639"/>
            <a:ext cx="707830" cy="68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rgbClr val="FF0000"/>
                </a:solidFill>
              </a:rPr>
              <a:t>?</a:t>
            </a:r>
            <a:endParaRPr lang="en-GB" sz="3600" b="1" dirty="0">
              <a:solidFill>
                <a:srgbClr val="FF0000"/>
              </a:solidFill>
            </a:endParaRPr>
          </a:p>
        </p:txBody>
      </p:sp>
      <p:sp>
        <p:nvSpPr>
          <p:cNvPr id="24" name="Rectangle 23"/>
          <p:cNvSpPr/>
          <p:nvPr/>
        </p:nvSpPr>
        <p:spPr>
          <a:xfrm>
            <a:off x="8606243" y="4851968"/>
            <a:ext cx="707830" cy="68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b="1" dirty="0">
                <a:solidFill>
                  <a:srgbClr val="FF0000"/>
                </a:solidFill>
              </a:rPr>
              <a:t>?</a:t>
            </a:r>
            <a:endParaRPr lang="en-GB" sz="3600" b="1" dirty="0">
              <a:solidFill>
                <a:srgbClr val="FF0000"/>
              </a:solidFill>
            </a:endParaRPr>
          </a:p>
        </p:txBody>
      </p:sp>
      <p:sp>
        <p:nvSpPr>
          <p:cNvPr id="25" name="Rectangle 24"/>
          <p:cNvSpPr/>
          <p:nvPr/>
        </p:nvSpPr>
        <p:spPr>
          <a:xfrm>
            <a:off x="1367161" y="3433123"/>
            <a:ext cx="1083076" cy="44641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78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3" grpId="0" animBg="1"/>
      <p:bldP spid="23" grpId="1" animBg="1"/>
      <p:bldP spid="24" grpId="0" animBg="1"/>
      <p:bldP spid="24" grpId="1"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Mistake 1 - </a:t>
            </a:r>
            <a:r>
              <a:rPr lang="tr-TR" i="1" dirty="0"/>
              <a:t>Using i</a:t>
            </a:r>
            <a:r>
              <a:rPr lang="tr-TR" i="1" baseline="-25000" dirty="0"/>
              <a:t>m</a:t>
            </a:r>
            <a:r>
              <a:rPr lang="tr-TR" i="1" dirty="0"/>
              <a:t> with R$</a:t>
            </a:r>
            <a:endParaRPr lang="en-GB" dirty="0"/>
          </a:p>
        </p:txBody>
      </p:sp>
      <p:sp>
        <p:nvSpPr>
          <p:cNvPr id="3" name="Content Placeholder 2"/>
          <p:cNvSpPr>
            <a:spLocks noGrp="1"/>
          </p:cNvSpPr>
          <p:nvPr>
            <p:ph idx="1"/>
          </p:nvPr>
        </p:nvSpPr>
        <p:spPr>
          <a:xfrm>
            <a:off x="838199" y="1825625"/>
            <a:ext cx="10747159" cy="4351338"/>
          </a:xfrm>
        </p:spPr>
        <p:txBody>
          <a:bodyPr>
            <a:normAutofit/>
          </a:bodyPr>
          <a:lstStyle/>
          <a:p>
            <a:r>
              <a:rPr lang="tr-TR" dirty="0"/>
              <a:t>T</a:t>
            </a:r>
            <a:r>
              <a:rPr lang="en-GB" dirty="0"/>
              <a:t>he market interest rate (</a:t>
            </a:r>
            <a:r>
              <a:rPr lang="en-GB" i="1" dirty="0" err="1"/>
              <a:t>i</a:t>
            </a:r>
            <a:r>
              <a:rPr lang="en-GB" i="1" baseline="-25000" dirty="0" err="1"/>
              <a:t>m</a:t>
            </a:r>
            <a:r>
              <a:rPr lang="en-GB" dirty="0"/>
              <a:t>), which includes an adjustment for the</a:t>
            </a:r>
            <a:r>
              <a:rPr lang="tr-TR" dirty="0"/>
              <a:t> </a:t>
            </a:r>
            <a:r>
              <a:rPr lang="en-GB" dirty="0"/>
              <a:t>general price inflation rate (</a:t>
            </a:r>
            <a:r>
              <a:rPr lang="en-GB" i="1" dirty="0"/>
              <a:t>f</a:t>
            </a:r>
            <a:r>
              <a:rPr lang="en-GB" dirty="0"/>
              <a:t>), is used in equivalent-worth calculations for cash</a:t>
            </a:r>
            <a:r>
              <a:rPr lang="tr-TR" dirty="0"/>
              <a:t> </a:t>
            </a:r>
            <a:r>
              <a:rPr lang="en-GB" dirty="0"/>
              <a:t>flows estimated in real dollars. </a:t>
            </a:r>
            <a:endParaRPr lang="tr-TR" dirty="0"/>
          </a:p>
          <a:p>
            <a:r>
              <a:rPr lang="en-GB" dirty="0"/>
              <a:t>The cash-flow estimates in real dollars for a project</a:t>
            </a:r>
            <a:r>
              <a:rPr lang="tr-TR" dirty="0"/>
              <a:t> </a:t>
            </a:r>
            <a:r>
              <a:rPr lang="en-GB" dirty="0"/>
              <a:t>are numerically lower than the actual-dollar estimates with equivalent purchasing</a:t>
            </a:r>
            <a:r>
              <a:rPr lang="tr-TR" dirty="0"/>
              <a:t> </a:t>
            </a:r>
            <a:r>
              <a:rPr lang="en-GB" dirty="0"/>
              <a:t>power (assuming that </a:t>
            </a:r>
            <a:r>
              <a:rPr lang="en-GB" i="1" dirty="0"/>
              <a:t>f &gt; </a:t>
            </a:r>
            <a:r>
              <a:rPr lang="en-GB" dirty="0"/>
              <a:t>0). Additionally, the </a:t>
            </a:r>
            <a:r>
              <a:rPr lang="en-GB" i="1" dirty="0" err="1"/>
              <a:t>i</a:t>
            </a:r>
            <a:r>
              <a:rPr lang="en-GB" i="1" baseline="-25000" dirty="0" err="1"/>
              <a:t>m</a:t>
            </a:r>
            <a:r>
              <a:rPr lang="en-GB" i="1" dirty="0"/>
              <a:t> </a:t>
            </a:r>
            <a:r>
              <a:rPr lang="en-GB" dirty="0"/>
              <a:t>value (which is usually greater</a:t>
            </a:r>
            <a:r>
              <a:rPr lang="tr-TR" dirty="0"/>
              <a:t> </a:t>
            </a:r>
            <a:r>
              <a:rPr lang="en-GB" dirty="0"/>
              <a:t>than the </a:t>
            </a:r>
            <a:r>
              <a:rPr lang="en-GB" i="1" dirty="0" err="1"/>
              <a:t>i</a:t>
            </a:r>
            <a:r>
              <a:rPr lang="tr-TR" i="1" baseline="-25000" dirty="0"/>
              <a:t>r</a:t>
            </a:r>
            <a:r>
              <a:rPr lang="en-GB" i="1" dirty="0"/>
              <a:t> </a:t>
            </a:r>
            <a:r>
              <a:rPr lang="en-GB" dirty="0"/>
              <a:t>value that should be used) further reduces (understates) the equivalent</a:t>
            </a:r>
            <a:r>
              <a:rPr lang="tr-TR" dirty="0"/>
              <a:t> </a:t>
            </a:r>
            <a:r>
              <a:rPr lang="en-GB" dirty="0"/>
              <a:t>worth of the results of a proposed capital investment. </a:t>
            </a:r>
          </a:p>
          <a:p>
            <a:r>
              <a:rPr lang="en-GB" dirty="0"/>
              <a:t>The result of Mistake 1 is a</a:t>
            </a:r>
            <a:r>
              <a:rPr lang="tr-TR" dirty="0"/>
              <a:t> </a:t>
            </a:r>
            <a:r>
              <a:rPr lang="en-GB" b="1" dirty="0">
                <a:solidFill>
                  <a:srgbClr val="00B0F0"/>
                </a:solidFill>
              </a:rPr>
              <a:t>bias</a:t>
            </a:r>
            <a:r>
              <a:rPr lang="en-GB" dirty="0"/>
              <a:t> </a:t>
            </a:r>
            <a:r>
              <a:rPr lang="en-GB" b="1" i="1" dirty="0"/>
              <a:t>against</a:t>
            </a:r>
            <a:r>
              <a:rPr lang="en-GB" i="1" dirty="0"/>
              <a:t> </a:t>
            </a:r>
            <a:r>
              <a:rPr lang="en-GB" dirty="0"/>
              <a:t>capital investment. </a:t>
            </a:r>
          </a:p>
        </p:txBody>
      </p:sp>
      <p:sp>
        <p:nvSpPr>
          <p:cNvPr id="4" name="Rectangle 3"/>
          <p:cNvSpPr/>
          <p:nvPr/>
        </p:nvSpPr>
        <p:spPr>
          <a:xfrm>
            <a:off x="1303538" y="6311900"/>
            <a:ext cx="9584924" cy="369332"/>
          </a:xfrm>
          <a:prstGeom prst="rect">
            <a:avLst/>
          </a:prstGeom>
        </p:spPr>
        <p:txBody>
          <a:bodyPr wrap="square">
            <a:spAutoFit/>
          </a:bodyPr>
          <a:lstStyle/>
          <a:p>
            <a:r>
              <a:rPr lang="en-GB" i="1" dirty="0">
                <a:solidFill>
                  <a:srgbClr val="00B0F0"/>
                </a:solidFill>
              </a:rPr>
              <a:t>a tendency to </a:t>
            </a:r>
            <a:r>
              <a:rPr lang="en-GB" i="1" dirty="0" err="1">
                <a:solidFill>
                  <a:srgbClr val="00B0F0"/>
                </a:solidFill>
              </a:rPr>
              <a:t>favor</a:t>
            </a:r>
            <a:r>
              <a:rPr lang="en-GB" i="1" dirty="0">
                <a:solidFill>
                  <a:srgbClr val="00B0F0"/>
                </a:solidFill>
              </a:rPr>
              <a:t> one person, group, thing or point of view over another, often in an unfair way</a:t>
            </a:r>
          </a:p>
        </p:txBody>
      </p:sp>
    </p:spTree>
    <p:extLst>
      <p:ext uri="{BB962C8B-B14F-4D97-AF65-F5344CB8AC3E}">
        <p14:creationId xmlns:p14="http://schemas.microsoft.com/office/powerpoint/2010/main" val="39182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Mistake 2 - </a:t>
            </a:r>
            <a:r>
              <a:rPr lang="tr-TR" i="1" dirty="0"/>
              <a:t>Using i</a:t>
            </a:r>
            <a:r>
              <a:rPr lang="tr-TR" i="1" baseline="-25000" dirty="0"/>
              <a:t>r</a:t>
            </a:r>
            <a:r>
              <a:rPr lang="tr-TR" i="1" dirty="0"/>
              <a:t> with A$</a:t>
            </a:r>
            <a:endParaRPr lang="en-GB" dirty="0"/>
          </a:p>
        </p:txBody>
      </p:sp>
      <p:sp>
        <p:nvSpPr>
          <p:cNvPr id="3" name="Content Placeholder 2"/>
          <p:cNvSpPr>
            <a:spLocks noGrp="1"/>
          </p:cNvSpPr>
          <p:nvPr>
            <p:ph idx="1"/>
          </p:nvPr>
        </p:nvSpPr>
        <p:spPr/>
        <p:txBody>
          <a:bodyPr/>
          <a:lstStyle/>
          <a:p>
            <a:r>
              <a:rPr lang="tr-TR" dirty="0"/>
              <a:t>T</a:t>
            </a:r>
            <a:r>
              <a:rPr lang="en-GB" dirty="0"/>
              <a:t>he cash-flow estimates are in actual dollars, which include the</a:t>
            </a:r>
            <a:br>
              <a:rPr lang="en-GB" dirty="0"/>
            </a:br>
            <a:r>
              <a:rPr lang="en-GB" dirty="0"/>
              <a:t>effect</a:t>
            </a:r>
            <a:r>
              <a:rPr lang="tr-TR" dirty="0"/>
              <a:t> </a:t>
            </a:r>
            <a:r>
              <a:rPr lang="en-GB" dirty="0"/>
              <a:t>of</a:t>
            </a:r>
            <a:r>
              <a:rPr lang="tr-TR" dirty="0"/>
              <a:t> </a:t>
            </a:r>
            <a:r>
              <a:rPr lang="en-GB" dirty="0"/>
              <a:t>general</a:t>
            </a:r>
            <a:r>
              <a:rPr lang="tr-TR" dirty="0"/>
              <a:t> </a:t>
            </a:r>
            <a:r>
              <a:rPr lang="en-GB" dirty="0"/>
              <a:t>price</a:t>
            </a:r>
            <a:r>
              <a:rPr lang="tr-TR" dirty="0"/>
              <a:t> </a:t>
            </a:r>
            <a:r>
              <a:rPr lang="en-GB" dirty="0"/>
              <a:t>inflation</a:t>
            </a:r>
            <a:r>
              <a:rPr lang="tr-TR" dirty="0"/>
              <a:t> </a:t>
            </a:r>
            <a:r>
              <a:rPr lang="en-GB" dirty="0"/>
              <a:t>(</a:t>
            </a:r>
            <a:r>
              <a:rPr lang="en-GB" i="1" dirty="0"/>
              <a:t>f</a:t>
            </a:r>
            <a:r>
              <a:rPr lang="en-GB" dirty="0"/>
              <a:t>), </a:t>
            </a:r>
            <a:r>
              <a:rPr lang="tr-TR" dirty="0"/>
              <a:t>b</a:t>
            </a:r>
            <a:r>
              <a:rPr lang="en-GB" dirty="0" err="1"/>
              <a:t>ut</a:t>
            </a:r>
            <a:r>
              <a:rPr lang="tr-TR" dirty="0"/>
              <a:t> </a:t>
            </a:r>
            <a:r>
              <a:rPr lang="en-GB" dirty="0"/>
              <a:t>the</a:t>
            </a:r>
            <a:r>
              <a:rPr lang="tr-TR" dirty="0"/>
              <a:t> </a:t>
            </a:r>
            <a:r>
              <a:rPr lang="en-GB" dirty="0"/>
              <a:t>real</a:t>
            </a:r>
            <a:r>
              <a:rPr lang="tr-TR" dirty="0"/>
              <a:t> </a:t>
            </a:r>
            <a:r>
              <a:rPr lang="en-GB" dirty="0"/>
              <a:t>interest</a:t>
            </a:r>
            <a:r>
              <a:rPr lang="tr-TR" dirty="0"/>
              <a:t> </a:t>
            </a:r>
            <a:r>
              <a:rPr lang="en-GB" dirty="0"/>
              <a:t>rate</a:t>
            </a:r>
            <a:r>
              <a:rPr lang="tr-TR" dirty="0"/>
              <a:t> </a:t>
            </a:r>
            <a:r>
              <a:rPr lang="en-GB" dirty="0"/>
              <a:t>(</a:t>
            </a:r>
            <a:r>
              <a:rPr lang="en-GB" i="1" dirty="0" err="1"/>
              <a:t>i</a:t>
            </a:r>
            <a:r>
              <a:rPr lang="tr-TR" i="1" baseline="-25000" dirty="0"/>
              <a:t>r</a:t>
            </a:r>
            <a:r>
              <a:rPr lang="en-GB" dirty="0"/>
              <a:t>)</a:t>
            </a:r>
            <a:r>
              <a:rPr lang="tr-TR" dirty="0"/>
              <a:t> </a:t>
            </a:r>
            <a:r>
              <a:rPr lang="en-GB" dirty="0"/>
              <a:t>is</a:t>
            </a:r>
            <a:r>
              <a:rPr lang="tr-TR" dirty="0"/>
              <a:t> </a:t>
            </a:r>
            <a:r>
              <a:rPr lang="en-GB" dirty="0"/>
              <a:t>used</a:t>
            </a:r>
            <a:r>
              <a:rPr lang="tr-TR" dirty="0"/>
              <a:t> </a:t>
            </a:r>
            <a:r>
              <a:rPr lang="en-GB" dirty="0"/>
              <a:t>for</a:t>
            </a:r>
            <a:r>
              <a:rPr lang="tr-TR" dirty="0"/>
              <a:t> </a:t>
            </a:r>
            <a:r>
              <a:rPr lang="en-GB" dirty="0"/>
              <a:t>equivalent</a:t>
            </a:r>
            <a:r>
              <a:rPr lang="tr-TR" dirty="0"/>
              <a:t> </a:t>
            </a:r>
            <a:r>
              <a:rPr lang="en-GB" dirty="0"/>
              <a:t>worth calculations. Since the real interest rate does not include an adjustment for</a:t>
            </a:r>
            <a:r>
              <a:rPr lang="tr-TR" dirty="0"/>
              <a:t> </a:t>
            </a:r>
            <a:r>
              <a:rPr lang="en-GB" dirty="0"/>
              <a:t>general price inflation, we again have an inconsistency. </a:t>
            </a:r>
            <a:endParaRPr lang="tr-TR" dirty="0"/>
          </a:p>
          <a:p>
            <a:r>
              <a:rPr lang="en-GB" dirty="0"/>
              <a:t>The effects of this mistake,</a:t>
            </a:r>
            <a:r>
              <a:rPr lang="tr-TR" dirty="0"/>
              <a:t> </a:t>
            </a:r>
            <a:r>
              <a:rPr lang="en-GB" dirty="0"/>
              <a:t>in contrast to those in Mistake 1, result in a</a:t>
            </a:r>
            <a:r>
              <a:rPr lang="en-GB" b="1" dirty="0"/>
              <a:t> </a:t>
            </a:r>
            <a:r>
              <a:rPr lang="en-GB" b="1" dirty="0">
                <a:solidFill>
                  <a:srgbClr val="00B0F0"/>
                </a:solidFill>
              </a:rPr>
              <a:t>bias</a:t>
            </a:r>
            <a:r>
              <a:rPr lang="en-GB" b="1" dirty="0"/>
              <a:t> </a:t>
            </a:r>
            <a:r>
              <a:rPr lang="en-GB" b="1" i="1" dirty="0"/>
              <a:t>toward </a:t>
            </a:r>
            <a:r>
              <a:rPr lang="en-GB" dirty="0"/>
              <a:t>capital investment by</a:t>
            </a:r>
            <a:r>
              <a:rPr lang="tr-TR" dirty="0"/>
              <a:t> </a:t>
            </a:r>
            <a:r>
              <a:rPr lang="en-GB" dirty="0"/>
              <a:t>overstating the equivalent worth of future cash flows. </a:t>
            </a:r>
          </a:p>
        </p:txBody>
      </p:sp>
    </p:spTree>
    <p:extLst>
      <p:ext uri="{BB962C8B-B14F-4D97-AF65-F5344CB8AC3E}">
        <p14:creationId xmlns:p14="http://schemas.microsoft.com/office/powerpoint/2010/main" val="81133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two mistakes commonly made</a:t>
            </a:r>
            <a:r>
              <a:rPr lang="tr-TR" dirty="0"/>
              <a:t> (cont’d)</a:t>
            </a:r>
            <a:endParaRPr lang="en-GB" dirty="0"/>
          </a:p>
        </p:txBody>
      </p:sp>
      <p:sp>
        <p:nvSpPr>
          <p:cNvPr id="3" name="Content Placeholder 2"/>
          <p:cNvSpPr>
            <a:spLocks noGrp="1"/>
          </p:cNvSpPr>
          <p:nvPr>
            <p:ph idx="1"/>
          </p:nvPr>
        </p:nvSpPr>
        <p:spPr/>
        <p:txBody>
          <a:bodyPr/>
          <a:lstStyle/>
          <a:p>
            <a:r>
              <a:rPr lang="en-GB" dirty="0"/>
              <a:t>It is important to be consistent in using the correct interest rate for the type of</a:t>
            </a:r>
            <a:r>
              <a:rPr lang="tr-TR" dirty="0"/>
              <a:t> </a:t>
            </a:r>
            <a:r>
              <a:rPr lang="en-GB" dirty="0"/>
              <a:t>analysis (actual or real dollars) being done. </a:t>
            </a:r>
          </a:p>
        </p:txBody>
      </p:sp>
      <p:grpSp>
        <p:nvGrpSpPr>
          <p:cNvPr id="8" name="Group 7"/>
          <p:cNvGrpSpPr/>
          <p:nvPr/>
        </p:nvGrpSpPr>
        <p:grpSpPr>
          <a:xfrm>
            <a:off x="1143000" y="2788420"/>
            <a:ext cx="9906000" cy="2914650"/>
            <a:chOff x="1143000" y="2788420"/>
            <a:chExt cx="9906000" cy="2914650"/>
          </a:xfrm>
        </p:grpSpPr>
        <p:pic>
          <p:nvPicPr>
            <p:cNvPr id="4" name="Picture 3"/>
            <p:cNvPicPr>
              <a:picLocks noChangeAspect="1"/>
            </p:cNvPicPr>
            <p:nvPr/>
          </p:nvPicPr>
          <p:blipFill>
            <a:blip r:embed="rId2"/>
            <a:stretch>
              <a:fillRect/>
            </a:stretch>
          </p:blipFill>
          <p:spPr>
            <a:xfrm>
              <a:off x="1143000" y="2788420"/>
              <a:ext cx="9906000" cy="2914650"/>
            </a:xfrm>
            <a:prstGeom prst="rect">
              <a:avLst/>
            </a:prstGeom>
          </p:spPr>
        </p:pic>
        <p:sp>
          <p:nvSpPr>
            <p:cNvPr id="5" name="Rectangle 4"/>
            <p:cNvSpPr/>
            <p:nvPr/>
          </p:nvSpPr>
          <p:spPr>
            <a:xfrm>
              <a:off x="4270159" y="4000930"/>
              <a:ext cx="1825841" cy="69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176334" y="4844259"/>
              <a:ext cx="1825841" cy="69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6" name="Picture 2" descr="http://bsccongress.com/im7/bright-green-tick-clip-art.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869616" y="4117969"/>
            <a:ext cx="442477" cy="4609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bsccongress.com/im7/bright-green-tick-clip-art.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749157" y="4929790"/>
            <a:ext cx="442477" cy="46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Relationship among </a:t>
            </a:r>
            <a:r>
              <a:rPr lang="en-GB" i="1" dirty="0" err="1"/>
              <a:t>i</a:t>
            </a:r>
            <a:r>
              <a:rPr lang="tr-TR" i="1" baseline="-25000" dirty="0"/>
              <a:t>m</a:t>
            </a:r>
            <a:r>
              <a:rPr lang="en-GB" dirty="0"/>
              <a:t>, </a:t>
            </a:r>
            <a:r>
              <a:rPr lang="en-GB" i="1" dirty="0" err="1"/>
              <a:t>i</a:t>
            </a:r>
            <a:r>
              <a:rPr lang="tr-TR" i="1" baseline="-25000" dirty="0"/>
              <a:t>r</a:t>
            </a:r>
            <a:r>
              <a:rPr lang="en-GB" dirty="0"/>
              <a:t>, and </a:t>
            </a:r>
            <a:r>
              <a:rPr lang="en-GB" i="1" dirty="0"/>
              <a:t>f</a:t>
            </a:r>
          </a:p>
        </p:txBody>
      </p:sp>
      <p:sp>
        <p:nvSpPr>
          <p:cNvPr id="3" name="Content Placeholder 2"/>
          <p:cNvSpPr>
            <a:spLocks noGrp="1"/>
          </p:cNvSpPr>
          <p:nvPr>
            <p:ph idx="1"/>
          </p:nvPr>
        </p:nvSpPr>
        <p:spPr>
          <a:xfrm>
            <a:off x="838199" y="1825625"/>
            <a:ext cx="10818181" cy="4351338"/>
          </a:xfrm>
        </p:spPr>
        <p:txBody>
          <a:bodyPr>
            <a:normAutofit/>
          </a:bodyPr>
          <a:lstStyle/>
          <a:p>
            <a:r>
              <a:rPr lang="en-GB" sz="2400" dirty="0"/>
              <a:t>It is desirable to do engineering economy studies in terms</a:t>
            </a:r>
            <a:r>
              <a:rPr lang="tr-TR" sz="2400" dirty="0"/>
              <a:t> </a:t>
            </a:r>
            <a:r>
              <a:rPr lang="en-GB" sz="2400" dirty="0"/>
              <a:t>of either actual dollars or real dollars. </a:t>
            </a:r>
            <a:endParaRPr lang="tr-TR" sz="2400" dirty="0"/>
          </a:p>
          <a:p>
            <a:endParaRPr lang="tr-TR" sz="2400" dirty="0"/>
          </a:p>
          <a:p>
            <a:endParaRPr lang="tr-TR" sz="2400" dirty="0"/>
          </a:p>
          <a:p>
            <a:endParaRPr lang="tr-TR" sz="2400" dirty="0"/>
          </a:p>
          <a:p>
            <a:endParaRPr lang="tr-TR" sz="2400" dirty="0"/>
          </a:p>
          <a:p>
            <a:endParaRPr lang="tr-TR" sz="2400" dirty="0"/>
          </a:p>
          <a:p>
            <a:r>
              <a:rPr lang="tr-TR" sz="2400" dirty="0"/>
              <a:t>Similarly</a:t>
            </a:r>
            <a:br>
              <a:rPr lang="en-GB" sz="2400" dirty="0"/>
            </a:br>
            <a:endParaRPr lang="en-GB" sz="2400" dirty="0"/>
          </a:p>
        </p:txBody>
      </p:sp>
      <p:pic>
        <p:nvPicPr>
          <p:cNvPr id="4" name="Picture 3"/>
          <p:cNvPicPr>
            <a:picLocks noChangeAspect="1"/>
          </p:cNvPicPr>
          <p:nvPr/>
        </p:nvPicPr>
        <p:blipFill>
          <a:blip r:embed="rId2"/>
          <a:stretch>
            <a:fillRect/>
          </a:stretch>
        </p:blipFill>
        <p:spPr>
          <a:xfrm>
            <a:off x="4604922" y="2918218"/>
            <a:ext cx="3124200" cy="1790700"/>
          </a:xfrm>
          <a:prstGeom prst="rect">
            <a:avLst/>
          </a:prstGeom>
        </p:spPr>
      </p:pic>
      <p:sp>
        <p:nvSpPr>
          <p:cNvPr id="5" name="Rectangle 4"/>
          <p:cNvSpPr/>
          <p:nvPr/>
        </p:nvSpPr>
        <p:spPr>
          <a:xfrm>
            <a:off x="5832629" y="2918218"/>
            <a:ext cx="790113" cy="464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962618" y="3382392"/>
            <a:ext cx="2592279" cy="464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962618" y="3846566"/>
            <a:ext cx="2592279" cy="862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622742" y="2918218"/>
            <a:ext cx="1106380" cy="464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3"/>
          <a:stretch>
            <a:fillRect/>
          </a:stretch>
        </p:blipFill>
        <p:spPr>
          <a:xfrm>
            <a:off x="4452937" y="5292660"/>
            <a:ext cx="3286125" cy="447675"/>
          </a:xfrm>
          <a:prstGeom prst="rect">
            <a:avLst/>
          </a:prstGeom>
        </p:spPr>
      </p:pic>
      <p:sp>
        <p:nvSpPr>
          <p:cNvPr id="10" name="Rectangle 9"/>
          <p:cNvSpPr/>
          <p:nvPr/>
        </p:nvSpPr>
        <p:spPr>
          <a:xfrm>
            <a:off x="1991558" y="5929334"/>
            <a:ext cx="3299534" cy="369332"/>
          </a:xfrm>
          <a:prstGeom prst="rect">
            <a:avLst/>
          </a:prstGeom>
        </p:spPr>
        <p:txBody>
          <a:bodyPr wrap="square">
            <a:spAutoFit/>
          </a:bodyPr>
          <a:lstStyle/>
          <a:p>
            <a:r>
              <a:rPr lang="tr-TR" dirty="0">
                <a:solidFill>
                  <a:srgbClr val="000000"/>
                </a:solidFill>
                <a:latin typeface="Palatino-Roman"/>
              </a:rPr>
              <a:t>IRR </a:t>
            </a:r>
            <a:r>
              <a:rPr lang="en-GB" dirty="0">
                <a:solidFill>
                  <a:srgbClr val="000000"/>
                </a:solidFill>
                <a:latin typeface="Palatino-Roman"/>
              </a:rPr>
              <a:t>of a real</a:t>
            </a:r>
            <a:r>
              <a:rPr lang="tr-TR" dirty="0">
                <a:solidFill>
                  <a:srgbClr val="000000"/>
                </a:solidFill>
                <a:latin typeface="Palatino-Roman"/>
              </a:rPr>
              <a:t> </a:t>
            </a:r>
            <a:r>
              <a:rPr lang="en-GB" dirty="0">
                <a:solidFill>
                  <a:srgbClr val="000000"/>
                </a:solidFill>
                <a:latin typeface="Palatino-Roman"/>
              </a:rPr>
              <a:t>dollar cash flow</a:t>
            </a:r>
            <a:r>
              <a:rPr lang="en-GB" dirty="0"/>
              <a:t> </a:t>
            </a:r>
          </a:p>
        </p:txBody>
      </p:sp>
      <p:sp>
        <p:nvSpPr>
          <p:cNvPr id="11" name="Rectangle 10"/>
          <p:cNvSpPr/>
          <p:nvPr/>
        </p:nvSpPr>
        <p:spPr>
          <a:xfrm>
            <a:off x="5977632" y="6002427"/>
            <a:ext cx="3974236" cy="369332"/>
          </a:xfrm>
          <a:prstGeom prst="rect">
            <a:avLst/>
          </a:prstGeom>
        </p:spPr>
        <p:txBody>
          <a:bodyPr wrap="square">
            <a:spAutoFit/>
          </a:bodyPr>
          <a:lstStyle/>
          <a:p>
            <a:r>
              <a:rPr lang="tr-TR" dirty="0">
                <a:solidFill>
                  <a:srgbClr val="000000"/>
                </a:solidFill>
                <a:latin typeface="Palatino-Roman"/>
              </a:rPr>
              <a:t>IRR </a:t>
            </a:r>
            <a:r>
              <a:rPr lang="en-GB" dirty="0">
                <a:solidFill>
                  <a:srgbClr val="000000"/>
                </a:solidFill>
                <a:latin typeface="Palatino-Roman"/>
              </a:rPr>
              <a:t>of a</a:t>
            </a:r>
            <a:r>
              <a:rPr lang="tr-TR" dirty="0">
                <a:solidFill>
                  <a:srgbClr val="000000"/>
                </a:solidFill>
                <a:latin typeface="Palatino-Roman"/>
              </a:rPr>
              <a:t>n</a:t>
            </a:r>
            <a:r>
              <a:rPr lang="en-GB" dirty="0">
                <a:solidFill>
                  <a:srgbClr val="000000"/>
                </a:solidFill>
                <a:latin typeface="Palatino-Roman"/>
              </a:rPr>
              <a:t> </a:t>
            </a:r>
            <a:r>
              <a:rPr lang="tr-TR" dirty="0">
                <a:solidFill>
                  <a:srgbClr val="000000"/>
                </a:solidFill>
                <a:latin typeface="Palatino-Roman"/>
              </a:rPr>
              <a:t>actual </a:t>
            </a:r>
            <a:r>
              <a:rPr lang="en-GB" dirty="0">
                <a:solidFill>
                  <a:srgbClr val="000000"/>
                </a:solidFill>
                <a:latin typeface="Palatino-Roman"/>
              </a:rPr>
              <a:t>dollar cash flow</a:t>
            </a:r>
            <a:r>
              <a:rPr lang="en-GB" dirty="0"/>
              <a:t> </a:t>
            </a:r>
          </a:p>
        </p:txBody>
      </p:sp>
      <p:cxnSp>
        <p:nvCxnSpPr>
          <p:cNvPr id="13" name="Straight Connector 12"/>
          <p:cNvCxnSpPr/>
          <p:nvPr/>
        </p:nvCxnSpPr>
        <p:spPr>
          <a:xfrm flipH="1">
            <a:off x="4696287" y="5740335"/>
            <a:ext cx="186431" cy="1889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21404" y="5740335"/>
            <a:ext cx="408375" cy="18899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27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Example</a:t>
            </a:r>
            <a:br>
              <a:rPr lang="tr-TR" dirty="0"/>
            </a:br>
            <a:r>
              <a:rPr lang="en-GB" sz="2800" i="1" dirty="0"/>
              <a:t>Real-Dollar Equivalent of an Investment</a:t>
            </a:r>
          </a:p>
        </p:txBody>
      </p:sp>
      <p:pic>
        <p:nvPicPr>
          <p:cNvPr id="6" name="Content Placeholder 3"/>
          <p:cNvPicPr>
            <a:picLocks noChangeAspect="1"/>
          </p:cNvPicPr>
          <p:nvPr/>
        </p:nvPicPr>
        <p:blipFill rotWithShape="1">
          <a:blip r:embed="rId2"/>
          <a:srcRect t="38127"/>
          <a:stretch/>
        </p:blipFill>
        <p:spPr>
          <a:xfrm>
            <a:off x="1085850" y="3385996"/>
            <a:ext cx="10020300" cy="2593103"/>
          </a:xfrm>
          <a:prstGeom prst="rect">
            <a:avLst/>
          </a:prstGeom>
        </p:spPr>
      </p:pic>
      <p:pic>
        <p:nvPicPr>
          <p:cNvPr id="4" name="Content Placeholder 3"/>
          <p:cNvPicPr>
            <a:picLocks noGrp="1" noChangeAspect="1"/>
          </p:cNvPicPr>
          <p:nvPr>
            <p:ph idx="1"/>
          </p:nvPr>
        </p:nvPicPr>
        <p:blipFill rotWithShape="1">
          <a:blip r:embed="rId2"/>
          <a:srcRect b="64682"/>
          <a:stretch/>
        </p:blipFill>
        <p:spPr>
          <a:xfrm>
            <a:off x="1085850" y="1905794"/>
            <a:ext cx="10020300" cy="1480202"/>
          </a:xfrm>
          <a:prstGeom prst="rect">
            <a:avLst/>
          </a:prstGeom>
        </p:spPr>
      </p:pic>
    </p:spTree>
    <p:extLst>
      <p:ext uri="{BB962C8B-B14F-4D97-AF65-F5344CB8AC3E}">
        <p14:creationId xmlns:p14="http://schemas.microsoft.com/office/powerpoint/2010/main" val="7302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38200" y="1825625"/>
            <a:ext cx="8074891" cy="4351338"/>
          </a:xfrm>
        </p:spPr>
        <p:txBody>
          <a:bodyPr>
            <a:normAutofit fontScale="92500" lnSpcReduction="10000"/>
          </a:bodyPr>
          <a:lstStyle/>
          <a:p>
            <a:r>
              <a:rPr lang="en-US" dirty="0"/>
              <a:t>In earlier chapters, we assumed that prices for goods and services in the marketplace remain relatively unchanged over extended periods. Unfortunately, this is not generally a realistic assumption. </a:t>
            </a:r>
          </a:p>
          <a:p>
            <a:endParaRPr lang="en-US" dirty="0"/>
          </a:p>
          <a:p>
            <a:r>
              <a:rPr lang="en-US" dirty="0"/>
              <a:t>General price </a:t>
            </a:r>
            <a:r>
              <a:rPr lang="en-US" b="1" i="1" dirty="0">
                <a:solidFill>
                  <a:srgbClr val="C00000"/>
                </a:solidFill>
              </a:rPr>
              <a:t>inflation</a:t>
            </a:r>
            <a:r>
              <a:rPr lang="en-US" dirty="0"/>
              <a:t> </a:t>
            </a:r>
          </a:p>
          <a:p>
            <a:pPr lvl="1"/>
            <a:r>
              <a:rPr lang="en-US" dirty="0"/>
              <a:t>increase in the average price paid for goods and services bringing about </a:t>
            </a:r>
            <a:r>
              <a:rPr lang="en-US" u="sng" dirty="0"/>
              <a:t>a reduction in the </a:t>
            </a:r>
            <a:r>
              <a:rPr lang="en-US" b="1" u="sng" dirty="0"/>
              <a:t>purchasing power </a:t>
            </a:r>
            <a:r>
              <a:rPr lang="en-US" dirty="0"/>
              <a:t>of the monetary unit</a:t>
            </a:r>
          </a:p>
          <a:p>
            <a:pPr lvl="1"/>
            <a:r>
              <a:rPr lang="en-US" dirty="0"/>
              <a:t>a business reality that can affect the economic comparison of alternatives. </a:t>
            </a:r>
            <a:br>
              <a:rPr lang="en-US" dirty="0"/>
            </a:br>
            <a:br>
              <a:rPr lang="en-US" dirty="0"/>
            </a:br>
            <a:endParaRPr lang="en-GB" dirty="0"/>
          </a:p>
        </p:txBody>
      </p:sp>
      <p:pic>
        <p:nvPicPr>
          <p:cNvPr id="1026" name="Picture 2" descr="Inflation"/>
          <p:cNvPicPr>
            <a:picLocks noChangeAspect="1" noChangeArrowheads="1"/>
          </p:cNvPicPr>
          <p:nvPr/>
        </p:nvPicPr>
        <p:blipFill rotWithShape="1">
          <a:blip r:embed="rId2">
            <a:extLst>
              <a:ext uri="{28A0092B-C50C-407E-A947-70E740481C1C}">
                <a14:useLocalDpi xmlns:a14="http://schemas.microsoft.com/office/drawing/2010/main" val="0"/>
              </a:ext>
            </a:extLst>
          </a:blip>
          <a:srcRect r="15079" b="65303"/>
          <a:stretch/>
        </p:blipFill>
        <p:spPr bwMode="auto">
          <a:xfrm>
            <a:off x="9159875" y="1690688"/>
            <a:ext cx="1698625" cy="694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flation"/>
          <p:cNvPicPr>
            <a:picLocks noChangeAspect="1" noChangeArrowheads="1"/>
          </p:cNvPicPr>
          <p:nvPr/>
        </p:nvPicPr>
        <p:blipFill rotWithShape="1">
          <a:blip r:embed="rId2">
            <a:extLst>
              <a:ext uri="{28A0092B-C50C-407E-A947-70E740481C1C}">
                <a14:useLocalDpi xmlns:a14="http://schemas.microsoft.com/office/drawing/2010/main" val="0"/>
              </a:ext>
            </a:extLst>
          </a:blip>
          <a:srcRect t="65442"/>
          <a:stretch/>
        </p:blipFill>
        <p:spPr bwMode="auto">
          <a:xfrm>
            <a:off x="9159875" y="2999686"/>
            <a:ext cx="2000250" cy="691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flation"/>
          <p:cNvPicPr>
            <a:picLocks noChangeAspect="1" noChangeArrowheads="1"/>
          </p:cNvPicPr>
          <p:nvPr/>
        </p:nvPicPr>
        <p:blipFill rotWithShape="1">
          <a:blip r:embed="rId2">
            <a:extLst>
              <a:ext uri="{28A0092B-C50C-407E-A947-70E740481C1C}">
                <a14:useLocalDpi xmlns:a14="http://schemas.microsoft.com/office/drawing/2010/main" val="0"/>
              </a:ext>
            </a:extLst>
          </a:blip>
          <a:srcRect l="35397" t="30744" r="43770" b="27447"/>
          <a:stretch/>
        </p:blipFill>
        <p:spPr bwMode="auto">
          <a:xfrm>
            <a:off x="9867900" y="2305658"/>
            <a:ext cx="416719" cy="83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90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50"/>
                                        <p:tgtEl>
                                          <p:spTgt spid="6"/>
                                        </p:tgtEl>
                                      </p:cBhvr>
                                    </p:animEffect>
                                  </p:childTnLst>
                                </p:cTn>
                              </p:par>
                            </p:childTnLst>
                          </p:cTn>
                        </p:par>
                        <p:par>
                          <p:cTn id="13" fill="hold">
                            <p:stCondLst>
                              <p:cond delay="25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Example</a:t>
            </a:r>
            <a:br>
              <a:rPr lang="tr-TR" dirty="0"/>
            </a:br>
            <a:r>
              <a:rPr lang="en-GB" sz="3100" i="1" dirty="0"/>
              <a:t>Equivalence of Real-Dollar and Actual-Dollar Cash Flows</a:t>
            </a:r>
          </a:p>
        </p:txBody>
      </p:sp>
      <p:sp>
        <p:nvSpPr>
          <p:cNvPr id="3" name="Content Placeholder 2"/>
          <p:cNvSpPr>
            <a:spLocks noGrp="1"/>
          </p:cNvSpPr>
          <p:nvPr>
            <p:ph idx="1"/>
          </p:nvPr>
        </p:nvSpPr>
        <p:spPr/>
        <p:txBody>
          <a:bodyPr>
            <a:normAutofit fontScale="92500" lnSpcReduction="10000"/>
          </a:bodyPr>
          <a:lstStyle/>
          <a:p>
            <a:r>
              <a:rPr lang="tr-TR" dirty="0"/>
              <a:t>Recall the example at the beginning of the lecture;</a:t>
            </a:r>
          </a:p>
          <a:p>
            <a:endParaRPr lang="tr-TR" dirty="0"/>
          </a:p>
          <a:p>
            <a:endParaRPr lang="tr-TR" dirty="0"/>
          </a:p>
          <a:p>
            <a:endParaRPr lang="tr-TR" dirty="0"/>
          </a:p>
          <a:p>
            <a:endParaRPr lang="tr-TR" dirty="0"/>
          </a:p>
          <a:p>
            <a:endParaRPr lang="tr-TR" dirty="0"/>
          </a:p>
          <a:p>
            <a:endParaRPr lang="tr-TR" dirty="0"/>
          </a:p>
          <a:p>
            <a:r>
              <a:rPr lang="en-GB" dirty="0"/>
              <a:t>What is the present worth (PW) of the four-year actual- and real-dollar salary</a:t>
            </a:r>
            <a:r>
              <a:rPr lang="tr-TR" dirty="0"/>
              <a:t> </a:t>
            </a:r>
            <a:r>
              <a:rPr lang="en-GB" dirty="0"/>
              <a:t>cash flows at the end of year one (base year) if your personal </a:t>
            </a:r>
            <a:r>
              <a:rPr lang="en-GB" dirty="0" err="1"/>
              <a:t>MARR</a:t>
            </a:r>
            <a:r>
              <a:rPr lang="en-GB" i="1" baseline="-25000" dirty="0" err="1"/>
              <a:t>m</a:t>
            </a:r>
            <a:r>
              <a:rPr lang="en-GB" i="1" dirty="0"/>
              <a:t> </a:t>
            </a:r>
            <a:r>
              <a:rPr lang="en-GB" dirty="0"/>
              <a:t>is 10% per</a:t>
            </a:r>
            <a:r>
              <a:rPr lang="tr-TR" dirty="0"/>
              <a:t> </a:t>
            </a:r>
            <a:r>
              <a:rPr lang="en-GB" dirty="0"/>
              <a:t>year (</a:t>
            </a:r>
            <a:r>
              <a:rPr lang="en-GB" i="1" dirty="0" err="1"/>
              <a:t>i</a:t>
            </a:r>
            <a:r>
              <a:rPr lang="en-GB" i="1" baseline="-25000" dirty="0" err="1"/>
              <a:t>m</a:t>
            </a:r>
            <a:r>
              <a:rPr lang="en-GB" dirty="0"/>
              <a:t>)? </a:t>
            </a:r>
            <a:r>
              <a:rPr lang="tr-TR" dirty="0"/>
              <a:t>(</a:t>
            </a:r>
            <a:r>
              <a:rPr lang="tr-TR" dirty="0" err="1"/>
              <a:t>recall</a:t>
            </a:r>
            <a:r>
              <a:rPr lang="tr-TR" dirty="0"/>
              <a:t> </a:t>
            </a:r>
            <a:r>
              <a:rPr lang="en-GB" dirty="0"/>
              <a:t>the </a:t>
            </a:r>
            <a:r>
              <a:rPr lang="tr-TR" dirty="0" err="1"/>
              <a:t>inflation</a:t>
            </a:r>
            <a:r>
              <a:rPr lang="tr-TR" dirty="0"/>
              <a:t> rate</a:t>
            </a:r>
            <a:r>
              <a:rPr lang="en-GB" dirty="0"/>
              <a:t>: </a:t>
            </a:r>
            <a:r>
              <a:rPr lang="tr-TR" dirty="0"/>
              <a:t>6%)</a:t>
            </a:r>
            <a:endParaRPr lang="en-GB" dirty="0"/>
          </a:p>
        </p:txBody>
      </p:sp>
      <p:pic>
        <p:nvPicPr>
          <p:cNvPr id="5" name="Picture 4"/>
          <p:cNvPicPr>
            <a:picLocks noChangeAspect="1"/>
          </p:cNvPicPr>
          <p:nvPr/>
        </p:nvPicPr>
        <p:blipFill>
          <a:blip r:embed="rId2"/>
          <a:stretch>
            <a:fillRect/>
          </a:stretch>
        </p:blipFill>
        <p:spPr>
          <a:xfrm>
            <a:off x="3152775" y="2530876"/>
            <a:ext cx="5886451" cy="2133600"/>
          </a:xfrm>
          <a:prstGeom prst="rect">
            <a:avLst/>
          </a:prstGeom>
        </p:spPr>
      </p:pic>
    </p:spTree>
    <p:extLst>
      <p:ext uri="{BB962C8B-B14F-4D97-AF65-F5344CB8AC3E}">
        <p14:creationId xmlns:p14="http://schemas.microsoft.com/office/powerpoint/2010/main" val="3706177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sp>
        <p:nvSpPr>
          <p:cNvPr id="5" name="Title 1"/>
          <p:cNvSpPr>
            <a:spLocks noGrp="1"/>
          </p:cNvSpPr>
          <p:nvPr>
            <p:ph type="title"/>
          </p:nvPr>
        </p:nvSpPr>
        <p:spPr>
          <a:xfrm>
            <a:off x="838200" y="365125"/>
            <a:ext cx="10515600" cy="1325563"/>
          </a:xfrm>
        </p:spPr>
        <p:txBody>
          <a:bodyPr>
            <a:normAutofit/>
          </a:bodyPr>
          <a:lstStyle/>
          <a:p>
            <a:r>
              <a:rPr lang="tr-TR" dirty="0"/>
              <a:t>Solution</a:t>
            </a:r>
            <a:br>
              <a:rPr lang="tr-TR" dirty="0"/>
            </a:br>
            <a:r>
              <a:rPr lang="en-GB" sz="3100" i="1" dirty="0"/>
              <a:t>Equivalence of Real-Dollar and Actual-Dollar Cash Flows</a:t>
            </a:r>
          </a:p>
        </p:txBody>
      </p:sp>
      <p:pic>
        <p:nvPicPr>
          <p:cNvPr id="6" name="Picture 5"/>
          <p:cNvPicPr>
            <a:picLocks noChangeAspect="1"/>
          </p:cNvPicPr>
          <p:nvPr/>
        </p:nvPicPr>
        <p:blipFill rotWithShape="1">
          <a:blip r:embed="rId2"/>
          <a:srcRect b="66737"/>
          <a:stretch/>
        </p:blipFill>
        <p:spPr>
          <a:xfrm>
            <a:off x="838200" y="1825625"/>
            <a:ext cx="7536634" cy="1515104"/>
          </a:xfrm>
          <a:prstGeom prst="rect">
            <a:avLst/>
          </a:prstGeom>
        </p:spPr>
      </p:pic>
      <p:sp>
        <p:nvSpPr>
          <p:cNvPr id="7" name="Rectangle 6"/>
          <p:cNvSpPr/>
          <p:nvPr/>
        </p:nvSpPr>
        <p:spPr>
          <a:xfrm>
            <a:off x="8552039" y="3889856"/>
            <a:ext cx="2860829" cy="2585323"/>
          </a:xfrm>
          <a:prstGeom prst="rect">
            <a:avLst/>
          </a:prstGeom>
        </p:spPr>
        <p:txBody>
          <a:bodyPr wrap="square">
            <a:spAutoFit/>
          </a:bodyPr>
          <a:lstStyle/>
          <a:p>
            <a:r>
              <a:rPr lang="en-GB" dirty="0">
                <a:solidFill>
                  <a:srgbClr val="131313"/>
                </a:solidFill>
                <a:latin typeface="Palatino-Roman"/>
              </a:rPr>
              <a:t>Thus, we obtain the same PW at the end of year one (the base time period)</a:t>
            </a:r>
            <a:r>
              <a:rPr lang="tr-TR" dirty="0">
                <a:solidFill>
                  <a:srgbClr val="131313"/>
                </a:solidFill>
                <a:latin typeface="Palatino-Roman"/>
              </a:rPr>
              <a:t> </a:t>
            </a:r>
            <a:r>
              <a:rPr lang="en-GB" dirty="0">
                <a:solidFill>
                  <a:srgbClr val="131313"/>
                </a:solidFill>
                <a:latin typeface="Palatino-Roman"/>
              </a:rPr>
              <a:t>for both the actual-dollar and real-dollar four-year salary cash flows when the</a:t>
            </a:r>
            <a:r>
              <a:rPr lang="tr-TR" dirty="0">
                <a:solidFill>
                  <a:srgbClr val="131313"/>
                </a:solidFill>
                <a:latin typeface="Palatino-Roman"/>
              </a:rPr>
              <a:t> </a:t>
            </a:r>
            <a:r>
              <a:rPr lang="en-GB" dirty="0">
                <a:solidFill>
                  <a:srgbClr val="131313"/>
                </a:solidFill>
                <a:latin typeface="Palatino-Roman"/>
              </a:rPr>
              <a:t>appropriate interest rate is used for the equivalence calculation</a:t>
            </a:r>
            <a:r>
              <a:rPr lang="tr-TR" dirty="0">
                <a:solidFill>
                  <a:srgbClr val="131313"/>
                </a:solidFill>
                <a:latin typeface="Palatino-Roman"/>
              </a:rPr>
              <a:t>s</a:t>
            </a:r>
            <a:endParaRPr lang="en-GB" dirty="0"/>
          </a:p>
        </p:txBody>
      </p:sp>
      <p:pic>
        <p:nvPicPr>
          <p:cNvPr id="10" name="Picture 9"/>
          <p:cNvPicPr>
            <a:picLocks noChangeAspect="1"/>
          </p:cNvPicPr>
          <p:nvPr/>
        </p:nvPicPr>
        <p:blipFill rotWithShape="1">
          <a:blip r:embed="rId2"/>
          <a:srcRect t="35976" b="420"/>
          <a:stretch/>
        </p:blipFill>
        <p:spPr>
          <a:xfrm>
            <a:off x="838200" y="3340728"/>
            <a:ext cx="7536634" cy="2897109"/>
          </a:xfrm>
          <a:prstGeom prst="rect">
            <a:avLst/>
          </a:prstGeom>
        </p:spPr>
      </p:pic>
    </p:spTree>
    <p:extLst>
      <p:ext uri="{BB962C8B-B14F-4D97-AF65-F5344CB8AC3E}">
        <p14:creationId xmlns:p14="http://schemas.microsoft.com/office/powerpoint/2010/main" val="297130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and Responsive Annuities</a:t>
            </a:r>
          </a:p>
        </p:txBody>
      </p:sp>
      <p:sp>
        <p:nvSpPr>
          <p:cNvPr id="3" name="Content Placeholder 2"/>
          <p:cNvSpPr>
            <a:spLocks noGrp="1"/>
          </p:cNvSpPr>
          <p:nvPr>
            <p:ph idx="1"/>
          </p:nvPr>
        </p:nvSpPr>
        <p:spPr/>
        <p:txBody>
          <a:bodyPr>
            <a:normAutofit lnSpcReduction="10000"/>
          </a:bodyPr>
          <a:lstStyle/>
          <a:p>
            <a:r>
              <a:rPr lang="en-GB" dirty="0"/>
              <a:t>Whenever future cash flows are predetermined by contract, as in the case of a</a:t>
            </a:r>
            <a:r>
              <a:rPr lang="tr-TR" dirty="0"/>
              <a:t> </a:t>
            </a:r>
            <a:r>
              <a:rPr lang="en-GB" dirty="0"/>
              <a:t>bond or a fixed annuity, these amounts do not respond to general price inflation or</a:t>
            </a:r>
            <a:r>
              <a:rPr lang="tr-TR" dirty="0"/>
              <a:t> </a:t>
            </a:r>
            <a:r>
              <a:rPr lang="en-GB" dirty="0"/>
              <a:t>deflation. </a:t>
            </a:r>
            <a:endParaRPr lang="tr-TR" dirty="0"/>
          </a:p>
          <a:p>
            <a:r>
              <a:rPr lang="en-GB" dirty="0"/>
              <a:t>In cases where the future amounts are not predetermined, however, they</a:t>
            </a:r>
            <a:r>
              <a:rPr lang="tr-TR" dirty="0"/>
              <a:t> </a:t>
            </a:r>
            <a:r>
              <a:rPr lang="en-GB" dirty="0"/>
              <a:t>may respond to general price changes. </a:t>
            </a:r>
            <a:endParaRPr lang="tr-TR" dirty="0"/>
          </a:p>
          <a:p>
            <a:r>
              <a:rPr lang="tr-TR" dirty="0"/>
              <a:t>L</a:t>
            </a:r>
            <a:r>
              <a:rPr lang="en-GB" dirty="0"/>
              <a:t>et</a:t>
            </a:r>
            <a:r>
              <a:rPr lang="tr-TR" dirty="0"/>
              <a:t> </a:t>
            </a:r>
            <a:r>
              <a:rPr lang="en-GB" dirty="0"/>
              <a:t>us consider two annuities</a:t>
            </a:r>
            <a:r>
              <a:rPr lang="tr-TR" dirty="0"/>
              <a:t>;</a:t>
            </a:r>
            <a:r>
              <a:rPr lang="en-GB" dirty="0"/>
              <a:t> </a:t>
            </a:r>
            <a:endParaRPr lang="tr-TR" dirty="0"/>
          </a:p>
          <a:p>
            <a:pPr lvl="1"/>
            <a:r>
              <a:rPr lang="en-GB" dirty="0"/>
              <a:t>The first annuity is fixed (unresponsive to general price</a:t>
            </a:r>
            <a:r>
              <a:rPr lang="tr-TR" dirty="0"/>
              <a:t> </a:t>
            </a:r>
            <a:r>
              <a:rPr lang="en-GB" dirty="0"/>
              <a:t>inflation) and yields $2,000 per year in actual dollars for 10 years. </a:t>
            </a:r>
            <a:endParaRPr lang="tr-TR" dirty="0"/>
          </a:p>
          <a:p>
            <a:pPr lvl="1"/>
            <a:r>
              <a:rPr lang="en-GB" dirty="0"/>
              <a:t>The second</a:t>
            </a:r>
            <a:r>
              <a:rPr lang="tr-TR" dirty="0"/>
              <a:t> </a:t>
            </a:r>
            <a:r>
              <a:rPr lang="en-GB" dirty="0"/>
              <a:t>annuity is of the same duration and yields enough future actual dollars to be</a:t>
            </a:r>
            <a:r>
              <a:rPr lang="tr-TR" dirty="0"/>
              <a:t> </a:t>
            </a:r>
            <a:r>
              <a:rPr lang="en-GB" dirty="0"/>
              <a:t>equivalent to $2,000 per year in real dollars (purchasing power). Assuming a</a:t>
            </a:r>
            <a:r>
              <a:rPr lang="tr-TR" dirty="0"/>
              <a:t> </a:t>
            </a:r>
            <a:r>
              <a:rPr lang="en-GB" dirty="0"/>
              <a:t>general price inflation rate of 6% per year </a:t>
            </a:r>
          </a:p>
        </p:txBody>
      </p:sp>
    </p:spTree>
    <p:extLst>
      <p:ext uri="{BB962C8B-B14F-4D97-AF65-F5344CB8AC3E}">
        <p14:creationId xmlns:p14="http://schemas.microsoft.com/office/powerpoint/2010/main" val="2516224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and Responsive Annuities</a:t>
            </a:r>
            <a:r>
              <a:rPr lang="tr-TR" dirty="0"/>
              <a:t> (cont’d)</a:t>
            </a:r>
            <a:endParaRPr lang="en-GB" dirty="0"/>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a:blip r:embed="rId2"/>
          <a:stretch>
            <a:fillRect/>
          </a:stretch>
        </p:blipFill>
        <p:spPr>
          <a:xfrm>
            <a:off x="838200" y="1825625"/>
            <a:ext cx="7702118" cy="3704719"/>
          </a:xfrm>
          <a:prstGeom prst="rect">
            <a:avLst/>
          </a:prstGeom>
        </p:spPr>
      </p:pic>
      <p:sp>
        <p:nvSpPr>
          <p:cNvPr id="5" name="Rectangle 4"/>
          <p:cNvSpPr/>
          <p:nvPr/>
        </p:nvSpPr>
        <p:spPr>
          <a:xfrm>
            <a:off x="3806787" y="2867488"/>
            <a:ext cx="1526295" cy="253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356423" y="2867487"/>
            <a:ext cx="1479154" cy="2459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663084" y="5576798"/>
            <a:ext cx="3752295" cy="1200329"/>
          </a:xfrm>
          <a:prstGeom prst="rect">
            <a:avLst/>
          </a:prstGeom>
        </p:spPr>
        <p:txBody>
          <a:bodyPr wrap="square">
            <a:spAutoFit/>
          </a:bodyPr>
          <a:lstStyle/>
          <a:p>
            <a:r>
              <a:rPr lang="tr-TR" dirty="0">
                <a:solidFill>
                  <a:srgbClr val="000000"/>
                </a:solidFill>
                <a:latin typeface="Palatino-Roman"/>
              </a:rPr>
              <a:t>The </a:t>
            </a:r>
            <a:r>
              <a:rPr lang="en-GB" dirty="0">
                <a:solidFill>
                  <a:srgbClr val="000000"/>
                </a:solidFill>
                <a:latin typeface="Palatino-Roman"/>
              </a:rPr>
              <a:t>equivalent amounts in real dollars decline over the 10-year</a:t>
            </a:r>
            <a:r>
              <a:rPr lang="tr-TR" dirty="0">
                <a:solidFill>
                  <a:srgbClr val="000000"/>
                </a:solidFill>
                <a:latin typeface="Palatino-Roman"/>
              </a:rPr>
              <a:t> </a:t>
            </a:r>
            <a:r>
              <a:rPr lang="en-GB" dirty="0">
                <a:solidFill>
                  <a:srgbClr val="000000"/>
                </a:solidFill>
                <a:latin typeface="Palatino-Roman"/>
              </a:rPr>
              <a:t>interval to $1,117 in the final year.</a:t>
            </a:r>
            <a:r>
              <a:rPr lang="en-GB" dirty="0"/>
              <a:t> </a:t>
            </a:r>
            <a:br>
              <a:rPr lang="en-GB" dirty="0"/>
            </a:br>
            <a:endParaRPr lang="en-GB" dirty="0"/>
          </a:p>
        </p:txBody>
      </p:sp>
      <p:sp>
        <p:nvSpPr>
          <p:cNvPr id="8" name="Rectangle 7"/>
          <p:cNvSpPr/>
          <p:nvPr/>
        </p:nvSpPr>
        <p:spPr>
          <a:xfrm>
            <a:off x="7378341" y="5576797"/>
            <a:ext cx="3299534" cy="1200329"/>
          </a:xfrm>
          <a:prstGeom prst="rect">
            <a:avLst/>
          </a:prstGeom>
        </p:spPr>
        <p:txBody>
          <a:bodyPr wrap="square">
            <a:spAutoFit/>
          </a:bodyPr>
          <a:lstStyle/>
          <a:p>
            <a:r>
              <a:rPr lang="tr-TR" dirty="0">
                <a:solidFill>
                  <a:srgbClr val="000000"/>
                </a:solidFill>
                <a:latin typeface="Palatino-Roman"/>
              </a:rPr>
              <a:t>The </a:t>
            </a:r>
            <a:r>
              <a:rPr lang="en-GB" dirty="0">
                <a:solidFill>
                  <a:srgbClr val="000000"/>
                </a:solidFill>
                <a:latin typeface="Palatino-Roman"/>
              </a:rPr>
              <a:t>equivalent amounts in</a:t>
            </a:r>
            <a:r>
              <a:rPr lang="tr-TR" dirty="0">
                <a:solidFill>
                  <a:srgbClr val="000000"/>
                </a:solidFill>
                <a:latin typeface="Palatino-Roman"/>
              </a:rPr>
              <a:t> </a:t>
            </a:r>
            <a:r>
              <a:rPr lang="en-GB" dirty="0">
                <a:solidFill>
                  <a:srgbClr val="000000"/>
                </a:solidFill>
                <a:latin typeface="Palatino-Roman"/>
              </a:rPr>
              <a:t>actual dollars rise to $3,582 by year 10</a:t>
            </a:r>
            <a:r>
              <a:rPr lang="en-GB" dirty="0"/>
              <a:t> </a:t>
            </a:r>
            <a:br>
              <a:rPr lang="en-GB" dirty="0"/>
            </a:br>
            <a:endParaRPr lang="en-GB" dirty="0"/>
          </a:p>
        </p:txBody>
      </p:sp>
      <p:pic>
        <p:nvPicPr>
          <p:cNvPr id="9" name="Picture 8"/>
          <p:cNvPicPr>
            <a:picLocks noChangeAspect="1"/>
          </p:cNvPicPr>
          <p:nvPr/>
        </p:nvPicPr>
        <p:blipFill rotWithShape="1">
          <a:blip r:embed="rId2"/>
          <a:srcRect l="32865" t="27806" r="43511" b="4746"/>
          <a:stretch/>
        </p:blipFill>
        <p:spPr>
          <a:xfrm>
            <a:off x="3080290" y="2864867"/>
            <a:ext cx="1819537" cy="2498757"/>
          </a:xfrm>
          <a:prstGeom prst="rect">
            <a:avLst/>
          </a:prstGeom>
        </p:spPr>
      </p:pic>
      <p:pic>
        <p:nvPicPr>
          <p:cNvPr id="10" name="Picture 9"/>
          <p:cNvPicPr>
            <a:picLocks noChangeAspect="1"/>
          </p:cNvPicPr>
          <p:nvPr/>
        </p:nvPicPr>
        <p:blipFill rotWithShape="1">
          <a:blip r:embed="rId2"/>
          <a:srcRect l="60941" t="27806" r="20587" b="4746"/>
          <a:stretch/>
        </p:blipFill>
        <p:spPr>
          <a:xfrm>
            <a:off x="5553809" y="2864867"/>
            <a:ext cx="1422759" cy="2498757"/>
          </a:xfrm>
          <a:prstGeom prst="rect">
            <a:avLst/>
          </a:prstGeom>
        </p:spPr>
      </p:pic>
    </p:spTree>
    <p:extLst>
      <p:ext uri="{BB962C8B-B14F-4D97-AF65-F5344CB8AC3E}">
        <p14:creationId xmlns:p14="http://schemas.microsoft.com/office/powerpoint/2010/main" val="75859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and Responsive Annuities</a:t>
            </a:r>
            <a:r>
              <a:rPr lang="tr-TR" dirty="0"/>
              <a:t> (cont’d)</a:t>
            </a:r>
            <a:endParaRPr lang="en-GB" dirty="0"/>
          </a:p>
        </p:txBody>
      </p:sp>
      <p:sp>
        <p:nvSpPr>
          <p:cNvPr id="3" name="Content Placeholder 2"/>
          <p:cNvSpPr>
            <a:spLocks noGrp="1"/>
          </p:cNvSpPr>
          <p:nvPr>
            <p:ph idx="1"/>
          </p:nvPr>
        </p:nvSpPr>
        <p:spPr/>
        <p:txBody>
          <a:bodyPr>
            <a:normAutofit fontScale="92500" lnSpcReduction="10000"/>
          </a:bodyPr>
          <a:lstStyle/>
          <a:p>
            <a:r>
              <a:rPr lang="tr-TR" dirty="0"/>
              <a:t>I</a:t>
            </a:r>
            <a:r>
              <a:rPr lang="en-GB" dirty="0" err="1"/>
              <a:t>ncluded</a:t>
            </a:r>
            <a:r>
              <a:rPr lang="en-GB" dirty="0"/>
              <a:t> in engineering economy studies are certain quantities unresponsive to</a:t>
            </a:r>
            <a:r>
              <a:rPr lang="tr-TR" dirty="0"/>
              <a:t> </a:t>
            </a:r>
            <a:r>
              <a:rPr lang="en-GB" dirty="0"/>
              <a:t>general price inflation. </a:t>
            </a:r>
            <a:endParaRPr lang="tr-TR" dirty="0"/>
          </a:p>
          <a:p>
            <a:r>
              <a:rPr lang="en-GB" dirty="0"/>
              <a:t>For instance, depreciation amounts, once determined, do</a:t>
            </a:r>
            <a:r>
              <a:rPr lang="tr-TR" dirty="0"/>
              <a:t> </a:t>
            </a:r>
            <a:r>
              <a:rPr lang="en-GB" dirty="0"/>
              <a:t>not increase (with present accounting practices) to keep pace with general price</a:t>
            </a:r>
            <a:r>
              <a:rPr lang="tr-TR" dirty="0"/>
              <a:t> </a:t>
            </a:r>
            <a:r>
              <a:rPr lang="en-GB" dirty="0"/>
              <a:t>inflation; lease fees and interest charges typically are contractually fixed for a</a:t>
            </a:r>
            <a:r>
              <a:rPr lang="tr-TR" dirty="0"/>
              <a:t> </a:t>
            </a:r>
            <a:r>
              <a:rPr lang="en-GB" dirty="0"/>
              <a:t>given period of time. Thus, it is important when doing an actual-dollar analysis</a:t>
            </a:r>
            <a:r>
              <a:rPr lang="tr-TR" dirty="0"/>
              <a:t> </a:t>
            </a:r>
            <a:r>
              <a:rPr lang="en-GB" dirty="0"/>
              <a:t>to recognize the quantities that are unresponsive to general price inflation, and</a:t>
            </a:r>
            <a:r>
              <a:rPr lang="tr-TR" dirty="0"/>
              <a:t> </a:t>
            </a:r>
            <a:r>
              <a:rPr lang="en-GB" dirty="0"/>
              <a:t>when doing a real-dollar analysis to convert these A$ quantities to R$ quantities</a:t>
            </a:r>
            <a:r>
              <a:rPr lang="tr-TR" dirty="0"/>
              <a:t>.</a:t>
            </a:r>
          </a:p>
          <a:p>
            <a:r>
              <a:rPr lang="en-GB" dirty="0"/>
              <a:t>If this is not done, not all cash flows will be in the same dollar domain (A$ or</a:t>
            </a:r>
            <a:r>
              <a:rPr lang="tr-TR" dirty="0"/>
              <a:t> </a:t>
            </a:r>
            <a:r>
              <a:rPr lang="en-GB" dirty="0"/>
              <a:t>R$), and the analysis results will be distorted. </a:t>
            </a:r>
            <a:br>
              <a:rPr lang="en-GB" dirty="0"/>
            </a:br>
            <a:endParaRPr lang="en-GB" dirty="0"/>
          </a:p>
        </p:txBody>
      </p:sp>
    </p:spTree>
    <p:extLst>
      <p:ext uri="{BB962C8B-B14F-4D97-AF65-F5344CB8AC3E}">
        <p14:creationId xmlns:p14="http://schemas.microsoft.com/office/powerpoint/2010/main" val="1883952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Example</a:t>
            </a:r>
            <a:br>
              <a:rPr lang="tr-TR" dirty="0"/>
            </a:br>
            <a:r>
              <a:rPr lang="en-GB" sz="3100" i="1" dirty="0"/>
              <a:t>Impact of Deflation on the Current Price of a Bond</a:t>
            </a:r>
          </a:p>
        </p:txBody>
      </p:sp>
      <p:sp>
        <p:nvSpPr>
          <p:cNvPr id="3" name="Content Placeholder 2"/>
          <p:cNvSpPr>
            <a:spLocks noGrp="1"/>
          </p:cNvSpPr>
          <p:nvPr>
            <p:ph idx="1"/>
          </p:nvPr>
        </p:nvSpPr>
        <p:spPr/>
        <p:txBody>
          <a:bodyPr>
            <a:normAutofit/>
          </a:bodyPr>
          <a:lstStyle/>
          <a:p>
            <a:r>
              <a:rPr lang="en-GB" dirty="0"/>
              <a:t>Suppose that deflation occurs in the U.S. economy and that the CPI (as a measure</a:t>
            </a:r>
            <a:r>
              <a:rPr lang="tr-TR" dirty="0"/>
              <a:t> </a:t>
            </a:r>
            <a:r>
              <a:rPr lang="en-GB" dirty="0"/>
              <a:t>of </a:t>
            </a:r>
            <a:r>
              <a:rPr lang="en-GB" i="1" dirty="0"/>
              <a:t>f</a:t>
            </a:r>
            <a:r>
              <a:rPr lang="en-GB" dirty="0"/>
              <a:t>) is expected to decrease an average of 2% per year for the next five years.</a:t>
            </a:r>
            <a:endParaRPr lang="tr-TR" dirty="0"/>
          </a:p>
          <a:p>
            <a:r>
              <a:rPr lang="en-GB" dirty="0"/>
              <a:t>A bond with a face (par) value of $10,000 and a life of five years (i.e., it will be</a:t>
            </a:r>
            <a:r>
              <a:rPr lang="tr-TR" dirty="0"/>
              <a:t> </a:t>
            </a:r>
            <a:r>
              <a:rPr lang="en-GB" dirty="0"/>
              <a:t>redeemed in five years) pays an interest (bond) rate of 5% per year. The interest</a:t>
            </a:r>
            <a:r>
              <a:rPr lang="tr-TR" dirty="0"/>
              <a:t> </a:t>
            </a:r>
            <a:r>
              <a:rPr lang="en-GB" dirty="0"/>
              <a:t>is paid to the owner of the bond once each year. If an investor expects a </a:t>
            </a:r>
            <a:r>
              <a:rPr lang="en-GB" i="1" dirty="0"/>
              <a:t>real </a:t>
            </a:r>
            <a:r>
              <a:rPr lang="en-GB" dirty="0"/>
              <a:t>rate</a:t>
            </a:r>
            <a:r>
              <a:rPr lang="tr-TR" dirty="0"/>
              <a:t> </a:t>
            </a:r>
            <a:r>
              <a:rPr lang="en-GB" dirty="0"/>
              <a:t>of return of 4% per year, what is the maximum amount that should be paid now</a:t>
            </a:r>
            <a:r>
              <a:rPr lang="tr-TR" dirty="0"/>
              <a:t> </a:t>
            </a:r>
            <a:r>
              <a:rPr lang="en-GB" dirty="0"/>
              <a:t>for this bond? </a:t>
            </a:r>
          </a:p>
        </p:txBody>
      </p:sp>
    </p:spTree>
    <p:extLst>
      <p:ext uri="{BB962C8B-B14F-4D97-AF65-F5344CB8AC3E}">
        <p14:creationId xmlns:p14="http://schemas.microsoft.com/office/powerpoint/2010/main" val="45349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bonds work?</a:t>
            </a:r>
          </a:p>
        </p:txBody>
      </p:sp>
      <p:sp>
        <p:nvSpPr>
          <p:cNvPr id="3" name="Content Placeholder 2"/>
          <p:cNvSpPr>
            <a:spLocks noGrp="1"/>
          </p:cNvSpPr>
          <p:nvPr>
            <p:ph idx="1"/>
          </p:nvPr>
        </p:nvSpPr>
        <p:spPr>
          <a:xfrm>
            <a:off x="838200" y="1825625"/>
            <a:ext cx="10738282" cy="4351338"/>
          </a:xfrm>
        </p:spPr>
        <p:txBody>
          <a:bodyPr>
            <a:normAutofit fontScale="92500" lnSpcReduction="10000"/>
          </a:bodyPr>
          <a:lstStyle/>
          <a:p>
            <a:r>
              <a:rPr lang="en-GB" dirty="0"/>
              <a:t>Businesses often need loans to fund operations, move into new markets, innovate and grow in general. But the amount they need often surpasses what a bank can provide. So another useful way for corporations to raise the necessary funds is to issue bonds to whoever wants to buy them.</a:t>
            </a:r>
            <a:endParaRPr lang="tr-TR" dirty="0"/>
          </a:p>
          <a:p>
            <a:r>
              <a:rPr lang="en-GB" dirty="0"/>
              <a:t>But that's all a bond is - a loan. When you buy a bond, you're lending money to the organization that issues it. The company, in return, promises to pay interest payments to you for the length of the loan. </a:t>
            </a:r>
            <a:endParaRPr lang="tr-TR" dirty="0"/>
          </a:p>
          <a:p>
            <a:r>
              <a:rPr lang="en-GB" dirty="0"/>
              <a:t>How much and how often you get paid interest depends on the terms of the bond. These interest payments are usually doled out semi-annually, but they can also be sent out annually, quarterly or even monthly. </a:t>
            </a:r>
            <a:endParaRPr lang="tr-TR" dirty="0"/>
          </a:p>
          <a:p>
            <a:r>
              <a:rPr lang="en-GB" dirty="0"/>
              <a:t>When the bond reaches the date of </a:t>
            </a:r>
            <a:r>
              <a:rPr lang="en-GB" b="1" dirty="0"/>
              <a:t>maturity</a:t>
            </a:r>
            <a:r>
              <a:rPr lang="en-GB" dirty="0"/>
              <a:t>, the issuer repays the </a:t>
            </a:r>
            <a:r>
              <a:rPr lang="en-GB" b="1" dirty="0"/>
              <a:t>principle</a:t>
            </a:r>
            <a:r>
              <a:rPr lang="en-GB" dirty="0"/>
              <a:t>, or original amount of the loan.</a:t>
            </a:r>
          </a:p>
        </p:txBody>
      </p:sp>
    </p:spTree>
    <p:extLst>
      <p:ext uri="{BB962C8B-B14F-4D97-AF65-F5344CB8AC3E}">
        <p14:creationId xmlns:p14="http://schemas.microsoft.com/office/powerpoint/2010/main" val="1424950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Treasury Bond</a:t>
            </a:r>
            <a:endParaRPr lang="en-GB" dirty="0"/>
          </a:p>
        </p:txBody>
      </p:sp>
      <p:pic>
        <p:nvPicPr>
          <p:cNvPr id="1026" name="Picture 2" descr="http://borsanasiloynanir.co/file/devlet-tahvilinin-ozellikle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600075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611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Back to the Example</a:t>
            </a:r>
            <a:br>
              <a:rPr lang="tr-TR" dirty="0"/>
            </a:br>
            <a:r>
              <a:rPr lang="en-GB" sz="3100" i="1" dirty="0"/>
              <a:t>Impact of Deflation on the Current Price of a Bond</a:t>
            </a:r>
          </a:p>
        </p:txBody>
      </p:sp>
      <p:sp>
        <p:nvSpPr>
          <p:cNvPr id="3" name="Content Placeholder 2"/>
          <p:cNvSpPr>
            <a:spLocks noGrp="1"/>
          </p:cNvSpPr>
          <p:nvPr>
            <p:ph idx="1"/>
          </p:nvPr>
        </p:nvSpPr>
        <p:spPr/>
        <p:txBody>
          <a:bodyPr>
            <a:normAutofit/>
          </a:bodyPr>
          <a:lstStyle/>
          <a:p>
            <a:r>
              <a:rPr lang="en-GB" dirty="0"/>
              <a:t>Suppose that deflation occurs in the U.S. economy and that the CPI (as a measure</a:t>
            </a:r>
            <a:r>
              <a:rPr lang="tr-TR" dirty="0"/>
              <a:t> </a:t>
            </a:r>
            <a:r>
              <a:rPr lang="en-GB" dirty="0"/>
              <a:t>of </a:t>
            </a:r>
            <a:r>
              <a:rPr lang="en-GB" i="1" dirty="0"/>
              <a:t>f</a:t>
            </a:r>
            <a:r>
              <a:rPr lang="en-GB" dirty="0"/>
              <a:t>) is expected to decrease an average of 2% per year for the next five years.</a:t>
            </a:r>
            <a:endParaRPr lang="tr-TR" dirty="0"/>
          </a:p>
          <a:p>
            <a:r>
              <a:rPr lang="en-GB" dirty="0"/>
              <a:t>A bond with a face (par) value</a:t>
            </a:r>
            <a:r>
              <a:rPr lang="tr-TR" dirty="0"/>
              <a:t>*</a:t>
            </a:r>
            <a:r>
              <a:rPr lang="en-GB" dirty="0"/>
              <a:t> of $10,000 and a life of five years</a:t>
            </a:r>
            <a:r>
              <a:rPr lang="tr-TR" dirty="0"/>
              <a:t>  </a:t>
            </a:r>
            <a:r>
              <a:rPr lang="en-GB" dirty="0"/>
              <a:t> (i.e., it will be</a:t>
            </a:r>
            <a:r>
              <a:rPr lang="tr-TR" dirty="0"/>
              <a:t> </a:t>
            </a:r>
            <a:r>
              <a:rPr lang="en-GB" dirty="0"/>
              <a:t>redeemed in five years) pays an interest (bond) rate of 5% per year. The interest</a:t>
            </a:r>
            <a:r>
              <a:rPr lang="tr-TR" dirty="0"/>
              <a:t> </a:t>
            </a:r>
            <a:r>
              <a:rPr lang="en-GB" dirty="0"/>
              <a:t>is paid to the owner of the bond once each year. If an investor expects a </a:t>
            </a:r>
            <a:r>
              <a:rPr lang="en-GB" b="1" i="1" dirty="0"/>
              <a:t>real</a:t>
            </a:r>
            <a:r>
              <a:rPr lang="en-GB" i="1" dirty="0"/>
              <a:t> </a:t>
            </a:r>
            <a:r>
              <a:rPr lang="en-GB" dirty="0"/>
              <a:t>rate</a:t>
            </a:r>
            <a:r>
              <a:rPr lang="tr-TR" dirty="0"/>
              <a:t> </a:t>
            </a:r>
            <a:r>
              <a:rPr lang="en-GB" dirty="0"/>
              <a:t>of return of 4% per year, what is the maximum amount that should be paid now</a:t>
            </a:r>
            <a:r>
              <a:rPr lang="tr-TR" dirty="0"/>
              <a:t> </a:t>
            </a:r>
            <a:r>
              <a:rPr lang="en-GB" dirty="0"/>
              <a:t>for this bond? </a:t>
            </a:r>
          </a:p>
        </p:txBody>
      </p:sp>
      <p:sp>
        <p:nvSpPr>
          <p:cNvPr id="4" name="Rectangle 3"/>
          <p:cNvSpPr/>
          <p:nvPr/>
        </p:nvSpPr>
        <p:spPr>
          <a:xfrm>
            <a:off x="1013395" y="5850235"/>
            <a:ext cx="8436102" cy="923330"/>
          </a:xfrm>
          <a:prstGeom prst="rect">
            <a:avLst/>
          </a:prstGeom>
        </p:spPr>
        <p:txBody>
          <a:bodyPr wrap="square">
            <a:spAutoFit/>
          </a:bodyPr>
          <a:lstStyle/>
          <a:p>
            <a:r>
              <a:rPr lang="tr-TR" i="1" dirty="0">
                <a:solidFill>
                  <a:srgbClr val="111111"/>
                </a:solidFill>
                <a:latin typeface="sourcesanspro-regular-webfont"/>
              </a:rPr>
              <a:t>* </a:t>
            </a:r>
            <a:r>
              <a:rPr lang="en-GB" i="1" dirty="0">
                <a:solidFill>
                  <a:srgbClr val="111111"/>
                </a:solidFill>
                <a:latin typeface="sourcesanspro-regular-webfont"/>
              </a:rPr>
              <a:t>bond's price when it is first issued</a:t>
            </a:r>
            <a:endParaRPr lang="tr-TR" i="1" dirty="0">
              <a:solidFill>
                <a:srgbClr val="111111"/>
              </a:solidFill>
              <a:latin typeface="sourcesanspro-regular-webfont"/>
            </a:endParaRPr>
          </a:p>
          <a:p>
            <a:r>
              <a:rPr lang="tr-TR" i="1" dirty="0"/>
              <a:t>      w</a:t>
            </a:r>
            <a:r>
              <a:rPr lang="en-GB" i="1" dirty="0"/>
              <a:t>hen the bond's price is below the par value, the bond is selling "at a discount"; </a:t>
            </a:r>
            <a:endParaRPr lang="tr-TR" i="1" dirty="0"/>
          </a:p>
          <a:p>
            <a:r>
              <a:rPr lang="tr-TR" i="1" dirty="0"/>
              <a:t>      </a:t>
            </a:r>
            <a:r>
              <a:rPr lang="en-GB" i="1" dirty="0"/>
              <a:t>when the bond's price is above par value, the bond is selling "at a premium."</a:t>
            </a:r>
          </a:p>
        </p:txBody>
      </p:sp>
    </p:spTree>
    <p:extLst>
      <p:ext uri="{BB962C8B-B14F-4D97-AF65-F5344CB8AC3E}">
        <p14:creationId xmlns:p14="http://schemas.microsoft.com/office/powerpoint/2010/main" val="361384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The cash flows over the life of the bond are 0.05($10,000) = $500 per year in</a:t>
            </a:r>
            <a:r>
              <a:rPr lang="tr-TR" dirty="0"/>
              <a:t> </a:t>
            </a:r>
            <a:r>
              <a:rPr lang="en-GB" dirty="0"/>
              <a:t>interest </a:t>
            </a:r>
            <a:r>
              <a:rPr lang="en-GB" b="1" dirty="0"/>
              <a:t>(actual dollars) </a:t>
            </a:r>
            <a:r>
              <a:rPr lang="en-GB" dirty="0"/>
              <a:t>for years one through five, plus the redemption of $10,000</a:t>
            </a:r>
            <a:r>
              <a:rPr lang="tr-TR" dirty="0"/>
              <a:t> </a:t>
            </a:r>
            <a:r>
              <a:rPr lang="en-GB" dirty="0"/>
              <a:t>(the face value of the bond), also in actual dollars, at the end of year five. To</a:t>
            </a:r>
            <a:r>
              <a:rPr lang="tr-TR" dirty="0"/>
              <a:t> </a:t>
            </a:r>
            <a:r>
              <a:rPr lang="en-GB" dirty="0"/>
              <a:t>determine the current value of this bond (i.e., the maximum amount an investor</a:t>
            </a:r>
            <a:r>
              <a:rPr lang="tr-TR" dirty="0"/>
              <a:t> </a:t>
            </a:r>
            <a:r>
              <a:rPr lang="en-GB" dirty="0"/>
              <a:t>should pay for it), these cash flows must be discounted to the present, using the</a:t>
            </a:r>
            <a:r>
              <a:rPr lang="tr-TR" dirty="0"/>
              <a:t> </a:t>
            </a:r>
            <a:r>
              <a:rPr lang="en-GB" dirty="0"/>
              <a:t>market interest rate. </a:t>
            </a:r>
            <a:r>
              <a:rPr lang="tr-TR" dirty="0"/>
              <a:t>W</a:t>
            </a:r>
            <a:r>
              <a:rPr lang="en-GB" dirty="0"/>
              <a:t>e can compute </a:t>
            </a:r>
            <a:r>
              <a:rPr lang="en-GB" i="1" dirty="0" err="1"/>
              <a:t>i</a:t>
            </a:r>
            <a:r>
              <a:rPr lang="en-GB" i="1" baseline="-25000" dirty="0" err="1"/>
              <a:t>m</a:t>
            </a:r>
            <a:r>
              <a:rPr lang="en-GB" i="1" dirty="0"/>
              <a:t> </a:t>
            </a:r>
            <a:r>
              <a:rPr lang="en-GB" dirty="0"/>
              <a:t>(where </a:t>
            </a:r>
            <a:r>
              <a:rPr lang="en-GB" i="1" dirty="0"/>
              <a:t>f </a:t>
            </a:r>
            <a:r>
              <a:rPr lang="en-GB" dirty="0"/>
              <a:t>= -2%</a:t>
            </a:r>
            <a:r>
              <a:rPr lang="tr-TR" dirty="0"/>
              <a:t> </a:t>
            </a:r>
            <a:r>
              <a:rPr lang="en-GB" dirty="0"/>
              <a:t>per year) as follows: </a:t>
            </a:r>
            <a:endParaRPr lang="tr-TR" dirty="0"/>
          </a:p>
          <a:p>
            <a:endParaRPr lang="tr-TR" dirty="0"/>
          </a:p>
          <a:p>
            <a:r>
              <a:rPr lang="en-GB" i="1" dirty="0" err="1"/>
              <a:t>i</a:t>
            </a:r>
            <a:r>
              <a:rPr lang="en-GB" i="1" baseline="-25000" dirty="0" err="1"/>
              <a:t>m</a:t>
            </a:r>
            <a:r>
              <a:rPr lang="en-GB" i="1" dirty="0"/>
              <a:t> </a:t>
            </a:r>
            <a:r>
              <a:rPr lang="tr-TR" i="1" dirty="0"/>
              <a:t>	</a:t>
            </a:r>
            <a:r>
              <a:rPr lang="en-GB" dirty="0"/>
              <a:t>= </a:t>
            </a:r>
            <a:r>
              <a:rPr lang="en-GB" i="1" dirty="0" err="1"/>
              <a:t>i</a:t>
            </a:r>
            <a:r>
              <a:rPr lang="en-GB" i="1" baseline="-25000" dirty="0" err="1"/>
              <a:t>r</a:t>
            </a:r>
            <a:r>
              <a:rPr lang="en-GB" i="1" dirty="0"/>
              <a:t> </a:t>
            </a:r>
            <a:r>
              <a:rPr lang="en-GB" dirty="0"/>
              <a:t>+ </a:t>
            </a:r>
            <a:r>
              <a:rPr lang="en-GB" i="1" dirty="0"/>
              <a:t>f </a:t>
            </a:r>
            <a:r>
              <a:rPr lang="en-GB" dirty="0"/>
              <a:t>+ </a:t>
            </a:r>
            <a:r>
              <a:rPr lang="en-GB" i="1" dirty="0" err="1"/>
              <a:t>i</a:t>
            </a:r>
            <a:r>
              <a:rPr lang="en-GB" i="1" baseline="-25000" dirty="0" err="1"/>
              <a:t>r</a:t>
            </a:r>
            <a:r>
              <a:rPr lang="tr-TR" i="1" baseline="-25000" dirty="0"/>
              <a:t> </a:t>
            </a:r>
            <a:r>
              <a:rPr lang="en-GB" dirty="0"/>
              <a:t>(</a:t>
            </a:r>
            <a:r>
              <a:rPr lang="en-GB" i="1" dirty="0"/>
              <a:t>f</a:t>
            </a:r>
            <a:r>
              <a:rPr lang="en-GB" dirty="0"/>
              <a:t>)</a:t>
            </a:r>
            <a:r>
              <a:rPr lang="en-GB" i="1" dirty="0"/>
              <a:t> </a:t>
            </a:r>
            <a:r>
              <a:rPr lang="en-GB" dirty="0"/>
              <a:t>= 0.04 - 0.02 - 0.04(0.02)</a:t>
            </a:r>
            <a:br>
              <a:rPr lang="en-GB" i="1" dirty="0"/>
            </a:br>
            <a:r>
              <a:rPr lang="tr-TR" i="1" dirty="0"/>
              <a:t>	</a:t>
            </a:r>
            <a:r>
              <a:rPr lang="en-GB" dirty="0"/>
              <a:t>= 0.0192, or 1.92% per year. </a:t>
            </a:r>
          </a:p>
        </p:txBody>
      </p:sp>
      <p:sp>
        <p:nvSpPr>
          <p:cNvPr id="4" name="Title 1"/>
          <p:cNvSpPr>
            <a:spLocks noGrp="1"/>
          </p:cNvSpPr>
          <p:nvPr>
            <p:ph type="title"/>
          </p:nvPr>
        </p:nvSpPr>
        <p:spPr>
          <a:xfrm>
            <a:off x="838200" y="365125"/>
            <a:ext cx="10515600" cy="1325563"/>
          </a:xfrm>
        </p:spPr>
        <p:txBody>
          <a:bodyPr>
            <a:normAutofit/>
          </a:bodyPr>
          <a:lstStyle/>
          <a:p>
            <a:r>
              <a:rPr lang="tr-TR" dirty="0"/>
              <a:t>Solution</a:t>
            </a:r>
            <a:br>
              <a:rPr lang="tr-TR" dirty="0"/>
            </a:br>
            <a:r>
              <a:rPr lang="en-GB" sz="3100" i="1" dirty="0"/>
              <a:t>Impact of Deflation on the Current Price of a Bond</a:t>
            </a:r>
          </a:p>
        </p:txBody>
      </p:sp>
    </p:spTree>
    <p:extLst>
      <p:ext uri="{BB962C8B-B14F-4D97-AF65-F5344CB8AC3E}">
        <p14:creationId xmlns:p14="http://schemas.microsoft.com/office/powerpoint/2010/main" val="172022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General price </a:t>
            </a:r>
            <a:r>
              <a:rPr lang="en-GB" b="1" i="1" dirty="0">
                <a:solidFill>
                  <a:srgbClr val="C00000"/>
                </a:solidFill>
              </a:rPr>
              <a:t>deflation</a:t>
            </a:r>
            <a:r>
              <a:rPr lang="en-GB" dirty="0"/>
              <a:t> </a:t>
            </a:r>
          </a:p>
          <a:p>
            <a:pPr lvl="1"/>
            <a:r>
              <a:rPr lang="en-US" dirty="0"/>
              <a:t>a decrease in the average price for goods and services with an </a:t>
            </a:r>
            <a:r>
              <a:rPr lang="en-US" u="sng" dirty="0"/>
              <a:t>increase in the purchasing power</a:t>
            </a:r>
            <a:r>
              <a:rPr lang="en-US" dirty="0"/>
              <a:t> of the monetary unit.</a:t>
            </a:r>
            <a:endParaRPr lang="tr-TR" dirty="0"/>
          </a:p>
          <a:p>
            <a:pPr lvl="1"/>
            <a:r>
              <a:rPr lang="en-GB" dirty="0"/>
              <a:t>Deflation occurs when the inflation rate falls below 0% </a:t>
            </a:r>
            <a:r>
              <a:rPr lang="tr-TR" dirty="0"/>
              <a:t>                                                </a:t>
            </a:r>
            <a:r>
              <a:rPr lang="en-GB" dirty="0"/>
              <a:t>(a negative inflation rate).</a:t>
            </a:r>
            <a:endParaRPr lang="en-US" dirty="0"/>
          </a:p>
          <a:p>
            <a:endParaRPr lang="en-US" dirty="0"/>
          </a:p>
          <a:p>
            <a:r>
              <a:rPr lang="en-US" dirty="0"/>
              <a:t>The history of price changes shows that price inflation is much more common than general price deflation.</a:t>
            </a:r>
            <a:endParaRPr lang="tr-TR" dirty="0"/>
          </a:p>
          <a:p>
            <a:endParaRPr lang="tr-TR" dirty="0"/>
          </a:p>
          <a:p>
            <a:r>
              <a:rPr lang="tr-TR" dirty="0"/>
              <a:t>How can you </a:t>
            </a:r>
            <a:r>
              <a:rPr lang="en-GB" dirty="0"/>
              <a:t>estimate general price</a:t>
            </a:r>
            <a:r>
              <a:rPr lang="tr-TR" dirty="0"/>
              <a:t> </a:t>
            </a:r>
            <a:r>
              <a:rPr lang="en-GB" dirty="0"/>
              <a:t>inflation or deflation</a:t>
            </a:r>
            <a:r>
              <a:rPr lang="tr-TR" dirty="0"/>
              <a:t>?</a:t>
            </a:r>
            <a:endParaRPr lang="en-GB" dirty="0"/>
          </a:p>
        </p:txBody>
      </p:sp>
      <p:sp>
        <p:nvSpPr>
          <p:cNvPr id="4" name="Title 1"/>
          <p:cNvSpPr>
            <a:spLocks noGrp="1"/>
          </p:cNvSpPr>
          <p:nvPr>
            <p:ph type="title"/>
          </p:nvPr>
        </p:nvSpPr>
        <p:spPr>
          <a:xfrm>
            <a:off x="838200" y="365125"/>
            <a:ext cx="10515600" cy="1325563"/>
          </a:xfrm>
        </p:spPr>
        <p:txBody>
          <a:bodyPr/>
          <a:lstStyle/>
          <a:p>
            <a:r>
              <a:rPr lang="en-GB" dirty="0"/>
              <a:t>Introduction (cont’d)</a:t>
            </a:r>
          </a:p>
        </p:txBody>
      </p:sp>
    </p:spTree>
    <p:extLst>
      <p:ext uri="{BB962C8B-B14F-4D97-AF65-F5344CB8AC3E}">
        <p14:creationId xmlns:p14="http://schemas.microsoft.com/office/powerpoint/2010/main" val="3829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27443"/>
            <a:ext cx="10515600" cy="2249519"/>
          </a:xfrm>
        </p:spPr>
        <p:txBody>
          <a:bodyPr>
            <a:normAutofit fontScale="92500" lnSpcReduction="10000"/>
          </a:bodyPr>
          <a:lstStyle/>
          <a:p>
            <a:r>
              <a:rPr lang="en-GB" dirty="0"/>
              <a:t>In general, if the rate used to discount the future cash flows over the life of a</a:t>
            </a:r>
            <a:r>
              <a:rPr lang="tr-TR" dirty="0"/>
              <a:t> </a:t>
            </a:r>
            <a:r>
              <a:rPr lang="en-GB" dirty="0"/>
              <a:t>bond is </a:t>
            </a:r>
            <a:r>
              <a:rPr lang="en-GB" i="1" dirty="0"/>
              <a:t>less </a:t>
            </a:r>
            <a:r>
              <a:rPr lang="en-GB" dirty="0"/>
              <a:t>than the bond rate (the situation in this example), then the current</a:t>
            </a:r>
            <a:r>
              <a:rPr lang="tr-TR" dirty="0"/>
              <a:t> </a:t>
            </a:r>
            <a:r>
              <a:rPr lang="en-GB" dirty="0"/>
              <a:t>(market) value will be greater than the bond’s face value. </a:t>
            </a:r>
            <a:endParaRPr lang="tr-TR" dirty="0"/>
          </a:p>
          <a:p>
            <a:r>
              <a:rPr lang="en-GB" dirty="0"/>
              <a:t>Therefore, during</a:t>
            </a:r>
            <a:r>
              <a:rPr lang="tr-TR" dirty="0"/>
              <a:t> </a:t>
            </a:r>
            <a:r>
              <a:rPr lang="en-GB" dirty="0"/>
              <a:t>periods of deflation, owners of bonds (or other types of fixed-income assets)</a:t>
            </a:r>
            <a:r>
              <a:rPr lang="tr-TR" dirty="0"/>
              <a:t> </a:t>
            </a:r>
            <a:r>
              <a:rPr lang="en-GB" dirty="0"/>
              <a:t>need to monitor their market values closely because a </a:t>
            </a:r>
            <a:r>
              <a:rPr lang="en-GB" dirty="0" err="1"/>
              <a:t>favorable</a:t>
            </a:r>
            <a:r>
              <a:rPr lang="en-GB" dirty="0"/>
              <a:t> </a:t>
            </a:r>
            <a:r>
              <a:rPr lang="en-GB" i="1" dirty="0"/>
              <a:t>sell situation</a:t>
            </a:r>
            <a:r>
              <a:rPr lang="tr-TR" i="1" dirty="0"/>
              <a:t> </a:t>
            </a:r>
            <a:r>
              <a:rPr lang="en-GB" dirty="0"/>
              <a:t>may occur. </a:t>
            </a:r>
          </a:p>
        </p:txBody>
      </p:sp>
      <p:sp>
        <p:nvSpPr>
          <p:cNvPr id="4" name="Title 1"/>
          <p:cNvSpPr>
            <a:spLocks noGrp="1"/>
          </p:cNvSpPr>
          <p:nvPr>
            <p:ph type="title"/>
          </p:nvPr>
        </p:nvSpPr>
        <p:spPr>
          <a:xfrm>
            <a:off x="838200" y="365125"/>
            <a:ext cx="10515600" cy="1325563"/>
          </a:xfrm>
        </p:spPr>
        <p:txBody>
          <a:bodyPr>
            <a:normAutofit/>
          </a:bodyPr>
          <a:lstStyle/>
          <a:p>
            <a:r>
              <a:rPr lang="tr-TR" dirty="0"/>
              <a:t>Solution (cont’d)</a:t>
            </a:r>
            <a:br>
              <a:rPr lang="tr-TR" dirty="0"/>
            </a:br>
            <a:r>
              <a:rPr lang="en-GB" sz="3100" i="1" dirty="0"/>
              <a:t>Impact of Deflation on the Current Price of a Bond</a:t>
            </a:r>
          </a:p>
        </p:txBody>
      </p:sp>
      <p:pic>
        <p:nvPicPr>
          <p:cNvPr id="5" name="Picture 4"/>
          <p:cNvPicPr>
            <a:picLocks noChangeAspect="1"/>
          </p:cNvPicPr>
          <p:nvPr/>
        </p:nvPicPr>
        <p:blipFill>
          <a:blip r:embed="rId2"/>
          <a:stretch>
            <a:fillRect/>
          </a:stretch>
        </p:blipFill>
        <p:spPr>
          <a:xfrm>
            <a:off x="838200" y="1811969"/>
            <a:ext cx="8486775" cy="1866900"/>
          </a:xfrm>
          <a:prstGeom prst="rect">
            <a:avLst/>
          </a:prstGeom>
        </p:spPr>
      </p:pic>
    </p:spTree>
    <p:extLst>
      <p:ext uri="{BB962C8B-B14F-4D97-AF65-F5344CB8AC3E}">
        <p14:creationId xmlns:p14="http://schemas.microsoft.com/office/powerpoint/2010/main" val="342585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Price Changes</a:t>
            </a:r>
          </a:p>
        </p:txBody>
      </p:sp>
      <p:sp>
        <p:nvSpPr>
          <p:cNvPr id="3" name="Content Placeholder 2"/>
          <p:cNvSpPr>
            <a:spLocks noGrp="1"/>
          </p:cNvSpPr>
          <p:nvPr>
            <p:ph idx="1"/>
          </p:nvPr>
        </p:nvSpPr>
        <p:spPr>
          <a:xfrm>
            <a:off x="838199" y="1825625"/>
            <a:ext cx="5752724" cy="4351338"/>
          </a:xfrm>
        </p:spPr>
        <p:txBody>
          <a:bodyPr>
            <a:normAutofit fontScale="92500" lnSpcReduction="20000"/>
          </a:bodyPr>
          <a:lstStyle/>
          <a:p>
            <a:r>
              <a:rPr lang="en-GB" dirty="0"/>
              <a:t>One measure of price changes in our economy (and an estimate of general price</a:t>
            </a:r>
            <a:r>
              <a:rPr lang="tr-TR" dirty="0"/>
              <a:t> </a:t>
            </a:r>
            <a:r>
              <a:rPr lang="en-GB" dirty="0"/>
              <a:t>inflation or deflation for the average consumer) is the consumer price index (CPI) </a:t>
            </a:r>
            <a:br>
              <a:rPr lang="en-GB" dirty="0"/>
            </a:br>
            <a:endParaRPr lang="tr-TR" dirty="0"/>
          </a:p>
          <a:p>
            <a:r>
              <a:rPr lang="en-GB" b="1" dirty="0"/>
              <a:t>Consumer price index (CPI) </a:t>
            </a:r>
            <a:r>
              <a:rPr lang="tr-TR" b="1" dirty="0"/>
              <a:t>                                       </a:t>
            </a:r>
            <a:r>
              <a:rPr lang="en-GB" i="1" dirty="0" err="1"/>
              <a:t>Tüketici</a:t>
            </a:r>
            <a:r>
              <a:rPr lang="en-GB" i="1" dirty="0"/>
              <a:t> </a:t>
            </a:r>
            <a:r>
              <a:rPr lang="en-GB" i="1" dirty="0" err="1"/>
              <a:t>fiyat</a:t>
            </a:r>
            <a:r>
              <a:rPr lang="en-GB" i="1" dirty="0"/>
              <a:t> </a:t>
            </a:r>
            <a:r>
              <a:rPr lang="en-GB" i="1" dirty="0" err="1"/>
              <a:t>endeksi</a:t>
            </a:r>
            <a:r>
              <a:rPr lang="en-GB" i="1" dirty="0"/>
              <a:t> (TÜFE)</a:t>
            </a:r>
          </a:p>
          <a:p>
            <a:pPr lvl="1"/>
            <a:r>
              <a:rPr lang="en-US" dirty="0"/>
              <a:t>a composite price index that measures average change in the prices paid for food, shelter, medical care, transportation, apparel, and other selected goods and services used by individuals and families. </a:t>
            </a:r>
            <a:br>
              <a:rPr lang="en-US" dirty="0"/>
            </a:br>
            <a:endParaRPr lang="en-GB" dirty="0"/>
          </a:p>
        </p:txBody>
      </p:sp>
      <p:pic>
        <p:nvPicPr>
          <p:cNvPr id="2050" name="Picture 2" descr="http://www.haberoran.com/files/uploads/news/default/mayis-ayinda-tufede--ea612d36b0e89f59e9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424" y="1999818"/>
            <a:ext cx="5023429" cy="282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Price Changes (cont’d)</a:t>
            </a:r>
          </a:p>
        </p:txBody>
      </p:sp>
      <p:sp>
        <p:nvSpPr>
          <p:cNvPr id="3" name="Content Placeholder 2"/>
          <p:cNvSpPr>
            <a:spLocks noGrp="1"/>
          </p:cNvSpPr>
          <p:nvPr>
            <p:ph idx="1"/>
          </p:nvPr>
        </p:nvSpPr>
        <p:spPr>
          <a:xfrm>
            <a:off x="838200" y="1825625"/>
            <a:ext cx="10515600" cy="4907684"/>
          </a:xfrm>
        </p:spPr>
        <p:txBody>
          <a:bodyPr>
            <a:normAutofit/>
          </a:bodyPr>
          <a:lstStyle/>
          <a:p>
            <a:r>
              <a:rPr lang="en-US" dirty="0"/>
              <a:t>Another measure of price changes in the economy </a:t>
            </a:r>
            <a:r>
              <a:rPr lang="tr-TR" dirty="0"/>
              <a:t>                                      </a:t>
            </a:r>
            <a:r>
              <a:rPr lang="en-US" dirty="0"/>
              <a:t>(and also an estimate of general price inflation or deflation) is </a:t>
            </a:r>
            <a:r>
              <a:rPr lang="tr-TR" dirty="0"/>
              <a:t>                                               </a:t>
            </a:r>
            <a:r>
              <a:rPr lang="en-US" dirty="0"/>
              <a:t>the producer price index (PPI) – </a:t>
            </a:r>
            <a:r>
              <a:rPr lang="tr-TR" dirty="0"/>
              <a:t>Yurt İçi </a:t>
            </a:r>
            <a:r>
              <a:rPr lang="en-US" dirty="0" err="1"/>
              <a:t>Üretici</a:t>
            </a:r>
            <a:r>
              <a:rPr lang="en-US" dirty="0"/>
              <a:t> </a:t>
            </a:r>
            <a:r>
              <a:rPr lang="en-US" dirty="0" err="1"/>
              <a:t>Fiyatı</a:t>
            </a:r>
            <a:r>
              <a:rPr lang="en-US" dirty="0"/>
              <a:t> </a:t>
            </a:r>
            <a:r>
              <a:rPr lang="en-US" dirty="0" err="1"/>
              <a:t>Endeksi</a:t>
            </a:r>
            <a:r>
              <a:rPr lang="en-US" dirty="0"/>
              <a:t> (</a:t>
            </a:r>
            <a:r>
              <a:rPr lang="tr-TR" dirty="0"/>
              <a:t>Yİ-</a:t>
            </a:r>
            <a:r>
              <a:rPr lang="en-US" dirty="0"/>
              <a:t>ÜFE)</a:t>
            </a:r>
            <a:endParaRPr lang="tr-TR" dirty="0"/>
          </a:p>
          <a:p>
            <a:pPr marL="685800" lvl="2">
              <a:spcBef>
                <a:spcPts val="1000"/>
              </a:spcBef>
            </a:pPr>
            <a:r>
              <a:rPr lang="tr-TR" dirty="0"/>
              <a:t>A </a:t>
            </a:r>
            <a:r>
              <a:rPr lang="en-GB" dirty="0"/>
              <a:t>composite measure of average changes in the selling prices of</a:t>
            </a:r>
            <a:r>
              <a:rPr lang="tr-TR" dirty="0"/>
              <a:t> </a:t>
            </a:r>
            <a:r>
              <a:rPr lang="en-GB" dirty="0"/>
              <a:t>items used in the production of goods and services. </a:t>
            </a:r>
            <a:endParaRPr lang="en-US" dirty="0"/>
          </a:p>
        </p:txBody>
      </p:sp>
    </p:spTree>
    <p:extLst>
      <p:ext uri="{BB962C8B-B14F-4D97-AF65-F5344CB8AC3E}">
        <p14:creationId xmlns:p14="http://schemas.microsoft.com/office/powerpoint/2010/main" val="388987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Price Changes (cont’d)</a:t>
            </a:r>
          </a:p>
        </p:txBody>
      </p:sp>
      <p:sp>
        <p:nvSpPr>
          <p:cNvPr id="3" name="Content Placeholder 2"/>
          <p:cNvSpPr>
            <a:spLocks noGrp="1"/>
          </p:cNvSpPr>
          <p:nvPr>
            <p:ph idx="1"/>
          </p:nvPr>
        </p:nvSpPr>
        <p:spPr>
          <a:xfrm>
            <a:off x="838200" y="1825625"/>
            <a:ext cx="10515600" cy="4907684"/>
          </a:xfrm>
        </p:spPr>
        <p:txBody>
          <a:bodyPr>
            <a:normAutofit/>
          </a:bodyPr>
          <a:lstStyle/>
          <a:p>
            <a:r>
              <a:rPr lang="en-US" dirty="0"/>
              <a:t>The CPI and PPI indexes are calculated monthly from survey information by Turkish Statistical Institute (TÜİK)</a:t>
            </a:r>
            <a:endParaRPr lang="en-GB" dirty="0"/>
          </a:p>
        </p:txBody>
      </p:sp>
    </p:spTree>
    <p:extLst>
      <p:ext uri="{BB962C8B-B14F-4D97-AF65-F5344CB8AC3E}">
        <p14:creationId xmlns:p14="http://schemas.microsoft.com/office/powerpoint/2010/main" val="128041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TEFE &amp; ÜFE are replaced with Yİ-ÜFE in 2014</a:t>
            </a:r>
            <a:endParaRPr lang="en-GB" dirty="0"/>
          </a:p>
        </p:txBody>
      </p:sp>
      <p:pic>
        <p:nvPicPr>
          <p:cNvPr id="4" name="Picture 3"/>
          <p:cNvPicPr>
            <a:picLocks noChangeAspect="1"/>
          </p:cNvPicPr>
          <p:nvPr/>
        </p:nvPicPr>
        <p:blipFill rotWithShape="1">
          <a:blip r:embed="rId2"/>
          <a:srcRect l="776" b="32131"/>
          <a:stretch/>
        </p:blipFill>
        <p:spPr>
          <a:xfrm>
            <a:off x="905347" y="1858664"/>
            <a:ext cx="8588334" cy="4318299"/>
          </a:xfrm>
          <a:prstGeom prst="rect">
            <a:avLst/>
          </a:prstGeom>
          <a:ln>
            <a:solidFill>
              <a:schemeClr val="tx1"/>
            </a:solidFill>
          </a:ln>
        </p:spPr>
      </p:pic>
    </p:spTree>
    <p:extLst>
      <p:ext uri="{BB962C8B-B14F-4D97-AF65-F5344CB8AC3E}">
        <p14:creationId xmlns:p14="http://schemas.microsoft.com/office/powerpoint/2010/main" val="84775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Price Changes (cont’d)</a:t>
            </a:r>
          </a:p>
        </p:txBody>
      </p:sp>
      <p:sp>
        <p:nvSpPr>
          <p:cNvPr id="3" name="Content Placeholder 2"/>
          <p:cNvSpPr>
            <a:spLocks noGrp="1"/>
          </p:cNvSpPr>
          <p:nvPr>
            <p:ph idx="1"/>
          </p:nvPr>
        </p:nvSpPr>
        <p:spPr>
          <a:xfrm>
            <a:off x="838200" y="1825625"/>
            <a:ext cx="10515600" cy="4907684"/>
          </a:xfrm>
        </p:spPr>
        <p:txBody>
          <a:bodyPr>
            <a:normAutofit/>
          </a:bodyPr>
          <a:lstStyle/>
          <a:p>
            <a:r>
              <a:rPr lang="en-US" dirty="0"/>
              <a:t>The CPI and PPI indexes are calculated monthly from survey information by Turkish Statistical Institute (TÜİK)</a:t>
            </a:r>
            <a:endParaRPr lang="tr-TR" dirty="0"/>
          </a:p>
          <a:p>
            <a:r>
              <a:rPr lang="en-US" dirty="0">
                <a:hlinkClick r:id="rId2"/>
              </a:rPr>
              <a:t>http://www.tuik.gov.tr/UstMenu.do?metod=kategorist</a:t>
            </a:r>
            <a:r>
              <a:rPr lang="en-US" dirty="0"/>
              <a:t> </a:t>
            </a:r>
          </a:p>
          <a:p>
            <a:r>
              <a:rPr lang="en-US" dirty="0"/>
              <a:t>These indexes are based on current and historical information and may be used, as appropriate, to represent future economic conditions or for short-term forecasting purposes only. </a:t>
            </a:r>
            <a:endParaRPr lang="en-GB" dirty="0"/>
          </a:p>
        </p:txBody>
      </p:sp>
    </p:spTree>
    <p:extLst>
      <p:ext uri="{BB962C8B-B14F-4D97-AF65-F5344CB8AC3E}">
        <p14:creationId xmlns:p14="http://schemas.microsoft.com/office/powerpoint/2010/main" val="147258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2674</Words>
  <Application>Microsoft Office PowerPoint</Application>
  <PresentationFormat>Widescreen</PresentationFormat>
  <Paragraphs>199</Paragraphs>
  <Slides>40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vt:lpstr>
      <vt:lpstr>Calibri</vt:lpstr>
      <vt:lpstr>Calibri Light</vt:lpstr>
      <vt:lpstr>Palatino-Roman</vt:lpstr>
      <vt:lpstr>sourcesanspro-regular-webfont</vt:lpstr>
      <vt:lpstr>Office Theme</vt:lpstr>
      <vt:lpstr>IE 260 – ENGINEERING ECONOMY  Chapter 8 Price Changes and Exchange Rates</vt:lpstr>
      <vt:lpstr>Chapter 8</vt:lpstr>
      <vt:lpstr>Introduction</vt:lpstr>
      <vt:lpstr>Introduction (cont’d)</vt:lpstr>
      <vt:lpstr>Measuring Price Changes</vt:lpstr>
      <vt:lpstr>Measuring Price Changes (cont’d)</vt:lpstr>
      <vt:lpstr>Measuring Price Changes (cont’d)</vt:lpstr>
      <vt:lpstr>TEFE &amp; ÜFE are replaced with Yİ-ÜFE in 2014</vt:lpstr>
      <vt:lpstr>Measuring Price Changes (cont’d)</vt:lpstr>
      <vt:lpstr>Measuring Price Changes (cont’d)</vt:lpstr>
      <vt:lpstr>Inflation Calculator by TÜİK</vt:lpstr>
      <vt:lpstr>Chapter 8</vt:lpstr>
      <vt:lpstr>Terminology and Basic Concepts</vt:lpstr>
      <vt:lpstr>Terminology and Basic Concepts (cont’d)</vt:lpstr>
      <vt:lpstr>Terminology and Basic Concepts (cont’d)</vt:lpstr>
      <vt:lpstr>Terminology and Basic Concepts (cont’d)</vt:lpstr>
      <vt:lpstr>The Relationship between                                          Actual Dollars and Real Dollars</vt:lpstr>
      <vt:lpstr>The Relationship between                                             Actual Dollars and Real Dollars</vt:lpstr>
      <vt:lpstr>Example Real-Dollar Purchasing Power of Your Salary</vt:lpstr>
      <vt:lpstr>Solution Real-Dollar Purchasing Power of Your Salary</vt:lpstr>
      <vt:lpstr>Solution (cont’d) Real-Dollar Purchasing Power of Your Salary</vt:lpstr>
      <vt:lpstr>Example Real-Dollar vs Actual Dollar</vt:lpstr>
      <vt:lpstr>The Correct Interest Rate to Use in Engineering Economy Studies</vt:lpstr>
      <vt:lpstr>The two mistakes commonly made</vt:lpstr>
      <vt:lpstr>Mistake 1 - Using im with R$</vt:lpstr>
      <vt:lpstr>Mistake 2 - Using ir with A$</vt:lpstr>
      <vt:lpstr>The two mistakes commonly made (cont’d)</vt:lpstr>
      <vt:lpstr>The Relationship among im, ir, and f</vt:lpstr>
      <vt:lpstr>Example Real-Dollar Equivalent of an Investment</vt:lpstr>
      <vt:lpstr>Example Equivalence of Real-Dollar and Actual-Dollar Cash Flows</vt:lpstr>
      <vt:lpstr>Solution Equivalence of Real-Dollar and Actual-Dollar Cash Flows</vt:lpstr>
      <vt:lpstr>Fixed and Responsive Annuities</vt:lpstr>
      <vt:lpstr>Fixed and Responsive Annuities (cont’d)</vt:lpstr>
      <vt:lpstr>Fixed and Responsive Annuities (cont’d)</vt:lpstr>
      <vt:lpstr>Example Impact of Deflation on the Current Price of a Bond</vt:lpstr>
      <vt:lpstr>How do bonds work?</vt:lpstr>
      <vt:lpstr>Treasury Bond</vt:lpstr>
      <vt:lpstr>Back to the Example Impact of Deflation on the Current Price of a Bond</vt:lpstr>
      <vt:lpstr>Solution Impact of Deflation on the Current Price of a Bond</vt:lpstr>
      <vt:lpstr>Solution (cont’d) Impact of Deflation on the Current Price of a Bond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Mahir Yildirim</cp:lastModifiedBy>
  <cp:revision>72</cp:revision>
  <dcterms:created xsi:type="dcterms:W3CDTF">2016-09-26T07:09:03Z</dcterms:created>
  <dcterms:modified xsi:type="dcterms:W3CDTF">2017-11-27T10:56:38Z</dcterms:modified>
</cp:coreProperties>
</file>