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8" r:id="rId2"/>
    <p:sldId id="306" r:id="rId3"/>
    <p:sldId id="325" r:id="rId4"/>
    <p:sldId id="326" r:id="rId5"/>
    <p:sldId id="327" r:id="rId6"/>
    <p:sldId id="312" r:id="rId7"/>
    <p:sldId id="328" r:id="rId8"/>
    <p:sldId id="291" r:id="rId9"/>
    <p:sldId id="315" r:id="rId10"/>
    <p:sldId id="316" r:id="rId11"/>
    <p:sldId id="313" r:id="rId12"/>
    <p:sldId id="314" r:id="rId13"/>
    <p:sldId id="319" r:id="rId14"/>
    <p:sldId id="317" r:id="rId15"/>
    <p:sldId id="320" r:id="rId16"/>
    <p:sldId id="321" r:id="rId17"/>
    <p:sldId id="318" r:id="rId18"/>
    <p:sldId id="322" r:id="rId19"/>
    <p:sldId id="323" r:id="rId20"/>
    <p:sldId id="324" r:id="rId21"/>
    <p:sldId id="269" r:id="rId22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9DBDD840-7F06-4363-B24F-4BCEBD1586C3}">
          <p14:sldIdLst/>
        </p14:section>
        <p14:section name="IE 260 – ENGINEERING ECONOMY  Chapter 9  Replacement Analysis" id="{2D6B76D0-3215-47F2-86DF-09409197FAD8}">
          <p14:sldIdLst>
            <p14:sldId id="268"/>
          </p14:sldIdLst>
        </p14:section>
        <p14:section name="Determining the Economic Life Defender" id="{D925A5A5-5145-45BD-B664-0D7423F1A69B}">
          <p14:sldIdLst>
            <p14:sldId id="306"/>
          </p14:sldIdLst>
        </p14:section>
        <p14:section name="Determining the Economic Life Defender" id="{A123498A-34F8-4B69-9064-614DF3C87078}">
          <p14:sldIdLst>
            <p14:sldId id="325"/>
          </p14:sldIdLst>
        </p14:section>
        <p14:section name="Overhaul" id="{EE75DC8E-AE77-4D6C-BDEC-7DFB1B5EAA79}">
          <p14:sldIdLst>
            <p14:sldId id="326"/>
            <p14:sldId id="327"/>
            <p14:sldId id="312"/>
            <p14:sldId id="328"/>
            <p14:sldId id="291"/>
            <p14:sldId id="315"/>
            <p14:sldId id="316"/>
            <p14:sldId id="313"/>
            <p14:sldId id="314"/>
            <p14:sldId id="319"/>
            <p14:sldId id="317"/>
            <p14:sldId id="320"/>
            <p14:sldId id="321"/>
            <p14:sldId id="318"/>
            <p14:sldId id="322"/>
            <p14:sldId id="323"/>
            <p14:sldId id="324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0F8"/>
    <a:srgbClr val="CE2727"/>
    <a:srgbClr val="E12927"/>
    <a:srgbClr val="1A60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71" autoAdjust="0"/>
  </p:normalViewPr>
  <p:slideViewPr>
    <p:cSldViewPr snapToGrid="0">
      <p:cViewPr varScale="1">
        <p:scale>
          <a:sx n="86" d="100"/>
          <a:sy n="86" d="100"/>
        </p:scale>
        <p:origin x="14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0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D0198-E636-4A77-8AD1-549D12D9A6ED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33F7A-603E-46F7-92C7-58B254A98C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801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0C457-3B5D-44FD-A5BB-8A974ED492EE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E911E-00F3-4FAD-A609-558837BDD2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079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Defender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E911E-00F3-4FAD-A609-558837BDD23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452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Defender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E911E-00F3-4FAD-A609-558837BDD23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402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E911E-00F3-4FAD-A609-558837BDD23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523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E911E-00F3-4FAD-A609-558837BDD23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27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24BB-B863-4C20-B34C-0548A8E84568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9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24BB-B863-4C20-B34C-0548A8E84568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40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24BB-B863-4C20-B34C-0548A8E84568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36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024"/>
            <a:ext cx="10515600" cy="46986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24BB-B863-4C20-B34C-0548A8E84568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902"/>
          <a:stretch/>
        </p:blipFill>
        <p:spPr>
          <a:xfrm>
            <a:off x="55418" y="197245"/>
            <a:ext cx="782782" cy="120412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838200" y="1448667"/>
            <a:ext cx="10442864" cy="0"/>
          </a:xfrm>
          <a:prstGeom prst="line">
            <a:avLst/>
          </a:prstGeom>
          <a:ln w="38100">
            <a:solidFill>
              <a:srgbClr val="E129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9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24BB-B863-4C20-B34C-0548A8E84568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3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24BB-B863-4C20-B34C-0548A8E84568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98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24BB-B863-4C20-B34C-0548A8E84568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30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24BB-B863-4C20-B34C-0548A8E84568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06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24BB-B863-4C20-B34C-0548A8E84568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99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24BB-B863-4C20-B34C-0548A8E84568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43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124BB-B863-4C20-B34C-0548A8E84568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03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124BB-B863-4C20-B34C-0548A8E84568}" type="datetimeFigureOut">
              <a:rPr lang="en-GB" smtClean="0"/>
              <a:t>10/12/2017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36F40-6EB3-4B30-9BDC-3E3CF0A1C0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35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QsvyfoXr-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W5saoYQIlh8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888673"/>
            <a:ext cx="12192000" cy="1278082"/>
          </a:xfrm>
        </p:spPr>
        <p:txBody>
          <a:bodyPr anchor="ctr" anchorCtr="0">
            <a:normAutofit/>
          </a:bodyPr>
          <a:lstStyle/>
          <a:p>
            <a:r>
              <a:rPr lang="en-GB" sz="3600" dirty="0"/>
              <a:t>U. MAHİR YILDIRIM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36" y="4676238"/>
            <a:ext cx="5233927" cy="149563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55782" y="611045"/>
            <a:ext cx="10880436" cy="2080200"/>
          </a:xfrm>
        </p:spPr>
        <p:txBody>
          <a:bodyPr anchor="ctr" anchorCtr="0">
            <a:normAutofit fontScale="90000"/>
          </a:bodyPr>
          <a:lstStyle/>
          <a:p>
            <a:r>
              <a:rPr lang="en-GB" dirty="0"/>
              <a:t>IE 260 – ENGINEERING ECONOMY</a:t>
            </a:r>
            <a:br>
              <a:rPr lang="en-GB" sz="2200" dirty="0"/>
            </a:br>
            <a:br>
              <a:rPr lang="en-GB" sz="2200" dirty="0"/>
            </a:br>
            <a:r>
              <a:rPr lang="en-GB" sz="5400" b="1" dirty="0"/>
              <a:t>Chapter 9</a:t>
            </a:r>
            <a:br>
              <a:rPr lang="en-GB" dirty="0"/>
            </a:br>
            <a:r>
              <a:rPr lang="en-US" sz="5400" i="1" dirty="0"/>
              <a:t> Replacement Analysis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31073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46571"/>
            <a:ext cx="10515600" cy="1325563"/>
          </a:xfrm>
        </p:spPr>
        <p:txBody>
          <a:bodyPr/>
          <a:lstStyle/>
          <a:p>
            <a:r>
              <a:rPr lang="en-GB" dirty="0"/>
              <a:t>Recall </a:t>
            </a:r>
            <a:r>
              <a:rPr lang="tr-TR" dirty="0"/>
              <a:t>Solution</a:t>
            </a:r>
            <a:br>
              <a:rPr lang="tr-TR" dirty="0"/>
            </a:br>
            <a:r>
              <a:rPr lang="en-GB" sz="2800" i="1" dirty="0"/>
              <a:t>Economic Life of a Challenger (New Asset)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37" y="1967131"/>
            <a:ext cx="11352126" cy="42316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813073" y="4460488"/>
            <a:ext cx="1958990" cy="4348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37" y="6255893"/>
            <a:ext cx="4658839" cy="34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2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199"/>
            <a:ext cx="10515600" cy="5032375"/>
          </a:xfrm>
        </p:spPr>
        <p:txBody>
          <a:bodyPr>
            <a:normAutofit/>
          </a:bodyPr>
          <a:lstStyle/>
          <a:p>
            <a:r>
              <a:rPr lang="en-GB" sz="2000" dirty="0"/>
              <a:t>It is desired to determine how much longer a forklift truck should remain in</a:t>
            </a:r>
            <a:r>
              <a:rPr lang="tr-TR" sz="2000" dirty="0"/>
              <a:t> </a:t>
            </a:r>
            <a:r>
              <a:rPr lang="en-GB" sz="2000" dirty="0"/>
              <a:t>service before it is replaced by the new truck (challenger) </a:t>
            </a:r>
            <a:r>
              <a:rPr lang="tr-TR" sz="2000" dirty="0"/>
              <a:t>in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previous</a:t>
            </a:r>
            <a:r>
              <a:rPr lang="tr-TR" sz="2000" dirty="0"/>
              <a:t> </a:t>
            </a:r>
            <a:r>
              <a:rPr lang="en-GB" sz="2000" dirty="0"/>
              <a:t>example.</a:t>
            </a:r>
            <a:endParaRPr lang="tr-TR" sz="2000" dirty="0"/>
          </a:p>
          <a:p>
            <a:r>
              <a:rPr lang="en-GB" sz="2000" dirty="0"/>
              <a:t>The defender in this case is two years old, originally cost $19,500, and has a present realizable MV of $7,500. If kept, its</a:t>
            </a:r>
            <a:r>
              <a:rPr lang="tr-TR" sz="2000" dirty="0"/>
              <a:t> </a:t>
            </a:r>
            <a:r>
              <a:rPr lang="en-GB" sz="2000" dirty="0"/>
              <a:t>MVs and annual expenses are expected to be as follows:</a:t>
            </a:r>
            <a:endParaRPr lang="tr-TR" sz="2000" dirty="0"/>
          </a:p>
          <a:p>
            <a:endParaRPr lang="tr-TR" sz="2000" dirty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endParaRPr lang="tr-TR" sz="2000" dirty="0"/>
          </a:p>
          <a:p>
            <a:endParaRPr lang="tr-TR" sz="2000" dirty="0"/>
          </a:p>
          <a:p>
            <a:r>
              <a:rPr lang="en-GB" sz="2000" dirty="0"/>
              <a:t>Determine the most economical period to keep the defender before replacing</a:t>
            </a:r>
            <a:r>
              <a:rPr lang="tr-TR" sz="2000" dirty="0"/>
              <a:t> </a:t>
            </a:r>
            <a:r>
              <a:rPr lang="en-GB" sz="2000" dirty="0"/>
              <a:t>it (if at all) with the present challenger. The before-tax cost of</a:t>
            </a:r>
            <a:r>
              <a:rPr lang="tr-TR" sz="2000" dirty="0"/>
              <a:t> </a:t>
            </a:r>
            <a:r>
              <a:rPr lang="en-GB" sz="2000" dirty="0"/>
              <a:t>capital (MARR) is 10% per year.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23825"/>
            <a:ext cx="10515600" cy="1325563"/>
          </a:xfrm>
        </p:spPr>
        <p:txBody>
          <a:bodyPr/>
          <a:lstStyle/>
          <a:p>
            <a:r>
              <a:rPr lang="tr-TR" dirty="0"/>
              <a:t>Example</a:t>
            </a:r>
            <a:br>
              <a:rPr lang="tr-TR" dirty="0"/>
            </a:br>
            <a:r>
              <a:rPr lang="en-GB" sz="2800" i="1" dirty="0"/>
              <a:t>Economic Life of a </a:t>
            </a:r>
            <a:r>
              <a:rPr lang="tr-TR" sz="2800" i="1" dirty="0"/>
              <a:t>Defender</a:t>
            </a:r>
            <a:r>
              <a:rPr lang="en-GB" sz="2800" i="1" dirty="0"/>
              <a:t> (</a:t>
            </a:r>
            <a:r>
              <a:rPr lang="tr-TR" sz="2800" i="1" dirty="0"/>
              <a:t>Existing</a:t>
            </a:r>
            <a:r>
              <a:rPr lang="en-GB" sz="2800" i="1" dirty="0"/>
              <a:t> Asset)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430" y="3108396"/>
            <a:ext cx="6399139" cy="192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33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01340"/>
            <a:ext cx="10515600" cy="1325563"/>
          </a:xfrm>
        </p:spPr>
        <p:txBody>
          <a:bodyPr/>
          <a:lstStyle/>
          <a:p>
            <a:r>
              <a:rPr lang="tr-TR" dirty="0"/>
              <a:t>Solution</a:t>
            </a:r>
            <a:br>
              <a:rPr lang="tr-TR" dirty="0"/>
            </a:br>
            <a:r>
              <a:rPr lang="en-GB" sz="2800" i="1" dirty="0"/>
              <a:t>Economic Life of a </a:t>
            </a:r>
            <a:r>
              <a:rPr lang="tr-TR" sz="2800" i="1" dirty="0"/>
              <a:t>Defender</a:t>
            </a:r>
            <a:r>
              <a:rPr lang="en-GB" sz="2800" i="1" dirty="0"/>
              <a:t> (</a:t>
            </a:r>
            <a:r>
              <a:rPr lang="tr-TR" sz="2800" i="1" dirty="0"/>
              <a:t>Existing</a:t>
            </a:r>
            <a:r>
              <a:rPr lang="en-GB" sz="2800" i="1" dirty="0"/>
              <a:t> Asset)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47" y="1825625"/>
            <a:ext cx="11029506" cy="36054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21166" y="3407166"/>
            <a:ext cx="3360145" cy="1393433"/>
          </a:xfrm>
          <a:prstGeom prst="rect">
            <a:avLst/>
          </a:prstGeom>
          <a:solidFill>
            <a:srgbClr val="D9F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7744858" y="3407166"/>
            <a:ext cx="3723700" cy="1393433"/>
          </a:xfrm>
          <a:prstGeom prst="rect">
            <a:avLst/>
          </a:prstGeom>
          <a:solidFill>
            <a:srgbClr val="D9F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47" y="1825625"/>
            <a:ext cx="11029506" cy="3605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47" y="5566034"/>
            <a:ext cx="4658839" cy="3465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595556" y="3673828"/>
            <a:ext cx="1873003" cy="333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58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97467"/>
            <a:ext cx="10515600" cy="1325563"/>
          </a:xfrm>
        </p:spPr>
        <p:txBody>
          <a:bodyPr/>
          <a:lstStyle/>
          <a:p>
            <a:r>
              <a:rPr lang="tr-TR" dirty="0"/>
              <a:t>Solution</a:t>
            </a:r>
            <a:br>
              <a:rPr lang="tr-TR" dirty="0"/>
            </a:br>
            <a:r>
              <a:rPr lang="en-GB" sz="2800" i="1" dirty="0"/>
              <a:t>Economic Life of a </a:t>
            </a:r>
            <a:r>
              <a:rPr lang="tr-TR" sz="2800" i="1" dirty="0"/>
              <a:t>Defender</a:t>
            </a:r>
            <a:r>
              <a:rPr lang="en-GB" sz="2800" i="1" dirty="0"/>
              <a:t> (</a:t>
            </a:r>
            <a:r>
              <a:rPr lang="tr-TR" sz="2800" i="1" dirty="0"/>
              <a:t>Existing</a:t>
            </a:r>
            <a:r>
              <a:rPr lang="en-GB" sz="2800" i="1" dirty="0"/>
              <a:t> Asset)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296246" y="1825625"/>
            <a:ext cx="5314506" cy="3605472"/>
            <a:chOff x="6296246" y="1825625"/>
            <a:chExt cx="5314506" cy="360547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61745"/>
            <a:stretch/>
          </p:blipFill>
          <p:spPr>
            <a:xfrm>
              <a:off x="7391399" y="1825625"/>
              <a:ext cx="4219353" cy="3605472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595556" y="3673828"/>
              <a:ext cx="1873003" cy="3330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r="90071"/>
            <a:stretch/>
          </p:blipFill>
          <p:spPr>
            <a:xfrm>
              <a:off x="6296246" y="1825625"/>
              <a:ext cx="1095153" cy="360547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296246" y="5001658"/>
              <a:ext cx="1305393" cy="429439"/>
            </a:xfrm>
            <a:prstGeom prst="rect">
              <a:avLst/>
            </a:prstGeom>
            <a:solidFill>
              <a:srgbClr val="D9F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80303" y="2332889"/>
              <a:ext cx="737278" cy="429439"/>
            </a:xfrm>
            <a:prstGeom prst="rect">
              <a:avLst/>
            </a:prstGeom>
            <a:solidFill>
              <a:srgbClr val="D9F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55801" y="1914525"/>
              <a:ext cx="1888224" cy="570727"/>
            </a:xfrm>
            <a:prstGeom prst="rect">
              <a:avLst/>
            </a:prstGeom>
            <a:solidFill>
              <a:srgbClr val="D9F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108749" y="2055813"/>
              <a:ext cx="737278" cy="429439"/>
            </a:xfrm>
            <a:prstGeom prst="rect">
              <a:avLst/>
            </a:prstGeom>
            <a:solidFill>
              <a:srgbClr val="D9F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7806" cy="4351338"/>
          </a:xfrm>
        </p:spPr>
        <p:txBody>
          <a:bodyPr>
            <a:normAutofit/>
          </a:bodyPr>
          <a:lstStyle/>
          <a:p>
            <a:r>
              <a:rPr lang="en-GB" dirty="0"/>
              <a:t>Recall that the minimum EUAC for the challenger was $12,918 with an economic life of 3 years.</a:t>
            </a:r>
            <a:endParaRPr lang="tr-TR" dirty="0"/>
          </a:p>
          <a:p>
            <a:r>
              <a:rPr lang="tr-TR" dirty="0"/>
              <a:t>What is the decision?</a:t>
            </a:r>
          </a:p>
          <a:p>
            <a:r>
              <a:rPr lang="tr-TR" dirty="0"/>
              <a:t>What is the decision for the 2nd year</a:t>
            </a:r>
            <a:r>
              <a:rPr lang="tr-TR" b="1" dirty="0">
                <a:solidFill>
                  <a:srgbClr val="CE2727"/>
                </a:solidFill>
              </a:rPr>
              <a:t>?</a:t>
            </a:r>
          </a:p>
          <a:p>
            <a:r>
              <a:rPr lang="tr-TR" dirty="0"/>
              <a:t>What is the decision for the 3rd year</a:t>
            </a:r>
            <a:r>
              <a:rPr lang="tr-TR" b="1" dirty="0">
                <a:solidFill>
                  <a:srgbClr val="CE2727"/>
                </a:solidFill>
              </a:rPr>
              <a:t>?</a:t>
            </a:r>
            <a:endParaRPr lang="en-GB" b="1" dirty="0">
              <a:solidFill>
                <a:srgbClr val="CE2727"/>
              </a:solidFill>
            </a:endParaRPr>
          </a:p>
          <a:p>
            <a:endParaRPr lang="en-GB" b="1" dirty="0">
              <a:solidFill>
                <a:srgbClr val="CE27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21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99892" cy="4351338"/>
          </a:xfrm>
        </p:spPr>
        <p:txBody>
          <a:bodyPr>
            <a:normAutofit/>
          </a:bodyPr>
          <a:lstStyle/>
          <a:p>
            <a:r>
              <a:rPr lang="en-US" dirty="0"/>
              <a:t>Note that the minimum EUAC of $10,500 corresponds to keeping the defender for one more year. </a:t>
            </a:r>
          </a:p>
          <a:p>
            <a:r>
              <a:rPr lang="en-US" dirty="0"/>
              <a:t>The marginal cost of keeping the truck for the second year is, however, $12,000, which is still less than the minimum EUAC for the challenger ($12,918 from previous example)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97467"/>
            <a:ext cx="10515600" cy="1325563"/>
          </a:xfrm>
        </p:spPr>
        <p:txBody>
          <a:bodyPr/>
          <a:lstStyle/>
          <a:p>
            <a:r>
              <a:rPr lang="tr-TR" dirty="0"/>
              <a:t>Solution</a:t>
            </a:r>
            <a:br>
              <a:rPr lang="tr-TR" dirty="0"/>
            </a:br>
            <a:r>
              <a:rPr lang="en-GB" sz="2800" i="1" dirty="0"/>
              <a:t>Economic Life of a </a:t>
            </a:r>
            <a:r>
              <a:rPr lang="tr-TR" sz="2800" i="1" dirty="0"/>
              <a:t>Defender</a:t>
            </a:r>
            <a:r>
              <a:rPr lang="en-GB" sz="2800" i="1" dirty="0"/>
              <a:t> (</a:t>
            </a:r>
            <a:r>
              <a:rPr lang="tr-TR" sz="2800" i="1" dirty="0"/>
              <a:t>Existing</a:t>
            </a:r>
            <a:r>
              <a:rPr lang="en-GB" sz="2800" i="1" dirty="0"/>
              <a:t> Asset)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296246" y="1825625"/>
            <a:ext cx="5314506" cy="3605472"/>
            <a:chOff x="6296246" y="1825625"/>
            <a:chExt cx="5314506" cy="360547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61745"/>
            <a:stretch/>
          </p:blipFill>
          <p:spPr>
            <a:xfrm>
              <a:off x="7391399" y="1825625"/>
              <a:ext cx="4219353" cy="360547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9595556" y="3673828"/>
              <a:ext cx="1873003" cy="3330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r="90071"/>
            <a:stretch/>
          </p:blipFill>
          <p:spPr>
            <a:xfrm>
              <a:off x="6296246" y="1825625"/>
              <a:ext cx="1095153" cy="3605472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6296246" y="5001658"/>
              <a:ext cx="1305393" cy="429439"/>
            </a:xfrm>
            <a:prstGeom prst="rect">
              <a:avLst/>
            </a:prstGeom>
            <a:solidFill>
              <a:srgbClr val="D9F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0303" y="2332889"/>
              <a:ext cx="737278" cy="429439"/>
            </a:xfrm>
            <a:prstGeom prst="rect">
              <a:avLst/>
            </a:prstGeom>
            <a:solidFill>
              <a:srgbClr val="D9F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455801" y="1914525"/>
              <a:ext cx="1888224" cy="570727"/>
            </a:xfrm>
            <a:prstGeom prst="rect">
              <a:avLst/>
            </a:prstGeom>
            <a:solidFill>
              <a:srgbClr val="D9F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108749" y="2055813"/>
              <a:ext cx="737278" cy="429439"/>
            </a:xfrm>
            <a:prstGeom prst="rect">
              <a:avLst/>
            </a:prstGeom>
            <a:solidFill>
              <a:srgbClr val="D9F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404556" y="5906787"/>
            <a:ext cx="3353718" cy="40511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200" dirty="0">
                <a:solidFill>
                  <a:schemeClr val="tx1"/>
                </a:solidFill>
              </a:rPr>
              <a:t>12,000 vs 12,918 </a:t>
            </a:r>
            <a:r>
              <a:rPr lang="tr-TR" sz="3200" b="1" dirty="0">
                <a:solidFill>
                  <a:srgbClr val="FF0000"/>
                </a:solidFill>
              </a:rPr>
              <a:t>?</a:t>
            </a:r>
            <a:endParaRPr lang="en-GB" sz="3200" b="1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>
            <a:endCxn id="19" idx="0"/>
          </p:cNvCxnSpPr>
          <p:nvPr/>
        </p:nvCxnSpPr>
        <p:spPr>
          <a:xfrm flipH="1">
            <a:off x="7081415" y="4098275"/>
            <a:ext cx="949881" cy="1808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49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780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i="1" dirty="0"/>
              <a:t>marginal cost </a:t>
            </a:r>
            <a:r>
              <a:rPr lang="en-US" dirty="0"/>
              <a:t>for keeping the defender the third year and beyond is greater than the $12,918 minimum EUAC for the challenger</a:t>
            </a:r>
            <a:r>
              <a:rPr lang="tr-TR" dirty="0"/>
              <a:t> (13,650 &gt; 12,918 )</a:t>
            </a:r>
            <a:endParaRPr lang="en-US" dirty="0"/>
          </a:p>
          <a:p>
            <a:r>
              <a:rPr lang="en-US" dirty="0"/>
              <a:t>Based on the available data shown,</a:t>
            </a:r>
            <a:r>
              <a:rPr lang="en-US" b="1" dirty="0">
                <a:solidFill>
                  <a:srgbClr val="00B0F0"/>
                </a:solidFill>
              </a:rPr>
              <a:t> it would be most economical to keep the defender for two more years </a:t>
            </a:r>
            <a:r>
              <a:rPr lang="en-US" dirty="0"/>
              <a:t>and then to replace it with the challenger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82091"/>
            <a:ext cx="10515600" cy="1325563"/>
          </a:xfrm>
        </p:spPr>
        <p:txBody>
          <a:bodyPr/>
          <a:lstStyle/>
          <a:p>
            <a:r>
              <a:rPr lang="tr-TR" dirty="0"/>
              <a:t>Solution</a:t>
            </a:r>
            <a:br>
              <a:rPr lang="tr-TR" dirty="0"/>
            </a:br>
            <a:r>
              <a:rPr lang="en-GB" sz="2800" i="1" dirty="0"/>
              <a:t>Economic Life of a </a:t>
            </a:r>
            <a:r>
              <a:rPr lang="tr-TR" sz="2800" i="1" dirty="0"/>
              <a:t>Defender</a:t>
            </a:r>
            <a:r>
              <a:rPr lang="en-GB" sz="2800" i="1" dirty="0"/>
              <a:t> (</a:t>
            </a:r>
            <a:r>
              <a:rPr lang="tr-TR" sz="2800" i="1" dirty="0"/>
              <a:t>Existing</a:t>
            </a:r>
            <a:r>
              <a:rPr lang="en-GB" sz="2800" i="1" dirty="0"/>
              <a:t> Asset)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296246" y="1825625"/>
            <a:ext cx="5314506" cy="3605472"/>
            <a:chOff x="6296246" y="1825625"/>
            <a:chExt cx="5314506" cy="36054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61745"/>
            <a:stretch/>
          </p:blipFill>
          <p:spPr>
            <a:xfrm>
              <a:off x="7391399" y="1825625"/>
              <a:ext cx="4219353" cy="360547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595556" y="3673828"/>
              <a:ext cx="1873003" cy="3330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r="90071"/>
            <a:stretch/>
          </p:blipFill>
          <p:spPr>
            <a:xfrm>
              <a:off x="6296246" y="1825625"/>
              <a:ext cx="1095153" cy="3605472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296246" y="5001658"/>
              <a:ext cx="1305393" cy="429439"/>
            </a:xfrm>
            <a:prstGeom prst="rect">
              <a:avLst/>
            </a:prstGeom>
            <a:solidFill>
              <a:srgbClr val="D9F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80303" y="2332889"/>
              <a:ext cx="737278" cy="429439"/>
            </a:xfrm>
            <a:prstGeom prst="rect">
              <a:avLst/>
            </a:prstGeom>
            <a:solidFill>
              <a:srgbClr val="D9F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55801" y="1914525"/>
              <a:ext cx="1888224" cy="570727"/>
            </a:xfrm>
            <a:prstGeom prst="rect">
              <a:avLst/>
            </a:prstGeom>
            <a:solidFill>
              <a:srgbClr val="D9F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108749" y="2055813"/>
              <a:ext cx="737278" cy="429439"/>
            </a:xfrm>
            <a:prstGeom prst="rect">
              <a:avLst/>
            </a:prstGeom>
            <a:solidFill>
              <a:srgbClr val="D9F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0902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682411" y="1289207"/>
            <a:ext cx="3857855" cy="34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Solution</a:t>
            </a:r>
            <a:br>
              <a:rPr lang="tr-TR" dirty="0"/>
            </a:br>
            <a:r>
              <a:rPr lang="en-GB" sz="2800" i="1" dirty="0"/>
              <a:t>Economic Life of a </a:t>
            </a:r>
            <a:r>
              <a:rPr lang="tr-TR" sz="2800" i="1" dirty="0"/>
              <a:t>Defender</a:t>
            </a:r>
            <a:r>
              <a:rPr lang="en-GB" sz="2800" i="1" dirty="0"/>
              <a:t> (</a:t>
            </a:r>
            <a:r>
              <a:rPr lang="tr-TR" sz="2800" i="1" dirty="0"/>
              <a:t>Existing</a:t>
            </a:r>
            <a:r>
              <a:rPr lang="en-GB" sz="2800" i="1" dirty="0"/>
              <a:t> Asset)</a:t>
            </a:r>
            <a:endParaRPr lang="en-GB" sz="2800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6317" y="2998155"/>
            <a:ext cx="1451007" cy="90431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718931" y="1822980"/>
            <a:ext cx="4827837" cy="4637580"/>
            <a:chOff x="1067718" y="575734"/>
            <a:chExt cx="4827837" cy="4637580"/>
          </a:xfrm>
        </p:grpSpPr>
        <p:sp>
          <p:nvSpPr>
            <p:cNvPr id="11" name="Rectangle 10"/>
            <p:cNvSpPr/>
            <p:nvPr/>
          </p:nvSpPr>
          <p:spPr>
            <a:xfrm>
              <a:off x="1067718" y="575734"/>
              <a:ext cx="4827837" cy="4637580"/>
            </a:xfrm>
            <a:prstGeom prst="rect">
              <a:avLst/>
            </a:prstGeom>
            <a:solidFill>
              <a:srgbClr val="D9F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376" t="22875" r="90210" b="13710"/>
            <a:stretch/>
          </p:blipFill>
          <p:spPr>
            <a:xfrm>
              <a:off x="1067718" y="869245"/>
              <a:ext cx="1068637" cy="268349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65793" t="15939" r="1090" b="13710"/>
            <a:stretch/>
          </p:blipFill>
          <p:spPr>
            <a:xfrm>
              <a:off x="2136355" y="575734"/>
              <a:ext cx="3759200" cy="297700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l="79541" t="44196" r="1647" b="13124"/>
            <a:stretch/>
          </p:blipFill>
          <p:spPr>
            <a:xfrm>
              <a:off x="3671644" y="3552736"/>
              <a:ext cx="2223911" cy="164929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/>
            <a:srcRect t="51400" r="90071" b="13018"/>
            <a:stretch/>
          </p:blipFill>
          <p:spPr>
            <a:xfrm>
              <a:off x="1074367" y="3830393"/>
              <a:ext cx="1180555" cy="138292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/>
            <a:srcRect l="61745" t="44841" r="23130" b="13384"/>
            <a:stretch/>
          </p:blipFill>
          <p:spPr>
            <a:xfrm>
              <a:off x="1948650" y="3576425"/>
              <a:ext cx="1787973" cy="1614312"/>
            </a:xfrm>
            <a:prstGeom prst="rect">
              <a:avLst/>
            </a:prstGeom>
          </p:spPr>
        </p:pic>
      </p:grpSp>
      <p:pic>
        <p:nvPicPr>
          <p:cNvPr id="16" name="Content Placeholder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17" y="4173329"/>
            <a:ext cx="1451007" cy="90431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074987" y="154519"/>
            <a:ext cx="922744" cy="34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2400" u="sng" dirty="0">
                <a:solidFill>
                  <a:schemeClr val="tx1"/>
                </a:solidFill>
              </a:rPr>
              <a:t>Year</a:t>
            </a:r>
            <a:endParaRPr lang="en-GB" sz="2400" u="sng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997731" y="154519"/>
            <a:ext cx="1216255" cy="34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2400" u="sng" dirty="0">
                <a:solidFill>
                  <a:schemeClr val="tx1"/>
                </a:solidFill>
              </a:rPr>
              <a:t>Forklift</a:t>
            </a:r>
            <a:endParaRPr lang="en-GB" sz="2400" u="sng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069418" y="154519"/>
            <a:ext cx="1781060" cy="34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2400" u="sng" dirty="0">
                <a:solidFill>
                  <a:schemeClr val="tx1"/>
                </a:solidFill>
              </a:rPr>
              <a:t>Annual Cost</a:t>
            </a:r>
            <a:endParaRPr lang="en-GB" sz="2400" u="sng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074987" y="1144492"/>
            <a:ext cx="750068" cy="34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>
                <a:solidFill>
                  <a:schemeClr val="tx1"/>
                </a:solidFill>
              </a:rPr>
              <a:t>1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74987" y="2187225"/>
            <a:ext cx="750068" cy="34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>
                <a:solidFill>
                  <a:schemeClr val="tx1"/>
                </a:solidFill>
              </a:rPr>
              <a:t>2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74987" y="3262405"/>
            <a:ext cx="750068" cy="34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>
                <a:solidFill>
                  <a:schemeClr val="tx1"/>
                </a:solidFill>
              </a:rPr>
              <a:t>3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74987" y="4378758"/>
            <a:ext cx="750068" cy="34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>
                <a:solidFill>
                  <a:schemeClr val="tx1"/>
                </a:solidFill>
              </a:rPr>
              <a:t>4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25" name="Content Placeholder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17" y="5348484"/>
            <a:ext cx="1451007" cy="90431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8074987" y="5540328"/>
            <a:ext cx="750068" cy="34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>
                <a:solidFill>
                  <a:schemeClr val="tx1"/>
                </a:solidFill>
              </a:rPr>
              <a:t>5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597107" y="1144492"/>
            <a:ext cx="1077603" cy="34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>
                <a:solidFill>
                  <a:schemeClr val="tx1"/>
                </a:solidFill>
              </a:rPr>
              <a:t>10,500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597107" y="2187225"/>
            <a:ext cx="1077603" cy="34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>
                <a:solidFill>
                  <a:schemeClr val="tx1"/>
                </a:solidFill>
              </a:rPr>
              <a:t>12,000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597107" y="3262405"/>
            <a:ext cx="1077603" cy="34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>
                <a:solidFill>
                  <a:schemeClr val="tx1"/>
                </a:solidFill>
              </a:rPr>
              <a:t>12,918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597107" y="4383165"/>
            <a:ext cx="1077603" cy="34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>
                <a:solidFill>
                  <a:schemeClr val="tx1"/>
                </a:solidFill>
              </a:rPr>
              <a:t>12,918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597107" y="5540328"/>
            <a:ext cx="1077603" cy="34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>
                <a:solidFill>
                  <a:schemeClr val="tx1"/>
                </a:solidFill>
              </a:rPr>
              <a:t>12,918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0" y="3434664"/>
            <a:ext cx="1718931" cy="34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>
                <a:solidFill>
                  <a:schemeClr val="tx1"/>
                </a:solidFill>
              </a:rPr>
              <a:t>Challenger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5390866"/>
            <a:ext cx="1718931" cy="344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dirty="0">
                <a:solidFill>
                  <a:schemeClr val="tx1"/>
                </a:solidFill>
              </a:rPr>
              <a:t>Defender</a:t>
            </a: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9A95D68-0C29-449C-B734-D7B1CCEA280F}"/>
              </a:ext>
            </a:extLst>
          </p:cNvPr>
          <p:cNvGrpSpPr/>
          <p:nvPr/>
        </p:nvGrpSpPr>
        <p:grpSpPr>
          <a:xfrm>
            <a:off x="9074944" y="713614"/>
            <a:ext cx="1472380" cy="1109366"/>
            <a:chOff x="9074944" y="713614"/>
            <a:chExt cx="1472380" cy="110936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96317" y="713614"/>
              <a:ext cx="1451007" cy="1059000"/>
            </a:xfrm>
            <a:prstGeom prst="rect">
              <a:avLst/>
            </a:prstGeom>
          </p:spPr>
        </p:pic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74DEC25-055C-4798-A54E-240BC956F94C}"/>
                </a:ext>
              </a:extLst>
            </p:cNvPr>
            <p:cNvCxnSpPr>
              <a:cxnSpLocks/>
            </p:cNvCxnSpPr>
            <p:nvPr/>
          </p:nvCxnSpPr>
          <p:spPr>
            <a:xfrm>
              <a:off x="9074944" y="1369219"/>
              <a:ext cx="45244" cy="45376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8B60540-26BE-4ABD-A85E-026D2B2B5546}"/>
                </a:ext>
              </a:extLst>
            </p:cNvPr>
            <p:cNvCxnSpPr>
              <a:cxnSpLocks/>
            </p:cNvCxnSpPr>
            <p:nvPr/>
          </p:nvCxnSpPr>
          <p:spPr>
            <a:xfrm>
              <a:off x="9110546" y="1695789"/>
              <a:ext cx="293886" cy="121260"/>
            </a:xfrm>
            <a:prstGeom prst="line">
              <a:avLst/>
            </a:prstGeom>
            <a:ln w="984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5234B9E-6211-4FB7-A338-2A0DC5E3A9C1}"/>
              </a:ext>
            </a:extLst>
          </p:cNvPr>
          <p:cNvGrpSpPr/>
          <p:nvPr/>
        </p:nvGrpSpPr>
        <p:grpSpPr>
          <a:xfrm>
            <a:off x="9074944" y="1846352"/>
            <a:ext cx="1472380" cy="1109366"/>
            <a:chOff x="9074944" y="713614"/>
            <a:chExt cx="1472380" cy="1109366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DF359C2-55B2-452E-AF32-FD21D7EA2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96317" y="713614"/>
              <a:ext cx="1451007" cy="1059000"/>
            </a:xfrm>
            <a:prstGeom prst="rect">
              <a:avLst/>
            </a:prstGeom>
          </p:spPr>
        </p:pic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2052A9E-562A-4FFC-9AC7-2278A990BD50}"/>
                </a:ext>
              </a:extLst>
            </p:cNvPr>
            <p:cNvCxnSpPr>
              <a:cxnSpLocks/>
            </p:cNvCxnSpPr>
            <p:nvPr/>
          </p:nvCxnSpPr>
          <p:spPr>
            <a:xfrm>
              <a:off x="9074944" y="1369219"/>
              <a:ext cx="45244" cy="453761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CC3199B-B1BE-4290-BF8E-5B002C74AFEB}"/>
                </a:ext>
              </a:extLst>
            </p:cNvPr>
            <p:cNvCxnSpPr>
              <a:cxnSpLocks/>
            </p:cNvCxnSpPr>
            <p:nvPr/>
          </p:nvCxnSpPr>
          <p:spPr>
            <a:xfrm>
              <a:off x="9110546" y="1695789"/>
              <a:ext cx="293886" cy="121260"/>
            </a:xfrm>
            <a:prstGeom prst="line">
              <a:avLst/>
            </a:prstGeom>
            <a:ln w="984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04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1325563"/>
          </a:xfrm>
        </p:spPr>
        <p:txBody>
          <a:bodyPr/>
          <a:lstStyle/>
          <a:p>
            <a:r>
              <a:rPr lang="tr-TR" dirty="0"/>
              <a:t>Solution</a:t>
            </a:r>
            <a:r>
              <a:rPr lang="en-GB" dirty="0"/>
              <a:t> – Graphical Representation</a:t>
            </a:r>
            <a:br>
              <a:rPr lang="tr-TR" dirty="0"/>
            </a:br>
            <a:r>
              <a:rPr lang="en-GB" sz="2800" i="1" dirty="0"/>
              <a:t>Economic Life of a </a:t>
            </a:r>
            <a:r>
              <a:rPr lang="tr-TR" sz="2800" i="1" dirty="0"/>
              <a:t>Defender</a:t>
            </a:r>
            <a:r>
              <a:rPr lang="en-GB" sz="2800" i="1" dirty="0"/>
              <a:t> (</a:t>
            </a:r>
            <a:r>
              <a:rPr lang="tr-TR" sz="2800" i="1" dirty="0"/>
              <a:t>Existing</a:t>
            </a:r>
            <a:r>
              <a:rPr lang="en-GB" sz="2800" i="1" dirty="0"/>
              <a:t> Asset)</a:t>
            </a:r>
          </a:p>
        </p:txBody>
      </p:sp>
      <p:pic>
        <p:nvPicPr>
          <p:cNvPr id="5" name="Picture 4" descr="Screen Shot 2016-12-02 at 11.51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78778"/>
            <a:ext cx="7358349" cy="476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12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Example</a:t>
            </a:r>
            <a:br>
              <a:rPr lang="tr-TR" dirty="0"/>
            </a:br>
            <a:r>
              <a:rPr lang="tr-TR" sz="2800" i="1" dirty="0"/>
              <a:t>Replacement Analysis at a Bakery</a:t>
            </a:r>
            <a:endParaRPr lang="en-GB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49848" cy="4828563"/>
          </a:xfrm>
        </p:spPr>
        <p:txBody>
          <a:bodyPr>
            <a:normAutofit/>
          </a:bodyPr>
          <a:lstStyle/>
          <a:p>
            <a:r>
              <a:rPr lang="en-GB" sz="2000" dirty="0"/>
              <a:t>One of the four ovens at a bakery is being considered for replacement. A new oven costs $80,000 and this price includes a complete guarantee of the maintenance costs for the first two years, and it covers a good proportion of the maintenance costs for years 3 and 4. The </a:t>
            </a:r>
            <a:r>
              <a:rPr lang="tr-TR" sz="2000" dirty="0"/>
              <a:t>market</a:t>
            </a:r>
            <a:r>
              <a:rPr lang="en-GB" sz="2000" dirty="0"/>
              <a:t> value and maintenance costs are summarized in the table.</a:t>
            </a:r>
            <a:endParaRPr lang="tr-TR" sz="2000" dirty="0"/>
          </a:p>
          <a:p>
            <a:endParaRPr lang="tr-TR" sz="2000" dirty="0"/>
          </a:p>
          <a:p>
            <a:endParaRPr lang="tr-TR" sz="2000" dirty="0"/>
          </a:p>
          <a:p>
            <a:endParaRPr lang="tr-TR" sz="2000" dirty="0"/>
          </a:p>
          <a:p>
            <a:endParaRPr lang="tr-TR" sz="2000" dirty="0"/>
          </a:p>
          <a:p>
            <a:endParaRPr lang="tr-TR" sz="2000" dirty="0"/>
          </a:p>
          <a:p>
            <a:endParaRPr lang="tr-TR" sz="2000" dirty="0"/>
          </a:p>
          <a:p>
            <a:endParaRPr lang="tr-TR" sz="2000" dirty="0"/>
          </a:p>
          <a:p>
            <a:r>
              <a:rPr lang="en-GB" sz="2000" dirty="0"/>
              <a:t>Both the old and new ovens have similar productivities and energy costs. </a:t>
            </a:r>
            <a:r>
              <a:rPr lang="tr-TR" sz="2000" dirty="0"/>
              <a:t>When s</a:t>
            </a:r>
            <a:r>
              <a:rPr lang="en-GB" sz="2000" dirty="0" err="1"/>
              <a:t>hould</a:t>
            </a:r>
            <a:r>
              <a:rPr lang="en-GB" sz="2000" dirty="0"/>
              <a:t> the oven be replaced, if the MARR equals 10%?</a:t>
            </a:r>
          </a:p>
          <a:p>
            <a:endParaRPr lang="tr-TR" sz="2000" dirty="0"/>
          </a:p>
          <a:p>
            <a:endParaRPr lang="tr-TR" sz="2000" dirty="0"/>
          </a:p>
          <a:p>
            <a:endParaRPr lang="tr-TR" sz="2000" dirty="0"/>
          </a:p>
          <a:p>
            <a:endParaRPr lang="tr-TR" sz="2000" dirty="0"/>
          </a:p>
          <a:p>
            <a:endParaRPr lang="tr-TR" sz="2000" dirty="0"/>
          </a:p>
          <a:p>
            <a:endParaRPr lang="tr-TR" sz="2000" dirty="0"/>
          </a:p>
          <a:p>
            <a:endParaRPr lang="tr-TR" sz="2000" dirty="0"/>
          </a:p>
          <a:p>
            <a:endParaRPr lang="tr-TR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902131" y="3172257"/>
            <a:ext cx="8376607" cy="2454370"/>
            <a:chOff x="1902131" y="3172257"/>
            <a:chExt cx="8376607" cy="24543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2131" y="3172257"/>
              <a:ext cx="8376607" cy="245437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032124" y="3371161"/>
              <a:ext cx="809625" cy="4547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tr-TR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Market</a:t>
              </a:r>
              <a:endPara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80224" y="3432756"/>
              <a:ext cx="809625" cy="3315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tr-TR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Market</a:t>
              </a:r>
              <a:endPara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604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7209"/>
          </a:xfrm>
        </p:spPr>
        <p:txBody>
          <a:bodyPr>
            <a:normAutofit/>
          </a:bodyPr>
          <a:lstStyle/>
          <a:p>
            <a:r>
              <a:rPr lang="en-GB" sz="2400" dirty="0"/>
              <a:t>The old oven (“defender”)</a:t>
            </a:r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pPr marL="0" indent="0">
              <a:buNone/>
            </a:pPr>
            <a:r>
              <a:rPr lang="en-GB" sz="2400" dirty="0"/>
              <a:t>*Economic life = 3 years, with E</a:t>
            </a:r>
            <a:r>
              <a:rPr lang="tr-TR" sz="2400" dirty="0"/>
              <a:t>U</a:t>
            </a:r>
            <a:r>
              <a:rPr lang="en-GB" sz="2400" dirty="0"/>
              <a:t>AC = $14,312.60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38470"/>
            <a:ext cx="10515600" cy="1325563"/>
          </a:xfrm>
        </p:spPr>
        <p:txBody>
          <a:bodyPr/>
          <a:lstStyle/>
          <a:p>
            <a:r>
              <a:rPr lang="tr-TR" dirty="0"/>
              <a:t>Solution</a:t>
            </a:r>
            <a:br>
              <a:rPr lang="tr-TR" dirty="0"/>
            </a:br>
            <a:r>
              <a:rPr lang="tr-TR" sz="2800" i="1" dirty="0"/>
              <a:t>Replacement Analysis at a Bakery</a:t>
            </a:r>
            <a:endParaRPr lang="en-GB" sz="2800" i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094765"/>
              </p:ext>
            </p:extLst>
          </p:nvPr>
        </p:nvGraphicFramePr>
        <p:xfrm>
          <a:off x="1113622" y="2428004"/>
          <a:ext cx="9368226" cy="2768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8267">
                  <a:extLst>
                    <a:ext uri="{9D8B030D-6E8A-4147-A177-3AD203B41FA5}">
                      <a16:colId xmlns:a16="http://schemas.microsoft.com/office/drawing/2014/main" val="2849431489"/>
                    </a:ext>
                  </a:extLst>
                </a:gridCol>
                <a:gridCol w="1324229">
                  <a:extLst>
                    <a:ext uri="{9D8B030D-6E8A-4147-A177-3AD203B41FA5}">
                      <a16:colId xmlns:a16="http://schemas.microsoft.com/office/drawing/2014/main" val="1441068703"/>
                    </a:ext>
                  </a:extLst>
                </a:gridCol>
                <a:gridCol w="1487146">
                  <a:extLst>
                    <a:ext uri="{9D8B030D-6E8A-4147-A177-3AD203B41FA5}">
                      <a16:colId xmlns:a16="http://schemas.microsoft.com/office/drawing/2014/main" val="3170983296"/>
                    </a:ext>
                  </a:extLst>
                </a:gridCol>
                <a:gridCol w="1487146">
                  <a:extLst>
                    <a:ext uri="{9D8B030D-6E8A-4147-A177-3AD203B41FA5}">
                      <a16:colId xmlns:a16="http://schemas.microsoft.com/office/drawing/2014/main" val="2940308584"/>
                    </a:ext>
                  </a:extLst>
                </a:gridCol>
                <a:gridCol w="1487146">
                  <a:extLst>
                    <a:ext uri="{9D8B030D-6E8A-4147-A177-3AD203B41FA5}">
                      <a16:colId xmlns:a16="http://schemas.microsoft.com/office/drawing/2014/main" val="3598877787"/>
                    </a:ext>
                  </a:extLst>
                </a:gridCol>
                <a:gridCol w="1487146">
                  <a:extLst>
                    <a:ext uri="{9D8B030D-6E8A-4147-A177-3AD203B41FA5}">
                      <a16:colId xmlns:a16="http://schemas.microsoft.com/office/drawing/2014/main" val="470237508"/>
                    </a:ext>
                  </a:extLst>
                </a:gridCol>
                <a:gridCol w="1487146">
                  <a:extLst>
                    <a:ext uri="{9D8B030D-6E8A-4147-A177-3AD203B41FA5}">
                      <a16:colId xmlns:a16="http://schemas.microsoft.com/office/drawing/2014/main" val="1220085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EOY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MV – EOY k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Loss in MV during year k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Cost of Capital (10%)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Annual Expenses (E</a:t>
                      </a:r>
                      <a:r>
                        <a:rPr lang="tr-TR" baseline="-25000" dirty="0"/>
                        <a:t>k</a:t>
                      </a:r>
                      <a:r>
                        <a:rPr lang="tr-TR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Total Marginal Cost (TC</a:t>
                      </a:r>
                      <a:r>
                        <a:rPr lang="tr-TR" baseline="-25000" dirty="0"/>
                        <a:t>k</a:t>
                      </a:r>
                      <a:r>
                        <a:rPr lang="tr-TR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EUAC through </a:t>
                      </a:r>
                    </a:p>
                    <a:p>
                      <a:pPr algn="r"/>
                      <a:r>
                        <a:rPr lang="tr-TR" dirty="0"/>
                        <a:t>year k</a:t>
                      </a:r>
                      <a:endParaRPr lang="en-GB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96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20,000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16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17,000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3,000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2,000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9,500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14,500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      14,500.0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13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14,000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3,000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1,700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9,600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14,300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      14,404.8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8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11,000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3,000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1,400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9,700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14,100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      14,312.6 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21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7,000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4,000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1,100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9,800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14,900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      14,439.6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309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68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Determining the Economic Life</a:t>
            </a:r>
            <a:br>
              <a:rPr lang="tr-TR" dirty="0"/>
            </a:br>
            <a:r>
              <a:rPr lang="tr-TR" dirty="0"/>
              <a:t>Defender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2012157"/>
                <a:ext cx="5143501" cy="4164806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In replacement analyses, we must also determine the economic life </a:t>
                </a:r>
                <a:r>
                  <a:rPr lang="tr-TR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tr-TR" dirty="0"/>
                  <a:t>) </a:t>
                </a:r>
                <a:r>
                  <a:rPr lang="en-GB" dirty="0"/>
                  <a:t>that is</a:t>
                </a:r>
                <a:r>
                  <a:rPr lang="tr-TR" dirty="0"/>
                  <a:t> </a:t>
                </a:r>
                <a:r>
                  <a:rPr lang="en-GB" dirty="0"/>
                  <a:t>most </a:t>
                </a:r>
                <a:r>
                  <a:rPr lang="en-GB" dirty="0" err="1"/>
                  <a:t>favorable</a:t>
                </a:r>
                <a:r>
                  <a:rPr lang="en-GB" dirty="0"/>
                  <a:t> to the defender. </a:t>
                </a:r>
                <a:endParaRPr lang="tr-TR" dirty="0"/>
              </a:p>
              <a:p>
                <a:r>
                  <a:rPr lang="tr-TR" dirty="0" err="1"/>
                  <a:t>We</a:t>
                </a:r>
                <a:r>
                  <a:rPr lang="tr-TR" dirty="0"/>
                  <a:t>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tr-T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tr-TR" dirty="0"/>
                  <a:t> and the EUAC values through years. What’s </a:t>
                </a:r>
                <a:r>
                  <a:rPr lang="tr-TR" dirty="0" err="1"/>
                  <a:t>next</a:t>
                </a:r>
                <a:r>
                  <a:rPr lang="tr-TR" dirty="0"/>
                  <a:t> </a:t>
                </a:r>
                <a:r>
                  <a:rPr lang="tr-TR" b="1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012157"/>
                <a:ext cx="5143501" cy="4164806"/>
              </a:xfrm>
              <a:blipFill>
                <a:blip r:embed="rId3"/>
                <a:stretch>
                  <a:fillRect l="-2014" t="-23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2A64A8-5C75-4A70-8E7F-0D0696132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504163"/>
              </p:ext>
            </p:extLst>
          </p:nvPr>
        </p:nvGraphicFramePr>
        <p:xfrm>
          <a:off x="6210302" y="2012157"/>
          <a:ext cx="4978398" cy="28336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398">
                  <a:extLst>
                    <a:ext uri="{9D8B030D-6E8A-4147-A177-3AD203B41FA5}">
                      <a16:colId xmlns:a16="http://schemas.microsoft.com/office/drawing/2014/main" val="480133048"/>
                    </a:ext>
                  </a:extLst>
                </a:gridCol>
                <a:gridCol w="1833120">
                  <a:extLst>
                    <a:ext uri="{9D8B030D-6E8A-4147-A177-3AD203B41FA5}">
                      <a16:colId xmlns:a16="http://schemas.microsoft.com/office/drawing/2014/main" val="129428824"/>
                    </a:ext>
                  </a:extLst>
                </a:gridCol>
                <a:gridCol w="1849880">
                  <a:extLst>
                    <a:ext uri="{9D8B030D-6E8A-4147-A177-3AD203B41FA5}">
                      <a16:colId xmlns:a16="http://schemas.microsoft.com/office/drawing/2014/main" val="1601004347"/>
                    </a:ext>
                  </a:extLst>
                </a:gridCol>
              </a:tblGrid>
              <a:tr h="566737">
                <a:tc>
                  <a:txBody>
                    <a:bodyPr/>
                    <a:lstStyle/>
                    <a:p>
                      <a:pPr algn="ctr"/>
                      <a:r>
                        <a:rPr lang="tr-TR" sz="2800" dirty="0" err="1"/>
                        <a:t>Year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 err="1"/>
                        <a:t>Defender</a:t>
                      </a:r>
                      <a:endParaRPr lang="en-GB" sz="2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Challenger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271832"/>
                  </a:ext>
                </a:extLst>
              </a:tr>
              <a:tr h="566737"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1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4000</a:t>
                      </a:r>
                      <a:endParaRPr lang="en-GB" sz="2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3600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32874"/>
                  </a:ext>
                </a:extLst>
              </a:tr>
              <a:tr h="566737"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2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3500</a:t>
                      </a:r>
                      <a:endParaRPr lang="en-GB" sz="2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3000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60592"/>
                  </a:ext>
                </a:extLst>
              </a:tr>
              <a:tr h="566737"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3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2800</a:t>
                      </a:r>
                      <a:endParaRPr lang="en-GB" sz="2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3100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53855"/>
                  </a:ext>
                </a:extLst>
              </a:tr>
              <a:tr h="566737"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4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3700</a:t>
                      </a:r>
                      <a:endParaRPr lang="en-GB" sz="2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3300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1737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81CB81D-EA44-4535-8E2C-656049EB3A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3052" y="5110957"/>
                <a:ext cx="1301748" cy="6802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tr-TR" dirty="0"/>
                  <a:t> = 3</a:t>
                </a:r>
                <a:endParaRPr lang="tr-T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81CB81D-EA44-4535-8E2C-656049EB3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052" y="5110957"/>
                <a:ext cx="1301748" cy="680243"/>
              </a:xfrm>
              <a:prstGeom prst="rect">
                <a:avLst/>
              </a:prstGeom>
              <a:blipFill>
                <a:blip r:embed="rId4"/>
                <a:stretch>
                  <a:fillRect t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E3EDEC9-FDE7-461C-88A2-24A75A0B9165}"/>
              </a:ext>
            </a:extLst>
          </p:cNvPr>
          <p:cNvSpPr/>
          <p:nvPr/>
        </p:nvSpPr>
        <p:spPr>
          <a:xfrm>
            <a:off x="7937500" y="3759200"/>
            <a:ext cx="977900" cy="4445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562EF4-3F76-4EB6-9694-827D3D7CF770}"/>
              </a:ext>
            </a:extLst>
          </p:cNvPr>
          <p:cNvSpPr/>
          <p:nvPr/>
        </p:nvSpPr>
        <p:spPr>
          <a:xfrm>
            <a:off x="9779000" y="3206749"/>
            <a:ext cx="977900" cy="4445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6ED4105-0D00-4C93-93C7-00EBC9D856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79000" y="5110957"/>
                <a:ext cx="1301748" cy="6802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tr-TR" dirty="0"/>
                  <a:t> = 2</a:t>
                </a:r>
                <a:endParaRPr lang="tr-T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6ED4105-0D00-4C93-93C7-00EBC9D85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000" y="5110957"/>
                <a:ext cx="1301748" cy="680243"/>
              </a:xfrm>
              <a:prstGeom prst="rect">
                <a:avLst/>
              </a:prstGeom>
              <a:blipFill>
                <a:blip r:embed="rId5"/>
                <a:stretch>
                  <a:fillRect t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50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4576"/>
          </a:xfrm>
        </p:spPr>
        <p:txBody>
          <a:bodyPr>
            <a:normAutofit fontScale="92500"/>
          </a:bodyPr>
          <a:lstStyle/>
          <a:p>
            <a:r>
              <a:rPr lang="en-GB" sz="2600" dirty="0"/>
              <a:t>The </a:t>
            </a:r>
            <a:r>
              <a:rPr lang="tr-TR" sz="2600" dirty="0"/>
              <a:t>new</a:t>
            </a:r>
            <a:r>
              <a:rPr lang="en-GB" sz="2600" dirty="0"/>
              <a:t> oven (“</a:t>
            </a:r>
            <a:r>
              <a:rPr lang="tr-TR" sz="2600" dirty="0"/>
              <a:t>challenger</a:t>
            </a:r>
            <a:r>
              <a:rPr lang="en-GB" sz="2600" dirty="0"/>
              <a:t>”)</a:t>
            </a:r>
            <a:endParaRPr lang="tr-TR" sz="26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  <a:p>
            <a:pPr marL="0" indent="0">
              <a:buNone/>
            </a:pPr>
            <a:r>
              <a:rPr lang="en-GB" sz="2400" dirty="0"/>
              <a:t>*Economic life = 3 years, with E</a:t>
            </a:r>
            <a:r>
              <a:rPr lang="tr-TR" sz="2400" dirty="0"/>
              <a:t>U</a:t>
            </a:r>
            <a:r>
              <a:rPr lang="en-GB" sz="2400" dirty="0"/>
              <a:t>AC = $12,531.50</a:t>
            </a:r>
            <a:endParaRPr lang="tr-TR" sz="2400" dirty="0"/>
          </a:p>
          <a:p>
            <a:pPr marL="0" indent="0">
              <a:buNone/>
            </a:pPr>
            <a:r>
              <a:rPr lang="tr-TR" sz="2400" dirty="0"/>
              <a:t>Final decision: </a:t>
            </a:r>
          </a:p>
          <a:p>
            <a:pPr marL="0" indent="0">
              <a:buNone/>
            </a:pPr>
            <a:r>
              <a:rPr lang="en-GB" sz="2400" dirty="0"/>
              <a:t>Since E</a:t>
            </a:r>
            <a:r>
              <a:rPr lang="tr-TR" sz="2400" dirty="0"/>
              <a:t>U</a:t>
            </a:r>
            <a:r>
              <a:rPr lang="en-GB" sz="2400" dirty="0"/>
              <a:t>AC defender &gt; E</a:t>
            </a:r>
            <a:r>
              <a:rPr lang="tr-TR" sz="2400" dirty="0"/>
              <a:t>U</a:t>
            </a:r>
            <a:r>
              <a:rPr lang="en-GB" sz="2400" dirty="0"/>
              <a:t>AC challenger (14,312.6 &gt; 12,531.5) replace oven this year.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315121"/>
              </p:ext>
            </p:extLst>
          </p:nvPr>
        </p:nvGraphicFramePr>
        <p:xfrm>
          <a:off x="1139022" y="2262904"/>
          <a:ext cx="9368226" cy="2768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8267">
                  <a:extLst>
                    <a:ext uri="{9D8B030D-6E8A-4147-A177-3AD203B41FA5}">
                      <a16:colId xmlns:a16="http://schemas.microsoft.com/office/drawing/2014/main" val="2849431489"/>
                    </a:ext>
                  </a:extLst>
                </a:gridCol>
                <a:gridCol w="1324229">
                  <a:extLst>
                    <a:ext uri="{9D8B030D-6E8A-4147-A177-3AD203B41FA5}">
                      <a16:colId xmlns:a16="http://schemas.microsoft.com/office/drawing/2014/main" val="1441068703"/>
                    </a:ext>
                  </a:extLst>
                </a:gridCol>
                <a:gridCol w="1487146">
                  <a:extLst>
                    <a:ext uri="{9D8B030D-6E8A-4147-A177-3AD203B41FA5}">
                      <a16:colId xmlns:a16="http://schemas.microsoft.com/office/drawing/2014/main" val="3170983296"/>
                    </a:ext>
                  </a:extLst>
                </a:gridCol>
                <a:gridCol w="1487146">
                  <a:extLst>
                    <a:ext uri="{9D8B030D-6E8A-4147-A177-3AD203B41FA5}">
                      <a16:colId xmlns:a16="http://schemas.microsoft.com/office/drawing/2014/main" val="2940308584"/>
                    </a:ext>
                  </a:extLst>
                </a:gridCol>
                <a:gridCol w="1487146">
                  <a:extLst>
                    <a:ext uri="{9D8B030D-6E8A-4147-A177-3AD203B41FA5}">
                      <a16:colId xmlns:a16="http://schemas.microsoft.com/office/drawing/2014/main" val="3598877787"/>
                    </a:ext>
                  </a:extLst>
                </a:gridCol>
                <a:gridCol w="1487146">
                  <a:extLst>
                    <a:ext uri="{9D8B030D-6E8A-4147-A177-3AD203B41FA5}">
                      <a16:colId xmlns:a16="http://schemas.microsoft.com/office/drawing/2014/main" val="470237508"/>
                    </a:ext>
                  </a:extLst>
                </a:gridCol>
                <a:gridCol w="1487146">
                  <a:extLst>
                    <a:ext uri="{9D8B030D-6E8A-4147-A177-3AD203B41FA5}">
                      <a16:colId xmlns:a16="http://schemas.microsoft.com/office/drawing/2014/main" val="1220085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EOY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MV – EOY k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Loss in MV during year k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Cost of Capital (10%)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Annual Expenses (E</a:t>
                      </a:r>
                      <a:r>
                        <a:rPr lang="tr-TR" baseline="-25000" dirty="0"/>
                        <a:t>k</a:t>
                      </a:r>
                      <a:r>
                        <a:rPr lang="tr-TR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Total Marginal Cost (TC</a:t>
                      </a:r>
                      <a:r>
                        <a:rPr lang="tr-TR" baseline="-25000" dirty="0"/>
                        <a:t>k</a:t>
                      </a:r>
                      <a:r>
                        <a:rPr lang="tr-TR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EUAC through </a:t>
                      </a:r>
                    </a:p>
                    <a:p>
                      <a:pPr algn="r"/>
                      <a:r>
                        <a:rPr lang="tr-TR" dirty="0"/>
                        <a:t>year k</a:t>
                      </a:r>
                      <a:endParaRPr lang="en-GB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96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80,000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16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75,000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5,000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8,000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13,000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      13,000.0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13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70,000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5,000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7,500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12,500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      12,762.0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8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66,000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4,000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7,000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12,000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      12,531.5 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21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62,000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4,000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tr-TR" dirty="0"/>
                        <a:t>6,600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3,000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13,600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      12,762.6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309110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86A31A7D-FDFF-4156-B14A-D4001A2F8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470"/>
            <a:ext cx="10515600" cy="1325563"/>
          </a:xfrm>
        </p:spPr>
        <p:txBody>
          <a:bodyPr/>
          <a:lstStyle/>
          <a:p>
            <a:r>
              <a:rPr lang="tr-TR" dirty="0"/>
              <a:t>Solution</a:t>
            </a:r>
            <a:br>
              <a:rPr lang="tr-TR" dirty="0"/>
            </a:br>
            <a:r>
              <a:rPr lang="tr-TR" sz="2800" i="1" dirty="0"/>
              <a:t>Replacement Analysis at a Bakery</a:t>
            </a:r>
            <a:endParaRPr lang="en-GB" sz="2800" i="1" dirty="0"/>
          </a:p>
        </p:txBody>
      </p:sp>
    </p:spTree>
    <p:extLst>
      <p:ext uri="{BB962C8B-B14F-4D97-AF65-F5344CB8AC3E}">
        <p14:creationId xmlns:p14="http://schemas.microsoft.com/office/powerpoint/2010/main" val="348295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solidFill>
                  <a:schemeClr val="tx1"/>
                </a:solidFill>
              </a:rPr>
              <a:t>End of </a:t>
            </a:r>
            <a:r>
              <a:rPr lang="en-GB" sz="6000">
                <a:solidFill>
                  <a:schemeClr val="tx1"/>
                </a:solidFill>
              </a:rPr>
              <a:t>Chapter 9</a:t>
            </a:r>
            <a:endParaRPr lang="en-GB" sz="6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U. Mahir Yıldırım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F40-6EB3-4B30-9BDC-3E3CF0A1C0B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63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Determining the Economic Life</a:t>
            </a:r>
            <a:br>
              <a:rPr lang="tr-TR" dirty="0"/>
            </a:br>
            <a:r>
              <a:rPr lang="tr-TR" dirty="0"/>
              <a:t>Defender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53307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This gives us the choice of keeping the defender as</a:t>
                </a:r>
                <a:r>
                  <a:rPr lang="tr-TR" dirty="0"/>
                  <a:t> </a:t>
                </a:r>
                <a:r>
                  <a:rPr lang="en-GB" dirty="0"/>
                  <a:t>long as its </a:t>
                </a:r>
                <a:r>
                  <a:rPr lang="en-GB" b="1" dirty="0"/>
                  <a:t>EUAC</a:t>
                </a:r>
                <a:r>
                  <a:rPr lang="en-GB" dirty="0"/>
                  <a:t> at </a:t>
                </a:r>
                <a:r>
                  <a:rPr lang="tr-TR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tr-TR" dirty="0"/>
                  <a:t>)</a:t>
                </a:r>
                <a:r>
                  <a:rPr lang="en-GB" dirty="0"/>
                  <a:t> is less than the minimum EUAC of the challenger. </a:t>
                </a:r>
                <a:endParaRPr lang="tr-TR" dirty="0"/>
              </a:p>
              <a:p>
                <a:endParaRPr lang="tr-TR" dirty="0"/>
              </a:p>
              <a:p>
                <a:r>
                  <a:rPr lang="en-GB" dirty="0"/>
                  <a:t>When a</a:t>
                </a:r>
                <a:r>
                  <a:rPr lang="tr-TR" dirty="0"/>
                  <a:t> </a:t>
                </a:r>
                <a:r>
                  <a:rPr lang="en-GB" dirty="0"/>
                  <a:t>major outlay for defender alteration or overhaul is needed, the life that will yield</a:t>
                </a:r>
                <a:r>
                  <a:rPr lang="tr-TR" dirty="0"/>
                  <a:t> </a:t>
                </a:r>
                <a:r>
                  <a:rPr lang="en-GB" dirty="0"/>
                  <a:t>the minimum EUAC is likely to be the period that will elapse before the next major</a:t>
                </a:r>
                <a:r>
                  <a:rPr lang="tr-TR" dirty="0"/>
                  <a:t> </a:t>
                </a:r>
                <a:r>
                  <a:rPr lang="en-GB" dirty="0"/>
                  <a:t>alteration or overhaul is needed.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53307" cy="4351338"/>
              </a:xfrm>
              <a:blipFill>
                <a:blip r:embed="rId3"/>
                <a:stretch>
                  <a:fillRect l="-946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B5D15E-130F-426A-BA30-1D0649935F60}"/>
              </a:ext>
            </a:extLst>
          </p:cNvPr>
          <p:cNvCxnSpPr/>
          <p:nvPr/>
        </p:nvCxnSpPr>
        <p:spPr>
          <a:xfrm>
            <a:off x="8001000" y="3657600"/>
            <a:ext cx="1295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31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FC24-B6DA-4E79-9C68-69E4D60B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Overhaul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B8C9A-A2B5-46F2-9210-C89D05F04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Process of restoring and maintaining an equipment, machine, or system in a serviceable condition. </a:t>
            </a:r>
            <a:endParaRPr lang="tr-TR" dirty="0"/>
          </a:p>
          <a:p>
            <a:r>
              <a:rPr lang="en-GB" dirty="0"/>
              <a:t>Overhaul involves </a:t>
            </a:r>
            <a:endParaRPr lang="tr-TR" dirty="0"/>
          </a:p>
          <a:p>
            <a:pPr lvl="1"/>
            <a:r>
              <a:rPr lang="en-GB" dirty="0"/>
              <a:t>partial or complete disassembly of the item, </a:t>
            </a:r>
            <a:endParaRPr lang="tr-TR" dirty="0"/>
          </a:p>
          <a:p>
            <a:pPr lvl="1"/>
            <a:r>
              <a:rPr lang="en-GB" dirty="0"/>
              <a:t>inspection to detect damaged, defective, or worn parts, </a:t>
            </a:r>
            <a:endParaRPr lang="tr-TR" dirty="0"/>
          </a:p>
          <a:p>
            <a:pPr lvl="1"/>
            <a:r>
              <a:rPr lang="en-GB" dirty="0"/>
              <a:t>repair or replacement of such parts, and </a:t>
            </a:r>
            <a:endParaRPr lang="tr-TR" dirty="0"/>
          </a:p>
          <a:p>
            <a:pPr lvl="1"/>
            <a:r>
              <a:rPr lang="en-GB" dirty="0"/>
              <a:t>reassembly, testing, and trial-run prior to returning the item to its full operating level.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626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FC24-B6DA-4E79-9C68-69E4D60B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Overhaul</a:t>
            </a:r>
            <a:r>
              <a:rPr lang="tr-TR" dirty="0"/>
              <a:t> (</a:t>
            </a:r>
            <a:r>
              <a:rPr lang="tr-TR" dirty="0" err="1"/>
              <a:t>cont'd</a:t>
            </a:r>
            <a:r>
              <a:rPr lang="tr-TR" dirty="0"/>
              <a:t>)</a:t>
            </a:r>
            <a:endParaRPr lang="en-GB" dirty="0"/>
          </a:p>
        </p:txBody>
      </p:sp>
      <p:pic>
        <p:nvPicPr>
          <p:cNvPr id="1026" name="Picture 2" descr="http://www.okamotothai.com/img/overhaul/overhaul-bf-af.jpg">
            <a:extLst>
              <a:ext uri="{FF2B5EF4-FFF2-40B4-BE49-F238E27FC236}">
                <a16:creationId xmlns:a16="http://schemas.microsoft.com/office/drawing/2014/main" id="{8F69CFF9-1DC4-411A-BA7B-1BB020CE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20850"/>
            <a:ext cx="6032500" cy="30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FF1098-EAEA-4599-A3E1-90EA7FF7472A}"/>
              </a:ext>
            </a:extLst>
          </p:cNvPr>
          <p:cNvSpPr/>
          <p:nvPr/>
        </p:nvSpPr>
        <p:spPr>
          <a:xfrm>
            <a:off x="838199" y="5042118"/>
            <a:ext cx="99450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400" dirty="0"/>
              <a:t>CNC </a:t>
            </a:r>
            <a:r>
              <a:rPr lang="tr-TR" sz="2400" dirty="0" err="1"/>
              <a:t>spindle</a:t>
            </a:r>
            <a:r>
              <a:rPr lang="tr-TR" sz="2400" dirty="0"/>
              <a:t> </a:t>
            </a:r>
            <a:r>
              <a:rPr lang="tr-TR" sz="2400" dirty="0" err="1"/>
              <a:t>overhaul</a:t>
            </a:r>
            <a:r>
              <a:rPr lang="tr-TR" sz="2400" dirty="0"/>
              <a:t> </a:t>
            </a:r>
            <a:r>
              <a:rPr lang="tr-TR" sz="2400" dirty="0" err="1"/>
              <a:t>example</a:t>
            </a:r>
            <a:r>
              <a:rPr lang="tr-TR" sz="2400" dirty="0"/>
              <a:t> </a:t>
            </a:r>
          </a:p>
          <a:p>
            <a:r>
              <a:rPr lang="tr-TR" sz="2400" dirty="0"/>
              <a:t>	</a:t>
            </a:r>
            <a:r>
              <a:rPr lang="en-GB" sz="2400" dirty="0">
                <a:hlinkClick r:id="rId3"/>
              </a:rPr>
              <a:t>https://www.youtube.com/watch?v=VQsvyfoXr-I</a:t>
            </a:r>
            <a:endParaRPr lang="tr-T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400" dirty="0"/>
              <a:t>V8 engine </a:t>
            </a:r>
            <a:r>
              <a:rPr lang="tr-TR" sz="2400" dirty="0" err="1"/>
              <a:t>overhaul</a:t>
            </a:r>
            <a:r>
              <a:rPr lang="tr-TR" sz="2400" dirty="0"/>
              <a:t> </a:t>
            </a:r>
            <a:r>
              <a:rPr lang="tr-TR" sz="2400" dirty="0" err="1"/>
              <a:t>example</a:t>
            </a:r>
            <a:r>
              <a:rPr lang="tr-TR" sz="2400" dirty="0"/>
              <a:t> (</a:t>
            </a:r>
            <a:r>
              <a:rPr lang="tr-TR" sz="2400" dirty="0" err="1"/>
              <a:t>timelapse</a:t>
            </a:r>
            <a:r>
              <a:rPr lang="tr-TR" sz="2400" dirty="0"/>
              <a:t>)</a:t>
            </a:r>
          </a:p>
          <a:p>
            <a:r>
              <a:rPr lang="tr-TR" sz="2400" dirty="0"/>
              <a:t>	</a:t>
            </a:r>
            <a:r>
              <a:rPr lang="tr-TR" sz="2400" dirty="0">
                <a:hlinkClick r:id="rId4"/>
              </a:rPr>
              <a:t>https://www.youtube.com/watch?v=W5saoYQIlh8</a:t>
            </a:r>
            <a:r>
              <a:rPr lang="tr-TR" sz="2400" dirty="0"/>
              <a:t> 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0971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Alternatively, </a:t>
            </a:r>
            <a:r>
              <a:rPr lang="en-GB" i="1" dirty="0"/>
              <a:t>when there is no defender MV now or</a:t>
            </a:r>
            <a:r>
              <a:rPr lang="tr-TR" i="1" dirty="0"/>
              <a:t> </a:t>
            </a:r>
            <a:r>
              <a:rPr lang="en-GB" i="1" dirty="0"/>
              <a:t>later (and no outlay for alteration or overhaul) and when the defender’s operating expenses</a:t>
            </a:r>
            <a:r>
              <a:rPr lang="tr-TR" i="1" dirty="0"/>
              <a:t> </a:t>
            </a:r>
            <a:r>
              <a:rPr lang="en-GB" i="1" dirty="0"/>
              <a:t>are expected to increase annually, the remaining life that will yield the minimum EUAC</a:t>
            </a:r>
            <a:r>
              <a:rPr lang="tr-TR" i="1" dirty="0"/>
              <a:t> </a:t>
            </a:r>
            <a:r>
              <a:rPr lang="en-GB" i="1" dirty="0"/>
              <a:t>will be</a:t>
            </a:r>
            <a:r>
              <a:rPr lang="tr-TR" i="1" dirty="0"/>
              <a:t>      </a:t>
            </a:r>
            <a:r>
              <a:rPr lang="tr-TR" b="1" dirty="0">
                <a:solidFill>
                  <a:srgbClr val="FF0000"/>
                </a:solidFill>
              </a:rPr>
              <a:t>?</a:t>
            </a:r>
          </a:p>
          <a:p>
            <a:endParaRPr lang="tr-TR" b="1" dirty="0">
              <a:solidFill>
                <a:srgbClr val="FF0000"/>
              </a:solidFill>
            </a:endParaRPr>
          </a:p>
          <a:p>
            <a:r>
              <a:rPr lang="en-GB" dirty="0"/>
              <a:t>When MVs are greater than zero and expected to decline from year to year, it</a:t>
            </a:r>
            <a:r>
              <a:rPr lang="tr-TR" dirty="0"/>
              <a:t> </a:t>
            </a:r>
            <a:r>
              <a:rPr lang="en-GB" dirty="0"/>
              <a:t>is necessary to calculate the apparent remaining economic life, </a:t>
            </a:r>
            <a:r>
              <a:rPr lang="en-GB" u="sng" dirty="0"/>
              <a:t>which is done in</a:t>
            </a:r>
            <a:r>
              <a:rPr lang="tr-TR" u="sng" dirty="0"/>
              <a:t> </a:t>
            </a:r>
            <a:r>
              <a:rPr lang="en-GB" u="sng" dirty="0"/>
              <a:t>the same manner as for a new asset</a:t>
            </a:r>
            <a:r>
              <a:rPr lang="en-GB" dirty="0"/>
              <a:t>. Using the outsider viewpoint, the investment</a:t>
            </a:r>
            <a:r>
              <a:rPr lang="tr-TR" dirty="0"/>
              <a:t> </a:t>
            </a:r>
            <a:r>
              <a:rPr lang="en-GB" dirty="0"/>
              <a:t>value of the defender is considered to be its present realizable MV. </a:t>
            </a:r>
          </a:p>
        </p:txBody>
      </p:sp>
      <p:sp>
        <p:nvSpPr>
          <p:cNvPr id="2" name="Rectangle 1"/>
          <p:cNvSpPr/>
          <p:nvPr/>
        </p:nvSpPr>
        <p:spPr>
          <a:xfrm>
            <a:off x="6291950" y="2718279"/>
            <a:ext cx="1261884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tr-TR" sz="2800" i="1" dirty="0"/>
              <a:t>1</a:t>
            </a:r>
            <a:r>
              <a:rPr lang="en-GB" sz="2800" i="1" dirty="0"/>
              <a:t> year</a:t>
            </a:r>
            <a:r>
              <a:rPr lang="en-GB" sz="2800" dirty="0"/>
              <a:t>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B69D6A-342E-4900-8193-2AC0D8E2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i="1" dirty="0"/>
              <a:t>Determining the Economic Life</a:t>
            </a:r>
            <a:br>
              <a:rPr lang="tr-TR" dirty="0"/>
            </a:br>
            <a:r>
              <a:rPr lang="tr-TR" dirty="0"/>
              <a:t>Defender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313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024"/>
            <a:ext cx="4978398" cy="4698603"/>
          </a:xfrm>
        </p:spPr>
        <p:txBody>
          <a:bodyPr>
            <a:normAutofit/>
          </a:bodyPr>
          <a:lstStyle/>
          <a:p>
            <a:r>
              <a:rPr lang="en-GB" dirty="0"/>
              <a:t>Regardless of how the remaining economic life for the defender is determined, a</a:t>
            </a:r>
            <a:r>
              <a:rPr lang="tr-TR" dirty="0"/>
              <a:t> </a:t>
            </a:r>
            <a:r>
              <a:rPr lang="en-GB" dirty="0"/>
              <a:t>decision to keep the defender does not mean that it should be kept only for this</a:t>
            </a:r>
            <a:r>
              <a:rPr lang="tr-TR" dirty="0"/>
              <a:t> </a:t>
            </a:r>
            <a:r>
              <a:rPr lang="en-GB" dirty="0"/>
              <a:t>period of time. </a:t>
            </a:r>
            <a:endParaRPr lang="tr-TR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482CC1D-E7CE-4C04-82BB-27A3CF08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i="1" dirty="0"/>
              <a:t>Determining the Economic Life</a:t>
            </a:r>
            <a:br>
              <a:rPr lang="tr-TR" dirty="0"/>
            </a:br>
            <a:r>
              <a:rPr lang="tr-TR" dirty="0"/>
              <a:t>Defender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109460-A89E-4845-A5B6-21E8C0D64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992903"/>
              </p:ext>
            </p:extLst>
          </p:nvPr>
        </p:nvGraphicFramePr>
        <p:xfrm>
          <a:off x="6210302" y="1720057"/>
          <a:ext cx="4978398" cy="28336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398">
                  <a:extLst>
                    <a:ext uri="{9D8B030D-6E8A-4147-A177-3AD203B41FA5}">
                      <a16:colId xmlns:a16="http://schemas.microsoft.com/office/drawing/2014/main" val="480133048"/>
                    </a:ext>
                  </a:extLst>
                </a:gridCol>
                <a:gridCol w="1833120">
                  <a:extLst>
                    <a:ext uri="{9D8B030D-6E8A-4147-A177-3AD203B41FA5}">
                      <a16:colId xmlns:a16="http://schemas.microsoft.com/office/drawing/2014/main" val="129428824"/>
                    </a:ext>
                  </a:extLst>
                </a:gridCol>
                <a:gridCol w="1849880">
                  <a:extLst>
                    <a:ext uri="{9D8B030D-6E8A-4147-A177-3AD203B41FA5}">
                      <a16:colId xmlns:a16="http://schemas.microsoft.com/office/drawing/2014/main" val="1601004347"/>
                    </a:ext>
                  </a:extLst>
                </a:gridCol>
              </a:tblGrid>
              <a:tr h="566737">
                <a:tc>
                  <a:txBody>
                    <a:bodyPr/>
                    <a:lstStyle/>
                    <a:p>
                      <a:pPr algn="ctr"/>
                      <a:r>
                        <a:rPr lang="tr-TR" sz="2800" dirty="0" err="1"/>
                        <a:t>Year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 err="1"/>
                        <a:t>Defender</a:t>
                      </a:r>
                      <a:endParaRPr lang="en-GB" sz="2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Challenger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271832"/>
                  </a:ext>
                </a:extLst>
              </a:tr>
              <a:tr h="566737"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1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4000</a:t>
                      </a:r>
                      <a:endParaRPr lang="en-GB" sz="2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3600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32874"/>
                  </a:ext>
                </a:extLst>
              </a:tr>
              <a:tr h="566737"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2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3500</a:t>
                      </a:r>
                      <a:endParaRPr lang="en-GB" sz="2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3000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60592"/>
                  </a:ext>
                </a:extLst>
              </a:tr>
              <a:tr h="566737"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3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2800</a:t>
                      </a:r>
                      <a:endParaRPr lang="en-GB" sz="2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3100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53855"/>
                  </a:ext>
                </a:extLst>
              </a:tr>
              <a:tr h="566737"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4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3700</a:t>
                      </a:r>
                      <a:endParaRPr lang="en-GB" sz="2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2800" dirty="0"/>
                        <a:t>3300</a:t>
                      </a:r>
                      <a:endParaRPr lang="en-GB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1737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C5F1A96-7AA0-4857-96BA-BA806EC46A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93052" y="4818857"/>
                <a:ext cx="1301748" cy="6802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tr-TR" dirty="0"/>
                  <a:t> = 3</a:t>
                </a:r>
                <a:endParaRPr lang="tr-T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C5F1A96-7AA0-4857-96BA-BA806EC46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052" y="4818857"/>
                <a:ext cx="1301748" cy="680243"/>
              </a:xfrm>
              <a:prstGeom prst="rect">
                <a:avLst/>
              </a:prstGeom>
              <a:blipFill>
                <a:blip r:embed="rId2"/>
                <a:stretch>
                  <a:fillRect t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769A553D-0C52-4D95-BE3F-417CFE11AC9D}"/>
              </a:ext>
            </a:extLst>
          </p:cNvPr>
          <p:cNvSpPr/>
          <p:nvPr/>
        </p:nvSpPr>
        <p:spPr>
          <a:xfrm>
            <a:off x="7937500" y="3467100"/>
            <a:ext cx="977900" cy="4445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CFAF8F-94A8-4A5F-9B4D-82B8B01625D1}"/>
              </a:ext>
            </a:extLst>
          </p:cNvPr>
          <p:cNvSpPr/>
          <p:nvPr/>
        </p:nvSpPr>
        <p:spPr>
          <a:xfrm>
            <a:off x="9779000" y="2914649"/>
            <a:ext cx="977900" cy="4445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4B64C053-9FB2-4C72-9DAA-A798938D7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79000" y="4818857"/>
                <a:ext cx="1301748" cy="6802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tr-TR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tr-TR" dirty="0"/>
                  <a:t> = 2</a:t>
                </a:r>
                <a:endParaRPr lang="tr-T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4B64C053-9FB2-4C72-9DAA-A798938D7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000" y="4818857"/>
                <a:ext cx="1301748" cy="680243"/>
              </a:xfrm>
              <a:prstGeom prst="rect">
                <a:avLst/>
              </a:prstGeom>
              <a:blipFill>
                <a:blip r:embed="rId3"/>
                <a:stretch>
                  <a:fillRect t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76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Indeed, the defender should be kept longer than the apparent</a:t>
            </a:r>
            <a:r>
              <a:rPr lang="tr-TR" dirty="0"/>
              <a:t> </a:t>
            </a:r>
            <a:r>
              <a:rPr lang="en-GB" dirty="0"/>
              <a:t>economic life as long as its </a:t>
            </a:r>
            <a:r>
              <a:rPr lang="en-GB" b="1" i="1" dirty="0">
                <a:solidFill>
                  <a:srgbClr val="E12927"/>
                </a:solidFill>
              </a:rPr>
              <a:t>marginal cost</a:t>
            </a:r>
            <a:r>
              <a:rPr lang="tr-TR" b="1" dirty="0">
                <a:solidFill>
                  <a:srgbClr val="E12927"/>
                </a:solidFill>
              </a:rPr>
              <a:t>*</a:t>
            </a:r>
            <a:r>
              <a:rPr lang="en-GB" b="1" dirty="0">
                <a:solidFill>
                  <a:srgbClr val="E12927"/>
                </a:solidFill>
              </a:rPr>
              <a:t> </a:t>
            </a:r>
            <a:r>
              <a:rPr lang="en-GB" dirty="0"/>
              <a:t>is less than the minimum EUAC for the best challenger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*</a:t>
            </a:r>
            <a:r>
              <a:rPr lang="en-GB" i="1" dirty="0"/>
              <a:t>total cost for an additional year of</a:t>
            </a:r>
            <a:r>
              <a:rPr lang="tr-TR" i="1" dirty="0"/>
              <a:t> </a:t>
            </a:r>
            <a:r>
              <a:rPr lang="en-GB" i="1" dirty="0"/>
              <a:t>service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482CC1D-E7CE-4C04-82BB-27A3CF08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i="1" dirty="0"/>
              <a:t>Determining the Economic Life</a:t>
            </a:r>
            <a:br>
              <a:rPr lang="tr-TR" dirty="0"/>
            </a:br>
            <a:r>
              <a:rPr lang="tr-TR" dirty="0"/>
              <a:t>Defender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500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Recall </a:t>
            </a:r>
            <a:r>
              <a:rPr lang="tr-TR" dirty="0" err="1"/>
              <a:t>Example</a:t>
            </a:r>
            <a:br>
              <a:rPr lang="tr-TR" dirty="0"/>
            </a:br>
            <a:r>
              <a:rPr lang="en-GB" sz="2800" i="1" dirty="0"/>
              <a:t>Economic Life of a Challenger (New Asset)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53323" cy="4351338"/>
          </a:xfrm>
        </p:spPr>
        <p:txBody>
          <a:bodyPr>
            <a:normAutofit/>
          </a:bodyPr>
          <a:lstStyle/>
          <a:p>
            <a:r>
              <a:rPr lang="en-GB" dirty="0"/>
              <a:t>A</a:t>
            </a:r>
            <a:r>
              <a:rPr lang="tr-TR" dirty="0"/>
              <a:t> </a:t>
            </a:r>
            <a:r>
              <a:rPr lang="en-GB" dirty="0"/>
              <a:t>new forklift truck will require an investment of $30,000 and is expected to have</a:t>
            </a:r>
            <a:r>
              <a:rPr lang="tr-TR" dirty="0"/>
              <a:t> </a:t>
            </a:r>
            <a:r>
              <a:rPr lang="en-GB" dirty="0"/>
              <a:t>year-end MVs and annual expenses as shown </a:t>
            </a:r>
            <a:r>
              <a:rPr lang="tr-TR" dirty="0"/>
              <a:t>on the right.</a:t>
            </a:r>
            <a:r>
              <a:rPr lang="en-GB" dirty="0"/>
              <a:t> If the before-tax MARR is 10% per year, how long should the asset</a:t>
            </a:r>
            <a:r>
              <a:rPr lang="tr-TR" dirty="0"/>
              <a:t> </a:t>
            </a:r>
            <a:r>
              <a:rPr lang="en-GB" dirty="0"/>
              <a:t>be retained in service? </a:t>
            </a:r>
            <a:br>
              <a:rPr lang="en-GB" dirty="0"/>
            </a:br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6993567" y="1905942"/>
            <a:ext cx="4360233" cy="3595482"/>
            <a:chOff x="733648" y="3883819"/>
            <a:chExt cx="3485451" cy="287413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17996" r="79605" b="1"/>
            <a:stretch/>
          </p:blipFill>
          <p:spPr>
            <a:xfrm>
              <a:off x="733648" y="3883819"/>
              <a:ext cx="2200938" cy="287413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52192" t="18065" r="35905"/>
            <a:stretch/>
          </p:blipFill>
          <p:spPr>
            <a:xfrm>
              <a:off x="2934586" y="3886199"/>
              <a:ext cx="1284513" cy="2871749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152650" y="3883819"/>
              <a:ext cx="438150" cy="316706"/>
            </a:xfrm>
            <a:prstGeom prst="rect">
              <a:avLst/>
            </a:prstGeom>
            <a:solidFill>
              <a:srgbClr val="D9F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57275" y="3883819"/>
              <a:ext cx="438150" cy="316706"/>
            </a:xfrm>
            <a:prstGeom prst="rect">
              <a:avLst/>
            </a:prstGeom>
            <a:solidFill>
              <a:srgbClr val="D9F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407" y="5636361"/>
            <a:ext cx="5897563" cy="4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7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1075</Words>
  <Application>Microsoft Office PowerPoint</Application>
  <PresentationFormat>Widescreen</PresentationFormat>
  <Paragraphs>235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Office Theme</vt:lpstr>
      <vt:lpstr>IE 260 – ENGINEERING ECONOMY  Chapter 9  Replacement Analysis</vt:lpstr>
      <vt:lpstr>Determining the Economic Life Defender</vt:lpstr>
      <vt:lpstr>Determining the Economic Life Defender</vt:lpstr>
      <vt:lpstr>Overhaul</vt:lpstr>
      <vt:lpstr>Overhaul (cont'd)</vt:lpstr>
      <vt:lpstr>Determining the Economic Life Defender</vt:lpstr>
      <vt:lpstr>Determining the Economic Life Defender</vt:lpstr>
      <vt:lpstr>Determining the Economic Life Defender</vt:lpstr>
      <vt:lpstr>Recall Example Economic Life of a Challenger (New Asset)</vt:lpstr>
      <vt:lpstr>Recall Solution Economic Life of a Challenger (New Asset)</vt:lpstr>
      <vt:lpstr>Example Economic Life of a Defender (Existing Asset)</vt:lpstr>
      <vt:lpstr>Solution Economic Life of a Defender (Existing Asset)</vt:lpstr>
      <vt:lpstr>Solution Economic Life of a Defender (Existing Asset)</vt:lpstr>
      <vt:lpstr>Solution Economic Life of a Defender (Existing Asset)</vt:lpstr>
      <vt:lpstr>Solution Economic Life of a Defender (Existing Asset)</vt:lpstr>
      <vt:lpstr>Solution Economic Life of a Defender (Existing Asset)</vt:lpstr>
      <vt:lpstr>Solution – Graphical Representation Economic Life of a Defender (Existing Asset)</vt:lpstr>
      <vt:lpstr>Example Replacement Analysis at a Bakery</vt:lpstr>
      <vt:lpstr>Solution Replacement Analysis at a Bakery</vt:lpstr>
      <vt:lpstr>Solution Replacement Analysis at a Bakery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 260 – ENGINEERING ECONOMY</dc:title>
  <dc:creator>umahiryildirim</dc:creator>
  <cp:lastModifiedBy>Mahir Yildirim</cp:lastModifiedBy>
  <cp:revision>94</cp:revision>
  <cp:lastPrinted>2017-05-09T09:59:14Z</cp:lastPrinted>
  <dcterms:created xsi:type="dcterms:W3CDTF">2016-09-26T07:09:03Z</dcterms:created>
  <dcterms:modified xsi:type="dcterms:W3CDTF">2017-12-09T21:04:28Z</dcterms:modified>
</cp:coreProperties>
</file>