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02"/>
          <a:stretch/>
        </p:blipFill>
        <p:spPr>
          <a:xfrm>
            <a:off x="55418" y="425845"/>
            <a:ext cx="782782" cy="12041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8200" y="1677267"/>
            <a:ext cx="10442864" cy="0"/>
          </a:xfrm>
          <a:prstGeom prst="line">
            <a:avLst/>
          </a:prstGeom>
          <a:ln w="38100">
            <a:solidFill>
              <a:srgbClr val="E129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9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0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9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24BB-B863-4C20-B34C-0548A8E845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88673"/>
            <a:ext cx="12192000" cy="1278082"/>
          </a:xfrm>
        </p:spPr>
        <p:txBody>
          <a:bodyPr anchor="ctr" anchorCtr="0">
            <a:normAutofit/>
          </a:bodyPr>
          <a:lstStyle/>
          <a:p>
            <a:r>
              <a:rPr lang="en-GB" sz="3600" dirty="0"/>
              <a:t>U. MAHİR YILDIRIM</a:t>
            </a:r>
            <a:endParaRPr lang="tr-T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36" y="4676238"/>
            <a:ext cx="5233927" cy="14956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55782" y="611045"/>
            <a:ext cx="10880436" cy="2080200"/>
          </a:xfrm>
        </p:spPr>
        <p:txBody>
          <a:bodyPr anchor="ctr" anchorCtr="0">
            <a:normAutofit/>
          </a:bodyPr>
          <a:lstStyle/>
          <a:p>
            <a:r>
              <a:rPr lang="en-GB" dirty="0"/>
              <a:t>IE 260 – ENGINEERING ECONOMY</a:t>
            </a:r>
            <a:br>
              <a:rPr lang="en-GB" sz="2200" dirty="0"/>
            </a:br>
            <a:br>
              <a:rPr lang="en-GB" sz="2200" dirty="0"/>
            </a:br>
            <a:r>
              <a:rPr lang="tr-TR" sz="5400" i="1" dirty="0"/>
              <a:t>Replacement Analysis Scenarios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1073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Replacement Analysis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Obtain the economic life of the challenger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) and the corresponding equivalent uniform annual cost (EUAC).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Obtain the economic life of the defender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) and the corresponding EUAC.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With these values at hand, when do we change the defender?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For the following scenarios assume that we are given the 4 year MV values and we calculated the TC and EUAC values for 4 years.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i="1" dirty="0"/>
              <a:t>When to change the defender</a:t>
            </a:r>
            <a:br>
              <a:rPr lang="tr-TR" dirty="0"/>
            </a:br>
            <a:r>
              <a:rPr lang="tr-TR" dirty="0"/>
              <a:t>Scenario 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1220"/>
                <a:ext cx="10515600" cy="2498756"/>
              </a:xfrm>
            </p:spPr>
            <p:txBody>
              <a:bodyPr>
                <a:normAutofit fontScale="92500"/>
              </a:bodyPr>
              <a:lstStyle/>
              <a:p>
                <a:r>
                  <a:rPr lang="tr-TR" dirty="0"/>
                  <a:t>minimum EUAC of defender (2,000) </a:t>
                </a:r>
                <a:r>
                  <a:rPr lang="tr-TR" dirty="0">
                    <a:solidFill>
                      <a:srgbClr val="FF0000"/>
                    </a:solidFill>
                  </a:rPr>
                  <a:t>&lt;</a:t>
                </a:r>
                <a:r>
                  <a:rPr lang="tr-TR" dirty="0"/>
                  <a:t> minimum EUAC of challenger (3,000) </a:t>
                </a:r>
              </a:p>
              <a:p>
                <a:r>
                  <a:rPr lang="tr-TR" b="1" dirty="0">
                    <a:solidFill>
                      <a:srgbClr val="FF0000"/>
                    </a:solidFill>
                  </a:rPr>
                  <a:t>Keep the defender for 4 years.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pPr marL="0" indent="0">
                  <a:buNone/>
                </a:pPr>
                <a:r>
                  <a:rPr lang="tr-TR" sz="1800" dirty="0"/>
                  <a:t>* EUAC paid each year if the defender(challenger) is kept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sz="1800" dirty="0"/>
                  <a:t>) years.</a:t>
                </a:r>
                <a:endParaRPr lang="en-GB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1220"/>
                <a:ext cx="10515600" cy="2498756"/>
              </a:xfrm>
              <a:blipFill>
                <a:blip r:embed="rId2"/>
                <a:stretch>
                  <a:fillRect l="-928" t="-3659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561760"/>
              </p:ext>
            </p:extLst>
          </p:nvPr>
        </p:nvGraphicFramePr>
        <p:xfrm>
          <a:off x="838199" y="1825625"/>
          <a:ext cx="5109927" cy="1737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3317">
                  <a:extLst>
                    <a:ext uri="{9D8B030D-6E8A-4147-A177-3AD203B41FA5}">
                      <a16:colId xmlns:a16="http://schemas.microsoft.com/office/drawing/2014/main" val="3141268851"/>
                    </a:ext>
                  </a:extLst>
                </a:gridCol>
                <a:gridCol w="2046747">
                  <a:extLst>
                    <a:ext uri="{9D8B030D-6E8A-4147-A177-3AD203B41FA5}">
                      <a16:colId xmlns:a16="http://schemas.microsoft.com/office/drawing/2014/main" val="2884772068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37921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Economic Life (years)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EUAC ($)*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5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Defender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4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2,000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05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Challenger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94817"/>
                  </a:ext>
                </a:extLst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6165410" y="1848705"/>
            <a:ext cx="5115208" cy="235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If kept, it is best to keep the defender for 4 years.</a:t>
            </a:r>
          </a:p>
          <a:p>
            <a:r>
              <a:rPr lang="tr-TR"/>
              <a:t>If bought, it is best to keep the challenger for 3 years.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0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i="1" dirty="0"/>
              <a:t>When to change the defender</a:t>
            </a:r>
            <a:br>
              <a:rPr lang="tr-TR" dirty="0"/>
            </a:br>
            <a:r>
              <a:rPr lang="tr-TR" dirty="0"/>
              <a:t>Scenario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101220"/>
            <a:ext cx="10515600" cy="2498756"/>
          </a:xfrm>
        </p:spPr>
        <p:txBody>
          <a:bodyPr>
            <a:normAutofit/>
          </a:bodyPr>
          <a:lstStyle/>
          <a:p>
            <a:r>
              <a:rPr lang="tr-TR" sz="2600" dirty="0"/>
              <a:t>minimum EUAC of defender (2,000) </a:t>
            </a:r>
            <a:r>
              <a:rPr lang="tr-TR" sz="2600" dirty="0">
                <a:solidFill>
                  <a:srgbClr val="FF0000"/>
                </a:solidFill>
              </a:rPr>
              <a:t>&gt;</a:t>
            </a:r>
            <a:r>
              <a:rPr lang="tr-TR" sz="2600" dirty="0"/>
              <a:t> minimum EUAC of challenger (1,500) </a:t>
            </a:r>
          </a:p>
          <a:p>
            <a:r>
              <a:rPr lang="tr-TR" sz="2600" b="1" dirty="0">
                <a:solidFill>
                  <a:srgbClr val="FF0000"/>
                </a:solidFill>
              </a:rPr>
              <a:t>Change the defender now !</a:t>
            </a:r>
          </a:p>
          <a:p>
            <a:endParaRPr lang="tr-TR" dirty="0"/>
          </a:p>
          <a:p>
            <a:endParaRPr lang="tr-TR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499723"/>
              </p:ext>
            </p:extLst>
          </p:nvPr>
        </p:nvGraphicFramePr>
        <p:xfrm>
          <a:off x="838199" y="1825625"/>
          <a:ext cx="5109927" cy="1737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3317">
                  <a:extLst>
                    <a:ext uri="{9D8B030D-6E8A-4147-A177-3AD203B41FA5}">
                      <a16:colId xmlns:a16="http://schemas.microsoft.com/office/drawing/2014/main" val="3141268851"/>
                    </a:ext>
                  </a:extLst>
                </a:gridCol>
                <a:gridCol w="2046747">
                  <a:extLst>
                    <a:ext uri="{9D8B030D-6E8A-4147-A177-3AD203B41FA5}">
                      <a16:colId xmlns:a16="http://schemas.microsoft.com/office/drawing/2014/main" val="2884772068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37921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Economic Life (years)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EUAC ($)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5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Defender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4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2,000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05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Challenger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1,500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94817"/>
                  </a:ext>
                </a:extLst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6165410" y="1848705"/>
            <a:ext cx="5115208" cy="235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If kept, it is best to keep the defender for 4 years.</a:t>
            </a:r>
          </a:p>
          <a:p>
            <a:r>
              <a:rPr lang="tr-TR"/>
              <a:t>If bought, it is best to keep the challenger for 3 years.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4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i="1" dirty="0"/>
              <a:t>When to change the defender</a:t>
            </a:r>
            <a:br>
              <a:rPr lang="tr-TR" dirty="0"/>
            </a:br>
            <a:r>
              <a:rPr lang="tr-TR" dirty="0"/>
              <a:t>Scenario 3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101220"/>
            <a:ext cx="10515600" cy="2498756"/>
          </a:xfrm>
        </p:spPr>
        <p:txBody>
          <a:bodyPr>
            <a:normAutofit fontScale="92500"/>
          </a:bodyPr>
          <a:lstStyle/>
          <a:p>
            <a:r>
              <a:rPr lang="tr-TR" dirty="0"/>
              <a:t>minimum EUAC of defender (2,000) </a:t>
            </a:r>
            <a:r>
              <a:rPr lang="tr-TR" dirty="0">
                <a:solidFill>
                  <a:srgbClr val="FF0000"/>
                </a:solidFill>
              </a:rPr>
              <a:t>&gt;</a:t>
            </a:r>
            <a:r>
              <a:rPr lang="tr-TR" dirty="0"/>
              <a:t> minimum EUAC of challenger (1,500) </a:t>
            </a:r>
          </a:p>
          <a:p>
            <a:r>
              <a:rPr lang="tr-TR" b="1" dirty="0">
                <a:solidFill>
                  <a:srgbClr val="FF0000"/>
                </a:solidFill>
              </a:rPr>
              <a:t>Change the defender now !</a:t>
            </a:r>
          </a:p>
          <a:p>
            <a:r>
              <a:rPr lang="tr-TR" dirty="0"/>
              <a:t>Note that the difference between the economic lives of the defender in scenario 2 and 3 does not affect the final decision as the minimum EUAC is higher than the minimum EUAC of the challenger in both scenarios.</a:t>
            </a:r>
          </a:p>
          <a:p>
            <a:endParaRPr lang="tr-TR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846520"/>
              </p:ext>
            </p:extLst>
          </p:nvPr>
        </p:nvGraphicFramePr>
        <p:xfrm>
          <a:off x="838199" y="1825625"/>
          <a:ext cx="5109927" cy="1737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3317">
                  <a:extLst>
                    <a:ext uri="{9D8B030D-6E8A-4147-A177-3AD203B41FA5}">
                      <a16:colId xmlns:a16="http://schemas.microsoft.com/office/drawing/2014/main" val="3141268851"/>
                    </a:ext>
                  </a:extLst>
                </a:gridCol>
                <a:gridCol w="2046747">
                  <a:extLst>
                    <a:ext uri="{9D8B030D-6E8A-4147-A177-3AD203B41FA5}">
                      <a16:colId xmlns:a16="http://schemas.microsoft.com/office/drawing/2014/main" val="2884772068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37921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Economic Life (years)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EUAC ($)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5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Defender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2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2,000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05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Challenger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1,500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94817"/>
                  </a:ext>
                </a:extLst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6165410" y="1848705"/>
            <a:ext cx="5115208" cy="235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If kept, it is best to keep the defender for 2 years.</a:t>
            </a:r>
          </a:p>
          <a:p>
            <a:r>
              <a:rPr lang="tr-TR" dirty="0"/>
              <a:t>If bought, it is best to keep the challenger for 3 years.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52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i="1" dirty="0"/>
              <a:t>When to change the defender</a:t>
            </a:r>
            <a:br>
              <a:rPr lang="tr-TR" dirty="0"/>
            </a:br>
            <a:r>
              <a:rPr lang="tr-TR" dirty="0"/>
              <a:t>Scenario 4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101220"/>
            <a:ext cx="10515600" cy="2498756"/>
          </a:xfrm>
        </p:spPr>
        <p:txBody>
          <a:bodyPr>
            <a:normAutofit/>
          </a:bodyPr>
          <a:lstStyle/>
          <a:p>
            <a:r>
              <a:rPr lang="tr-TR" sz="2600" dirty="0"/>
              <a:t>minimum EUAC of defender (2,000) </a:t>
            </a:r>
            <a:r>
              <a:rPr lang="tr-TR" sz="2600" dirty="0">
                <a:solidFill>
                  <a:srgbClr val="FF0000"/>
                </a:solidFill>
              </a:rPr>
              <a:t>&lt;</a:t>
            </a:r>
            <a:r>
              <a:rPr lang="tr-TR" sz="2600" dirty="0"/>
              <a:t> minimum EUAC of challenger (3,000) </a:t>
            </a:r>
          </a:p>
          <a:p>
            <a:r>
              <a:rPr lang="tr-TR" sz="2600" b="1" dirty="0">
                <a:solidFill>
                  <a:srgbClr val="FF0000"/>
                </a:solidFill>
              </a:rPr>
              <a:t>Keep the defender for at least 2 years. </a:t>
            </a:r>
            <a:endParaRPr lang="en-GB" sz="26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185713"/>
              </p:ext>
            </p:extLst>
          </p:nvPr>
        </p:nvGraphicFramePr>
        <p:xfrm>
          <a:off x="838199" y="1825625"/>
          <a:ext cx="5109927" cy="1737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3317">
                  <a:extLst>
                    <a:ext uri="{9D8B030D-6E8A-4147-A177-3AD203B41FA5}">
                      <a16:colId xmlns:a16="http://schemas.microsoft.com/office/drawing/2014/main" val="3141268851"/>
                    </a:ext>
                  </a:extLst>
                </a:gridCol>
                <a:gridCol w="2046747">
                  <a:extLst>
                    <a:ext uri="{9D8B030D-6E8A-4147-A177-3AD203B41FA5}">
                      <a16:colId xmlns:a16="http://schemas.microsoft.com/office/drawing/2014/main" val="2884772068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37921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Economic Life (years)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EUAC ($)*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5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Defender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2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2,000</a:t>
                      </a:r>
                      <a:endParaRPr lang="en-GB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05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/>
                        <a:t>Challenger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94817"/>
                  </a:ext>
                </a:extLst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6165410" y="1848705"/>
            <a:ext cx="5115208" cy="235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If kept, it is best to keep the defender for 2 years.</a:t>
            </a:r>
          </a:p>
          <a:p>
            <a:r>
              <a:rPr lang="tr-TR" dirty="0"/>
              <a:t>If bought, it is best to keep the challenger for 3 years.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78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Note that a </a:t>
            </a:r>
            <a:r>
              <a:rPr lang="en-GB" dirty="0"/>
              <a:t>decision to keep the defender does not mean that it should be kept only for this</a:t>
            </a:r>
            <a:r>
              <a:rPr lang="tr-TR" dirty="0"/>
              <a:t> </a:t>
            </a:r>
            <a:r>
              <a:rPr lang="en-GB" dirty="0"/>
              <a:t>period of time. </a:t>
            </a:r>
            <a:endParaRPr lang="tr-TR" dirty="0"/>
          </a:p>
          <a:p>
            <a:r>
              <a:rPr lang="en-GB" dirty="0"/>
              <a:t>Indeed, the defender should be kept longer than the apparent</a:t>
            </a:r>
            <a:r>
              <a:rPr lang="tr-TR" dirty="0"/>
              <a:t> </a:t>
            </a:r>
            <a:r>
              <a:rPr lang="en-GB" dirty="0"/>
              <a:t>economic life as long as its </a:t>
            </a:r>
            <a:r>
              <a:rPr lang="en-GB" b="1" i="1" dirty="0">
                <a:solidFill>
                  <a:srgbClr val="E12927"/>
                </a:solidFill>
              </a:rPr>
              <a:t>marginal </a:t>
            </a:r>
            <a:r>
              <a:rPr lang="en-GB" b="1" dirty="0">
                <a:solidFill>
                  <a:srgbClr val="E12927"/>
                </a:solidFill>
              </a:rPr>
              <a:t>cost</a:t>
            </a:r>
            <a:r>
              <a:rPr lang="tr-TR" b="1" dirty="0">
                <a:solidFill>
                  <a:srgbClr val="E12927"/>
                </a:solidFill>
              </a:rPr>
              <a:t>*</a:t>
            </a:r>
            <a:r>
              <a:rPr lang="en-GB" b="1" dirty="0">
                <a:solidFill>
                  <a:srgbClr val="E12927"/>
                </a:solidFill>
              </a:rPr>
              <a:t> </a:t>
            </a:r>
            <a:r>
              <a:rPr lang="en-GB" dirty="0"/>
              <a:t>is less than the minimum EUAC for the best challenger</a:t>
            </a:r>
            <a:r>
              <a:rPr lang="tr-TR" dirty="0"/>
              <a:t>.</a:t>
            </a:r>
          </a:p>
          <a:p>
            <a:r>
              <a:rPr lang="tr-TR" dirty="0"/>
              <a:t>So, we should further analyze the marginal costs for scenario 4.</a:t>
            </a:r>
          </a:p>
          <a:p>
            <a:r>
              <a:rPr lang="tr-TR" dirty="0"/>
              <a:t>Let’s create 2 sub-scenarios; 4.1 and 4.2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sz="2400" dirty="0"/>
              <a:t>*</a:t>
            </a:r>
            <a:r>
              <a:rPr lang="tr-TR" sz="2400" i="1" dirty="0"/>
              <a:t>Recall that the marginal cost was the </a:t>
            </a:r>
            <a:r>
              <a:rPr lang="en-GB" sz="2400" i="1" dirty="0"/>
              <a:t>total cost for an additional year of</a:t>
            </a:r>
            <a:r>
              <a:rPr lang="tr-TR" sz="2400" i="1" dirty="0"/>
              <a:t> </a:t>
            </a:r>
            <a:r>
              <a:rPr lang="en-GB" sz="2400" i="1" dirty="0"/>
              <a:t>service</a:t>
            </a:r>
            <a:endParaRPr lang="tr-TR" sz="2400" i="1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z="2800" i="1" dirty="0"/>
              <a:t>When to change the defender</a:t>
            </a:r>
            <a:br>
              <a:rPr lang="tr-TR" dirty="0"/>
            </a:br>
            <a:r>
              <a:rPr lang="tr-TR" dirty="0"/>
              <a:t>Scenario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85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279868"/>
              </p:ext>
            </p:extLst>
          </p:nvPr>
        </p:nvGraphicFramePr>
        <p:xfrm>
          <a:off x="838200" y="3685598"/>
          <a:ext cx="213590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7255">
                  <a:extLst>
                    <a:ext uri="{9D8B030D-6E8A-4147-A177-3AD203B41FA5}">
                      <a16:colId xmlns:a16="http://schemas.microsoft.com/office/drawing/2014/main" val="2049820987"/>
                    </a:ext>
                  </a:extLst>
                </a:gridCol>
                <a:gridCol w="1588654">
                  <a:extLst>
                    <a:ext uri="{9D8B030D-6E8A-4147-A177-3AD203B41FA5}">
                      <a16:colId xmlns:a16="http://schemas.microsoft.com/office/drawing/2014/main" val="25862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700" i="1" baseline="0" dirty="0" err="1"/>
                        <a:t>Year</a:t>
                      </a:r>
                      <a:endParaRPr lang="en-GB" sz="1700" i="1" baseline="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r>
                        <a:rPr lang="tr-TR" sz="1700" i="1" dirty="0" err="1"/>
                        <a:t>TC</a:t>
                      </a:r>
                      <a:r>
                        <a:rPr lang="tr-TR" sz="1700" i="0" baseline="-25000" dirty="0" err="1"/>
                        <a:t>k</a:t>
                      </a:r>
                      <a:r>
                        <a:rPr lang="tr-TR" sz="1700" i="0" baseline="-25000" dirty="0"/>
                        <a:t> </a:t>
                      </a:r>
                      <a:r>
                        <a:rPr lang="tr-TR" sz="1700" i="0" baseline="0" dirty="0"/>
                        <a:t>(</a:t>
                      </a:r>
                      <a:r>
                        <a:rPr lang="tr-TR" sz="1700" i="0" baseline="0" dirty="0" err="1"/>
                        <a:t>Defender</a:t>
                      </a:r>
                      <a:r>
                        <a:rPr lang="tr-TR" sz="1700" i="0" baseline="0" dirty="0"/>
                        <a:t>)</a:t>
                      </a:r>
                      <a:endParaRPr lang="en-GB" sz="1700" i="1" baseline="-25000" dirty="0"/>
                    </a:p>
                  </a:txBody>
                  <a:tcPr marL="75740" marR="75740" marT="37870" marB="37870"/>
                </a:tc>
                <a:extLst>
                  <a:ext uri="{0D108BD9-81ED-4DB2-BD59-A6C34878D82A}">
                    <a16:rowId xmlns:a16="http://schemas.microsoft.com/office/drawing/2014/main" val="197073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1,500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2,500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7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2,750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3,500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71347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z="2800" i="1" dirty="0"/>
              <a:t>When to change the defender</a:t>
            </a:r>
            <a:br>
              <a:rPr lang="tr-TR" dirty="0"/>
            </a:br>
            <a:r>
              <a:rPr lang="tr-TR" dirty="0"/>
              <a:t>Scenario 4.1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993304"/>
              </p:ext>
            </p:extLst>
          </p:nvPr>
        </p:nvGraphicFramePr>
        <p:xfrm>
          <a:off x="838199" y="1825625"/>
          <a:ext cx="4232565" cy="14390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4597">
                  <a:extLst>
                    <a:ext uri="{9D8B030D-6E8A-4147-A177-3AD203B41FA5}">
                      <a16:colId xmlns:a16="http://schemas.microsoft.com/office/drawing/2014/main" val="3141268851"/>
                    </a:ext>
                  </a:extLst>
                </a:gridCol>
                <a:gridCol w="1695326">
                  <a:extLst>
                    <a:ext uri="{9D8B030D-6E8A-4147-A177-3AD203B41FA5}">
                      <a16:colId xmlns:a16="http://schemas.microsoft.com/office/drawing/2014/main" val="2884772068"/>
                    </a:ext>
                  </a:extLst>
                </a:gridCol>
                <a:gridCol w="1192642">
                  <a:extLst>
                    <a:ext uri="{9D8B030D-6E8A-4147-A177-3AD203B41FA5}">
                      <a16:colId xmlns:a16="http://schemas.microsoft.com/office/drawing/2014/main" val="2379214247"/>
                    </a:ext>
                  </a:extLst>
                </a:gridCol>
              </a:tblGrid>
              <a:tr h="681660"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Economic Life (years)</a:t>
                      </a:r>
                      <a:endParaRPr lang="en-GB" sz="170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EUAC ($)*</a:t>
                      </a:r>
                      <a:endParaRPr lang="en-GB" sz="1700" dirty="0"/>
                    </a:p>
                  </a:txBody>
                  <a:tcPr marL="75740" marR="75740" marT="37870" marB="37870"/>
                </a:tc>
                <a:extLst>
                  <a:ext uri="{0D108BD9-81ED-4DB2-BD59-A6C34878D82A}">
                    <a16:rowId xmlns:a16="http://schemas.microsoft.com/office/drawing/2014/main" val="1518354709"/>
                  </a:ext>
                </a:extLst>
              </a:tr>
              <a:tr h="378700">
                <a:tc>
                  <a:txBody>
                    <a:bodyPr/>
                    <a:lstStyle/>
                    <a:p>
                      <a:r>
                        <a:rPr lang="tr-TR" sz="1700" dirty="0"/>
                        <a:t>Defender</a:t>
                      </a:r>
                      <a:endParaRPr lang="en-GB" sz="1700" dirty="0"/>
                    </a:p>
                  </a:txBody>
                  <a:tcPr marL="75740" marR="75740" marT="37870" marB="3787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2</a:t>
                      </a:r>
                      <a:endParaRPr lang="en-GB" sz="1700" dirty="0"/>
                    </a:p>
                  </a:txBody>
                  <a:tcPr marL="75740" marR="75740" marT="37870" marB="3787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2,000</a:t>
                      </a:r>
                      <a:endParaRPr lang="en-GB" sz="1700" dirty="0"/>
                    </a:p>
                  </a:txBody>
                  <a:tcPr marL="75740" marR="75740" marT="37870" marB="3787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058776"/>
                  </a:ext>
                </a:extLst>
              </a:tr>
              <a:tr h="378700">
                <a:tc>
                  <a:txBody>
                    <a:bodyPr/>
                    <a:lstStyle/>
                    <a:p>
                      <a:r>
                        <a:rPr lang="tr-TR" sz="1700" dirty="0"/>
                        <a:t>Challenger</a:t>
                      </a:r>
                      <a:endParaRPr lang="en-GB" sz="170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3</a:t>
                      </a:r>
                      <a:endParaRPr lang="en-GB" sz="170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3,000</a:t>
                      </a:r>
                    </a:p>
                  </a:txBody>
                  <a:tcPr marL="75740" marR="75740" marT="37870" marB="37870"/>
                </a:tc>
                <a:extLst>
                  <a:ext uri="{0D108BD9-81ED-4DB2-BD59-A6C34878D82A}">
                    <a16:rowId xmlns:a16="http://schemas.microsoft.com/office/drawing/2014/main" val="389119481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71655" y="1784864"/>
            <a:ext cx="5969000" cy="1479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marginal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(of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defender</a:t>
            </a:r>
            <a:r>
              <a:rPr lang="tr-TR" dirty="0"/>
              <a:t>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(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)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kept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64608" y="3685598"/>
            <a:ext cx="8913091" cy="2512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marginal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3rd </a:t>
            </a:r>
            <a:r>
              <a:rPr lang="tr-TR" dirty="0" err="1"/>
              <a:t>year</a:t>
            </a:r>
            <a:r>
              <a:rPr lang="tr-TR" dirty="0"/>
              <a:t> is 2,750</a:t>
            </a:r>
            <a:r>
              <a:rPr lang="tr-TR" dirty="0">
                <a:solidFill>
                  <a:srgbClr val="FF0000"/>
                </a:solidFill>
              </a:rPr>
              <a:t> &lt; </a:t>
            </a:r>
            <a:r>
              <a:rPr lang="tr-TR" dirty="0"/>
              <a:t>3,000.               </a:t>
            </a:r>
            <a:r>
              <a:rPr lang="tr-TR" dirty="0" err="1"/>
              <a:t>So</a:t>
            </a:r>
            <a:r>
              <a:rPr lang="tr-TR" dirty="0"/>
              <a:t> it is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costly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defender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third</a:t>
            </a:r>
            <a:r>
              <a:rPr lang="tr-TR" dirty="0"/>
              <a:t> </a:t>
            </a:r>
            <a:r>
              <a:rPr lang="tr-TR" dirty="0" err="1"/>
              <a:t>year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marginal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4th </a:t>
            </a:r>
            <a:r>
              <a:rPr lang="tr-TR" dirty="0" err="1"/>
              <a:t>year</a:t>
            </a:r>
            <a:r>
              <a:rPr lang="tr-TR" dirty="0"/>
              <a:t> is 3,500 </a:t>
            </a:r>
            <a:r>
              <a:rPr lang="tr-TR" dirty="0">
                <a:solidFill>
                  <a:srgbClr val="FF0000"/>
                </a:solidFill>
              </a:rPr>
              <a:t>&gt;</a:t>
            </a:r>
            <a:r>
              <a:rPr lang="tr-TR" dirty="0"/>
              <a:t> 3,000.                 </a:t>
            </a:r>
            <a:r>
              <a:rPr lang="tr-TR" dirty="0" err="1"/>
              <a:t>So</a:t>
            </a:r>
            <a:r>
              <a:rPr lang="tr-TR" dirty="0"/>
              <a:t> it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costly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defender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year</a:t>
            </a:r>
            <a:r>
              <a:rPr lang="tr-TR" dirty="0"/>
              <a:t>.</a:t>
            </a:r>
          </a:p>
          <a:p>
            <a:r>
              <a:rPr lang="tr-TR" b="1" dirty="0" err="1">
                <a:solidFill>
                  <a:srgbClr val="FF0000"/>
                </a:solidFill>
              </a:rPr>
              <a:t>Change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the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defender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u="sng" dirty="0">
                <a:solidFill>
                  <a:srgbClr val="FF0000"/>
                </a:solidFill>
              </a:rPr>
              <a:t>at </a:t>
            </a:r>
            <a:r>
              <a:rPr lang="tr-TR" b="1" u="sng" dirty="0" err="1">
                <a:solidFill>
                  <a:srgbClr val="FF0000"/>
                </a:solidFill>
              </a:rPr>
              <a:t>the</a:t>
            </a:r>
            <a:r>
              <a:rPr lang="tr-TR" b="1" u="sng" dirty="0">
                <a:solidFill>
                  <a:srgbClr val="FF0000"/>
                </a:solidFill>
              </a:rPr>
              <a:t> </a:t>
            </a:r>
            <a:r>
              <a:rPr lang="tr-TR" b="1" u="sng" dirty="0" err="1">
                <a:solidFill>
                  <a:srgbClr val="FF0000"/>
                </a:solidFill>
              </a:rPr>
              <a:t>end</a:t>
            </a:r>
            <a:r>
              <a:rPr lang="tr-TR" b="1" u="sng" dirty="0">
                <a:solidFill>
                  <a:srgbClr val="FF0000"/>
                </a:solidFill>
              </a:rPr>
              <a:t> of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the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third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year</a:t>
            </a:r>
            <a:r>
              <a:rPr lang="tr-TR" b="1" dirty="0">
                <a:solidFill>
                  <a:srgbClr val="FF0000"/>
                </a:solidFill>
              </a:rPr>
              <a:t>. </a:t>
            </a:r>
            <a:endParaRPr lang="en-GB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6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457068"/>
              </p:ext>
            </p:extLst>
          </p:nvPr>
        </p:nvGraphicFramePr>
        <p:xfrm>
          <a:off x="838200" y="3685598"/>
          <a:ext cx="2135909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7255">
                  <a:extLst>
                    <a:ext uri="{9D8B030D-6E8A-4147-A177-3AD203B41FA5}">
                      <a16:colId xmlns:a16="http://schemas.microsoft.com/office/drawing/2014/main" val="2049820987"/>
                    </a:ext>
                  </a:extLst>
                </a:gridCol>
                <a:gridCol w="1588654">
                  <a:extLst>
                    <a:ext uri="{9D8B030D-6E8A-4147-A177-3AD203B41FA5}">
                      <a16:colId xmlns:a16="http://schemas.microsoft.com/office/drawing/2014/main" val="25862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700" i="1" baseline="0" dirty="0" err="1"/>
                        <a:t>Year</a:t>
                      </a:r>
                      <a:endParaRPr lang="en-GB" sz="1700" i="1" baseline="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r>
                        <a:rPr lang="tr-TR" sz="1700" i="1" dirty="0" err="1"/>
                        <a:t>TC</a:t>
                      </a:r>
                      <a:r>
                        <a:rPr lang="tr-TR" sz="1700" i="0" baseline="-25000" dirty="0" err="1"/>
                        <a:t>k</a:t>
                      </a:r>
                      <a:r>
                        <a:rPr lang="tr-TR" sz="1700" i="0" baseline="-25000" dirty="0"/>
                        <a:t> </a:t>
                      </a:r>
                      <a:r>
                        <a:rPr lang="tr-TR" sz="1700" i="0" baseline="0" dirty="0"/>
                        <a:t>(</a:t>
                      </a:r>
                      <a:r>
                        <a:rPr lang="tr-TR" sz="1700" i="0" baseline="0" dirty="0" err="1"/>
                        <a:t>Defender</a:t>
                      </a:r>
                      <a:r>
                        <a:rPr lang="tr-TR" sz="1700" i="0" baseline="0" dirty="0"/>
                        <a:t>)</a:t>
                      </a:r>
                      <a:endParaRPr lang="en-GB" sz="1700" i="1" baseline="-25000" dirty="0"/>
                    </a:p>
                  </a:txBody>
                  <a:tcPr marL="75740" marR="75740" marT="37870" marB="37870"/>
                </a:tc>
                <a:extLst>
                  <a:ext uri="{0D108BD9-81ED-4DB2-BD59-A6C34878D82A}">
                    <a16:rowId xmlns:a16="http://schemas.microsoft.com/office/drawing/2014/main" val="197073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1,500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2,500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7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3,500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71347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sz="2800" i="1" dirty="0"/>
              <a:t>When to change the defender</a:t>
            </a:r>
            <a:br>
              <a:rPr lang="tr-TR" dirty="0"/>
            </a:br>
            <a:r>
              <a:rPr lang="tr-TR" dirty="0" err="1"/>
              <a:t>Scenario</a:t>
            </a:r>
            <a:r>
              <a:rPr lang="tr-TR" dirty="0"/>
              <a:t> 4.2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838199" y="1825625"/>
          <a:ext cx="4232565" cy="14390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4597">
                  <a:extLst>
                    <a:ext uri="{9D8B030D-6E8A-4147-A177-3AD203B41FA5}">
                      <a16:colId xmlns:a16="http://schemas.microsoft.com/office/drawing/2014/main" val="3141268851"/>
                    </a:ext>
                  </a:extLst>
                </a:gridCol>
                <a:gridCol w="1695326">
                  <a:extLst>
                    <a:ext uri="{9D8B030D-6E8A-4147-A177-3AD203B41FA5}">
                      <a16:colId xmlns:a16="http://schemas.microsoft.com/office/drawing/2014/main" val="2884772068"/>
                    </a:ext>
                  </a:extLst>
                </a:gridCol>
                <a:gridCol w="1192642">
                  <a:extLst>
                    <a:ext uri="{9D8B030D-6E8A-4147-A177-3AD203B41FA5}">
                      <a16:colId xmlns:a16="http://schemas.microsoft.com/office/drawing/2014/main" val="2379214247"/>
                    </a:ext>
                  </a:extLst>
                </a:gridCol>
              </a:tblGrid>
              <a:tr h="681660">
                <a:tc>
                  <a:txBody>
                    <a:bodyPr/>
                    <a:lstStyle/>
                    <a:p>
                      <a:endParaRPr lang="en-GB" sz="170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Economic Life (years)</a:t>
                      </a:r>
                      <a:endParaRPr lang="en-GB" sz="170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EUAC ($)*</a:t>
                      </a:r>
                      <a:endParaRPr lang="en-GB" sz="1700" dirty="0"/>
                    </a:p>
                  </a:txBody>
                  <a:tcPr marL="75740" marR="75740" marT="37870" marB="37870"/>
                </a:tc>
                <a:extLst>
                  <a:ext uri="{0D108BD9-81ED-4DB2-BD59-A6C34878D82A}">
                    <a16:rowId xmlns:a16="http://schemas.microsoft.com/office/drawing/2014/main" val="1518354709"/>
                  </a:ext>
                </a:extLst>
              </a:tr>
              <a:tr h="378700">
                <a:tc>
                  <a:txBody>
                    <a:bodyPr/>
                    <a:lstStyle/>
                    <a:p>
                      <a:r>
                        <a:rPr lang="tr-TR" sz="1700" dirty="0"/>
                        <a:t>Defender</a:t>
                      </a:r>
                      <a:endParaRPr lang="en-GB" sz="1700" dirty="0"/>
                    </a:p>
                  </a:txBody>
                  <a:tcPr marL="75740" marR="75740" marT="37870" marB="3787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2</a:t>
                      </a:r>
                      <a:endParaRPr lang="en-GB" sz="1700" dirty="0"/>
                    </a:p>
                  </a:txBody>
                  <a:tcPr marL="75740" marR="75740" marT="37870" marB="3787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2,000</a:t>
                      </a:r>
                      <a:endParaRPr lang="en-GB" sz="1700" dirty="0"/>
                    </a:p>
                  </a:txBody>
                  <a:tcPr marL="75740" marR="75740" marT="37870" marB="3787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058776"/>
                  </a:ext>
                </a:extLst>
              </a:tr>
              <a:tr h="378700">
                <a:tc>
                  <a:txBody>
                    <a:bodyPr/>
                    <a:lstStyle/>
                    <a:p>
                      <a:r>
                        <a:rPr lang="tr-TR" sz="1700" dirty="0"/>
                        <a:t>Challenger</a:t>
                      </a:r>
                      <a:endParaRPr lang="en-GB" sz="170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3</a:t>
                      </a:r>
                      <a:endParaRPr lang="en-GB" sz="1700" dirty="0"/>
                    </a:p>
                  </a:txBody>
                  <a:tcPr marL="75740" marR="75740" marT="37870" marB="37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3,000</a:t>
                      </a:r>
                    </a:p>
                  </a:txBody>
                  <a:tcPr marL="75740" marR="75740" marT="37870" marB="37870"/>
                </a:tc>
                <a:extLst>
                  <a:ext uri="{0D108BD9-81ED-4DB2-BD59-A6C34878D82A}">
                    <a16:rowId xmlns:a16="http://schemas.microsoft.com/office/drawing/2014/main" val="389119481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71655" y="1784864"/>
            <a:ext cx="5969000" cy="1479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marginal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(of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defender</a:t>
            </a:r>
            <a:r>
              <a:rPr lang="tr-TR" dirty="0"/>
              <a:t>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(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)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kept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78908" y="3685598"/>
            <a:ext cx="8913091" cy="2512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marginal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3rd </a:t>
            </a:r>
            <a:r>
              <a:rPr lang="tr-TR" dirty="0" err="1"/>
              <a:t>year</a:t>
            </a:r>
            <a:r>
              <a:rPr lang="tr-TR" dirty="0"/>
              <a:t> is 3,500</a:t>
            </a:r>
            <a:r>
              <a:rPr lang="tr-TR" dirty="0">
                <a:solidFill>
                  <a:srgbClr val="FF0000"/>
                </a:solidFill>
              </a:rPr>
              <a:t> &gt; </a:t>
            </a:r>
            <a:r>
              <a:rPr lang="tr-TR" dirty="0"/>
              <a:t>3,000.                         </a:t>
            </a:r>
            <a:r>
              <a:rPr lang="tr-TR" dirty="0" err="1"/>
              <a:t>So</a:t>
            </a:r>
            <a:r>
              <a:rPr lang="tr-TR" dirty="0"/>
              <a:t> it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costly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defender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third</a:t>
            </a:r>
            <a:r>
              <a:rPr lang="tr-TR" dirty="0"/>
              <a:t> </a:t>
            </a:r>
            <a:r>
              <a:rPr lang="tr-TR" dirty="0" err="1"/>
              <a:t>year</a:t>
            </a:r>
            <a:r>
              <a:rPr lang="tr-TR" dirty="0"/>
              <a:t>.</a:t>
            </a:r>
          </a:p>
          <a:p>
            <a:r>
              <a:rPr lang="tr-TR" b="1" dirty="0" err="1">
                <a:solidFill>
                  <a:srgbClr val="FF0000"/>
                </a:solidFill>
              </a:rPr>
              <a:t>Change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the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defender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u="sng" dirty="0">
                <a:solidFill>
                  <a:srgbClr val="FF0000"/>
                </a:solidFill>
              </a:rPr>
              <a:t>at </a:t>
            </a:r>
            <a:r>
              <a:rPr lang="tr-TR" b="1" u="sng" dirty="0" err="1">
                <a:solidFill>
                  <a:srgbClr val="FF0000"/>
                </a:solidFill>
              </a:rPr>
              <a:t>the</a:t>
            </a:r>
            <a:r>
              <a:rPr lang="tr-TR" b="1" u="sng" dirty="0">
                <a:solidFill>
                  <a:srgbClr val="FF0000"/>
                </a:solidFill>
              </a:rPr>
              <a:t> </a:t>
            </a:r>
            <a:r>
              <a:rPr lang="tr-TR" b="1" u="sng" dirty="0" err="1">
                <a:solidFill>
                  <a:srgbClr val="FF0000"/>
                </a:solidFill>
              </a:rPr>
              <a:t>end</a:t>
            </a:r>
            <a:r>
              <a:rPr lang="tr-TR" b="1" u="sng" dirty="0">
                <a:solidFill>
                  <a:srgbClr val="FF0000"/>
                </a:solidFill>
              </a:rPr>
              <a:t> of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the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second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year</a:t>
            </a:r>
            <a:r>
              <a:rPr lang="tr-TR" b="1" dirty="0">
                <a:solidFill>
                  <a:srgbClr val="FF0000"/>
                </a:solidFill>
              </a:rPr>
              <a:t>. </a:t>
            </a:r>
            <a:endParaRPr lang="en-GB" dirty="0"/>
          </a:p>
          <a:p>
            <a:endParaRPr lang="tr-TR" dirty="0"/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i="1" dirty="0"/>
              <a:t>TC</a:t>
            </a:r>
            <a:r>
              <a:rPr lang="tr-TR" baseline="-25000" dirty="0"/>
              <a:t>3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3,000,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be </a:t>
            </a:r>
            <a:r>
              <a:rPr lang="tr-TR" dirty="0" err="1"/>
              <a:t>indifferent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defender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it in </a:t>
            </a:r>
            <a:r>
              <a:rPr lang="tr-TR" dirty="0" err="1"/>
              <a:t>the</a:t>
            </a:r>
            <a:r>
              <a:rPr lang="tr-TR" dirty="0"/>
              <a:t> 3rd </a:t>
            </a:r>
            <a:r>
              <a:rPr lang="tr-TR" dirty="0" err="1"/>
              <a:t>year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49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744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IE 260 – ENGINEERING ECONOMY  Replacement Analysis Scenarios</vt:lpstr>
      <vt:lpstr>Replacement Analysis</vt:lpstr>
      <vt:lpstr>When to change the defender Scenario 1</vt:lpstr>
      <vt:lpstr>When to change the defender Scenario 2</vt:lpstr>
      <vt:lpstr>When to change the defender Scenario 3</vt:lpstr>
      <vt:lpstr>When to change the defender Scenario 4</vt:lpstr>
      <vt:lpstr>When to change the defender Scenario 4</vt:lpstr>
      <vt:lpstr>When to change the defender Scenario 4.1</vt:lpstr>
      <vt:lpstr>When to change the defender Scenario 4.2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260 – ENGINEERING ECONOMY</dc:title>
  <dc:creator>umahiryildirim</dc:creator>
  <cp:lastModifiedBy>Mahir Yildirim</cp:lastModifiedBy>
  <cp:revision>39</cp:revision>
  <dcterms:created xsi:type="dcterms:W3CDTF">2016-09-26T07:09:03Z</dcterms:created>
  <dcterms:modified xsi:type="dcterms:W3CDTF">2017-12-09T20:51:38Z</dcterms:modified>
</cp:coreProperties>
</file>