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77" r:id="rId3"/>
    <p:sldId id="268" r:id="rId4"/>
    <p:sldId id="269" r:id="rId5"/>
    <p:sldId id="300" r:id="rId6"/>
    <p:sldId id="270" r:id="rId7"/>
    <p:sldId id="271" r:id="rId8"/>
    <p:sldId id="272" r:id="rId9"/>
    <p:sldId id="274" r:id="rId10"/>
    <p:sldId id="275" r:id="rId11"/>
    <p:sldId id="276" r:id="rId12"/>
    <p:sldId id="278" r:id="rId13"/>
    <p:sldId id="279" r:id="rId14"/>
    <p:sldId id="280" r:id="rId15"/>
    <p:sldId id="281" r:id="rId16"/>
    <p:sldId id="282" r:id="rId17"/>
    <p:sldId id="283" r:id="rId18"/>
    <p:sldId id="284" r:id="rId19"/>
    <p:sldId id="285" r:id="rId20"/>
    <p:sldId id="286" r:id="rId21"/>
    <p:sldId id="287" r:id="rId22"/>
    <p:sldId id="288" r:id="rId23"/>
    <p:sldId id="301" r:id="rId24"/>
    <p:sldId id="303" r:id="rId25"/>
    <p:sldId id="289" r:id="rId26"/>
    <p:sldId id="290" r:id="rId27"/>
    <p:sldId id="291" r:id="rId28"/>
    <p:sldId id="292" r:id="rId29"/>
    <p:sldId id="293" r:id="rId30"/>
    <p:sldId id="294" r:id="rId31"/>
    <p:sldId id="295" r:id="rId32"/>
    <p:sldId id="296" r:id="rId33"/>
    <p:sldId id="297" r:id="rId34"/>
    <p:sldId id="298" r:id="rId35"/>
    <p:sldId id="299"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6"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03589E6C-4A42-4DD4-A92A-1E348CD924A5}" type="datetimeFigureOut">
              <a:rPr lang="en-GB" smtClean="0"/>
              <a:t>04/10/2017</a:t>
            </a:fld>
            <a:endParaRPr lang="en-GB"/>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5B7EC04-E4E8-4F79-BB7F-63A18EC7CB3A}" type="slidenum">
              <a:rPr lang="en-GB" smtClean="0"/>
              <a:t>‹#›</a:t>
            </a:fld>
            <a:endParaRPr lang="en-GB"/>
          </a:p>
        </p:txBody>
      </p:sp>
    </p:spTree>
    <p:extLst>
      <p:ext uri="{BB962C8B-B14F-4D97-AF65-F5344CB8AC3E}">
        <p14:creationId xmlns:p14="http://schemas.microsoft.com/office/powerpoint/2010/main" val="3098148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A0E0373B-7C32-4C1E-A6F2-77692A01A3B0}" type="datetimeFigureOut">
              <a:rPr lang="en-GB" smtClean="0"/>
              <a:t>04/10/2017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718E853-6AB5-4F46-B45B-206C74D0538F}" type="slidenum">
              <a:rPr lang="en-GB" smtClean="0"/>
              <a:t>‹#›</a:t>
            </a:fld>
            <a:endParaRPr lang="en-GB"/>
          </a:p>
        </p:txBody>
      </p:sp>
    </p:spTree>
    <p:extLst>
      <p:ext uri="{BB962C8B-B14F-4D97-AF65-F5344CB8AC3E}">
        <p14:creationId xmlns:p14="http://schemas.microsoft.com/office/powerpoint/2010/main" val="419505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4C466EF-4775-46DB-A7D0-70755BEA5964}" type="slidenum">
              <a:rPr lang="en-GB" smtClean="0"/>
              <a:t>14</a:t>
            </a:fld>
            <a:endParaRPr lang="en-GB"/>
          </a:p>
        </p:txBody>
      </p:sp>
    </p:spTree>
    <p:extLst>
      <p:ext uri="{BB962C8B-B14F-4D97-AF65-F5344CB8AC3E}">
        <p14:creationId xmlns:p14="http://schemas.microsoft.com/office/powerpoint/2010/main" val="173178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the selling price per unit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is increased, there will be less demand (</a:t>
            </a:r>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for the product, and as the selling price is decreased, the demand will increase.</a:t>
            </a:r>
            <a:r>
              <a:rPr lang="en-US" dirty="0"/>
              <a:t> </a:t>
            </a:r>
            <a:endParaRPr lang="en-GB" dirty="0"/>
          </a:p>
        </p:txBody>
      </p:sp>
      <p:sp>
        <p:nvSpPr>
          <p:cNvPr id="4" name="Slide Number Placeholder 3"/>
          <p:cNvSpPr>
            <a:spLocks noGrp="1"/>
          </p:cNvSpPr>
          <p:nvPr>
            <p:ph type="sldNum" sz="quarter" idx="10"/>
          </p:nvPr>
        </p:nvSpPr>
        <p:spPr/>
        <p:txBody>
          <a:bodyPr/>
          <a:lstStyle/>
          <a:p>
            <a:fld id="{F4C466EF-4775-46DB-A7D0-70755BEA5964}" type="slidenum">
              <a:rPr lang="en-GB" smtClean="0"/>
              <a:t>16</a:t>
            </a:fld>
            <a:endParaRPr lang="en-GB"/>
          </a:p>
        </p:txBody>
      </p:sp>
    </p:spTree>
    <p:extLst>
      <p:ext uri="{BB962C8B-B14F-4D97-AF65-F5344CB8AC3E}">
        <p14:creationId xmlns:p14="http://schemas.microsoft.com/office/powerpoint/2010/main" val="97502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842761D-9A98-4F2A-B64B-E548460D0F90}" type="datetime1">
              <a:rPr lang="en-GB" smtClean="0"/>
              <a:t>04/10/2017</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0182AB-7147-4E4F-8CB4-0CCF1F8D4AE0}" type="datetime1">
              <a:rPr lang="en-GB" smtClean="0"/>
              <a:t>04/10/2017</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A6B9E5-2448-4012-8649-5EF075D5FE45}" type="datetime1">
              <a:rPr lang="en-GB" smtClean="0"/>
              <a:t>04/10/2017</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BD4B701-C772-4548-B5B2-F57F894ECBF4}" type="datetime1">
              <a:rPr lang="en-GB" smtClean="0"/>
              <a:t>04/10/2017</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64F679-A957-41E8-9B47-478CB9B2B6F0}" type="datetime1">
              <a:rPr lang="en-GB" smtClean="0"/>
              <a:t>04/10/2017</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2727A21-8BF0-45A0-B4B3-007E578E2667}" type="datetime1">
              <a:rPr lang="en-GB" smtClean="0"/>
              <a:t>04/10/2017</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92412A4-71BC-4305-B686-67B06CEEE7B3}" type="datetime1">
              <a:rPr lang="en-GB" smtClean="0"/>
              <a:t>04/10/2017</a:t>
            </a:fld>
            <a:endParaRPr lang="en-GB"/>
          </a:p>
        </p:txBody>
      </p:sp>
      <p:sp>
        <p:nvSpPr>
          <p:cNvPr id="8" name="Footer Placeholder 7"/>
          <p:cNvSpPr>
            <a:spLocks noGrp="1"/>
          </p:cNvSpPr>
          <p:nvPr>
            <p:ph type="ftr" sz="quarter" idx="11"/>
          </p:nvPr>
        </p:nvSpPr>
        <p:spPr/>
        <p:txBody>
          <a:bodyPr/>
          <a:lstStyle/>
          <a:p>
            <a:r>
              <a:rPr lang="en-GB"/>
              <a:t>U. Mahir Yıldırım</a:t>
            </a:r>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CBB2C91-B24E-41B5-8309-21056541CFD3}" type="datetime1">
              <a:rPr lang="en-GB" smtClean="0"/>
              <a:t>04/10/2017</a:t>
            </a:fld>
            <a:endParaRPr lang="en-GB"/>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15712-1DC1-4F6D-8819-0BF850BAE090}" type="datetime1">
              <a:rPr lang="en-GB" smtClean="0"/>
              <a:t>04/10/2017</a:t>
            </a:fld>
            <a:endParaRPr lang="en-GB"/>
          </a:p>
        </p:txBody>
      </p:sp>
      <p:sp>
        <p:nvSpPr>
          <p:cNvPr id="3" name="Footer Placeholder 2"/>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48ABFB-193B-4C64-8072-B2C19610CE1F}" type="datetime1">
              <a:rPr lang="en-GB" smtClean="0"/>
              <a:t>04/10/2017</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FC96AA-D81C-4F0C-B953-D9C4C72C55D5}" type="datetime1">
              <a:rPr lang="en-GB" smtClean="0"/>
              <a:t>04/10/2017</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14714-FE3E-412B-803A-9DFDEA13A916}" type="datetime1">
              <a:rPr lang="en-GB" smtClean="0"/>
              <a:t>04/10/2017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 Mahir Yıldırım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4.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r>
              <a:rPr lang="en-GB" sz="2200" dirty="0"/>
              <a:t/>
            </a:r>
            <a:br>
              <a:rPr lang="en-GB" sz="2200" dirty="0"/>
            </a:br>
            <a:r>
              <a:rPr lang="en-GB" sz="2200" dirty="0"/>
              <a:t/>
            </a:r>
            <a:br>
              <a:rPr lang="en-GB" sz="2200" dirty="0"/>
            </a:br>
            <a:r>
              <a:rPr lang="en-GB" sz="5400" b="1" dirty="0"/>
              <a:t>Chapter 2</a:t>
            </a:r>
            <a:r>
              <a:rPr lang="en-GB" dirty="0"/>
              <a:t/>
            </a:r>
            <a:br>
              <a:rPr lang="en-GB" dirty="0"/>
            </a:br>
            <a:r>
              <a:rPr lang="en-US" sz="5400" i="1" dirty="0"/>
              <a:t>Cost Concepts and Design Economics</a:t>
            </a:r>
            <a:endParaRPr lang="en-GB" i="1" dirty="0"/>
          </a:p>
        </p:txBody>
      </p:sp>
    </p:spTree>
    <p:extLst>
      <p:ext uri="{BB962C8B-B14F-4D97-AF65-F5344CB8AC3E}">
        <p14:creationId xmlns:p14="http://schemas.microsoft.com/office/powerpoint/2010/main" val="16636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Concepts (cont’d)</a:t>
            </a:r>
          </a:p>
        </p:txBody>
      </p:sp>
      <p:sp>
        <p:nvSpPr>
          <p:cNvPr id="3" name="Content Placeholder 2"/>
          <p:cNvSpPr>
            <a:spLocks noGrp="1"/>
          </p:cNvSpPr>
          <p:nvPr>
            <p:ph idx="1"/>
          </p:nvPr>
        </p:nvSpPr>
        <p:spPr/>
        <p:txBody>
          <a:bodyPr>
            <a:normAutofit fontScale="92500" lnSpcReduction="10000"/>
          </a:bodyPr>
          <a:lstStyle/>
          <a:p>
            <a:r>
              <a:rPr lang="en-US" b="1" dirty="0"/>
              <a:t>Sunk Cost - </a:t>
            </a:r>
            <a:r>
              <a:rPr lang="en-US" dirty="0"/>
              <a:t>Past costs that are unrecoverable and are not relevant for decision making purposes. Sunk costs are nonrefundable cash outlays such as money spent on a passport.</a:t>
            </a:r>
          </a:p>
          <a:p>
            <a:r>
              <a:rPr lang="en-US" dirty="0"/>
              <a:t>Suppose the heating, ventilating and air conditioning (HVAC) </a:t>
            </a:r>
            <a:r>
              <a:rPr lang="en-US" dirty="0" smtClean="0"/>
              <a:t>system</a:t>
            </a:r>
            <a:r>
              <a:rPr lang="tr-TR" dirty="0" smtClean="0"/>
              <a:t> </a:t>
            </a:r>
            <a:r>
              <a:rPr lang="en-US" dirty="0" smtClean="0"/>
              <a:t>in </a:t>
            </a:r>
            <a:r>
              <a:rPr lang="en-US" dirty="0"/>
              <a:t>your home has just experienced a major failure. You </a:t>
            </a:r>
            <a:r>
              <a:rPr lang="en-US" dirty="0" smtClean="0"/>
              <a:t>immediately</a:t>
            </a:r>
            <a:r>
              <a:rPr lang="tr-TR" dirty="0" smtClean="0"/>
              <a:t> </a:t>
            </a:r>
            <a:r>
              <a:rPr lang="en-US" dirty="0" smtClean="0"/>
              <a:t>call </a:t>
            </a:r>
            <a:r>
              <a:rPr lang="en-US" dirty="0"/>
              <a:t>the Air Comfort Company for an estimate to replace </a:t>
            </a:r>
            <a:r>
              <a:rPr lang="en-US" dirty="0" smtClean="0"/>
              <a:t>your</a:t>
            </a:r>
            <a:r>
              <a:rPr lang="tr-TR" dirty="0" smtClean="0"/>
              <a:t> </a:t>
            </a:r>
            <a:r>
              <a:rPr lang="en-US" dirty="0" smtClean="0"/>
              <a:t>system</a:t>
            </a:r>
            <a:r>
              <a:rPr lang="en-US" dirty="0"/>
              <a:t>. Their price is $4,200 and you gladly sign a contract </a:t>
            </a:r>
            <a:r>
              <a:rPr lang="en-US" dirty="0" smtClean="0"/>
              <a:t>and</a:t>
            </a:r>
            <a:r>
              <a:rPr lang="tr-TR" dirty="0" smtClean="0"/>
              <a:t> </a:t>
            </a:r>
            <a:r>
              <a:rPr lang="en-US" dirty="0" smtClean="0"/>
              <a:t>write </a:t>
            </a:r>
            <a:r>
              <a:rPr lang="en-US" dirty="0"/>
              <a:t>a check for the required $1,000 down payment.</a:t>
            </a:r>
          </a:p>
          <a:p>
            <a:pPr lvl="1"/>
            <a:r>
              <a:rPr lang="en-US" dirty="0"/>
              <a:t>At this point the weather warms and the urgency for </a:t>
            </a:r>
            <a:r>
              <a:rPr lang="en-US" dirty="0" smtClean="0"/>
              <a:t>replacement</a:t>
            </a:r>
            <a:r>
              <a:rPr lang="tr-TR" dirty="0" smtClean="0"/>
              <a:t> </a:t>
            </a:r>
            <a:r>
              <a:rPr lang="en-US" dirty="0" smtClean="0"/>
              <a:t>of </a:t>
            </a:r>
            <a:r>
              <a:rPr lang="en-US" dirty="0"/>
              <a:t>your defunct system eases somewhat.</a:t>
            </a:r>
          </a:p>
          <a:p>
            <a:pPr lvl="1"/>
            <a:r>
              <a:rPr lang="en-US" dirty="0"/>
              <a:t>You then get a second estimate for a new HVAC system. It is $3,000</a:t>
            </a:r>
            <a:r>
              <a:rPr lang="en-US" dirty="0" smtClean="0"/>
              <a:t>.</a:t>
            </a:r>
            <a:r>
              <a:rPr lang="tr-TR" dirty="0" smtClean="0"/>
              <a:t> </a:t>
            </a:r>
            <a:r>
              <a:rPr lang="en-US" dirty="0" smtClean="0"/>
              <a:t>You </a:t>
            </a:r>
            <a:r>
              <a:rPr lang="en-US" dirty="0"/>
              <a:t>call Air Comfort back and they inform you that the $1,000 </a:t>
            </a:r>
            <a:r>
              <a:rPr lang="en-US" dirty="0" smtClean="0"/>
              <a:t>down</a:t>
            </a:r>
            <a:r>
              <a:rPr lang="tr-TR" dirty="0" smtClean="0"/>
              <a:t> </a:t>
            </a:r>
            <a:r>
              <a:rPr lang="en-US" dirty="0" smtClean="0"/>
              <a:t>payment </a:t>
            </a:r>
            <a:r>
              <a:rPr lang="en-US" dirty="0"/>
              <a:t>is not refundable! What should you do?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10</a:t>
            </a:fld>
            <a:endParaRPr lang="en-GB"/>
          </a:p>
        </p:txBody>
      </p:sp>
    </p:spTree>
    <p:extLst>
      <p:ext uri="{BB962C8B-B14F-4D97-AF65-F5344CB8AC3E}">
        <p14:creationId xmlns:p14="http://schemas.microsoft.com/office/powerpoint/2010/main" val="19735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Concepts (cont’d)</a:t>
            </a:r>
          </a:p>
        </p:txBody>
      </p:sp>
      <p:sp>
        <p:nvSpPr>
          <p:cNvPr id="3" name="Content Placeholder 2"/>
          <p:cNvSpPr>
            <a:spLocks noGrp="1"/>
          </p:cNvSpPr>
          <p:nvPr>
            <p:ph idx="1"/>
          </p:nvPr>
        </p:nvSpPr>
        <p:spPr/>
        <p:txBody>
          <a:bodyPr>
            <a:normAutofit fontScale="85000" lnSpcReduction="10000"/>
          </a:bodyPr>
          <a:lstStyle/>
          <a:p>
            <a:r>
              <a:rPr lang="en-US" b="1" dirty="0"/>
              <a:t>Opportunity Cost - </a:t>
            </a:r>
            <a:r>
              <a:rPr lang="en-US" dirty="0"/>
              <a:t>The cost of forgoing the chance to earn </a:t>
            </a:r>
            <a:r>
              <a:rPr lang="en-US" dirty="0" smtClean="0"/>
              <a:t>interest</a:t>
            </a:r>
            <a:r>
              <a:rPr lang="tr-TR" dirty="0" smtClean="0"/>
              <a:t> </a:t>
            </a:r>
            <a:r>
              <a:rPr lang="en-US" dirty="0" smtClean="0"/>
              <a:t>(</a:t>
            </a:r>
            <a:r>
              <a:rPr lang="en-US" dirty="0"/>
              <a:t>or profit) on investment funds.</a:t>
            </a:r>
            <a:br>
              <a:rPr lang="en-US" dirty="0"/>
            </a:br>
            <a:r>
              <a:rPr lang="en-US" dirty="0"/>
              <a:t>• Consider a student who could earn $20,000 for working during </a:t>
            </a:r>
            <a:r>
              <a:rPr lang="en-US" dirty="0" smtClean="0"/>
              <a:t>a</a:t>
            </a:r>
            <a:r>
              <a:rPr lang="tr-TR" dirty="0" smtClean="0"/>
              <a:t> </a:t>
            </a:r>
            <a:r>
              <a:rPr lang="en-US" dirty="0" smtClean="0"/>
              <a:t>year </a:t>
            </a:r>
            <a:r>
              <a:rPr lang="en-US" dirty="0"/>
              <a:t>but chooses instead to go to school for a year and </a:t>
            </a:r>
            <a:r>
              <a:rPr lang="en-US" dirty="0" smtClean="0"/>
              <a:t>spend</a:t>
            </a:r>
            <a:r>
              <a:rPr lang="tr-TR" dirty="0" smtClean="0"/>
              <a:t> </a:t>
            </a:r>
            <a:r>
              <a:rPr lang="en-US" dirty="0" smtClean="0"/>
              <a:t>$</a:t>
            </a:r>
            <a:r>
              <a:rPr lang="en-US" dirty="0"/>
              <a:t>5,000 to do so. The opportunity cost of going to school for </a:t>
            </a:r>
            <a:r>
              <a:rPr lang="en-US" dirty="0" smtClean="0"/>
              <a:t>that</a:t>
            </a:r>
            <a:r>
              <a:rPr lang="tr-TR" dirty="0" smtClean="0"/>
              <a:t> </a:t>
            </a:r>
            <a:r>
              <a:rPr lang="en-US" dirty="0" smtClean="0"/>
              <a:t>year </a:t>
            </a:r>
            <a:r>
              <a:rPr lang="en-US" dirty="0"/>
              <a:t>is $25,000: $5,000 cash outlay and $20,000 for </a:t>
            </a:r>
            <a:r>
              <a:rPr lang="en-US" dirty="0" smtClean="0"/>
              <a:t>income</a:t>
            </a:r>
            <a:r>
              <a:rPr lang="tr-TR" dirty="0" smtClean="0"/>
              <a:t> </a:t>
            </a:r>
            <a:r>
              <a:rPr lang="en-US" dirty="0" smtClean="0"/>
              <a:t>foregone</a:t>
            </a:r>
            <a:r>
              <a:rPr lang="en-US" dirty="0"/>
              <a:t>.(Neglects the influence of income taxes and assumes </a:t>
            </a:r>
            <a:r>
              <a:rPr lang="en-US" dirty="0" smtClean="0"/>
              <a:t>that</a:t>
            </a:r>
            <a:r>
              <a:rPr lang="tr-TR" dirty="0" smtClean="0"/>
              <a:t> </a:t>
            </a:r>
            <a:r>
              <a:rPr lang="en-US" dirty="0" smtClean="0"/>
              <a:t>the </a:t>
            </a:r>
            <a:r>
              <a:rPr lang="en-US" dirty="0"/>
              <a:t>student has no earning capability while in school)</a:t>
            </a:r>
          </a:p>
          <a:p>
            <a:r>
              <a:rPr lang="en-US" b="1" dirty="0"/>
              <a:t>Life Cycle Cost (LCC) - </a:t>
            </a:r>
            <a:r>
              <a:rPr lang="en-US" dirty="0"/>
              <a:t>LCC are a summation of all the costs (</a:t>
            </a:r>
            <a:r>
              <a:rPr lang="en-US" dirty="0" smtClean="0"/>
              <a:t>and</a:t>
            </a:r>
            <a:r>
              <a:rPr lang="tr-TR" dirty="0" smtClean="0"/>
              <a:t> </a:t>
            </a:r>
            <a:r>
              <a:rPr lang="en-US" dirty="0" smtClean="0"/>
              <a:t>some </a:t>
            </a:r>
            <a:r>
              <a:rPr lang="en-US" dirty="0"/>
              <a:t>revenues) over the entire life span of a product, structure, </a:t>
            </a:r>
            <a:r>
              <a:rPr lang="en-US" dirty="0" smtClean="0"/>
              <a:t>or</a:t>
            </a:r>
            <a:r>
              <a:rPr lang="tr-TR" dirty="0" smtClean="0"/>
              <a:t> </a:t>
            </a:r>
            <a:r>
              <a:rPr lang="en-US" dirty="0" smtClean="0"/>
              <a:t>system</a:t>
            </a:r>
            <a:r>
              <a:rPr lang="en-US" dirty="0"/>
              <a:t>. All amounts are expressed in dollars that are time</a:t>
            </a:r>
            <a:r>
              <a:rPr lang="tr-TR" dirty="0"/>
              <a:t> </a:t>
            </a:r>
            <a:r>
              <a:rPr lang="en-US" dirty="0"/>
              <a:t>equivalent (the subject of Chapter 4).</a:t>
            </a:r>
          </a:p>
          <a:p>
            <a:r>
              <a:rPr lang="en-US" b="1" dirty="0"/>
              <a:t>General Formula:</a:t>
            </a:r>
            <a:br>
              <a:rPr lang="en-US" b="1" dirty="0"/>
            </a:br>
            <a:r>
              <a:rPr lang="en-US" dirty="0"/>
              <a:t>LCC = Investment Costs + O&amp;M Costs + Replacement Costs + Energy Costs +   	Disposal Costs – Salvage Value (if any)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11</a:t>
            </a:fld>
            <a:endParaRPr lang="en-GB"/>
          </a:p>
        </p:txBody>
      </p:sp>
    </p:spTree>
    <p:extLst>
      <p:ext uri="{BB962C8B-B14F-4D97-AF65-F5344CB8AC3E}">
        <p14:creationId xmlns:p14="http://schemas.microsoft.com/office/powerpoint/2010/main" val="362010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US" dirty="0"/>
              <a:t>This lecture will introduce some of these basic economic concepts and indicate how they may be factors for consideration in engineering studies and </a:t>
            </a:r>
            <a:r>
              <a:rPr lang="en-US"/>
              <a:t>managerial decisions</a:t>
            </a:r>
          </a:p>
          <a:p>
            <a:endParaRPr lang="en-US" dirty="0"/>
          </a:p>
          <a:p>
            <a:r>
              <a:rPr lang="en-US" dirty="0"/>
              <a:t>The General Price-Demand Relationship</a:t>
            </a:r>
          </a:p>
          <a:p>
            <a:r>
              <a:rPr lang="en-US" dirty="0"/>
              <a:t>The Total Revenue Function</a:t>
            </a:r>
          </a:p>
          <a:p>
            <a:r>
              <a:rPr lang="en-US" dirty="0"/>
              <a:t>Breakeven Analysis</a:t>
            </a:r>
          </a:p>
          <a:p>
            <a:r>
              <a:rPr lang="en-US" dirty="0"/>
              <a:t>Profit Function</a:t>
            </a:r>
          </a:p>
          <a:p>
            <a:r>
              <a:rPr lang="en-US" dirty="0"/>
              <a:t>Optimal Production Quantity</a:t>
            </a: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12</a:t>
            </a:fld>
            <a:endParaRPr lang="en-GB"/>
          </a:p>
        </p:txBody>
      </p:sp>
    </p:spTree>
    <p:extLst>
      <p:ext uri="{BB962C8B-B14F-4D97-AF65-F5344CB8AC3E}">
        <p14:creationId xmlns:p14="http://schemas.microsoft.com/office/powerpoint/2010/main" val="2814172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and Producer Goods and Services</a:t>
            </a:r>
            <a:endParaRPr lang="en-GB" dirty="0"/>
          </a:p>
        </p:txBody>
      </p:sp>
      <p:sp>
        <p:nvSpPr>
          <p:cNvPr id="4" name="Rectangle 3"/>
          <p:cNvSpPr/>
          <p:nvPr/>
        </p:nvSpPr>
        <p:spPr>
          <a:xfrm>
            <a:off x="838200" y="2165110"/>
            <a:ext cx="4589846" cy="523220"/>
          </a:xfrm>
          <a:prstGeom prst="rect">
            <a:avLst/>
          </a:prstGeom>
        </p:spPr>
        <p:txBody>
          <a:bodyPr wrap="none">
            <a:spAutoFit/>
          </a:bodyPr>
          <a:lstStyle/>
          <a:p>
            <a:r>
              <a:rPr lang="en-US" sz="2800" u="sng" dirty="0"/>
              <a:t>Consumer Goods and Services</a:t>
            </a:r>
            <a:endParaRPr lang="en-GB" sz="2800" u="sng" dirty="0"/>
          </a:p>
        </p:txBody>
      </p:sp>
      <p:sp>
        <p:nvSpPr>
          <p:cNvPr id="5" name="Rectangle 4"/>
          <p:cNvSpPr/>
          <p:nvPr/>
        </p:nvSpPr>
        <p:spPr>
          <a:xfrm>
            <a:off x="6925215" y="2158520"/>
            <a:ext cx="4428585" cy="523220"/>
          </a:xfrm>
          <a:prstGeom prst="rect">
            <a:avLst/>
          </a:prstGeom>
        </p:spPr>
        <p:txBody>
          <a:bodyPr wrap="none">
            <a:spAutoFit/>
          </a:bodyPr>
          <a:lstStyle/>
          <a:p>
            <a:r>
              <a:rPr lang="en-US" sz="2800" u="sng" dirty="0"/>
              <a:t>Producer Goods and Services</a:t>
            </a:r>
            <a:endParaRPr lang="en-GB" sz="2800" u="sng" dirty="0"/>
          </a:p>
        </p:txBody>
      </p:sp>
      <p:sp>
        <p:nvSpPr>
          <p:cNvPr id="6" name="Rectangle 5"/>
          <p:cNvSpPr/>
          <p:nvPr/>
        </p:nvSpPr>
        <p:spPr>
          <a:xfrm>
            <a:off x="838200" y="2859780"/>
            <a:ext cx="4589846" cy="1569660"/>
          </a:xfrm>
          <a:prstGeom prst="rect">
            <a:avLst/>
          </a:prstGeom>
        </p:spPr>
        <p:txBody>
          <a:bodyPr wrap="square">
            <a:spAutoFit/>
          </a:bodyPr>
          <a:lstStyle/>
          <a:p>
            <a:r>
              <a:rPr lang="en-US" sz="2400" dirty="0">
                <a:solidFill>
                  <a:srgbClr val="000000"/>
                </a:solidFill>
                <a:latin typeface="+mj-lt"/>
              </a:rPr>
              <a:t>Products or services that are directly used by people to satisfy their wants. </a:t>
            </a:r>
            <a:r>
              <a:rPr lang="en-US" sz="2400" dirty="0">
                <a:latin typeface="+mj-lt"/>
              </a:rPr>
              <a:t/>
            </a:r>
            <a:br>
              <a:rPr lang="en-US" sz="2400" dirty="0">
                <a:latin typeface="+mj-lt"/>
              </a:rPr>
            </a:br>
            <a:endParaRPr lang="en-GB" sz="2400" dirty="0">
              <a:latin typeface="+mj-lt"/>
            </a:endParaRPr>
          </a:p>
        </p:txBody>
      </p:sp>
      <p:sp>
        <p:nvSpPr>
          <p:cNvPr id="7" name="Rectangle 6"/>
          <p:cNvSpPr/>
          <p:nvPr/>
        </p:nvSpPr>
        <p:spPr>
          <a:xfrm>
            <a:off x="6938298" y="2859780"/>
            <a:ext cx="4891752" cy="1569660"/>
          </a:xfrm>
          <a:prstGeom prst="rect">
            <a:avLst/>
          </a:prstGeom>
        </p:spPr>
        <p:txBody>
          <a:bodyPr wrap="square">
            <a:spAutoFit/>
          </a:bodyPr>
          <a:lstStyle/>
          <a:p>
            <a:r>
              <a:rPr lang="en-US" sz="2400" dirty="0">
                <a:solidFill>
                  <a:srgbClr val="000000"/>
                </a:solidFill>
                <a:latin typeface="+mj-lt"/>
              </a:rPr>
              <a:t>Products or services that are re used to produce consumer goods and services or other producer goods. </a:t>
            </a:r>
            <a:r>
              <a:rPr lang="en-US" sz="2400" dirty="0">
                <a:latin typeface="+mj-lt"/>
              </a:rPr>
              <a:t/>
            </a:r>
            <a:br>
              <a:rPr lang="en-US" sz="2400" dirty="0">
                <a:latin typeface="+mj-lt"/>
              </a:rPr>
            </a:br>
            <a:endParaRPr lang="en-GB" sz="2400" dirty="0">
              <a:latin typeface="+mj-lt"/>
            </a:endParaRPr>
          </a:p>
        </p:txBody>
      </p:sp>
      <p:sp>
        <p:nvSpPr>
          <p:cNvPr id="8" name="Rectangle 7"/>
          <p:cNvSpPr/>
          <p:nvPr/>
        </p:nvSpPr>
        <p:spPr>
          <a:xfrm>
            <a:off x="838200" y="4245667"/>
            <a:ext cx="4589846" cy="1754326"/>
          </a:xfrm>
          <a:prstGeom prst="rect">
            <a:avLst/>
          </a:prstGeom>
        </p:spPr>
        <p:txBody>
          <a:bodyPr wrap="square">
            <a:spAutoFit/>
          </a:bodyPr>
          <a:lstStyle/>
          <a:p>
            <a:pPr marL="285750" indent="-285750">
              <a:buFont typeface="Arial" panose="020B0604020202020204" pitchFamily="34" charset="0"/>
              <a:buChar char="•"/>
            </a:pPr>
            <a:r>
              <a:rPr lang="en-US" dirty="0"/>
              <a:t>food, </a:t>
            </a:r>
          </a:p>
          <a:p>
            <a:pPr marL="285750" indent="-285750">
              <a:buFont typeface="Arial" panose="020B0604020202020204" pitchFamily="34" charset="0"/>
              <a:buChar char="•"/>
            </a:pPr>
            <a:r>
              <a:rPr lang="en-US" dirty="0"/>
              <a:t>clothing, </a:t>
            </a:r>
          </a:p>
          <a:p>
            <a:pPr marL="285750" indent="-285750">
              <a:buFont typeface="Arial" panose="020B0604020202020204" pitchFamily="34" charset="0"/>
              <a:buChar char="•"/>
            </a:pPr>
            <a:r>
              <a:rPr lang="en-US" dirty="0"/>
              <a:t>cars, </a:t>
            </a:r>
          </a:p>
          <a:p>
            <a:pPr marL="285750" indent="-285750">
              <a:buFont typeface="Arial" panose="020B0604020202020204" pitchFamily="34" charset="0"/>
              <a:buChar char="•"/>
            </a:pPr>
            <a:r>
              <a:rPr lang="en-US" dirty="0"/>
              <a:t>haircuts, </a:t>
            </a:r>
          </a:p>
          <a:p>
            <a:pPr marL="285750" indent="-285750">
              <a:buFont typeface="Arial" panose="020B0604020202020204" pitchFamily="34" charset="0"/>
              <a:buChar char="•"/>
            </a:pPr>
            <a:r>
              <a:rPr lang="en-US" dirty="0"/>
              <a:t>opera, </a:t>
            </a:r>
          </a:p>
          <a:p>
            <a:pPr marL="285750" indent="-285750">
              <a:buFont typeface="Arial" panose="020B0604020202020204" pitchFamily="34" charset="0"/>
              <a:buChar char="•"/>
            </a:pPr>
            <a:r>
              <a:rPr lang="en-US" dirty="0"/>
              <a:t>medical services</a:t>
            </a:r>
          </a:p>
        </p:txBody>
      </p:sp>
      <p:sp>
        <p:nvSpPr>
          <p:cNvPr id="9" name="Rectangle 8"/>
          <p:cNvSpPr/>
          <p:nvPr/>
        </p:nvSpPr>
        <p:spPr>
          <a:xfrm>
            <a:off x="6938298" y="4522665"/>
            <a:ext cx="4589846" cy="1200329"/>
          </a:xfrm>
          <a:prstGeom prst="rect">
            <a:avLst/>
          </a:prstGeom>
        </p:spPr>
        <p:txBody>
          <a:bodyPr wrap="square">
            <a:spAutoFit/>
          </a:bodyPr>
          <a:lstStyle/>
          <a:p>
            <a:pPr marL="285750" indent="-285750">
              <a:buFont typeface="Arial" panose="020B0604020202020204" pitchFamily="34" charset="0"/>
              <a:buChar char="•"/>
            </a:pPr>
            <a:r>
              <a:rPr lang="en-US" dirty="0"/>
              <a:t>machine tools, </a:t>
            </a:r>
          </a:p>
          <a:p>
            <a:pPr marL="285750" indent="-285750">
              <a:buFont typeface="Arial" panose="020B0604020202020204" pitchFamily="34" charset="0"/>
              <a:buChar char="•"/>
            </a:pPr>
            <a:r>
              <a:rPr lang="en-US" dirty="0"/>
              <a:t>factory buildings, </a:t>
            </a:r>
          </a:p>
          <a:p>
            <a:pPr marL="285750" indent="-285750">
              <a:buFont typeface="Arial" panose="020B0604020202020204" pitchFamily="34" charset="0"/>
              <a:buChar char="•"/>
            </a:pPr>
            <a:r>
              <a:rPr lang="en-US" dirty="0"/>
              <a:t>farm machinery </a:t>
            </a:r>
            <a:br>
              <a:rPr lang="en-US" dirty="0"/>
            </a:br>
            <a:endParaRPr lang="en-US" dirty="0"/>
          </a:p>
        </p:txBody>
      </p:sp>
      <p:sp>
        <p:nvSpPr>
          <p:cNvPr id="3" name="Footer Placeholder 2"/>
          <p:cNvSpPr>
            <a:spLocks noGrp="1"/>
          </p:cNvSpPr>
          <p:nvPr>
            <p:ph type="ftr" sz="quarter" idx="11"/>
          </p:nvPr>
        </p:nvSpPr>
        <p:spPr/>
        <p:txBody>
          <a:bodyPr/>
          <a:lstStyle/>
          <a:p>
            <a:r>
              <a:rPr lang="en-GB"/>
              <a:t>U. Mahir Yıldırım</a:t>
            </a:r>
          </a:p>
        </p:txBody>
      </p:sp>
      <p:sp>
        <p:nvSpPr>
          <p:cNvPr id="10" name="Slide Number Placeholder 9"/>
          <p:cNvSpPr>
            <a:spLocks noGrp="1"/>
          </p:cNvSpPr>
          <p:nvPr>
            <p:ph type="sldNum" sz="quarter" idx="12"/>
          </p:nvPr>
        </p:nvSpPr>
        <p:spPr/>
        <p:txBody>
          <a:bodyPr/>
          <a:lstStyle/>
          <a:p>
            <a:fld id="{1AE36F40-6EB3-4B30-9BDC-3E3CF0A1C0BC}" type="slidenum">
              <a:rPr lang="en-GB" smtClean="0"/>
              <a:t>13</a:t>
            </a:fld>
            <a:endParaRPr lang="en-GB"/>
          </a:p>
        </p:txBody>
      </p:sp>
    </p:spTree>
    <p:extLst>
      <p:ext uri="{BB962C8B-B14F-4D97-AF65-F5344CB8AC3E}">
        <p14:creationId xmlns:p14="http://schemas.microsoft.com/office/powerpoint/2010/main" val="19132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Measures of Economic Worth</a:t>
            </a:r>
          </a:p>
        </p:txBody>
      </p:sp>
      <p:sp>
        <p:nvSpPr>
          <p:cNvPr id="3" name="Content Placeholder 2"/>
          <p:cNvSpPr>
            <a:spLocks noGrp="1"/>
          </p:cNvSpPr>
          <p:nvPr>
            <p:ph idx="1"/>
          </p:nvPr>
        </p:nvSpPr>
        <p:spPr/>
        <p:txBody>
          <a:bodyPr/>
          <a:lstStyle/>
          <a:p>
            <a:r>
              <a:rPr lang="en-US" dirty="0"/>
              <a:t>Goods and services are produced and desired because they have </a:t>
            </a:r>
            <a:r>
              <a:rPr lang="en-US" i="1" dirty="0">
                <a:solidFill>
                  <a:srgbClr val="FF0000"/>
                </a:solidFill>
              </a:rPr>
              <a:t>utility</a:t>
            </a:r>
            <a:r>
              <a:rPr lang="en-US" dirty="0"/>
              <a:t> </a:t>
            </a:r>
          </a:p>
          <a:p>
            <a:pPr lvl="1"/>
            <a:r>
              <a:rPr lang="en-US" dirty="0"/>
              <a:t>Much of our business activity, including engineering, focuses on increasing</a:t>
            </a:r>
            <a:br>
              <a:rPr lang="en-US" dirty="0"/>
            </a:br>
            <a:r>
              <a:rPr lang="en-US" dirty="0"/>
              <a:t>the utility (value) of materials and products by changing their form or location </a:t>
            </a:r>
            <a:br>
              <a:rPr lang="en-US" dirty="0"/>
            </a:br>
            <a:endParaRPr lang="en-US" dirty="0"/>
          </a:p>
          <a:p>
            <a:pPr marL="0" indent="0">
              <a:buNone/>
            </a:pPr>
            <a:r>
              <a:rPr lang="en-US" dirty="0"/>
              <a:t/>
            </a:r>
            <a:br>
              <a:rPr lang="en-US" dirty="0"/>
            </a:br>
            <a:endParaRPr lang="en-GB" dirty="0"/>
          </a:p>
        </p:txBody>
      </p:sp>
      <p:pic>
        <p:nvPicPr>
          <p:cNvPr id="1028" name="Picture 4" descr="Iron Ore Long Term Market Outl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87" y="3524278"/>
            <a:ext cx="3003284" cy="18855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32129" y="5384889"/>
            <a:ext cx="2582389" cy="1077218"/>
          </a:xfrm>
          <a:prstGeom prst="rect">
            <a:avLst/>
          </a:prstGeom>
        </p:spPr>
        <p:txBody>
          <a:bodyPr wrap="square">
            <a:spAutoFit/>
          </a:bodyPr>
          <a:lstStyle/>
          <a:p>
            <a:pPr algn="ctr"/>
            <a:r>
              <a:rPr lang="en-US" sz="1600" dirty="0">
                <a:solidFill>
                  <a:srgbClr val="000000"/>
                </a:solidFill>
                <a:latin typeface="Palatino-Roman"/>
              </a:rPr>
              <a:t>iron ore</a:t>
            </a:r>
          </a:p>
          <a:p>
            <a:pPr algn="ctr"/>
            <a:r>
              <a:rPr lang="en-US" sz="1600" dirty="0">
                <a:solidFill>
                  <a:srgbClr val="000000"/>
                </a:solidFill>
                <a:latin typeface="Palatino-Roman"/>
              </a:rPr>
              <a:t>worth only a few dollars per ton</a:t>
            </a:r>
            <a:r>
              <a:rPr lang="en-US" sz="1600" dirty="0"/>
              <a:t> </a:t>
            </a:r>
            <a:br>
              <a:rPr lang="en-US" sz="1600" dirty="0"/>
            </a:br>
            <a:endParaRPr lang="en-GB" sz="1600" dirty="0"/>
          </a:p>
        </p:txBody>
      </p:sp>
      <p:pic>
        <p:nvPicPr>
          <p:cNvPr id="6" name="Picture 5"/>
          <p:cNvPicPr>
            <a:picLocks noChangeAspect="1"/>
          </p:cNvPicPr>
          <p:nvPr/>
        </p:nvPicPr>
        <p:blipFill>
          <a:blip r:embed="rId4"/>
          <a:stretch>
            <a:fillRect/>
          </a:stretch>
        </p:blipFill>
        <p:spPr>
          <a:xfrm>
            <a:off x="8204520" y="3524278"/>
            <a:ext cx="2184724" cy="1864818"/>
          </a:xfrm>
          <a:prstGeom prst="rect">
            <a:avLst/>
          </a:prstGeom>
        </p:spPr>
      </p:pic>
      <p:sp>
        <p:nvSpPr>
          <p:cNvPr id="7" name="Rectangle 6"/>
          <p:cNvSpPr/>
          <p:nvPr/>
        </p:nvSpPr>
        <p:spPr>
          <a:xfrm>
            <a:off x="8059889" y="5640368"/>
            <a:ext cx="2329355" cy="584775"/>
          </a:xfrm>
          <a:prstGeom prst="rect">
            <a:avLst/>
          </a:prstGeom>
        </p:spPr>
        <p:txBody>
          <a:bodyPr wrap="square">
            <a:spAutoFit/>
          </a:bodyPr>
          <a:lstStyle/>
          <a:p>
            <a:pPr algn="ctr"/>
            <a:r>
              <a:rPr lang="en-GB" sz="1600" dirty="0">
                <a:solidFill>
                  <a:srgbClr val="000000"/>
                </a:solidFill>
                <a:latin typeface="Palatino-Roman"/>
              </a:rPr>
              <a:t>significantly increases in value</a:t>
            </a:r>
            <a:r>
              <a:rPr lang="en-GB" sz="1600" dirty="0"/>
              <a:t> </a:t>
            </a:r>
          </a:p>
        </p:txBody>
      </p:sp>
      <p:cxnSp>
        <p:nvCxnSpPr>
          <p:cNvPr id="9" name="Straight Arrow Connector 8"/>
          <p:cNvCxnSpPr/>
          <p:nvPr/>
        </p:nvCxnSpPr>
        <p:spPr>
          <a:xfrm>
            <a:off x="4899945" y="4467056"/>
            <a:ext cx="18206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556501" y="4713010"/>
            <a:ext cx="2827862" cy="830997"/>
          </a:xfrm>
          <a:prstGeom prst="rect">
            <a:avLst/>
          </a:prstGeom>
        </p:spPr>
        <p:txBody>
          <a:bodyPr wrap="square">
            <a:spAutoFit/>
          </a:bodyPr>
          <a:lstStyle/>
          <a:p>
            <a:r>
              <a:rPr lang="en-US" sz="1600" dirty="0">
                <a:solidFill>
                  <a:srgbClr val="000000"/>
                </a:solidFill>
                <a:latin typeface="Palatino-Roman"/>
              </a:rPr>
              <a:t>processed, combined with suitable alloying elements</a:t>
            </a:r>
            <a:r>
              <a:rPr lang="en-US" sz="1600" dirty="0"/>
              <a:t> </a:t>
            </a:r>
            <a:br>
              <a:rPr lang="en-US" sz="1600" dirty="0"/>
            </a:br>
            <a:endParaRPr lang="en-GB" sz="1600" dirty="0"/>
          </a:p>
        </p:txBody>
      </p:sp>
      <p:sp>
        <p:nvSpPr>
          <p:cNvPr id="8" name="Footer Placeholder 7"/>
          <p:cNvSpPr>
            <a:spLocks noGrp="1"/>
          </p:cNvSpPr>
          <p:nvPr>
            <p:ph type="ftr" sz="quarter" idx="11"/>
          </p:nvPr>
        </p:nvSpPr>
        <p:spPr/>
        <p:txBody>
          <a:bodyPr/>
          <a:lstStyle/>
          <a:p>
            <a:r>
              <a:rPr lang="en-GB"/>
              <a:t>U. Mahir Yıldırım</a:t>
            </a:r>
          </a:p>
        </p:txBody>
      </p:sp>
      <p:sp>
        <p:nvSpPr>
          <p:cNvPr id="10" name="Slide Number Placeholder 9"/>
          <p:cNvSpPr>
            <a:spLocks noGrp="1"/>
          </p:cNvSpPr>
          <p:nvPr>
            <p:ph type="sldNum" sz="quarter" idx="12"/>
          </p:nvPr>
        </p:nvSpPr>
        <p:spPr/>
        <p:txBody>
          <a:bodyPr/>
          <a:lstStyle/>
          <a:p>
            <a:fld id="{1AE36F40-6EB3-4B30-9BDC-3E3CF0A1C0BC}" type="slidenum">
              <a:rPr lang="en-GB" smtClean="0"/>
              <a:t>14</a:t>
            </a:fld>
            <a:endParaRPr lang="en-GB"/>
          </a:p>
        </p:txBody>
      </p:sp>
    </p:spTree>
    <p:extLst>
      <p:ext uri="{BB962C8B-B14F-4D97-AF65-F5344CB8AC3E}">
        <p14:creationId xmlns:p14="http://schemas.microsoft.com/office/powerpoint/2010/main" val="92676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Necessities &amp; Luxuries</a:t>
            </a:r>
          </a:p>
        </p:txBody>
      </p:sp>
      <p:sp>
        <p:nvSpPr>
          <p:cNvPr id="3" name="Content Placeholder 2"/>
          <p:cNvSpPr>
            <a:spLocks noGrp="1"/>
          </p:cNvSpPr>
          <p:nvPr>
            <p:ph idx="1"/>
          </p:nvPr>
        </p:nvSpPr>
        <p:spPr/>
        <p:txBody>
          <a:bodyPr/>
          <a:lstStyle/>
          <a:p>
            <a:r>
              <a:rPr lang="en-US" dirty="0"/>
              <a:t>Car </a:t>
            </a:r>
            <a:r>
              <a:rPr lang="en-US" b="1" dirty="0">
                <a:solidFill>
                  <a:srgbClr val="FF0000"/>
                </a:solidFill>
              </a:rPr>
              <a:t>?</a:t>
            </a:r>
            <a:r>
              <a:rPr lang="en-US" dirty="0"/>
              <a:t/>
            </a:r>
            <a:br>
              <a:rPr lang="en-US" dirty="0"/>
            </a:br>
            <a:endParaRPr lang="en-US" dirty="0"/>
          </a:p>
          <a:p>
            <a:r>
              <a:rPr lang="en-US" dirty="0"/>
              <a:t>These terms are </a:t>
            </a:r>
            <a:r>
              <a:rPr lang="en-US" dirty="0">
                <a:solidFill>
                  <a:srgbClr val="FF0000"/>
                </a:solidFill>
              </a:rPr>
              <a:t>relative</a:t>
            </a:r>
            <a:r>
              <a:rPr lang="en-US" dirty="0"/>
              <a:t>, because, for most goods and services, what one person considers a necessity may be considered a luxury by another </a:t>
            </a:r>
          </a:p>
          <a:p>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15</a:t>
            </a:fld>
            <a:endParaRPr lang="en-GB"/>
          </a:p>
        </p:txBody>
      </p:sp>
    </p:spTree>
    <p:extLst>
      <p:ext uri="{BB962C8B-B14F-4D97-AF65-F5344CB8AC3E}">
        <p14:creationId xmlns:p14="http://schemas.microsoft.com/office/powerpoint/2010/main" val="393601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General Price-Demand Relationship</a:t>
            </a:r>
          </a:p>
        </p:txBody>
      </p:sp>
      <p:sp>
        <p:nvSpPr>
          <p:cNvPr id="3" name="Content Placeholder 2"/>
          <p:cNvSpPr>
            <a:spLocks noGrp="1"/>
          </p:cNvSpPr>
          <p:nvPr>
            <p:ph idx="1"/>
          </p:nvPr>
        </p:nvSpPr>
        <p:spPr>
          <a:xfrm>
            <a:off x="838200" y="1825625"/>
            <a:ext cx="3009900" cy="4351338"/>
          </a:xfrm>
        </p:spPr>
        <p:txBody>
          <a:bodyPr/>
          <a:lstStyle/>
          <a:p>
            <a:r>
              <a:rPr lang="en-US" dirty="0"/>
              <a:t>For all goods and services, there is a relationship between the price that must be paid and the quantity that will be demanded or purchased. </a:t>
            </a:r>
            <a:br>
              <a:rPr lang="en-US" dirty="0"/>
            </a:br>
            <a:r>
              <a:rPr lang="en-US" dirty="0"/>
              <a:t/>
            </a:r>
            <a:br>
              <a:rPr lang="en-US" dirty="0"/>
            </a:br>
            <a:endParaRPr lang="en-GB" dirty="0"/>
          </a:p>
        </p:txBody>
      </p:sp>
      <p:cxnSp>
        <p:nvCxnSpPr>
          <p:cNvPr id="6" name="Straight Arrow Connector 5"/>
          <p:cNvCxnSpPr/>
          <p:nvPr/>
        </p:nvCxnSpPr>
        <p:spPr>
          <a:xfrm flipV="1">
            <a:off x="4933950" y="2019300"/>
            <a:ext cx="0" cy="401955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73513" y="1834634"/>
            <a:ext cx="303288" cy="369332"/>
          </a:xfrm>
          <a:prstGeom prst="rect">
            <a:avLst/>
          </a:prstGeom>
        </p:spPr>
        <p:txBody>
          <a:bodyPr wrap="none">
            <a:spAutoFit/>
          </a:bodyPr>
          <a:lstStyle/>
          <a:p>
            <a:r>
              <a:rPr lang="en-US" i="1" dirty="0"/>
              <a:t>p</a:t>
            </a:r>
            <a:endParaRPr lang="en-GB" i="1" dirty="0"/>
          </a:p>
        </p:txBody>
      </p:sp>
      <p:sp>
        <p:nvSpPr>
          <p:cNvPr id="8" name="Rectangle 7"/>
          <p:cNvSpPr/>
          <p:nvPr/>
        </p:nvSpPr>
        <p:spPr>
          <a:xfrm>
            <a:off x="9736063" y="5854184"/>
            <a:ext cx="327334" cy="369332"/>
          </a:xfrm>
          <a:prstGeom prst="rect">
            <a:avLst/>
          </a:prstGeom>
        </p:spPr>
        <p:txBody>
          <a:bodyPr wrap="none">
            <a:spAutoFit/>
          </a:bodyPr>
          <a:lstStyle/>
          <a:p>
            <a:r>
              <a:rPr lang="en-US" i="1" dirty="0"/>
              <a:t>D</a:t>
            </a:r>
            <a:endParaRPr lang="en-GB" i="1" dirty="0"/>
          </a:p>
        </p:txBody>
      </p:sp>
      <p:cxnSp>
        <p:nvCxnSpPr>
          <p:cNvPr id="9" name="Straight Arrow Connector 8"/>
          <p:cNvCxnSpPr/>
          <p:nvPr/>
        </p:nvCxnSpPr>
        <p:spPr>
          <a:xfrm>
            <a:off x="4933950" y="6038850"/>
            <a:ext cx="46482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56401" y="6181726"/>
            <a:ext cx="1757212" cy="369332"/>
          </a:xfrm>
          <a:prstGeom prst="rect">
            <a:avLst/>
          </a:prstGeom>
        </p:spPr>
        <p:txBody>
          <a:bodyPr wrap="none">
            <a:spAutoFit/>
          </a:bodyPr>
          <a:lstStyle/>
          <a:p>
            <a:r>
              <a:rPr lang="en-US" i="1" dirty="0"/>
              <a:t>Units of Demand</a:t>
            </a:r>
            <a:endParaRPr lang="en-GB" i="1" dirty="0"/>
          </a:p>
        </p:txBody>
      </p:sp>
      <p:sp>
        <p:nvSpPr>
          <p:cNvPr id="13" name="Rectangle 12"/>
          <p:cNvSpPr/>
          <p:nvPr/>
        </p:nvSpPr>
        <p:spPr>
          <a:xfrm rot="16200000">
            <a:off x="4377647" y="3816627"/>
            <a:ext cx="640047" cy="369332"/>
          </a:xfrm>
          <a:prstGeom prst="rect">
            <a:avLst/>
          </a:prstGeom>
        </p:spPr>
        <p:txBody>
          <a:bodyPr wrap="none">
            <a:spAutoFit/>
          </a:bodyPr>
          <a:lstStyle/>
          <a:p>
            <a:r>
              <a:rPr lang="en-US" i="1" dirty="0"/>
              <a:t>Price</a:t>
            </a:r>
            <a:endParaRPr lang="en-GB" i="1" dirty="0"/>
          </a:p>
        </p:txBody>
      </p:sp>
      <p:cxnSp>
        <p:nvCxnSpPr>
          <p:cNvPr id="15" name="Straight Connector 14"/>
          <p:cNvCxnSpPr/>
          <p:nvPr/>
        </p:nvCxnSpPr>
        <p:spPr>
          <a:xfrm>
            <a:off x="5276850" y="2647950"/>
            <a:ext cx="3352800" cy="30289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33950" y="5676900"/>
            <a:ext cx="42100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516406" y="5562600"/>
            <a:ext cx="190500" cy="190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Rectangle 27"/>
              <p:cNvSpPr/>
              <p:nvPr/>
            </p:nvSpPr>
            <p:spPr>
              <a:xfrm>
                <a:off x="9206495" y="2605903"/>
                <a:ext cx="2393925" cy="566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dirty="0" smtClean="0"/>
                        <m:t>0 ≤</m:t>
                      </m:r>
                      <m:r>
                        <m:rPr>
                          <m:nor/>
                        </m:rPr>
                        <a:rPr lang="en-US" i="1" dirty="0" smtClean="0"/>
                        <m:t> </m:t>
                      </m:r>
                      <m:r>
                        <m:rPr>
                          <m:nor/>
                        </m:rPr>
                        <a:rPr lang="en-US" i="1" dirty="0" smtClean="0"/>
                        <m:t>D</m:t>
                      </m:r>
                      <m:r>
                        <m:rPr>
                          <m:nor/>
                        </m:rPr>
                        <a:rPr lang="en-US" i="1" dirty="0" smtClean="0"/>
                        <m:t> </m:t>
                      </m:r>
                      <m:r>
                        <m:rPr>
                          <m:nor/>
                        </m:rPr>
                        <a:rPr lang="en-US" dirty="0" smtClean="0"/>
                        <m:t>≤</m:t>
                      </m:r>
                      <m:f>
                        <m:fPr>
                          <m:ctrlPr>
                            <a:rPr lang="en-US" i="1" dirty="0" smtClean="0">
                              <a:latin typeface="Cambria Math" panose="02040503050406030204" pitchFamily="18" charset="0"/>
                            </a:rPr>
                          </m:ctrlPr>
                        </m:fPr>
                        <m:num>
                          <m:r>
                            <a:rPr lang="en-GB" b="0" i="1" dirty="0" smtClean="0">
                              <a:latin typeface="Cambria Math" panose="02040503050406030204" pitchFamily="18" charset="0"/>
                            </a:rPr>
                            <m:t>𝑎</m:t>
                          </m:r>
                        </m:num>
                        <m:den>
                          <m:r>
                            <a:rPr lang="en-GB" b="0" i="1" dirty="0" smtClean="0">
                              <a:latin typeface="Cambria Math" panose="02040503050406030204" pitchFamily="18" charset="0"/>
                            </a:rPr>
                            <m:t>𝑏</m:t>
                          </m:r>
                        </m:den>
                      </m:f>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&gt;0, </m:t>
                      </m:r>
                      <m:r>
                        <a:rPr lang="en-GB" b="0" i="1" dirty="0" smtClean="0">
                          <a:latin typeface="Cambria Math" panose="02040503050406030204" pitchFamily="18" charset="0"/>
                        </a:rPr>
                        <m:t>𝑏</m:t>
                      </m:r>
                      <m:r>
                        <a:rPr lang="en-GB" b="0" i="1" dirty="0" smtClean="0">
                          <a:latin typeface="Cambria Math" panose="02040503050406030204" pitchFamily="18" charset="0"/>
                        </a:rPr>
                        <m:t>&gt;0</m:t>
                      </m:r>
                    </m:oMath>
                  </m:oMathPara>
                </a14:m>
                <a:endParaRPr lang="en-GB" dirty="0"/>
              </a:p>
            </p:txBody>
          </p:sp>
        </mc:Choice>
        <mc:Fallback xmlns="">
          <p:sp>
            <p:nvSpPr>
              <p:cNvPr id="28" name="Rectangle 27"/>
              <p:cNvSpPr>
                <a:spLocks noRot="1" noChangeAspect="1" noMove="1" noResize="1" noEditPoints="1" noAdjustHandles="1" noChangeArrowheads="1" noChangeShapeType="1" noTextEdit="1"/>
              </p:cNvSpPr>
              <p:nvPr/>
            </p:nvSpPr>
            <p:spPr>
              <a:xfrm>
                <a:off x="9206495" y="2605903"/>
                <a:ext cx="2393925" cy="566694"/>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6845651" y="3631961"/>
                <a:ext cx="13889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𝑝</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m:t>
                      </m:r>
                      <m:r>
                        <a:rPr lang="en-GB" b="0" i="1" dirty="0" smtClean="0">
                          <a:latin typeface="Cambria Math" panose="02040503050406030204" pitchFamily="18" charset="0"/>
                        </a:rPr>
                        <m:t>𝑏𝐷</m:t>
                      </m:r>
                    </m:oMath>
                  </m:oMathPara>
                </a14:m>
                <a:endParaRPr lang="en-GB" dirty="0"/>
              </a:p>
            </p:txBody>
          </p:sp>
        </mc:Choice>
        <mc:Fallback xmlns="">
          <p:sp>
            <p:nvSpPr>
              <p:cNvPr id="29" name="Rectangle 28"/>
              <p:cNvSpPr>
                <a:spLocks noRot="1" noChangeAspect="1" noMove="1" noResize="1" noEditPoints="1" noAdjustHandles="1" noChangeArrowheads="1" noChangeShapeType="1" noTextEdit="1"/>
              </p:cNvSpPr>
              <p:nvPr/>
            </p:nvSpPr>
            <p:spPr>
              <a:xfrm>
                <a:off x="6845651" y="3631961"/>
                <a:ext cx="1388906" cy="369332"/>
              </a:xfrm>
              <a:prstGeom prst="rect">
                <a:avLst/>
              </a:prstGeom>
              <a:blipFill>
                <a:blip r:embed="rId4"/>
                <a:stretch>
                  <a:fillRect b="-6667"/>
                </a:stretch>
              </a:blipFill>
            </p:spPr>
            <p:txBody>
              <a:bodyPr/>
              <a:lstStyle/>
              <a:p>
                <a:r>
                  <a:rPr lang="en-GB">
                    <a:noFill/>
                  </a:rPr>
                  <a:t> </a:t>
                </a:r>
              </a:p>
            </p:txBody>
          </p:sp>
        </mc:Fallback>
      </mc:AlternateContent>
      <p:sp>
        <p:nvSpPr>
          <p:cNvPr id="30" name="Rectangle 29"/>
          <p:cNvSpPr/>
          <p:nvPr/>
        </p:nvSpPr>
        <p:spPr>
          <a:xfrm>
            <a:off x="9206495" y="3308795"/>
            <a:ext cx="2985505" cy="923330"/>
          </a:xfrm>
          <a:prstGeom prst="rect">
            <a:avLst/>
          </a:prstGeom>
        </p:spPr>
        <p:txBody>
          <a:bodyPr wrap="square">
            <a:spAutoFit/>
          </a:bodyPr>
          <a:lstStyle/>
          <a:p>
            <a:r>
              <a:rPr lang="en-US" i="1" dirty="0">
                <a:solidFill>
                  <a:srgbClr val="131313"/>
                </a:solidFill>
              </a:rPr>
              <a:t>a: </a:t>
            </a:r>
            <a:r>
              <a:rPr lang="en-US" dirty="0"/>
              <a:t>base (maximum) price (intercept on the price axis) </a:t>
            </a:r>
            <a:br>
              <a:rPr lang="en-US" dirty="0"/>
            </a:br>
            <a:endParaRPr lang="en-GB" dirty="0"/>
          </a:p>
        </p:txBody>
      </p:sp>
      <p:sp>
        <p:nvSpPr>
          <p:cNvPr id="31" name="Rectangle 30"/>
          <p:cNvSpPr/>
          <p:nvPr/>
        </p:nvSpPr>
        <p:spPr>
          <a:xfrm>
            <a:off x="9206495" y="4055992"/>
            <a:ext cx="2755900" cy="1200329"/>
          </a:xfrm>
          <a:prstGeom prst="rect">
            <a:avLst/>
          </a:prstGeom>
        </p:spPr>
        <p:txBody>
          <a:bodyPr wrap="square">
            <a:spAutoFit/>
          </a:bodyPr>
          <a:lstStyle/>
          <a:p>
            <a:r>
              <a:rPr lang="en-US" i="1" dirty="0">
                <a:solidFill>
                  <a:srgbClr val="131313"/>
                </a:solidFill>
              </a:rPr>
              <a:t>b: </a:t>
            </a:r>
            <a:r>
              <a:rPr lang="en-US" dirty="0">
                <a:solidFill>
                  <a:srgbClr val="131313"/>
                </a:solidFill>
              </a:rPr>
              <a:t>the amount by which demand increases for each unit decrease in </a:t>
            </a:r>
            <a:r>
              <a:rPr lang="en-US" i="1" dirty="0">
                <a:solidFill>
                  <a:srgbClr val="131313"/>
                </a:solidFill>
              </a:rPr>
              <a:t>p</a:t>
            </a:r>
            <a:r>
              <a:rPr lang="en-US" dirty="0">
                <a:solidFill>
                  <a:srgbClr val="131313"/>
                </a:solidFill>
              </a:rPr>
              <a:t>.</a:t>
            </a:r>
            <a:r>
              <a:rPr lang="en-US" dirty="0"/>
              <a:t> </a:t>
            </a:r>
          </a:p>
          <a:p>
            <a:r>
              <a:rPr lang="en-US" dirty="0"/>
              <a:t>(</a:t>
            </a:r>
            <a:r>
              <a:rPr lang="en-GB" dirty="0"/>
              <a:t>-</a:t>
            </a:r>
            <a:r>
              <a:rPr lang="en-GB" i="1" dirty="0"/>
              <a:t>b </a:t>
            </a:r>
            <a:r>
              <a:rPr lang="en-GB" dirty="0"/>
              <a:t>is the slope )</a:t>
            </a: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16</a:t>
            </a:fld>
            <a:endParaRPr lang="en-GB"/>
          </a:p>
        </p:txBody>
      </p:sp>
    </p:spTree>
    <p:extLst>
      <p:ext uri="{BB962C8B-B14F-4D97-AF65-F5344CB8AC3E}">
        <p14:creationId xmlns:p14="http://schemas.microsoft.com/office/powerpoint/2010/main" val="41567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autoRev="1" fill="hold" nodeType="clickEffect">
                                  <p:stCondLst>
                                    <p:cond delay="0"/>
                                  </p:stCondLst>
                                  <p:childTnLst>
                                    <p:animMotion origin="layout" path="M -3.75E-6 2.22222E-6 L -3.75E-6 -0.44167 " pathEditMode="relative" rAng="0" ptsTypes="AA">
                                      <p:cBhvr>
                                        <p:cTn id="33" dur="4000" fill="hold"/>
                                        <p:tgtEl>
                                          <p:spTgt spid="18"/>
                                        </p:tgtEl>
                                        <p:attrNameLst>
                                          <p:attrName>ppt_x</p:attrName>
                                          <p:attrName>ppt_y</p:attrName>
                                        </p:attrNameLst>
                                      </p:cBhvr>
                                      <p:rCtr x="0" y="-22083"/>
                                    </p:animMotion>
                                  </p:childTnLst>
                                </p:cTn>
                              </p:par>
                              <p:par>
                                <p:cTn id="34" presetID="56" presetClass="path" presetSubtype="0" accel="50000" decel="50000" autoRev="1" fill="hold" grpId="1" nodeType="withEffect">
                                  <p:stCondLst>
                                    <p:cond delay="0"/>
                                  </p:stCondLst>
                                  <p:childTnLst>
                                    <p:animMotion origin="layout" path="M -2.08333E-7 0 L -0.27344 -0.43889 " pathEditMode="relative" rAng="0" ptsTypes="AA">
                                      <p:cBhvr>
                                        <p:cTn id="35" dur="4000" fill="hold"/>
                                        <p:tgtEl>
                                          <p:spTgt spid="27"/>
                                        </p:tgtEl>
                                        <p:attrNameLst>
                                          <p:attrName>ppt_x</p:attrName>
                                          <p:attrName>ppt_y</p:attrName>
                                        </p:attrNameLst>
                                      </p:cBhvr>
                                      <p:rCtr x="-13672" y="-21944"/>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27" grpId="0" animBg="1"/>
      <p:bldP spid="27" grpId="1" animBg="1"/>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Total Revenue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TR = price × demand =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 · </m:t>
                    </m:r>
                    <m:r>
                      <a:rPr lang="en-US" sz="2400" i="1" dirty="0" smtClean="0">
                        <a:latin typeface="Cambria Math" panose="02040503050406030204" pitchFamily="18" charset="0"/>
                      </a:rPr>
                      <m:t>𝐷</m:t>
                    </m:r>
                  </m:oMath>
                </a14:m>
                <a:endParaRPr lang="en-GB" sz="2400" dirty="0"/>
              </a:p>
              <a:p>
                <a:pPr marL="0" indent="0">
                  <a:buNone/>
                </a:pPr>
                <a:r>
                  <a:rPr lang="en-US" sz="2400" dirty="0"/>
                  <a:t> </a:t>
                </a:r>
              </a:p>
              <a:p>
                <a:pPr marL="0" indent="0">
                  <a:buNone/>
                </a:pPr>
                <a:r>
                  <a:rPr lang="en-US" sz="2400" dirty="0"/>
                  <a:t>TR = </a:t>
                </a:r>
                <a14:m>
                  <m:oMath xmlns:m="http://schemas.openxmlformats.org/officeDocument/2006/math">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𝑎</m:t>
                        </m:r>
                        <m:r>
                          <a:rPr lang="en-GB" sz="2400" b="0" i="1" dirty="0" smtClean="0">
                            <a:latin typeface="Cambria Math" panose="02040503050406030204" pitchFamily="18" charset="0"/>
                          </a:rPr>
                          <m:t>−</m:t>
                        </m:r>
                        <m:r>
                          <a:rPr lang="en-GB" sz="2400" b="0" i="1" dirty="0" smtClean="0">
                            <a:latin typeface="Cambria Math" panose="02040503050406030204" pitchFamily="18" charset="0"/>
                          </a:rPr>
                          <m:t>𝑏𝐷</m:t>
                        </m:r>
                      </m:e>
                    </m:d>
                    <m:r>
                      <a:rPr lang="en-US" sz="2400" i="1" dirty="0">
                        <a:latin typeface="Cambria Math" panose="02040503050406030204" pitchFamily="18" charset="0"/>
                      </a:rPr>
                      <m:t>𝐷</m:t>
                    </m:r>
                  </m:oMath>
                </a14:m>
                <a:r>
                  <a:rPr lang="en-US" sz="2400" dirty="0"/>
                  <a:t> =  </a:t>
                </a:r>
                <a14:m>
                  <m:oMath xmlns:m="http://schemas.openxmlformats.org/officeDocument/2006/math">
                    <m:r>
                      <a:rPr lang="en-GB" sz="2400" b="0" i="1" dirty="0" smtClean="0">
                        <a:latin typeface="Cambria Math" panose="02040503050406030204" pitchFamily="18" charset="0"/>
                      </a:rPr>
                      <m:t>𝑎𝐷</m:t>
                    </m:r>
                    <m:r>
                      <a:rPr lang="en-GB" sz="2400" b="0" i="1" dirty="0" smtClean="0">
                        <a:latin typeface="Cambria Math" panose="02040503050406030204" pitchFamily="18" charset="0"/>
                      </a:rPr>
                      <m:t>−</m:t>
                    </m:r>
                    <m:r>
                      <a:rPr lang="en-GB" sz="2400" b="0" i="1" dirty="0" smtClean="0">
                        <a:latin typeface="Cambria Math" panose="02040503050406030204" pitchFamily="18" charset="0"/>
                      </a:rPr>
                      <m:t>𝑏</m:t>
                    </m:r>
                    <m:sSup>
                      <m:sSupPr>
                        <m:ctrlPr>
                          <a:rPr lang="en-GB" sz="2400" b="0" i="1" dirty="0" smtClean="0">
                            <a:latin typeface="Cambria Math" panose="02040503050406030204" pitchFamily="18" charset="0"/>
                          </a:rPr>
                        </m:ctrlPr>
                      </m:sSupPr>
                      <m:e>
                        <m:r>
                          <a:rPr lang="en-GB" sz="2400" b="0" i="1" dirty="0" smtClean="0">
                            <a:latin typeface="Cambria Math" panose="02040503050406030204" pitchFamily="18" charset="0"/>
                          </a:rPr>
                          <m:t>𝐷</m:t>
                        </m:r>
                      </m:e>
                      <m:sup>
                        <m:r>
                          <a:rPr lang="en-GB" sz="2400" b="0" i="1" dirty="0" smtClean="0">
                            <a:latin typeface="Cambria Math" panose="02040503050406030204" pitchFamily="18" charset="0"/>
                          </a:rPr>
                          <m:t>2</m:t>
                        </m:r>
                      </m:sup>
                    </m:sSup>
                  </m:oMath>
                </a14:m>
                <a:r>
                  <a:rPr lang="en-US" sz="2400" dirty="0"/>
                  <a:t> </a:t>
                </a:r>
              </a:p>
              <a:p>
                <a:pPr marL="0" indent="0">
                  <a:buNone/>
                </a:pPr>
                <a:r>
                  <a:rPr lang="en-US" sz="2400" dirty="0"/>
                  <a:t/>
                </a:r>
                <a:br>
                  <a:rPr lang="en-US" sz="2400" dirty="0"/>
                </a:br>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GB">
                    <a:noFill/>
                  </a:rPr>
                  <a:t> </a:t>
                </a:r>
              </a:p>
            </p:txBody>
          </p:sp>
        </mc:Fallback>
      </mc:AlternateContent>
      <p:pic>
        <p:nvPicPr>
          <p:cNvPr id="5" name="Picture 4"/>
          <p:cNvPicPr>
            <a:picLocks noChangeAspect="1"/>
          </p:cNvPicPr>
          <p:nvPr/>
        </p:nvPicPr>
        <p:blipFill>
          <a:blip r:embed="rId3"/>
          <a:stretch>
            <a:fillRect/>
          </a:stretch>
        </p:blipFill>
        <p:spPr>
          <a:xfrm>
            <a:off x="5121275" y="1825625"/>
            <a:ext cx="6511925" cy="4935188"/>
          </a:xfrm>
          <a:prstGeom prst="rect">
            <a:avLst/>
          </a:prstGeom>
        </p:spPr>
      </p:pic>
      <p:sp>
        <p:nvSpPr>
          <p:cNvPr id="8" name="Rectangle 7"/>
          <p:cNvSpPr/>
          <p:nvPr/>
        </p:nvSpPr>
        <p:spPr>
          <a:xfrm>
            <a:off x="8975725" y="5510213"/>
            <a:ext cx="292100" cy="66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FF0000"/>
                </a:solidFill>
              </a:rPr>
              <a:t>?</a:t>
            </a:r>
            <a:endParaRPr lang="en-GB" b="1" dirty="0">
              <a:solidFill>
                <a:srgbClr val="FF0000"/>
              </a:solidFill>
            </a:endParaRPr>
          </a:p>
        </p:txBody>
      </p:sp>
      <p:sp>
        <p:nvSpPr>
          <p:cNvPr id="7" name="Rectangle 6"/>
          <p:cNvSpPr/>
          <p:nvPr/>
        </p:nvSpPr>
        <p:spPr>
          <a:xfrm>
            <a:off x="8077200" y="5610226"/>
            <a:ext cx="1549400" cy="66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546975" y="1806575"/>
            <a:ext cx="2959100" cy="66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0000"/>
                </a:solidFill>
              </a:rPr>
              <a:t>?</a:t>
            </a:r>
            <a:endParaRPr lang="en-GB" b="1" dirty="0">
              <a:solidFill>
                <a:srgbClr val="FF0000"/>
              </a:solidFill>
            </a:endParaRPr>
          </a:p>
        </p:txBody>
      </p:sp>
      <p:sp>
        <p:nvSpPr>
          <p:cNvPr id="6" name="Rectangle 5"/>
          <p:cNvSpPr/>
          <p:nvPr/>
        </p:nvSpPr>
        <p:spPr>
          <a:xfrm>
            <a:off x="5791200" y="1825625"/>
            <a:ext cx="4826000" cy="70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oter Placeholder 3"/>
          <p:cNvSpPr>
            <a:spLocks noGrp="1"/>
          </p:cNvSpPr>
          <p:nvPr>
            <p:ph type="ftr" sz="quarter" idx="11"/>
          </p:nvPr>
        </p:nvSpPr>
        <p:spPr/>
        <p:txBody>
          <a:bodyPr/>
          <a:lstStyle/>
          <a:p>
            <a:r>
              <a:rPr lang="en-GB"/>
              <a:t>U. Mahir Yıldırım</a:t>
            </a:r>
          </a:p>
        </p:txBody>
      </p:sp>
      <p:sp>
        <p:nvSpPr>
          <p:cNvPr id="10" name="Slide Number Placeholder 9"/>
          <p:cNvSpPr>
            <a:spLocks noGrp="1"/>
          </p:cNvSpPr>
          <p:nvPr>
            <p:ph type="sldNum" sz="quarter" idx="12"/>
          </p:nvPr>
        </p:nvSpPr>
        <p:spPr/>
        <p:txBody>
          <a:bodyPr/>
          <a:lstStyle/>
          <a:p>
            <a:fld id="{1AE36F40-6EB3-4B30-9BDC-3E3CF0A1C0BC}" type="slidenum">
              <a:rPr lang="en-GB" smtClean="0"/>
              <a:t>17</a:t>
            </a:fld>
            <a:endParaRPr lang="en-GB"/>
          </a:p>
        </p:txBody>
      </p:sp>
    </p:spTree>
    <p:extLst>
      <p:ext uri="{BB962C8B-B14F-4D97-AF65-F5344CB8AC3E}">
        <p14:creationId xmlns:p14="http://schemas.microsoft.com/office/powerpoint/2010/main" val="3561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Breakeven Analysis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Notation</a:t>
            </a:r>
          </a:p>
          <a:p>
            <a:pPr marL="0" indent="0">
              <a:buNone/>
              <a:tabLst>
                <a:tab pos="711200" algn="l"/>
              </a:tabLst>
            </a:pPr>
            <a:r>
              <a:rPr lang="en-US" i="1" dirty="0"/>
              <a:t>TR 	</a:t>
            </a:r>
            <a:r>
              <a:rPr lang="en-US" dirty="0"/>
              <a:t>= Total Revenue</a:t>
            </a:r>
            <a:br>
              <a:rPr lang="en-US" dirty="0"/>
            </a:br>
            <a:r>
              <a:rPr lang="en-US" i="1" dirty="0"/>
              <a:t>CT 	</a:t>
            </a:r>
            <a:r>
              <a:rPr lang="en-US" dirty="0"/>
              <a:t>= Total Cost</a:t>
            </a:r>
            <a:br>
              <a:rPr lang="en-US" dirty="0"/>
            </a:br>
            <a:r>
              <a:rPr lang="en-US" i="1" dirty="0"/>
              <a:t>CF 	</a:t>
            </a:r>
            <a:r>
              <a:rPr lang="en-US" dirty="0"/>
              <a:t>= Fixed Cost</a:t>
            </a:r>
            <a:br>
              <a:rPr lang="en-US" dirty="0"/>
            </a:br>
            <a:r>
              <a:rPr lang="en-US" i="1" dirty="0"/>
              <a:t>CV 	</a:t>
            </a:r>
            <a:r>
              <a:rPr lang="en-US" dirty="0"/>
              <a:t>= Variable Cost</a:t>
            </a:r>
            <a:br>
              <a:rPr lang="en-US" dirty="0"/>
            </a:br>
            <a:r>
              <a:rPr lang="en-US" i="1" dirty="0"/>
              <a:t>v 	</a:t>
            </a:r>
            <a:r>
              <a:rPr lang="en-US" dirty="0"/>
              <a:t>= Unit Variable Cost per unit</a:t>
            </a:r>
            <a:br>
              <a:rPr lang="en-US" dirty="0"/>
            </a:br>
            <a:r>
              <a:rPr lang="en-US" i="1" dirty="0"/>
              <a:t>p 	</a:t>
            </a:r>
            <a:r>
              <a:rPr lang="en-US" dirty="0"/>
              <a:t>= Price per unit</a:t>
            </a:r>
            <a:br>
              <a:rPr lang="en-US" dirty="0"/>
            </a:br>
            <a:r>
              <a:rPr lang="en-US" i="1" dirty="0"/>
              <a:t>D 	</a:t>
            </a:r>
            <a:r>
              <a:rPr lang="en-US" dirty="0"/>
              <a:t>= Demand (output rate) </a:t>
            </a:r>
            <a:br>
              <a:rPr lang="en-US" dirty="0"/>
            </a:br>
            <a:endParaRPr lang="en-US" dirty="0"/>
          </a:p>
          <a:p>
            <a:r>
              <a:rPr lang="en-US" dirty="0"/>
              <a:t>Scenario1 - When the price per unit (</a:t>
            </a:r>
            <a:r>
              <a:rPr lang="en-US" i="1" dirty="0"/>
              <a:t>p</a:t>
            </a:r>
            <a:r>
              <a:rPr lang="en-US" dirty="0"/>
              <a:t>) for a product or service can be represented as being </a:t>
            </a:r>
            <a:r>
              <a:rPr lang="en-US" u="sng" dirty="0"/>
              <a:t>independent of demand</a:t>
            </a:r>
            <a:r>
              <a:rPr lang="en-US" dirty="0"/>
              <a:t> and is greater than the variable cost per unit (</a:t>
            </a:r>
            <a:r>
              <a:rPr lang="en-US" i="1" dirty="0"/>
              <a:t>v</a:t>
            </a:r>
            <a:r>
              <a:rPr lang="en-US" dirty="0"/>
              <a:t>), a single breakeven point results.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18</a:t>
            </a:fld>
            <a:endParaRPr lang="en-GB"/>
          </a:p>
        </p:txBody>
      </p:sp>
    </p:spTree>
    <p:extLst>
      <p:ext uri="{BB962C8B-B14F-4D97-AF65-F5344CB8AC3E}">
        <p14:creationId xmlns:p14="http://schemas.microsoft.com/office/powerpoint/2010/main" val="271691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Breakeven Analysis</a:t>
            </a:r>
            <a:br>
              <a:rPr lang="en-GB" dirty="0"/>
            </a:br>
            <a:r>
              <a:rPr lang="en-GB" sz="2800" i="1" dirty="0"/>
              <a:t>Scenario 1</a:t>
            </a:r>
          </a:p>
        </p:txBody>
      </p:sp>
      <mc:AlternateContent xmlns:mc="http://schemas.openxmlformats.org/markup-compatibility/2006" xmlns:a14="http://schemas.microsoft.com/office/drawing/2010/main">
        <mc:Choice Requires="a14">
          <p:sp>
            <p:nvSpPr>
              <p:cNvPr id="5" name="Rectangle 4"/>
              <p:cNvSpPr/>
              <p:nvPr/>
            </p:nvSpPr>
            <p:spPr>
              <a:xfrm>
                <a:off x="6599130" y="1996105"/>
                <a:ext cx="16728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𝐶𝑇</m:t>
                      </m:r>
                      <m:r>
                        <a:rPr lang="en-GB" b="0" i="1" dirty="0" smtClean="0">
                          <a:latin typeface="Cambria Math" panose="02040503050406030204" pitchFamily="18" charset="0"/>
                        </a:rPr>
                        <m:t>=</m:t>
                      </m:r>
                      <m:r>
                        <a:rPr lang="en-GB" b="0" i="1" dirty="0" smtClean="0">
                          <a:latin typeface="Cambria Math" panose="02040503050406030204" pitchFamily="18" charset="0"/>
                        </a:rPr>
                        <m:t>𝐶𝐹</m:t>
                      </m:r>
                      <m:r>
                        <a:rPr lang="en-GB" b="0" i="1" dirty="0" smtClean="0">
                          <a:latin typeface="Cambria Math" panose="02040503050406030204" pitchFamily="18" charset="0"/>
                        </a:rPr>
                        <m:t>+</m:t>
                      </m:r>
                      <m:r>
                        <a:rPr lang="en-GB" b="0" i="1" dirty="0" smtClean="0">
                          <a:latin typeface="Cambria Math" panose="02040503050406030204" pitchFamily="18" charset="0"/>
                        </a:rPr>
                        <m:t>𝐶𝑉</m:t>
                      </m:r>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6599130" y="1996105"/>
                <a:ext cx="1672830"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99130" y="2500374"/>
                <a:ext cx="12137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𝐶𝑉</m:t>
                      </m:r>
                      <m:r>
                        <a:rPr lang="en-GB" b="0" i="1" dirty="0" smtClean="0">
                          <a:latin typeface="Cambria Math" panose="02040503050406030204" pitchFamily="18" charset="0"/>
                        </a:rPr>
                        <m:t>=</m:t>
                      </m:r>
                      <m:r>
                        <a:rPr lang="en-GB" b="0" i="1" dirty="0" smtClean="0">
                          <a:latin typeface="Cambria Math" panose="02040503050406030204" pitchFamily="18" charset="0"/>
                        </a:rPr>
                        <m:t>𝑣</m:t>
                      </m:r>
                      <m:r>
                        <a:rPr lang="en-GB" b="0" i="1" dirty="0" smtClean="0">
                          <a:latin typeface="Cambria Math" panose="02040503050406030204" pitchFamily="18" charset="0"/>
                        </a:rPr>
                        <m:t>.</m:t>
                      </m:r>
                      <m:r>
                        <a:rPr lang="en-GB" b="0" i="1" dirty="0" smtClean="0">
                          <a:latin typeface="Cambria Math" panose="02040503050406030204" pitchFamily="18" charset="0"/>
                        </a:rPr>
                        <m:t>𝐷</m:t>
                      </m:r>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6599130" y="2500374"/>
                <a:ext cx="121373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599130" y="3004643"/>
                <a:ext cx="12156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𝑇𝑅</m:t>
                      </m:r>
                      <m:r>
                        <a:rPr lang="en-GB" b="0" i="1" dirty="0" smtClean="0">
                          <a:latin typeface="Cambria Math" panose="02040503050406030204" pitchFamily="18" charset="0"/>
                        </a:rPr>
                        <m:t>=</m:t>
                      </m:r>
                      <m:r>
                        <a:rPr lang="en-GB" b="0" i="1" dirty="0" smtClean="0">
                          <a:latin typeface="Cambria Math" panose="02040503050406030204" pitchFamily="18" charset="0"/>
                        </a:rPr>
                        <m:t>𝑝</m:t>
                      </m:r>
                      <m:r>
                        <a:rPr lang="en-GB" b="0" i="1" dirty="0" smtClean="0">
                          <a:latin typeface="Cambria Math" panose="02040503050406030204" pitchFamily="18" charset="0"/>
                        </a:rPr>
                        <m:t>.</m:t>
                      </m:r>
                      <m:r>
                        <a:rPr lang="en-GB" b="0" i="1" dirty="0" smtClean="0">
                          <a:latin typeface="Cambria Math" panose="02040503050406030204" pitchFamily="18" charset="0"/>
                        </a:rPr>
                        <m:t>𝐷</m:t>
                      </m:r>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6599130" y="3004643"/>
                <a:ext cx="1215653" cy="369332"/>
              </a:xfrm>
              <a:prstGeom prst="rect">
                <a:avLst/>
              </a:prstGeom>
              <a:blipFill>
                <a:blip r:embed="rId4"/>
                <a:stretch>
                  <a:fillRect b="-6667"/>
                </a:stretch>
              </a:blipFill>
            </p:spPr>
            <p:txBody>
              <a:bodyPr/>
              <a:lstStyle/>
              <a:p>
                <a:r>
                  <a:rPr lang="en-GB">
                    <a:noFill/>
                  </a:rPr>
                  <a:t> </a:t>
                </a:r>
              </a:p>
            </p:txBody>
          </p:sp>
        </mc:Fallback>
      </mc:AlternateContent>
      <p:sp>
        <p:nvSpPr>
          <p:cNvPr id="10" name="Right Triangle 9"/>
          <p:cNvSpPr/>
          <p:nvPr/>
        </p:nvSpPr>
        <p:spPr>
          <a:xfrm rot="16200000">
            <a:off x="2504835" y="1888577"/>
            <a:ext cx="2038836" cy="4808221"/>
          </a:xfrm>
          <a:prstGeom prst="rtTriangle">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120140" y="5307813"/>
            <a:ext cx="4808220" cy="670560"/>
          </a:xfrm>
          <a:prstGeom prst="rect">
            <a:avLst/>
          </a:prstGeom>
          <a:solidFill>
            <a:srgbClr val="C00000">
              <a:alpha val="80000"/>
            </a:srgb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120140" y="1996105"/>
            <a:ext cx="4808220" cy="39779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rot="16200000">
            <a:off x="-152933" y="3816628"/>
            <a:ext cx="2176814" cy="369332"/>
          </a:xfrm>
          <a:prstGeom prst="rect">
            <a:avLst/>
          </a:prstGeom>
        </p:spPr>
        <p:txBody>
          <a:bodyPr wrap="none">
            <a:spAutoFit/>
          </a:bodyPr>
          <a:lstStyle/>
          <a:p>
            <a:r>
              <a:rPr lang="en-US" dirty="0"/>
              <a:t>Cost and Revenue ($)</a:t>
            </a:r>
            <a:endParaRPr lang="en-GB" dirty="0"/>
          </a:p>
        </p:txBody>
      </p:sp>
      <p:sp>
        <p:nvSpPr>
          <p:cNvPr id="18" name="Rectangle 17"/>
          <p:cNvSpPr/>
          <p:nvPr/>
        </p:nvSpPr>
        <p:spPr>
          <a:xfrm>
            <a:off x="2423206" y="6293683"/>
            <a:ext cx="1893403" cy="369332"/>
          </a:xfrm>
          <a:prstGeom prst="rect">
            <a:avLst/>
          </a:prstGeom>
        </p:spPr>
        <p:txBody>
          <a:bodyPr wrap="none">
            <a:spAutoFit/>
          </a:bodyPr>
          <a:lstStyle/>
          <a:p>
            <a:r>
              <a:rPr lang="en-US" dirty="0"/>
              <a:t>Volume (Demand)</a:t>
            </a:r>
            <a:endParaRPr lang="en-GB" dirty="0"/>
          </a:p>
        </p:txBody>
      </p:sp>
      <mc:AlternateContent xmlns:mc="http://schemas.openxmlformats.org/markup-compatibility/2006" xmlns:a14="http://schemas.microsoft.com/office/drawing/2010/main">
        <mc:Choice Requires="a14">
          <p:sp>
            <p:nvSpPr>
              <p:cNvPr id="19" name="Rectangle 18"/>
              <p:cNvSpPr/>
              <p:nvPr/>
            </p:nvSpPr>
            <p:spPr>
              <a:xfrm>
                <a:off x="2912732" y="5942568"/>
                <a:ext cx="4571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𝐷</m:t>
                      </m:r>
                      <m:r>
                        <a:rPr lang="en-GB" b="0" i="1" dirty="0" smtClean="0">
                          <a:latin typeface="Cambria Math" panose="02040503050406030204" pitchFamily="18" charset="0"/>
                        </a:rPr>
                        <m:t>′</m:t>
                      </m:r>
                    </m:oMath>
                  </m:oMathPara>
                </a14:m>
                <a:endParaRPr lang="en-GB" i="1" dirty="0"/>
              </a:p>
            </p:txBody>
          </p:sp>
        </mc:Choice>
        <mc:Fallback xmlns="">
          <p:sp>
            <p:nvSpPr>
              <p:cNvPr id="19" name="Rectangle 18"/>
              <p:cNvSpPr>
                <a:spLocks noRot="1" noChangeAspect="1" noMove="1" noResize="1" noEditPoints="1" noAdjustHandles="1" noChangeArrowheads="1" noChangeShapeType="1" noTextEdit="1"/>
              </p:cNvSpPr>
              <p:nvPr/>
            </p:nvSpPr>
            <p:spPr>
              <a:xfrm>
                <a:off x="2912732" y="5942568"/>
                <a:ext cx="457176"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735679" y="5924351"/>
                <a:ext cx="4045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𝐷</m:t>
                      </m:r>
                    </m:oMath>
                  </m:oMathPara>
                </a14:m>
                <a:endParaRPr lang="en-GB" i="1" dirty="0"/>
              </a:p>
            </p:txBody>
          </p:sp>
        </mc:Choice>
        <mc:Fallback xmlns="">
          <p:sp>
            <p:nvSpPr>
              <p:cNvPr id="20" name="Rectangle 19"/>
              <p:cNvSpPr>
                <a:spLocks noRot="1" noChangeAspect="1" noMove="1" noResize="1" noEditPoints="1" noAdjustHandles="1" noChangeArrowheads="1" noChangeShapeType="1" noTextEdit="1"/>
              </p:cNvSpPr>
              <p:nvPr/>
            </p:nvSpPr>
            <p:spPr>
              <a:xfrm>
                <a:off x="5735679" y="5924351"/>
                <a:ext cx="404598" cy="369332"/>
              </a:xfrm>
              <a:prstGeom prst="rect">
                <a:avLst/>
              </a:prstGeom>
              <a:blipFill>
                <a:blip r:embed="rId6"/>
                <a:stretch>
                  <a:fillRect/>
                </a:stretch>
              </a:blipFill>
            </p:spPr>
            <p:txBody>
              <a:bodyPr/>
              <a:lstStyle/>
              <a:p>
                <a:r>
                  <a:rPr lang="en-GB">
                    <a:noFill/>
                  </a:rPr>
                  <a:t> </a:t>
                </a:r>
              </a:p>
            </p:txBody>
          </p:sp>
        </mc:Fallback>
      </mc:AlternateContent>
      <p:pic>
        <p:nvPicPr>
          <p:cNvPr id="4" name="Picture 3" hidden="1"/>
          <p:cNvPicPr>
            <a:picLocks noChangeAspect="1"/>
          </p:cNvPicPr>
          <p:nvPr/>
        </p:nvPicPr>
        <p:blipFill>
          <a:blip r:embed="rId7"/>
          <a:stretch>
            <a:fillRect/>
          </a:stretch>
        </p:blipFill>
        <p:spPr>
          <a:xfrm>
            <a:off x="672420" y="1825625"/>
            <a:ext cx="5596788" cy="4705123"/>
          </a:xfrm>
          <a:prstGeom prst="rect">
            <a:avLst/>
          </a:prstGeom>
        </p:spPr>
      </p:pic>
      <p:sp>
        <p:nvSpPr>
          <p:cNvPr id="21" name="Rectangle 20"/>
          <p:cNvSpPr/>
          <p:nvPr/>
        </p:nvSpPr>
        <p:spPr>
          <a:xfrm>
            <a:off x="2842643" y="5458427"/>
            <a:ext cx="1225977" cy="369332"/>
          </a:xfrm>
          <a:prstGeom prst="rect">
            <a:avLst/>
          </a:prstGeom>
        </p:spPr>
        <p:txBody>
          <a:bodyPr wrap="none">
            <a:spAutoFit/>
          </a:bodyPr>
          <a:lstStyle/>
          <a:p>
            <a:r>
              <a:rPr lang="en-US" dirty="0"/>
              <a:t>Fixed Costs</a:t>
            </a:r>
            <a:endParaRPr lang="en-GB" dirty="0"/>
          </a:p>
        </p:txBody>
      </p:sp>
      <p:sp>
        <p:nvSpPr>
          <p:cNvPr id="22" name="Rectangle 21"/>
          <p:cNvSpPr/>
          <p:nvPr/>
        </p:nvSpPr>
        <p:spPr>
          <a:xfrm>
            <a:off x="4316609" y="4288393"/>
            <a:ext cx="1499770" cy="369332"/>
          </a:xfrm>
          <a:prstGeom prst="rect">
            <a:avLst/>
          </a:prstGeom>
        </p:spPr>
        <p:txBody>
          <a:bodyPr wrap="none">
            <a:spAutoFit/>
          </a:bodyPr>
          <a:lstStyle/>
          <a:p>
            <a:r>
              <a:rPr lang="en-US" dirty="0"/>
              <a:t>Variable Costs</a:t>
            </a:r>
            <a:endParaRPr lang="en-GB" dirty="0"/>
          </a:p>
        </p:txBody>
      </p:sp>
      <mc:AlternateContent xmlns:mc="http://schemas.openxmlformats.org/markup-compatibility/2006" xmlns:a14="http://schemas.microsoft.com/office/drawing/2010/main">
        <mc:Choice Requires="a14">
          <p:sp>
            <p:nvSpPr>
              <p:cNvPr id="23" name="Rectangle 22"/>
              <p:cNvSpPr/>
              <p:nvPr/>
            </p:nvSpPr>
            <p:spPr>
              <a:xfrm>
                <a:off x="5886520" y="3119380"/>
                <a:ext cx="44351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𝐶𝑇</m:t>
                      </m:r>
                    </m:oMath>
                  </m:oMathPara>
                </a14:m>
                <a:endParaRPr lang="en-GB" sz="1400" dirty="0"/>
              </a:p>
            </p:txBody>
          </p:sp>
        </mc:Choice>
        <mc:Fallback xmlns="">
          <p:sp>
            <p:nvSpPr>
              <p:cNvPr id="23" name="Rectangle 22"/>
              <p:cNvSpPr>
                <a:spLocks noRot="1" noChangeAspect="1" noMove="1" noResize="1" noEditPoints="1" noAdjustHandles="1" noChangeArrowheads="1" noChangeShapeType="1" noTextEdit="1"/>
              </p:cNvSpPr>
              <p:nvPr/>
            </p:nvSpPr>
            <p:spPr>
              <a:xfrm>
                <a:off x="5886520" y="3119380"/>
                <a:ext cx="443519"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5886524" y="5150650"/>
                <a:ext cx="4481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𝐶𝐹</m:t>
                      </m:r>
                    </m:oMath>
                  </m:oMathPara>
                </a14:m>
                <a:endParaRPr lang="en-GB" sz="1400" dirty="0"/>
              </a:p>
            </p:txBody>
          </p:sp>
        </mc:Choice>
        <mc:Fallback xmlns="">
          <p:sp>
            <p:nvSpPr>
              <p:cNvPr id="24" name="Rectangle 23"/>
              <p:cNvSpPr>
                <a:spLocks noRot="1" noChangeAspect="1" noMove="1" noResize="1" noEditPoints="1" noAdjustHandles="1" noChangeArrowheads="1" noChangeShapeType="1" noTextEdit="1"/>
              </p:cNvSpPr>
              <p:nvPr/>
            </p:nvSpPr>
            <p:spPr>
              <a:xfrm>
                <a:off x="5886524" y="5150650"/>
                <a:ext cx="448136" cy="30777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886520" y="2280742"/>
                <a:ext cx="419602"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𝑇𝑅</m:t>
                      </m:r>
                    </m:oMath>
                  </m:oMathPara>
                </a14:m>
                <a:endParaRPr lang="en-GB" sz="1400" dirty="0"/>
              </a:p>
            </p:txBody>
          </p:sp>
        </mc:Choice>
        <mc:Fallback xmlns="">
          <p:sp>
            <p:nvSpPr>
              <p:cNvPr id="25" name="Rectangle 24"/>
              <p:cNvSpPr>
                <a:spLocks noRot="1" noChangeAspect="1" noMove="1" noResize="1" noEditPoints="1" noAdjustHandles="1" noChangeArrowheads="1" noChangeShapeType="1" noTextEdit="1"/>
              </p:cNvSpPr>
              <p:nvPr/>
            </p:nvSpPr>
            <p:spPr>
              <a:xfrm>
                <a:off x="5886520" y="2280742"/>
                <a:ext cx="419602" cy="307777"/>
              </a:xfrm>
              <a:prstGeom prst="rect">
                <a:avLst/>
              </a:prstGeom>
              <a:blipFill>
                <a:blip r:embed="rId10"/>
                <a:stretch>
                  <a:fillRect/>
                </a:stretch>
              </a:blipFill>
            </p:spPr>
            <p:txBody>
              <a:bodyPr/>
              <a:lstStyle/>
              <a:p>
                <a:r>
                  <a:rPr lang="en-GB">
                    <a:noFill/>
                  </a:rPr>
                  <a:t> </a:t>
                </a:r>
              </a:p>
            </p:txBody>
          </p:sp>
        </mc:Fallback>
      </mc:AlternateContent>
      <p:cxnSp>
        <p:nvCxnSpPr>
          <p:cNvPr id="27" name="Straight Connector 26"/>
          <p:cNvCxnSpPr/>
          <p:nvPr/>
        </p:nvCxnSpPr>
        <p:spPr>
          <a:xfrm>
            <a:off x="3141320" y="4469175"/>
            <a:ext cx="0" cy="150490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rot="16200000">
            <a:off x="1381290" y="4208027"/>
            <a:ext cx="1498886" cy="2021179"/>
          </a:xfrm>
          <a:prstGeom prst="rtTriangle">
            <a:avLst/>
          </a:prstGeom>
          <a:solidFill>
            <a:srgbClr val="00B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Manual Input 28"/>
          <p:cNvSpPr/>
          <p:nvPr/>
        </p:nvSpPr>
        <p:spPr>
          <a:xfrm>
            <a:off x="3141320" y="2380725"/>
            <a:ext cx="2787040" cy="35873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4 w 10000"/>
              <a:gd name="connsiteY0" fmla="*/ 5823 h 10000"/>
              <a:gd name="connsiteX1" fmla="*/ 10000 w 10000"/>
              <a:gd name="connsiteY1" fmla="*/ 0 h 10000"/>
              <a:gd name="connsiteX2" fmla="*/ 10000 w 10000"/>
              <a:gd name="connsiteY2" fmla="*/ 10000 h 10000"/>
              <a:gd name="connsiteX3" fmla="*/ 0 w 10000"/>
              <a:gd name="connsiteY3" fmla="*/ 10000 h 10000"/>
              <a:gd name="connsiteX4" fmla="*/ 34 w 10000"/>
              <a:gd name="connsiteY4" fmla="*/ 5823 h 10000"/>
              <a:gd name="connsiteX0" fmla="*/ 17 w 10000"/>
              <a:gd name="connsiteY0" fmla="*/ 5796 h 10000"/>
              <a:gd name="connsiteX1" fmla="*/ 10000 w 10000"/>
              <a:gd name="connsiteY1" fmla="*/ 0 h 10000"/>
              <a:gd name="connsiteX2" fmla="*/ 10000 w 10000"/>
              <a:gd name="connsiteY2" fmla="*/ 10000 h 10000"/>
              <a:gd name="connsiteX3" fmla="*/ 0 w 10000"/>
              <a:gd name="connsiteY3" fmla="*/ 10000 h 10000"/>
              <a:gd name="connsiteX4" fmla="*/ 17 w 10000"/>
              <a:gd name="connsiteY4" fmla="*/ 579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7" y="5796"/>
                </a:moveTo>
                <a:lnTo>
                  <a:pt x="10000" y="0"/>
                </a:lnTo>
                <a:lnTo>
                  <a:pt x="10000" y="10000"/>
                </a:lnTo>
                <a:lnTo>
                  <a:pt x="0" y="10000"/>
                </a:lnTo>
                <a:cubicBezTo>
                  <a:pt x="11" y="8608"/>
                  <a:pt x="6" y="7188"/>
                  <a:pt x="17" y="5796"/>
                </a:cubicBezTo>
                <a:close/>
              </a:path>
            </a:pathLst>
          </a:custGeom>
          <a:solidFill>
            <a:srgbClr val="00B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p:cNvCxnSpPr/>
          <p:nvPr/>
        </p:nvCxnSpPr>
        <p:spPr>
          <a:xfrm>
            <a:off x="1651000" y="4469173"/>
            <a:ext cx="266700" cy="681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346582" y="4131799"/>
            <a:ext cx="583814" cy="369332"/>
          </a:xfrm>
          <a:prstGeom prst="rect">
            <a:avLst/>
          </a:prstGeom>
        </p:spPr>
        <p:txBody>
          <a:bodyPr wrap="none">
            <a:spAutoFit/>
          </a:bodyPr>
          <a:lstStyle/>
          <a:p>
            <a:r>
              <a:rPr lang="en-US" dirty="0"/>
              <a:t>Loss</a:t>
            </a:r>
            <a:endParaRPr lang="en-GB" dirty="0"/>
          </a:p>
        </p:txBody>
      </p:sp>
      <p:cxnSp>
        <p:nvCxnSpPr>
          <p:cNvPr id="35" name="Straight Arrow Connector 34"/>
          <p:cNvCxnSpPr/>
          <p:nvPr/>
        </p:nvCxnSpPr>
        <p:spPr>
          <a:xfrm>
            <a:off x="2880971" y="3781676"/>
            <a:ext cx="266700" cy="681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030289" y="3410743"/>
            <a:ext cx="1701363" cy="369332"/>
          </a:xfrm>
          <a:prstGeom prst="rect">
            <a:avLst/>
          </a:prstGeom>
        </p:spPr>
        <p:txBody>
          <a:bodyPr wrap="none">
            <a:spAutoFit/>
          </a:bodyPr>
          <a:lstStyle/>
          <a:p>
            <a:r>
              <a:rPr lang="en-US" dirty="0"/>
              <a:t>Breakeven Point</a:t>
            </a:r>
            <a:endParaRPr lang="en-GB" dirty="0"/>
          </a:p>
        </p:txBody>
      </p:sp>
      <p:sp>
        <p:nvSpPr>
          <p:cNvPr id="37" name="Rectangle 36"/>
          <p:cNvSpPr/>
          <p:nvPr/>
        </p:nvSpPr>
        <p:spPr>
          <a:xfrm>
            <a:off x="5118040" y="2923328"/>
            <a:ext cx="701923" cy="369332"/>
          </a:xfrm>
          <a:prstGeom prst="rect">
            <a:avLst/>
          </a:prstGeom>
        </p:spPr>
        <p:txBody>
          <a:bodyPr wrap="none">
            <a:spAutoFit/>
          </a:bodyPr>
          <a:lstStyle/>
          <a:p>
            <a:r>
              <a:rPr lang="en-US" dirty="0"/>
              <a:t>Profit</a:t>
            </a:r>
            <a:endParaRPr lang="en-GB" dirty="0"/>
          </a:p>
        </p:txBody>
      </p:sp>
      <p:cxnSp>
        <p:nvCxnSpPr>
          <p:cNvPr id="39" name="Straight Connector 38"/>
          <p:cNvCxnSpPr/>
          <p:nvPr/>
        </p:nvCxnSpPr>
        <p:spPr>
          <a:xfrm>
            <a:off x="1120140" y="5304538"/>
            <a:ext cx="480822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9" idx="1"/>
          </p:cNvCxnSpPr>
          <p:nvPr/>
        </p:nvCxnSpPr>
        <p:spPr>
          <a:xfrm flipV="1">
            <a:off x="1120140" y="2380725"/>
            <a:ext cx="4808220" cy="358733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120140" y="3267249"/>
            <a:ext cx="4808220" cy="20403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45" name="Picture 2" descr="http://pas-wordpress-media.s3.amazonaws.com/content/uploads/2015/05/shutterstock_102144676-e143207656889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99131" y="3595409"/>
            <a:ext cx="3154470" cy="236795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19</a:t>
            </a:fld>
            <a:endParaRPr lang="en-GB"/>
          </a:p>
        </p:txBody>
      </p:sp>
    </p:spTree>
    <p:extLst>
      <p:ext uri="{BB962C8B-B14F-4D97-AF65-F5344CB8AC3E}">
        <p14:creationId xmlns:p14="http://schemas.microsoft.com/office/powerpoint/2010/main" val="183362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300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3000"/>
                                        <p:tgtEl>
                                          <p:spTgt spid="1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250"/>
                                        <p:tgtEl>
                                          <p:spTgt spid="28"/>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1250"/>
                            </p:stCondLst>
                            <p:childTnLst>
                              <p:par>
                                <p:cTn id="29" presetID="22" presetClass="entr" presetSubtype="1"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par>
                          <p:cTn id="32" fill="hold">
                            <p:stCondLst>
                              <p:cond delay="1750"/>
                            </p:stCondLst>
                            <p:childTnLst>
                              <p:par>
                                <p:cTn id="33" presetID="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1750"/>
                            </p:stCondLst>
                            <p:childTnLst>
                              <p:par>
                                <p:cTn id="36" presetID="1" presetClass="entr" presetSubtype="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1750"/>
                            </p:stCondLst>
                            <p:childTnLst>
                              <p:par>
                                <p:cTn id="39" presetID="1" presetClass="entr" presetSubtype="0"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1750"/>
                                        <p:tgtEl>
                                          <p:spTgt spid="29"/>
                                        </p:tgtEl>
                                      </p:cBhvr>
                                    </p:animEffect>
                                  </p:childTnLst>
                                </p:cTn>
                              </p:par>
                            </p:childTnLst>
                          </p:cTn>
                        </p:par>
                        <p:par>
                          <p:cTn id="53" fill="hold">
                            <p:stCondLst>
                              <p:cond delay="1750"/>
                            </p:stCondLst>
                            <p:childTnLst>
                              <p:par>
                                <p:cTn id="54" presetID="1"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1"/>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8"/>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9" grpId="0"/>
      <p:bldP spid="21" grpId="0"/>
      <p:bldP spid="22" grpId="0"/>
      <p:bldP spid="23" grpId="0"/>
      <p:bldP spid="24" grpId="0"/>
      <p:bldP spid="25" grpId="0"/>
      <p:bldP spid="28" grpId="0" animBg="1"/>
      <p:bldP spid="28" grpId="1" animBg="1"/>
      <p:bldP spid="29" grpId="0" animBg="1"/>
      <p:bldP spid="29" grpId="1" animBg="1"/>
      <p:bldP spid="34"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2</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r>
              <a:rPr lang="en-US" sz="3200" dirty="0"/>
              <a:t>The objective of Chapter 2 is to analyze short-term alternatives </a:t>
            </a:r>
            <a:r>
              <a:rPr lang="en-US" sz="3200" u="sng" dirty="0"/>
              <a:t>when the time value of money is not a factor</a:t>
            </a:r>
            <a:r>
              <a:rPr lang="en-US" sz="3200" dirty="0"/>
              <a:t>. </a:t>
            </a:r>
          </a:p>
          <a:p>
            <a:pPr marL="0" indent="0">
              <a:buNone/>
            </a:pPr>
            <a:r>
              <a:rPr lang="en-US" sz="3200" dirty="0"/>
              <a:t>We accomplish this with three types of problems: </a:t>
            </a:r>
          </a:p>
          <a:p>
            <a:pPr marL="0" indent="0">
              <a:buNone/>
            </a:pPr>
            <a:endParaRPr lang="en-US" sz="1200" dirty="0"/>
          </a:p>
          <a:p>
            <a:pPr marL="971550" lvl="1" indent="-514350">
              <a:buAutoNum type="arabicParenR"/>
            </a:pPr>
            <a:r>
              <a:rPr lang="en-US" sz="2800" dirty="0"/>
              <a:t>economic breakeven analysis; </a:t>
            </a:r>
          </a:p>
          <a:p>
            <a:pPr marL="971550" lvl="1" indent="-514350">
              <a:buAutoNum type="arabicParenR"/>
            </a:pPr>
            <a:r>
              <a:rPr lang="en-US" sz="2800" dirty="0"/>
              <a:t>cost-driven design optimization; and </a:t>
            </a:r>
          </a:p>
          <a:p>
            <a:pPr marL="971550" lvl="1" indent="-514350">
              <a:buAutoNum type="arabicParenR"/>
            </a:pPr>
            <a:r>
              <a:rPr lang="en-US" sz="2800" dirty="0"/>
              <a:t>present economy studies.</a:t>
            </a:r>
            <a:endParaRPr lang="en-US" i="1"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a:t>
            </a:fld>
            <a:endParaRPr lang="en-GB"/>
          </a:p>
        </p:txBody>
      </p:sp>
    </p:spTree>
    <p:extLst>
      <p:ext uri="{BB962C8B-B14F-4D97-AF65-F5344CB8AC3E}">
        <p14:creationId xmlns:p14="http://schemas.microsoft.com/office/powerpoint/2010/main" val="2580192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br>
              <a:rPr lang="en-GB" dirty="0"/>
            </a:br>
            <a:r>
              <a:rPr lang="en-GB" sz="2800" i="1" dirty="0"/>
              <a:t>Breakeven Analysis – Scenario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a:t>An engineering consulting firm measures its output in a standard service hour</a:t>
                </a:r>
                <a:br>
                  <a:rPr lang="en-US" dirty="0"/>
                </a:br>
                <a:r>
                  <a:rPr lang="en-US" dirty="0"/>
                  <a:t>unit, which is a function of the personnel grade levels in the professional staff.</a:t>
                </a:r>
                <a:br>
                  <a:rPr lang="en-US" dirty="0"/>
                </a:br>
                <a:r>
                  <a:rPr lang="en-US" dirty="0"/>
                  <a:t>The variable cost (</a:t>
                </a:r>
                <a14:m>
                  <m:oMath xmlns:m="http://schemas.openxmlformats.org/officeDocument/2006/math">
                    <m:r>
                      <a:rPr lang="en-GB" b="0" i="1" dirty="0" smtClean="0">
                        <a:latin typeface="Cambria Math" panose="02040503050406030204" pitchFamily="18" charset="0"/>
                      </a:rPr>
                      <m:t>𝑣</m:t>
                    </m:r>
                  </m:oMath>
                </a14:m>
                <a:r>
                  <a:rPr lang="en-US" dirty="0"/>
                  <a:t>) is $62 per standard service hour. The charge-out rate</a:t>
                </a:r>
                <a:br>
                  <a:rPr lang="en-US" dirty="0"/>
                </a:br>
                <a:r>
                  <a:rPr lang="en-US" dirty="0"/>
                  <a:t>[i.e., selling price (</a:t>
                </a:r>
                <a14:m>
                  <m:oMath xmlns:m="http://schemas.openxmlformats.org/officeDocument/2006/math">
                    <m:r>
                      <a:rPr lang="en-US" i="1" dirty="0" smtClean="0">
                        <a:latin typeface="Cambria Math" panose="02040503050406030204" pitchFamily="18" charset="0"/>
                      </a:rPr>
                      <m:t>𝑝</m:t>
                    </m:r>
                  </m:oMath>
                </a14:m>
                <a:r>
                  <a:rPr lang="en-US" dirty="0"/>
                  <a:t>)] is $85.56 per hour. The maximum output of the firm is</a:t>
                </a:r>
                <a:br>
                  <a:rPr lang="en-US" dirty="0"/>
                </a:br>
                <a:r>
                  <a:rPr lang="en-US" dirty="0"/>
                  <a:t>160,000 hours per year, and its fixed cost (</a:t>
                </a:r>
                <a14:m>
                  <m:oMath xmlns:m="http://schemas.openxmlformats.org/officeDocument/2006/math">
                    <m:r>
                      <a:rPr lang="en-GB" b="0" i="1" dirty="0" smtClean="0">
                        <a:latin typeface="Cambria Math" panose="02040503050406030204" pitchFamily="18" charset="0"/>
                      </a:rPr>
                      <m:t>𝐶𝐹</m:t>
                    </m:r>
                  </m:oMath>
                </a14:m>
                <a:r>
                  <a:rPr lang="en-US" dirty="0"/>
                  <a:t>) is $2,024,000 per year. For this</a:t>
                </a:r>
                <a:br>
                  <a:rPr lang="en-US" dirty="0"/>
                </a:br>
                <a:r>
                  <a:rPr lang="en-US" dirty="0"/>
                  <a:t>firm,</a:t>
                </a:r>
              </a:p>
              <a:p>
                <a:pPr marL="514350" indent="-514350">
                  <a:buFont typeface="+mj-lt"/>
                  <a:buAutoNum type="alphaLcParenR"/>
                </a:pPr>
                <a:r>
                  <a:rPr lang="en-US" dirty="0"/>
                  <a:t>what is the breakeven point in </a:t>
                </a:r>
                <a:r>
                  <a:rPr lang="tr-TR" dirty="0" smtClean="0"/>
                  <a:t>terms of </a:t>
                </a:r>
                <a:r>
                  <a:rPr lang="en-US" dirty="0" smtClean="0"/>
                  <a:t>standard </a:t>
                </a:r>
                <a:r>
                  <a:rPr lang="en-US" dirty="0"/>
                  <a:t>service hours and in percentage </a:t>
                </a:r>
                <a:r>
                  <a:rPr lang="en-US" dirty="0" smtClean="0"/>
                  <a:t>of</a:t>
                </a:r>
                <a:r>
                  <a:rPr lang="tr-TR" dirty="0" smtClean="0"/>
                  <a:t> </a:t>
                </a:r>
                <a:r>
                  <a:rPr lang="en-US" dirty="0" smtClean="0"/>
                  <a:t>total </a:t>
                </a:r>
                <a:r>
                  <a:rPr lang="en-US" dirty="0"/>
                  <a:t>capacity?</a:t>
                </a:r>
              </a:p>
              <a:p>
                <a:pPr marL="514350" indent="-514350">
                  <a:buFont typeface="+mj-lt"/>
                  <a:buAutoNum type="alphaLcParenR"/>
                </a:pPr>
                <a:r>
                  <a:rPr lang="en-US" dirty="0"/>
                  <a:t>what is the percentage reduction in the breakeven point (sensitivity) if fixed</a:t>
                </a:r>
                <a:br>
                  <a:rPr lang="en-US" dirty="0"/>
                </a:br>
                <a:r>
                  <a:rPr lang="en-US" dirty="0"/>
                  <a:t>costs are reduced 10%; if variable cost per hour is reduced 10%; and if the</a:t>
                </a:r>
                <a:br>
                  <a:rPr lang="en-US" dirty="0"/>
                </a:br>
                <a:r>
                  <a:rPr lang="en-US" dirty="0"/>
                  <a:t>selling price per unit is increased by 10%? </a:t>
                </a:r>
                <a:br>
                  <a:rPr lang="en-US"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6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20</a:t>
            </a:fld>
            <a:endParaRPr lang="en-GB"/>
          </a:p>
        </p:txBody>
      </p:sp>
    </p:spTree>
    <p:extLst>
      <p:ext uri="{BB962C8B-B14F-4D97-AF65-F5344CB8AC3E}">
        <p14:creationId xmlns:p14="http://schemas.microsoft.com/office/powerpoint/2010/main" val="1769856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50000"/>
                  </a:lnSpc>
                  <a:buNone/>
                </a:pPr>
                <a:r>
                  <a:rPr lang="en-US" dirty="0"/>
                  <a:t>Total revenue = total cost (breakeven point) </a:t>
                </a:r>
                <a:br>
                  <a:rPr lang="en-US" dirty="0"/>
                </a:b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𝐷</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𝐶𝐹</m:t>
                      </m:r>
                      <m:r>
                        <a:rPr lang="en-GB" b="0" i="1" smtClean="0">
                          <a:latin typeface="Cambria Math" panose="02040503050406030204" pitchFamily="18" charset="0"/>
                        </a:rPr>
                        <m:t>+</m:t>
                      </m:r>
                      <m:r>
                        <a:rPr lang="en-GB" b="0" i="1" smtClean="0">
                          <a:latin typeface="Cambria Math" panose="02040503050406030204" pitchFamily="18" charset="0"/>
                        </a:rPr>
                        <m:t>𝑣</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𝐷</m:t>
                          </m:r>
                        </m:e>
                        <m:sup>
                          <m:r>
                            <a:rPr lang="en-GB" b="0" i="1" smtClean="0">
                              <a:latin typeface="Cambria Math" panose="02040503050406030204" pitchFamily="18" charset="0"/>
                            </a:rPr>
                            <m:t>′</m:t>
                          </m:r>
                        </m:sup>
                      </m:sSup>
                    </m:oMath>
                  </m:oMathPara>
                </a14:m>
                <a:endParaRPr lang="en-GB"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𝐷</m:t>
                          </m:r>
                        </m:e>
                        <m:sup>
                          <m:r>
                            <a:rPr lang="en-GB" i="1">
                              <a:latin typeface="Cambria Math" panose="02040503050406030204" pitchFamily="18" charset="0"/>
                            </a:rPr>
                            <m:t>′</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𝐶𝐹</m:t>
                          </m:r>
                        </m:num>
                        <m:den>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den>
                      </m:f>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$2,024,000</m:t>
                          </m:r>
                        </m:num>
                        <m:den>
                          <m:r>
                            <a:rPr lang="en-GB" i="1">
                              <a:latin typeface="Cambria Math" panose="02040503050406030204" pitchFamily="18" charset="0"/>
                            </a:rPr>
                            <m:t>(</m:t>
                          </m:r>
                          <m:r>
                            <a:rPr lang="en-GB" b="0" i="1" smtClean="0">
                              <a:latin typeface="Cambria Math" panose="02040503050406030204" pitchFamily="18" charset="0"/>
                            </a:rPr>
                            <m:t>$85.56</m:t>
                          </m:r>
                          <m:r>
                            <a:rPr lang="en-GB" i="1">
                              <a:latin typeface="Cambria Math" panose="02040503050406030204" pitchFamily="18" charset="0"/>
                            </a:rPr>
                            <m:t>−</m:t>
                          </m:r>
                          <m:r>
                            <a:rPr lang="en-GB" b="0" i="1" smtClean="0">
                              <a:latin typeface="Cambria Math" panose="02040503050406030204" pitchFamily="18" charset="0"/>
                            </a:rPr>
                            <m:t>$62</m:t>
                          </m:r>
                          <m:r>
                            <a:rPr lang="en-GB" i="1">
                              <a:latin typeface="Cambria Math" panose="02040503050406030204" pitchFamily="18" charset="0"/>
                            </a:rPr>
                            <m:t>)</m:t>
                          </m:r>
                        </m:den>
                      </m:f>
                      <m:r>
                        <a:rPr lang="en-GB" b="0" i="1" smtClean="0">
                          <a:latin typeface="Cambria Math" panose="02040503050406030204" pitchFamily="18" charset="0"/>
                        </a:rPr>
                        <m:t>=85,908 </m:t>
                      </m:r>
                      <m:r>
                        <m:rPr>
                          <m:sty m:val="p"/>
                        </m:rPr>
                        <a:rPr lang="en-GB" b="0" i="0" smtClean="0">
                          <a:latin typeface="Cambria Math" panose="02040503050406030204" pitchFamily="18" charset="0"/>
                        </a:rPr>
                        <m:t>hours</m:t>
                      </m:r>
                      <m:r>
                        <a:rPr lang="en-GB" b="0" i="0" smtClean="0">
                          <a:latin typeface="Cambria Math" panose="02040503050406030204" pitchFamily="18" charset="0"/>
                        </a:rPr>
                        <m:t> </m:t>
                      </m:r>
                      <m:r>
                        <m:rPr>
                          <m:sty m:val="p"/>
                        </m:rPr>
                        <a:rPr lang="en-GB" b="0" i="0" smtClean="0">
                          <a:latin typeface="Cambria Math" panose="02040503050406030204" pitchFamily="18" charset="0"/>
                        </a:rPr>
                        <m:t>per</m:t>
                      </m:r>
                      <m:r>
                        <a:rPr lang="en-GB" b="0" i="0" smtClean="0">
                          <a:latin typeface="Cambria Math" panose="02040503050406030204" pitchFamily="18" charset="0"/>
                        </a:rPr>
                        <m:t> </m:t>
                      </m:r>
                      <m:r>
                        <m:rPr>
                          <m:sty m:val="p"/>
                        </m:rPr>
                        <a:rPr lang="en-GB" b="0" i="0" smtClean="0">
                          <a:latin typeface="Cambria Math" panose="02040503050406030204" pitchFamily="18" charset="0"/>
                        </a:rPr>
                        <m:t>year</m:t>
                      </m:r>
                    </m:oMath>
                  </m:oMathPara>
                </a14:m>
                <a:endParaRPr lang="en-GB" dirty="0"/>
              </a:p>
              <a:p>
                <a:pPr marL="0" indent="0">
                  <a:lnSpc>
                    <a:spcPct val="150000"/>
                  </a:lnSpc>
                  <a:buNone/>
                </a:pPr>
                <a:r>
                  <a:rPr lang="en-GB" dirty="0"/>
                  <a:t>	which corresponds to the 85,908/160,000=53.7% of capacity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GB">
                    <a:noFill/>
                  </a:rPr>
                  <a:t> </a:t>
                </a:r>
              </a:p>
            </p:txBody>
          </p:sp>
        </mc:Fallback>
      </mc:AlternateContent>
      <p:sp>
        <p:nvSpPr>
          <p:cNvPr id="4" name="Title 1"/>
          <p:cNvSpPr>
            <a:spLocks noGrp="1"/>
          </p:cNvSpPr>
          <p:nvPr>
            <p:ph type="title"/>
          </p:nvPr>
        </p:nvSpPr>
        <p:spPr>
          <a:xfrm>
            <a:off x="838200" y="365125"/>
            <a:ext cx="10515600" cy="1325563"/>
          </a:xfrm>
        </p:spPr>
        <p:txBody>
          <a:bodyPr/>
          <a:lstStyle/>
          <a:p>
            <a:r>
              <a:rPr lang="en-GB" dirty="0"/>
              <a:t>Solution 1 - a</a:t>
            </a:r>
            <a:br>
              <a:rPr lang="en-GB" dirty="0"/>
            </a:br>
            <a:r>
              <a:rPr lang="en-GB" sz="2800" i="1" dirty="0"/>
              <a:t>Breakeven Analysis – Scenario 1</a:t>
            </a:r>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21</a:t>
            </a:fld>
            <a:endParaRPr lang="en-GB"/>
          </a:p>
        </p:txBody>
      </p:sp>
    </p:spTree>
    <p:extLst>
      <p:ext uri="{BB962C8B-B14F-4D97-AF65-F5344CB8AC3E}">
        <p14:creationId xmlns:p14="http://schemas.microsoft.com/office/powerpoint/2010/main" val="1052698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If fixed costs are reduced 10%;</a:t>
                </a:r>
              </a:p>
              <a:p>
                <a:pPr marL="0" indent="0">
                  <a:buNone/>
                </a:pPr>
                <a:r>
                  <a:rPr lang="en-GB" sz="2400" dirty="0"/>
                  <a:t>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b="0" i="1" smtClean="0">
                            <a:latin typeface="Cambria Math" panose="02040503050406030204" pitchFamily="18" charset="0"/>
                          </a:rPr>
                          <m:t>0.9(</m:t>
                        </m:r>
                        <m:r>
                          <a:rPr lang="en-GB" sz="2400" i="1">
                            <a:latin typeface="Cambria Math" panose="02040503050406030204" pitchFamily="18" charset="0"/>
                          </a:rPr>
                          <m:t>$2,024,000</m:t>
                        </m:r>
                        <m:r>
                          <a:rPr lang="en-GB" sz="2400" b="0" i="1" smtClean="0">
                            <a:latin typeface="Cambria Math" panose="02040503050406030204" pitchFamily="18" charset="0"/>
                          </a:rPr>
                          <m:t>)</m:t>
                        </m:r>
                      </m:num>
                      <m:den>
                        <m:r>
                          <a:rPr lang="en-GB" sz="2400" i="1">
                            <a:latin typeface="Cambria Math" panose="02040503050406030204" pitchFamily="18" charset="0"/>
                          </a:rPr>
                          <m:t>($85.56−$62)</m:t>
                        </m:r>
                      </m:den>
                    </m:f>
                    <m:r>
                      <a:rPr lang="en-GB" sz="2400" b="0" i="1" smtClean="0">
                        <a:latin typeface="Cambria Math" panose="02040503050406030204" pitchFamily="18" charset="0"/>
                      </a:rPr>
                      <m:t>=77,318 </m:t>
                    </m:r>
                    <m:r>
                      <m:rPr>
                        <m:sty m:val="p"/>
                      </m:rPr>
                      <a:rPr lang="en-GB" sz="2400" b="0" i="0" smtClean="0">
                        <a:latin typeface="Cambria Math" panose="02040503050406030204" pitchFamily="18" charset="0"/>
                      </a:rPr>
                      <m:t>hours</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per</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year</m:t>
                    </m:r>
                  </m:oMath>
                </a14:m>
                <a:r>
                  <a:rPr lang="en-GB" sz="2400" dirty="0"/>
                  <a:t> </a:t>
                </a:r>
                <a14:m>
                  <m:oMath xmlns:m="http://schemas.openxmlformats.org/officeDocument/2006/math">
                    <m:r>
                      <a:rPr lang="en-GB" sz="2400" i="1">
                        <a:latin typeface="Cambria Math" panose="02040503050406030204" pitchFamily="18" charset="0"/>
                      </a:rPr>
                      <m:t>→</m:t>
                    </m:r>
                  </m:oMath>
                </a14:m>
                <a:r>
                  <a:rPr lang="en-GB" sz="2400" dirty="0"/>
                  <a:t> 10% reduction in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oMath>
                </a14:m>
                <a:endParaRPr lang="en-GB" sz="2400" dirty="0"/>
              </a:p>
              <a:p>
                <a:r>
                  <a:rPr lang="en-US" sz="2400" dirty="0"/>
                  <a:t>If variable cost per hour is reduced 10%;</a:t>
                </a:r>
              </a:p>
              <a:p>
                <a:pPr marL="0" indent="0">
                  <a:buNone/>
                </a:pPr>
                <a:r>
                  <a:rPr lang="en-GB" sz="2400" dirty="0"/>
                  <a:t>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$2,024,000</m:t>
                        </m:r>
                      </m:num>
                      <m:den>
                        <m:r>
                          <a:rPr lang="en-GB" sz="2400" i="1">
                            <a:latin typeface="Cambria Math" panose="02040503050406030204" pitchFamily="18" charset="0"/>
                          </a:rPr>
                          <m:t>($85.56−</m:t>
                        </m:r>
                        <m:r>
                          <a:rPr lang="en-GB" sz="2400" b="0" i="1" smtClean="0">
                            <a:latin typeface="Cambria Math" panose="02040503050406030204" pitchFamily="18" charset="0"/>
                          </a:rPr>
                          <m:t>0.9</m:t>
                        </m:r>
                        <m:d>
                          <m:dPr>
                            <m:ctrlPr>
                              <a:rPr lang="en-GB" sz="2400" b="0" i="1" smtClean="0">
                                <a:latin typeface="Cambria Math" panose="02040503050406030204" pitchFamily="18" charset="0"/>
                              </a:rPr>
                            </m:ctrlPr>
                          </m:dPr>
                          <m:e>
                            <m:r>
                              <a:rPr lang="en-GB" sz="2400" i="1">
                                <a:latin typeface="Cambria Math" panose="02040503050406030204" pitchFamily="18" charset="0"/>
                              </a:rPr>
                              <m:t>$62</m:t>
                            </m:r>
                          </m:e>
                        </m:d>
                        <m:r>
                          <a:rPr lang="en-GB" sz="2400" b="0" i="1" smtClean="0">
                            <a:latin typeface="Cambria Math" panose="02040503050406030204" pitchFamily="18" charset="0"/>
                          </a:rPr>
                          <m:t>)</m:t>
                        </m:r>
                      </m:den>
                    </m:f>
                    <m:r>
                      <a:rPr lang="en-GB" sz="2400" i="1">
                        <a:latin typeface="Cambria Math" panose="02040503050406030204" pitchFamily="18" charset="0"/>
                      </a:rPr>
                      <m:t>=</m:t>
                    </m:r>
                    <m:r>
                      <a:rPr lang="en-GB" sz="2400" b="0" i="1" smtClean="0">
                        <a:latin typeface="Cambria Math" panose="02040503050406030204" pitchFamily="18" charset="0"/>
                      </a:rPr>
                      <m:t>68</m:t>
                    </m:r>
                    <m:r>
                      <a:rPr lang="en-GB" sz="2400" i="1">
                        <a:latin typeface="Cambria Math" panose="02040503050406030204" pitchFamily="18" charset="0"/>
                      </a:rPr>
                      <m:t>,</m:t>
                    </m:r>
                    <m:r>
                      <a:rPr lang="en-GB" sz="2400" b="0" i="1" smtClean="0">
                        <a:latin typeface="Cambria Math" panose="02040503050406030204" pitchFamily="18" charset="0"/>
                      </a:rPr>
                      <m:t>011</m:t>
                    </m:r>
                    <m:r>
                      <a:rPr lang="en-GB" sz="2400" i="1">
                        <a:latin typeface="Cambria Math" panose="02040503050406030204" pitchFamily="18" charset="0"/>
                      </a:rPr>
                      <m:t> </m:t>
                    </m:r>
                    <m:r>
                      <m:rPr>
                        <m:sty m:val="p"/>
                      </m:rPr>
                      <a:rPr lang="en-GB" sz="2400">
                        <a:latin typeface="Cambria Math" panose="02040503050406030204" pitchFamily="18" charset="0"/>
                      </a:rPr>
                      <m:t>hours</m:t>
                    </m:r>
                    <m:r>
                      <a:rPr lang="en-GB" sz="2400">
                        <a:latin typeface="Cambria Math" panose="02040503050406030204" pitchFamily="18" charset="0"/>
                      </a:rPr>
                      <m:t> </m:t>
                    </m:r>
                    <m:r>
                      <m:rPr>
                        <m:sty m:val="p"/>
                      </m:rPr>
                      <a:rPr lang="en-GB" sz="2400">
                        <a:latin typeface="Cambria Math" panose="02040503050406030204" pitchFamily="18" charset="0"/>
                      </a:rPr>
                      <m:t>per</m:t>
                    </m:r>
                    <m:r>
                      <a:rPr lang="en-GB" sz="2400">
                        <a:latin typeface="Cambria Math" panose="02040503050406030204" pitchFamily="18" charset="0"/>
                      </a:rPr>
                      <m:t> </m:t>
                    </m:r>
                    <m:r>
                      <m:rPr>
                        <m:sty m:val="p"/>
                      </m:rPr>
                      <a:rPr lang="en-GB" sz="2400">
                        <a:latin typeface="Cambria Math" panose="02040503050406030204" pitchFamily="18" charset="0"/>
                      </a:rPr>
                      <m:t>year</m:t>
                    </m:r>
                  </m:oMath>
                </a14:m>
                <a:r>
                  <a:rPr lang="en-GB" sz="2400" dirty="0"/>
                  <a:t> </a:t>
                </a:r>
                <a14:m>
                  <m:oMath xmlns:m="http://schemas.openxmlformats.org/officeDocument/2006/math">
                    <m:r>
                      <a:rPr lang="en-GB" sz="2400" i="1">
                        <a:latin typeface="Cambria Math" panose="02040503050406030204" pitchFamily="18" charset="0"/>
                      </a:rPr>
                      <m:t>→</m:t>
                    </m:r>
                  </m:oMath>
                </a14:m>
                <a:r>
                  <a:rPr lang="en-GB" sz="2400" dirty="0"/>
                  <a:t> 20.8% reduction in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oMath>
                </a14:m>
                <a:endParaRPr lang="en-GB" sz="2400" dirty="0"/>
              </a:p>
              <a:p>
                <a:r>
                  <a:rPr lang="en-US" sz="2400" dirty="0"/>
                  <a:t>If the selling price per unit is increased by 10% </a:t>
                </a:r>
              </a:p>
              <a:p>
                <a:pPr marL="0" indent="0">
                  <a:buNone/>
                </a:pPr>
                <a:r>
                  <a:rPr lang="en-GB" sz="2400" dirty="0"/>
                  <a:t>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$2,024,000</m:t>
                        </m:r>
                      </m:num>
                      <m:den>
                        <m:r>
                          <a:rPr lang="en-GB" sz="2400" i="1">
                            <a:latin typeface="Cambria Math" panose="02040503050406030204" pitchFamily="18" charset="0"/>
                          </a:rPr>
                          <m:t>(</m:t>
                        </m:r>
                        <m:r>
                          <a:rPr lang="en-GB" sz="2400" b="0" i="1" smtClean="0">
                            <a:latin typeface="Cambria Math" panose="02040503050406030204" pitchFamily="18" charset="0"/>
                          </a:rPr>
                          <m:t>1.1(</m:t>
                        </m:r>
                        <m:r>
                          <a:rPr lang="en-GB" sz="2400" i="1">
                            <a:latin typeface="Cambria Math" panose="02040503050406030204" pitchFamily="18" charset="0"/>
                          </a:rPr>
                          <m:t>$85.56</m:t>
                        </m:r>
                        <m:r>
                          <a:rPr lang="en-GB" sz="2400" b="0" i="1" smtClean="0">
                            <a:latin typeface="Cambria Math" panose="02040503050406030204" pitchFamily="18" charset="0"/>
                          </a:rPr>
                          <m:t>)</m:t>
                        </m:r>
                        <m:r>
                          <a:rPr lang="en-GB" sz="2400" i="1">
                            <a:latin typeface="Cambria Math" panose="02040503050406030204" pitchFamily="18" charset="0"/>
                          </a:rPr>
                          <m:t>−$62)</m:t>
                        </m:r>
                      </m:den>
                    </m:f>
                    <m:r>
                      <a:rPr lang="en-GB" sz="2400" i="1">
                        <a:latin typeface="Cambria Math" panose="02040503050406030204" pitchFamily="18" charset="0"/>
                      </a:rPr>
                      <m:t>=</m:t>
                    </m:r>
                    <m:r>
                      <a:rPr lang="en-GB" sz="2400" b="0" i="1" smtClean="0">
                        <a:latin typeface="Cambria Math" panose="02040503050406030204" pitchFamily="18" charset="0"/>
                      </a:rPr>
                      <m:t>63,021</m:t>
                    </m:r>
                    <m:r>
                      <a:rPr lang="en-GB" sz="2400" i="1">
                        <a:latin typeface="Cambria Math" panose="02040503050406030204" pitchFamily="18" charset="0"/>
                      </a:rPr>
                      <m:t> </m:t>
                    </m:r>
                    <m:r>
                      <m:rPr>
                        <m:sty m:val="p"/>
                      </m:rPr>
                      <a:rPr lang="en-GB" sz="2400">
                        <a:latin typeface="Cambria Math" panose="02040503050406030204" pitchFamily="18" charset="0"/>
                      </a:rPr>
                      <m:t>hours</m:t>
                    </m:r>
                    <m:r>
                      <a:rPr lang="en-GB" sz="2400">
                        <a:latin typeface="Cambria Math" panose="02040503050406030204" pitchFamily="18" charset="0"/>
                      </a:rPr>
                      <m:t> </m:t>
                    </m:r>
                    <m:r>
                      <m:rPr>
                        <m:sty m:val="p"/>
                      </m:rPr>
                      <a:rPr lang="en-GB" sz="2400">
                        <a:latin typeface="Cambria Math" panose="02040503050406030204" pitchFamily="18" charset="0"/>
                      </a:rPr>
                      <m:t>per</m:t>
                    </m:r>
                    <m:r>
                      <a:rPr lang="en-GB" sz="2400">
                        <a:latin typeface="Cambria Math" panose="02040503050406030204" pitchFamily="18" charset="0"/>
                      </a:rPr>
                      <m:t> </m:t>
                    </m:r>
                    <m:r>
                      <m:rPr>
                        <m:sty m:val="p"/>
                      </m:rPr>
                      <a:rPr lang="en-GB" sz="2400">
                        <a:latin typeface="Cambria Math" panose="02040503050406030204" pitchFamily="18" charset="0"/>
                      </a:rPr>
                      <m:t>year</m:t>
                    </m:r>
                  </m:oMath>
                </a14:m>
                <a:r>
                  <a:rPr lang="en-GB" sz="2400" dirty="0"/>
                  <a:t> </a:t>
                </a:r>
                <a14:m>
                  <m:oMath xmlns:m="http://schemas.openxmlformats.org/officeDocument/2006/math">
                    <m:r>
                      <a:rPr lang="en-GB" sz="2400" i="1">
                        <a:latin typeface="Cambria Math" panose="02040503050406030204" pitchFamily="18" charset="0"/>
                      </a:rPr>
                      <m:t>→</m:t>
                    </m:r>
                  </m:oMath>
                </a14:m>
                <a:r>
                  <a:rPr lang="en-GB" sz="2400" dirty="0"/>
                  <a:t> 26.6% reduction in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𝐷</m:t>
                        </m:r>
                      </m:e>
                      <m:sup>
                        <m:r>
                          <a:rPr lang="en-GB" sz="2400" i="1">
                            <a:latin typeface="Cambria Math" panose="02040503050406030204" pitchFamily="18" charset="0"/>
                          </a:rPr>
                          <m:t>′</m:t>
                        </m:r>
                      </m:sup>
                    </m:sSup>
                  </m:oMath>
                </a14:m>
                <a:endParaRPr lang="en-GB" sz="2400" dirty="0"/>
              </a:p>
              <a:p>
                <a:pPr marL="0" indent="0">
                  <a:buNone/>
                </a:pPr>
                <a:endParaRPr lang="en-US" dirty="0"/>
              </a:p>
              <a:p>
                <a:r>
                  <a:rPr lang="en-US" dirty="0"/>
                  <a:t>The breakeven point is more sensitive to a reduction in</a:t>
                </a:r>
                <a:r>
                  <a:rPr lang="en-US" sz="2400" dirty="0"/>
                  <a:t> </a:t>
                </a:r>
                <a:r>
                  <a:rPr lang="en-US" sz="2400" b="1" dirty="0">
                    <a:solidFill>
                      <a:srgbClr val="FF0000"/>
                    </a:solidFill>
                  </a:rPr>
                  <a:t>?</a:t>
                </a:r>
                <a:endParaRPr lang="en-GB" sz="24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961" b="-3641"/>
                </a:stretch>
              </a:blipFill>
            </p:spPr>
            <p:txBody>
              <a:bodyPr/>
              <a:lstStyle/>
              <a:p>
                <a:r>
                  <a:rPr lang="en-GB">
                    <a:noFill/>
                  </a:rPr>
                  <a:t> </a:t>
                </a:r>
              </a:p>
            </p:txBody>
          </p:sp>
        </mc:Fallback>
      </mc:AlternateContent>
      <p:sp>
        <p:nvSpPr>
          <p:cNvPr id="4" name="Title 1"/>
          <p:cNvSpPr>
            <a:spLocks noGrp="1"/>
          </p:cNvSpPr>
          <p:nvPr>
            <p:ph type="title"/>
          </p:nvPr>
        </p:nvSpPr>
        <p:spPr>
          <a:xfrm>
            <a:off x="838200" y="365125"/>
            <a:ext cx="10515600" cy="1325563"/>
          </a:xfrm>
        </p:spPr>
        <p:txBody>
          <a:bodyPr/>
          <a:lstStyle/>
          <a:p>
            <a:r>
              <a:rPr lang="en-GB" dirty="0"/>
              <a:t>Solution 1 - b</a:t>
            </a:r>
            <a:br>
              <a:rPr lang="en-GB" dirty="0"/>
            </a:br>
            <a:r>
              <a:rPr lang="en-GB" sz="2800" i="1" dirty="0"/>
              <a:t>Breakeven Analysis – Scenario 1</a:t>
            </a:r>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22</a:t>
            </a:fld>
            <a:endParaRPr lang="en-GB"/>
          </a:p>
        </p:txBody>
      </p:sp>
    </p:spTree>
    <p:extLst>
      <p:ext uri="{BB962C8B-B14F-4D97-AF65-F5344CB8AC3E}">
        <p14:creationId xmlns:p14="http://schemas.microsoft.com/office/powerpoint/2010/main" val="16970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024616" cy="4530725"/>
          </a:xfrm>
        </p:spPr>
        <p:txBody>
          <a:bodyPr>
            <a:noAutofit/>
          </a:bodyPr>
          <a:lstStyle/>
          <a:p>
            <a:r>
              <a:rPr lang="tr-TR" sz="2200" dirty="0"/>
              <a:t>A</a:t>
            </a:r>
            <a:r>
              <a:rPr lang="en-GB" sz="2200" dirty="0" smtClean="0"/>
              <a:t>t </a:t>
            </a:r>
            <a:r>
              <a:rPr lang="tr-TR" sz="2200" dirty="0" smtClean="0"/>
              <a:t>UMY</a:t>
            </a:r>
            <a:r>
              <a:rPr lang="en-GB" sz="2200" dirty="0" smtClean="0"/>
              <a:t> </a:t>
            </a:r>
            <a:r>
              <a:rPr lang="en-GB" sz="2200" dirty="0"/>
              <a:t>Restaurant, which sells only pepperoni pizza, the </a:t>
            </a:r>
            <a:r>
              <a:rPr lang="tr-TR" sz="2200" dirty="0" smtClean="0"/>
              <a:t>monthly</a:t>
            </a:r>
            <a:r>
              <a:rPr lang="en-GB" sz="2200" dirty="0" smtClean="0"/>
              <a:t> </a:t>
            </a:r>
            <a:r>
              <a:rPr lang="en-GB" sz="2200" dirty="0"/>
              <a:t>expenses </a:t>
            </a:r>
            <a:r>
              <a:rPr lang="en-GB" sz="2200" dirty="0" smtClean="0"/>
              <a:t>are</a:t>
            </a:r>
            <a:r>
              <a:rPr lang="tr-TR" sz="2200" dirty="0" smtClean="0"/>
              <a:t> as follows;</a:t>
            </a:r>
          </a:p>
          <a:p>
            <a:endParaRPr lang="tr-TR" sz="2200" dirty="0"/>
          </a:p>
          <a:p>
            <a:endParaRPr lang="tr-TR" sz="2200" dirty="0" smtClean="0"/>
          </a:p>
          <a:p>
            <a:endParaRPr lang="tr-TR" sz="2200" dirty="0"/>
          </a:p>
          <a:p>
            <a:endParaRPr lang="tr-TR" sz="2200" dirty="0" smtClean="0"/>
          </a:p>
          <a:p>
            <a:endParaRPr lang="tr-TR" sz="2200" dirty="0" smtClean="0"/>
          </a:p>
          <a:p>
            <a:endParaRPr lang="tr-TR" sz="2200" dirty="0"/>
          </a:p>
          <a:p>
            <a:r>
              <a:rPr lang="en-GB" sz="2200" dirty="0"/>
              <a:t>How many pizzas does </a:t>
            </a:r>
            <a:r>
              <a:rPr lang="tr-TR" sz="2200" dirty="0" smtClean="0"/>
              <a:t>UMY</a:t>
            </a:r>
            <a:r>
              <a:rPr lang="en-GB" sz="2200" dirty="0" smtClean="0"/>
              <a:t> </a:t>
            </a:r>
            <a:r>
              <a:rPr lang="en-GB" sz="2200" dirty="0"/>
              <a:t>Restaurant need to sell at $10 each to cover all those fixed </a:t>
            </a:r>
            <a:r>
              <a:rPr lang="tr-TR" sz="2200" dirty="0" smtClean="0"/>
              <a:t>and variable </a:t>
            </a:r>
            <a:r>
              <a:rPr lang="en-GB" sz="2200" dirty="0" smtClean="0"/>
              <a:t>monthly </a:t>
            </a:r>
            <a:r>
              <a:rPr lang="en-GB" sz="2200" dirty="0"/>
              <a:t>expenses</a:t>
            </a:r>
            <a:r>
              <a:rPr lang="en-GB" sz="2200" dirty="0" smtClean="0"/>
              <a:t>?</a:t>
            </a:r>
            <a:r>
              <a:rPr lang="tr-TR" sz="2200" dirty="0" smtClean="0"/>
              <a:t> </a:t>
            </a:r>
          </a:p>
          <a:p>
            <a:pPr marL="0" indent="0">
              <a:buNone/>
            </a:pPr>
            <a:r>
              <a:rPr lang="tr-TR" sz="2200" dirty="0" smtClean="0"/>
              <a:t>	</a:t>
            </a:r>
            <a:r>
              <a:rPr lang="tr-TR" sz="2200" i="1" dirty="0" smtClean="0"/>
              <a:t>or</a:t>
            </a:r>
            <a:endParaRPr lang="tr-TR" sz="2200" i="1" dirty="0"/>
          </a:p>
          <a:p>
            <a:r>
              <a:rPr lang="tr-TR" sz="2200" dirty="0" smtClean="0"/>
              <a:t>What is the breakeven point in terms of pizzas?</a:t>
            </a:r>
            <a:endParaRPr lang="en-GB" sz="2200" dirty="0"/>
          </a:p>
        </p:txBody>
      </p:sp>
      <p:sp>
        <p:nvSpPr>
          <p:cNvPr id="4" name="Title 1"/>
          <p:cNvSpPr>
            <a:spLocks noGrp="1"/>
          </p:cNvSpPr>
          <p:nvPr>
            <p:ph type="title"/>
          </p:nvPr>
        </p:nvSpPr>
        <p:spPr>
          <a:xfrm>
            <a:off x="838200" y="365125"/>
            <a:ext cx="10515600" cy="1325563"/>
          </a:xfrm>
        </p:spPr>
        <p:txBody>
          <a:bodyPr/>
          <a:lstStyle/>
          <a:p>
            <a:r>
              <a:rPr lang="en-GB" dirty="0"/>
              <a:t>Example 2</a:t>
            </a:r>
            <a:br>
              <a:rPr lang="en-GB" dirty="0"/>
            </a:br>
            <a:r>
              <a:rPr lang="en-GB" sz="2800" i="1" dirty="0"/>
              <a:t>Breakeven Analysis – Scenario 1</a:t>
            </a:r>
          </a:p>
        </p:txBody>
      </p:sp>
      <p:sp>
        <p:nvSpPr>
          <p:cNvPr id="2" name="Footer Placeholder 1"/>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23</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1709444928"/>
              </p:ext>
            </p:extLst>
          </p:nvPr>
        </p:nvGraphicFramePr>
        <p:xfrm>
          <a:off x="1144487" y="2414018"/>
          <a:ext cx="5074994" cy="2133600"/>
        </p:xfrm>
        <a:graphic>
          <a:graphicData uri="http://schemas.openxmlformats.org/drawingml/2006/table">
            <a:tbl>
              <a:tblPr>
                <a:tableStyleId>{9D7B26C5-4107-4FEC-AEDC-1716B250A1EF}</a:tableStyleId>
              </a:tblPr>
              <a:tblGrid>
                <a:gridCol w="1759896">
                  <a:extLst>
                    <a:ext uri="{9D8B030D-6E8A-4147-A177-3AD203B41FA5}">
                      <a16:colId xmlns:a16="http://schemas.microsoft.com/office/drawing/2014/main" val="2034107094"/>
                    </a:ext>
                  </a:extLst>
                </a:gridCol>
                <a:gridCol w="938612">
                  <a:extLst>
                    <a:ext uri="{9D8B030D-6E8A-4147-A177-3AD203B41FA5}">
                      <a16:colId xmlns:a16="http://schemas.microsoft.com/office/drawing/2014/main" val="4098862288"/>
                    </a:ext>
                  </a:extLst>
                </a:gridCol>
                <a:gridCol w="447054">
                  <a:extLst>
                    <a:ext uri="{9D8B030D-6E8A-4147-A177-3AD203B41FA5}">
                      <a16:colId xmlns:a16="http://schemas.microsoft.com/office/drawing/2014/main" val="1247687923"/>
                    </a:ext>
                  </a:extLst>
                </a:gridCol>
                <a:gridCol w="1169353">
                  <a:extLst>
                    <a:ext uri="{9D8B030D-6E8A-4147-A177-3AD203B41FA5}">
                      <a16:colId xmlns:a16="http://schemas.microsoft.com/office/drawing/2014/main" val="610528883"/>
                    </a:ext>
                  </a:extLst>
                </a:gridCol>
                <a:gridCol w="760079">
                  <a:extLst>
                    <a:ext uri="{9D8B030D-6E8A-4147-A177-3AD203B41FA5}">
                      <a16:colId xmlns:a16="http://schemas.microsoft.com/office/drawing/2014/main" val="1364457676"/>
                    </a:ext>
                  </a:extLst>
                </a:gridCol>
              </a:tblGrid>
              <a:tr h="304800">
                <a:tc gridSpan="2">
                  <a:txBody>
                    <a:bodyPr/>
                    <a:lstStyle/>
                    <a:p>
                      <a:pPr algn="ctr" fontAlgn="ctr"/>
                      <a:r>
                        <a:rPr lang="en-GB" sz="1900" b="1" u="none" strike="noStrike" dirty="0">
                          <a:effectLst/>
                        </a:rPr>
                        <a:t> Fixed Costs</a:t>
                      </a:r>
                      <a:endParaRPr lang="en-GB" sz="1900" b="1"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pPr algn="ctr" fontAlgn="ctr"/>
                      <a:r>
                        <a:rPr lang="en-GB" sz="1900" b="1" u="none" strike="noStrike" dirty="0">
                          <a:effectLst/>
                        </a:rPr>
                        <a:t> </a:t>
                      </a:r>
                      <a:endParaRPr lang="en-GB" sz="1900" b="1"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900" b="1" u="none" strike="noStrike" dirty="0">
                          <a:effectLst/>
                        </a:rPr>
                        <a:t>Variable Costs</a:t>
                      </a:r>
                      <a:endParaRPr lang="en-GB" sz="1900" b="1"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845277455"/>
                  </a:ext>
                </a:extLst>
              </a:tr>
              <a:tr h="304800">
                <a:tc>
                  <a:txBody>
                    <a:bodyPr/>
                    <a:lstStyle/>
                    <a:p>
                      <a:pPr algn="l" fontAlgn="ctr"/>
                      <a:r>
                        <a:rPr lang="en-GB" sz="1900" u="none" strike="noStrike">
                          <a:effectLst/>
                        </a:rPr>
                        <a:t> General Labor</a:t>
                      </a:r>
                      <a:endParaRPr lang="en-GB" sz="1900" b="0" i="0" u="none" strike="noStrike">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r" fontAlgn="ctr"/>
                      <a:r>
                        <a:rPr lang="en-GB" sz="1900" u="none" strike="noStrike" dirty="0">
                          <a:effectLst/>
                        </a:rPr>
                        <a:t>$1,500</a:t>
                      </a:r>
                      <a:endParaRPr lang="en-GB" sz="1900" b="0"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u="none" strike="noStrike">
                          <a:effectLst/>
                        </a:rPr>
                        <a:t> </a:t>
                      </a:r>
                      <a:endParaRPr lang="en-GB" sz="1900" b="0" i="0" u="none" strike="noStrike">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u="none" strike="noStrike">
                          <a:effectLst/>
                        </a:rPr>
                        <a:t> Flour</a:t>
                      </a:r>
                      <a:endParaRPr lang="en-GB" sz="1900" b="0" i="0" u="none" strike="noStrike">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u="none" strike="noStrike" dirty="0">
                          <a:effectLst/>
                        </a:rPr>
                        <a:t>$</a:t>
                      </a:r>
                      <a:r>
                        <a:rPr lang="en-GB" sz="1900" u="none" strike="noStrike" dirty="0" smtClean="0">
                          <a:effectLst/>
                        </a:rPr>
                        <a:t>0.</a:t>
                      </a:r>
                      <a:r>
                        <a:rPr lang="tr-TR" sz="1900" u="none" strike="noStrike" dirty="0" smtClean="0">
                          <a:effectLst/>
                        </a:rPr>
                        <a:t>44</a:t>
                      </a:r>
                      <a:endParaRPr lang="en-GB" sz="1900" b="0"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5301176"/>
                  </a:ext>
                </a:extLst>
              </a:tr>
              <a:tr h="304800">
                <a:tc>
                  <a:txBody>
                    <a:bodyPr/>
                    <a:lstStyle/>
                    <a:p>
                      <a:pPr algn="l" fontAlgn="ctr"/>
                      <a:r>
                        <a:rPr lang="en-GB" sz="1900" u="none" strike="noStrike">
                          <a:effectLst/>
                        </a:rPr>
                        <a:t> Rent</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r" fontAlgn="ctr"/>
                      <a:r>
                        <a:rPr lang="en-GB" sz="1900" u="none" strike="noStrike" dirty="0">
                          <a:effectLst/>
                        </a:rPr>
                        <a:t>$3,000</a:t>
                      </a:r>
                      <a:endParaRPr lang="en-GB" sz="1900" b="0" i="0" u="none" strike="noStrike" dirty="0">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 </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 Yeast</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dirty="0">
                          <a:effectLst/>
                        </a:rPr>
                        <a:t>$0.05</a:t>
                      </a:r>
                      <a:endParaRPr lang="en-GB" sz="1900" b="0" i="0" u="none" strike="noStrike" dirty="0">
                        <a:solidFill>
                          <a:srgbClr val="000000"/>
                        </a:solidFill>
                        <a:effectLst/>
                        <a:latin typeface="Arial" panose="020B0604020202020204" pitchFamily="34" charset="0"/>
                      </a:endParaRPr>
                    </a:p>
                  </a:txBody>
                  <a:tcPr marL="9135" marR="9135" marT="9135" marB="0" anchor="ctr"/>
                </a:tc>
                <a:extLst>
                  <a:ext uri="{0D108BD9-81ED-4DB2-BD59-A6C34878D82A}">
                    <a16:rowId xmlns:a16="http://schemas.microsoft.com/office/drawing/2014/main" val="2424576569"/>
                  </a:ext>
                </a:extLst>
              </a:tr>
              <a:tr h="304800">
                <a:tc>
                  <a:txBody>
                    <a:bodyPr/>
                    <a:lstStyle/>
                    <a:p>
                      <a:pPr algn="l" fontAlgn="ctr"/>
                      <a:r>
                        <a:rPr lang="en-GB" sz="1900" u="none" strike="noStrike">
                          <a:effectLst/>
                        </a:rPr>
                        <a:t> Insurance</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r" fontAlgn="ctr"/>
                      <a:r>
                        <a:rPr lang="en-GB" sz="1900" u="none" strike="noStrike" dirty="0">
                          <a:effectLst/>
                        </a:rPr>
                        <a:t>$200</a:t>
                      </a:r>
                      <a:endParaRPr lang="en-GB" sz="1900" b="0" i="0" u="none" strike="noStrike" dirty="0">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 </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 Water</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$0.01</a:t>
                      </a:r>
                      <a:endParaRPr lang="en-GB" sz="1900" b="0" i="0" u="none" strike="noStrike">
                        <a:solidFill>
                          <a:srgbClr val="000000"/>
                        </a:solidFill>
                        <a:effectLst/>
                        <a:latin typeface="Arial" panose="020B0604020202020204" pitchFamily="34" charset="0"/>
                      </a:endParaRPr>
                    </a:p>
                  </a:txBody>
                  <a:tcPr marL="9135" marR="9135" marT="9135" marB="0" anchor="ctr"/>
                </a:tc>
                <a:extLst>
                  <a:ext uri="{0D108BD9-81ED-4DB2-BD59-A6C34878D82A}">
                    <a16:rowId xmlns:a16="http://schemas.microsoft.com/office/drawing/2014/main" val="2841943301"/>
                  </a:ext>
                </a:extLst>
              </a:tr>
              <a:tr h="304800">
                <a:tc>
                  <a:txBody>
                    <a:bodyPr/>
                    <a:lstStyle/>
                    <a:p>
                      <a:pPr algn="l" fontAlgn="ctr"/>
                      <a:r>
                        <a:rPr lang="en-GB" sz="1900" u="none" strike="noStrike">
                          <a:effectLst/>
                        </a:rPr>
                        <a:t> Advertising</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r" fontAlgn="ctr"/>
                      <a:r>
                        <a:rPr lang="en-GB" sz="1900" u="none" strike="noStrike" dirty="0">
                          <a:effectLst/>
                        </a:rPr>
                        <a:t>$</a:t>
                      </a:r>
                      <a:r>
                        <a:rPr lang="en-GB" sz="1900" u="none" strike="noStrike" dirty="0" smtClean="0">
                          <a:effectLst/>
                        </a:rPr>
                        <a:t>5</a:t>
                      </a:r>
                      <a:r>
                        <a:rPr lang="tr-TR" sz="1900" u="none" strike="noStrike" dirty="0" smtClean="0">
                          <a:effectLst/>
                        </a:rPr>
                        <a:t>15</a:t>
                      </a:r>
                      <a:endParaRPr lang="en-GB" sz="1900" b="0" i="0" u="none" strike="noStrike" dirty="0">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 </a:t>
                      </a:r>
                      <a:endParaRPr lang="en-GB" sz="1900" b="0" i="0" u="none" strike="noStrike">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dirty="0">
                          <a:effectLst/>
                        </a:rPr>
                        <a:t> Cheese</a:t>
                      </a:r>
                      <a:endParaRPr lang="en-GB" sz="1900" b="0" i="0" u="none" strike="noStrike" dirty="0">
                        <a:solidFill>
                          <a:srgbClr val="000000"/>
                        </a:solidFill>
                        <a:effectLst/>
                        <a:latin typeface="Arial" panose="020B0604020202020204" pitchFamily="34" charset="0"/>
                      </a:endParaRPr>
                    </a:p>
                  </a:txBody>
                  <a:tcPr marL="9135" marR="9135" marT="9135" marB="0" anchor="ctr"/>
                </a:tc>
                <a:tc>
                  <a:txBody>
                    <a:bodyPr/>
                    <a:lstStyle/>
                    <a:p>
                      <a:pPr algn="l" fontAlgn="ctr"/>
                      <a:r>
                        <a:rPr lang="en-GB" sz="1900" u="none" strike="noStrike">
                          <a:effectLst/>
                        </a:rPr>
                        <a:t>$3.00</a:t>
                      </a:r>
                      <a:endParaRPr lang="en-GB" sz="1900" b="0" i="0" u="none" strike="noStrike">
                        <a:solidFill>
                          <a:srgbClr val="000000"/>
                        </a:solidFill>
                        <a:effectLst/>
                        <a:latin typeface="Arial" panose="020B0604020202020204" pitchFamily="34" charset="0"/>
                      </a:endParaRPr>
                    </a:p>
                  </a:txBody>
                  <a:tcPr marL="9135" marR="9135" marT="9135" marB="0" anchor="ctr"/>
                </a:tc>
                <a:extLst>
                  <a:ext uri="{0D108BD9-81ED-4DB2-BD59-A6C34878D82A}">
                    <a16:rowId xmlns:a16="http://schemas.microsoft.com/office/drawing/2014/main" val="853231521"/>
                  </a:ext>
                </a:extLst>
              </a:tr>
              <a:tr h="304800">
                <a:tc>
                  <a:txBody>
                    <a:bodyPr/>
                    <a:lstStyle/>
                    <a:p>
                      <a:pPr algn="l" fontAlgn="ctr"/>
                      <a:r>
                        <a:rPr lang="en-GB" sz="1900" u="none" strike="noStrike" dirty="0">
                          <a:effectLst/>
                        </a:rPr>
                        <a:t> </a:t>
                      </a:r>
                      <a:r>
                        <a:rPr lang="en-GB" sz="1900" u="none" strike="noStrike" dirty="0" err="1">
                          <a:effectLst/>
                        </a:rPr>
                        <a:t>Utitilies</a:t>
                      </a:r>
                      <a:endParaRPr lang="en-GB" sz="1900" b="0"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a:txBody>
                    <a:bodyPr/>
                    <a:lstStyle/>
                    <a:p>
                      <a:pPr algn="r" fontAlgn="ctr"/>
                      <a:r>
                        <a:rPr lang="en-GB" sz="1900" u="none" strike="noStrike" dirty="0" smtClean="0">
                          <a:effectLst/>
                        </a:rPr>
                        <a:t>$5</a:t>
                      </a:r>
                      <a:r>
                        <a:rPr lang="tr-TR" sz="1900" u="none" strike="noStrike" dirty="0" smtClean="0">
                          <a:effectLst/>
                        </a:rPr>
                        <a:t>0</a:t>
                      </a:r>
                      <a:r>
                        <a:rPr lang="en-GB" sz="1900" u="none" strike="noStrike" dirty="0" smtClean="0">
                          <a:effectLst/>
                        </a:rPr>
                        <a:t>0</a:t>
                      </a:r>
                      <a:endParaRPr lang="en-GB" sz="1900" b="0"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a:txBody>
                    <a:bodyPr/>
                    <a:lstStyle/>
                    <a:p>
                      <a:pPr algn="l" fontAlgn="ctr"/>
                      <a:r>
                        <a:rPr lang="en-GB" sz="1900" u="none" strike="noStrike" dirty="0">
                          <a:effectLst/>
                        </a:rPr>
                        <a:t> </a:t>
                      </a:r>
                      <a:endParaRPr lang="en-GB" sz="1900" b="0"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a:txBody>
                    <a:bodyPr/>
                    <a:lstStyle/>
                    <a:p>
                      <a:pPr algn="l" fontAlgn="ctr"/>
                      <a:r>
                        <a:rPr lang="en-GB" sz="1900" u="none" strike="noStrike" dirty="0">
                          <a:effectLst/>
                        </a:rPr>
                        <a:t> Pepperoni</a:t>
                      </a:r>
                      <a:endParaRPr lang="en-GB" sz="1900" b="0"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tc>
                  <a:txBody>
                    <a:bodyPr/>
                    <a:lstStyle/>
                    <a:p>
                      <a:pPr algn="l" fontAlgn="ctr"/>
                      <a:r>
                        <a:rPr lang="en-GB" sz="1900" u="none" strike="noStrike" dirty="0">
                          <a:effectLst/>
                        </a:rPr>
                        <a:t>$2.00</a:t>
                      </a:r>
                      <a:endParaRPr lang="en-GB" sz="1900" b="0" i="0" u="none" strike="noStrike" dirty="0">
                        <a:solidFill>
                          <a:srgbClr val="000000"/>
                        </a:solidFill>
                        <a:effectLst/>
                        <a:latin typeface="Arial" panose="020B0604020202020204" pitchFamily="34" charset="0"/>
                      </a:endParaRPr>
                    </a:p>
                  </a:txBody>
                  <a:tcPr marL="9135" marR="9135" marT="913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94688"/>
                  </a:ext>
                </a:extLst>
              </a:tr>
              <a:tr h="304800">
                <a:tc>
                  <a:txBody>
                    <a:bodyPr/>
                    <a:lstStyle/>
                    <a:p>
                      <a:pPr algn="l" fontAlgn="ctr"/>
                      <a:r>
                        <a:rPr lang="en-GB" sz="1900" b="1" u="none" strike="noStrike" dirty="0">
                          <a:effectLst/>
                        </a:rPr>
                        <a:t> Total</a:t>
                      </a:r>
                      <a:endParaRPr lang="en-GB" sz="1900" b="1"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r" fontAlgn="ctr"/>
                      <a:r>
                        <a:rPr lang="en-GB" sz="1900" b="1" u="none" strike="noStrike" dirty="0">
                          <a:effectLst/>
                        </a:rPr>
                        <a:t>$</a:t>
                      </a:r>
                      <a:r>
                        <a:rPr lang="en-GB" sz="1900" b="1" u="none" strike="noStrike" dirty="0" smtClean="0">
                          <a:effectLst/>
                        </a:rPr>
                        <a:t>5,</a:t>
                      </a:r>
                      <a:r>
                        <a:rPr lang="tr-TR" sz="1900" b="1" u="none" strike="noStrike" dirty="0" smtClean="0">
                          <a:effectLst/>
                        </a:rPr>
                        <a:t>715</a:t>
                      </a:r>
                      <a:endParaRPr lang="en-GB" sz="1900" b="1"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b="1" u="none" strike="noStrike" dirty="0">
                          <a:effectLst/>
                        </a:rPr>
                        <a:t> </a:t>
                      </a:r>
                      <a:endParaRPr lang="en-GB" sz="1900" b="1"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b="1" u="none" strike="noStrike" dirty="0">
                          <a:effectLst/>
                        </a:rPr>
                        <a:t> Total</a:t>
                      </a:r>
                      <a:endParaRPr lang="en-GB" sz="1900" b="1"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tc>
                  <a:txBody>
                    <a:bodyPr/>
                    <a:lstStyle/>
                    <a:p>
                      <a:pPr algn="l" fontAlgn="ctr"/>
                      <a:r>
                        <a:rPr lang="en-GB" sz="1900" b="1" u="none" strike="noStrike" dirty="0">
                          <a:effectLst/>
                        </a:rPr>
                        <a:t>$</a:t>
                      </a:r>
                      <a:r>
                        <a:rPr lang="en-GB" sz="1900" b="1" u="none" strike="noStrike" dirty="0" smtClean="0">
                          <a:effectLst/>
                        </a:rPr>
                        <a:t>5.5</a:t>
                      </a:r>
                      <a:r>
                        <a:rPr lang="tr-TR" sz="1900" b="1" u="none" strike="noStrike" dirty="0" smtClean="0">
                          <a:effectLst/>
                        </a:rPr>
                        <a:t>0</a:t>
                      </a:r>
                      <a:endParaRPr lang="en-GB" sz="1900" b="1" i="0" u="none" strike="noStrike" dirty="0">
                        <a:solidFill>
                          <a:srgbClr val="000000"/>
                        </a:solidFill>
                        <a:effectLst/>
                        <a:latin typeface="Arial" panose="020B0604020202020204" pitchFamily="34" charset="0"/>
                      </a:endParaRPr>
                    </a:p>
                  </a:txBody>
                  <a:tcPr marL="9135" marR="9135" marT="913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96549157"/>
                  </a:ext>
                </a:extLst>
              </a:tr>
            </a:tbl>
          </a:graphicData>
        </a:graphic>
      </p:graphicFrame>
      <p:pic>
        <p:nvPicPr>
          <p:cNvPr id="2050" name="Picture 2" descr="Free pizza clipart 1 page of clip art 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507" y="2596580"/>
            <a:ext cx="3139306" cy="176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83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50000"/>
                  </a:lnSpc>
                  <a:buNone/>
                </a:pPr>
                <a:r>
                  <a:rPr lang="en-US" dirty="0" smtClean="0"/>
                  <a:t>Total revenue = total cost </a:t>
                </a:r>
                <a:r>
                  <a:rPr lang="tr-TR" dirty="0" smtClean="0"/>
                  <a:t>         </a:t>
                </a:r>
                <a:r>
                  <a:rPr lang="en-US" dirty="0" smtClean="0"/>
                  <a:t>(</a:t>
                </a:r>
                <a:r>
                  <a:rPr lang="tr-TR" dirty="0" smtClean="0"/>
                  <a:t>at </a:t>
                </a:r>
                <a:r>
                  <a:rPr lang="en-US" dirty="0" smtClean="0"/>
                  <a:t>breakeven point) </a:t>
                </a:r>
                <a:br>
                  <a:rPr lang="en-US" dirty="0" smtClean="0"/>
                </a:br>
                <a:r>
                  <a:rPr lang="tr-TR" dirty="0" smtClean="0"/>
                  <a:t>     </a:t>
                </a:r>
                <a14:m>
                  <m:oMath xmlns:m="http://schemas.openxmlformats.org/officeDocument/2006/math">
                    <m:r>
                      <a:rPr lang="en-GB" b="0" i="1" smtClean="0">
                        <a:latin typeface="Cambria Math" panose="02040503050406030204" pitchFamily="18" charset="0"/>
                      </a:rPr>
                      <m:t>𝑝</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𝐷</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tr-TR" b="0" i="1" smtClean="0">
                        <a:latin typeface="Cambria Math" panose="02040503050406030204" pitchFamily="18" charset="0"/>
                      </a:rPr>
                      <m:t>   </m:t>
                    </m:r>
                    <m:r>
                      <a:rPr lang="en-GB" b="0" i="1" smtClean="0">
                        <a:latin typeface="Cambria Math" panose="02040503050406030204" pitchFamily="18" charset="0"/>
                      </a:rPr>
                      <m:t>𝐶𝐹</m:t>
                    </m:r>
                    <m:r>
                      <a:rPr lang="tr-TR" b="0" i="1" smtClean="0">
                        <a:latin typeface="Cambria Math" panose="02040503050406030204" pitchFamily="18" charset="0"/>
                      </a:rPr>
                      <m:t>   </m:t>
                    </m:r>
                    <m:r>
                      <a:rPr lang="en-GB" b="0" i="1" smtClean="0">
                        <a:latin typeface="Cambria Math" panose="02040503050406030204" pitchFamily="18" charset="0"/>
                      </a:rPr>
                      <m:t>+</m:t>
                    </m:r>
                    <m:r>
                      <a:rPr lang="tr-TR" b="0" i="1" smtClean="0">
                        <a:latin typeface="Cambria Math" panose="02040503050406030204" pitchFamily="18" charset="0"/>
                      </a:rPr>
                      <m:t>    </m:t>
                    </m:r>
                    <m:r>
                      <a:rPr lang="en-GB" b="0" i="1" smtClean="0">
                        <a:latin typeface="Cambria Math" panose="02040503050406030204" pitchFamily="18" charset="0"/>
                      </a:rPr>
                      <m:t>𝑣</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𝐷</m:t>
                        </m:r>
                      </m:e>
                      <m:sup>
                        <m:r>
                          <a:rPr lang="en-GB" b="0" i="1" smtClean="0">
                            <a:latin typeface="Cambria Math" panose="02040503050406030204" pitchFamily="18" charset="0"/>
                          </a:rPr>
                          <m:t>′</m:t>
                        </m:r>
                      </m:sup>
                    </m:sSup>
                  </m:oMath>
                </a14:m>
                <a:r>
                  <a:rPr lang="tr-TR" dirty="0" smtClean="0"/>
                  <a:t> </a:t>
                </a:r>
                <a:endParaRPr lang="en-GB" dirty="0"/>
              </a:p>
              <a:p>
                <a:pPr marL="0" indent="0">
                  <a:lnSpc>
                    <a:spcPct val="150000"/>
                  </a:lnSpc>
                  <a:buNone/>
                </a:pPr>
                <a14:m>
                  <m:oMath xmlns:m="http://schemas.openxmlformats.org/officeDocument/2006/math">
                    <m:r>
                      <a:rPr lang="tr-TR" i="1">
                        <a:latin typeface="Cambria Math" panose="02040503050406030204" pitchFamily="18" charset="0"/>
                      </a:rPr>
                      <m:t>$10</m:t>
                    </m:r>
                    <m:sSup>
                      <m:sSupPr>
                        <m:ctrlPr>
                          <a:rPr lang="en-GB" i="1" smtClean="0">
                            <a:latin typeface="Cambria Math" panose="02040503050406030204" pitchFamily="18" charset="0"/>
                          </a:rPr>
                        </m:ctrlPr>
                      </m:sSupPr>
                      <m:e>
                        <m:r>
                          <a:rPr lang="en-GB" i="1">
                            <a:latin typeface="Cambria Math" panose="02040503050406030204" pitchFamily="18" charset="0"/>
                          </a:rPr>
                          <m:t>𝐷</m:t>
                        </m:r>
                      </m:e>
                      <m:sup>
                        <m:r>
                          <a:rPr lang="en-GB" i="1">
                            <a:latin typeface="Cambria Math" panose="02040503050406030204" pitchFamily="18" charset="0"/>
                          </a:rPr>
                          <m:t>′</m:t>
                        </m:r>
                      </m:sup>
                    </m:sSup>
                    <m:r>
                      <a:rPr lang="en-GB" b="0" i="1" smtClean="0">
                        <a:latin typeface="Cambria Math" panose="02040503050406030204" pitchFamily="18" charset="0"/>
                      </a:rPr>
                      <m:t>=</m:t>
                    </m:r>
                    <m:r>
                      <a:rPr lang="tr-TR" b="0" i="1" smtClean="0">
                        <a:latin typeface="Cambria Math" panose="02040503050406030204" pitchFamily="18" charset="0"/>
                      </a:rPr>
                      <m:t>$5715+$5.5</m:t>
                    </m:r>
                    <m:sSup>
                      <m:sSupPr>
                        <m:ctrlPr>
                          <a:rPr lang="en-GB" i="1">
                            <a:latin typeface="Cambria Math" panose="02040503050406030204" pitchFamily="18" charset="0"/>
                          </a:rPr>
                        </m:ctrlPr>
                      </m:sSupPr>
                      <m:e>
                        <m:r>
                          <a:rPr lang="en-GB" i="1">
                            <a:latin typeface="Cambria Math" panose="02040503050406030204" pitchFamily="18" charset="0"/>
                          </a:rPr>
                          <m:t>𝐷</m:t>
                        </m:r>
                      </m:e>
                      <m:sup>
                        <m:r>
                          <a:rPr lang="en-GB" i="1">
                            <a:latin typeface="Cambria Math" panose="02040503050406030204" pitchFamily="18" charset="0"/>
                          </a:rPr>
                          <m:t>′</m:t>
                        </m:r>
                      </m:sup>
                    </m:sSup>
                  </m:oMath>
                </a14:m>
                <a:r>
                  <a:rPr lang="tr-TR" dirty="0" smtClean="0"/>
                  <a:t> </a:t>
                </a:r>
              </a:p>
              <a:p>
                <a:pPr marL="0" indent="0">
                  <a:lnSpc>
                    <a:spcPct val="150000"/>
                  </a:lnSpc>
                  <a:buNone/>
                </a:pPr>
                <a:r>
                  <a:rPr lang="en-US" dirty="0"/>
                  <a:t>breakeven point </a:t>
                </a:r>
                <a:r>
                  <a:rPr lang="tr-TR" dirty="0" smtClean="0"/>
                  <a:t>=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𝐷</m:t>
                        </m:r>
                      </m:e>
                      <m:sup>
                        <m:r>
                          <a:rPr lang="en-GB" i="1">
                            <a:latin typeface="Cambria Math" panose="02040503050406030204" pitchFamily="18" charset="0"/>
                          </a:rPr>
                          <m:t>′</m:t>
                        </m:r>
                      </m:sup>
                    </m:sSup>
                  </m:oMath>
                </a14:m>
                <a:r>
                  <a:rPr lang="tr-TR" dirty="0" smtClean="0"/>
                  <a:t> = 1270 pizzas</a:t>
                </a:r>
                <a:endParaRPr lang="en-GB" dirty="0"/>
              </a:p>
              <a:p>
                <a:pPr marL="0" indent="0">
                  <a:lnSpc>
                    <a:spcPct val="150000"/>
                  </a:lnSpc>
                  <a:buNone/>
                </a:pPr>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GB">
                    <a:noFill/>
                  </a:rPr>
                  <a:t> </a:t>
                </a:r>
              </a:p>
            </p:txBody>
          </p:sp>
        </mc:Fallback>
      </mc:AlternateContent>
      <p:sp>
        <p:nvSpPr>
          <p:cNvPr id="4" name="Title 1"/>
          <p:cNvSpPr>
            <a:spLocks noGrp="1"/>
          </p:cNvSpPr>
          <p:nvPr>
            <p:ph type="title"/>
          </p:nvPr>
        </p:nvSpPr>
        <p:spPr>
          <a:xfrm>
            <a:off x="838200" y="365125"/>
            <a:ext cx="10515600" cy="1325563"/>
          </a:xfrm>
        </p:spPr>
        <p:txBody>
          <a:bodyPr/>
          <a:lstStyle/>
          <a:p>
            <a:r>
              <a:rPr lang="en-GB" dirty="0"/>
              <a:t>Solution </a:t>
            </a:r>
            <a:r>
              <a:rPr lang="tr-TR" dirty="0" smtClean="0"/>
              <a:t>2</a:t>
            </a:r>
            <a:r>
              <a:rPr lang="en-GB" dirty="0"/>
              <a:t/>
            </a:r>
            <a:br>
              <a:rPr lang="en-GB" dirty="0"/>
            </a:br>
            <a:r>
              <a:rPr lang="en-GB" sz="2800" i="1" dirty="0"/>
              <a:t>Breakeven Analysis – Scenario 1</a:t>
            </a:r>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24</a:t>
            </a:fld>
            <a:endParaRPr lang="en-GB"/>
          </a:p>
        </p:txBody>
      </p:sp>
    </p:spTree>
    <p:extLst>
      <p:ext uri="{BB962C8B-B14F-4D97-AF65-F5344CB8AC3E}">
        <p14:creationId xmlns:p14="http://schemas.microsoft.com/office/powerpoint/2010/main" val="1753834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a:t>
            </a:r>
            <a:r>
              <a:rPr lang="en-US" i="1" dirty="0"/>
              <a:t>Surfacing a new highway</a:t>
            </a:r>
            <a:r>
              <a:rPr lang="en-US" dirty="0"/>
              <a:t> example in which the following costs are related to two alternatives, site A and site B. What is the BREAKEVEN quantity of mixed asphalt at which SITES A and B are indifferent?</a:t>
            </a:r>
          </a:p>
          <a:p>
            <a:pPr marL="0" indent="0">
              <a:buNone/>
            </a:pPr>
            <a:r>
              <a:rPr lang="en-US" dirty="0"/>
              <a:t/>
            </a:r>
            <a:br>
              <a:rPr lang="en-US" dirty="0"/>
            </a:br>
            <a:endParaRPr lang="en-GB" dirty="0"/>
          </a:p>
        </p:txBody>
      </p:sp>
      <p:sp>
        <p:nvSpPr>
          <p:cNvPr id="4" name="Title 1"/>
          <p:cNvSpPr>
            <a:spLocks noGrp="1"/>
          </p:cNvSpPr>
          <p:nvPr>
            <p:ph type="title"/>
          </p:nvPr>
        </p:nvSpPr>
        <p:spPr>
          <a:xfrm>
            <a:off x="838200" y="365125"/>
            <a:ext cx="10515600" cy="1325563"/>
          </a:xfrm>
        </p:spPr>
        <p:txBody>
          <a:bodyPr/>
          <a:lstStyle/>
          <a:p>
            <a:r>
              <a:rPr lang="en-GB" dirty="0"/>
              <a:t>Example </a:t>
            </a:r>
            <a:r>
              <a:rPr lang="tr-TR" dirty="0" smtClean="0"/>
              <a:t>3</a:t>
            </a:r>
            <a:r>
              <a:rPr lang="en-GB" dirty="0"/>
              <a:t/>
            </a:r>
            <a:br>
              <a:rPr lang="en-GB" dirty="0"/>
            </a:br>
            <a:r>
              <a:rPr lang="en-GB" sz="2800" i="1" dirty="0"/>
              <a:t>Breakeven Analysis – Scenario 1</a:t>
            </a:r>
          </a:p>
        </p:txBody>
      </p:sp>
      <p:graphicFrame>
        <p:nvGraphicFramePr>
          <p:cNvPr id="5" name="Table 4"/>
          <p:cNvGraphicFramePr>
            <a:graphicFrameLocks noGrp="1"/>
          </p:cNvGraphicFramePr>
          <p:nvPr>
            <p:extLst/>
          </p:nvPr>
        </p:nvGraphicFramePr>
        <p:xfrm>
          <a:off x="3421803" y="3742266"/>
          <a:ext cx="5348394" cy="1554480"/>
        </p:xfrm>
        <a:graphic>
          <a:graphicData uri="http://schemas.openxmlformats.org/drawingml/2006/table">
            <a:tbl>
              <a:tblPr firstRow="1" bandRow="1">
                <a:tableStyleId>{2D5ABB26-0587-4C30-8999-92F81FD0307C}</a:tableStyleId>
              </a:tblPr>
              <a:tblGrid>
                <a:gridCol w="2315633">
                  <a:extLst>
                    <a:ext uri="{9D8B030D-6E8A-4147-A177-3AD203B41FA5}">
                      <a16:colId xmlns:a16="http://schemas.microsoft.com/office/drawing/2014/main" val="516029614"/>
                    </a:ext>
                  </a:extLst>
                </a:gridCol>
                <a:gridCol w="1438593">
                  <a:extLst>
                    <a:ext uri="{9D8B030D-6E8A-4147-A177-3AD203B41FA5}">
                      <a16:colId xmlns:a16="http://schemas.microsoft.com/office/drawing/2014/main" val="2831644469"/>
                    </a:ext>
                  </a:extLst>
                </a:gridCol>
                <a:gridCol w="1594168">
                  <a:extLst>
                    <a:ext uri="{9D8B030D-6E8A-4147-A177-3AD203B41FA5}">
                      <a16:colId xmlns:a16="http://schemas.microsoft.com/office/drawing/2014/main" val="944932891"/>
                    </a:ext>
                  </a:extLst>
                </a:gridCol>
              </a:tblGrid>
              <a:tr h="370840">
                <a:tc>
                  <a:txBody>
                    <a:bodyPr/>
                    <a:lstStyle/>
                    <a:p>
                      <a:r>
                        <a:rPr lang="en-GB" sz="2800" b="1" dirty="0"/>
                        <a:t>Costs</a:t>
                      </a:r>
                    </a:p>
                  </a:txBody>
                  <a:tcPr>
                    <a:lnB w="12700" cap="flat" cmpd="sng" algn="ctr">
                      <a:solidFill>
                        <a:schemeClr val="tx1"/>
                      </a:solidFill>
                      <a:prstDash val="solid"/>
                      <a:round/>
                      <a:headEnd type="none" w="med" len="med"/>
                      <a:tailEnd type="none" w="med" len="med"/>
                    </a:lnB>
                  </a:tcPr>
                </a:tc>
                <a:tc>
                  <a:txBody>
                    <a:bodyPr/>
                    <a:lstStyle/>
                    <a:p>
                      <a:r>
                        <a:rPr lang="en-GB" sz="2800" b="1" dirty="0"/>
                        <a:t>Site A</a:t>
                      </a:r>
                    </a:p>
                  </a:txBody>
                  <a:tcPr>
                    <a:lnB w="12700" cap="flat" cmpd="sng" algn="ctr">
                      <a:solidFill>
                        <a:schemeClr val="tx1"/>
                      </a:solidFill>
                      <a:prstDash val="solid"/>
                      <a:round/>
                      <a:headEnd type="none" w="med" len="med"/>
                      <a:tailEnd type="none" w="med" len="med"/>
                    </a:lnB>
                  </a:tcPr>
                </a:tc>
                <a:tc>
                  <a:txBody>
                    <a:bodyPr/>
                    <a:lstStyle/>
                    <a:p>
                      <a:r>
                        <a:rPr lang="en-GB" sz="2800" b="1" dirty="0"/>
                        <a:t>Site 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864977"/>
                  </a:ext>
                </a:extLst>
              </a:tr>
              <a:tr h="370840">
                <a:tc>
                  <a:txBody>
                    <a:bodyPr/>
                    <a:lstStyle/>
                    <a:p>
                      <a:r>
                        <a:rPr lang="en-GB" sz="2800" dirty="0"/>
                        <a:t>Fixed Cost</a:t>
                      </a:r>
                    </a:p>
                  </a:txBody>
                  <a:tcPr>
                    <a:lnT w="12700" cap="flat" cmpd="sng" algn="ctr">
                      <a:solidFill>
                        <a:schemeClr val="tx1"/>
                      </a:solidFill>
                      <a:prstDash val="solid"/>
                      <a:round/>
                      <a:headEnd type="none" w="med" len="med"/>
                      <a:tailEnd type="none" w="med" len="med"/>
                    </a:lnT>
                  </a:tcPr>
                </a:tc>
                <a:tc>
                  <a:txBody>
                    <a:bodyPr/>
                    <a:lstStyle/>
                    <a:p>
                      <a:r>
                        <a:rPr lang="en-GB" sz="2800" dirty="0"/>
                        <a:t>$19,000</a:t>
                      </a:r>
                    </a:p>
                  </a:txBody>
                  <a:tcPr>
                    <a:lnT w="12700" cap="flat" cmpd="sng" algn="ctr">
                      <a:solidFill>
                        <a:schemeClr val="tx1"/>
                      </a:solidFill>
                      <a:prstDash val="solid"/>
                      <a:round/>
                      <a:headEnd type="none" w="med" len="med"/>
                      <a:tailEnd type="none" w="med" len="med"/>
                    </a:lnT>
                  </a:tcPr>
                </a:tc>
                <a:tc>
                  <a:txBody>
                    <a:bodyPr/>
                    <a:lstStyle/>
                    <a:p>
                      <a:r>
                        <a:rPr lang="en-GB" sz="2800" dirty="0"/>
                        <a:t>$53,160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7270224"/>
                  </a:ext>
                </a:extLst>
              </a:tr>
              <a:tr h="370840">
                <a:tc>
                  <a:txBody>
                    <a:bodyPr/>
                    <a:lstStyle/>
                    <a:p>
                      <a:r>
                        <a:rPr lang="en-GB" sz="2800" dirty="0"/>
                        <a:t>Variable Cost</a:t>
                      </a:r>
                    </a:p>
                  </a:txBody>
                  <a:tcPr/>
                </a:tc>
                <a:tc>
                  <a:txBody>
                    <a:bodyPr/>
                    <a:lstStyle/>
                    <a:p>
                      <a:r>
                        <a:rPr lang="en-GB" sz="2800" dirty="0"/>
                        <a:t>$6.9/m</a:t>
                      </a:r>
                      <a:r>
                        <a:rPr lang="en-GB" sz="2800" baseline="30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$4.95/m</a:t>
                      </a:r>
                      <a:r>
                        <a:rPr lang="en-GB" sz="2800" baseline="30000" dirty="0"/>
                        <a:t>3</a:t>
                      </a:r>
                    </a:p>
                  </a:txBody>
                  <a:tcPr/>
                </a:tc>
                <a:extLst>
                  <a:ext uri="{0D108BD9-81ED-4DB2-BD59-A6C34878D82A}">
                    <a16:rowId xmlns:a16="http://schemas.microsoft.com/office/drawing/2014/main" val="643526606"/>
                  </a:ext>
                </a:extLst>
              </a:tr>
            </a:tbl>
          </a:graphicData>
        </a:graphic>
      </p:graphicFrame>
      <p:sp>
        <p:nvSpPr>
          <p:cNvPr id="2" name="Footer Placeholder 1"/>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25</a:t>
            </a:fld>
            <a:endParaRPr lang="en-GB"/>
          </a:p>
        </p:txBody>
      </p:sp>
    </p:spTree>
    <p:extLst>
      <p:ext uri="{BB962C8B-B14F-4D97-AF65-F5344CB8AC3E}">
        <p14:creationId xmlns:p14="http://schemas.microsoft.com/office/powerpoint/2010/main" val="22121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GB" dirty="0"/>
              <a:t>Solution </a:t>
            </a:r>
            <a:r>
              <a:rPr lang="tr-TR" dirty="0" smtClean="0"/>
              <a:t>3</a:t>
            </a:r>
            <a:r>
              <a:rPr lang="en-GB" dirty="0"/>
              <a:t/>
            </a:r>
            <a:br>
              <a:rPr lang="en-GB" dirty="0"/>
            </a:br>
            <a:r>
              <a:rPr lang="en-GB" sz="2800" i="1" dirty="0"/>
              <a:t>Breakeven Analysis – Scenario 1</a:t>
            </a:r>
          </a:p>
        </p:txBody>
      </p:sp>
      <p:sp>
        <p:nvSpPr>
          <p:cNvPr id="27" name="Rectangle 26"/>
          <p:cNvSpPr/>
          <p:nvPr/>
        </p:nvSpPr>
        <p:spPr>
          <a:xfrm>
            <a:off x="838200" y="1864796"/>
            <a:ext cx="5250668" cy="369332"/>
          </a:xfrm>
          <a:prstGeom prst="rect">
            <a:avLst/>
          </a:prstGeom>
        </p:spPr>
        <p:txBody>
          <a:bodyPr wrap="none">
            <a:spAutoFit/>
          </a:bodyPr>
          <a:lstStyle/>
          <a:p>
            <a:r>
              <a:rPr lang="en-GB" b="1" dirty="0"/>
              <a:t>BREAKEVEN ANALYSIS for the LEAST COST alternative</a:t>
            </a:r>
          </a:p>
        </p:txBody>
      </p:sp>
      <p:cxnSp>
        <p:nvCxnSpPr>
          <p:cNvPr id="29" name="Straight Connector 28"/>
          <p:cNvCxnSpPr/>
          <p:nvPr/>
        </p:nvCxnSpPr>
        <p:spPr>
          <a:xfrm>
            <a:off x="3886200" y="2641600"/>
            <a:ext cx="0" cy="3035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886200" y="5270500"/>
            <a:ext cx="5715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16200000">
            <a:off x="2243842" y="3937684"/>
            <a:ext cx="913070" cy="369332"/>
          </a:xfrm>
          <a:prstGeom prst="rect">
            <a:avLst/>
          </a:prstGeom>
        </p:spPr>
        <p:txBody>
          <a:bodyPr wrap="none">
            <a:spAutoFit/>
          </a:bodyPr>
          <a:lstStyle/>
          <a:p>
            <a:r>
              <a:rPr lang="en-GB" b="1" dirty="0"/>
              <a:t>Cost ($)</a:t>
            </a:r>
          </a:p>
        </p:txBody>
      </p:sp>
      <p:sp>
        <p:nvSpPr>
          <p:cNvPr id="36" name="Rectangle 35"/>
          <p:cNvSpPr/>
          <p:nvPr/>
        </p:nvSpPr>
        <p:spPr>
          <a:xfrm>
            <a:off x="5158779" y="5756571"/>
            <a:ext cx="3169842" cy="369332"/>
          </a:xfrm>
          <a:prstGeom prst="rect">
            <a:avLst/>
          </a:prstGeom>
        </p:spPr>
        <p:txBody>
          <a:bodyPr wrap="none">
            <a:spAutoFit/>
          </a:bodyPr>
          <a:lstStyle/>
          <a:p>
            <a:r>
              <a:rPr lang="en-GB" b="1" dirty="0"/>
              <a:t>Quantity of mixed asphalt (m</a:t>
            </a:r>
            <a:r>
              <a:rPr lang="en-GB" b="1" baseline="30000" dirty="0"/>
              <a:t>3</a:t>
            </a:r>
            <a:r>
              <a:rPr lang="en-GB" b="1" dirty="0"/>
              <a:t>)</a:t>
            </a:r>
          </a:p>
        </p:txBody>
      </p:sp>
      <p:sp>
        <p:nvSpPr>
          <p:cNvPr id="37" name="Rectangle 36"/>
          <p:cNvSpPr/>
          <p:nvPr/>
        </p:nvSpPr>
        <p:spPr>
          <a:xfrm>
            <a:off x="3025067" y="2472323"/>
            <a:ext cx="861133" cy="338554"/>
          </a:xfrm>
          <a:prstGeom prst="rect">
            <a:avLst/>
          </a:prstGeom>
        </p:spPr>
        <p:txBody>
          <a:bodyPr wrap="none">
            <a:spAutoFit/>
          </a:bodyPr>
          <a:lstStyle/>
          <a:p>
            <a:r>
              <a:rPr lang="en-GB" sz="1600" dirty="0"/>
              <a:t>650,000</a:t>
            </a:r>
          </a:p>
        </p:txBody>
      </p:sp>
      <p:sp>
        <p:nvSpPr>
          <p:cNvPr id="39" name="Rectangle 38"/>
          <p:cNvSpPr/>
          <p:nvPr/>
        </p:nvSpPr>
        <p:spPr>
          <a:xfrm>
            <a:off x="3025067" y="3483838"/>
            <a:ext cx="861133" cy="338554"/>
          </a:xfrm>
          <a:prstGeom prst="rect">
            <a:avLst/>
          </a:prstGeom>
        </p:spPr>
        <p:txBody>
          <a:bodyPr wrap="none">
            <a:spAutoFit/>
          </a:bodyPr>
          <a:lstStyle/>
          <a:p>
            <a:r>
              <a:rPr lang="en-GB" sz="1600" dirty="0"/>
              <a:t>400,000</a:t>
            </a:r>
          </a:p>
        </p:txBody>
      </p:sp>
      <p:sp>
        <p:nvSpPr>
          <p:cNvPr id="40" name="Rectangle 39"/>
          <p:cNvSpPr/>
          <p:nvPr/>
        </p:nvSpPr>
        <p:spPr>
          <a:xfrm>
            <a:off x="3025067" y="4487876"/>
            <a:ext cx="861133" cy="338554"/>
          </a:xfrm>
          <a:prstGeom prst="rect">
            <a:avLst/>
          </a:prstGeom>
        </p:spPr>
        <p:txBody>
          <a:bodyPr wrap="none">
            <a:spAutoFit/>
          </a:bodyPr>
          <a:lstStyle/>
          <a:p>
            <a:r>
              <a:rPr lang="en-GB" sz="1600" dirty="0"/>
              <a:t>150,000</a:t>
            </a:r>
          </a:p>
        </p:txBody>
      </p:sp>
      <p:sp>
        <p:nvSpPr>
          <p:cNvPr id="41" name="Rectangle 40"/>
          <p:cNvSpPr/>
          <p:nvPr/>
        </p:nvSpPr>
        <p:spPr>
          <a:xfrm>
            <a:off x="3025067" y="5475816"/>
            <a:ext cx="923651" cy="338554"/>
          </a:xfrm>
          <a:prstGeom prst="rect">
            <a:avLst/>
          </a:prstGeom>
        </p:spPr>
        <p:txBody>
          <a:bodyPr wrap="none">
            <a:spAutoFit/>
          </a:bodyPr>
          <a:lstStyle/>
          <a:p>
            <a:r>
              <a:rPr lang="en-GB" sz="1600" dirty="0"/>
              <a:t>-100,000</a:t>
            </a:r>
          </a:p>
        </p:txBody>
      </p:sp>
      <p:sp>
        <p:nvSpPr>
          <p:cNvPr id="42" name="Rectangle 41"/>
          <p:cNvSpPr/>
          <p:nvPr/>
        </p:nvSpPr>
        <p:spPr>
          <a:xfrm>
            <a:off x="5452001" y="5344241"/>
            <a:ext cx="756938" cy="338554"/>
          </a:xfrm>
          <a:prstGeom prst="rect">
            <a:avLst/>
          </a:prstGeom>
        </p:spPr>
        <p:txBody>
          <a:bodyPr wrap="none">
            <a:spAutoFit/>
          </a:bodyPr>
          <a:lstStyle/>
          <a:p>
            <a:r>
              <a:rPr lang="en-GB" sz="1600" dirty="0"/>
              <a:t>17,518</a:t>
            </a:r>
          </a:p>
        </p:txBody>
      </p:sp>
      <p:cxnSp>
        <p:nvCxnSpPr>
          <p:cNvPr id="44" name="Straight Connector 43"/>
          <p:cNvCxnSpPr/>
          <p:nvPr/>
        </p:nvCxnSpPr>
        <p:spPr>
          <a:xfrm>
            <a:off x="5817770" y="2641600"/>
            <a:ext cx="0" cy="2628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886200" y="3726180"/>
            <a:ext cx="5715000" cy="147066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886199" y="4027707"/>
            <a:ext cx="5714999" cy="10105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86199" y="5111076"/>
            <a:ext cx="5714999" cy="4800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134830" y="2834818"/>
            <a:ext cx="1268693" cy="338554"/>
          </a:xfrm>
          <a:prstGeom prst="rect">
            <a:avLst/>
          </a:prstGeom>
        </p:spPr>
        <p:txBody>
          <a:bodyPr wrap="square">
            <a:spAutoFit/>
          </a:bodyPr>
          <a:lstStyle/>
          <a:p>
            <a:r>
              <a:rPr lang="en-GB" sz="1600" dirty="0"/>
              <a:t>Site A is the</a:t>
            </a:r>
          </a:p>
        </p:txBody>
      </p:sp>
      <p:sp>
        <p:nvSpPr>
          <p:cNvPr id="53" name="Rectangle 52"/>
          <p:cNvSpPr/>
          <p:nvPr/>
        </p:nvSpPr>
        <p:spPr>
          <a:xfrm>
            <a:off x="7694274" y="2834818"/>
            <a:ext cx="1268693" cy="338554"/>
          </a:xfrm>
          <a:prstGeom prst="rect">
            <a:avLst/>
          </a:prstGeom>
        </p:spPr>
        <p:txBody>
          <a:bodyPr wrap="square">
            <a:spAutoFit/>
          </a:bodyPr>
          <a:lstStyle/>
          <a:p>
            <a:r>
              <a:rPr lang="en-GB" sz="1600" dirty="0"/>
              <a:t>Site B is the</a:t>
            </a:r>
          </a:p>
        </p:txBody>
      </p:sp>
      <p:sp>
        <p:nvSpPr>
          <p:cNvPr id="54" name="Rectangle 53"/>
          <p:cNvSpPr/>
          <p:nvPr/>
        </p:nvSpPr>
        <p:spPr>
          <a:xfrm>
            <a:off x="10602355" y="3140496"/>
            <a:ext cx="1146917" cy="830997"/>
          </a:xfrm>
          <a:prstGeom prst="rect">
            <a:avLst/>
          </a:prstGeom>
        </p:spPr>
        <p:txBody>
          <a:bodyPr wrap="none">
            <a:spAutoFit/>
          </a:bodyPr>
          <a:lstStyle/>
          <a:p>
            <a:r>
              <a:rPr lang="en-GB" sz="1600" dirty="0"/>
              <a:t>CT(A)          </a:t>
            </a:r>
          </a:p>
          <a:p>
            <a:r>
              <a:rPr lang="en-GB" sz="1600" dirty="0"/>
              <a:t>CT(B)</a:t>
            </a:r>
          </a:p>
          <a:p>
            <a:r>
              <a:rPr lang="en-GB" sz="1600" dirty="0"/>
              <a:t>CT(B)-CT(A)</a:t>
            </a:r>
          </a:p>
        </p:txBody>
      </p:sp>
      <p:cxnSp>
        <p:nvCxnSpPr>
          <p:cNvPr id="55" name="Straight Connector 54"/>
          <p:cNvCxnSpPr/>
          <p:nvPr/>
        </p:nvCxnSpPr>
        <p:spPr>
          <a:xfrm>
            <a:off x="10247639" y="3309848"/>
            <a:ext cx="414799"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247639" y="3555993"/>
            <a:ext cx="41479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247639" y="3802137"/>
            <a:ext cx="414799"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GB"/>
              <a:t>U. Mahir Yıldırım</a:t>
            </a:r>
          </a:p>
        </p:txBody>
      </p:sp>
      <p:sp>
        <p:nvSpPr>
          <p:cNvPr id="3" name="Slide Number Placeholder 2"/>
          <p:cNvSpPr>
            <a:spLocks noGrp="1"/>
          </p:cNvSpPr>
          <p:nvPr>
            <p:ph type="sldNum" sz="quarter" idx="12"/>
          </p:nvPr>
        </p:nvSpPr>
        <p:spPr/>
        <p:txBody>
          <a:bodyPr/>
          <a:lstStyle/>
          <a:p>
            <a:fld id="{1AE36F40-6EB3-4B30-9BDC-3E3CF0A1C0BC}" type="slidenum">
              <a:rPr lang="en-GB" smtClean="0"/>
              <a:t>26</a:t>
            </a:fld>
            <a:endParaRPr lang="en-GB"/>
          </a:p>
        </p:txBody>
      </p:sp>
      <p:sp>
        <p:nvSpPr>
          <p:cNvPr id="25" name="Rectangle 24"/>
          <p:cNvSpPr/>
          <p:nvPr/>
        </p:nvSpPr>
        <p:spPr>
          <a:xfrm>
            <a:off x="4134830" y="3094052"/>
            <a:ext cx="1268693" cy="584775"/>
          </a:xfrm>
          <a:prstGeom prst="rect">
            <a:avLst/>
          </a:prstGeom>
        </p:spPr>
        <p:txBody>
          <a:bodyPr wrap="square">
            <a:spAutoFit/>
          </a:bodyPr>
          <a:lstStyle/>
          <a:p>
            <a:r>
              <a:rPr lang="en-GB" sz="1600" dirty="0"/>
              <a:t>LEAST COST alternative</a:t>
            </a:r>
          </a:p>
        </p:txBody>
      </p:sp>
      <p:sp>
        <p:nvSpPr>
          <p:cNvPr id="26" name="Rectangle 25"/>
          <p:cNvSpPr/>
          <p:nvPr/>
        </p:nvSpPr>
        <p:spPr>
          <a:xfrm>
            <a:off x="7694274" y="3094052"/>
            <a:ext cx="1268693" cy="584775"/>
          </a:xfrm>
          <a:prstGeom prst="rect">
            <a:avLst/>
          </a:prstGeom>
        </p:spPr>
        <p:txBody>
          <a:bodyPr wrap="square">
            <a:spAutoFit/>
          </a:bodyPr>
          <a:lstStyle/>
          <a:p>
            <a:r>
              <a:rPr lang="en-GB" sz="1600" dirty="0"/>
              <a:t>LEAST COST alternative</a:t>
            </a:r>
          </a:p>
        </p:txBody>
      </p:sp>
      <p:sp>
        <p:nvSpPr>
          <p:cNvPr id="28" name="Rectangle 27"/>
          <p:cNvSpPr/>
          <p:nvPr/>
        </p:nvSpPr>
        <p:spPr>
          <a:xfrm>
            <a:off x="4134830" y="3632662"/>
            <a:ext cx="1268693" cy="400110"/>
          </a:xfrm>
          <a:prstGeom prst="rect">
            <a:avLst/>
          </a:prstGeom>
        </p:spPr>
        <p:txBody>
          <a:bodyPr wrap="square">
            <a:spAutoFit/>
          </a:bodyPr>
          <a:lstStyle/>
          <a:p>
            <a:pPr algn="ctr"/>
            <a:r>
              <a:rPr lang="tr-TR" sz="2000" b="1" dirty="0">
                <a:solidFill>
                  <a:srgbClr val="FF0000"/>
                </a:solidFill>
              </a:rPr>
              <a:t>?</a:t>
            </a:r>
            <a:endParaRPr lang="en-GB" sz="2000" b="1" dirty="0">
              <a:solidFill>
                <a:srgbClr val="FF0000"/>
              </a:solidFill>
            </a:endParaRPr>
          </a:p>
        </p:txBody>
      </p:sp>
      <p:sp>
        <p:nvSpPr>
          <p:cNvPr id="31" name="Rectangle 30"/>
          <p:cNvSpPr/>
          <p:nvPr/>
        </p:nvSpPr>
        <p:spPr>
          <a:xfrm>
            <a:off x="7639136" y="3632662"/>
            <a:ext cx="1268693" cy="400110"/>
          </a:xfrm>
          <a:prstGeom prst="rect">
            <a:avLst/>
          </a:prstGeom>
        </p:spPr>
        <p:txBody>
          <a:bodyPr wrap="square">
            <a:spAutoFit/>
          </a:bodyPr>
          <a:lstStyle/>
          <a:p>
            <a:pPr algn="ctr"/>
            <a:r>
              <a:rPr lang="tr-TR" sz="2000" b="1" dirty="0">
                <a:solidFill>
                  <a:srgbClr val="FF0000"/>
                </a:solidFill>
              </a:rPr>
              <a:t>?</a:t>
            </a:r>
            <a:endParaRPr lang="en-GB" sz="2000" b="1" dirty="0">
              <a:solidFill>
                <a:srgbClr val="FF0000"/>
              </a:solidFill>
            </a:endParaRPr>
          </a:p>
        </p:txBody>
      </p:sp>
      <p:sp>
        <p:nvSpPr>
          <p:cNvPr id="5" name="Rectangle 4"/>
          <p:cNvSpPr/>
          <p:nvPr/>
        </p:nvSpPr>
        <p:spPr>
          <a:xfrm>
            <a:off x="4579570" y="3632662"/>
            <a:ext cx="396730" cy="526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8075117" y="3632662"/>
            <a:ext cx="396730" cy="30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2" grpId="0"/>
      <p:bldP spid="53" grpId="0"/>
      <p:bldP spid="25" grpId="0"/>
      <p:bldP spid="26" grpId="0"/>
      <p:bldP spid="28" grpId="0"/>
      <p:bldP spid="31" grpId="0"/>
      <p:bldP spid="5"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91698"/>
          </a:xfrm>
        </p:spPr>
        <p:txBody>
          <a:bodyPr>
            <a:normAutofit fontScale="92500" lnSpcReduction="10000"/>
          </a:bodyPr>
          <a:lstStyle/>
          <a:p>
            <a:r>
              <a:rPr lang="en-US" dirty="0"/>
              <a:t>Three project alternatives are considered as an investment</a:t>
            </a:r>
            <a:br>
              <a:rPr lang="en-US" dirty="0"/>
            </a:br>
            <a:r>
              <a:rPr lang="en-US" dirty="0"/>
              <a:t>opportunity, their cost figures are provided in the following table</a:t>
            </a:r>
          </a:p>
          <a:p>
            <a:endParaRPr lang="en-US" dirty="0"/>
          </a:p>
          <a:p>
            <a:endParaRPr lang="en-US" dirty="0"/>
          </a:p>
          <a:p>
            <a:endParaRPr lang="en-US" dirty="0"/>
          </a:p>
          <a:p>
            <a:endParaRPr lang="en-US" dirty="0"/>
          </a:p>
          <a:p>
            <a:pPr marL="514350" indent="-514350">
              <a:buFont typeface="+mj-lt"/>
              <a:buAutoNum type="alphaLcParenR"/>
            </a:pPr>
            <a:r>
              <a:rPr lang="en-US" dirty="0"/>
              <a:t>Calculate the breakeven point for each pair of alternatives.</a:t>
            </a:r>
          </a:p>
          <a:p>
            <a:pPr marL="514350" indent="-514350">
              <a:buFont typeface="+mj-lt"/>
              <a:buAutoNum type="alphaLcParenR"/>
            </a:pPr>
            <a:r>
              <a:rPr lang="en-US" dirty="0"/>
              <a:t>Show their cost comparison on a graph.</a:t>
            </a:r>
          </a:p>
          <a:p>
            <a:pPr marL="514350" indent="-514350">
              <a:buFont typeface="+mj-lt"/>
              <a:buAutoNum type="alphaLcParenR"/>
            </a:pPr>
            <a:r>
              <a:rPr lang="en-US" dirty="0"/>
              <a:t>For the expected output rate of 10,000 units in the considered</a:t>
            </a:r>
            <a:br>
              <a:rPr lang="en-US" dirty="0"/>
            </a:br>
            <a:r>
              <a:rPr lang="en-US" dirty="0"/>
              <a:t>period, which alternative would you prefer?</a:t>
            </a:r>
            <a:br>
              <a:rPr lang="en-US" dirty="0"/>
            </a:br>
            <a:r>
              <a:rPr lang="en-US" dirty="0"/>
              <a:t>And what is the selling price per unit to make $10,000 profit in that</a:t>
            </a:r>
            <a:br>
              <a:rPr lang="en-US" dirty="0"/>
            </a:br>
            <a:r>
              <a:rPr lang="en-US" dirty="0"/>
              <a:t>period? </a:t>
            </a:r>
            <a:endParaRPr lang="en-GB" dirty="0"/>
          </a:p>
        </p:txBody>
      </p:sp>
      <p:sp>
        <p:nvSpPr>
          <p:cNvPr id="4" name="Title 1"/>
          <p:cNvSpPr>
            <a:spLocks noGrp="1"/>
          </p:cNvSpPr>
          <p:nvPr>
            <p:ph type="title"/>
          </p:nvPr>
        </p:nvSpPr>
        <p:spPr>
          <a:xfrm>
            <a:off x="838200" y="365125"/>
            <a:ext cx="10515600" cy="1325563"/>
          </a:xfrm>
        </p:spPr>
        <p:txBody>
          <a:bodyPr/>
          <a:lstStyle/>
          <a:p>
            <a:r>
              <a:rPr lang="en-GB" dirty="0"/>
              <a:t>Example </a:t>
            </a:r>
            <a:r>
              <a:rPr lang="tr-TR" dirty="0" smtClean="0"/>
              <a:t>4</a:t>
            </a:r>
            <a:r>
              <a:rPr lang="en-GB" dirty="0"/>
              <a:t/>
            </a:r>
            <a:br>
              <a:rPr lang="en-GB" dirty="0"/>
            </a:br>
            <a:r>
              <a:rPr lang="en-GB" sz="2800" i="1" dirty="0"/>
              <a:t>Breakeven Analysis – Scenario 1</a:t>
            </a:r>
          </a:p>
        </p:txBody>
      </p:sp>
      <p:graphicFrame>
        <p:nvGraphicFramePr>
          <p:cNvPr id="5" name="Table 4"/>
          <p:cNvGraphicFramePr>
            <a:graphicFrameLocks noGrp="1"/>
          </p:cNvGraphicFramePr>
          <p:nvPr>
            <p:extLst/>
          </p:nvPr>
        </p:nvGraphicFramePr>
        <p:xfrm>
          <a:off x="2859157" y="2792696"/>
          <a:ext cx="6473686" cy="1188720"/>
        </p:xfrm>
        <a:graphic>
          <a:graphicData uri="http://schemas.openxmlformats.org/drawingml/2006/table">
            <a:tbl>
              <a:tblPr firstRow="1" bandRow="1">
                <a:tableStyleId>{2D5ABB26-0587-4C30-8999-92F81FD0307C}</a:tableStyleId>
              </a:tblPr>
              <a:tblGrid>
                <a:gridCol w="2862757">
                  <a:extLst>
                    <a:ext uri="{9D8B030D-6E8A-4147-A177-3AD203B41FA5}">
                      <a16:colId xmlns:a16="http://schemas.microsoft.com/office/drawing/2014/main" val="516029614"/>
                    </a:ext>
                  </a:extLst>
                </a:gridCol>
                <a:gridCol w="1203643">
                  <a:extLst>
                    <a:ext uri="{9D8B030D-6E8A-4147-A177-3AD203B41FA5}">
                      <a16:colId xmlns:a16="http://schemas.microsoft.com/office/drawing/2014/main" val="2831644469"/>
                    </a:ext>
                  </a:extLst>
                </a:gridCol>
                <a:gridCol w="1203643">
                  <a:extLst>
                    <a:ext uri="{9D8B030D-6E8A-4147-A177-3AD203B41FA5}">
                      <a16:colId xmlns:a16="http://schemas.microsoft.com/office/drawing/2014/main" val="944932891"/>
                    </a:ext>
                  </a:extLst>
                </a:gridCol>
                <a:gridCol w="1203643">
                  <a:extLst>
                    <a:ext uri="{9D8B030D-6E8A-4147-A177-3AD203B41FA5}">
                      <a16:colId xmlns:a16="http://schemas.microsoft.com/office/drawing/2014/main" val="231903526"/>
                    </a:ext>
                  </a:extLst>
                </a:gridCol>
              </a:tblGrid>
              <a:tr h="370840">
                <a:tc>
                  <a:txBody>
                    <a:bodyPr/>
                    <a:lstStyle/>
                    <a:p>
                      <a:r>
                        <a:rPr lang="en-GB" sz="2000" b="1" dirty="0"/>
                        <a:t>Costs</a:t>
                      </a:r>
                    </a:p>
                  </a:txBody>
                  <a:tcPr>
                    <a:lnB w="12700" cap="flat" cmpd="sng" algn="ctr">
                      <a:solidFill>
                        <a:schemeClr val="tx1"/>
                      </a:solidFill>
                      <a:prstDash val="solid"/>
                      <a:round/>
                      <a:headEnd type="none" w="med" len="med"/>
                      <a:tailEnd type="none" w="med" len="med"/>
                    </a:lnB>
                  </a:tcPr>
                </a:tc>
                <a:tc>
                  <a:txBody>
                    <a:bodyPr/>
                    <a:lstStyle/>
                    <a:p>
                      <a:pPr algn="ctr"/>
                      <a:r>
                        <a:rPr lang="en-GB" sz="2000" b="1" dirty="0"/>
                        <a:t>A</a:t>
                      </a:r>
                    </a:p>
                  </a:txBody>
                  <a:tcPr>
                    <a:lnB w="12700" cap="flat" cmpd="sng" algn="ctr">
                      <a:solidFill>
                        <a:schemeClr val="tx1"/>
                      </a:solidFill>
                      <a:prstDash val="solid"/>
                      <a:round/>
                      <a:headEnd type="none" w="med" len="med"/>
                      <a:tailEnd type="none" w="med" len="med"/>
                    </a:lnB>
                  </a:tcPr>
                </a:tc>
                <a:tc>
                  <a:txBody>
                    <a:bodyPr/>
                    <a:lstStyle/>
                    <a:p>
                      <a:pPr algn="ctr"/>
                      <a:r>
                        <a:rPr lang="en-GB" sz="2000" b="1" dirty="0"/>
                        <a:t>B</a:t>
                      </a:r>
                    </a:p>
                  </a:txBody>
                  <a:tcPr>
                    <a:lnB w="12700" cap="flat" cmpd="sng" algn="ctr">
                      <a:solidFill>
                        <a:schemeClr val="tx1"/>
                      </a:solidFill>
                      <a:prstDash val="solid"/>
                      <a:round/>
                      <a:headEnd type="none" w="med" len="med"/>
                      <a:tailEnd type="none" w="med" len="med"/>
                    </a:lnB>
                  </a:tcPr>
                </a:tc>
                <a:tc>
                  <a:txBody>
                    <a:bodyPr/>
                    <a:lstStyle/>
                    <a:p>
                      <a:pPr algn="ctr"/>
                      <a:r>
                        <a:rPr lang="en-GB" sz="2000" b="1" dirty="0"/>
                        <a:t>C</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864977"/>
                  </a:ext>
                </a:extLst>
              </a:tr>
              <a:tr h="370840">
                <a:tc>
                  <a:txBody>
                    <a:bodyPr/>
                    <a:lstStyle/>
                    <a:p>
                      <a:r>
                        <a:rPr lang="en-GB" sz="2000" dirty="0"/>
                        <a:t>Fixed Cost</a:t>
                      </a:r>
                    </a:p>
                  </a:txBody>
                  <a:tcPr>
                    <a:lnT w="12700" cap="flat" cmpd="sng" algn="ctr">
                      <a:solidFill>
                        <a:schemeClr val="tx1"/>
                      </a:solidFill>
                      <a:prstDash val="solid"/>
                      <a:round/>
                      <a:headEnd type="none" w="med" len="med"/>
                      <a:tailEnd type="none" w="med" len="med"/>
                    </a:lnT>
                  </a:tcPr>
                </a:tc>
                <a:tc>
                  <a:txBody>
                    <a:bodyPr/>
                    <a:lstStyle/>
                    <a:p>
                      <a:pPr algn="ctr"/>
                      <a:r>
                        <a:rPr lang="en-GB" sz="2000" dirty="0"/>
                        <a:t>$100,000</a:t>
                      </a:r>
                    </a:p>
                  </a:txBody>
                  <a:tcPr>
                    <a:lnT w="12700" cap="flat" cmpd="sng" algn="ctr">
                      <a:solidFill>
                        <a:schemeClr val="tx1"/>
                      </a:solidFill>
                      <a:prstDash val="solid"/>
                      <a:round/>
                      <a:headEnd type="none" w="med" len="med"/>
                      <a:tailEnd type="none" w="med" len="med"/>
                    </a:lnT>
                  </a:tcPr>
                </a:tc>
                <a:tc>
                  <a:txBody>
                    <a:bodyPr/>
                    <a:lstStyle/>
                    <a:p>
                      <a:pPr algn="ctr"/>
                      <a:r>
                        <a:rPr lang="en-GB" sz="2000" dirty="0"/>
                        <a:t>$120,000</a:t>
                      </a:r>
                    </a:p>
                  </a:txBody>
                  <a:tcPr>
                    <a:lnT w="12700" cap="flat" cmpd="sng" algn="ctr">
                      <a:solidFill>
                        <a:schemeClr val="tx1"/>
                      </a:solidFill>
                      <a:prstDash val="solid"/>
                      <a:round/>
                      <a:headEnd type="none" w="med" len="med"/>
                      <a:tailEnd type="none" w="med" len="med"/>
                    </a:lnT>
                  </a:tcPr>
                </a:tc>
                <a:tc>
                  <a:txBody>
                    <a:bodyPr/>
                    <a:lstStyle/>
                    <a:p>
                      <a:pPr algn="ctr"/>
                      <a:r>
                        <a:rPr lang="en-GB" sz="2000" dirty="0"/>
                        <a:t>$150,000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7270224"/>
                  </a:ext>
                </a:extLst>
              </a:tr>
              <a:tr h="370840">
                <a:tc>
                  <a:txBody>
                    <a:bodyPr/>
                    <a:lstStyle/>
                    <a:p>
                      <a:r>
                        <a:rPr lang="en-GB" sz="2000" dirty="0"/>
                        <a:t>Variable Cost ($/unit)</a:t>
                      </a:r>
                    </a:p>
                  </a:txBody>
                  <a:tcPr/>
                </a:tc>
                <a:tc>
                  <a:txBody>
                    <a:bodyPr/>
                    <a:lstStyle/>
                    <a:p>
                      <a:pPr algn="ctr"/>
                      <a:r>
                        <a:rPr lang="en-GB" sz="2000" dirty="0"/>
                        <a:t>15</a:t>
                      </a:r>
                      <a:endParaRPr lang="en-GB" sz="2000"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12</a:t>
                      </a:r>
                      <a:endParaRPr lang="en-GB" sz="2000"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10</a:t>
                      </a:r>
                      <a:endParaRPr lang="en-GB" sz="2000" baseline="30000" dirty="0"/>
                    </a:p>
                  </a:txBody>
                  <a:tcPr/>
                </a:tc>
                <a:extLst>
                  <a:ext uri="{0D108BD9-81ED-4DB2-BD59-A6C34878D82A}">
                    <a16:rowId xmlns:a16="http://schemas.microsoft.com/office/drawing/2014/main" val="643526606"/>
                  </a:ext>
                </a:extLst>
              </a:tr>
            </a:tbl>
          </a:graphicData>
        </a:graphic>
      </p:graphicFrame>
      <p:sp>
        <p:nvSpPr>
          <p:cNvPr id="2" name="Footer Placeholder 1"/>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27</a:t>
            </a:fld>
            <a:endParaRPr lang="en-GB"/>
          </a:p>
        </p:txBody>
      </p:sp>
    </p:spTree>
    <p:extLst>
      <p:ext uri="{BB962C8B-B14F-4D97-AF65-F5344CB8AC3E}">
        <p14:creationId xmlns:p14="http://schemas.microsoft.com/office/powerpoint/2010/main" val="4224226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GB" dirty="0"/>
              <a:t>Solution </a:t>
            </a:r>
            <a:r>
              <a:rPr lang="tr-TR" dirty="0" smtClean="0"/>
              <a:t>4</a:t>
            </a:r>
            <a:r>
              <a:rPr lang="en-GB" dirty="0"/>
              <a:t/>
            </a:r>
            <a:br>
              <a:rPr lang="en-GB" dirty="0"/>
            </a:br>
            <a:r>
              <a:rPr lang="en-GB" sz="2800" i="1" dirty="0"/>
              <a:t>Breakeven Analysis – Scenario 1</a:t>
            </a:r>
          </a:p>
        </p:txBody>
      </p:sp>
      <p:cxnSp>
        <p:nvCxnSpPr>
          <p:cNvPr id="5" name="Straight Connector 4"/>
          <p:cNvCxnSpPr/>
          <p:nvPr/>
        </p:nvCxnSpPr>
        <p:spPr>
          <a:xfrm>
            <a:off x="3698630" y="1996831"/>
            <a:ext cx="0" cy="3137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622675" y="5080000"/>
            <a:ext cx="5715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98630" y="2470150"/>
            <a:ext cx="5605131" cy="164084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698629" y="1996831"/>
            <a:ext cx="5605132" cy="24254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98628" y="2325677"/>
            <a:ext cx="5605132" cy="1986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63988" y="1996831"/>
            <a:ext cx="0" cy="31371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79820" y="1996831"/>
            <a:ext cx="0" cy="31371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20176" y="5174625"/>
            <a:ext cx="652743" cy="338554"/>
          </a:xfrm>
          <a:prstGeom prst="rect">
            <a:avLst/>
          </a:prstGeom>
        </p:spPr>
        <p:txBody>
          <a:bodyPr wrap="none">
            <a:spAutoFit/>
          </a:bodyPr>
          <a:lstStyle/>
          <a:p>
            <a:r>
              <a:rPr lang="en-GB" sz="1600" dirty="0"/>
              <a:t>6,667</a:t>
            </a:r>
          </a:p>
        </p:txBody>
      </p:sp>
      <p:sp>
        <p:nvSpPr>
          <p:cNvPr id="20" name="Rectangle 19"/>
          <p:cNvSpPr/>
          <p:nvPr/>
        </p:nvSpPr>
        <p:spPr>
          <a:xfrm>
            <a:off x="5646686" y="5174625"/>
            <a:ext cx="756938" cy="338554"/>
          </a:xfrm>
          <a:prstGeom prst="rect">
            <a:avLst/>
          </a:prstGeom>
        </p:spPr>
        <p:txBody>
          <a:bodyPr wrap="none">
            <a:spAutoFit/>
          </a:bodyPr>
          <a:lstStyle/>
          <a:p>
            <a:r>
              <a:rPr lang="en-GB" sz="1600" dirty="0"/>
              <a:t>10,000</a:t>
            </a:r>
          </a:p>
        </p:txBody>
      </p:sp>
      <p:sp>
        <p:nvSpPr>
          <p:cNvPr id="21" name="Rectangle 20"/>
          <p:cNvSpPr/>
          <p:nvPr/>
        </p:nvSpPr>
        <p:spPr>
          <a:xfrm>
            <a:off x="6627545" y="5174625"/>
            <a:ext cx="756938" cy="338554"/>
          </a:xfrm>
          <a:prstGeom prst="rect">
            <a:avLst/>
          </a:prstGeom>
        </p:spPr>
        <p:txBody>
          <a:bodyPr wrap="none">
            <a:spAutoFit/>
          </a:bodyPr>
          <a:lstStyle/>
          <a:p>
            <a:r>
              <a:rPr lang="en-GB" sz="1600" dirty="0"/>
              <a:t>15,000</a:t>
            </a:r>
          </a:p>
        </p:txBody>
      </p:sp>
      <p:sp>
        <p:nvSpPr>
          <p:cNvPr id="25" name="Rectangle 24"/>
          <p:cNvSpPr/>
          <p:nvPr/>
        </p:nvSpPr>
        <p:spPr>
          <a:xfrm>
            <a:off x="3752338" y="4406451"/>
            <a:ext cx="1411650" cy="523220"/>
          </a:xfrm>
          <a:prstGeom prst="rect">
            <a:avLst/>
          </a:prstGeom>
        </p:spPr>
        <p:txBody>
          <a:bodyPr wrap="square">
            <a:spAutoFit/>
          </a:bodyPr>
          <a:lstStyle/>
          <a:p>
            <a:r>
              <a:rPr lang="en-GB" sz="1400" dirty="0"/>
              <a:t>The LEAST COST alternative is A</a:t>
            </a:r>
          </a:p>
        </p:txBody>
      </p:sp>
      <p:sp>
        <p:nvSpPr>
          <p:cNvPr id="27" name="Rectangle 26"/>
          <p:cNvSpPr/>
          <p:nvPr/>
        </p:nvSpPr>
        <p:spPr>
          <a:xfrm>
            <a:off x="7451307" y="4406451"/>
            <a:ext cx="1411650" cy="523220"/>
          </a:xfrm>
          <a:prstGeom prst="rect">
            <a:avLst/>
          </a:prstGeom>
        </p:spPr>
        <p:txBody>
          <a:bodyPr wrap="square">
            <a:spAutoFit/>
          </a:bodyPr>
          <a:lstStyle/>
          <a:p>
            <a:r>
              <a:rPr lang="en-GB" sz="1400" dirty="0"/>
              <a:t>The LEAST COST alternative is C</a:t>
            </a:r>
          </a:p>
        </p:txBody>
      </p:sp>
      <p:cxnSp>
        <p:nvCxnSpPr>
          <p:cNvPr id="28" name="Straight Connector 27"/>
          <p:cNvCxnSpPr/>
          <p:nvPr/>
        </p:nvCxnSpPr>
        <p:spPr>
          <a:xfrm>
            <a:off x="5924333" y="3457575"/>
            <a:ext cx="0" cy="1676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35795" y="4406451"/>
            <a:ext cx="1411650" cy="523220"/>
          </a:xfrm>
          <a:prstGeom prst="rect">
            <a:avLst/>
          </a:prstGeom>
          <a:solidFill>
            <a:schemeClr val="bg1"/>
          </a:solidFill>
        </p:spPr>
        <p:txBody>
          <a:bodyPr wrap="square">
            <a:spAutoFit/>
          </a:bodyPr>
          <a:lstStyle/>
          <a:p>
            <a:r>
              <a:rPr lang="en-GB" sz="1400" dirty="0"/>
              <a:t>The LEAST COST alternative is B</a:t>
            </a:r>
          </a:p>
        </p:txBody>
      </p:sp>
      <p:sp>
        <p:nvSpPr>
          <p:cNvPr id="31" name="Rectangle 30"/>
          <p:cNvSpPr/>
          <p:nvPr/>
        </p:nvSpPr>
        <p:spPr>
          <a:xfrm>
            <a:off x="2761542" y="1980148"/>
            <a:ext cx="861133" cy="338554"/>
          </a:xfrm>
          <a:prstGeom prst="rect">
            <a:avLst/>
          </a:prstGeom>
        </p:spPr>
        <p:txBody>
          <a:bodyPr wrap="none">
            <a:spAutoFit/>
          </a:bodyPr>
          <a:lstStyle/>
          <a:p>
            <a:r>
              <a:rPr lang="en-GB" sz="1600" dirty="0"/>
              <a:t>450,000</a:t>
            </a:r>
          </a:p>
        </p:txBody>
      </p:sp>
      <p:sp>
        <p:nvSpPr>
          <p:cNvPr id="32" name="Rectangle 31"/>
          <p:cNvSpPr/>
          <p:nvPr/>
        </p:nvSpPr>
        <p:spPr>
          <a:xfrm>
            <a:off x="2761542" y="3287712"/>
            <a:ext cx="861133" cy="338554"/>
          </a:xfrm>
          <a:prstGeom prst="rect">
            <a:avLst/>
          </a:prstGeom>
        </p:spPr>
        <p:txBody>
          <a:bodyPr wrap="none">
            <a:spAutoFit/>
          </a:bodyPr>
          <a:lstStyle/>
          <a:p>
            <a:r>
              <a:rPr lang="en-GB" sz="1600" dirty="0"/>
              <a:t>250,000</a:t>
            </a:r>
          </a:p>
        </p:txBody>
      </p:sp>
      <p:sp>
        <p:nvSpPr>
          <p:cNvPr id="33" name="Rectangle 32"/>
          <p:cNvSpPr/>
          <p:nvPr/>
        </p:nvSpPr>
        <p:spPr>
          <a:xfrm>
            <a:off x="3554197" y="5171934"/>
            <a:ext cx="288862" cy="338554"/>
          </a:xfrm>
          <a:prstGeom prst="rect">
            <a:avLst/>
          </a:prstGeom>
        </p:spPr>
        <p:txBody>
          <a:bodyPr wrap="none">
            <a:spAutoFit/>
          </a:bodyPr>
          <a:lstStyle/>
          <a:p>
            <a:r>
              <a:rPr lang="en-GB" sz="1600" dirty="0"/>
              <a:t>0</a:t>
            </a:r>
          </a:p>
        </p:txBody>
      </p:sp>
      <p:sp>
        <p:nvSpPr>
          <p:cNvPr id="34" name="Rectangle 33"/>
          <p:cNvSpPr/>
          <p:nvPr/>
        </p:nvSpPr>
        <p:spPr>
          <a:xfrm>
            <a:off x="3288832" y="4910723"/>
            <a:ext cx="288862" cy="338554"/>
          </a:xfrm>
          <a:prstGeom prst="rect">
            <a:avLst/>
          </a:prstGeom>
        </p:spPr>
        <p:txBody>
          <a:bodyPr wrap="none">
            <a:spAutoFit/>
          </a:bodyPr>
          <a:lstStyle/>
          <a:p>
            <a:r>
              <a:rPr lang="en-GB" sz="1600" dirty="0"/>
              <a:t>0</a:t>
            </a:r>
          </a:p>
        </p:txBody>
      </p:sp>
      <p:sp>
        <p:nvSpPr>
          <p:cNvPr id="35" name="Rectangle 34"/>
          <p:cNvSpPr/>
          <p:nvPr/>
        </p:nvSpPr>
        <p:spPr>
          <a:xfrm>
            <a:off x="10069629" y="2711871"/>
            <a:ext cx="1102610" cy="830997"/>
          </a:xfrm>
          <a:prstGeom prst="rect">
            <a:avLst/>
          </a:prstGeom>
        </p:spPr>
        <p:txBody>
          <a:bodyPr wrap="none">
            <a:spAutoFit/>
          </a:bodyPr>
          <a:lstStyle/>
          <a:p>
            <a:r>
              <a:rPr lang="en-GB" sz="1600" dirty="0"/>
              <a:t>CT(A)          </a:t>
            </a:r>
          </a:p>
          <a:p>
            <a:r>
              <a:rPr lang="en-GB" sz="1600" dirty="0"/>
              <a:t>CT(B)</a:t>
            </a:r>
          </a:p>
          <a:p>
            <a:r>
              <a:rPr lang="en-GB" sz="1600" dirty="0"/>
              <a:t>CT(C)</a:t>
            </a:r>
          </a:p>
        </p:txBody>
      </p:sp>
      <p:cxnSp>
        <p:nvCxnSpPr>
          <p:cNvPr id="36" name="Straight Connector 35"/>
          <p:cNvCxnSpPr/>
          <p:nvPr/>
        </p:nvCxnSpPr>
        <p:spPr>
          <a:xfrm>
            <a:off x="9714913" y="2881223"/>
            <a:ext cx="41479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714913" y="3127368"/>
            <a:ext cx="41479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714913" y="3373512"/>
            <a:ext cx="414799" cy="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6200000">
            <a:off x="2014900" y="3272323"/>
            <a:ext cx="913070" cy="369332"/>
          </a:xfrm>
          <a:prstGeom prst="rect">
            <a:avLst/>
          </a:prstGeom>
        </p:spPr>
        <p:txBody>
          <a:bodyPr wrap="none">
            <a:spAutoFit/>
          </a:bodyPr>
          <a:lstStyle/>
          <a:p>
            <a:r>
              <a:rPr lang="en-GB" b="1" dirty="0"/>
              <a:t>Cost ($)</a:t>
            </a:r>
          </a:p>
        </p:txBody>
      </p:sp>
      <p:sp>
        <p:nvSpPr>
          <p:cNvPr id="40" name="Rectangle 39"/>
          <p:cNvSpPr/>
          <p:nvPr/>
        </p:nvSpPr>
        <p:spPr>
          <a:xfrm>
            <a:off x="5158779" y="5756571"/>
            <a:ext cx="2655983" cy="369332"/>
          </a:xfrm>
          <a:prstGeom prst="rect">
            <a:avLst/>
          </a:prstGeom>
        </p:spPr>
        <p:txBody>
          <a:bodyPr wrap="none">
            <a:spAutoFit/>
          </a:bodyPr>
          <a:lstStyle/>
          <a:p>
            <a:r>
              <a:rPr lang="en-GB" b="1" dirty="0"/>
              <a:t>Quantity of output (units)</a:t>
            </a:r>
          </a:p>
        </p:txBody>
      </p:sp>
      <p:sp>
        <p:nvSpPr>
          <p:cNvPr id="2" name="Footer Placeholder 1"/>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28</a:t>
            </a:fld>
            <a:endParaRPr lang="en-GB"/>
          </a:p>
        </p:txBody>
      </p:sp>
    </p:spTree>
    <p:extLst>
      <p:ext uri="{BB962C8B-B14F-4D97-AF65-F5344CB8AC3E}">
        <p14:creationId xmlns:p14="http://schemas.microsoft.com/office/powerpoint/2010/main" val="83223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5" grpId="0"/>
      <p:bldP spid="27" grpId="0"/>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Demand is a function of price </a:t>
            </a:r>
          </a:p>
          <a:p>
            <a:pPr marL="0" indent="0">
              <a:buNone/>
            </a:pPr>
            <a:r>
              <a:rPr lang="en-US" dirty="0"/>
              <a:t>	</a:t>
            </a:r>
            <a:br>
              <a:rPr lang="en-US" dirty="0"/>
            </a:br>
            <a:endParaRPr lang="en-GB" dirty="0"/>
          </a:p>
        </p:txBody>
      </p:sp>
      <p:sp>
        <p:nvSpPr>
          <p:cNvPr id="5" name="Title 1"/>
          <p:cNvSpPr>
            <a:spLocks noGrp="1"/>
          </p:cNvSpPr>
          <p:nvPr>
            <p:ph type="title"/>
          </p:nvPr>
        </p:nvSpPr>
        <p:spPr>
          <a:xfrm>
            <a:off x="838200" y="365125"/>
            <a:ext cx="10515600" cy="1325563"/>
          </a:xfrm>
        </p:spPr>
        <p:txBody>
          <a:bodyPr/>
          <a:lstStyle/>
          <a:p>
            <a:r>
              <a:rPr lang="en-GB" dirty="0"/>
              <a:t>Breakeven Analysis</a:t>
            </a:r>
            <a:br>
              <a:rPr lang="en-GB" dirty="0"/>
            </a:br>
            <a:r>
              <a:rPr lang="en-GB" sz="2800" i="1" dirty="0"/>
              <a:t>Scenario 2</a:t>
            </a:r>
          </a:p>
        </p:txBody>
      </p:sp>
      <p:pic>
        <p:nvPicPr>
          <p:cNvPr id="6" name="Picture 5"/>
          <p:cNvPicPr>
            <a:picLocks noChangeAspect="1"/>
          </p:cNvPicPr>
          <p:nvPr/>
        </p:nvPicPr>
        <p:blipFill>
          <a:blip r:embed="rId2"/>
          <a:stretch>
            <a:fillRect/>
          </a:stretch>
        </p:blipFill>
        <p:spPr>
          <a:xfrm>
            <a:off x="1017964" y="2387224"/>
            <a:ext cx="5166936" cy="4229475"/>
          </a:xfrm>
          <a:prstGeom prst="rect">
            <a:avLst/>
          </a:prstGeom>
        </p:spPr>
      </p:pic>
      <p:sp>
        <p:nvSpPr>
          <p:cNvPr id="8" name="Rectangle 7"/>
          <p:cNvSpPr/>
          <p:nvPr/>
        </p:nvSpPr>
        <p:spPr>
          <a:xfrm>
            <a:off x="1917700" y="5778500"/>
            <a:ext cx="431800" cy="398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375150" y="5778500"/>
            <a:ext cx="431800" cy="398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1765300" y="4929564"/>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4222750" y="3215064"/>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stretch>
            <a:fillRect/>
          </a:stretch>
        </p:blipFill>
        <p:spPr>
          <a:xfrm>
            <a:off x="6364664" y="2387224"/>
            <a:ext cx="5181600" cy="1162050"/>
          </a:xfrm>
          <a:prstGeom prst="rect">
            <a:avLst/>
          </a:prstGeom>
        </p:spPr>
      </p:pic>
      <p:pic>
        <p:nvPicPr>
          <p:cNvPr id="17" name="Picture 16"/>
          <p:cNvPicPr>
            <a:picLocks noChangeAspect="1"/>
          </p:cNvPicPr>
          <p:nvPr/>
        </p:nvPicPr>
        <p:blipFill>
          <a:blip r:embed="rId4"/>
          <a:stretch>
            <a:fillRect/>
          </a:stretch>
        </p:blipFill>
        <p:spPr>
          <a:xfrm>
            <a:off x="7854043" y="3493335"/>
            <a:ext cx="3276600" cy="752475"/>
          </a:xfrm>
          <a:prstGeom prst="rect">
            <a:avLst/>
          </a:prstGeom>
        </p:spPr>
      </p:pic>
      <p:pic>
        <p:nvPicPr>
          <p:cNvPr id="18" name="Picture 17"/>
          <p:cNvPicPr>
            <a:picLocks noChangeAspect="1"/>
          </p:cNvPicPr>
          <p:nvPr/>
        </p:nvPicPr>
        <p:blipFill>
          <a:blip r:embed="rId5"/>
          <a:stretch>
            <a:fillRect/>
          </a:stretch>
        </p:blipFill>
        <p:spPr>
          <a:xfrm>
            <a:off x="7621964" y="4097148"/>
            <a:ext cx="3924300" cy="809625"/>
          </a:xfrm>
          <a:prstGeom prst="rect">
            <a:avLst/>
          </a:prstGeom>
        </p:spPr>
      </p:pic>
      <p:pic>
        <p:nvPicPr>
          <p:cNvPr id="19" name="Picture 18"/>
          <p:cNvPicPr>
            <a:picLocks noChangeAspect="1"/>
          </p:cNvPicPr>
          <p:nvPr/>
        </p:nvPicPr>
        <p:blipFill>
          <a:blip r:embed="rId6"/>
          <a:stretch>
            <a:fillRect/>
          </a:stretch>
        </p:blipFill>
        <p:spPr>
          <a:xfrm>
            <a:off x="7084636" y="5107270"/>
            <a:ext cx="3781425" cy="933450"/>
          </a:xfrm>
          <a:prstGeom prst="rect">
            <a:avLst/>
          </a:prstGeom>
        </p:spPr>
      </p:pic>
      <p:sp>
        <p:nvSpPr>
          <p:cNvPr id="2" name="Footer Placeholder 1"/>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29</a:t>
            </a:fld>
            <a:endParaRPr lang="en-GB"/>
          </a:p>
        </p:txBody>
      </p:sp>
    </p:spTree>
    <p:extLst>
      <p:ext uri="{BB962C8B-B14F-4D97-AF65-F5344CB8AC3E}">
        <p14:creationId xmlns:p14="http://schemas.microsoft.com/office/powerpoint/2010/main" val="6114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Concepts</a:t>
            </a:r>
          </a:p>
        </p:txBody>
      </p:sp>
      <p:sp>
        <p:nvSpPr>
          <p:cNvPr id="3" name="Content Placeholder 2"/>
          <p:cNvSpPr>
            <a:spLocks noGrp="1"/>
          </p:cNvSpPr>
          <p:nvPr>
            <p:ph idx="1"/>
          </p:nvPr>
        </p:nvSpPr>
        <p:spPr/>
        <p:txBody>
          <a:bodyPr>
            <a:normAutofit/>
          </a:bodyPr>
          <a:lstStyle/>
          <a:p>
            <a:r>
              <a:rPr lang="en-US" b="1" dirty="0"/>
              <a:t>Fixed / Variable Costs </a:t>
            </a:r>
            <a:endParaRPr lang="tr-TR" b="1" dirty="0" smtClean="0"/>
          </a:p>
          <a:p>
            <a:pPr lvl="1"/>
            <a:r>
              <a:rPr lang="en-US" dirty="0" smtClean="0"/>
              <a:t>If </a:t>
            </a:r>
            <a:r>
              <a:rPr lang="en-US" dirty="0"/>
              <a:t>costs change appreciably with fluctuations </a:t>
            </a:r>
            <a:r>
              <a:rPr lang="en-US" dirty="0" smtClean="0"/>
              <a:t>in</a:t>
            </a:r>
            <a:r>
              <a:rPr lang="tr-TR" dirty="0" smtClean="0"/>
              <a:t> </a:t>
            </a:r>
            <a:r>
              <a:rPr lang="en-US" dirty="0" smtClean="0"/>
              <a:t>business </a:t>
            </a:r>
            <a:r>
              <a:rPr lang="en-US" dirty="0"/>
              <a:t>activity, they are “variable.” Otherwise, they are “fixed.”</a:t>
            </a:r>
          </a:p>
          <a:p>
            <a:r>
              <a:rPr lang="en-US" b="1" dirty="0" smtClean="0"/>
              <a:t>Some </a:t>
            </a:r>
            <a:r>
              <a:rPr lang="en-US" b="1" dirty="0"/>
              <a:t>examples of fixed </a:t>
            </a:r>
            <a:r>
              <a:rPr lang="en-US" b="1" dirty="0" smtClean="0"/>
              <a:t>costs</a:t>
            </a:r>
            <a:endParaRPr lang="tr-TR" b="1" dirty="0" smtClean="0"/>
          </a:p>
          <a:p>
            <a:pPr lvl="1"/>
            <a:r>
              <a:rPr lang="en-US" dirty="0" smtClean="0"/>
              <a:t>Insurance</a:t>
            </a:r>
            <a:r>
              <a:rPr lang="en-US" dirty="0"/>
              <a:t>, taxes on facilities, </a:t>
            </a:r>
            <a:r>
              <a:rPr lang="en-US" dirty="0" smtClean="0"/>
              <a:t>administrative</a:t>
            </a:r>
            <a:r>
              <a:rPr lang="tr-TR" dirty="0" smtClean="0"/>
              <a:t> </a:t>
            </a:r>
            <a:r>
              <a:rPr lang="en-US" dirty="0" smtClean="0"/>
              <a:t>salaries</a:t>
            </a:r>
            <a:r>
              <a:rPr lang="en-US" dirty="0"/>
              <a:t>, rental payments and initial setup or installation.</a:t>
            </a:r>
          </a:p>
          <a:p>
            <a:r>
              <a:rPr lang="en-US" b="1" dirty="0"/>
              <a:t>Some examples of variable </a:t>
            </a:r>
            <a:r>
              <a:rPr lang="en-US" b="1" dirty="0" smtClean="0"/>
              <a:t>costs</a:t>
            </a:r>
            <a:endParaRPr lang="tr-TR" b="1" dirty="0" smtClean="0"/>
          </a:p>
          <a:p>
            <a:pPr lvl="1"/>
            <a:r>
              <a:rPr lang="tr-TR" dirty="0" smtClean="0"/>
              <a:t>D</a:t>
            </a:r>
            <a:r>
              <a:rPr lang="en-US" dirty="0" err="1" smtClean="0"/>
              <a:t>irect</a:t>
            </a:r>
            <a:r>
              <a:rPr lang="en-US" dirty="0" smtClean="0"/>
              <a:t> </a:t>
            </a:r>
            <a:r>
              <a:rPr lang="en-US" dirty="0"/>
              <a:t>labor, direct material, </a:t>
            </a:r>
            <a:r>
              <a:rPr lang="en-US" dirty="0" smtClean="0"/>
              <a:t>unit</a:t>
            </a:r>
            <a:r>
              <a:rPr lang="tr-TR" dirty="0" smtClean="0"/>
              <a:t> </a:t>
            </a:r>
            <a:r>
              <a:rPr lang="en-US" dirty="0" smtClean="0"/>
              <a:t>transportation.</a:t>
            </a:r>
            <a:endParaRPr lang="tr-TR" dirty="0" smtClean="0"/>
          </a:p>
          <a:p>
            <a:r>
              <a:rPr lang="en-US" b="1" dirty="0" smtClean="0"/>
              <a:t>A </a:t>
            </a:r>
            <a:r>
              <a:rPr lang="en-US" b="1" dirty="0"/>
              <a:t>widely used cost model is:</a:t>
            </a:r>
            <a:br>
              <a:rPr lang="en-US" b="1" dirty="0"/>
            </a:br>
            <a:r>
              <a:rPr lang="en-US" dirty="0"/>
              <a:t>Total Costs </a:t>
            </a:r>
            <a:r>
              <a:rPr lang="en-US" dirty="0" smtClean="0"/>
              <a:t>=</a:t>
            </a:r>
            <a:r>
              <a:rPr lang="tr-TR" dirty="0" smtClean="0"/>
              <a:t>   </a:t>
            </a:r>
            <a:r>
              <a:rPr lang="tr-TR" b="1" dirty="0" smtClean="0">
                <a:solidFill>
                  <a:srgbClr val="FF0000"/>
                </a:solidFill>
              </a:rPr>
              <a:t>?</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a:t>
            </a:fld>
            <a:endParaRPr lang="en-GB"/>
          </a:p>
        </p:txBody>
      </p:sp>
      <p:sp>
        <p:nvSpPr>
          <p:cNvPr id="6" name="Rectangle 5"/>
          <p:cNvSpPr/>
          <p:nvPr/>
        </p:nvSpPr>
        <p:spPr>
          <a:xfrm>
            <a:off x="2977896" y="5556207"/>
            <a:ext cx="4189865" cy="523220"/>
          </a:xfrm>
          <a:prstGeom prst="rect">
            <a:avLst/>
          </a:prstGeom>
          <a:solidFill>
            <a:schemeClr val="bg1"/>
          </a:solidFill>
        </p:spPr>
        <p:txBody>
          <a:bodyPr wrap="none">
            <a:spAutoFit/>
          </a:bodyPr>
          <a:lstStyle/>
          <a:p>
            <a:r>
              <a:rPr lang="en-US" sz="2800" dirty="0"/>
              <a:t>Fixed Costs + Variable Costs</a:t>
            </a:r>
          </a:p>
        </p:txBody>
      </p:sp>
    </p:spTree>
    <p:extLst>
      <p:ext uri="{BB962C8B-B14F-4D97-AF65-F5344CB8AC3E}">
        <p14:creationId xmlns:p14="http://schemas.microsoft.com/office/powerpoint/2010/main" val="77117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optimal value of </a:t>
            </a:r>
            <a:r>
              <a:rPr lang="en-US" i="1" dirty="0"/>
              <a:t>D </a:t>
            </a:r>
            <a:r>
              <a:rPr lang="en-US" dirty="0"/>
              <a:t>that maximizes profit is</a:t>
            </a:r>
          </a:p>
          <a:p>
            <a:pPr marL="0" indent="0">
              <a:buNone/>
            </a:pPr>
            <a:endParaRPr lang="en-US" dirty="0"/>
          </a:p>
          <a:p>
            <a:pPr marL="0" indent="0">
              <a:buNone/>
            </a:pPr>
            <a:endParaRPr lang="en-US" dirty="0"/>
          </a:p>
          <a:p>
            <a:pPr marL="0" indent="0">
              <a:buNone/>
            </a:pPr>
            <a:r>
              <a:rPr lang="en-US" dirty="0"/>
              <a:t>To ensure that we have </a:t>
            </a:r>
            <a:r>
              <a:rPr lang="en-US" i="1" dirty="0"/>
              <a:t>maximized </a:t>
            </a:r>
            <a:r>
              <a:rPr lang="en-US" dirty="0"/>
              <a:t>profit (rather than minimized it), the sign of the second derivative must be negative. Checking this, we find that </a:t>
            </a:r>
          </a:p>
          <a:p>
            <a:pPr marL="0" indent="0">
              <a:buNone/>
            </a:pPr>
            <a:endParaRPr lang="en-US" dirty="0"/>
          </a:p>
          <a:p>
            <a:pPr marL="0" indent="0">
              <a:buNone/>
            </a:pPr>
            <a:endParaRPr lang="en-US" dirty="0"/>
          </a:p>
          <a:p>
            <a:pPr marL="0" indent="0">
              <a:buNone/>
            </a:pPr>
            <a:r>
              <a:rPr lang="en-US" dirty="0"/>
              <a:t>which will be negative for </a:t>
            </a:r>
            <a:r>
              <a:rPr lang="en-US" i="1" dirty="0"/>
              <a:t>b &gt; </a:t>
            </a:r>
            <a:r>
              <a:rPr lang="en-US" dirty="0"/>
              <a:t>0 (as specified earlier). </a:t>
            </a:r>
          </a:p>
        </p:txBody>
      </p:sp>
      <p:sp>
        <p:nvSpPr>
          <p:cNvPr id="6" name="Title 1"/>
          <p:cNvSpPr>
            <a:spLocks noGrp="1"/>
          </p:cNvSpPr>
          <p:nvPr>
            <p:ph type="title"/>
          </p:nvPr>
        </p:nvSpPr>
        <p:spPr>
          <a:xfrm>
            <a:off x="838200" y="365125"/>
            <a:ext cx="10515600" cy="1325563"/>
          </a:xfrm>
        </p:spPr>
        <p:txBody>
          <a:bodyPr/>
          <a:lstStyle/>
          <a:p>
            <a:r>
              <a:rPr lang="en-GB" dirty="0"/>
              <a:t>Breakeven Analysis (cont’d)</a:t>
            </a:r>
            <a:br>
              <a:rPr lang="en-GB" dirty="0"/>
            </a:br>
            <a:r>
              <a:rPr lang="en-GB" sz="2800" i="1" dirty="0"/>
              <a:t>Scenario 2</a:t>
            </a:r>
          </a:p>
        </p:txBody>
      </p:sp>
      <p:pic>
        <p:nvPicPr>
          <p:cNvPr id="7" name="Picture 6"/>
          <p:cNvPicPr>
            <a:picLocks noChangeAspect="1"/>
          </p:cNvPicPr>
          <p:nvPr/>
        </p:nvPicPr>
        <p:blipFill>
          <a:blip r:embed="rId2"/>
          <a:stretch>
            <a:fillRect/>
          </a:stretch>
        </p:blipFill>
        <p:spPr>
          <a:xfrm>
            <a:off x="4992233" y="2433864"/>
            <a:ext cx="1743075" cy="800100"/>
          </a:xfrm>
          <a:prstGeom prst="rect">
            <a:avLst/>
          </a:prstGeom>
        </p:spPr>
      </p:pic>
      <p:pic>
        <p:nvPicPr>
          <p:cNvPr id="8" name="Picture 7"/>
          <p:cNvPicPr>
            <a:picLocks noChangeAspect="1"/>
          </p:cNvPicPr>
          <p:nvPr/>
        </p:nvPicPr>
        <p:blipFill>
          <a:blip r:embed="rId3"/>
          <a:stretch>
            <a:fillRect/>
          </a:stretch>
        </p:blipFill>
        <p:spPr>
          <a:xfrm>
            <a:off x="4992233" y="4460421"/>
            <a:ext cx="2257425" cy="847725"/>
          </a:xfrm>
          <a:prstGeom prst="rect">
            <a:avLst/>
          </a:prstGeom>
        </p:spPr>
      </p:pic>
      <p:sp>
        <p:nvSpPr>
          <p:cNvPr id="2" name="Footer Placeholder 1"/>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30</a:t>
            </a:fld>
            <a:endParaRPr lang="en-GB"/>
          </a:p>
        </p:txBody>
      </p:sp>
    </p:spTree>
    <p:extLst>
      <p:ext uri="{BB962C8B-B14F-4D97-AF65-F5344CB8AC3E}">
        <p14:creationId xmlns:p14="http://schemas.microsoft.com/office/powerpoint/2010/main" val="2791163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Total revenue = total cost (breakeven point)</a:t>
            </a:r>
          </a:p>
          <a:p>
            <a:pPr marL="0" indent="0">
              <a:buNone/>
            </a:pPr>
            <a:endParaRPr lang="en-US" dirty="0"/>
          </a:p>
          <a:p>
            <a:pPr marL="0" indent="0">
              <a:buNone/>
            </a:pPr>
            <a:endParaRPr lang="en-US" dirty="0"/>
          </a:p>
          <a:p>
            <a:pPr marL="0" indent="0">
              <a:buNone/>
            </a:pPr>
            <a:endParaRPr lang="en-US" dirty="0"/>
          </a:p>
          <a:p>
            <a:pPr marL="0" indent="0">
              <a:buNone/>
            </a:pPr>
            <a:r>
              <a:rPr lang="en-US" dirty="0"/>
              <a:t>This is a quadratic equation with one unknown (</a:t>
            </a:r>
            <a:r>
              <a:rPr lang="en-US" i="1" dirty="0"/>
              <a:t>D</a:t>
            </a:r>
            <a:r>
              <a:rPr lang="en-US" dirty="0"/>
              <a:t>), so we can solve for the breakeven points </a:t>
            </a:r>
            <a:r>
              <a:rPr lang="en-US" i="1" dirty="0"/>
              <a:t>D</a:t>
            </a:r>
            <a:r>
              <a:rPr lang="en-US" dirty="0"/>
              <a:t>′</a:t>
            </a:r>
            <a:r>
              <a:rPr lang="en-US" baseline="-25000" dirty="0"/>
              <a:t>1</a:t>
            </a:r>
            <a:r>
              <a:rPr lang="en-US" dirty="0"/>
              <a:t> and </a:t>
            </a:r>
            <a:r>
              <a:rPr lang="en-US" i="1" dirty="0"/>
              <a:t>D</a:t>
            </a:r>
            <a:r>
              <a:rPr lang="en-US" dirty="0"/>
              <a:t>′</a:t>
            </a:r>
            <a:r>
              <a:rPr lang="en-US" baseline="-25000" dirty="0"/>
              <a:t>2</a:t>
            </a:r>
            <a:r>
              <a:rPr lang="en-US" dirty="0"/>
              <a:t> (the roots of the equation):</a:t>
            </a:r>
            <a:br>
              <a:rPr lang="en-US" dirty="0"/>
            </a:br>
            <a:r>
              <a:rPr lang="en-US" dirty="0"/>
              <a:t> </a:t>
            </a:r>
            <a:br>
              <a:rPr lang="en-US" dirty="0"/>
            </a:br>
            <a:endParaRPr lang="en-US" dirty="0"/>
          </a:p>
        </p:txBody>
      </p:sp>
      <p:sp>
        <p:nvSpPr>
          <p:cNvPr id="6" name="Title 1"/>
          <p:cNvSpPr>
            <a:spLocks noGrp="1"/>
          </p:cNvSpPr>
          <p:nvPr>
            <p:ph type="title"/>
          </p:nvPr>
        </p:nvSpPr>
        <p:spPr>
          <a:xfrm>
            <a:off x="838200" y="365125"/>
            <a:ext cx="10515600" cy="1325563"/>
          </a:xfrm>
        </p:spPr>
        <p:txBody>
          <a:bodyPr/>
          <a:lstStyle/>
          <a:p>
            <a:r>
              <a:rPr lang="en-GB" dirty="0"/>
              <a:t>Breakeven Analysis (cont’d)</a:t>
            </a:r>
            <a:br>
              <a:rPr lang="en-GB" dirty="0"/>
            </a:br>
            <a:r>
              <a:rPr lang="en-GB" sz="2800" i="1" dirty="0"/>
              <a:t>Scenario 2</a:t>
            </a:r>
          </a:p>
        </p:txBody>
      </p:sp>
      <p:pic>
        <p:nvPicPr>
          <p:cNvPr id="2" name="Picture 1"/>
          <p:cNvPicPr>
            <a:picLocks noChangeAspect="1"/>
          </p:cNvPicPr>
          <p:nvPr/>
        </p:nvPicPr>
        <p:blipFill>
          <a:blip r:embed="rId2"/>
          <a:stretch>
            <a:fillRect/>
          </a:stretch>
        </p:blipFill>
        <p:spPr>
          <a:xfrm>
            <a:off x="4667250" y="2389189"/>
            <a:ext cx="2857500" cy="657225"/>
          </a:xfrm>
          <a:prstGeom prst="rect">
            <a:avLst/>
          </a:prstGeom>
        </p:spPr>
      </p:pic>
      <p:pic>
        <p:nvPicPr>
          <p:cNvPr id="4" name="Picture 3"/>
          <p:cNvPicPr>
            <a:picLocks noChangeAspect="1"/>
          </p:cNvPicPr>
          <p:nvPr/>
        </p:nvPicPr>
        <p:blipFill>
          <a:blip r:embed="rId3"/>
          <a:stretch>
            <a:fillRect/>
          </a:stretch>
        </p:blipFill>
        <p:spPr>
          <a:xfrm>
            <a:off x="2953884" y="2857730"/>
            <a:ext cx="3990975" cy="581025"/>
          </a:xfrm>
          <a:prstGeom prst="rect">
            <a:avLst/>
          </a:prstGeom>
        </p:spPr>
      </p:pic>
      <p:pic>
        <p:nvPicPr>
          <p:cNvPr id="5" name="Picture 4"/>
          <p:cNvPicPr>
            <a:picLocks noChangeAspect="1"/>
          </p:cNvPicPr>
          <p:nvPr/>
        </p:nvPicPr>
        <p:blipFill>
          <a:blip r:embed="rId4"/>
          <a:stretch>
            <a:fillRect/>
          </a:stretch>
        </p:blipFill>
        <p:spPr>
          <a:xfrm>
            <a:off x="3195637" y="4979080"/>
            <a:ext cx="5800725" cy="847725"/>
          </a:xfrm>
          <a:prstGeom prst="rect">
            <a:avLst/>
          </a:prstGeom>
        </p:spPr>
      </p:pic>
      <p:sp>
        <p:nvSpPr>
          <p:cNvPr id="7" name="Footer Placeholder 6"/>
          <p:cNvSpPr>
            <a:spLocks noGrp="1"/>
          </p:cNvSpPr>
          <p:nvPr>
            <p:ph type="ftr" sz="quarter" idx="11"/>
          </p:nvPr>
        </p:nvSpPr>
        <p:spPr/>
        <p:txBody>
          <a:bodyPr/>
          <a:lstStyle/>
          <a:p>
            <a:r>
              <a:rPr lang="en-GB"/>
              <a:t>U. Mahir Yıldırım</a:t>
            </a:r>
          </a:p>
        </p:txBody>
      </p:sp>
      <p:sp>
        <p:nvSpPr>
          <p:cNvPr id="8" name="Slide Number Placeholder 7"/>
          <p:cNvSpPr>
            <a:spLocks noGrp="1"/>
          </p:cNvSpPr>
          <p:nvPr>
            <p:ph type="sldNum" sz="quarter" idx="12"/>
          </p:nvPr>
        </p:nvSpPr>
        <p:spPr/>
        <p:txBody>
          <a:bodyPr/>
          <a:lstStyle/>
          <a:p>
            <a:fld id="{1AE36F40-6EB3-4B30-9BDC-3E3CF0A1C0BC}" type="slidenum">
              <a:rPr lang="en-GB" smtClean="0"/>
              <a:t>31</a:t>
            </a:fld>
            <a:endParaRPr lang="en-GB"/>
          </a:p>
        </p:txBody>
      </p:sp>
    </p:spTree>
    <p:extLst>
      <p:ext uri="{BB962C8B-B14F-4D97-AF65-F5344CB8AC3E}">
        <p14:creationId xmlns:p14="http://schemas.microsoft.com/office/powerpoint/2010/main" val="1217558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company produces an electronic timing switch that is used in consumer and commercial products. The fixed cost (</a:t>
            </a:r>
            <a:r>
              <a:rPr lang="en-US" i="1" dirty="0"/>
              <a:t>CF</a:t>
            </a:r>
            <a:r>
              <a:rPr lang="en-US" dirty="0"/>
              <a:t>) is $73,000 per month, and the variable cost (</a:t>
            </a:r>
            <a:r>
              <a:rPr lang="en-US" i="1" dirty="0"/>
              <a:t>v</a:t>
            </a:r>
            <a:r>
              <a:rPr lang="en-US" dirty="0"/>
              <a:t>) is $83 per unit. The selling price per unit is </a:t>
            </a:r>
            <a:r>
              <a:rPr lang="en-US" i="1" dirty="0"/>
              <a:t>p </a:t>
            </a:r>
            <a:r>
              <a:rPr lang="en-US" dirty="0"/>
              <a:t>= $180 - 0.02</a:t>
            </a:r>
            <a:r>
              <a:rPr lang="en-US" i="1" dirty="0"/>
              <a:t>(D). </a:t>
            </a:r>
            <a:r>
              <a:rPr lang="en-US" dirty="0"/>
              <a:t>For this situation,</a:t>
            </a:r>
          </a:p>
          <a:p>
            <a:endParaRPr lang="en-US" dirty="0"/>
          </a:p>
          <a:p>
            <a:pPr marL="971550" lvl="1" indent="-514350">
              <a:buFont typeface="+mj-lt"/>
              <a:buAutoNum type="alphaLcParenR"/>
            </a:pPr>
            <a:r>
              <a:rPr lang="en-US" dirty="0"/>
              <a:t>determine the optimal volume for this product and confirm that a profit occurs (instead of a loss) at this demand.</a:t>
            </a:r>
          </a:p>
          <a:p>
            <a:pPr marL="971550" lvl="1" indent="-514350">
              <a:buFont typeface="+mj-lt"/>
              <a:buAutoNum type="alphaLcParenR"/>
            </a:pPr>
            <a:endParaRPr lang="en-US" dirty="0"/>
          </a:p>
          <a:p>
            <a:pPr marL="971550" lvl="1" indent="-514350">
              <a:buFont typeface="+mj-lt"/>
              <a:buAutoNum type="alphaLcParenR"/>
            </a:pPr>
            <a:r>
              <a:rPr lang="en-US" dirty="0"/>
              <a:t>find the volumes at which breakeven occurs; that is, what is the range of</a:t>
            </a:r>
            <a:br>
              <a:rPr lang="en-US" dirty="0"/>
            </a:br>
            <a:r>
              <a:rPr lang="en-US" dirty="0"/>
              <a:t>profitable demand? </a:t>
            </a:r>
            <a:endParaRPr lang="en-GB" dirty="0"/>
          </a:p>
        </p:txBody>
      </p:sp>
      <p:sp>
        <p:nvSpPr>
          <p:cNvPr id="4" name="Title 1"/>
          <p:cNvSpPr>
            <a:spLocks noGrp="1"/>
          </p:cNvSpPr>
          <p:nvPr>
            <p:ph type="title"/>
          </p:nvPr>
        </p:nvSpPr>
        <p:spPr>
          <a:xfrm>
            <a:off x="838200" y="365125"/>
            <a:ext cx="10515600" cy="1325563"/>
          </a:xfrm>
        </p:spPr>
        <p:txBody>
          <a:bodyPr/>
          <a:lstStyle/>
          <a:p>
            <a:r>
              <a:rPr lang="en-GB" dirty="0"/>
              <a:t>Example </a:t>
            </a:r>
            <a:r>
              <a:rPr lang="tr-TR" dirty="0" smtClean="0"/>
              <a:t>5</a:t>
            </a:r>
            <a:r>
              <a:rPr lang="en-GB" dirty="0"/>
              <a:t/>
            </a:r>
            <a:br>
              <a:rPr lang="en-GB" dirty="0"/>
            </a:br>
            <a:r>
              <a:rPr lang="en-GB" sz="2800" i="1" dirty="0"/>
              <a:t>Breakeven Analysis – Scenario 2</a:t>
            </a:r>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32</a:t>
            </a:fld>
            <a:endParaRPr lang="en-GB"/>
          </a:p>
        </p:txBody>
      </p:sp>
    </p:spTree>
    <p:extLst>
      <p:ext uri="{BB962C8B-B14F-4D97-AF65-F5344CB8AC3E}">
        <p14:creationId xmlns:p14="http://schemas.microsoft.com/office/powerpoint/2010/main" val="3630119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GB" dirty="0"/>
              <a:t>Solution </a:t>
            </a:r>
            <a:r>
              <a:rPr lang="tr-TR" dirty="0" smtClean="0"/>
              <a:t>5</a:t>
            </a:r>
            <a:r>
              <a:rPr lang="en-GB" dirty="0" smtClean="0"/>
              <a:t> </a:t>
            </a:r>
            <a:r>
              <a:rPr lang="en-GB" dirty="0"/>
              <a:t>- a</a:t>
            </a:r>
            <a:br>
              <a:rPr lang="en-GB" dirty="0"/>
            </a:br>
            <a:r>
              <a:rPr lang="en-GB" sz="2800" i="1" dirty="0"/>
              <a:t>Breakeven Analysis – Scenario 2</a:t>
            </a:r>
          </a:p>
        </p:txBody>
      </p:sp>
      <p:pic>
        <p:nvPicPr>
          <p:cNvPr id="5" name="Picture 4"/>
          <p:cNvPicPr>
            <a:picLocks noChangeAspect="1"/>
          </p:cNvPicPr>
          <p:nvPr/>
        </p:nvPicPr>
        <p:blipFill>
          <a:blip r:embed="rId2"/>
          <a:stretch>
            <a:fillRect/>
          </a:stretch>
        </p:blipFill>
        <p:spPr>
          <a:xfrm>
            <a:off x="838200" y="1825625"/>
            <a:ext cx="10039350" cy="3676650"/>
          </a:xfrm>
          <a:prstGeom prst="rect">
            <a:avLst/>
          </a:prstGeom>
        </p:spPr>
      </p:pic>
      <p:pic>
        <p:nvPicPr>
          <p:cNvPr id="6" name="Picture 5"/>
          <p:cNvPicPr>
            <a:picLocks noChangeAspect="1"/>
          </p:cNvPicPr>
          <p:nvPr/>
        </p:nvPicPr>
        <p:blipFill>
          <a:blip r:embed="rId3"/>
          <a:stretch>
            <a:fillRect/>
          </a:stretch>
        </p:blipFill>
        <p:spPr>
          <a:xfrm>
            <a:off x="9045121" y="2346551"/>
            <a:ext cx="1562100" cy="771525"/>
          </a:xfrm>
          <a:prstGeom prst="rect">
            <a:avLst/>
          </a:prstGeom>
        </p:spPr>
      </p:pic>
      <p:sp>
        <p:nvSpPr>
          <p:cNvPr id="2" name="Footer Placeholder 1"/>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33</a:t>
            </a:fld>
            <a:endParaRPr lang="en-GB"/>
          </a:p>
        </p:txBody>
      </p:sp>
    </p:spTree>
    <p:extLst>
      <p:ext uri="{BB962C8B-B14F-4D97-AF65-F5344CB8AC3E}">
        <p14:creationId xmlns:p14="http://schemas.microsoft.com/office/powerpoint/2010/main" val="3340811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47657" y="1825626"/>
            <a:ext cx="2061029" cy="441778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title"/>
          </p:nvPr>
        </p:nvSpPr>
        <p:spPr>
          <a:xfrm>
            <a:off x="838200" y="365125"/>
            <a:ext cx="10515600" cy="1325563"/>
          </a:xfrm>
        </p:spPr>
        <p:txBody>
          <a:bodyPr/>
          <a:lstStyle/>
          <a:p>
            <a:r>
              <a:rPr lang="en-GB" dirty="0"/>
              <a:t>Solution </a:t>
            </a:r>
            <a:r>
              <a:rPr lang="tr-TR" dirty="0" smtClean="0"/>
              <a:t>5</a:t>
            </a:r>
            <a:r>
              <a:rPr lang="en-GB" dirty="0" smtClean="0"/>
              <a:t> </a:t>
            </a:r>
            <a:r>
              <a:rPr lang="en-GB" dirty="0"/>
              <a:t>- b</a:t>
            </a:r>
            <a:br>
              <a:rPr lang="en-GB" dirty="0"/>
            </a:br>
            <a:r>
              <a:rPr lang="en-GB" sz="2800" i="1" dirty="0"/>
              <a:t>Breakeven Analysis – Scenario 2</a:t>
            </a:r>
          </a:p>
        </p:txBody>
      </p:sp>
      <p:pic>
        <p:nvPicPr>
          <p:cNvPr id="6" name="Picture 5"/>
          <p:cNvPicPr>
            <a:picLocks noChangeAspect="1"/>
          </p:cNvPicPr>
          <p:nvPr/>
        </p:nvPicPr>
        <p:blipFill>
          <a:blip r:embed="rId2"/>
          <a:stretch>
            <a:fillRect/>
          </a:stretch>
        </p:blipFill>
        <p:spPr>
          <a:xfrm>
            <a:off x="838200" y="1825626"/>
            <a:ext cx="6694714" cy="1680482"/>
          </a:xfrm>
          <a:prstGeom prst="rect">
            <a:avLst/>
          </a:prstGeom>
        </p:spPr>
      </p:pic>
      <p:pic>
        <p:nvPicPr>
          <p:cNvPr id="7" name="Picture 6"/>
          <p:cNvPicPr>
            <a:picLocks noChangeAspect="1"/>
          </p:cNvPicPr>
          <p:nvPr/>
        </p:nvPicPr>
        <p:blipFill>
          <a:blip r:embed="rId3"/>
          <a:stretch>
            <a:fillRect/>
          </a:stretch>
        </p:blipFill>
        <p:spPr>
          <a:xfrm>
            <a:off x="838200" y="3506108"/>
            <a:ext cx="5765800" cy="2737299"/>
          </a:xfrm>
          <a:prstGeom prst="rect">
            <a:avLst/>
          </a:prstGeom>
        </p:spPr>
      </p:pic>
      <p:pic>
        <p:nvPicPr>
          <p:cNvPr id="9" name="Picture 8"/>
          <p:cNvPicPr>
            <a:picLocks noChangeAspect="1"/>
          </p:cNvPicPr>
          <p:nvPr/>
        </p:nvPicPr>
        <p:blipFill>
          <a:blip r:embed="rId4"/>
          <a:stretch>
            <a:fillRect/>
          </a:stretch>
        </p:blipFill>
        <p:spPr>
          <a:xfrm>
            <a:off x="8049985" y="2316402"/>
            <a:ext cx="2510972" cy="349465"/>
          </a:xfrm>
          <a:prstGeom prst="rect">
            <a:avLst/>
          </a:prstGeom>
        </p:spPr>
      </p:pic>
      <p:pic>
        <p:nvPicPr>
          <p:cNvPr id="10" name="Picture 9"/>
          <p:cNvPicPr>
            <a:picLocks noChangeAspect="1"/>
          </p:cNvPicPr>
          <p:nvPr/>
        </p:nvPicPr>
        <p:blipFill>
          <a:blip r:embed="rId5"/>
          <a:stretch>
            <a:fillRect/>
          </a:stretch>
        </p:blipFill>
        <p:spPr>
          <a:xfrm>
            <a:off x="8049985" y="3478679"/>
            <a:ext cx="3664857" cy="555837"/>
          </a:xfrm>
          <a:prstGeom prst="rect">
            <a:avLst/>
          </a:prstGeom>
        </p:spPr>
      </p:pic>
      <p:sp>
        <p:nvSpPr>
          <p:cNvPr id="2" name="Footer Placeholder 1"/>
          <p:cNvSpPr>
            <a:spLocks noGrp="1"/>
          </p:cNvSpPr>
          <p:nvPr>
            <p:ph type="ftr" sz="quarter" idx="11"/>
          </p:nvPr>
        </p:nvSpPr>
        <p:spPr/>
        <p:txBody>
          <a:bodyPr/>
          <a:lstStyle/>
          <a:p>
            <a:r>
              <a:rPr lang="en-GB"/>
              <a:t>U. Mahir Yıldırım</a:t>
            </a:r>
          </a:p>
        </p:txBody>
      </p:sp>
      <p:sp>
        <p:nvSpPr>
          <p:cNvPr id="3" name="Slide Number Placeholder 2"/>
          <p:cNvSpPr>
            <a:spLocks noGrp="1"/>
          </p:cNvSpPr>
          <p:nvPr>
            <p:ph type="sldNum" sz="quarter" idx="12"/>
          </p:nvPr>
        </p:nvSpPr>
        <p:spPr/>
        <p:txBody>
          <a:bodyPr/>
          <a:lstStyle/>
          <a:p>
            <a:fld id="{1AE36F40-6EB3-4B30-9BDC-3E3CF0A1C0BC}" type="slidenum">
              <a:rPr lang="en-GB" smtClean="0"/>
              <a:t>34</a:t>
            </a:fld>
            <a:endParaRPr lang="en-GB"/>
          </a:p>
        </p:txBody>
      </p:sp>
    </p:spTree>
    <p:extLst>
      <p:ext uri="{BB962C8B-B14F-4D97-AF65-F5344CB8AC3E}">
        <p14:creationId xmlns:p14="http://schemas.microsoft.com/office/powerpoint/2010/main" val="4275335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Chapter 2</a:t>
            </a:r>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35</a:t>
            </a:fld>
            <a:endParaRPr lang="en-GB"/>
          </a:p>
        </p:txBody>
      </p:sp>
    </p:spTree>
    <p:extLst>
      <p:ext uri="{BB962C8B-B14F-4D97-AF65-F5344CB8AC3E}">
        <p14:creationId xmlns:p14="http://schemas.microsoft.com/office/powerpoint/2010/main" val="169545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Surfacing a new highway</a:t>
            </a:r>
            <a:endParaRPr lang="en-GB" i="1" dirty="0"/>
          </a:p>
        </p:txBody>
      </p:sp>
      <p:sp>
        <p:nvSpPr>
          <p:cNvPr id="3" name="Content Placeholder 2"/>
          <p:cNvSpPr>
            <a:spLocks noGrp="1"/>
          </p:cNvSpPr>
          <p:nvPr>
            <p:ph idx="1"/>
          </p:nvPr>
        </p:nvSpPr>
        <p:spPr/>
        <p:txBody>
          <a:bodyPr>
            <a:normAutofit/>
          </a:bodyPr>
          <a:lstStyle/>
          <a:p>
            <a:r>
              <a:rPr lang="en-US" dirty="0"/>
              <a:t>In connection with surfacing a new highway, a contractor has a choice of two sites on which to set up the mixing plant equipment.</a:t>
            </a:r>
          </a:p>
          <a:p>
            <a:r>
              <a:rPr lang="en-US" dirty="0"/>
              <a:t>The contractor estimates that it will cost $1.15 per cubic meter per kilometer to haul the asphalt paving material from the mixing plant to the job site.</a:t>
            </a:r>
          </a:p>
          <a:p>
            <a:r>
              <a:rPr lang="en-US" dirty="0"/>
              <a:t>If site B is selected, there will be an added charge of $96 per day for a flagman. </a:t>
            </a:r>
          </a:p>
          <a:p>
            <a:r>
              <a:rPr lang="en-US" dirty="0"/>
              <a:t>The job requires 50,000 cubic meters of mixed asphalt paving material. It is estimated that four months (17 weeks of five working days per week) will be required for the job.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a:t>
            </a:fld>
            <a:endParaRPr lang="en-GB"/>
          </a:p>
        </p:txBody>
      </p:sp>
    </p:spTree>
    <p:extLst>
      <p:ext uri="{BB962C8B-B14F-4D97-AF65-F5344CB8AC3E}">
        <p14:creationId xmlns:p14="http://schemas.microsoft.com/office/powerpoint/2010/main" val="145170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thecliparts.com/wp-content/uploads/2016/05/free-road-clipar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1690689"/>
            <a:ext cx="4762500" cy="46212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GB" dirty="0"/>
              <a:t>Example (cont’d</a:t>
            </a:r>
            <a:r>
              <a:rPr lang="en-GB" dirty="0" smtClean="0"/>
              <a:t>)</a:t>
            </a:r>
            <a:r>
              <a:rPr lang="en-GB" dirty="0"/>
              <a:t/>
            </a:r>
            <a:br>
              <a:rPr lang="en-GB" dirty="0"/>
            </a:br>
            <a:r>
              <a:rPr lang="en-US" sz="2800" i="1" dirty="0"/>
              <a:t>Surfacing a new highway</a:t>
            </a:r>
            <a:endParaRPr lang="en-GB" i="1" dirty="0"/>
          </a:p>
        </p:txBody>
      </p:sp>
      <p:sp>
        <p:nvSpPr>
          <p:cNvPr id="4" name="Footer Placeholder 3"/>
          <p:cNvSpPr>
            <a:spLocks noGrp="1"/>
          </p:cNvSpPr>
          <p:nvPr>
            <p:ph type="ftr" sz="quarter" idx="11"/>
          </p:nvPr>
        </p:nvSpPr>
        <p:spPr/>
        <p:txBody>
          <a:bodyPr/>
          <a:lstStyle/>
          <a:p>
            <a:r>
              <a:rPr lang="en-GB" dirty="0"/>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5</a:t>
            </a:fld>
            <a:endParaRPr lang="en-GB"/>
          </a:p>
        </p:txBody>
      </p:sp>
      <p:pic>
        <p:nvPicPr>
          <p:cNvPr id="1026" name="Picture 2" descr="İlgili res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995" y="2105510"/>
            <a:ext cx="3233214" cy="2162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249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t>Compare the two sites in terms of their fixed, variable, and total costs.</a:t>
            </a:r>
          </a:p>
          <a:p>
            <a:pPr marL="514350" indent="-514350">
              <a:buFont typeface="+mj-lt"/>
              <a:buAutoNum type="alphaLcParenR"/>
            </a:pPr>
            <a:r>
              <a:rPr lang="en-US" dirty="0"/>
              <a:t>For the selected site, how much profit can be made if $8.05 </a:t>
            </a:r>
            <a:r>
              <a:rPr lang="tr-TR" dirty="0"/>
              <a:t>is </a:t>
            </a:r>
            <a:r>
              <a:rPr lang="en-US" dirty="0"/>
              <a:t>paid per cubic meter delivered to the job site?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89986584"/>
              </p:ext>
            </p:extLst>
          </p:nvPr>
        </p:nvGraphicFramePr>
        <p:xfrm>
          <a:off x="2506186" y="2073203"/>
          <a:ext cx="7179628" cy="1854200"/>
        </p:xfrm>
        <a:graphic>
          <a:graphicData uri="http://schemas.openxmlformats.org/drawingml/2006/table">
            <a:tbl>
              <a:tblPr firstRow="1" bandRow="1">
                <a:tableStyleId>{D7AC3CCA-C797-4891-BE02-D94E43425B78}</a:tableStyleId>
              </a:tblPr>
              <a:tblGrid>
                <a:gridCol w="3696018">
                  <a:extLst>
                    <a:ext uri="{9D8B030D-6E8A-4147-A177-3AD203B41FA5}">
                      <a16:colId xmlns:a16="http://schemas.microsoft.com/office/drawing/2014/main" val="4041812813"/>
                    </a:ext>
                  </a:extLst>
                </a:gridCol>
                <a:gridCol w="1741805">
                  <a:extLst>
                    <a:ext uri="{9D8B030D-6E8A-4147-A177-3AD203B41FA5}">
                      <a16:colId xmlns:a16="http://schemas.microsoft.com/office/drawing/2014/main" val="1468201507"/>
                    </a:ext>
                  </a:extLst>
                </a:gridCol>
                <a:gridCol w="1741805">
                  <a:extLst>
                    <a:ext uri="{9D8B030D-6E8A-4147-A177-3AD203B41FA5}">
                      <a16:colId xmlns:a16="http://schemas.microsoft.com/office/drawing/2014/main" val="1074936945"/>
                    </a:ext>
                  </a:extLst>
                </a:gridCol>
              </a:tblGrid>
              <a:tr h="370840">
                <a:tc>
                  <a:txBody>
                    <a:bodyPr/>
                    <a:lstStyle/>
                    <a:p>
                      <a:r>
                        <a:rPr lang="en-GB" dirty="0"/>
                        <a:t>Cost Factors</a:t>
                      </a:r>
                    </a:p>
                  </a:txBody>
                  <a:tcPr/>
                </a:tc>
                <a:tc>
                  <a:txBody>
                    <a:bodyPr/>
                    <a:lstStyle/>
                    <a:p>
                      <a:r>
                        <a:rPr lang="en-GB" dirty="0"/>
                        <a:t>Site A</a:t>
                      </a:r>
                    </a:p>
                  </a:txBody>
                  <a:tcPr/>
                </a:tc>
                <a:tc>
                  <a:txBody>
                    <a:bodyPr/>
                    <a:lstStyle/>
                    <a:p>
                      <a:r>
                        <a:rPr lang="en-GB" dirty="0"/>
                        <a:t>Site B</a:t>
                      </a:r>
                    </a:p>
                  </a:txBody>
                  <a:tcPr/>
                </a:tc>
                <a:extLst>
                  <a:ext uri="{0D108BD9-81ED-4DB2-BD59-A6C34878D82A}">
                    <a16:rowId xmlns:a16="http://schemas.microsoft.com/office/drawing/2014/main" val="3168707927"/>
                  </a:ext>
                </a:extLst>
              </a:tr>
              <a:tr h="370840">
                <a:tc>
                  <a:txBody>
                    <a:bodyPr/>
                    <a:lstStyle/>
                    <a:p>
                      <a:r>
                        <a:rPr lang="en-GB" dirty="0"/>
                        <a:t>Average hauling distance</a:t>
                      </a:r>
                    </a:p>
                  </a:txBody>
                  <a:tcPr/>
                </a:tc>
                <a:tc>
                  <a:txBody>
                    <a:bodyPr/>
                    <a:lstStyle/>
                    <a:p>
                      <a:r>
                        <a:rPr lang="en-GB" dirty="0"/>
                        <a:t>6 km</a:t>
                      </a:r>
                    </a:p>
                  </a:txBody>
                  <a:tcPr/>
                </a:tc>
                <a:tc>
                  <a:txBody>
                    <a:bodyPr/>
                    <a:lstStyle/>
                    <a:p>
                      <a:r>
                        <a:rPr lang="en-GB" dirty="0"/>
                        <a:t>4.3 km</a:t>
                      </a:r>
                    </a:p>
                  </a:txBody>
                  <a:tcPr/>
                </a:tc>
                <a:extLst>
                  <a:ext uri="{0D108BD9-81ED-4DB2-BD59-A6C34878D82A}">
                    <a16:rowId xmlns:a16="http://schemas.microsoft.com/office/drawing/2014/main" val="2058668346"/>
                  </a:ext>
                </a:extLst>
              </a:tr>
              <a:tr h="370840">
                <a:tc>
                  <a:txBody>
                    <a:bodyPr/>
                    <a:lstStyle/>
                    <a:p>
                      <a:r>
                        <a:rPr lang="en-GB" dirty="0"/>
                        <a:t>Monthly rental of site</a:t>
                      </a:r>
                    </a:p>
                  </a:txBody>
                  <a:tcPr/>
                </a:tc>
                <a:tc>
                  <a:txBody>
                    <a:bodyPr/>
                    <a:lstStyle/>
                    <a:p>
                      <a:r>
                        <a:rPr lang="en-GB" dirty="0"/>
                        <a:t>$ 1,000</a:t>
                      </a:r>
                    </a:p>
                  </a:txBody>
                  <a:tcPr/>
                </a:tc>
                <a:tc>
                  <a:txBody>
                    <a:bodyPr/>
                    <a:lstStyle/>
                    <a:p>
                      <a:r>
                        <a:rPr lang="en-GB" dirty="0"/>
                        <a:t>$ 5,000</a:t>
                      </a:r>
                    </a:p>
                  </a:txBody>
                  <a:tcPr/>
                </a:tc>
                <a:extLst>
                  <a:ext uri="{0D108BD9-81ED-4DB2-BD59-A6C34878D82A}">
                    <a16:rowId xmlns:a16="http://schemas.microsoft.com/office/drawing/2014/main" val="3963061533"/>
                  </a:ext>
                </a:extLst>
              </a:tr>
              <a:tr h="370840">
                <a:tc>
                  <a:txBody>
                    <a:bodyPr/>
                    <a:lstStyle/>
                    <a:p>
                      <a:r>
                        <a:rPr lang="en-GB" dirty="0"/>
                        <a:t>Cost to setup and remove equipment</a:t>
                      </a:r>
                    </a:p>
                  </a:txBody>
                  <a:tcPr/>
                </a:tc>
                <a:tc>
                  <a:txBody>
                    <a:bodyPr/>
                    <a:lstStyle/>
                    <a:p>
                      <a:r>
                        <a:rPr lang="en-GB" dirty="0"/>
                        <a:t>$ 15,000</a:t>
                      </a:r>
                    </a:p>
                  </a:txBody>
                  <a:tcPr/>
                </a:tc>
                <a:tc>
                  <a:txBody>
                    <a:bodyPr/>
                    <a:lstStyle/>
                    <a:p>
                      <a:r>
                        <a:rPr lang="en-GB" dirty="0"/>
                        <a:t>$ 25,000</a:t>
                      </a:r>
                    </a:p>
                  </a:txBody>
                  <a:tcPr/>
                </a:tc>
                <a:extLst>
                  <a:ext uri="{0D108BD9-81ED-4DB2-BD59-A6C34878D82A}">
                    <a16:rowId xmlns:a16="http://schemas.microsoft.com/office/drawing/2014/main" val="1021003897"/>
                  </a:ext>
                </a:extLst>
              </a:tr>
              <a:tr h="370840">
                <a:tc>
                  <a:txBody>
                    <a:bodyPr/>
                    <a:lstStyle/>
                    <a:p>
                      <a:r>
                        <a:rPr lang="en-GB" dirty="0"/>
                        <a:t>Hauling expense</a:t>
                      </a:r>
                    </a:p>
                  </a:txBody>
                  <a:tcPr/>
                </a:tc>
                <a:tc>
                  <a:txBody>
                    <a:bodyPr/>
                    <a:lstStyle/>
                    <a:p>
                      <a:r>
                        <a:rPr lang="en-GB" dirty="0"/>
                        <a:t>$ 1.15 / m</a:t>
                      </a:r>
                      <a:r>
                        <a:rPr lang="en-GB" baseline="30000" dirty="0"/>
                        <a:t>3</a:t>
                      </a:r>
                      <a:r>
                        <a:rPr lang="en-GB" baseline="0" dirty="0"/>
                        <a:t> / km</a:t>
                      </a:r>
                    </a:p>
                  </a:txBody>
                  <a:tcPr/>
                </a:tc>
                <a:tc>
                  <a:txBody>
                    <a:bodyPr/>
                    <a:lstStyle/>
                    <a:p>
                      <a:r>
                        <a:rPr lang="en-GB" dirty="0"/>
                        <a:t>$ 1.15 / m</a:t>
                      </a:r>
                      <a:r>
                        <a:rPr lang="en-GB" baseline="30000" dirty="0"/>
                        <a:t>3</a:t>
                      </a:r>
                      <a:r>
                        <a:rPr lang="en-GB" baseline="0" dirty="0"/>
                        <a:t> / km</a:t>
                      </a:r>
                      <a:endParaRPr lang="en-GB" dirty="0"/>
                    </a:p>
                  </a:txBody>
                  <a:tcPr/>
                </a:tc>
                <a:extLst>
                  <a:ext uri="{0D108BD9-81ED-4DB2-BD59-A6C34878D82A}">
                    <a16:rowId xmlns:a16="http://schemas.microsoft.com/office/drawing/2014/main" val="2394866682"/>
                  </a:ext>
                </a:extLst>
              </a:tr>
            </a:tbl>
          </a:graphicData>
        </a:graphic>
      </p:graphicFrame>
      <p:sp>
        <p:nvSpPr>
          <p:cNvPr id="6" name="Title 1"/>
          <p:cNvSpPr>
            <a:spLocks noGrp="1"/>
          </p:cNvSpPr>
          <p:nvPr>
            <p:ph type="title"/>
          </p:nvPr>
        </p:nvSpPr>
        <p:spPr>
          <a:xfrm>
            <a:off x="838200" y="365125"/>
            <a:ext cx="10515600" cy="1325563"/>
          </a:xfrm>
        </p:spPr>
        <p:txBody>
          <a:bodyPr/>
          <a:lstStyle/>
          <a:p>
            <a:r>
              <a:rPr lang="en-GB" dirty="0"/>
              <a:t>Example (cont’d)</a:t>
            </a:r>
            <a:br>
              <a:rPr lang="en-GB" dirty="0"/>
            </a:br>
            <a:r>
              <a:rPr lang="en-US" sz="2800" i="1" dirty="0"/>
              <a:t>Surfacing a new highway</a:t>
            </a:r>
            <a:endParaRPr lang="en-GB" i="1" dirty="0"/>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6</a:t>
            </a:fld>
            <a:endParaRPr lang="en-GB"/>
          </a:p>
        </p:txBody>
      </p:sp>
    </p:spTree>
    <p:extLst>
      <p:ext uri="{BB962C8B-B14F-4D97-AF65-F5344CB8AC3E}">
        <p14:creationId xmlns:p14="http://schemas.microsoft.com/office/powerpoint/2010/main" val="239677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59487900"/>
              </p:ext>
            </p:extLst>
          </p:nvPr>
        </p:nvGraphicFramePr>
        <p:xfrm>
          <a:off x="838200" y="2075007"/>
          <a:ext cx="9179879" cy="3606800"/>
        </p:xfrm>
        <a:graphic>
          <a:graphicData uri="http://schemas.openxmlformats.org/drawingml/2006/table">
            <a:tbl>
              <a:tblPr firstRow="1" bandRow="1">
                <a:tableStyleId>{5C22544A-7EE6-4342-B048-85BDC9FD1C3A}</a:tableStyleId>
              </a:tblPr>
              <a:tblGrid>
                <a:gridCol w="3696018">
                  <a:extLst>
                    <a:ext uri="{9D8B030D-6E8A-4147-A177-3AD203B41FA5}">
                      <a16:colId xmlns:a16="http://schemas.microsoft.com/office/drawing/2014/main" val="3846832215"/>
                    </a:ext>
                  </a:extLst>
                </a:gridCol>
                <a:gridCol w="2419668">
                  <a:extLst>
                    <a:ext uri="{9D8B030D-6E8A-4147-A177-3AD203B41FA5}">
                      <a16:colId xmlns:a16="http://schemas.microsoft.com/office/drawing/2014/main" val="967202494"/>
                    </a:ext>
                  </a:extLst>
                </a:gridCol>
                <a:gridCol w="3064193">
                  <a:extLst>
                    <a:ext uri="{9D8B030D-6E8A-4147-A177-3AD203B41FA5}">
                      <a16:colId xmlns:a16="http://schemas.microsoft.com/office/drawing/2014/main" val="4276609383"/>
                    </a:ext>
                  </a:extLst>
                </a:gridCol>
              </a:tblGrid>
              <a:tr h="370840">
                <a:tc>
                  <a:txBody>
                    <a:bodyPr/>
                    <a:lstStyle/>
                    <a:p>
                      <a:r>
                        <a:rPr lang="en-GB" b="1" dirty="0">
                          <a:solidFill>
                            <a:srgbClr val="FF0000"/>
                          </a:solidFill>
                        </a:rPr>
                        <a:t>Fixed Costs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78641"/>
                  </a:ext>
                </a:extLst>
              </a:tr>
              <a:tr h="370840">
                <a:tc>
                  <a:txBody>
                    <a:bodyPr/>
                    <a:lstStyle/>
                    <a:p>
                      <a:r>
                        <a:rPr lang="en-GB" dirty="0"/>
                        <a:t>Monthly rental of site</a:t>
                      </a:r>
                    </a:p>
                  </a:txBody>
                  <a:tcPr>
                    <a:lnT w="12700" cap="flat" cmpd="sng" algn="ctr">
                      <a:solidFill>
                        <a:schemeClr val="tx1"/>
                      </a:solidFill>
                      <a:prstDash val="solid"/>
                      <a:round/>
                      <a:headEnd type="none" w="med" len="med"/>
                      <a:tailEnd type="none" w="med" len="med"/>
                    </a:lnT>
                    <a:noFill/>
                  </a:tcPr>
                </a:tc>
                <a:tc>
                  <a:txBody>
                    <a:bodyPr/>
                    <a:lstStyle/>
                    <a:p>
                      <a:r>
                        <a:rPr lang="en-GB" dirty="0"/>
                        <a:t>$1,000 </a:t>
                      </a:r>
                      <a:r>
                        <a:rPr lang="en-GB" sz="1200" baseline="0" dirty="0"/>
                        <a:t>x</a:t>
                      </a:r>
                      <a:r>
                        <a:rPr lang="en-GB" dirty="0"/>
                        <a:t> 4</a:t>
                      </a: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$5,000 </a:t>
                      </a:r>
                      <a:r>
                        <a:rPr lang="en-GB" sz="1200" baseline="0" dirty="0"/>
                        <a:t>x</a:t>
                      </a:r>
                      <a:r>
                        <a:rPr lang="en-GB" dirty="0"/>
                        <a:t> 4</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278254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Cost to setup and remove equipment</a:t>
                      </a:r>
                    </a:p>
                  </a:txBody>
                  <a:tcPr>
                    <a:noFill/>
                  </a:tcPr>
                </a:tc>
                <a:tc>
                  <a:txBody>
                    <a:bodyPr/>
                    <a:lstStyle/>
                    <a:p>
                      <a:r>
                        <a:rPr lang="en-GB" dirty="0"/>
                        <a:t>$15,000</a:t>
                      </a:r>
                    </a:p>
                  </a:txBody>
                  <a:tcPr>
                    <a:noFill/>
                  </a:tcPr>
                </a:tc>
                <a:tc>
                  <a:txBody>
                    <a:bodyPr/>
                    <a:lstStyle/>
                    <a:p>
                      <a:r>
                        <a:rPr lang="en-GB"/>
                        <a:t>$25,000</a:t>
                      </a:r>
                      <a:endParaRPr lang="en-GB" dirty="0"/>
                    </a:p>
                  </a:txBody>
                  <a:tcPr>
                    <a:noFill/>
                  </a:tcPr>
                </a:tc>
                <a:extLst>
                  <a:ext uri="{0D108BD9-81ED-4DB2-BD59-A6C34878D82A}">
                    <a16:rowId xmlns:a16="http://schemas.microsoft.com/office/drawing/2014/main" val="1224717066"/>
                  </a:ext>
                </a:extLst>
              </a:tr>
              <a:tr h="370840">
                <a:tc>
                  <a:txBody>
                    <a:bodyPr/>
                    <a:lstStyle/>
                    <a:p>
                      <a:r>
                        <a:rPr lang="en-GB" dirty="0"/>
                        <a:t>Flagman Wage</a:t>
                      </a:r>
                    </a:p>
                  </a:txBody>
                  <a:tcPr>
                    <a:lnB w="12700" cap="flat" cmpd="sng" algn="ctr">
                      <a:solidFill>
                        <a:schemeClr val="tx1"/>
                      </a:solidFill>
                      <a:prstDash val="solid"/>
                      <a:round/>
                      <a:headEnd type="none" w="med" len="med"/>
                      <a:tailEnd type="none" w="med" len="med"/>
                    </a:lnB>
                    <a:noFill/>
                  </a:tcPr>
                </a:tc>
                <a:tc>
                  <a:txBody>
                    <a:bodyPr/>
                    <a:lstStyle/>
                    <a:p>
                      <a:r>
                        <a:rPr lang="en-GB" dirty="0"/>
                        <a:t>0</a:t>
                      </a:r>
                    </a:p>
                  </a:txBody>
                  <a:tcPr>
                    <a:lnB w="12700" cap="flat" cmpd="sng" algn="ctr">
                      <a:solidFill>
                        <a:schemeClr val="tx1"/>
                      </a:solidFill>
                      <a:prstDash val="solid"/>
                      <a:round/>
                      <a:headEnd type="none" w="med" len="med"/>
                      <a:tailEnd type="none" w="med" len="med"/>
                    </a:lnB>
                    <a:noFill/>
                  </a:tcPr>
                </a:tc>
                <a:tc>
                  <a:txBody>
                    <a:bodyPr/>
                    <a:lstStyle/>
                    <a:p>
                      <a:r>
                        <a:rPr lang="en-GB" dirty="0"/>
                        <a:t>$96</a:t>
                      </a:r>
                      <a:r>
                        <a:rPr lang="en-GB" sz="1200" dirty="0"/>
                        <a:t> x </a:t>
                      </a:r>
                      <a:r>
                        <a:rPr lang="en-GB" dirty="0"/>
                        <a:t>85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3702657"/>
                  </a:ext>
                </a:extLst>
              </a:tr>
              <a:tr h="370840">
                <a:tc>
                  <a:txBody>
                    <a:bodyPr/>
                    <a:lstStyle/>
                    <a:p>
                      <a:r>
                        <a:rPr lang="en-GB" b="1" dirty="0">
                          <a:solidFill>
                            <a:schemeClr val="tx1"/>
                          </a:solidFill>
                        </a:rPr>
                        <a:t>Total</a:t>
                      </a:r>
                      <a:r>
                        <a:rPr lang="en-GB" b="1" baseline="0" dirty="0">
                          <a:solidFill>
                            <a:schemeClr val="tx1"/>
                          </a:solidFill>
                        </a:rPr>
                        <a:t> Fixed Costs</a:t>
                      </a:r>
                      <a:endParaRPr lang="en-GB"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chemeClr val="tx1"/>
                          </a:solidFill>
                        </a:rPr>
                        <a:t>$19,000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chemeClr val="tx1"/>
                          </a:solidFill>
                        </a:rPr>
                        <a:t>$53,160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4611318"/>
                  </a:ext>
                </a:extLst>
              </a:tr>
              <a:tr h="370840">
                <a:tc>
                  <a:txBody>
                    <a:bodyPr/>
                    <a:lstStyle/>
                    <a:p>
                      <a:r>
                        <a:rPr lang="en-GB" b="1" dirty="0">
                          <a:solidFill>
                            <a:srgbClr val="FF0000"/>
                          </a:solidFill>
                        </a:rPr>
                        <a:t>Variable Costs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096097"/>
                  </a:ext>
                </a:extLst>
              </a:tr>
              <a:tr h="370840">
                <a:tc>
                  <a:txBody>
                    <a:bodyPr/>
                    <a:lstStyle/>
                    <a:p>
                      <a:r>
                        <a:rPr lang="en-GB" dirty="0"/>
                        <a:t>Hauling Expense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$ 1.15 / m</a:t>
                      </a:r>
                      <a:r>
                        <a:rPr lang="en-GB" baseline="30000" dirty="0"/>
                        <a:t>3</a:t>
                      </a:r>
                      <a:r>
                        <a:rPr lang="en-GB" baseline="0" dirty="0"/>
                        <a:t> / km </a:t>
                      </a:r>
                      <a:r>
                        <a:rPr lang="en-GB" sz="1200" baseline="0" dirty="0"/>
                        <a:t>x</a:t>
                      </a:r>
                      <a:r>
                        <a:rPr lang="en-GB" baseline="0" dirty="0"/>
                        <a:t> 6 km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t>x</a:t>
                      </a:r>
                      <a:r>
                        <a:rPr lang="en-GB" baseline="0" dirty="0"/>
                        <a:t> 50,000 </a:t>
                      </a:r>
                      <a:r>
                        <a:rPr lang="en-GB" dirty="0"/>
                        <a:t>m</a:t>
                      </a:r>
                      <a:r>
                        <a:rPr lang="en-GB" baseline="30000" dirty="0"/>
                        <a:t>3</a:t>
                      </a:r>
                      <a:r>
                        <a:rPr lang="en-GB" dirty="0"/>
                        <a:t> = </a:t>
                      </a:r>
                      <a:r>
                        <a:rPr lang="en-GB" b="1" dirty="0"/>
                        <a:t>$345,000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$ 1.15 / m</a:t>
                      </a:r>
                      <a:r>
                        <a:rPr lang="en-GB" baseline="30000" dirty="0"/>
                        <a:t>3</a:t>
                      </a:r>
                      <a:r>
                        <a:rPr lang="en-GB" baseline="0" dirty="0"/>
                        <a:t> / km </a:t>
                      </a:r>
                      <a:r>
                        <a:rPr lang="en-GB" sz="1200" baseline="0" dirty="0"/>
                        <a:t>x</a:t>
                      </a:r>
                      <a:r>
                        <a:rPr lang="en-GB" baseline="0" dirty="0"/>
                        <a:t> 4.3 km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t>x</a:t>
                      </a:r>
                      <a:r>
                        <a:rPr lang="en-GB" baseline="0" dirty="0"/>
                        <a:t> 50,000 </a:t>
                      </a:r>
                      <a:r>
                        <a:rPr lang="en-GB" dirty="0"/>
                        <a:t>m</a:t>
                      </a:r>
                      <a:r>
                        <a:rPr lang="en-GB" baseline="30000" dirty="0"/>
                        <a:t>3</a:t>
                      </a:r>
                      <a:r>
                        <a:rPr lang="en-GB" dirty="0"/>
                        <a:t> = </a:t>
                      </a:r>
                      <a:r>
                        <a:rPr lang="en-GB" b="1" dirty="0"/>
                        <a:t>$</a:t>
                      </a:r>
                      <a:r>
                        <a:rPr lang="tr-TR" b="1" dirty="0"/>
                        <a:t>247</a:t>
                      </a:r>
                      <a:r>
                        <a:rPr lang="en-GB" b="1" dirty="0"/>
                        <a:t>,</a:t>
                      </a:r>
                      <a:r>
                        <a:rPr lang="tr-TR" b="1" dirty="0"/>
                        <a:t>250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202093"/>
                  </a:ext>
                </a:extLst>
              </a:tr>
              <a:tr h="370840">
                <a:tc>
                  <a:txBody>
                    <a:bodyPr/>
                    <a:lstStyle/>
                    <a:p>
                      <a:r>
                        <a:rPr lang="en-GB" b="1" dirty="0">
                          <a:solidFill>
                            <a:srgbClr val="FF0000"/>
                          </a:solidFill>
                        </a:rPr>
                        <a:t>Total Costs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solidFill>
                            <a:srgbClr val="FF0000"/>
                          </a:solidFill>
                        </a:rPr>
                        <a:t>Site 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7109381"/>
                  </a:ext>
                </a:extLst>
              </a:tr>
              <a:tr h="370840">
                <a:tc>
                  <a:txBody>
                    <a:bodyPr/>
                    <a:lstStyle/>
                    <a:p>
                      <a:r>
                        <a:rPr lang="en-GB" b="1" dirty="0"/>
                        <a:t>Fixed</a:t>
                      </a:r>
                      <a:r>
                        <a:rPr lang="en-GB" b="1" baseline="0" dirty="0"/>
                        <a:t> + Variable</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t>$364,000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t>$300,410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1123616"/>
                  </a:ext>
                </a:extLst>
              </a:tr>
            </a:tbl>
          </a:graphicData>
        </a:graphic>
      </p:graphicFrame>
      <p:sp>
        <p:nvSpPr>
          <p:cNvPr id="5" name="Title 1"/>
          <p:cNvSpPr>
            <a:spLocks noGrp="1"/>
          </p:cNvSpPr>
          <p:nvPr>
            <p:ph type="title"/>
          </p:nvPr>
        </p:nvSpPr>
        <p:spPr>
          <a:xfrm>
            <a:off x="838200" y="365125"/>
            <a:ext cx="10515600" cy="1325563"/>
          </a:xfrm>
        </p:spPr>
        <p:txBody>
          <a:bodyPr/>
          <a:lstStyle/>
          <a:p>
            <a:r>
              <a:rPr lang="en-GB" dirty="0"/>
              <a:t>Solution (a)</a:t>
            </a:r>
            <a:br>
              <a:rPr lang="en-GB" dirty="0"/>
            </a:br>
            <a:r>
              <a:rPr lang="en-US" sz="2800" i="1" dirty="0"/>
              <a:t>Surfacing a new highway</a:t>
            </a:r>
            <a:endParaRPr lang="en-GB" i="1" dirty="0"/>
          </a:p>
        </p:txBody>
      </p:sp>
      <p:sp>
        <p:nvSpPr>
          <p:cNvPr id="2" name="Footer Placeholder 1"/>
          <p:cNvSpPr>
            <a:spLocks noGrp="1"/>
          </p:cNvSpPr>
          <p:nvPr>
            <p:ph type="ftr" sz="quarter" idx="11"/>
          </p:nvPr>
        </p:nvSpPr>
        <p:spPr/>
        <p:txBody>
          <a:bodyPr/>
          <a:lstStyle/>
          <a:p>
            <a:r>
              <a:rPr lang="en-GB"/>
              <a:t>U. Mahir Yıldırım</a:t>
            </a:r>
          </a:p>
        </p:txBody>
      </p:sp>
      <p:sp>
        <p:nvSpPr>
          <p:cNvPr id="3" name="Slide Number Placeholder 2"/>
          <p:cNvSpPr>
            <a:spLocks noGrp="1"/>
          </p:cNvSpPr>
          <p:nvPr>
            <p:ph type="sldNum" sz="quarter" idx="12"/>
          </p:nvPr>
        </p:nvSpPr>
        <p:spPr/>
        <p:txBody>
          <a:bodyPr/>
          <a:lstStyle/>
          <a:p>
            <a:fld id="{1AE36F40-6EB3-4B30-9BDC-3E3CF0A1C0BC}" type="slidenum">
              <a:rPr lang="en-GB" smtClean="0"/>
              <a:t>7</a:t>
            </a:fld>
            <a:endParaRPr lang="en-GB"/>
          </a:p>
        </p:txBody>
      </p:sp>
    </p:spTree>
    <p:extLst>
      <p:ext uri="{BB962C8B-B14F-4D97-AF65-F5344CB8AC3E}">
        <p14:creationId xmlns:p14="http://schemas.microsoft.com/office/powerpoint/2010/main" val="1319515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tabLst>
                <a:tab pos="1616075" algn="l"/>
              </a:tabLst>
            </a:pPr>
            <a:r>
              <a:rPr lang="en-GB" dirty="0"/>
              <a:t>Profit 	= Revenue – Total Cost</a:t>
            </a:r>
          </a:p>
          <a:p>
            <a:pPr marL="0" indent="0">
              <a:buNone/>
              <a:tabLst>
                <a:tab pos="1616075" algn="l"/>
              </a:tabLst>
            </a:pPr>
            <a:r>
              <a:rPr lang="en-GB" dirty="0"/>
              <a:t/>
            </a:r>
            <a:br>
              <a:rPr lang="en-GB" dirty="0"/>
            </a:br>
            <a:r>
              <a:rPr lang="en-GB" dirty="0"/>
              <a:t>Revenue 	= $8.05 / m</a:t>
            </a:r>
            <a:r>
              <a:rPr lang="en-GB" baseline="30000" dirty="0"/>
              <a:t>3</a:t>
            </a:r>
            <a:r>
              <a:rPr lang="en-GB" dirty="0"/>
              <a:t> </a:t>
            </a:r>
            <a:r>
              <a:rPr lang="en-GB" sz="2000" dirty="0"/>
              <a:t>x</a:t>
            </a:r>
            <a:r>
              <a:rPr lang="en-GB" dirty="0"/>
              <a:t> (50,000 m</a:t>
            </a:r>
            <a:r>
              <a:rPr lang="en-GB" baseline="30000" dirty="0"/>
              <a:t>3</a:t>
            </a:r>
            <a:r>
              <a:rPr lang="en-GB" dirty="0"/>
              <a:t>) = $402,500</a:t>
            </a:r>
          </a:p>
          <a:p>
            <a:pPr marL="0" indent="0">
              <a:buNone/>
              <a:tabLst>
                <a:tab pos="1616075" algn="l"/>
              </a:tabLst>
            </a:pPr>
            <a:r>
              <a:rPr lang="en-GB" dirty="0"/>
              <a:t/>
            </a:r>
            <a:br>
              <a:rPr lang="en-GB" dirty="0"/>
            </a:br>
            <a:r>
              <a:rPr lang="en-GB" dirty="0"/>
              <a:t>Profit 	= $402,500 – $300,410 = $102,090 </a:t>
            </a:r>
            <a:br>
              <a:rPr lang="en-GB" dirty="0"/>
            </a:br>
            <a:endParaRPr lang="en-GB" dirty="0"/>
          </a:p>
        </p:txBody>
      </p:sp>
      <p:sp>
        <p:nvSpPr>
          <p:cNvPr id="4" name="Title 1"/>
          <p:cNvSpPr>
            <a:spLocks noGrp="1"/>
          </p:cNvSpPr>
          <p:nvPr>
            <p:ph type="title"/>
          </p:nvPr>
        </p:nvSpPr>
        <p:spPr>
          <a:xfrm>
            <a:off x="838200" y="365125"/>
            <a:ext cx="10515600" cy="1325563"/>
          </a:xfrm>
        </p:spPr>
        <p:txBody>
          <a:bodyPr/>
          <a:lstStyle/>
          <a:p>
            <a:r>
              <a:rPr lang="en-GB" dirty="0"/>
              <a:t>Solution (b)</a:t>
            </a:r>
            <a:br>
              <a:rPr lang="en-GB" dirty="0"/>
            </a:br>
            <a:r>
              <a:rPr lang="en-US" sz="2800" i="1" dirty="0"/>
              <a:t>Surfacing a new highway</a:t>
            </a:r>
            <a:endParaRPr lang="en-GB" i="1" dirty="0"/>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8</a:t>
            </a:fld>
            <a:endParaRPr lang="en-GB"/>
          </a:p>
        </p:txBody>
      </p:sp>
    </p:spTree>
    <p:extLst>
      <p:ext uri="{BB962C8B-B14F-4D97-AF65-F5344CB8AC3E}">
        <p14:creationId xmlns:p14="http://schemas.microsoft.com/office/powerpoint/2010/main" val="103285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Concepts (cont’d)</a:t>
            </a:r>
          </a:p>
        </p:txBody>
      </p:sp>
      <p:sp>
        <p:nvSpPr>
          <p:cNvPr id="3" name="Content Placeholder 2"/>
          <p:cNvSpPr>
            <a:spLocks noGrp="1"/>
          </p:cNvSpPr>
          <p:nvPr>
            <p:ph idx="1"/>
          </p:nvPr>
        </p:nvSpPr>
        <p:spPr>
          <a:xfrm>
            <a:off x="838200" y="1825625"/>
            <a:ext cx="10515600" cy="4660900"/>
          </a:xfrm>
        </p:spPr>
        <p:txBody>
          <a:bodyPr>
            <a:normAutofit/>
          </a:bodyPr>
          <a:lstStyle/>
          <a:p>
            <a:r>
              <a:rPr lang="en-US" b="1" dirty="0"/>
              <a:t>Overhead Costs - </a:t>
            </a:r>
            <a:r>
              <a:rPr lang="en-US" dirty="0"/>
              <a:t>All costs of providing goods or services other than direct labor and direct material. Indirect costs are a subset of overhead costs. Fixed overhead relates more to plant capacity than production volume (variable overhead). </a:t>
            </a:r>
            <a:br>
              <a:rPr lang="en-US" dirty="0"/>
            </a:br>
            <a:r>
              <a:rPr lang="en-US" dirty="0"/>
              <a:t>Allocation of overhead to specific outputs may be in proportion to:</a:t>
            </a:r>
            <a:br>
              <a:rPr lang="en-US" dirty="0"/>
            </a:br>
            <a:r>
              <a:rPr lang="en-US" dirty="0"/>
              <a:t>	– Direct labor hours</a:t>
            </a:r>
            <a:br>
              <a:rPr lang="en-US" dirty="0"/>
            </a:br>
            <a:r>
              <a:rPr lang="en-US" dirty="0"/>
              <a:t>	– Direct material costs</a:t>
            </a:r>
            <a:br>
              <a:rPr lang="en-US" dirty="0"/>
            </a:br>
            <a:r>
              <a:rPr lang="en-US" dirty="0"/>
              <a:t>	– Machine hours</a:t>
            </a:r>
          </a:p>
          <a:p>
            <a:r>
              <a:rPr lang="en-US" b="1" dirty="0"/>
              <a:t>Cash Cost - </a:t>
            </a:r>
            <a:r>
              <a:rPr lang="en-US" dirty="0"/>
              <a:t>Involves an actual cash payment.</a:t>
            </a:r>
          </a:p>
          <a:p>
            <a:r>
              <a:rPr lang="en-US" b="1" dirty="0"/>
              <a:t>Book Cost - </a:t>
            </a:r>
            <a:r>
              <a:rPr lang="en-US" dirty="0"/>
              <a:t>Reflected only in the accounting system </a:t>
            </a:r>
          </a:p>
          <a:p>
            <a:pPr lvl="1"/>
            <a:r>
              <a:rPr lang="en-US" dirty="0"/>
              <a:t>Depreciation</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9</a:t>
            </a:fld>
            <a:endParaRPr lang="en-GB"/>
          </a:p>
        </p:txBody>
      </p:sp>
    </p:spTree>
    <p:extLst>
      <p:ext uri="{BB962C8B-B14F-4D97-AF65-F5344CB8AC3E}">
        <p14:creationId xmlns:p14="http://schemas.microsoft.com/office/powerpoint/2010/main" val="3870192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1700</Words>
  <Application>Microsoft Office PowerPoint</Application>
  <PresentationFormat>Widescreen</PresentationFormat>
  <Paragraphs>397</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Palatino-Roman</vt:lpstr>
      <vt:lpstr>Office Theme</vt:lpstr>
      <vt:lpstr>IE 260 – ENGINEERING ECONOMY  Chapter 2 Cost Concepts and Design Economics</vt:lpstr>
      <vt:lpstr>Chapter 2</vt:lpstr>
      <vt:lpstr>Cost Concepts</vt:lpstr>
      <vt:lpstr>Example Surfacing a new highway</vt:lpstr>
      <vt:lpstr>Example (cont’d) Surfacing a new highway</vt:lpstr>
      <vt:lpstr>Example (cont’d) Surfacing a new highway</vt:lpstr>
      <vt:lpstr>Solution (a) Surfacing a new highway</vt:lpstr>
      <vt:lpstr>Solution (b) Surfacing a new highway</vt:lpstr>
      <vt:lpstr>Cost Concepts (cont’d)</vt:lpstr>
      <vt:lpstr>Cost Concepts (cont’d)</vt:lpstr>
      <vt:lpstr>Cost Concepts (cont’d)</vt:lpstr>
      <vt:lpstr>Outline</vt:lpstr>
      <vt:lpstr>Consumer and Producer Goods and Services</vt:lpstr>
      <vt:lpstr>Measures of Economic Worth</vt:lpstr>
      <vt:lpstr>Necessities &amp; Luxuries</vt:lpstr>
      <vt:lpstr>The General Price-Demand Relationship</vt:lpstr>
      <vt:lpstr>The Total Revenue Function</vt:lpstr>
      <vt:lpstr>Breakeven Analysis</vt:lpstr>
      <vt:lpstr>Breakeven Analysis Scenario 1</vt:lpstr>
      <vt:lpstr>Example 1 Breakeven Analysis – Scenario 1</vt:lpstr>
      <vt:lpstr>Solution 1 - a Breakeven Analysis – Scenario 1</vt:lpstr>
      <vt:lpstr>Solution 1 - b Breakeven Analysis – Scenario 1</vt:lpstr>
      <vt:lpstr>Example 2 Breakeven Analysis – Scenario 1</vt:lpstr>
      <vt:lpstr>Solution 2 Breakeven Analysis – Scenario 1</vt:lpstr>
      <vt:lpstr>Example 3 Breakeven Analysis – Scenario 1</vt:lpstr>
      <vt:lpstr>Solution 3 Breakeven Analysis – Scenario 1</vt:lpstr>
      <vt:lpstr>Example 4 Breakeven Analysis – Scenario 1</vt:lpstr>
      <vt:lpstr>Solution 4 Breakeven Analysis – Scenario 1</vt:lpstr>
      <vt:lpstr>Breakeven Analysis Scenario 2</vt:lpstr>
      <vt:lpstr>Breakeven Analysis (cont’d) Scenario 2</vt:lpstr>
      <vt:lpstr>Breakeven Analysis (cont’d) Scenario 2</vt:lpstr>
      <vt:lpstr>Example 5 Breakeven Analysis – Scenario 2</vt:lpstr>
      <vt:lpstr>Solution 5 - a Breakeven Analysis – Scenario 2</vt:lpstr>
      <vt:lpstr>Solution 5 - b Breakeven Analysis – Scenario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Umman Mahir Yildirim</cp:lastModifiedBy>
  <cp:revision>33</cp:revision>
  <cp:lastPrinted>2017-10-02T10:48:54Z</cp:lastPrinted>
  <dcterms:created xsi:type="dcterms:W3CDTF">2016-09-26T07:09:03Z</dcterms:created>
  <dcterms:modified xsi:type="dcterms:W3CDTF">2017-10-04T06:55:23Z</dcterms:modified>
</cp:coreProperties>
</file>