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68" r:id="rId2"/>
    <p:sldId id="267" r:id="rId3"/>
    <p:sldId id="318" r:id="rId4"/>
    <p:sldId id="269" r:id="rId5"/>
    <p:sldId id="319" r:id="rId6"/>
    <p:sldId id="275" r:id="rId7"/>
    <p:sldId id="276" r:id="rId8"/>
    <p:sldId id="277" r:id="rId9"/>
    <p:sldId id="278" r:id="rId10"/>
    <p:sldId id="280" r:id="rId11"/>
    <p:sldId id="270" r:id="rId12"/>
    <p:sldId id="281" r:id="rId13"/>
    <p:sldId id="317" r:id="rId14"/>
    <p:sldId id="282" r:id="rId15"/>
    <p:sldId id="271" r:id="rId16"/>
    <p:sldId id="283" r:id="rId17"/>
    <p:sldId id="272" r:id="rId18"/>
    <p:sldId id="320" r:id="rId19"/>
    <p:sldId id="287" r:id="rId20"/>
    <p:sldId id="284" r:id="rId21"/>
    <p:sldId id="285" r:id="rId22"/>
    <p:sldId id="286" r:id="rId23"/>
    <p:sldId id="321" r:id="rId24"/>
    <p:sldId id="273" r:id="rId25"/>
    <p:sldId id="279" r:id="rId26"/>
    <p:sldId id="316" r:id="rId27"/>
    <p:sldId id="274" r:id="rId28"/>
    <p:sldId id="288" r:id="rId29"/>
    <p:sldId id="289" r:id="rId30"/>
    <p:sldId id="323" r:id="rId31"/>
    <p:sldId id="290" r:id="rId32"/>
    <p:sldId id="291" r:id="rId33"/>
    <p:sldId id="292" r:id="rId34"/>
    <p:sldId id="293" r:id="rId35"/>
    <p:sldId id="294" r:id="rId36"/>
    <p:sldId id="295" r:id="rId37"/>
    <p:sldId id="304" r:id="rId38"/>
    <p:sldId id="305" r:id="rId39"/>
    <p:sldId id="303" r:id="rId40"/>
    <p:sldId id="302" r:id="rId41"/>
    <p:sldId id="299" r:id="rId42"/>
    <p:sldId id="324" r:id="rId43"/>
    <p:sldId id="300" r:id="rId44"/>
    <p:sldId id="306" r:id="rId45"/>
    <p:sldId id="301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E1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 autoAdjust="0"/>
    <p:restoredTop sz="80510" autoAdjust="0"/>
  </p:normalViewPr>
  <p:slideViewPr>
    <p:cSldViewPr snapToGrid="0">
      <p:cViewPr varScale="1">
        <p:scale>
          <a:sx n="80" d="100"/>
          <a:sy n="80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C3B5C-97F8-4858-9EA7-ACA5D337FFC9}" type="datetimeFigureOut">
              <a:rPr lang="en-GB" smtClean="0"/>
              <a:t>15/10/2017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5729-8244-4A40-BF0D-82C4FFE69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92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Anamal 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729-8244-4A40-BF0D-82C4FFE69F8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05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O</a:t>
            </a:r>
            <a:r>
              <a:rPr lang="en-GB" dirty="0" err="1"/>
              <a:t>culus</a:t>
            </a:r>
            <a:r>
              <a:rPr lang="en-GB" dirty="0"/>
              <a:t> rift </a:t>
            </a:r>
            <a:r>
              <a:rPr lang="tr-TR" dirty="0"/>
              <a:t>– VR </a:t>
            </a:r>
            <a:r>
              <a:rPr lang="tr-TR" dirty="0" err="1"/>
              <a:t>headset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729-8244-4A40-BF0D-82C4FFE69F8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58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origins</a:t>
            </a:r>
            <a:r>
              <a:rPr lang="tr-TR" dirty="0"/>
              <a:t> of </a:t>
            </a:r>
            <a:r>
              <a:rPr lang="tr-TR" dirty="0" err="1"/>
              <a:t>interest</a:t>
            </a:r>
            <a:endParaRPr lang="tr-TR" dirty="0"/>
          </a:p>
          <a:p>
            <a:r>
              <a:rPr lang="tr-TR" dirty="0" err="1"/>
              <a:t>Wheat</a:t>
            </a:r>
            <a:r>
              <a:rPr lang="tr-TR" dirty="0"/>
              <a:t> </a:t>
            </a:r>
            <a:r>
              <a:rPr lang="tr-TR" dirty="0" err="1"/>
              <a:t>grain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729-8244-4A40-BF0D-82C4FFE69F8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30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different person. </a:t>
            </a:r>
          </a:p>
          <a:p>
            <a:r>
              <a:rPr lang="en-GB" dirty="0"/>
              <a:t>1</a:t>
            </a:r>
            <a:r>
              <a:rPr lang="en-GB" baseline="0" dirty="0"/>
              <a:t> – What if 2 kg is borrowed?</a:t>
            </a:r>
          </a:p>
          <a:p>
            <a:r>
              <a:rPr lang="en-GB" baseline="0" dirty="0"/>
              <a:t>2 – What if borrowed for 2 years?</a:t>
            </a:r>
          </a:p>
          <a:p>
            <a:r>
              <a:rPr lang="en-GB" baseline="0" dirty="0"/>
              <a:t>3 – What if 200 gr interest payment?</a:t>
            </a:r>
          </a:p>
          <a:p>
            <a:r>
              <a:rPr lang="en-GB" baseline="0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729-8244-4A40-BF0D-82C4FFE69F8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17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someone offered you a gift of $100 today or $106 one year from today, it would make no difference which offer you accepted from an economic perspective.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729-8244-4A40-BF0D-82C4FFE69F8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42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horizontal line is a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scale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with progression of time moving from left to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right. The period (e.g., year, quarter, month) labels can be applied to intervals of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rather than to points on the time scale. Note, for example, that the end of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 2 is coincident with the beginning of Period 3. When the end-of-period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cash-flow convention is used, period numbers are placed at the end of each time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dirty="0"/>
              <a:t> </a:t>
            </a:r>
            <a:r>
              <a:rPr lang="tr-TR" dirty="0"/>
              <a:t> </a:t>
            </a:r>
          </a:p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cash-flow diagram is dependent on the point of view. </a:t>
            </a: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729-8244-4A40-BF0D-82C4FFE69F8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8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horizontal line is a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scale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with progression of time moving from left to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right. The period (e.g., year, quarter, month) labels can be applied to intervals of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rather than to points on the time scale. Note, for example, that the end of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 2 is coincident with the beginning of Period 3. When the end-of-period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cash-flow convention is used, period numbers are placed at the end of each time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dirty="0"/>
              <a:t> </a:t>
            </a:r>
            <a:r>
              <a:rPr lang="tr-TR" dirty="0"/>
              <a:t> </a:t>
            </a:r>
          </a:p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cash-flow diagram is dependent on the point of view. </a:t>
            </a: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729-8244-4A40-BF0D-82C4FFE69F8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915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5729-8244-4A40-BF0D-82C4FFE69F8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63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00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9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0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6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02"/>
          <a:stretch/>
        </p:blipFill>
        <p:spPr>
          <a:xfrm>
            <a:off x="55423" y="425845"/>
            <a:ext cx="782783" cy="12041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838200" y="1677267"/>
            <a:ext cx="10442864" cy="0"/>
          </a:xfrm>
          <a:prstGeom prst="line">
            <a:avLst/>
          </a:prstGeom>
          <a:ln w="38100">
            <a:solidFill>
              <a:srgbClr val="E129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9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3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8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15/10/2017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0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15/10/2017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6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15/10/2017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9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3" indent="0">
              <a:buNone/>
              <a:defRPr sz="1400"/>
            </a:lvl2pPr>
            <a:lvl3pPr marL="914286" indent="0">
              <a:buNone/>
              <a:defRPr sz="1200"/>
            </a:lvl3pPr>
            <a:lvl4pPr marL="1371430" indent="0">
              <a:buNone/>
              <a:defRPr sz="1000"/>
            </a:lvl4pPr>
            <a:lvl5pPr marL="1828573" indent="0">
              <a:buNone/>
              <a:defRPr sz="1000"/>
            </a:lvl5pPr>
            <a:lvl6pPr marL="2285718" indent="0">
              <a:buNone/>
              <a:defRPr sz="1000"/>
            </a:lvl6pPr>
            <a:lvl7pPr marL="2742858" indent="0">
              <a:buNone/>
              <a:defRPr sz="1000"/>
            </a:lvl7pPr>
            <a:lvl8pPr marL="3200000" indent="0">
              <a:buNone/>
              <a:defRPr sz="1000"/>
            </a:lvl8pPr>
            <a:lvl9pPr marL="365714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3" indent="0">
              <a:buNone/>
              <a:defRPr sz="1400"/>
            </a:lvl2pPr>
            <a:lvl3pPr marL="914286" indent="0">
              <a:buNone/>
              <a:defRPr sz="1200"/>
            </a:lvl3pPr>
            <a:lvl4pPr marL="1371430" indent="0">
              <a:buNone/>
              <a:defRPr sz="1000"/>
            </a:lvl4pPr>
            <a:lvl5pPr marL="1828573" indent="0">
              <a:buNone/>
              <a:defRPr sz="1000"/>
            </a:lvl5pPr>
            <a:lvl6pPr marL="2285718" indent="0">
              <a:buNone/>
              <a:defRPr sz="1000"/>
            </a:lvl6pPr>
            <a:lvl7pPr marL="2742858" indent="0">
              <a:buNone/>
              <a:defRPr sz="1000"/>
            </a:lvl7pPr>
            <a:lvl8pPr marL="3200000" indent="0">
              <a:buNone/>
              <a:defRPr sz="1000"/>
            </a:lvl8pPr>
            <a:lvl9pPr marL="365714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3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24BB-B863-4C20-B34C-0548A8E84568}" type="datetimeFigureOut">
              <a:rPr lang="en-GB" smtClean="0"/>
              <a:t>15/10/2017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8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3" indent="-228573" algn="l" defTabSz="91428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18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8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0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3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6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iegog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88673"/>
            <a:ext cx="12192000" cy="1278083"/>
          </a:xfrm>
        </p:spPr>
        <p:txBody>
          <a:bodyPr anchor="ctr" anchorCtr="0">
            <a:normAutofit/>
          </a:bodyPr>
          <a:lstStyle/>
          <a:p>
            <a:r>
              <a:rPr lang="en-GB" sz="3600" dirty="0"/>
              <a:t>U. MAHİR YILDIRIM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43" y="4676237"/>
            <a:ext cx="5233927" cy="149563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55783" y="611045"/>
            <a:ext cx="10880436" cy="2080200"/>
          </a:xfrm>
        </p:spPr>
        <p:txBody>
          <a:bodyPr anchor="ctr" anchorCtr="0">
            <a:normAutofit fontScale="90000"/>
          </a:bodyPr>
          <a:lstStyle/>
          <a:p>
            <a:r>
              <a:rPr lang="en-GB" dirty="0"/>
              <a:t>IE 260 – ENGINEERING ECONOMY</a:t>
            </a:r>
            <a:br>
              <a:rPr lang="en-GB" sz="2200" dirty="0"/>
            </a:br>
            <a:br>
              <a:rPr lang="en-GB" sz="2200" dirty="0"/>
            </a:br>
            <a:r>
              <a:rPr lang="en-GB" sz="5400" b="1" dirty="0"/>
              <a:t>Chapter 4</a:t>
            </a:r>
            <a:br>
              <a:rPr lang="en-GB" dirty="0"/>
            </a:br>
            <a:r>
              <a:rPr lang="en-US" sz="5400" i="1" dirty="0"/>
              <a:t>The Time Value of Money - I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1073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Interest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300" y="1825624"/>
            <a:ext cx="49403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the amount of interest earned (or paid) is directly proportional to</a:t>
            </a:r>
          </a:p>
          <a:p>
            <a:r>
              <a:rPr lang="en-US" dirty="0"/>
              <a:t>the principal of the loan,</a:t>
            </a:r>
          </a:p>
          <a:p>
            <a:r>
              <a:rPr lang="en-US" dirty="0"/>
              <a:t>the number of interest periods for which the principal is committed,</a:t>
            </a:r>
          </a:p>
          <a:p>
            <a:r>
              <a:rPr lang="en-US" dirty="0"/>
              <a:t>and the interest rate per period </a:t>
            </a:r>
          </a:p>
          <a:p>
            <a:pPr marL="0" indent="0">
              <a:buNone/>
            </a:pPr>
            <a:r>
              <a:rPr lang="en-US" dirty="0"/>
              <a:t>the interest rate is said to be </a:t>
            </a:r>
            <a:r>
              <a:rPr lang="en-US" i="1" dirty="0"/>
              <a:t>simple.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3" y="2048149"/>
            <a:ext cx="647790" cy="140037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78936" y="1825625"/>
            <a:ext cx="3200496" cy="1608336"/>
            <a:chOff x="8648692" y="4424317"/>
            <a:chExt cx="4413943" cy="2218126"/>
          </a:xfrm>
        </p:grpSpPr>
        <p:pic>
          <p:nvPicPr>
            <p:cNvPr id="6" name="Content Placeholder 3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99" r="733"/>
            <a:stretch/>
          </p:blipFill>
          <p:spPr>
            <a:xfrm>
              <a:off x="8648692" y="4431994"/>
              <a:ext cx="1326042" cy="2210449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141"/>
            <a:stretch/>
          </p:blipFill>
          <p:spPr>
            <a:xfrm>
              <a:off x="11766015" y="4424317"/>
              <a:ext cx="1296620" cy="22104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906958" y="538948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+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3" y="3671043"/>
            <a:ext cx="647790" cy="140037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578936" y="3448519"/>
            <a:ext cx="3200496" cy="1608336"/>
            <a:chOff x="8648692" y="4424317"/>
            <a:chExt cx="4413943" cy="2218126"/>
          </a:xfrm>
        </p:grpSpPr>
        <p:pic>
          <p:nvPicPr>
            <p:cNvPr id="21" name="Content Placeholder 3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99" r="733"/>
            <a:stretch/>
          </p:blipFill>
          <p:spPr>
            <a:xfrm>
              <a:off x="8648692" y="4431994"/>
              <a:ext cx="1326042" cy="2210449"/>
            </a:xfrm>
            <a:prstGeom prst="rect">
              <a:avLst/>
            </a:prstGeom>
          </p:spPr>
        </p:pic>
        <p:pic>
          <p:nvPicPr>
            <p:cNvPr id="22" name="Content Placeholder 3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141"/>
            <a:stretch/>
          </p:blipFill>
          <p:spPr>
            <a:xfrm>
              <a:off x="11766015" y="4424317"/>
              <a:ext cx="1296620" cy="221045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907592" y="538948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+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3" y="5293937"/>
            <a:ext cx="647790" cy="140037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578936" y="5071413"/>
            <a:ext cx="3200496" cy="1608336"/>
            <a:chOff x="8648692" y="4424317"/>
            <a:chExt cx="4413943" cy="2218126"/>
          </a:xfrm>
        </p:grpSpPr>
        <p:pic>
          <p:nvPicPr>
            <p:cNvPr id="26" name="Content Placeholder 3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99" r="733"/>
            <a:stretch/>
          </p:blipFill>
          <p:spPr>
            <a:xfrm>
              <a:off x="8648692" y="4431994"/>
              <a:ext cx="1326042" cy="2210449"/>
            </a:xfrm>
            <a:prstGeom prst="rect">
              <a:avLst/>
            </a:prstGeom>
          </p:spPr>
        </p:pic>
        <p:pic>
          <p:nvPicPr>
            <p:cNvPr id="27" name="Content Placeholder 3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141"/>
            <a:stretch/>
          </p:blipFill>
          <p:spPr>
            <a:xfrm>
              <a:off x="11766015" y="4424317"/>
              <a:ext cx="1296620" cy="221045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0909145" y="538948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+</a:t>
              </a:r>
            </a:p>
          </p:txBody>
        </p:sp>
      </p:grpSp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9" r="733"/>
          <a:stretch/>
        </p:blipFill>
        <p:spPr>
          <a:xfrm>
            <a:off x="2186684" y="1841253"/>
            <a:ext cx="961497" cy="1602770"/>
          </a:xfrm>
          <a:prstGeom prst="rect">
            <a:avLst/>
          </a:prstGeom>
        </p:spPr>
      </p:pic>
      <p:pic>
        <p:nvPicPr>
          <p:cNvPr id="30" name="Content Placeholder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41"/>
          <a:stretch/>
        </p:blipFill>
        <p:spPr>
          <a:xfrm>
            <a:off x="4030206" y="1839363"/>
            <a:ext cx="940163" cy="160277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69429" y="1942203"/>
            <a:ext cx="1637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100 gr of grain as interest for    1 kg borrowed for 1 year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5169429" y="5251794"/>
            <a:ext cx="1637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200 gr interest payment for    1 kg borrowed for 1 year</a:t>
            </a:r>
            <a:endParaRPr lang="en-GB" dirty="0"/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41"/>
          <a:stretch/>
        </p:blipFill>
        <p:spPr>
          <a:xfrm>
            <a:off x="4030206" y="3426505"/>
            <a:ext cx="940163" cy="1602770"/>
          </a:xfrm>
          <a:prstGeom prst="rect">
            <a:avLst/>
          </a:prstGeom>
        </p:spPr>
      </p:pic>
      <p:pic>
        <p:nvPicPr>
          <p:cNvPr id="34" name="Content Placeholder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41"/>
          <a:stretch/>
        </p:blipFill>
        <p:spPr>
          <a:xfrm>
            <a:off x="4030206" y="5070203"/>
            <a:ext cx="940163" cy="160277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169429" y="3548184"/>
            <a:ext cx="1637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More than 1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34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Interest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When simple interest is applicable, the total interest, </a:t>
                </a:r>
                <a:r>
                  <a:rPr lang="en-US" i="1" dirty="0"/>
                  <a:t>I </a:t>
                </a:r>
                <a:r>
                  <a:rPr lang="en-US" dirty="0"/>
                  <a:t>, earned or paid may be computed using the formula </a:t>
                </a:r>
                <a:br>
                  <a:rPr lang="en-US" dirty="0"/>
                </a:b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		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:r>
                  <a:rPr lang="en-US" dirty="0"/>
                  <a:t>principal amount lent or borrowed;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0" dirty="0"/>
                  <a:t> </a:t>
                </a:r>
                <a:r>
                  <a:rPr lang="en-US" dirty="0"/>
                  <a:t>number of interest periods (e.g., years); </a:t>
                </a:r>
                <a:endParaRPr lang="en-GB" b="0" dirty="0"/>
              </a:p>
              <a:p>
                <a:pPr marL="0" indent="0">
                  <a:buNone/>
                </a:pPr>
                <a:r>
                  <a:rPr lang="en-GB" dirty="0"/>
                  <a:t>		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interest rate per interest period.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48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Interest Calculation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total amount repaid at the end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interest periods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sz="1100" dirty="0"/>
              </a:p>
              <a:p>
                <a:r>
                  <a:rPr lang="en-US" dirty="0"/>
                  <a:t>If 1,000 </a:t>
                </a:r>
                <a:r>
                  <a:rPr lang="en-GB" dirty="0"/>
                  <a:t>₺ </a:t>
                </a:r>
                <a:r>
                  <a:rPr lang="en-US" dirty="0"/>
                  <a:t>were loaned for three years at a simple interest rate of 10% per year, the interest earned would be </a:t>
                </a:r>
              </a:p>
              <a:p>
                <a:endParaRPr lang="en-US" sz="900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en-US" sz="900" dirty="0"/>
              </a:p>
              <a:p>
                <a:r>
                  <a:rPr lang="en-US" dirty="0"/>
                  <a:t>The total amount owed at the end of three years would be </a:t>
                </a:r>
              </a:p>
              <a:p>
                <a:endParaRPr lang="en-US" sz="900" dirty="0"/>
              </a:p>
              <a:p>
                <a:pPr marL="0" indent="0">
                  <a:buNone/>
                </a:pPr>
                <a:r>
                  <a:rPr lang="en-US" dirty="0"/>
                  <a:t>			1,000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/>
                      <m:t>₺</m:t>
                    </m:r>
                  </m:oMath>
                </a14:m>
                <a:r>
                  <a:rPr lang="en-US" dirty="0"/>
                  <a:t> + 300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/>
                      <m:t>₺</m:t>
                    </m:r>
                  </m:oMath>
                </a14:m>
                <a:r>
                  <a:rPr lang="en-US" dirty="0"/>
                  <a:t> = 1,300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/>
                      <m:t>₺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r>
                  <a:rPr lang="en-US" dirty="0"/>
                  <a:t>Notice that the cumulative amount of interest owed is a linear function of time until the principal (and interest) is repaid                                          (usually not until the end of period </a:t>
                </a:r>
                <a:r>
                  <a:rPr lang="en-US" i="1" dirty="0"/>
                  <a:t>N</a:t>
                </a:r>
                <a:r>
                  <a:rPr lang="en-US" dirty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067800" y="1751017"/>
            <a:ext cx="1079500" cy="458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0150" y="3215308"/>
            <a:ext cx="97917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30965" y="3289916"/>
                <a:ext cx="9791700" cy="584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=1,000</m:t>
                      </m:r>
                      <m:r>
                        <m:rPr>
                          <m:nor/>
                        </m:rPr>
                        <a:rPr lang="en-GB" sz="2600" dirty="0">
                          <a:solidFill>
                            <a:schemeClr val="tx1"/>
                          </a:solidFill>
                        </a:rPr>
                        <m:t>₺ </m:t>
                      </m:r>
                      <m:r>
                        <m:rPr>
                          <m:nor/>
                        </m:rPr>
                        <a:rPr lang="en-GB" sz="2600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a:rPr lang="en-GB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m:rPr>
                          <m:nor/>
                        </m:rPr>
                        <a:rPr lang="en-GB" sz="2600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GB" sz="2600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GB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GB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0=300</m:t>
                      </m:r>
                      <m:r>
                        <m:rPr>
                          <m:nor/>
                        </m:rPr>
                        <a:rPr lang="en-GB" sz="2600" dirty="0">
                          <a:solidFill>
                            <a:schemeClr val="tx1"/>
                          </a:solidFill>
                        </a:rPr>
                        <m:t>₺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65" y="3289916"/>
                <a:ext cx="9791700" cy="584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39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sz="4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4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4400" i="1" dirty="0"/>
                  <a:t> </a:t>
                </a:r>
                <a:r>
                  <a:rPr lang="tr-TR" sz="4400" dirty="0"/>
                  <a:t>15% 	</a:t>
                </a:r>
                <a:r>
                  <a:rPr lang="tr-TR" sz="4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 	</a:t>
                </a:r>
                <a14:m>
                  <m:oMath xmlns:m="http://schemas.openxmlformats.org/officeDocument/2006/math">
                    <m:r>
                      <a:rPr lang="en-GB" sz="4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4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tr-TR" sz="4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0.15 	</a:t>
                </a:r>
                <a:r>
                  <a:rPr lang="en-GB" sz="4400" dirty="0"/>
                  <a:t> </a:t>
                </a:r>
                <a14:m>
                  <m:oMath xmlns:m="http://schemas.openxmlformats.org/officeDocument/2006/math">
                    <m:r>
                      <a:rPr lang="en-GB" sz="4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4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15 !</a:t>
                </a:r>
              </a:p>
              <a:p>
                <a14:m>
                  <m:oMath xmlns:m="http://schemas.openxmlformats.org/officeDocument/2006/math">
                    <m:r>
                      <a:rPr lang="en-GB" sz="4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4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4400" i="1" dirty="0"/>
                  <a:t> </a:t>
                </a:r>
                <a:r>
                  <a:rPr lang="tr-TR" sz="4400" dirty="0"/>
                  <a:t>8% 	</a:t>
                </a:r>
                <a:r>
                  <a:rPr lang="tr-TR" sz="4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 	</a:t>
                </a:r>
                <a14:m>
                  <m:oMath xmlns:m="http://schemas.openxmlformats.org/officeDocument/2006/math">
                    <m:r>
                      <a:rPr lang="en-GB" sz="4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4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tr-TR" sz="4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0.08 	</a:t>
                </a:r>
                <a:r>
                  <a:rPr lang="en-GB" sz="4400" dirty="0"/>
                  <a:t> </a:t>
                </a:r>
                <a14:m>
                  <m:oMath xmlns:m="http://schemas.openxmlformats.org/officeDocument/2006/math">
                    <m:r>
                      <a:rPr lang="en-GB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4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 !</a:t>
                </a:r>
              </a:p>
              <a:p>
                <a14:m>
                  <m:oMath xmlns:m="http://schemas.openxmlformats.org/officeDocument/2006/math">
                    <m:r>
                      <a:rPr lang="en-GB" sz="4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4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4400" i="1" dirty="0"/>
                  <a:t> </a:t>
                </a:r>
                <a:r>
                  <a:rPr lang="tr-TR" sz="4400" dirty="0"/>
                  <a:t>15.3% 	</a:t>
                </a:r>
                <a:r>
                  <a:rPr lang="tr-TR" sz="4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 	</a:t>
                </a:r>
                <a14:m>
                  <m:oMath xmlns:m="http://schemas.openxmlformats.org/officeDocument/2006/math">
                    <m:r>
                      <a:rPr lang="en-GB" sz="4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4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tr-TR" sz="4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0.153 	</a:t>
                </a:r>
                <a:r>
                  <a:rPr lang="en-GB" sz="4400" dirty="0"/>
                  <a:t> </a:t>
                </a:r>
                <a14:m>
                  <m:oMath xmlns:m="http://schemas.openxmlformats.org/officeDocument/2006/math">
                    <m:r>
                      <a:rPr lang="en-GB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4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15.3 !</a:t>
                </a:r>
              </a:p>
              <a:p>
                <a14:m>
                  <m:oMath xmlns:m="http://schemas.openxmlformats.org/officeDocument/2006/math">
                    <m:r>
                      <a:rPr lang="en-GB" sz="4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4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4400" i="1" dirty="0"/>
                  <a:t> </a:t>
                </a:r>
                <a:r>
                  <a:rPr lang="tr-TR" sz="4400" dirty="0"/>
                  <a:t>6.87% 	</a:t>
                </a:r>
                <a:r>
                  <a:rPr lang="tr-TR" sz="4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 	</a:t>
                </a:r>
                <a14:m>
                  <m:oMath xmlns:m="http://schemas.openxmlformats.org/officeDocument/2006/math">
                    <m:r>
                      <a:rPr lang="en-GB" sz="4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4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tr-TR" sz="4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0.0687 	</a:t>
                </a:r>
                <a:r>
                  <a:rPr lang="en-GB" sz="4400" dirty="0"/>
                  <a:t> </a:t>
                </a:r>
                <a14:m>
                  <m:oMath xmlns:m="http://schemas.openxmlformats.org/officeDocument/2006/math">
                    <m:r>
                      <a:rPr lang="en-GB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tr-TR" sz="4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6.87 !</a:t>
                </a:r>
              </a:p>
              <a:p>
                <a:endParaRPr lang="tr-TR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3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www.clipartbest.com/cliparts/xig/6oX/xig6oX7j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552" y="499143"/>
            <a:ext cx="1182895" cy="105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67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br>
              <a:rPr lang="en-GB" dirty="0"/>
            </a:br>
            <a:r>
              <a:rPr lang="en-GB" sz="2800" i="1" dirty="0"/>
              <a:t>Simple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10,000</a:t>
            </a:r>
            <a:r>
              <a:rPr lang="en-GB" sz="2400" dirty="0"/>
              <a:t> ₺ </a:t>
            </a:r>
            <a:r>
              <a:rPr lang="en-US" sz="2400" dirty="0"/>
              <a:t>were loaned for 4 months at a simple interest rate of 15% per year, what would the interest earned be </a:t>
            </a:r>
            <a:r>
              <a:rPr lang="en-US" sz="2400" b="1" dirty="0">
                <a:solidFill>
                  <a:srgbClr val="FF0000"/>
                </a:solidFill>
              </a:rPr>
              <a:t>?</a:t>
            </a:r>
          </a:p>
          <a:p>
            <a:r>
              <a:rPr lang="en-US" sz="2400" i="1" dirty="0"/>
              <a:t>I </a:t>
            </a:r>
            <a:r>
              <a:rPr lang="en-US" sz="2400" dirty="0"/>
              <a:t>= 10,000 ₺ x 4/12* 15% = 500 ₺</a:t>
            </a:r>
          </a:p>
          <a:p>
            <a:r>
              <a:rPr lang="en-US" sz="2400" dirty="0"/>
              <a:t>The interest period </a:t>
            </a:r>
            <a:r>
              <a:rPr lang="en-US" sz="2400" i="1" dirty="0"/>
              <a:t>N</a:t>
            </a:r>
            <a:r>
              <a:rPr lang="en-US" sz="2400" dirty="0"/>
              <a:t> is 4/12=0.33 so the interest earned is 0.33*15%=5% for the period</a:t>
            </a:r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98168"/>
              </p:ext>
            </p:extLst>
          </p:nvPr>
        </p:nvGraphicFramePr>
        <p:xfrm>
          <a:off x="1155700" y="4090194"/>
          <a:ext cx="6134100" cy="262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81859683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3520857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4211772358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sng" strike="noStrike" dirty="0">
                          <a:effectLst/>
                        </a:rPr>
                        <a:t>Name</a:t>
                      </a:r>
                      <a:endParaRPr lang="en-GB" sz="2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sng" strike="noStrike" dirty="0">
                          <a:effectLst/>
                        </a:rPr>
                        <a:t>Interest Period</a:t>
                      </a:r>
                      <a:endParaRPr lang="en-GB" sz="2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sng" strike="noStrike" dirty="0">
                          <a:effectLst/>
                        </a:rPr>
                        <a:t>N</a:t>
                      </a:r>
                      <a:endParaRPr lang="en-GB" sz="24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82908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Annual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 year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78947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Semi annual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6 months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1/2 = 0.5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48531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Quarterly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3 months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1/4 = 0.25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58091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Monthly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1 month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1/12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3567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Daily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1 day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1/360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37645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1/365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852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47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Compound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interest earned (or paid) per interest period depends on the remaining principal of the loan plus any unpaid interest charges </a:t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3059079"/>
            <a:ext cx="7518400" cy="35592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69000" y="4241799"/>
            <a:ext cx="16129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092440" y="4241799"/>
            <a:ext cx="13335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82060" y="4623434"/>
            <a:ext cx="16129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869940" y="4623434"/>
            <a:ext cx="16129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957820" y="4623434"/>
            <a:ext cx="16129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629660" y="5027310"/>
            <a:ext cx="16129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989320" y="5027310"/>
            <a:ext cx="16129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004810" y="5027310"/>
            <a:ext cx="16129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629660" y="5441798"/>
            <a:ext cx="16129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989320" y="5441798"/>
            <a:ext cx="16129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8004810" y="5441798"/>
            <a:ext cx="16129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629660" y="5795928"/>
            <a:ext cx="16129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989320" y="5795928"/>
            <a:ext cx="16129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004810" y="5795928"/>
            <a:ext cx="16129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989320" y="6198730"/>
            <a:ext cx="16129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3059079"/>
            <a:ext cx="7518400" cy="3559242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5394960" y="4443737"/>
            <a:ext cx="2407920" cy="3400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394960" y="4838865"/>
            <a:ext cx="2407920" cy="3400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9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vs Compound Interest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>
            <a:normAutofit/>
          </a:bodyPr>
          <a:lstStyle/>
          <a:p>
            <a:r>
              <a:rPr lang="en-US" dirty="0"/>
              <a:t>The difference is due to the effect of </a:t>
            </a:r>
            <a:r>
              <a:rPr lang="en-US" i="1" dirty="0"/>
              <a:t>compounding, </a:t>
            </a:r>
            <a:r>
              <a:rPr lang="en-US" dirty="0"/>
              <a:t>which is essentially the calculation of </a:t>
            </a:r>
            <a:r>
              <a:rPr lang="en-US" i="1" dirty="0"/>
              <a:t>interest on previously earned interest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Simple interest does consider the time value of money but does not involve compounding of interest. </a:t>
            </a:r>
            <a:endParaRPr lang="en-GB" dirty="0"/>
          </a:p>
        </p:txBody>
      </p:sp>
      <p:pic>
        <p:nvPicPr>
          <p:cNvPr id="4098" name="Picture 2" descr="http://fisgardcapital2.com/wp-content/uploads/compound_interest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70746"/>
            <a:ext cx="6235700" cy="266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76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Concept of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0900" cy="4791075"/>
          </a:xfrm>
        </p:spPr>
        <p:txBody>
          <a:bodyPr>
            <a:normAutofit/>
          </a:bodyPr>
          <a:lstStyle/>
          <a:p>
            <a:r>
              <a:rPr lang="en-US" dirty="0"/>
              <a:t>How can alternatives for providing the same service or accomplishing the same function be compared when interest is involved over extended periods of time? </a:t>
            </a:r>
            <a:endParaRPr lang="tr-TR" dirty="0"/>
          </a:p>
          <a:p>
            <a:endParaRPr lang="en-US" dirty="0"/>
          </a:p>
          <a:p>
            <a:r>
              <a:rPr lang="en-US" dirty="0"/>
              <a:t>Economic equivalence exists between cash flows that have the same economic effect and could therefore be traded for one another                                                                     (i.e. they are equally desirable</a:t>
            </a:r>
            <a:r>
              <a:rPr lang="tr-TR" dirty="0"/>
              <a:t> - </a:t>
            </a:r>
            <a:r>
              <a:rPr lang="tr-TR" dirty="0" err="1"/>
              <a:t>indifferent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4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Concept of Equivalence</a:t>
            </a:r>
            <a:r>
              <a:rPr lang="tr-TR" dirty="0"/>
              <a:t> (</a:t>
            </a:r>
            <a:r>
              <a:rPr lang="tr-TR" dirty="0" err="1"/>
              <a:t>cont'd</a:t>
            </a:r>
            <a:r>
              <a:rPr lang="tr-TR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0900" cy="4791075"/>
          </a:xfrm>
        </p:spPr>
        <p:txBody>
          <a:bodyPr>
            <a:normAutofit/>
          </a:bodyPr>
          <a:lstStyle/>
          <a:p>
            <a:r>
              <a:rPr lang="en-US" dirty="0"/>
              <a:t>Even though the amounts and timing of the cash flows may differ, the appropriate interest rate makes them equal.</a:t>
            </a:r>
            <a:endParaRPr lang="tr-TR" dirty="0"/>
          </a:p>
          <a:p>
            <a:endParaRPr lang="en-US" dirty="0"/>
          </a:p>
          <a:p>
            <a:r>
              <a:rPr lang="en-US" dirty="0"/>
              <a:t>Each alternative can be reduced to an </a:t>
            </a:r>
            <a:r>
              <a:rPr lang="en-US" i="1" dirty="0"/>
              <a:t>equivalent </a:t>
            </a:r>
            <a:r>
              <a:rPr lang="en-US" dirty="0"/>
              <a:t>basis dependent on</a:t>
            </a:r>
            <a:br>
              <a:rPr lang="en-US" dirty="0"/>
            </a:br>
            <a:r>
              <a:rPr lang="en-US" dirty="0"/>
              <a:t>– the interest rate,</a:t>
            </a:r>
            <a:br>
              <a:rPr lang="en-US" dirty="0"/>
            </a:br>
            <a:r>
              <a:rPr lang="en-US" dirty="0"/>
              <a:t>– the amounts of money involved,</a:t>
            </a:r>
            <a:br>
              <a:rPr lang="en-US" dirty="0"/>
            </a:br>
            <a:r>
              <a:rPr lang="en-US" dirty="0"/>
              <a:t>– the timing of the monetary receipts or expenses.</a:t>
            </a:r>
          </a:p>
        </p:txBody>
      </p:sp>
    </p:spTree>
    <p:extLst>
      <p:ext uri="{BB962C8B-B14F-4D97-AF65-F5344CB8AC3E}">
        <p14:creationId xmlns:p14="http://schemas.microsoft.com/office/powerpoint/2010/main" val="323088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Concept of Equivalence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>
            <a:normAutofit/>
          </a:bodyPr>
          <a:lstStyle/>
          <a:p>
            <a:r>
              <a:rPr lang="en-US" dirty="0"/>
              <a:t>If the interest rate is 6% per year, $100 today (present time) is equivalent to $106 one year from today.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Amount  accrued = 100 + 100(0.06) = 100(1 + 0.06) = $106</a:t>
            </a:r>
          </a:p>
          <a:p>
            <a:endParaRPr lang="en-US" dirty="0"/>
          </a:p>
          <a:p>
            <a:r>
              <a:rPr lang="en-US" dirty="0"/>
              <a:t>$100 today vs $106 one year from today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/>
              <a:t>In either case you have $106 one year from today. </a:t>
            </a:r>
          </a:p>
          <a:p>
            <a:r>
              <a:rPr lang="en-US" dirty="0"/>
              <a:t>However, the two sums of money are equivalent to each other </a:t>
            </a:r>
            <a:r>
              <a:rPr lang="en-US" i="1" u="sng" dirty="0"/>
              <a:t>only when the interest rate is 6% per year</a:t>
            </a:r>
            <a:r>
              <a:rPr lang="en-US" dirty="0"/>
              <a:t>. At a higher or lower interest rate, $100 today is not equivalent to $106</a:t>
            </a:r>
            <a:r>
              <a:rPr lang="en-US"/>
              <a:t> one </a:t>
            </a:r>
            <a:r>
              <a:rPr lang="en-US" dirty="0"/>
              <a:t>year from today.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6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3629" cy="4351338"/>
          </a:xfrm>
        </p:spPr>
        <p:txBody>
          <a:bodyPr/>
          <a:lstStyle/>
          <a:p>
            <a:r>
              <a:rPr lang="en-US" dirty="0"/>
              <a:t>The primary focus of Chapter 4 is to explain time value of money calculations and to illustrate economic equivalence.</a:t>
            </a:r>
            <a:endParaRPr lang="en-GB" dirty="0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E67AB663-18AD-4F9E-8565-C3A2FDD1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048669"/>
            <a:ext cx="59055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45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Amount of Principal = $ 8000</a:t>
            </a:r>
          </a:p>
          <a:p>
            <a:r>
              <a:rPr lang="en-US" dirty="0"/>
              <a:t>Interest rate = 10% /yr.</a:t>
            </a:r>
            <a:r>
              <a:rPr lang="tr-TR" dirty="0"/>
              <a:t> (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year</a:t>
            </a:r>
            <a:r>
              <a:rPr lang="tr-TR" dirty="0"/>
              <a:t> = </a:t>
            </a:r>
            <a:r>
              <a:rPr lang="tr-TR" dirty="0" err="1"/>
              <a:t>annual</a:t>
            </a:r>
            <a:r>
              <a:rPr lang="tr-TR" dirty="0"/>
              <a:t>)</a:t>
            </a:r>
            <a:endParaRPr lang="en-US" dirty="0"/>
          </a:p>
          <a:p>
            <a:r>
              <a:rPr lang="en-US" dirty="0"/>
              <a:t>Duration of the loan = 4 years</a:t>
            </a:r>
          </a:p>
          <a:p>
            <a:r>
              <a:rPr lang="en-US" dirty="0"/>
              <a:t>Consider two different payment plans to see the meaning of equivalence.</a:t>
            </a:r>
          </a:p>
          <a:p>
            <a:pPr lvl="1"/>
            <a:r>
              <a:rPr lang="en-US" dirty="0"/>
              <a:t>Plan1: At the end of each year pay $2000 principal plus interest due.</a:t>
            </a:r>
          </a:p>
          <a:p>
            <a:pPr lvl="1"/>
            <a:r>
              <a:rPr lang="en-US" dirty="0"/>
              <a:t>Plan</a:t>
            </a:r>
            <a:r>
              <a:rPr lang="tr-TR" dirty="0"/>
              <a:t>2</a:t>
            </a:r>
            <a:r>
              <a:rPr lang="en-US" dirty="0"/>
              <a:t>: Pay principal and interest in one payment at the end of four years.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br>
              <a:rPr lang="en-GB" dirty="0"/>
            </a:br>
            <a:r>
              <a:rPr lang="en-GB" sz="2800" i="1" dirty="0"/>
              <a:t>The Concept of Equivalence</a:t>
            </a:r>
          </a:p>
        </p:txBody>
      </p:sp>
    </p:spTree>
    <p:extLst>
      <p:ext uri="{BB962C8B-B14F-4D97-AF65-F5344CB8AC3E}">
        <p14:creationId xmlns:p14="http://schemas.microsoft.com/office/powerpoint/2010/main" val="156305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Pay $2000 principal plus interest due at the end of each year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br>
              <a:rPr lang="en-GB" dirty="0"/>
            </a:br>
            <a:r>
              <a:rPr lang="en-GB" sz="2800" i="1" dirty="0"/>
              <a:t>The Concept of Equivalence – Plan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605"/>
          <a:stretch/>
        </p:blipFill>
        <p:spPr>
          <a:xfrm>
            <a:off x="2402551" y="2198957"/>
            <a:ext cx="7340600" cy="35808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97111" y="3918640"/>
            <a:ext cx="8128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59535" y="3918640"/>
            <a:ext cx="1105795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106182" y="3918640"/>
            <a:ext cx="1105795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259271" y="3918640"/>
            <a:ext cx="1105795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74016" y="4421560"/>
            <a:ext cx="1105795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597111" y="4404728"/>
            <a:ext cx="8128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759535" y="4404728"/>
            <a:ext cx="1105795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106182" y="4404728"/>
            <a:ext cx="1105795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8259271" y="4404728"/>
            <a:ext cx="1105795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274016" y="4907648"/>
            <a:ext cx="1105795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597111" y="4890816"/>
            <a:ext cx="8128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759535" y="4890816"/>
            <a:ext cx="1105795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106182" y="4890816"/>
            <a:ext cx="1105795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259271" y="4890816"/>
            <a:ext cx="1105795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274016" y="5407441"/>
            <a:ext cx="1105795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597111" y="5390609"/>
            <a:ext cx="81280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759535" y="5390609"/>
            <a:ext cx="1105795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106182" y="5390609"/>
            <a:ext cx="1105795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8259271" y="5390609"/>
            <a:ext cx="1105795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/>
          <p:cNvGrpSpPr/>
          <p:nvPr/>
        </p:nvGrpSpPr>
        <p:grpSpPr>
          <a:xfrm>
            <a:off x="2402551" y="2198957"/>
            <a:ext cx="7340600" cy="3978006"/>
            <a:chOff x="2425700" y="2553231"/>
            <a:chExt cx="7340600" cy="397800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/>
            <a:srcRect b="1269"/>
            <a:stretch/>
          </p:blipFill>
          <p:spPr>
            <a:xfrm>
              <a:off x="2425700" y="2553231"/>
              <a:ext cx="7340600" cy="3911069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4938135" y="6442447"/>
              <a:ext cx="710190" cy="88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05813" y="6442447"/>
              <a:ext cx="517524" cy="88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0477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Pay principal and interest in one payment at the end of four years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br>
              <a:rPr lang="en-GB" dirty="0"/>
            </a:br>
            <a:r>
              <a:rPr lang="en-GB" sz="2800" i="1" dirty="0"/>
              <a:t>The Concept of Equivalence – Plan </a:t>
            </a:r>
            <a:r>
              <a:rPr lang="tr-TR" sz="2800" i="1" dirty="0"/>
              <a:t>2</a:t>
            </a:r>
            <a:endParaRPr lang="en-GB" sz="2800" i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b="11897"/>
          <a:stretch/>
        </p:blipFill>
        <p:spPr>
          <a:xfrm>
            <a:off x="2380379" y="2281448"/>
            <a:ext cx="6982440" cy="355093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326601" y="3975996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660101" y="3975996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872913" y="3975996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8191173" y="3975996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3107401" y="4471296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4242781" y="4461486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5615613" y="4446844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872913" y="4461486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8191173" y="4461486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107401" y="4966421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4242781" y="4956611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5615613" y="4941969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6872913" y="4956611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8191173" y="4956611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3107401" y="5432276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4242781" y="5422466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5615613" y="5407824"/>
            <a:ext cx="965744" cy="352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6872913" y="5422466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8191173" y="5422466"/>
            <a:ext cx="965744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79" y="2281447"/>
            <a:ext cx="6982440" cy="403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br>
              <a:rPr lang="en-GB" dirty="0"/>
            </a:br>
            <a:r>
              <a:rPr lang="tr-TR" sz="2800" i="1" dirty="0"/>
              <a:t>Plan 1 </a:t>
            </a:r>
            <a:r>
              <a:rPr lang="tr-TR" sz="2800" i="1" dirty="0" err="1"/>
              <a:t>vs</a:t>
            </a:r>
            <a:r>
              <a:rPr lang="tr-TR" sz="2800" i="1" dirty="0"/>
              <a:t> </a:t>
            </a:r>
            <a:r>
              <a:rPr lang="en-GB" sz="2800" i="1" dirty="0"/>
              <a:t>Plan </a:t>
            </a:r>
            <a:r>
              <a:rPr lang="tr-TR" sz="2800" i="1" dirty="0"/>
              <a:t>2</a:t>
            </a:r>
            <a:endParaRPr lang="en-GB" sz="2800" i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311" y="2152656"/>
            <a:ext cx="5667879" cy="327164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212E31A-4ED5-445E-8168-A92DF0E3DD7F}"/>
              </a:ext>
            </a:extLst>
          </p:cNvPr>
          <p:cNvGrpSpPr/>
          <p:nvPr/>
        </p:nvGrpSpPr>
        <p:grpSpPr>
          <a:xfrm>
            <a:off x="120568" y="2094783"/>
            <a:ext cx="6037163" cy="3271649"/>
            <a:chOff x="2425700" y="2553231"/>
            <a:chExt cx="7340600" cy="397800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AE7DA5D-40CD-4677-A610-23D703C56E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69"/>
            <a:stretch/>
          </p:blipFill>
          <p:spPr>
            <a:xfrm>
              <a:off x="2425700" y="2553231"/>
              <a:ext cx="7340600" cy="3911069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E446EF-8791-4A77-8289-FD884F337B61}"/>
                </a:ext>
              </a:extLst>
            </p:cNvPr>
            <p:cNvSpPr/>
            <p:nvPr/>
          </p:nvSpPr>
          <p:spPr>
            <a:xfrm>
              <a:off x="4938135" y="6442447"/>
              <a:ext cx="710190" cy="88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F755D8A-21B8-4458-8738-6B775BE258FF}"/>
                </a:ext>
              </a:extLst>
            </p:cNvPr>
            <p:cNvSpPr/>
            <p:nvPr/>
          </p:nvSpPr>
          <p:spPr>
            <a:xfrm>
              <a:off x="8405813" y="6442447"/>
              <a:ext cx="517524" cy="88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126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 of Cash-Flow Diagrams and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14100" cy="4351338"/>
              </a:xfrm>
            </p:spPr>
            <p:txBody>
              <a:bodyPr>
                <a:normAutofit lnSpcReduction="10000"/>
              </a:bodyPr>
              <a:lstStyle/>
              <a:p>
                <a:pPr marL="622300" indent="-622300">
                  <a:buNone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 	</a:t>
                </a:r>
                <a:r>
                  <a:rPr lang="en-US" dirty="0"/>
                  <a:t>= effective interest rate per interest period;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622300" indent="-622300">
                  <a:buNone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/>
                  <a:t> 	</a:t>
                </a:r>
                <a:r>
                  <a:rPr lang="en-US" dirty="0"/>
                  <a:t>= number of compounding (interest) periods;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622300" indent="-622300">
                  <a:buNone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 	</a:t>
                </a:r>
                <a:r>
                  <a:rPr lang="en-US" dirty="0"/>
                  <a:t>= present sum of money; the </a:t>
                </a:r>
                <a:r>
                  <a:rPr lang="en-US" i="1" dirty="0"/>
                  <a:t>equivalent </a:t>
                </a:r>
                <a:r>
                  <a:rPr lang="en-US" dirty="0"/>
                  <a:t>value of one or more cash flows</a:t>
                </a:r>
                <a:br>
                  <a:rPr lang="en-US" dirty="0"/>
                </a:br>
                <a:r>
                  <a:rPr lang="en-US" dirty="0"/>
                  <a:t>at a reference point in time called the present;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622300" indent="-622300">
                  <a:buNone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i="1" dirty="0"/>
                  <a:t> 	</a:t>
                </a:r>
                <a:r>
                  <a:rPr lang="en-US" dirty="0"/>
                  <a:t>= future sum of money; the </a:t>
                </a:r>
                <a:r>
                  <a:rPr lang="en-US" i="1" dirty="0"/>
                  <a:t>equivalent </a:t>
                </a:r>
                <a:r>
                  <a:rPr lang="en-US" dirty="0"/>
                  <a:t>value of one or more cash flows at</a:t>
                </a:r>
                <a:br>
                  <a:rPr lang="en-US" dirty="0"/>
                </a:br>
                <a:r>
                  <a:rPr lang="en-US" dirty="0"/>
                  <a:t>a reference point in time called the future;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622300" indent="-622300">
                  <a:buNone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/>
                  <a:t> 	</a:t>
                </a:r>
                <a:r>
                  <a:rPr lang="en-US" dirty="0"/>
                  <a:t>= end-of-period cash flows (or </a:t>
                </a:r>
                <a:r>
                  <a:rPr lang="en-US" i="1" dirty="0"/>
                  <a:t>equivalent </a:t>
                </a:r>
                <a:r>
                  <a:rPr lang="en-US" dirty="0"/>
                  <a:t>end-of-period values) in a</a:t>
                </a:r>
                <a:br>
                  <a:rPr lang="en-US" dirty="0"/>
                </a:br>
                <a:r>
                  <a:rPr lang="en-US" dirty="0"/>
                  <a:t>uniform series continuing for a specified number of periods, starting</a:t>
                </a:r>
                <a:br>
                  <a:rPr lang="en-US" dirty="0"/>
                </a:br>
                <a:r>
                  <a:rPr lang="en-US" dirty="0"/>
                  <a:t>at the end of the first period and continuing through the last period. </a:t>
                </a:r>
                <a:br>
                  <a:rPr lang="en-US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14100" cy="4351338"/>
              </a:xfrm>
              <a:blipFill>
                <a:blip r:embed="rId2"/>
                <a:stretch>
                  <a:fillRect t="-3081" r="-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56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Cash Flow Diagram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419225" y="4591050"/>
            <a:ext cx="411480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24941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70272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13222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65697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22935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70648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51563" y="4725984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08800" y="3958729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51750" y="3958729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2343" y="3958729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1463" y="3958729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9176" y="3958729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34025" y="3581400"/>
            <a:ext cx="96837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34025" y="5187649"/>
            <a:ext cx="96837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45110" y="3623045"/>
            <a:ext cx="15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INFLOWS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2119" y="5322583"/>
            <a:ext cx="172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OUTFLOWS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70271" y="1783435"/>
            <a:ext cx="354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/>
              <a:t>BORROWER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424941" y="2791050"/>
            <a:ext cx="0" cy="180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7506" y="2410996"/>
            <a:ext cx="1122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1,000 ₺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170271" y="459105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913222" y="459105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668079" y="459105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418174" y="459105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176842" y="4591050"/>
            <a:ext cx="0" cy="198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68821" y="4956816"/>
            <a:ext cx="78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200 ₺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17917" y="4956816"/>
            <a:ext cx="78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200 ₺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59172" y="4956816"/>
            <a:ext cx="78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200 ₺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08268" y="4956816"/>
            <a:ext cx="78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200 ₺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05918" y="6315725"/>
            <a:ext cx="1122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1,200 ₺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95360" y="1783435"/>
            <a:ext cx="4201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Suppose you borrow 1,000 ₺ at the beginning of year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Each year, you make a payment of 200 ₺.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At the end of the 5</a:t>
            </a:r>
            <a:r>
              <a:rPr lang="en-GB" sz="2400" baseline="30000" dirty="0"/>
              <a:t>th</a:t>
            </a:r>
            <a:r>
              <a:rPr lang="en-GB" sz="2400" dirty="0"/>
              <a:t> year you make a payment of 200 ₺ plus the principal that you borrowed.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838200" y="4608400"/>
            <a:ext cx="581025" cy="531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93281" y="5193415"/>
            <a:ext cx="1336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Beginning of year 1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1933575" y="3948065"/>
            <a:ext cx="226945" cy="642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530148" y="3264457"/>
            <a:ext cx="1096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End of year 1</a:t>
            </a:r>
          </a:p>
        </p:txBody>
      </p:sp>
    </p:spTree>
    <p:extLst>
      <p:ext uri="{BB962C8B-B14F-4D97-AF65-F5344CB8AC3E}">
        <p14:creationId xmlns:p14="http://schemas.microsoft.com/office/powerpoint/2010/main" val="183023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30" grpId="0"/>
      <p:bldP spid="31" grpId="0"/>
      <p:bldP spid="32" grpId="0"/>
      <p:bldP spid="37" grpId="0"/>
      <p:bldP spid="45" grpId="0"/>
      <p:bldP spid="46" grpId="0"/>
      <p:bldP spid="47" grpId="0"/>
      <p:bldP spid="48" grpId="0"/>
      <p:bldP spid="49" grpId="0"/>
      <p:bldP spid="50" grpId="0"/>
      <p:bldP spid="85" grpId="0"/>
      <p:bldP spid="9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Cash Flow Diagram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419225" y="4591050"/>
            <a:ext cx="411480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24941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70272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13222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65697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22935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70648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51563" y="4725984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08800" y="3958729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51750" y="3958729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2343" y="3958729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1463" y="3958729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9176" y="3958729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34025" y="3581400"/>
            <a:ext cx="96837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34025" y="5187649"/>
            <a:ext cx="96837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45110" y="3623045"/>
            <a:ext cx="150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INFLOWS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2119" y="5322583"/>
            <a:ext cx="172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OUTFLOWS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70271" y="1783435"/>
            <a:ext cx="354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/>
              <a:t>BORROWER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91571" y="1783435"/>
            <a:ext cx="2427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/>
              <a:t>LENDER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424941" y="2791050"/>
            <a:ext cx="0" cy="180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7506" y="2410996"/>
            <a:ext cx="1122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1,000 ₺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170271" y="459105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913222" y="459105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668079" y="459105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418174" y="459105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176842" y="4591050"/>
            <a:ext cx="0" cy="198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68821" y="4956816"/>
            <a:ext cx="78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200 ₺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17917" y="4956816"/>
            <a:ext cx="78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200 ₺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59172" y="4956816"/>
            <a:ext cx="78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200 ₺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08268" y="4956816"/>
            <a:ext cx="78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200 ₺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05918" y="6315725"/>
            <a:ext cx="1122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1,200 ₺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273244" y="3958728"/>
            <a:ext cx="4282462" cy="1181449"/>
            <a:chOff x="7273244" y="3958728"/>
            <a:chExt cx="4282462" cy="1181449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440906" y="4591050"/>
              <a:ext cx="41148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446622" y="4431030"/>
              <a:ext cx="0" cy="3076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191953" y="4431030"/>
              <a:ext cx="0" cy="3076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934903" y="4431030"/>
              <a:ext cx="0" cy="3076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687378" y="4431030"/>
              <a:ext cx="0" cy="3076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0444616" y="4431030"/>
              <a:ext cx="0" cy="3076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1192329" y="4431030"/>
              <a:ext cx="0" cy="3076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273244" y="3958728"/>
              <a:ext cx="322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30481" y="4678512"/>
              <a:ext cx="322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773431" y="4678512"/>
              <a:ext cx="322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524024" y="4678512"/>
              <a:ext cx="322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283144" y="4678512"/>
              <a:ext cx="322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4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030857" y="4678512"/>
              <a:ext cx="322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5</a:t>
              </a:r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>
            <a:off x="7440906" y="4591050"/>
            <a:ext cx="0" cy="180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191952" y="4220187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798342" y="3809214"/>
            <a:ext cx="78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200 ₺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73322" y="6401913"/>
            <a:ext cx="1122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1,000 ₺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934903" y="4220187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541293" y="3809214"/>
            <a:ext cx="78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200 ₺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9687378" y="4220187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293768" y="3809214"/>
            <a:ext cx="78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200 ₺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0444616" y="4220187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051006" y="3809214"/>
            <a:ext cx="78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200 ₺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1203260" y="2628400"/>
            <a:ext cx="0" cy="198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708667" y="2227724"/>
            <a:ext cx="98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1200 ₺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838200" y="4608400"/>
            <a:ext cx="581025" cy="531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93281" y="5193415"/>
            <a:ext cx="1336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Beginning of year 1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1933575" y="3948065"/>
            <a:ext cx="226945" cy="642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530148" y="3264457"/>
            <a:ext cx="1096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End of year 1</a:t>
            </a:r>
          </a:p>
        </p:txBody>
      </p:sp>
    </p:spTree>
    <p:extLst>
      <p:ext uri="{BB962C8B-B14F-4D97-AF65-F5344CB8AC3E}">
        <p14:creationId xmlns:p14="http://schemas.microsoft.com/office/powerpoint/2010/main" val="138848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6" grpId="0"/>
      <p:bldP spid="78" grpId="0"/>
      <p:bldP spid="80" grpId="0"/>
      <p:bldP spid="8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Flows of Plans 1 &amp; </a:t>
            </a:r>
            <a:r>
              <a:rPr lang="tr-TR" dirty="0"/>
              <a:t>2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135478"/>
              </p:ext>
            </p:extLst>
          </p:nvPr>
        </p:nvGraphicFramePr>
        <p:xfrm>
          <a:off x="838200" y="1826071"/>
          <a:ext cx="4930648" cy="3931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11960">
                  <a:extLst>
                    <a:ext uri="{9D8B030D-6E8A-4147-A177-3AD203B41FA5}">
                      <a16:colId xmlns:a16="http://schemas.microsoft.com/office/drawing/2014/main" val="4094152707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3106662577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12254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Borrower’s viewpoint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Plan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Plan </a:t>
                      </a:r>
                      <a:r>
                        <a:rPr lang="tr-TR" sz="2400" dirty="0"/>
                        <a:t>2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End of Year </a:t>
                      </a:r>
                    </a:p>
                    <a:p>
                      <a:r>
                        <a:rPr lang="en-GB" sz="2400" dirty="0"/>
                        <a:t>(EOY)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Cash Flows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Cash Flows</a:t>
                      </a:r>
                      <a:endParaRPr lang="en-GB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8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$ 8,000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$ 8,000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2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- 2,800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9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- 2,600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3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- 2,400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7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- 2,200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- 11,713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5096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6080948"/>
            <a:ext cx="10404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Cash Flow Diagrams from both viewpoints </a:t>
            </a:r>
            <a:r>
              <a:rPr lang="en-GB" sz="3200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4861"/>
              </p:ext>
            </p:extLst>
          </p:nvPr>
        </p:nvGraphicFramePr>
        <p:xfrm>
          <a:off x="6311900" y="1826071"/>
          <a:ext cx="4930648" cy="3931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11960">
                  <a:extLst>
                    <a:ext uri="{9D8B030D-6E8A-4147-A177-3AD203B41FA5}">
                      <a16:colId xmlns:a16="http://schemas.microsoft.com/office/drawing/2014/main" val="4094152707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3106662577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1225462174"/>
                    </a:ext>
                  </a:extLst>
                </a:gridCol>
              </a:tblGrid>
              <a:tr h="83023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Lender’s viewpoint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Plan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Plan </a:t>
                      </a:r>
                      <a:r>
                        <a:rPr lang="tr-TR" sz="2400" dirty="0"/>
                        <a:t>2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5718"/>
                  </a:ext>
                </a:extLst>
              </a:tr>
              <a:tr h="3101681">
                <a:tc gridSpan="3">
                  <a:txBody>
                    <a:bodyPr/>
                    <a:lstStyle/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2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2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2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sz="6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GB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83292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78766"/>
              </p:ext>
            </p:extLst>
          </p:nvPr>
        </p:nvGraphicFramePr>
        <p:xfrm>
          <a:off x="6311900" y="1826071"/>
          <a:ext cx="4930648" cy="3931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11960">
                  <a:extLst>
                    <a:ext uri="{9D8B030D-6E8A-4147-A177-3AD203B41FA5}">
                      <a16:colId xmlns:a16="http://schemas.microsoft.com/office/drawing/2014/main" val="4094152707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3106662577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1225462174"/>
                    </a:ext>
                  </a:extLst>
                </a:gridCol>
              </a:tblGrid>
              <a:tr h="16803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Lender’s viewpoint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Plan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Plan </a:t>
                      </a:r>
                      <a:r>
                        <a:rPr lang="tr-TR" sz="2400" dirty="0"/>
                        <a:t>2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5718"/>
                  </a:ext>
                </a:extLst>
              </a:tr>
              <a:tr h="168034">
                <a:tc>
                  <a:txBody>
                    <a:bodyPr/>
                    <a:lstStyle/>
                    <a:p>
                      <a:r>
                        <a:rPr lang="en-GB" sz="2400"/>
                        <a:t>End of Year </a:t>
                      </a:r>
                    </a:p>
                    <a:p>
                      <a:r>
                        <a:rPr lang="en-GB" sz="2400"/>
                        <a:t>(EOY)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Cash Flows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/>
                        <a:t>Cash Flows</a:t>
                      </a:r>
                      <a:endParaRPr lang="en-GB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83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- $ 8,000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- $ 8,000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20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1</a:t>
                      </a: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 2,800</a:t>
                      </a: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97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 2,600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43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/>
                        <a:t> 2,400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/>
                        <a:t>0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724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/>
                        <a:t> 2,200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11,713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50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5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Diagrams of Plans 1 &amp; </a:t>
            </a:r>
            <a:r>
              <a:rPr lang="tr-TR" dirty="0"/>
              <a:t>2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from Borrower’s viewpoint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12900" y="2116364"/>
            <a:ext cx="0" cy="28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72497" y="4996364"/>
            <a:ext cx="0" cy="100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12900" y="4996364"/>
            <a:ext cx="300370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02475" y="4364043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45425" y="4364043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1258" y="4364043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55138" y="4364043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7144" y="5002699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0</a:t>
            </a:r>
            <a:endParaRPr lang="en-GB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11637" y="4996364"/>
            <a:ext cx="0" cy="93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73637" y="4988744"/>
            <a:ext cx="0" cy="86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609" y="4996364"/>
            <a:ext cx="0" cy="79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02872" y="1621863"/>
            <a:ext cx="820056" cy="654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8,000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60372" y="6020709"/>
            <a:ext cx="836973" cy="37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2,800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88409" y="5908564"/>
            <a:ext cx="836973" cy="37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2,600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6446" y="5808106"/>
            <a:ext cx="836973" cy="37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2,400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66558" y="5714093"/>
            <a:ext cx="836973" cy="37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2,200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89407" y="1788885"/>
            <a:ext cx="1268741" cy="654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800" b="1" u="sng" dirty="0">
                <a:solidFill>
                  <a:srgbClr val="FF0000"/>
                </a:solidFill>
              </a:rPr>
              <a:t>Plan 1</a:t>
            </a:r>
            <a:endParaRPr lang="en-GB" sz="2800" b="1" u="sng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514155" y="2116364"/>
            <a:ext cx="0" cy="28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514155" y="4996364"/>
            <a:ext cx="300370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103730" y="4364043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46680" y="4364043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612513" y="4364043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56393" y="4364043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57796" y="4990798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0</a:t>
            </a:r>
            <a:endParaRPr lang="en-GB" sz="2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9515490" y="5997699"/>
            <a:ext cx="0" cy="468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104127" y="1621863"/>
            <a:ext cx="820056" cy="654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8,000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067813" y="6429891"/>
            <a:ext cx="836973" cy="37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11,713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90662" y="1788885"/>
            <a:ext cx="1268741" cy="654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800" b="1" u="sng" dirty="0">
                <a:solidFill>
                  <a:srgbClr val="FF0000"/>
                </a:solidFill>
              </a:rPr>
              <a:t>Plan 2</a:t>
            </a:r>
            <a:endParaRPr lang="en-GB" sz="2800" b="1" u="sng" dirty="0">
              <a:solidFill>
                <a:srgbClr val="FF00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7279482" y="4845373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031957" y="4845373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789195" y="4845373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9517864" y="4983893"/>
            <a:ext cx="0" cy="46857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9356393" y="5452463"/>
            <a:ext cx="161471" cy="176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9517865" y="5820887"/>
            <a:ext cx="161471" cy="176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9356393" y="5623993"/>
            <a:ext cx="322943" cy="203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69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Diagrams of Plans 1 &amp; </a:t>
            </a:r>
            <a:r>
              <a:rPr lang="tr-TR" dirty="0"/>
              <a:t>2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from Lender’s viewpoint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202475" y="3490123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5425" y="3490123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1258" y="3490123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55138" y="3490123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7144" y="3059599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0</a:t>
            </a:r>
            <a:endParaRPr lang="en-GB" sz="2400" dirty="0"/>
          </a:p>
        </p:txBody>
      </p:sp>
      <p:grpSp>
        <p:nvGrpSpPr>
          <p:cNvPr id="5" name="Group 4"/>
          <p:cNvGrpSpPr/>
          <p:nvPr/>
        </p:nvGrpSpPr>
        <p:grpSpPr>
          <a:xfrm flipV="1">
            <a:off x="1612900" y="2482741"/>
            <a:ext cx="3003709" cy="3888000"/>
            <a:chOff x="1612900" y="2116364"/>
            <a:chExt cx="3003709" cy="38880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612900" y="2116364"/>
              <a:ext cx="0" cy="28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372497" y="4996364"/>
              <a:ext cx="0" cy="10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612900" y="4996364"/>
              <a:ext cx="3003709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111637" y="4996364"/>
              <a:ext cx="0" cy="936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873637" y="4988744"/>
              <a:ext cx="0" cy="864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616609" y="4996364"/>
              <a:ext cx="0" cy="79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1186326" y="6187292"/>
            <a:ext cx="820056" cy="654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8,000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60372" y="2130076"/>
            <a:ext cx="836973" cy="37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2,800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88409" y="2218310"/>
            <a:ext cx="836973" cy="37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2,600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16446" y="2319555"/>
            <a:ext cx="836973" cy="37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2,400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66558" y="2386941"/>
            <a:ext cx="836973" cy="37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2,200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1507" y="1788885"/>
            <a:ext cx="1268741" cy="654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800" b="1" u="sng" dirty="0">
                <a:solidFill>
                  <a:srgbClr val="FF0000"/>
                </a:solidFill>
              </a:rPr>
              <a:t>Plan 1</a:t>
            </a:r>
            <a:endParaRPr lang="en-GB" sz="2800" b="1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03730" y="3661123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46680" y="3661123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12513" y="3661123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56393" y="3661123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93712" y="3028458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0</a:t>
            </a:r>
            <a:endParaRPr lang="en-GB" sz="2400" dirty="0"/>
          </a:p>
        </p:txBody>
      </p:sp>
      <p:sp>
        <p:nvSpPr>
          <p:cNvPr id="33" name="Rectangle 32"/>
          <p:cNvSpPr/>
          <p:nvPr/>
        </p:nvSpPr>
        <p:spPr>
          <a:xfrm>
            <a:off x="6104127" y="6230320"/>
            <a:ext cx="820056" cy="654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8,000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067813" y="1705693"/>
            <a:ext cx="836973" cy="37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000" dirty="0">
                <a:solidFill>
                  <a:schemeClr val="tx1"/>
                </a:solidFill>
              </a:rPr>
              <a:t>11,713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90662" y="1788885"/>
            <a:ext cx="1268741" cy="654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800" b="1" u="sng" dirty="0">
                <a:solidFill>
                  <a:srgbClr val="FF0000"/>
                </a:solidFill>
              </a:rPr>
              <a:t>Plan 2</a:t>
            </a:r>
            <a:endParaRPr lang="en-GB" sz="2800" b="1" u="sng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32809" y="3495317"/>
            <a:ext cx="0" cy="2879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532809" y="3495317"/>
            <a:ext cx="300370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534144" y="2025785"/>
            <a:ext cx="0" cy="468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298136" y="3338689"/>
            <a:ext cx="0" cy="307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050611" y="3338689"/>
            <a:ext cx="0" cy="307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807849" y="3338689"/>
            <a:ext cx="0" cy="307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536518" y="3039333"/>
            <a:ext cx="0" cy="46845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9375047" y="2862566"/>
            <a:ext cx="161471" cy="176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9536519" y="2494236"/>
            <a:ext cx="161471" cy="176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375047" y="2664407"/>
            <a:ext cx="322943" cy="203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82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7788A4-ABBC-42B8-AA9B-4EC2659BE490}"/>
              </a:ext>
            </a:extLst>
          </p:cNvPr>
          <p:cNvSpPr/>
          <p:nvPr/>
        </p:nvSpPr>
        <p:spPr>
          <a:xfrm>
            <a:off x="0" y="365129"/>
            <a:ext cx="11571514" cy="173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995" y="2098677"/>
            <a:ext cx="6128657" cy="245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 err="1"/>
              <a:t>All</a:t>
            </a:r>
            <a:r>
              <a:rPr lang="tr-TR" sz="3600" dirty="0"/>
              <a:t> of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following</a:t>
            </a:r>
            <a:r>
              <a:rPr lang="tr-TR" sz="3600" dirty="0"/>
              <a:t> </a:t>
            </a:r>
            <a:r>
              <a:rPr lang="tr-TR" sz="3600" dirty="0" err="1"/>
              <a:t>weeks</a:t>
            </a:r>
            <a:r>
              <a:rPr lang="tr-TR" sz="3600" dirty="0"/>
              <a:t>' </a:t>
            </a:r>
            <a:r>
              <a:rPr lang="tr-TR" sz="3600" dirty="0" err="1"/>
              <a:t>topic</a:t>
            </a:r>
            <a:r>
              <a:rPr lang="tr-TR" sz="3600" dirty="0"/>
              <a:t> </a:t>
            </a:r>
            <a:r>
              <a:rPr lang="tr-TR" sz="3600" dirty="0" err="1"/>
              <a:t>will</a:t>
            </a:r>
            <a:r>
              <a:rPr lang="tr-TR" sz="3600" dirty="0"/>
              <a:t> be </a:t>
            </a:r>
            <a:r>
              <a:rPr lang="tr-TR" sz="3600" dirty="0" err="1"/>
              <a:t>based</a:t>
            </a:r>
            <a:r>
              <a:rPr lang="tr-TR" sz="3600" dirty="0"/>
              <a:t> on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concept</a:t>
            </a:r>
            <a:r>
              <a:rPr lang="tr-TR" sz="3600" dirty="0"/>
              <a:t> of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b="1" i="1" dirty="0">
                <a:solidFill>
                  <a:srgbClr val="FF0000"/>
                </a:solidFill>
              </a:rPr>
              <a:t>time </a:t>
            </a:r>
            <a:r>
              <a:rPr lang="tr-TR" sz="3600" b="1" i="1" dirty="0" err="1">
                <a:solidFill>
                  <a:srgbClr val="FF0000"/>
                </a:solidFill>
              </a:rPr>
              <a:t>value</a:t>
            </a:r>
            <a:r>
              <a:rPr lang="tr-TR" sz="3600" b="1" i="1" dirty="0">
                <a:solidFill>
                  <a:srgbClr val="FF0000"/>
                </a:solidFill>
              </a:rPr>
              <a:t> of </a:t>
            </a:r>
            <a:r>
              <a:rPr lang="tr-TR" sz="3600" b="1" i="1" dirty="0" err="1">
                <a:solidFill>
                  <a:srgbClr val="FF0000"/>
                </a:solidFill>
              </a:rPr>
              <a:t>money</a:t>
            </a:r>
            <a:r>
              <a:rPr lang="tr-TR" sz="3600" i="1" dirty="0"/>
              <a:t>. </a:t>
            </a:r>
            <a:endParaRPr lang="en-GB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E073D-91B0-4785-9D23-CBF6E7CB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6" y="365129"/>
            <a:ext cx="4194380" cy="53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22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Concept of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>
            <a:normAutofit/>
          </a:bodyPr>
          <a:lstStyle/>
          <a:p>
            <a:r>
              <a:rPr lang="en-US" dirty="0"/>
              <a:t>If t</a:t>
            </a:r>
            <a:r>
              <a:rPr lang="tr-TR" dirty="0" err="1"/>
              <a:t>wo</a:t>
            </a:r>
            <a:r>
              <a:rPr lang="tr-TR" dirty="0"/>
              <a:t> </a:t>
            </a:r>
            <a:r>
              <a:rPr lang="tr-TR" dirty="0" err="1"/>
              <a:t>options</a:t>
            </a:r>
            <a:r>
              <a:rPr lang="tr-TR" dirty="0"/>
              <a:t> has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at </a:t>
            </a:r>
            <a:r>
              <a:rPr lang="tr-TR" dirty="0" err="1"/>
              <a:t>any</a:t>
            </a:r>
            <a:r>
              <a:rPr lang="tr-TR" dirty="0"/>
              <a:t> time </a:t>
            </a:r>
            <a:r>
              <a:rPr lang="tr-TR" dirty="0" err="1"/>
              <a:t>taking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time </a:t>
            </a:r>
            <a:r>
              <a:rPr lang="tr-TR" dirty="0" err="1"/>
              <a:t>value</a:t>
            </a:r>
            <a:r>
              <a:rPr lang="tr-TR" dirty="0"/>
              <a:t> of </a:t>
            </a:r>
            <a:r>
              <a:rPr lang="tr-TR" dirty="0" err="1"/>
              <a:t>money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account</a:t>
            </a:r>
            <a:r>
              <a:rPr lang="tr-TR" dirty="0"/>
              <a:t>,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equivalent</a:t>
            </a:r>
            <a:r>
              <a:rPr lang="tr-TR" dirty="0"/>
              <a:t>.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D3EAAF-2E18-46A0-828D-B12EE889A411}"/>
              </a:ext>
            </a:extLst>
          </p:cNvPr>
          <p:cNvCxnSpPr>
            <a:cxnSpLocks/>
          </p:cNvCxnSpPr>
          <p:nvPr/>
        </p:nvCxnSpPr>
        <p:spPr>
          <a:xfrm>
            <a:off x="1419225" y="4591050"/>
            <a:ext cx="309834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03528B-26B9-4458-BBD7-C4624AEFB7C6}"/>
              </a:ext>
            </a:extLst>
          </p:cNvPr>
          <p:cNvCxnSpPr/>
          <p:nvPr/>
        </p:nvCxnSpPr>
        <p:spPr>
          <a:xfrm>
            <a:off x="1424941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324A46-1724-4AAC-8517-7E08609E90F5}"/>
              </a:ext>
            </a:extLst>
          </p:cNvPr>
          <p:cNvCxnSpPr/>
          <p:nvPr/>
        </p:nvCxnSpPr>
        <p:spPr>
          <a:xfrm>
            <a:off x="2170272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5A1267-484A-4520-AD6A-CE5A6B0F9FF9}"/>
              </a:ext>
            </a:extLst>
          </p:cNvPr>
          <p:cNvCxnSpPr/>
          <p:nvPr/>
        </p:nvCxnSpPr>
        <p:spPr>
          <a:xfrm>
            <a:off x="2913222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6D569A-9C8F-4795-AE14-2A0B639ED2D5}"/>
              </a:ext>
            </a:extLst>
          </p:cNvPr>
          <p:cNvCxnSpPr/>
          <p:nvPr/>
        </p:nvCxnSpPr>
        <p:spPr>
          <a:xfrm>
            <a:off x="3665697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DB654-D6AD-40A7-9189-D81F83C1BF58}"/>
              </a:ext>
            </a:extLst>
          </p:cNvPr>
          <p:cNvCxnSpPr/>
          <p:nvPr/>
        </p:nvCxnSpPr>
        <p:spPr>
          <a:xfrm>
            <a:off x="9985535" y="4431030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8315D-620E-4B54-8DEE-9A91AF584AEA}"/>
              </a:ext>
            </a:extLst>
          </p:cNvPr>
          <p:cNvSpPr txBox="1"/>
          <p:nvPr/>
        </p:nvSpPr>
        <p:spPr>
          <a:xfrm>
            <a:off x="1251563" y="3969365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18C85-6F2B-4DEB-9D61-3AE98D0DDF8E}"/>
              </a:ext>
            </a:extLst>
          </p:cNvPr>
          <p:cNvSpPr txBox="1"/>
          <p:nvPr/>
        </p:nvSpPr>
        <p:spPr>
          <a:xfrm>
            <a:off x="2008800" y="3958729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13772-2414-4872-832B-85E8BFAC8A93}"/>
              </a:ext>
            </a:extLst>
          </p:cNvPr>
          <p:cNvSpPr txBox="1"/>
          <p:nvPr/>
        </p:nvSpPr>
        <p:spPr>
          <a:xfrm>
            <a:off x="2751750" y="3958729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F8F912-5519-497E-9259-BFAA6A85FD1B}"/>
              </a:ext>
            </a:extLst>
          </p:cNvPr>
          <p:cNvSpPr txBox="1"/>
          <p:nvPr/>
        </p:nvSpPr>
        <p:spPr>
          <a:xfrm>
            <a:off x="3502343" y="3958729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6D1B8E-FA6F-436B-BE98-15B17BB67DB0}"/>
              </a:ext>
            </a:extLst>
          </p:cNvPr>
          <p:cNvSpPr txBox="1"/>
          <p:nvPr/>
        </p:nvSpPr>
        <p:spPr>
          <a:xfrm>
            <a:off x="9824063" y="3958729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i="1" dirty="0"/>
              <a:t>N</a:t>
            </a:r>
            <a:endParaRPr lang="en-GB" sz="2400" i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B0DD48-8A31-478C-B703-84C5FDBD4C6C}"/>
              </a:ext>
            </a:extLst>
          </p:cNvPr>
          <p:cNvCxnSpPr>
            <a:cxnSpLocks/>
          </p:cNvCxnSpPr>
          <p:nvPr/>
        </p:nvCxnSpPr>
        <p:spPr>
          <a:xfrm>
            <a:off x="5518603" y="4591368"/>
            <a:ext cx="5094515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F13FF8-C9F0-498B-A638-B3E7EBF7B22F}"/>
              </a:ext>
            </a:extLst>
          </p:cNvPr>
          <p:cNvCxnSpPr>
            <a:cxnSpLocks/>
          </p:cNvCxnSpPr>
          <p:nvPr/>
        </p:nvCxnSpPr>
        <p:spPr>
          <a:xfrm>
            <a:off x="4699453" y="4591368"/>
            <a:ext cx="58782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07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Formulas Relating to </a:t>
            </a:r>
            <a:r>
              <a:rPr lang="tr-TR" dirty="0"/>
              <a:t>                                 </a:t>
            </a:r>
            <a:r>
              <a:rPr lang="en-US" dirty="0"/>
              <a:t>Single Cash Flows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to find the Future Equivalent value of a Present Sum of Money</a:t>
            </a:r>
          </a:p>
          <a:p>
            <a:pPr marL="457145" lvl="1" indent="0">
              <a:buNone/>
            </a:pPr>
            <a:r>
              <a:rPr lang="tr-TR" dirty="0"/>
              <a:t> </a:t>
            </a:r>
            <a:r>
              <a:rPr lang="en-US" dirty="0"/>
              <a:t>That is, find F when P is given.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find the Present Equivalent value of a Future Sum of Money</a:t>
            </a:r>
          </a:p>
          <a:p>
            <a:pPr marL="457145" lvl="1" indent="0">
              <a:buNone/>
            </a:pPr>
            <a:r>
              <a:rPr lang="tr-TR" dirty="0"/>
              <a:t> </a:t>
            </a:r>
            <a:r>
              <a:rPr lang="en-US" dirty="0"/>
              <a:t>That is, find P when F is given. 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215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find the Future Equivalent value of a Present Sum of Money - </a:t>
            </a:r>
            <a:r>
              <a:rPr lang="en-US" dirty="0">
                <a:solidFill>
                  <a:srgbClr val="00B0F0"/>
                </a:solidFill>
              </a:rPr>
              <a:t>Finding </a:t>
            </a:r>
            <a:r>
              <a:rPr lang="en-US" i="1" dirty="0">
                <a:solidFill>
                  <a:srgbClr val="00B0F0"/>
                </a:solidFill>
              </a:rPr>
              <a:t>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tr-TR" dirty="0" err="1">
                <a:solidFill>
                  <a:srgbClr val="00B0F0"/>
                </a:solidFill>
              </a:rPr>
              <a:t>given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P</a:t>
            </a:r>
            <a:r>
              <a:rPr lang="tr-TR" i="1" dirty="0">
                <a:solidFill>
                  <a:srgbClr val="00B0F0"/>
                </a:solidFill>
              </a:rPr>
              <a:t> is </a:t>
            </a:r>
            <a:r>
              <a:rPr lang="tr-TR" i="1" dirty="0" err="1">
                <a:solidFill>
                  <a:srgbClr val="00B0F0"/>
                </a:solidFill>
              </a:rPr>
              <a:t>given</a:t>
            </a:r>
            <a:endParaRPr lang="en-GB" i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72" y="2189525"/>
            <a:ext cx="755965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2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i="1" dirty="0"/>
              <a:t>F</a:t>
            </a:r>
            <a:r>
              <a:rPr lang="en-US" dirty="0"/>
              <a:t> when </a:t>
            </a:r>
            <a:r>
              <a:rPr lang="en-US" i="1" dirty="0"/>
              <a:t>P</a:t>
            </a:r>
            <a:r>
              <a:rPr lang="tr-TR" i="1" dirty="0"/>
              <a:t> </a:t>
            </a:r>
            <a:r>
              <a:rPr lang="tr-TR" dirty="0"/>
              <a:t>is </a:t>
            </a:r>
            <a:r>
              <a:rPr lang="tr-TR" dirty="0" err="1"/>
              <a:t>given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can apply compound interest formulas to “move” cash flows along the cash flow diagram.</a:t>
                </a:r>
              </a:p>
              <a:p>
                <a:r>
                  <a:rPr lang="en-US" dirty="0"/>
                  <a:t>Using the standard notation, we find that a present amount, </a:t>
                </a:r>
                <a:r>
                  <a:rPr lang="en-US" i="1" dirty="0"/>
                  <a:t>P</a:t>
                </a:r>
                <a:r>
                  <a:rPr lang="en-US" dirty="0"/>
                  <a:t>, can</a:t>
                </a:r>
                <a:br>
                  <a:rPr lang="en-US" dirty="0"/>
                </a:br>
                <a:r>
                  <a:rPr lang="en-US" dirty="0"/>
                  <a:t>grow into a future amount, </a:t>
                </a:r>
                <a:r>
                  <a:rPr lang="en-US" i="1" dirty="0"/>
                  <a:t>F</a:t>
                </a:r>
                <a:r>
                  <a:rPr lang="en-US" dirty="0"/>
                  <a:t>, in </a:t>
                </a:r>
                <a:r>
                  <a:rPr lang="en-US" i="1" dirty="0"/>
                  <a:t>N </a:t>
                </a:r>
                <a:r>
                  <a:rPr lang="en-US" dirty="0"/>
                  <a:t>time periods at interest rate </a:t>
                </a:r>
                <a:r>
                  <a:rPr lang="en-US" i="1" dirty="0" err="1"/>
                  <a:t>i</a:t>
                </a:r>
                <a:br>
                  <a:rPr lang="en-US" i="1" dirty="0"/>
                </a:br>
                <a:r>
                  <a:rPr lang="en-US" dirty="0"/>
                  <a:t>according to the formula below </a:t>
                </a:r>
              </a:p>
              <a:p>
                <a:endParaRPr lang="en-US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sz="1700" b="0" dirty="0"/>
              </a:p>
              <a:p>
                <a:r>
                  <a:rPr lang="en-US" dirty="0"/>
                  <a:t>In a similar way we can find </a:t>
                </a:r>
                <a:r>
                  <a:rPr lang="en-US" i="1" dirty="0"/>
                  <a:t>P </a:t>
                </a:r>
                <a:r>
                  <a:rPr lang="tr-TR" dirty="0" err="1"/>
                  <a:t>when</a:t>
                </a:r>
                <a:r>
                  <a:rPr lang="tr-TR" dirty="0"/>
                  <a:t> </a:t>
                </a:r>
                <a:r>
                  <a:rPr lang="tr-TR" i="1" dirty="0"/>
                  <a:t>F is </a:t>
                </a:r>
                <a:r>
                  <a:rPr lang="en-US" dirty="0"/>
                  <a:t>given</a:t>
                </a:r>
                <a:r>
                  <a:rPr lang="tr-TR" dirty="0"/>
                  <a:t> </a:t>
                </a:r>
                <a:r>
                  <a:rPr lang="en-US" dirty="0"/>
                  <a:t>by 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9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notation for interest factors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type m:val="li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r>
                  <a:rPr lang="en-US" dirty="0"/>
                  <a:t>This is also known as the </a:t>
                </a:r>
                <a:r>
                  <a:rPr lang="en-US" i="1" dirty="0"/>
                  <a:t>single payment compound amount </a:t>
                </a:r>
                <a:r>
                  <a:rPr lang="en-US" dirty="0"/>
                  <a:t>factor.</a:t>
                </a:r>
                <a:br>
                  <a:rPr lang="en-US" dirty="0"/>
                </a:br>
                <a:r>
                  <a:rPr lang="en-US" dirty="0"/>
                  <a:t>The term on the right is read “</a:t>
                </a:r>
                <a:r>
                  <a:rPr lang="en-US" b="1" dirty="0">
                    <a:solidFill>
                      <a:srgbClr val="FF0000"/>
                    </a:solidFill>
                  </a:rPr>
                  <a:t>find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 </a:t>
                </a:r>
                <a:r>
                  <a:rPr lang="en-US" b="1" dirty="0">
                    <a:solidFill>
                      <a:srgbClr val="FF0000"/>
                    </a:solidFill>
                  </a:rPr>
                  <a:t>given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 </a:t>
                </a:r>
                <a:r>
                  <a:rPr lang="tr-TR" dirty="0"/>
                  <a:t>(</a:t>
                </a:r>
                <a:r>
                  <a:rPr lang="tr-TR" dirty="0" err="1"/>
                  <a:t>find</a:t>
                </a:r>
                <a:r>
                  <a:rPr lang="tr-TR" dirty="0"/>
                  <a:t> </a:t>
                </a:r>
                <a:r>
                  <a:rPr lang="tr-TR" i="1" dirty="0"/>
                  <a:t>F </a:t>
                </a:r>
                <a:r>
                  <a:rPr lang="tr-TR" dirty="0" err="1"/>
                  <a:t>when</a:t>
                </a:r>
                <a:r>
                  <a:rPr lang="tr-TR" dirty="0"/>
                  <a:t> </a:t>
                </a:r>
                <a:r>
                  <a:rPr lang="tr-TR" i="1" dirty="0"/>
                  <a:t>P </a:t>
                </a:r>
                <a:r>
                  <a:rPr lang="tr-TR" dirty="0"/>
                  <a:t>is </a:t>
                </a:r>
                <a:r>
                  <a:rPr lang="tr-TR" dirty="0" err="1"/>
                  <a:t>given</a:t>
                </a:r>
                <a:r>
                  <a:rPr lang="tr-TR" dirty="0"/>
                  <a:t>) </a:t>
                </a:r>
                <a:r>
                  <a:rPr lang="en-US" dirty="0"/>
                  <a:t>at </a:t>
                </a:r>
                <a:r>
                  <a:rPr lang="en-US" i="1" dirty="0" err="1"/>
                  <a:t>i</a:t>
                </a:r>
                <a:r>
                  <a:rPr lang="en-US" dirty="0"/>
                  <a:t>% interest per period for </a:t>
                </a:r>
                <a:r>
                  <a:rPr lang="en-US" i="1" dirty="0"/>
                  <a:t>N </a:t>
                </a:r>
                <a:r>
                  <a:rPr lang="en-US" dirty="0"/>
                  <a:t>interest periods.”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r>
                  <a:rPr lang="en-US" dirty="0"/>
                  <a:t>is called the </a:t>
                </a:r>
                <a:r>
                  <a:rPr lang="en-US" i="1" dirty="0"/>
                  <a:t>single payment present worth </a:t>
                </a:r>
                <a:r>
                  <a:rPr lang="en-US" dirty="0"/>
                  <a:t>factor. </a:t>
                </a:r>
                <a:br>
                  <a:rPr lang="en-US" dirty="0"/>
                </a:b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143" r="-1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772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Payment Compound Amount Factor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Numerical values for this factor have been calculated for a wide range of values of </a:t>
                </a:r>
                <a:r>
                  <a:rPr lang="en-US" sz="2600" b="1" i="1" dirty="0" err="1"/>
                  <a:t>i</a:t>
                </a:r>
                <a:r>
                  <a:rPr lang="en-US" sz="2600" b="1" dirty="0"/>
                  <a:t> </a:t>
                </a:r>
                <a:r>
                  <a:rPr lang="en-US" sz="2600" dirty="0"/>
                  <a:t>and </a:t>
                </a:r>
                <a:r>
                  <a:rPr lang="en-US" sz="2600" b="1" i="1" dirty="0"/>
                  <a:t>N</a:t>
                </a:r>
                <a:r>
                  <a:rPr lang="en-US" sz="26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sz="2600" dirty="0"/>
                  <a:t> becomes</a:t>
                </a:r>
              </a:p>
              <a:p>
                <a:endParaRPr lang="en-GB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GB" sz="4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GB" sz="4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  <a:p>
                <a:endParaRPr lang="en-US" sz="400" dirty="0"/>
              </a:p>
              <a:p>
                <a:r>
                  <a:rPr lang="en-US" sz="2600" dirty="0"/>
                  <a:t>Excel has built-in functions for calculation of these </a:t>
                </a:r>
                <a:br>
                  <a:rPr lang="en-US" dirty="0"/>
                </a:br>
                <a:br>
                  <a:rPr lang="en-US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12" y="4718050"/>
            <a:ext cx="3135727" cy="1149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42201" y="6097326"/>
            <a:ext cx="1664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interest rate per </a:t>
            </a:r>
            <a:r>
              <a:rPr lang="en-US" b="1" dirty="0">
                <a:solidFill>
                  <a:srgbClr val="00B0F0"/>
                </a:solidFill>
              </a:rPr>
              <a:t>period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440" y="6100524"/>
            <a:ext cx="1282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number of periods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38474" y="5934670"/>
            <a:ext cx="1600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payment made each period (use 0)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56207" y="4738111"/>
            <a:ext cx="3156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or «Omitted» for End of</a:t>
            </a:r>
            <a:br>
              <a:rPr lang="en-US" dirty="0"/>
            </a:br>
            <a:r>
              <a:rPr lang="en-US" dirty="0"/>
              <a:t>period payment</a:t>
            </a:r>
            <a:br>
              <a:rPr lang="en-US" dirty="0"/>
            </a:br>
            <a:r>
              <a:rPr lang="en-US" dirty="0"/>
              <a:t>1 for Beginning of period </a:t>
            </a:r>
            <a:br>
              <a:rPr lang="en-US" dirty="0"/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35014" y="5934670"/>
            <a:ext cx="1600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present value</a:t>
            </a:r>
            <a:endParaRPr lang="en-GB" b="1" dirty="0">
              <a:solidFill>
                <a:srgbClr val="00B0F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912969" y="5537200"/>
            <a:ext cx="1571538" cy="574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 flipH="1">
            <a:off x="5484508" y="5537200"/>
            <a:ext cx="373114" cy="563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9300" y="5526165"/>
            <a:ext cx="986757" cy="523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82323" y="5526165"/>
            <a:ext cx="2249525" cy="476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00061" y="5220615"/>
            <a:ext cx="1687584" cy="204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7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br>
              <a:rPr lang="en-GB" dirty="0"/>
            </a:br>
            <a:r>
              <a:rPr lang="en-GB" sz="2800" i="1" dirty="0"/>
              <a:t>Finding F given 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firm borrows $1000 for eight years at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10%. How much must it repay in a </a:t>
            </a:r>
            <a:r>
              <a:rPr lang="en-US" u="sng" dirty="0"/>
              <a:t>lump sum </a:t>
            </a:r>
            <a:r>
              <a:rPr lang="en-US" dirty="0"/>
              <a:t>at the end of eighth year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r>
              <a:rPr lang="en-US" dirty="0"/>
              <a:t> </a:t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6650" y="3024187"/>
            <a:ext cx="5200650" cy="2340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71601" y="3269734"/>
                <a:ext cx="44668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10%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601" y="3269734"/>
                <a:ext cx="44668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3FBE936-41E0-4DE1-868B-6252917A7184}"/>
              </a:ext>
            </a:extLst>
          </p:cNvPr>
          <p:cNvSpPr/>
          <p:nvPr/>
        </p:nvSpPr>
        <p:spPr>
          <a:xfrm>
            <a:off x="9008142" y="4294518"/>
            <a:ext cx="1369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interest </a:t>
            </a:r>
            <a:r>
              <a:rPr lang="tr-TR" sz="2400" dirty="0"/>
              <a:t> r</a:t>
            </a:r>
            <a:r>
              <a:rPr lang="en-US" sz="2400" dirty="0"/>
              <a:t>ate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D80B9A2-F589-48D3-8DF1-1510FE29681A}"/>
              </a:ext>
            </a:extLst>
          </p:cNvPr>
          <p:cNvSpPr/>
          <p:nvPr/>
        </p:nvSpPr>
        <p:spPr>
          <a:xfrm rot="5400000">
            <a:off x="8423733" y="3607754"/>
            <a:ext cx="252199" cy="787079"/>
          </a:xfrm>
          <a:prstGeom prst="rightBrace">
            <a:avLst>
              <a:gd name="adj1" fmla="val 58974"/>
              <a:gd name="adj2" fmla="val 5090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2E17D02-DAA3-41F8-8571-084BAFC4C7E7}"/>
              </a:ext>
            </a:extLst>
          </p:cNvPr>
          <p:cNvSpPr/>
          <p:nvPr/>
        </p:nvSpPr>
        <p:spPr>
          <a:xfrm rot="5400000">
            <a:off x="9566733" y="3607754"/>
            <a:ext cx="252199" cy="787079"/>
          </a:xfrm>
          <a:prstGeom prst="rightBrace">
            <a:avLst>
              <a:gd name="adj1" fmla="val 58974"/>
              <a:gd name="adj2" fmla="val 5090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996F4B2-11BD-4AED-B67A-9FA4AC02F506}"/>
              </a:ext>
            </a:extLst>
          </p:cNvPr>
          <p:cNvSpPr/>
          <p:nvPr/>
        </p:nvSpPr>
        <p:spPr>
          <a:xfrm rot="5400000">
            <a:off x="10360236" y="3800580"/>
            <a:ext cx="252199" cy="401427"/>
          </a:xfrm>
          <a:prstGeom prst="rightBrace">
            <a:avLst>
              <a:gd name="adj1" fmla="val 58974"/>
              <a:gd name="adj2" fmla="val 5090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6A5B1-1460-4072-9E1C-D04065F06206}"/>
              </a:ext>
            </a:extLst>
          </p:cNvPr>
          <p:cNvSpPr/>
          <p:nvPr/>
        </p:nvSpPr>
        <p:spPr>
          <a:xfrm>
            <a:off x="10180971" y="4294518"/>
            <a:ext cx="1369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err="1"/>
              <a:t>periods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3AFD76-0B98-4212-A3B7-8080745CB2DC}"/>
              </a:ext>
            </a:extLst>
          </p:cNvPr>
          <p:cNvSpPr/>
          <p:nvPr/>
        </p:nvSpPr>
        <p:spPr>
          <a:xfrm>
            <a:off x="7774620" y="4294518"/>
            <a:ext cx="1369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err="1"/>
              <a:t>Find</a:t>
            </a:r>
            <a:r>
              <a:rPr lang="tr-TR" sz="2400" dirty="0"/>
              <a:t> </a:t>
            </a:r>
            <a:r>
              <a:rPr lang="tr-TR" sz="2400" i="1" dirty="0"/>
              <a:t>F </a:t>
            </a:r>
            <a:r>
              <a:rPr lang="tr-TR" sz="2400" dirty="0" err="1"/>
              <a:t>given</a:t>
            </a:r>
            <a:r>
              <a:rPr lang="tr-TR" sz="2400" dirty="0"/>
              <a:t> </a:t>
            </a:r>
            <a:r>
              <a:rPr lang="tr-TR" sz="2400" i="1" dirty="0"/>
              <a:t>P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  <p:bldP spid="13" grpId="0" animBg="1"/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Reading Interest Table</a:t>
                </a:r>
                <a:r>
                  <a:rPr lang="tr-TR" dirty="0"/>
                  <a:t>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GB" b="0" i="1">
                            <a:latin typeface="Cambria Math" panose="02040503050406030204" pitchFamily="18" charset="0"/>
                          </a:rPr>
                          <m:t>,10%,8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" b="42339"/>
          <a:stretch/>
        </p:blipFill>
        <p:spPr>
          <a:xfrm>
            <a:off x="838199" y="1690693"/>
            <a:ext cx="10678903" cy="44862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64000" y="1690692"/>
            <a:ext cx="889000" cy="4683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62100" y="2042160"/>
            <a:ext cx="1447800" cy="2819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78280" y="2324100"/>
            <a:ext cx="975360" cy="11658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74420" y="4693920"/>
            <a:ext cx="1440180" cy="2438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6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br>
              <a:rPr lang="en-GB" dirty="0"/>
            </a:br>
            <a:r>
              <a:rPr lang="en-GB" sz="2800" i="1" dirty="0"/>
              <a:t>Finding F given 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firm borrows $1000 for eight years at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10%. How much must it repay in a lump sum at the end of eighth year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r>
              <a:rPr lang="en-US" dirty="0"/>
              <a:t> </a:t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6650" y="3024187"/>
            <a:ext cx="5200650" cy="2340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71601" y="3269734"/>
                <a:ext cx="30350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10%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601" y="3269734"/>
                <a:ext cx="3035062" cy="461665"/>
              </a:xfrm>
              <a:prstGeom prst="rect">
                <a:avLst/>
              </a:prstGeom>
              <a:blipFill>
                <a:blip r:embed="rId4"/>
                <a:stretch>
                  <a:fillRect t="-125000" b="-190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35370" y="3732668"/>
                <a:ext cx="4131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1,000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𝟏𝟒𝟑𝟔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=$2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143.6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370" y="3732668"/>
                <a:ext cx="4131772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471601" y="4493150"/>
                <a:ext cx="45558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(1+10%)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</a:rPr>
                        <m:t>=1,000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(1.1)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601" y="4493150"/>
                <a:ext cx="4555863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835370" y="4958148"/>
                <a:ext cx="4008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1,000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2.1436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=$2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143.6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370" y="4958148"/>
                <a:ext cx="4008341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632170" y="6014115"/>
            <a:ext cx="3199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= FV (10%; 8; 0; 1000; 0)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32170" y="5615489"/>
            <a:ext cx="1867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Excel formula</a:t>
            </a:r>
          </a:p>
        </p:txBody>
      </p:sp>
    </p:spTree>
    <p:extLst>
      <p:ext uri="{BB962C8B-B14F-4D97-AF65-F5344CB8AC3E}">
        <p14:creationId xmlns:p14="http://schemas.microsoft.com/office/powerpoint/2010/main" val="192553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Payment Present Worth Factor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Numerical values for this factor have been calculated for a wide range of values of </a:t>
                </a:r>
                <a:r>
                  <a:rPr lang="en-US" b="1" i="1" dirty="0" err="1"/>
                  <a:t>i</a:t>
                </a:r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:r>
                  <a:rPr lang="en-US" b="1" i="1" dirty="0"/>
                  <a:t>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/>
                  <a:t> becomes</a:t>
                </a:r>
              </a:p>
              <a:p>
                <a:endParaRPr lang="en-GB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GB" sz="4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4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  <a:p>
                <a:endParaRPr lang="en-US" sz="400" dirty="0"/>
              </a:p>
              <a:p>
                <a:r>
                  <a:rPr lang="en-US" dirty="0"/>
                  <a:t>Excel has built-in functions for calculation of these </a:t>
                </a:r>
                <a:br>
                  <a:rPr lang="en-US" dirty="0"/>
                </a:br>
                <a:br>
                  <a:rPr lang="en-US" dirty="0"/>
                </a:b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942201" y="6097326"/>
            <a:ext cx="1664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interest rate per </a:t>
            </a:r>
            <a:r>
              <a:rPr lang="en-US" b="1" dirty="0">
                <a:solidFill>
                  <a:srgbClr val="00B0F0"/>
                </a:solidFill>
              </a:rPr>
              <a:t>period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3440" y="6100524"/>
            <a:ext cx="1282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number of periods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38474" y="5934670"/>
            <a:ext cx="1600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payment made each period (use 0)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56207" y="4738111"/>
            <a:ext cx="3156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or «Omitted» for End of</a:t>
            </a:r>
            <a:br>
              <a:rPr lang="en-US" dirty="0"/>
            </a:br>
            <a:r>
              <a:rPr lang="en-US" dirty="0"/>
              <a:t>period payment</a:t>
            </a:r>
            <a:br>
              <a:rPr lang="en-US" dirty="0"/>
            </a:br>
            <a:r>
              <a:rPr lang="en-US" dirty="0"/>
              <a:t>1 for Beginning of period </a:t>
            </a:r>
            <a:br>
              <a:rPr lang="en-US" dirty="0"/>
            </a:b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35014" y="5934670"/>
            <a:ext cx="1600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future value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748" y="4738111"/>
            <a:ext cx="3135727" cy="111267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3912969" y="5537200"/>
            <a:ext cx="1571538" cy="574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 flipH="1">
            <a:off x="5484508" y="5537200"/>
            <a:ext cx="373114" cy="563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9300" y="5526165"/>
            <a:ext cx="986757" cy="523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82323" y="5526165"/>
            <a:ext cx="2249525" cy="476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00061" y="5220615"/>
            <a:ext cx="1687584" cy="204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90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Capital</a:t>
            </a:r>
            <a:r>
              <a:rPr lang="en-US" i="1" dirty="0"/>
              <a:t> </a:t>
            </a:r>
            <a:r>
              <a:rPr lang="en-US" dirty="0"/>
              <a:t>refers to wealth in the form of money or property that can be used to produce more wealth.</a:t>
            </a:r>
          </a:p>
          <a:p>
            <a:pPr lvl="1"/>
            <a:r>
              <a:rPr lang="en-US" dirty="0"/>
              <a:t>physical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en-US" dirty="0"/>
              <a:t>non-physical </a:t>
            </a:r>
            <a:r>
              <a:rPr lang="tr-TR" b="1" dirty="0">
                <a:solidFill>
                  <a:srgbClr val="FF0000"/>
                </a:solidFill>
              </a:rPr>
              <a:t>?</a:t>
            </a:r>
            <a:r>
              <a:rPr lang="tr-TR" b="1" dirty="0"/>
              <a:t> </a:t>
            </a:r>
            <a:endParaRPr lang="en-US" dirty="0"/>
          </a:p>
          <a:p>
            <a:r>
              <a:rPr lang="en-US" dirty="0"/>
              <a:t>Engineering economy studies involve the commitment of capital for</a:t>
            </a:r>
            <a:br>
              <a:rPr lang="en-US" dirty="0"/>
            </a:br>
            <a:r>
              <a:rPr lang="en-US" dirty="0"/>
              <a:t>extended periods of time. </a:t>
            </a:r>
          </a:p>
          <a:p>
            <a:r>
              <a:rPr lang="en-US" dirty="0"/>
              <a:t>A ₺ today is worth more than a ₺ one or more years from now</a:t>
            </a:r>
          </a:p>
          <a:p>
            <a:endParaRPr lang="tr-TR" b="1" dirty="0">
              <a:solidFill>
                <a:srgbClr val="00B0F0"/>
              </a:solidFill>
            </a:endParaRPr>
          </a:p>
          <a:p>
            <a:r>
              <a:rPr lang="en-GB" b="1" dirty="0">
                <a:solidFill>
                  <a:srgbClr val="00B0F0"/>
                </a:solidFill>
              </a:rPr>
              <a:t>Money has a </a:t>
            </a:r>
            <a:r>
              <a:rPr lang="en-GB" b="1" i="1" dirty="0">
                <a:solidFill>
                  <a:srgbClr val="00B0F0"/>
                </a:solidFill>
              </a:rPr>
              <a:t>time value </a:t>
            </a:r>
            <a:r>
              <a:rPr lang="en-GB" b="1" dirty="0">
                <a:solidFill>
                  <a:srgbClr val="00B0F0"/>
                </a:solidFill>
              </a:rPr>
              <a:t>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B4C37A-363F-433B-9EAE-53F1012A42DA}"/>
              </a:ext>
            </a:extLst>
          </p:cNvPr>
          <p:cNvSpPr txBox="1">
            <a:spLocks/>
          </p:cNvSpPr>
          <p:nvPr/>
        </p:nvSpPr>
        <p:spPr>
          <a:xfrm>
            <a:off x="838200" y="2660432"/>
            <a:ext cx="10515600" cy="57331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573" indent="-228573" algn="l" defTabSz="91428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18" indent="-228573" algn="l" defTabSz="91428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58" indent="-228573" algn="l" defTabSz="91428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00" indent="-228573" algn="l" defTabSz="91428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43" indent="-228573" algn="l" defTabSz="91428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86" indent="-228573" algn="l" defTabSz="91428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comprises the physical and non-physical assets (such as education and skills)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br>
              <a:rPr lang="en-GB" dirty="0"/>
            </a:br>
            <a:r>
              <a:rPr lang="en-GB" sz="2800" i="1" dirty="0"/>
              <a:t>Finding P given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would you have to deposit now into an account paying 10% interest per year in order to have $1,000,000 in 40 years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r>
              <a:rPr lang="en-US" dirty="0"/>
              <a:t> </a:t>
            </a:r>
            <a:br>
              <a:rPr lang="en-US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23301" y="2970917"/>
                <a:ext cx="31067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10%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301" y="2970917"/>
                <a:ext cx="3106748" cy="461665"/>
              </a:xfrm>
              <a:prstGeom prst="rect">
                <a:avLst/>
              </a:prstGeom>
              <a:blipFill>
                <a:blip r:embed="rId2"/>
                <a:stretch>
                  <a:fillRect t="-125000" b="-190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98170" y="3434369"/>
                <a:ext cx="49204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1,000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,000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0.0221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=$2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2,094.93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70" y="3434369"/>
                <a:ext cx="4920450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23301" y="4194333"/>
                <a:ext cx="53430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(1+10%)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sup>
                          </m:sSup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(1+10%)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40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301" y="4194333"/>
                <a:ext cx="5343066" cy="461665"/>
              </a:xfrm>
              <a:prstGeom prst="rect">
                <a:avLst/>
              </a:prstGeom>
              <a:blipFill>
                <a:blip r:embed="rId4"/>
                <a:stretch>
                  <a:fillRect t="-125000" b="-190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183870" y="5715298"/>
            <a:ext cx="3838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= PV (10%; 40; 0; 1000000; 0)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3870" y="5316672"/>
            <a:ext cx="1867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Excel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98170" y="4655998"/>
                <a:ext cx="47622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=1,000,000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(1.1)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−40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</a:rPr>
                        <m:t>=$22,094.93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70" y="4655998"/>
                <a:ext cx="4762201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2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  <p:bldP spid="13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$2,500 at time zero is equivalent to how much after six years if the interest rate is 8% per year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br>
              <a:rPr lang="en-GB" dirty="0"/>
            </a:br>
            <a:r>
              <a:rPr lang="en-GB" sz="2800" i="1" dirty="0"/>
              <a:t>Economically equivalent values at different points in time</a:t>
            </a:r>
          </a:p>
        </p:txBody>
      </p:sp>
    </p:spTree>
    <p:extLst>
      <p:ext uri="{BB962C8B-B14F-4D97-AF65-F5344CB8AC3E}">
        <p14:creationId xmlns:p14="http://schemas.microsoft.com/office/powerpoint/2010/main" val="258370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$3,000 at the end of year seven is equivalent to how much today (time zero) if the interest rate is 6% per year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br>
              <a:rPr lang="en-GB" dirty="0"/>
            </a:br>
            <a:r>
              <a:rPr lang="en-GB" sz="2800" i="1" dirty="0"/>
              <a:t>Economically equivalent values at different points in time</a:t>
            </a:r>
          </a:p>
        </p:txBody>
      </p:sp>
    </p:spTree>
    <p:extLst>
      <p:ext uri="{BB962C8B-B14F-4D97-AF65-F5344CB8AC3E}">
        <p14:creationId xmlns:p14="http://schemas.microsoft.com/office/powerpoint/2010/main" val="1193475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Interest Rate Given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and </a:t>
            </a:r>
            <a:r>
              <a:rPr lang="en-US" i="1" dirty="0"/>
              <a:t>N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want to turn $500 into $1,000 over a period of 10 years, at what interest rate would we have to invest it </a:t>
                </a:r>
                <a:r>
                  <a:rPr lang="en-US" b="1" dirty="0">
                    <a:solidFill>
                      <a:srgbClr val="FF0000"/>
                    </a:solidFill>
                  </a:rPr>
                  <a:t>?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So, for our simple example,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g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$1,000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$500</m:t>
                          </m:r>
                        </m:e>
                      </m:rad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1=0.0718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7.18% 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year</m:t>
                      </m:r>
                    </m:oMath>
                  </m:oMathPara>
                </a14:m>
                <a:br>
                  <a:rPr lang="en-US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67050" y="3029744"/>
                <a:ext cx="3048000" cy="9715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050" y="3029744"/>
                <a:ext cx="3048000" cy="97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62600" y="3029744"/>
                <a:ext cx="3048000" cy="9715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B0F0"/>
                    </a:solidFill>
                  </a:rPr>
                  <a:t>→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029744"/>
                <a:ext cx="3048000" cy="97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34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br>
              <a:rPr lang="en-GB" dirty="0"/>
            </a:br>
            <a:r>
              <a:rPr lang="en-US" sz="2800" i="1" dirty="0"/>
              <a:t>The Inflating Price of Gasoline</a:t>
            </a:r>
            <a:endParaRPr lang="en-GB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3202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average price of gasoline in 2005 was $2.31 per gallon. In 1993, the average price was $1.07. What was the average annual rate of increase in the price of gasoline over this 12-year period? </a:t>
                </a:r>
              </a:p>
              <a:p>
                <a:endParaRPr lang="en-US" dirty="0"/>
              </a:p>
              <a:p>
                <a:r>
                  <a:rPr lang="en-US" dirty="0"/>
                  <a:t>With respect to the year 1993, the year 2005 is in the future. </a:t>
                </a:r>
              </a:p>
              <a:p>
                <a:r>
                  <a:rPr lang="en-US" dirty="0"/>
                  <a:t>Thus, </a:t>
                </a:r>
              </a:p>
              <a:p>
                <a:pPr marL="0" indent="0">
                  <a:buNone/>
                </a:pPr>
                <a:r>
                  <a:rPr lang="en-US" i="1" dirty="0"/>
                  <a:t>	P </a:t>
                </a:r>
                <a:r>
                  <a:rPr lang="en-US" dirty="0"/>
                  <a:t>= $1.07, </a:t>
                </a:r>
                <a:r>
                  <a:rPr lang="en-US" i="1" dirty="0"/>
                  <a:t>F </a:t>
                </a:r>
                <a:r>
                  <a:rPr lang="en-US" dirty="0"/>
                  <a:t>= $2.31, and </a:t>
                </a:r>
                <a:r>
                  <a:rPr lang="en-US" i="1" dirty="0"/>
                  <a:t>N </a:t>
                </a:r>
                <a:r>
                  <a:rPr lang="en-US" dirty="0"/>
                  <a:t>= 12. </a:t>
                </a:r>
              </a:p>
              <a:p>
                <a:pPr marL="893763" indent="-446088">
                  <a:buNone/>
                </a:pPr>
                <a:r>
                  <a:rPr lang="en-US" dirty="0"/>
                  <a:t>	Using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we find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g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2.31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1.07</m:t>
                        </m:r>
                      </m:e>
                    </m:rad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=0.0662</m:t>
                    </m:r>
                  </m:oMath>
                </a14:m>
                <a:r>
                  <a:rPr lang="en-US" dirty="0"/>
                  <a:t> or 6.62% per year.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32027" cy="4351338"/>
              </a:xfrm>
              <a:blipFill>
                <a:blip r:embed="rId2"/>
                <a:stretch>
                  <a:fillRect l="-1063" t="-2241" r="-177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43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i="1" dirty="0"/>
              <a:t>N</a:t>
            </a:r>
            <a:r>
              <a:rPr lang="en-US" dirty="0"/>
              <a:t> when Given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and </a:t>
            </a:r>
            <a:r>
              <a:rPr lang="en-US" i="1" dirty="0" err="1"/>
              <a:t>i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long would it take for $500 invested today at 15% interest per year to be worth $1,000?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:br>
                  <a:rPr lang="en-US" dirty="0"/>
                </a:br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our simple example, </a:t>
                </a:r>
              </a:p>
              <a:p>
                <a:pPr marL="0" indent="0">
                  <a:buNone/>
                </a:pPr>
                <a:r>
                  <a:rPr lang="en-US" i="1" dirty="0"/>
                  <a:t>		N </a:t>
                </a:r>
                <a:r>
                  <a:rPr lang="en-US" dirty="0"/>
                  <a:t>= log($1,000</a:t>
                </a:r>
                <a:r>
                  <a:rPr lang="en-US" i="1" dirty="0"/>
                  <a:t>/</a:t>
                </a:r>
                <a:r>
                  <a:rPr lang="en-US" dirty="0"/>
                  <a:t>$500)/</a:t>
                </a:r>
                <a:r>
                  <a:rPr lang="en-US" i="1" dirty="0"/>
                  <a:t> </a:t>
                </a:r>
                <a:r>
                  <a:rPr lang="en-US" dirty="0"/>
                  <a:t>log(1.15) = 4.96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 5 years. </a:t>
                </a:r>
                <a:br>
                  <a:rPr lang="en-US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48000" y="3162266"/>
                <a:ext cx="3048000" cy="9715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162266"/>
                <a:ext cx="3048000" cy="97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52660" y="3162266"/>
                <a:ext cx="3048000" cy="9715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dirty="0">
                          <a:solidFill>
                            <a:srgbClr val="00B0F0"/>
                          </a:solidFill>
                        </a:rPr>
                        <m:t>→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GB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type m:val="lin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⁡(1+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0" y="3162266"/>
                <a:ext cx="3048000" cy="97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3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br>
              <a:rPr lang="en-GB" dirty="0"/>
            </a:br>
            <a:r>
              <a:rPr lang="en-US" sz="2800" i="1" dirty="0"/>
              <a:t>When Will Gasoline Cost $5.00 per Gallon?</a:t>
            </a:r>
            <a:endParaRPr lang="en-GB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3202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the previous example, the average price of gasoline was given as $2.31 in 2005. We computed the average annual rate of increase in the price of gasoline to be 6.62%. If we assume that the price of gasoline will continue to inflate at this rate, how long will it be before we are paying $5.00 per gallon?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We have </a:t>
                </a:r>
                <a:r>
                  <a:rPr lang="en-US" i="1" dirty="0"/>
                  <a:t>P </a:t>
                </a:r>
                <a:r>
                  <a:rPr lang="en-US" dirty="0"/>
                  <a:t>= $2.31, </a:t>
                </a:r>
                <a:r>
                  <a:rPr lang="en-US" i="1" dirty="0"/>
                  <a:t>F </a:t>
                </a:r>
                <a:r>
                  <a:rPr lang="en-US" dirty="0"/>
                  <a:t>= $5.00, and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= 6.62% per year. </a:t>
                </a:r>
                <a:endParaRPr lang="tr-TR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tr-TR" i="1" dirty="0"/>
                  <a:t>   </a:t>
                </a:r>
                <a:r>
                  <a:rPr lang="en-US" dirty="0"/>
                  <a:t>Using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⁡(1+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we find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$5.00</m:t>
                            </m:r>
                          </m:num>
                          <m:den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$2.31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⁡(1+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0.0662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=12.05</m:t>
                    </m:r>
                  </m:oMath>
                </a14:m>
                <a:r>
                  <a:rPr lang="tr-TR" dirty="0"/>
                  <a:t> years</a:t>
                </a:r>
                <a:r>
                  <a:rPr lang="en-US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32027" cy="4351338"/>
              </a:xfrm>
              <a:blipFill>
                <a:blip r:embed="rId2"/>
                <a:stretch>
                  <a:fillRect l="-106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37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Relating a Uniform Series (</a:t>
            </a:r>
            <a:r>
              <a:rPr lang="en-US" b="1" dirty="0">
                <a:solidFill>
                  <a:srgbClr val="00B0F0"/>
                </a:solidFill>
              </a:rPr>
              <a:t>Annuity</a:t>
            </a:r>
            <a:r>
              <a:rPr lang="en-US" dirty="0"/>
              <a:t>) to Its Present</a:t>
            </a:r>
            <a:br>
              <a:rPr lang="en-US" dirty="0"/>
            </a:br>
            <a:r>
              <a:rPr lang="en-US" dirty="0"/>
              <a:t>and Future Equivalent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series of uniform (equal) receipts, each of amount </a:t>
            </a:r>
            <a:r>
              <a:rPr lang="en-US" i="1" dirty="0"/>
              <a:t>A</a:t>
            </a:r>
            <a:r>
              <a:rPr lang="en-US" dirty="0"/>
              <a:t>, occurring at the end of each period for N periods with interest at </a:t>
            </a:r>
            <a:r>
              <a:rPr lang="en-US" i="1" dirty="0" err="1"/>
              <a:t>i</a:t>
            </a:r>
            <a:r>
              <a:rPr lang="en-US" dirty="0"/>
              <a:t>% per period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63019" y="4005427"/>
            <a:ext cx="454378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68735" y="3845407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14066" y="3845407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57016" y="3845407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09491" y="3845407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66729" y="3845407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14442" y="3845407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/>
          <p:nvPr/>
        </p:nvSpPr>
        <p:spPr>
          <a:xfrm>
            <a:off x="1795357" y="3373106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0</a:t>
            </a:r>
          </a:p>
        </p:txBody>
      </p:sp>
      <p:sp>
        <p:nvSpPr>
          <p:cNvPr id="12" name="TextBox 20"/>
          <p:cNvSpPr txBox="1"/>
          <p:nvPr/>
        </p:nvSpPr>
        <p:spPr>
          <a:xfrm>
            <a:off x="2683219" y="3943596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1</a:t>
            </a:r>
          </a:p>
        </p:txBody>
      </p:sp>
      <p:sp>
        <p:nvSpPr>
          <p:cNvPr id="13" name="TextBox 21"/>
          <p:cNvSpPr txBox="1"/>
          <p:nvPr/>
        </p:nvSpPr>
        <p:spPr>
          <a:xfrm>
            <a:off x="3426169" y="3943596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2</a:t>
            </a:r>
          </a:p>
        </p:txBody>
      </p:sp>
      <p:sp>
        <p:nvSpPr>
          <p:cNvPr id="14" name="TextBox 22"/>
          <p:cNvSpPr txBox="1"/>
          <p:nvPr/>
        </p:nvSpPr>
        <p:spPr>
          <a:xfrm>
            <a:off x="4176762" y="3943596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3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4935882" y="3943596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4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5683595" y="3943596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68735" y="4005427"/>
            <a:ext cx="0" cy="13258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6"/>
          <p:cNvSpPr txBox="1"/>
          <p:nvPr/>
        </p:nvSpPr>
        <p:spPr>
          <a:xfrm>
            <a:off x="838200" y="5308074"/>
            <a:ext cx="309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i="1" dirty="0"/>
              <a:t>P </a:t>
            </a:r>
            <a:r>
              <a:rPr lang="en-GB" sz="2400" dirty="0"/>
              <a:t>= Present Equivalent</a:t>
            </a:r>
            <a:endParaRPr lang="en-GB" sz="2400" i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714065" y="3487062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57016" y="3474991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11873" y="3474991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61968" y="3474991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720636" y="4005427"/>
            <a:ext cx="0" cy="16306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8"/>
          <p:cNvSpPr txBox="1"/>
          <p:nvPr/>
        </p:nvSpPr>
        <p:spPr>
          <a:xfrm>
            <a:off x="4503257" y="5602871"/>
            <a:ext cx="287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i="1" dirty="0"/>
              <a:t>F </a:t>
            </a:r>
            <a:r>
              <a:rPr lang="en-GB" sz="2400" dirty="0"/>
              <a:t>= Future Equivalent</a:t>
            </a:r>
            <a:endParaRPr lang="en-GB" sz="2400" i="1" dirty="0"/>
          </a:p>
        </p:txBody>
      </p:sp>
      <p:sp>
        <p:nvSpPr>
          <p:cNvPr id="43" name="TextBox 44"/>
          <p:cNvSpPr txBox="1"/>
          <p:nvPr/>
        </p:nvSpPr>
        <p:spPr>
          <a:xfrm>
            <a:off x="2513855" y="3107789"/>
            <a:ext cx="40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A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256805" y="3107789"/>
            <a:ext cx="40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02876" y="3107789"/>
            <a:ext cx="40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A</a:t>
            </a:r>
          </a:p>
        </p:txBody>
      </p:sp>
      <p:sp>
        <p:nvSpPr>
          <p:cNvPr id="46" name="TextBox 44"/>
          <p:cNvSpPr txBox="1"/>
          <p:nvPr/>
        </p:nvSpPr>
        <p:spPr>
          <a:xfrm>
            <a:off x="4745826" y="3107789"/>
            <a:ext cx="40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A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5713414" y="3474991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4"/>
          <p:cNvSpPr txBox="1"/>
          <p:nvPr/>
        </p:nvSpPr>
        <p:spPr>
          <a:xfrm>
            <a:off x="5497272" y="3107789"/>
            <a:ext cx="40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975055" y="3217603"/>
            <a:ext cx="51216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131313"/>
                </a:solidFill>
              </a:rPr>
              <a:t>P </a:t>
            </a:r>
            <a:r>
              <a:rPr lang="en-US" dirty="0">
                <a:solidFill>
                  <a:srgbClr val="131313"/>
                </a:solidFill>
              </a:rPr>
              <a:t>(present equivalent value) occurs one interest period before the first </a:t>
            </a:r>
            <a:r>
              <a:rPr lang="en-US" i="1" dirty="0">
                <a:solidFill>
                  <a:srgbClr val="131313"/>
                </a:solidFill>
              </a:rPr>
              <a:t>A </a:t>
            </a:r>
            <a:r>
              <a:rPr lang="en-US" dirty="0">
                <a:solidFill>
                  <a:srgbClr val="131313"/>
                </a:solidFill>
              </a:rPr>
              <a:t>(uniform amount),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13131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131313"/>
                </a:solidFill>
              </a:rPr>
              <a:t>F </a:t>
            </a:r>
            <a:r>
              <a:rPr lang="en-US" dirty="0">
                <a:solidFill>
                  <a:srgbClr val="131313"/>
                </a:solidFill>
              </a:rPr>
              <a:t>(future equivalent value) occurs at the same time as the last </a:t>
            </a:r>
            <a:r>
              <a:rPr lang="en-US" i="1" dirty="0">
                <a:solidFill>
                  <a:srgbClr val="131313"/>
                </a:solidFill>
              </a:rPr>
              <a:t>A</a:t>
            </a:r>
            <a:r>
              <a:rPr lang="en-US" dirty="0">
                <a:solidFill>
                  <a:srgbClr val="131313"/>
                </a:solidFill>
              </a:rPr>
              <a:t>, and </a:t>
            </a:r>
            <a:r>
              <a:rPr lang="en-US" i="1" dirty="0">
                <a:solidFill>
                  <a:srgbClr val="131313"/>
                </a:solidFill>
              </a:rPr>
              <a:t>N </a:t>
            </a:r>
            <a:r>
              <a:rPr lang="en-US" dirty="0">
                <a:solidFill>
                  <a:srgbClr val="131313"/>
                </a:solidFill>
              </a:rPr>
              <a:t>periods after </a:t>
            </a:r>
            <a:r>
              <a:rPr lang="en-US" i="1" dirty="0">
                <a:solidFill>
                  <a:srgbClr val="131313"/>
                </a:solidFill>
              </a:rPr>
              <a:t>P</a:t>
            </a:r>
            <a:r>
              <a:rPr lang="en-US" dirty="0">
                <a:solidFill>
                  <a:srgbClr val="131313"/>
                </a:solidFill>
              </a:rPr>
              <a:t>, and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13131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rgbClr val="131313"/>
                </a:solidFill>
              </a:rPr>
              <a:t>A </a:t>
            </a:r>
            <a:r>
              <a:rPr lang="en-US" dirty="0">
                <a:solidFill>
                  <a:srgbClr val="131313"/>
                </a:solidFill>
              </a:rPr>
              <a:t>(annual equivalent value) occurs at the end of periods 1 through </a:t>
            </a:r>
            <a:r>
              <a:rPr lang="en-US" i="1" dirty="0">
                <a:solidFill>
                  <a:srgbClr val="131313"/>
                </a:solidFill>
              </a:rPr>
              <a:t>N</a:t>
            </a:r>
            <a:r>
              <a:rPr lang="en-US" dirty="0">
                <a:solidFill>
                  <a:srgbClr val="131313"/>
                </a:solidFill>
              </a:rPr>
              <a:t>, inclusive</a:t>
            </a:r>
            <a:r>
              <a:rPr lang="en-US" dirty="0"/>
              <a:t>.</a:t>
            </a:r>
            <a:br>
              <a:rPr lang="en-US" dirty="0"/>
            </a:br>
            <a:endParaRPr lang="en-GB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969369" y="4005427"/>
            <a:ext cx="0" cy="132584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14065" y="3487062"/>
            <a:ext cx="0" cy="540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720715" y="4005427"/>
            <a:ext cx="0" cy="163064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713493" y="3474991"/>
            <a:ext cx="0" cy="540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457015" y="3474991"/>
            <a:ext cx="0" cy="540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211872" y="3474991"/>
            <a:ext cx="0" cy="540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961967" y="3474991"/>
            <a:ext cx="0" cy="540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ate Placeholder 5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6218-D88C-47A8-BEF8-D3111C6D346D}" type="datetime1">
              <a:rPr lang="en-GB" smtClean="0"/>
              <a:t>15/10/2017</a:t>
            </a:fld>
            <a:endParaRPr lang="en-GB"/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Yıldırım</a:t>
            </a: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07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i="1" dirty="0"/>
              <a:t>Annuity</a:t>
            </a:r>
            <a:br>
              <a:rPr lang="en-GB" dirty="0"/>
            </a:br>
            <a:r>
              <a:rPr lang="en-US" dirty="0"/>
              <a:t>Finding </a:t>
            </a:r>
            <a:r>
              <a:rPr lang="en-US" i="1" dirty="0"/>
              <a:t>F</a:t>
            </a:r>
            <a:r>
              <a:rPr lang="en-US" dirty="0"/>
              <a:t> when Given </a:t>
            </a:r>
            <a:r>
              <a:rPr lang="en-US" i="1" dirty="0"/>
              <a:t>A</a:t>
            </a:r>
            <a:endParaRPr lang="en-GB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05862" y="3024352"/>
            <a:ext cx="195831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11578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56909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99859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09572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57285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/>
          <p:nvPr/>
        </p:nvSpPr>
        <p:spPr>
          <a:xfrm>
            <a:off x="838200" y="3171202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0</a:t>
            </a:r>
          </a:p>
        </p:txBody>
      </p:sp>
      <p:sp>
        <p:nvSpPr>
          <p:cNvPr id="12" name="TextBox 20"/>
          <p:cNvSpPr txBox="1"/>
          <p:nvPr/>
        </p:nvSpPr>
        <p:spPr>
          <a:xfrm>
            <a:off x="1597320" y="3171202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1</a:t>
            </a:r>
          </a:p>
        </p:txBody>
      </p:sp>
      <p:sp>
        <p:nvSpPr>
          <p:cNvPr id="13" name="TextBox 21"/>
          <p:cNvSpPr txBox="1"/>
          <p:nvPr/>
        </p:nvSpPr>
        <p:spPr>
          <a:xfrm>
            <a:off x="2340270" y="3171202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2</a:t>
            </a:r>
          </a:p>
        </p:txBody>
      </p:sp>
      <p:sp>
        <p:nvSpPr>
          <p:cNvPr id="14" name="TextBox 22"/>
          <p:cNvSpPr txBox="1"/>
          <p:nvPr/>
        </p:nvSpPr>
        <p:spPr>
          <a:xfrm>
            <a:off x="2787046" y="2920911"/>
            <a:ext cx="96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/>
              <a:t>. . .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3681296" y="3171202"/>
            <a:ext cx="71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i="1" dirty="0"/>
              <a:t>N</a:t>
            </a:r>
            <a:r>
              <a:rPr lang="en-GB" sz="2400" dirty="0"/>
              <a:t>-1</a:t>
            </a:r>
            <a:endParaRPr lang="en-GB" sz="2400" i="1" dirty="0"/>
          </a:p>
        </p:txBody>
      </p:sp>
      <p:sp>
        <p:nvSpPr>
          <p:cNvPr id="16" name="TextBox 24"/>
          <p:cNvSpPr txBox="1"/>
          <p:nvPr/>
        </p:nvSpPr>
        <p:spPr>
          <a:xfrm>
            <a:off x="4726438" y="3171202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i="1" dirty="0"/>
              <a:t>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756908" y="2505987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499859" y="2468516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04811" y="2468516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757129" y="3024352"/>
            <a:ext cx="0" cy="16306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8"/>
          <p:cNvSpPr txBox="1"/>
          <p:nvPr/>
        </p:nvSpPr>
        <p:spPr>
          <a:xfrm>
            <a:off x="4316783" y="4621796"/>
            <a:ext cx="89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F</a:t>
            </a:r>
            <a:r>
              <a:rPr lang="en-GB" sz="2400" dirty="0"/>
              <a:t> = </a:t>
            </a:r>
            <a:r>
              <a:rPr lang="en-GB" sz="2400" b="1" dirty="0">
                <a:solidFill>
                  <a:srgbClr val="FF0000"/>
                </a:solidFill>
              </a:rPr>
              <a:t>?</a:t>
            </a:r>
            <a:endParaRPr lang="en-GB" sz="2400" b="1" i="1" dirty="0">
              <a:solidFill>
                <a:srgbClr val="FF0000"/>
              </a:solidFill>
            </a:endParaRPr>
          </a:p>
        </p:txBody>
      </p:sp>
      <p:sp>
        <p:nvSpPr>
          <p:cNvPr id="25" name="TextBox 44"/>
          <p:cNvSpPr txBox="1"/>
          <p:nvPr/>
        </p:nvSpPr>
        <p:spPr>
          <a:xfrm>
            <a:off x="1556698" y="2126714"/>
            <a:ext cx="40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A</a:t>
            </a:r>
          </a:p>
        </p:txBody>
      </p:sp>
      <p:sp>
        <p:nvSpPr>
          <p:cNvPr id="26" name="TextBox 44"/>
          <p:cNvSpPr txBox="1"/>
          <p:nvPr/>
        </p:nvSpPr>
        <p:spPr>
          <a:xfrm>
            <a:off x="2299648" y="2126714"/>
            <a:ext cx="40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A</a:t>
            </a:r>
          </a:p>
        </p:txBody>
      </p:sp>
      <p:sp>
        <p:nvSpPr>
          <p:cNvPr id="28" name="TextBox 44"/>
          <p:cNvSpPr txBox="1"/>
          <p:nvPr/>
        </p:nvSpPr>
        <p:spPr>
          <a:xfrm>
            <a:off x="3788669" y="2126714"/>
            <a:ext cx="40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56257" y="2468516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4"/>
          <p:cNvSpPr txBox="1"/>
          <p:nvPr/>
        </p:nvSpPr>
        <p:spPr>
          <a:xfrm>
            <a:off x="4540115" y="2126714"/>
            <a:ext cx="40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A</a:t>
            </a: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446D-C615-4798-9801-B9DF985C153D}" type="datetime1">
              <a:rPr lang="en-GB" smtClean="0"/>
              <a:t>15/10/2017</a:t>
            </a:fld>
            <a:endParaRPr lang="en-GB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Yıldırım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48</a:t>
            </a:fld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261445" y="2188216"/>
            <a:ext cx="2679090" cy="816883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44"/>
          <p:cNvSpPr txBox="1"/>
          <p:nvPr/>
        </p:nvSpPr>
        <p:spPr>
          <a:xfrm>
            <a:off x="7358392" y="2126714"/>
            <a:ext cx="40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P</a:t>
            </a:r>
          </a:p>
        </p:txBody>
      </p:sp>
      <p:sp>
        <p:nvSpPr>
          <p:cNvPr id="69" name="TextBox 19"/>
          <p:cNvSpPr txBox="1"/>
          <p:nvPr/>
        </p:nvSpPr>
        <p:spPr>
          <a:xfrm>
            <a:off x="6039958" y="2774266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≈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513678" y="3024352"/>
            <a:ext cx="2035965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805916" y="3024352"/>
            <a:ext cx="195831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811632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556963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99913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809626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0557339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19"/>
          <p:cNvSpPr txBox="1"/>
          <p:nvPr/>
        </p:nvSpPr>
        <p:spPr>
          <a:xfrm>
            <a:off x="6522491" y="3171202"/>
            <a:ext cx="55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-1</a:t>
            </a:r>
          </a:p>
        </p:txBody>
      </p:sp>
      <p:sp>
        <p:nvSpPr>
          <p:cNvPr id="80" name="TextBox 20"/>
          <p:cNvSpPr txBox="1"/>
          <p:nvPr/>
        </p:nvSpPr>
        <p:spPr>
          <a:xfrm>
            <a:off x="7397374" y="3171202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0</a:t>
            </a:r>
          </a:p>
        </p:txBody>
      </p:sp>
      <p:sp>
        <p:nvSpPr>
          <p:cNvPr id="81" name="TextBox 21"/>
          <p:cNvSpPr txBox="1"/>
          <p:nvPr/>
        </p:nvSpPr>
        <p:spPr>
          <a:xfrm>
            <a:off x="8140324" y="3171202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1</a:t>
            </a:r>
          </a:p>
        </p:txBody>
      </p:sp>
      <p:sp>
        <p:nvSpPr>
          <p:cNvPr id="82" name="TextBox 22"/>
          <p:cNvSpPr txBox="1"/>
          <p:nvPr/>
        </p:nvSpPr>
        <p:spPr>
          <a:xfrm>
            <a:off x="8587100" y="2920911"/>
            <a:ext cx="96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/>
              <a:t>. . .</a:t>
            </a:r>
          </a:p>
        </p:txBody>
      </p:sp>
      <p:sp>
        <p:nvSpPr>
          <p:cNvPr id="83" name="TextBox 23"/>
          <p:cNvSpPr txBox="1"/>
          <p:nvPr/>
        </p:nvSpPr>
        <p:spPr>
          <a:xfrm>
            <a:off x="9481350" y="3171202"/>
            <a:ext cx="71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i="1" dirty="0"/>
              <a:t>N</a:t>
            </a:r>
            <a:r>
              <a:rPr lang="en-GB" sz="2400" dirty="0"/>
              <a:t>-2</a:t>
            </a:r>
            <a:endParaRPr lang="en-GB" sz="2400" i="1" dirty="0"/>
          </a:p>
        </p:txBody>
      </p:sp>
      <p:sp>
        <p:nvSpPr>
          <p:cNvPr id="84" name="TextBox 24"/>
          <p:cNvSpPr txBox="1"/>
          <p:nvPr/>
        </p:nvSpPr>
        <p:spPr>
          <a:xfrm>
            <a:off x="10526492" y="3171202"/>
            <a:ext cx="823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i="1" dirty="0"/>
              <a:t>N-1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7556962" y="2505987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0557183" y="3024352"/>
            <a:ext cx="0" cy="16306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48"/>
          <p:cNvSpPr txBox="1"/>
          <p:nvPr/>
        </p:nvSpPr>
        <p:spPr>
          <a:xfrm>
            <a:off x="10116837" y="4621796"/>
            <a:ext cx="89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F</a:t>
            </a:r>
            <a:r>
              <a:rPr lang="en-GB" sz="2400" dirty="0"/>
              <a:t> = </a:t>
            </a:r>
            <a:r>
              <a:rPr lang="en-GB" sz="2400" b="1" dirty="0">
                <a:solidFill>
                  <a:srgbClr val="FF0000"/>
                </a:solidFill>
              </a:rPr>
              <a:t>?</a:t>
            </a:r>
            <a:endParaRPr lang="en-GB" sz="2400" b="1" i="1" dirty="0">
              <a:solidFill>
                <a:srgbClr val="FF0000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9313732" y="3024352"/>
            <a:ext cx="2035965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358392" y="5427518"/>
            <a:ext cx="365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>
                <a:solidFill>
                  <a:srgbClr val="131313"/>
                </a:solidFill>
              </a:rPr>
              <a:t>F </a:t>
            </a:r>
            <a:r>
              <a:rPr lang="pt-BR" sz="3200" dirty="0">
                <a:solidFill>
                  <a:srgbClr val="131313"/>
                </a:solidFill>
              </a:rPr>
              <a:t>= </a:t>
            </a:r>
            <a:r>
              <a:rPr lang="pt-BR" sz="3200" i="1" dirty="0">
                <a:solidFill>
                  <a:srgbClr val="131313"/>
                </a:solidFill>
              </a:rPr>
              <a:t>P</a:t>
            </a:r>
            <a:r>
              <a:rPr lang="pt-BR" sz="3200" dirty="0">
                <a:solidFill>
                  <a:srgbClr val="131313"/>
                </a:solidFill>
              </a:rPr>
              <a:t>(</a:t>
            </a:r>
            <a:r>
              <a:rPr lang="pt-BR" sz="3200" i="1" dirty="0">
                <a:solidFill>
                  <a:srgbClr val="131313"/>
                </a:solidFill>
              </a:rPr>
              <a:t>F/P</a:t>
            </a:r>
            <a:r>
              <a:rPr lang="pt-BR" sz="3200" dirty="0">
                <a:solidFill>
                  <a:srgbClr val="131313"/>
                </a:solidFill>
              </a:rPr>
              <a:t>, </a:t>
            </a:r>
            <a:r>
              <a:rPr lang="pt-BR" sz="3200" i="1" dirty="0">
                <a:solidFill>
                  <a:srgbClr val="131313"/>
                </a:solidFill>
              </a:rPr>
              <a:t>i</a:t>
            </a:r>
            <a:r>
              <a:rPr lang="pt-BR" sz="3200" dirty="0">
                <a:solidFill>
                  <a:srgbClr val="131313"/>
                </a:solidFill>
              </a:rPr>
              <a:t>%, </a:t>
            </a:r>
            <a:r>
              <a:rPr lang="pt-BR" sz="3200" i="1" dirty="0">
                <a:solidFill>
                  <a:srgbClr val="131313"/>
                </a:solidFill>
              </a:rPr>
              <a:t>N </a:t>
            </a:r>
            <a:r>
              <a:rPr lang="pt-BR" sz="3200" dirty="0">
                <a:solidFill>
                  <a:srgbClr val="131313"/>
                </a:solidFill>
              </a:rPr>
              <a:t>- 1)</a:t>
            </a:r>
            <a:endParaRPr lang="en-GB" sz="3200" dirty="0"/>
          </a:p>
        </p:txBody>
      </p:sp>
      <p:sp>
        <p:nvSpPr>
          <p:cNvPr id="3" name="Oval 2"/>
          <p:cNvSpPr/>
          <p:nvPr/>
        </p:nvSpPr>
        <p:spPr>
          <a:xfrm>
            <a:off x="7273758" y="2069601"/>
            <a:ext cx="566408" cy="566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1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2" grpId="0"/>
      <p:bldP spid="69" grpId="0"/>
      <p:bldP spid="79" grpId="0"/>
      <p:bldP spid="80" grpId="0"/>
      <p:bldP spid="81" grpId="0"/>
      <p:bldP spid="82" grpId="0"/>
      <p:bldP spid="83" grpId="0"/>
      <p:bldP spid="84" grpId="0"/>
      <p:bldP spid="89" grpId="0"/>
      <p:bldP spid="96" grpId="0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i="1" dirty="0"/>
              <a:t>Annuity</a:t>
            </a:r>
            <a:br>
              <a:rPr lang="en-GB" dirty="0"/>
            </a:br>
            <a:r>
              <a:rPr lang="en-US" dirty="0"/>
              <a:t>Finding </a:t>
            </a:r>
            <a:r>
              <a:rPr lang="en-US" i="1" dirty="0"/>
              <a:t>F</a:t>
            </a:r>
            <a:r>
              <a:rPr lang="en-US" dirty="0"/>
              <a:t> when Given </a:t>
            </a:r>
            <a:r>
              <a:rPr lang="en-US" i="1" dirty="0"/>
              <a:t>A </a:t>
            </a:r>
            <a:r>
              <a:rPr lang="en-US" dirty="0"/>
              <a:t>(cont’d)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05862" y="3024352"/>
            <a:ext cx="195831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11578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56909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99859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09572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57285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/>
          <p:nvPr/>
        </p:nvSpPr>
        <p:spPr>
          <a:xfrm>
            <a:off x="838200" y="3171202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0</a:t>
            </a:r>
          </a:p>
        </p:txBody>
      </p:sp>
      <p:sp>
        <p:nvSpPr>
          <p:cNvPr id="12" name="TextBox 20"/>
          <p:cNvSpPr txBox="1"/>
          <p:nvPr/>
        </p:nvSpPr>
        <p:spPr>
          <a:xfrm>
            <a:off x="1597320" y="3171202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1</a:t>
            </a:r>
          </a:p>
        </p:txBody>
      </p:sp>
      <p:sp>
        <p:nvSpPr>
          <p:cNvPr id="13" name="TextBox 21"/>
          <p:cNvSpPr txBox="1"/>
          <p:nvPr/>
        </p:nvSpPr>
        <p:spPr>
          <a:xfrm>
            <a:off x="2340270" y="3171202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2</a:t>
            </a:r>
          </a:p>
        </p:txBody>
      </p:sp>
      <p:sp>
        <p:nvSpPr>
          <p:cNvPr id="14" name="TextBox 22"/>
          <p:cNvSpPr txBox="1"/>
          <p:nvPr/>
        </p:nvSpPr>
        <p:spPr>
          <a:xfrm>
            <a:off x="2787046" y="2920911"/>
            <a:ext cx="96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/>
              <a:t>. . .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3681296" y="3171202"/>
            <a:ext cx="71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i="1" dirty="0"/>
              <a:t>N</a:t>
            </a:r>
            <a:r>
              <a:rPr lang="en-GB" sz="2400" dirty="0"/>
              <a:t>-1</a:t>
            </a:r>
            <a:endParaRPr lang="en-GB" sz="2400" i="1" dirty="0"/>
          </a:p>
        </p:txBody>
      </p:sp>
      <p:sp>
        <p:nvSpPr>
          <p:cNvPr id="16" name="TextBox 24"/>
          <p:cNvSpPr txBox="1"/>
          <p:nvPr/>
        </p:nvSpPr>
        <p:spPr>
          <a:xfrm>
            <a:off x="4726438" y="3171202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i="1" dirty="0"/>
              <a:t>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756908" y="2505987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499859" y="2468516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04811" y="2468516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757129" y="3024352"/>
            <a:ext cx="0" cy="16306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8"/>
          <p:cNvSpPr txBox="1"/>
          <p:nvPr/>
        </p:nvSpPr>
        <p:spPr>
          <a:xfrm>
            <a:off x="4316783" y="4621796"/>
            <a:ext cx="89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F</a:t>
            </a:r>
            <a:r>
              <a:rPr lang="en-GB" sz="2400" dirty="0"/>
              <a:t> = </a:t>
            </a:r>
            <a:r>
              <a:rPr lang="en-GB" sz="2400" b="1" dirty="0">
                <a:solidFill>
                  <a:srgbClr val="FF0000"/>
                </a:solidFill>
              </a:rPr>
              <a:t>?</a:t>
            </a:r>
            <a:endParaRPr lang="en-GB" sz="2400" b="1" i="1" dirty="0">
              <a:solidFill>
                <a:srgbClr val="FF0000"/>
              </a:solidFill>
            </a:endParaRPr>
          </a:p>
        </p:txBody>
      </p:sp>
      <p:sp>
        <p:nvSpPr>
          <p:cNvPr id="25" name="TextBox 44"/>
          <p:cNvSpPr txBox="1"/>
          <p:nvPr/>
        </p:nvSpPr>
        <p:spPr>
          <a:xfrm>
            <a:off x="1556698" y="2126714"/>
            <a:ext cx="40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A</a:t>
            </a:r>
          </a:p>
        </p:txBody>
      </p:sp>
      <p:sp>
        <p:nvSpPr>
          <p:cNvPr id="26" name="TextBox 44"/>
          <p:cNvSpPr txBox="1"/>
          <p:nvPr/>
        </p:nvSpPr>
        <p:spPr>
          <a:xfrm>
            <a:off x="2299648" y="2126714"/>
            <a:ext cx="40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A</a:t>
            </a:r>
          </a:p>
        </p:txBody>
      </p:sp>
      <p:sp>
        <p:nvSpPr>
          <p:cNvPr id="28" name="TextBox 44"/>
          <p:cNvSpPr txBox="1"/>
          <p:nvPr/>
        </p:nvSpPr>
        <p:spPr>
          <a:xfrm>
            <a:off x="3788669" y="2126714"/>
            <a:ext cx="40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56257" y="2468516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4"/>
          <p:cNvSpPr txBox="1"/>
          <p:nvPr/>
        </p:nvSpPr>
        <p:spPr>
          <a:xfrm>
            <a:off x="4540115" y="2126714"/>
            <a:ext cx="40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A</a:t>
            </a: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446D-C615-4798-9801-B9DF985C153D}" type="datetime1">
              <a:rPr lang="en-GB" smtClean="0"/>
              <a:t>15/10/2017</a:t>
            </a:fld>
            <a:endParaRPr lang="en-GB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Yıldırım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49</a:t>
            </a:fld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747485" y="2188216"/>
            <a:ext cx="2193049" cy="816883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44"/>
          <p:cNvSpPr txBox="1"/>
          <p:nvPr/>
        </p:nvSpPr>
        <p:spPr>
          <a:xfrm>
            <a:off x="8099703" y="2126714"/>
            <a:ext cx="40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P</a:t>
            </a:r>
          </a:p>
        </p:txBody>
      </p:sp>
      <p:sp>
        <p:nvSpPr>
          <p:cNvPr id="69" name="TextBox 19"/>
          <p:cNvSpPr txBox="1"/>
          <p:nvPr/>
        </p:nvSpPr>
        <p:spPr>
          <a:xfrm>
            <a:off x="6039958" y="2774266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≈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513678" y="3024352"/>
            <a:ext cx="2035965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805916" y="3024352"/>
            <a:ext cx="195831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811632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556963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99913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809626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0557339" y="2864332"/>
            <a:ext cx="0" cy="307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19"/>
          <p:cNvSpPr txBox="1"/>
          <p:nvPr/>
        </p:nvSpPr>
        <p:spPr>
          <a:xfrm>
            <a:off x="6522491" y="3171202"/>
            <a:ext cx="55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-2</a:t>
            </a:r>
          </a:p>
        </p:txBody>
      </p:sp>
      <p:sp>
        <p:nvSpPr>
          <p:cNvPr id="80" name="TextBox 20"/>
          <p:cNvSpPr txBox="1"/>
          <p:nvPr/>
        </p:nvSpPr>
        <p:spPr>
          <a:xfrm>
            <a:off x="7270823" y="3171202"/>
            <a:ext cx="57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/>
              <a:t>-1</a:t>
            </a:r>
          </a:p>
        </p:txBody>
      </p:sp>
      <p:sp>
        <p:nvSpPr>
          <p:cNvPr id="81" name="TextBox 21"/>
          <p:cNvSpPr txBox="1"/>
          <p:nvPr/>
        </p:nvSpPr>
        <p:spPr>
          <a:xfrm>
            <a:off x="8140324" y="3171202"/>
            <a:ext cx="32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0</a:t>
            </a:r>
          </a:p>
        </p:txBody>
      </p:sp>
      <p:sp>
        <p:nvSpPr>
          <p:cNvPr id="82" name="TextBox 22"/>
          <p:cNvSpPr txBox="1"/>
          <p:nvPr/>
        </p:nvSpPr>
        <p:spPr>
          <a:xfrm>
            <a:off x="8587100" y="2920911"/>
            <a:ext cx="96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/>
              <a:t>. . .</a:t>
            </a:r>
          </a:p>
        </p:txBody>
      </p:sp>
      <p:sp>
        <p:nvSpPr>
          <p:cNvPr id="83" name="TextBox 23"/>
          <p:cNvSpPr txBox="1"/>
          <p:nvPr/>
        </p:nvSpPr>
        <p:spPr>
          <a:xfrm>
            <a:off x="9481350" y="3171202"/>
            <a:ext cx="71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i="1" dirty="0"/>
              <a:t>N</a:t>
            </a:r>
            <a:r>
              <a:rPr lang="en-GB" sz="2400" dirty="0"/>
              <a:t>-3</a:t>
            </a:r>
            <a:endParaRPr lang="en-GB" sz="2400" i="1" dirty="0"/>
          </a:p>
        </p:txBody>
      </p:sp>
      <p:sp>
        <p:nvSpPr>
          <p:cNvPr id="84" name="TextBox 24"/>
          <p:cNvSpPr txBox="1"/>
          <p:nvPr/>
        </p:nvSpPr>
        <p:spPr>
          <a:xfrm>
            <a:off x="10526492" y="3171202"/>
            <a:ext cx="823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i="1" dirty="0"/>
              <a:t>N-2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298273" y="2505987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0557183" y="3024352"/>
            <a:ext cx="0" cy="16306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48"/>
          <p:cNvSpPr txBox="1"/>
          <p:nvPr/>
        </p:nvSpPr>
        <p:spPr>
          <a:xfrm>
            <a:off x="10116837" y="4621796"/>
            <a:ext cx="89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F</a:t>
            </a:r>
            <a:r>
              <a:rPr lang="en-GB" sz="2400" dirty="0"/>
              <a:t> = </a:t>
            </a:r>
            <a:r>
              <a:rPr lang="en-GB" sz="2400" b="1" dirty="0">
                <a:solidFill>
                  <a:srgbClr val="FF0000"/>
                </a:solidFill>
              </a:rPr>
              <a:t>?</a:t>
            </a:r>
            <a:endParaRPr lang="en-GB" sz="2400" b="1" i="1" dirty="0">
              <a:solidFill>
                <a:srgbClr val="FF0000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9313732" y="3024352"/>
            <a:ext cx="2035965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519668" y="2188216"/>
            <a:ext cx="616628" cy="816883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7358392" y="5427518"/>
            <a:ext cx="365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>
                <a:solidFill>
                  <a:srgbClr val="131313"/>
                </a:solidFill>
              </a:rPr>
              <a:t>F </a:t>
            </a:r>
            <a:r>
              <a:rPr lang="pt-BR" sz="3200" dirty="0">
                <a:solidFill>
                  <a:srgbClr val="131313"/>
                </a:solidFill>
              </a:rPr>
              <a:t>= </a:t>
            </a:r>
            <a:r>
              <a:rPr lang="pt-BR" sz="3200" i="1" dirty="0">
                <a:solidFill>
                  <a:srgbClr val="131313"/>
                </a:solidFill>
              </a:rPr>
              <a:t>P</a:t>
            </a:r>
            <a:r>
              <a:rPr lang="pt-BR" sz="3200" dirty="0">
                <a:solidFill>
                  <a:srgbClr val="131313"/>
                </a:solidFill>
              </a:rPr>
              <a:t>(</a:t>
            </a:r>
            <a:r>
              <a:rPr lang="pt-BR" sz="3200" i="1" dirty="0">
                <a:solidFill>
                  <a:srgbClr val="131313"/>
                </a:solidFill>
              </a:rPr>
              <a:t>F/P</a:t>
            </a:r>
            <a:r>
              <a:rPr lang="pt-BR" sz="3200" dirty="0">
                <a:solidFill>
                  <a:srgbClr val="131313"/>
                </a:solidFill>
              </a:rPr>
              <a:t>, </a:t>
            </a:r>
            <a:r>
              <a:rPr lang="pt-BR" sz="3200" i="1" dirty="0">
                <a:solidFill>
                  <a:srgbClr val="131313"/>
                </a:solidFill>
              </a:rPr>
              <a:t>i</a:t>
            </a:r>
            <a:r>
              <a:rPr lang="pt-BR" sz="3200" dirty="0">
                <a:solidFill>
                  <a:srgbClr val="131313"/>
                </a:solidFill>
              </a:rPr>
              <a:t>%, </a:t>
            </a:r>
            <a:r>
              <a:rPr lang="pt-BR" sz="3200" i="1" dirty="0">
                <a:solidFill>
                  <a:srgbClr val="131313"/>
                </a:solidFill>
              </a:rPr>
              <a:t>N </a:t>
            </a:r>
            <a:r>
              <a:rPr lang="pt-BR" sz="3200" dirty="0">
                <a:solidFill>
                  <a:srgbClr val="131313"/>
                </a:solidFill>
              </a:rPr>
              <a:t>- 2)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6989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i="1" dirty="0"/>
              <a:t>Introduction </a:t>
            </a:r>
            <a:br>
              <a:rPr lang="tr-TR" sz="2800" i="1" dirty="0"/>
            </a:br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raise</a:t>
            </a:r>
            <a:r>
              <a:rPr lang="tr-TR" dirty="0"/>
              <a:t> </a:t>
            </a:r>
            <a:r>
              <a:rPr lang="tr-TR" dirty="0" err="1"/>
              <a:t>capital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Yourself</a:t>
            </a:r>
          </a:p>
          <a:p>
            <a:r>
              <a:rPr lang="tr-TR" dirty="0" err="1"/>
              <a:t>Family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friends</a:t>
            </a:r>
            <a:endParaRPr lang="tr-TR" dirty="0"/>
          </a:p>
          <a:p>
            <a:r>
              <a:rPr lang="tr-TR" dirty="0" err="1"/>
              <a:t>Banks</a:t>
            </a:r>
            <a:endParaRPr lang="tr-TR" dirty="0"/>
          </a:p>
          <a:p>
            <a:r>
              <a:rPr lang="tr-TR" dirty="0"/>
              <a:t>A</a:t>
            </a:r>
            <a:r>
              <a:rPr lang="en-GB" dirty="0" err="1"/>
              <a:t>ngel</a:t>
            </a:r>
            <a:r>
              <a:rPr lang="en-GB" dirty="0"/>
              <a:t> investors</a:t>
            </a:r>
            <a:endParaRPr lang="tr-TR" dirty="0"/>
          </a:p>
          <a:p>
            <a:pPr lvl="1"/>
            <a:r>
              <a:rPr lang="en-GB" dirty="0"/>
              <a:t>an affluent individual who provides capital for a business start-up, usually in exchange for convertible debt or ownership equity. </a:t>
            </a:r>
            <a:endParaRPr lang="tr-TR" dirty="0"/>
          </a:p>
          <a:p>
            <a:r>
              <a:rPr lang="tr-TR" dirty="0" err="1"/>
              <a:t>Venture</a:t>
            </a:r>
            <a:r>
              <a:rPr lang="tr-TR" dirty="0"/>
              <a:t> </a:t>
            </a:r>
            <a:r>
              <a:rPr lang="tr-TR" dirty="0" err="1"/>
              <a:t>capital</a:t>
            </a:r>
            <a:r>
              <a:rPr lang="en-GB" dirty="0"/>
              <a:t> </a:t>
            </a:r>
            <a:endParaRPr lang="tr-TR" dirty="0"/>
          </a:p>
          <a:p>
            <a:pPr lvl="1"/>
            <a:r>
              <a:rPr lang="tr-TR" dirty="0"/>
              <a:t>m</a:t>
            </a:r>
            <a:r>
              <a:rPr lang="en-GB" dirty="0" err="1"/>
              <a:t>oney</a:t>
            </a:r>
            <a:r>
              <a:rPr lang="en-GB" dirty="0"/>
              <a:t> provided by investors to </a:t>
            </a:r>
            <a:r>
              <a:rPr lang="en-GB" dirty="0" err="1"/>
              <a:t>startup</a:t>
            </a:r>
            <a:r>
              <a:rPr lang="en-GB" dirty="0"/>
              <a:t> firms with long-term growth potential</a:t>
            </a:r>
            <a:endParaRPr lang="tr-TR" dirty="0"/>
          </a:p>
          <a:p>
            <a:r>
              <a:rPr lang="tr-TR" dirty="0" err="1"/>
              <a:t>Crowdfunding</a:t>
            </a:r>
            <a:endParaRPr lang="tr-TR" dirty="0"/>
          </a:p>
          <a:p>
            <a:pPr lvl="1"/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GB" dirty="0"/>
              <a:t>practice of funding a project or venture by raising many small amounts </a:t>
            </a:r>
            <a:r>
              <a:rPr lang="tr-TR" dirty="0"/>
              <a:t>                                    </a:t>
            </a:r>
            <a:r>
              <a:rPr lang="en-GB" dirty="0"/>
              <a:t>of Money</a:t>
            </a:r>
            <a:r>
              <a:rPr lang="tr-TR" dirty="0"/>
              <a:t> </a:t>
            </a:r>
            <a:r>
              <a:rPr lang="en-GB" dirty="0"/>
              <a:t>from a large number of people, typically via the Internet.</a:t>
            </a:r>
            <a:endParaRPr lang="tr-TR" dirty="0"/>
          </a:p>
          <a:p>
            <a:pPr lvl="1"/>
            <a:r>
              <a:rPr lang="tr-TR" dirty="0">
                <a:hlinkClick r:id="rId3"/>
              </a:rPr>
              <a:t>https://www.indiegogo.com</a:t>
            </a:r>
            <a:r>
              <a:rPr lang="tr-TR" dirty="0"/>
              <a:t> </a:t>
            </a:r>
          </a:p>
        </p:txBody>
      </p:sp>
      <p:pic>
        <p:nvPicPr>
          <p:cNvPr id="3078" name="Picture 6" descr="oculus rift ile ilgili görsel sonucu">
            <a:extLst>
              <a:ext uri="{FF2B5EF4-FFF2-40B4-BE49-F238E27FC236}">
                <a16:creationId xmlns:a16="http://schemas.microsoft.com/office/drawing/2014/main" id="{BBE3B7BE-B067-423D-ABA2-36B86904A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r="20476"/>
          <a:stretch/>
        </p:blipFill>
        <p:spPr bwMode="auto">
          <a:xfrm flipH="1">
            <a:off x="10384971" y="4880282"/>
            <a:ext cx="1442217" cy="14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5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58551" cy="4351338"/>
              </a:xfrm>
              <a:ln w="28575">
                <a:noFill/>
              </a:ln>
            </p:spPr>
            <p:txBody>
              <a:bodyPr/>
              <a:lstStyle/>
              <a:p>
                <a:pPr>
                  <a:tabLst>
                    <a:tab pos="542925" algn="l"/>
                  </a:tabLst>
                </a:pPr>
                <a:r>
                  <a:rPr lang="pt-BR" i="1" dirty="0"/>
                  <a:t>F 	</a:t>
                </a:r>
                <a:r>
                  <a:rPr lang="pt-BR" dirty="0"/>
                  <a:t>= </a:t>
                </a:r>
                <a:r>
                  <a:rPr lang="pt-BR" i="1" dirty="0"/>
                  <a:t>A</a:t>
                </a:r>
                <a:r>
                  <a:rPr lang="pt-BR" dirty="0">
                    <a:solidFill>
                      <a:srgbClr val="C00000"/>
                    </a:solidFill>
                  </a:rPr>
                  <a:t>(</a:t>
                </a:r>
                <a:r>
                  <a:rPr lang="pt-BR" i="1" dirty="0">
                    <a:solidFill>
                      <a:srgbClr val="C00000"/>
                    </a:solidFill>
                  </a:rPr>
                  <a:t>F/P</a:t>
                </a:r>
                <a:r>
                  <a:rPr lang="pt-BR" dirty="0">
                    <a:solidFill>
                      <a:srgbClr val="C00000"/>
                    </a:solidFill>
                  </a:rPr>
                  <a:t>, </a:t>
                </a:r>
                <a:r>
                  <a:rPr lang="pt-BR" i="1" dirty="0">
                    <a:solidFill>
                      <a:srgbClr val="C00000"/>
                    </a:solidFill>
                  </a:rPr>
                  <a:t>i</a:t>
                </a:r>
                <a:r>
                  <a:rPr lang="pt-BR" dirty="0">
                    <a:solidFill>
                      <a:srgbClr val="C00000"/>
                    </a:solidFill>
                  </a:rPr>
                  <a:t>%, </a:t>
                </a:r>
                <a:r>
                  <a:rPr lang="pt-BR" i="1" dirty="0">
                    <a:solidFill>
                      <a:srgbClr val="C00000"/>
                    </a:solidFill>
                  </a:rPr>
                  <a:t>N </a:t>
                </a:r>
                <a:r>
                  <a:rPr lang="pt-BR" dirty="0">
                    <a:solidFill>
                      <a:srgbClr val="C00000"/>
                    </a:solidFill>
                  </a:rPr>
                  <a:t>- 1)</a:t>
                </a:r>
                <a:r>
                  <a:rPr lang="pt-BR" i="1" dirty="0">
                    <a:solidFill>
                      <a:srgbClr val="C00000"/>
                    </a:solidFill>
                  </a:rPr>
                  <a:t> </a:t>
                </a:r>
                <a:r>
                  <a:rPr lang="pt-BR" dirty="0"/>
                  <a:t>+ </a:t>
                </a:r>
                <a:r>
                  <a:rPr lang="pt-BR" i="1" dirty="0"/>
                  <a:t>A</a:t>
                </a:r>
                <a:r>
                  <a:rPr lang="pt-BR" dirty="0">
                    <a:solidFill>
                      <a:srgbClr val="00B050"/>
                    </a:solidFill>
                  </a:rPr>
                  <a:t>(</a:t>
                </a:r>
                <a:r>
                  <a:rPr lang="pt-BR" i="1" dirty="0">
                    <a:solidFill>
                      <a:srgbClr val="00B050"/>
                    </a:solidFill>
                  </a:rPr>
                  <a:t>F/P</a:t>
                </a:r>
                <a:r>
                  <a:rPr lang="pt-BR" dirty="0">
                    <a:solidFill>
                      <a:srgbClr val="00B050"/>
                    </a:solidFill>
                  </a:rPr>
                  <a:t>, </a:t>
                </a:r>
                <a:r>
                  <a:rPr lang="pt-BR" i="1" dirty="0">
                    <a:solidFill>
                      <a:srgbClr val="00B050"/>
                    </a:solidFill>
                  </a:rPr>
                  <a:t>i</a:t>
                </a:r>
                <a:r>
                  <a:rPr lang="pt-BR" dirty="0">
                    <a:solidFill>
                      <a:srgbClr val="00B050"/>
                    </a:solidFill>
                  </a:rPr>
                  <a:t>%, </a:t>
                </a:r>
                <a:r>
                  <a:rPr lang="pt-BR" i="1" dirty="0">
                    <a:solidFill>
                      <a:srgbClr val="00B050"/>
                    </a:solidFill>
                  </a:rPr>
                  <a:t>N </a:t>
                </a:r>
                <a:r>
                  <a:rPr lang="pt-BR" dirty="0">
                    <a:solidFill>
                      <a:srgbClr val="00B050"/>
                    </a:solidFill>
                  </a:rPr>
                  <a:t>- 2)</a:t>
                </a:r>
                <a:r>
                  <a:rPr lang="pt-BR" i="1" dirty="0"/>
                  <a:t> </a:t>
                </a:r>
                <a:r>
                  <a:rPr lang="pt-BR" dirty="0"/>
                  <a:t>+ </a:t>
                </a:r>
                <a:r>
                  <a:rPr lang="pt-BR" i="1" dirty="0"/>
                  <a:t>A</a:t>
                </a:r>
                <a:r>
                  <a:rPr lang="pt-BR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pt-BR" i="1" dirty="0">
                    <a:solidFill>
                      <a:schemeClr val="accent2">
                        <a:lumMod val="75000"/>
                      </a:schemeClr>
                    </a:solidFill>
                  </a:rPr>
                  <a:t>F/P</a:t>
                </a:r>
                <a:r>
                  <a:rPr lang="pt-BR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:r>
                  <a:rPr lang="pt-BR" i="1" dirty="0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r>
                  <a:rPr lang="pt-BR" dirty="0">
                    <a:solidFill>
                      <a:schemeClr val="accent2">
                        <a:lumMod val="75000"/>
                      </a:schemeClr>
                    </a:solidFill>
                  </a:rPr>
                  <a:t>%, </a:t>
                </a:r>
                <a:r>
                  <a:rPr lang="pt-BR" i="1" dirty="0">
                    <a:solidFill>
                      <a:schemeClr val="accent2">
                        <a:lumMod val="75000"/>
                      </a:schemeClr>
                    </a:solidFill>
                  </a:rPr>
                  <a:t>N </a:t>
                </a:r>
                <a:r>
                  <a:rPr lang="pt-BR" dirty="0">
                    <a:solidFill>
                      <a:schemeClr val="accent2">
                        <a:lumMod val="75000"/>
                      </a:schemeClr>
                    </a:solidFill>
                  </a:rPr>
                  <a:t>- 3)</a:t>
                </a:r>
                <a:r>
                  <a:rPr lang="pt-BR" i="1" dirty="0"/>
                  <a:t> </a:t>
                </a:r>
                <a:r>
                  <a:rPr lang="pt-BR" dirty="0"/>
                  <a:t>+ · · ·</a:t>
                </a:r>
                <a:br>
                  <a:rPr lang="pt-BR" dirty="0"/>
                </a:br>
                <a:r>
                  <a:rPr lang="pt-BR" dirty="0"/>
                  <a:t>								+ </a:t>
                </a:r>
                <a:r>
                  <a:rPr lang="pt-BR" i="1" dirty="0"/>
                  <a:t>A</a:t>
                </a:r>
                <a:r>
                  <a:rPr lang="pt-BR" dirty="0">
                    <a:solidFill>
                      <a:srgbClr val="7030A0"/>
                    </a:solidFill>
                  </a:rPr>
                  <a:t>(</a:t>
                </a:r>
                <a:r>
                  <a:rPr lang="pt-BR" i="1" dirty="0">
                    <a:solidFill>
                      <a:srgbClr val="7030A0"/>
                    </a:solidFill>
                  </a:rPr>
                  <a:t>F/P</a:t>
                </a:r>
                <a:r>
                  <a:rPr lang="pt-BR" dirty="0">
                    <a:solidFill>
                      <a:srgbClr val="7030A0"/>
                    </a:solidFill>
                  </a:rPr>
                  <a:t>, </a:t>
                </a:r>
                <a:r>
                  <a:rPr lang="pt-BR" i="1" dirty="0">
                    <a:solidFill>
                      <a:srgbClr val="7030A0"/>
                    </a:solidFill>
                  </a:rPr>
                  <a:t>i</a:t>
                </a:r>
                <a:r>
                  <a:rPr lang="pt-BR" dirty="0">
                    <a:solidFill>
                      <a:srgbClr val="7030A0"/>
                    </a:solidFill>
                  </a:rPr>
                  <a:t>%, 1)</a:t>
                </a:r>
                <a:r>
                  <a:rPr lang="pt-BR" i="1" dirty="0"/>
                  <a:t> </a:t>
                </a:r>
                <a:r>
                  <a:rPr lang="pt-BR" dirty="0"/>
                  <a:t>+ </a:t>
                </a:r>
                <a:r>
                  <a:rPr lang="pt-BR" i="1" dirty="0"/>
                  <a:t>A</a:t>
                </a:r>
                <a:r>
                  <a:rPr lang="pt-BR" dirty="0">
                    <a:solidFill>
                      <a:schemeClr val="accent4">
                        <a:lumMod val="75000"/>
                      </a:schemeClr>
                    </a:solidFill>
                  </a:rPr>
                  <a:t>(</a:t>
                </a:r>
                <a:r>
                  <a:rPr lang="pt-BR" i="1" dirty="0">
                    <a:solidFill>
                      <a:schemeClr val="accent4">
                        <a:lumMod val="75000"/>
                      </a:schemeClr>
                    </a:solidFill>
                  </a:rPr>
                  <a:t>F/P</a:t>
                </a:r>
                <a:r>
                  <a:rPr lang="pt-BR" dirty="0">
                    <a:solidFill>
                      <a:schemeClr val="accent4">
                        <a:lumMod val="75000"/>
                      </a:schemeClr>
                    </a:solidFill>
                  </a:rPr>
                  <a:t>, </a:t>
                </a:r>
                <a:r>
                  <a:rPr lang="pt-BR" i="1" dirty="0">
                    <a:solidFill>
                      <a:schemeClr val="accent4">
                        <a:lumMod val="75000"/>
                      </a:schemeClr>
                    </a:solidFill>
                  </a:rPr>
                  <a:t>i</a:t>
                </a:r>
                <a:r>
                  <a:rPr lang="pt-BR" dirty="0">
                    <a:solidFill>
                      <a:schemeClr val="accent4">
                        <a:lumMod val="75000"/>
                      </a:schemeClr>
                    </a:solidFill>
                  </a:rPr>
                  <a:t>%, 0)</a:t>
                </a:r>
              </a:p>
              <a:p>
                <a:pPr marL="0" indent="0">
                  <a:buNone/>
                  <a:tabLst>
                    <a:tab pos="542925" algn="l"/>
                  </a:tabLst>
                </a:pPr>
                <a:r>
                  <a:rPr lang="pt-BR" dirty="0"/>
                  <a:t>	= </a:t>
                </a:r>
                <a:r>
                  <a:rPr lang="pt-BR" i="1" dirty="0"/>
                  <a:t>A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GB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pt-BR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GB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GB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br>
                  <a:rPr lang="pt-BR" dirty="0"/>
                </a:br>
                <a:endParaRPr lang="pt-BR" dirty="0"/>
              </a:p>
              <a:p>
                <a:pPr marL="0" indent="0">
                  <a:buNone/>
                  <a:tabLst>
                    <a:tab pos="542925" algn="l"/>
                  </a:tabLst>
                </a:pPr>
                <a:endParaRPr lang="pt-BR" dirty="0"/>
              </a:p>
              <a:p>
                <a:pPr marL="0" indent="0">
                  <a:buNone/>
                  <a:tabLst>
                    <a:tab pos="542925" algn="l"/>
                  </a:tabLst>
                </a:pPr>
                <a:endParaRPr lang="pt-BR" dirty="0"/>
              </a:p>
              <a:p>
                <a:pPr marL="0" indent="0">
                  <a:buNone/>
                  <a:tabLst>
                    <a:tab pos="542925" algn="l"/>
                  </a:tabLst>
                </a:pPr>
                <a:r>
                  <a:rPr lang="pt-BR" dirty="0"/>
                  <a:t> </a:t>
                </a:r>
              </a:p>
              <a:p>
                <a:pPr>
                  <a:tabLst>
                    <a:tab pos="542925" algn="l"/>
                  </a:tabLst>
                </a:pPr>
                <a:endParaRPr lang="pt-BR" dirty="0"/>
              </a:p>
              <a:p>
                <a:pPr>
                  <a:tabLst>
                    <a:tab pos="542925" algn="l"/>
                  </a:tabLst>
                </a:pPr>
                <a:r>
                  <a:rPr lang="pt-BR" dirty="0"/>
                  <a:t>So, </a:t>
                </a:r>
                <a:r>
                  <a:rPr lang="pt-BR" i="1" dirty="0"/>
                  <a:t>F</a:t>
                </a:r>
                <a:r>
                  <a:rPr lang="pt-BR" dirty="0"/>
                  <a:t> = </a:t>
                </a:r>
                <a:r>
                  <a:rPr lang="pt-BR" b="1" dirty="0">
                    <a:solidFill>
                      <a:srgbClr val="FF0000"/>
                    </a:solidFill>
                  </a:rPr>
                  <a:t>?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58551" cy="4351338"/>
              </a:xfrm>
              <a:blipFill>
                <a:blip r:embed="rId2"/>
                <a:stretch>
                  <a:fillRect l="-920" t="-2241" b="-308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CFF-919A-4ACA-A781-90E215C7C889}" type="datetime1">
              <a:rPr lang="en-GB" smtClean="0"/>
              <a:t>15/10/2017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Yıldırım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50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z="2800" i="1" dirty="0"/>
              <a:t>Annuity</a:t>
            </a:r>
            <a:br>
              <a:rPr lang="en-GB" dirty="0"/>
            </a:br>
            <a:r>
              <a:rPr lang="en-US" dirty="0"/>
              <a:t>Finding </a:t>
            </a:r>
            <a:r>
              <a:rPr lang="en-US" i="1" dirty="0"/>
              <a:t>F</a:t>
            </a:r>
            <a:r>
              <a:rPr lang="en-US" dirty="0"/>
              <a:t> when Given </a:t>
            </a:r>
            <a:r>
              <a:rPr lang="en-US" i="1" dirty="0"/>
              <a:t>A </a:t>
            </a:r>
            <a:r>
              <a:rPr lang="en-US" dirty="0"/>
              <a:t>(cont’d)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933575" y="2695575"/>
            <a:ext cx="9839325" cy="4953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867025" y="3325812"/>
            <a:ext cx="762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 geometric sequence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6" y="4331494"/>
            <a:ext cx="7234239" cy="9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9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endParaRPr lang="en-GB" b="0" dirty="0"/>
              </a:p>
              <a:p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i="1" dirty="0"/>
                  <a:t>/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%,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CFF-919A-4ACA-A781-90E215C7C889}" type="datetime1">
              <a:rPr lang="en-GB" smtClean="0"/>
              <a:t>15/10/2017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Yıldırım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51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z="2800" i="1" dirty="0"/>
              <a:t>Annuity</a:t>
            </a:r>
            <a:br>
              <a:rPr lang="en-GB" dirty="0"/>
            </a:br>
            <a:r>
              <a:rPr lang="en-US" dirty="0"/>
              <a:t>Finding </a:t>
            </a:r>
            <a:r>
              <a:rPr lang="en-US" i="1" dirty="0"/>
              <a:t>F</a:t>
            </a:r>
            <a:r>
              <a:rPr lang="en-US" dirty="0"/>
              <a:t> when Given </a:t>
            </a:r>
            <a:r>
              <a:rPr lang="en-US" i="1" dirty="0"/>
              <a:t>A </a:t>
            </a:r>
            <a:r>
              <a:rPr lang="en-US" dirty="0"/>
              <a:t>(cont’d)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704975" y="28296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131313"/>
                </a:solidFill>
                <a:latin typeface="Palatino-Italic"/>
              </a:rPr>
              <a:t>uniform series compound amount factor</a:t>
            </a:r>
            <a:r>
              <a:rPr lang="en-US" dirty="0"/>
              <a:t> </a:t>
            </a:r>
            <a:br>
              <a:rPr lang="en-US" dirty="0"/>
            </a:br>
            <a:endParaRPr lang="en-GB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2755190" y="1864494"/>
            <a:ext cx="249920" cy="1531087"/>
          </a:xfrm>
          <a:prstGeom prst="rightBrace">
            <a:avLst>
              <a:gd name="adj1" fmla="val 48885"/>
              <a:gd name="adj2" fmla="val 49066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940332" y="1958285"/>
            <a:ext cx="981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Base</a:t>
            </a:r>
            <a:endParaRPr lang="en-GB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br>
              <a:rPr lang="en-GB" dirty="0"/>
            </a:br>
            <a:r>
              <a:rPr lang="en-US" sz="2800" i="1" dirty="0"/>
              <a:t>Future Value of a College Degree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recent government study reported that a college degree is worth an extra $23,000 per year in income (</a:t>
            </a:r>
            <a:r>
              <a:rPr lang="en-US" i="1" dirty="0"/>
              <a:t>A</a:t>
            </a:r>
            <a:r>
              <a:rPr lang="en-US" dirty="0"/>
              <a:t>) compared to what a high-school graduate makes. If the interest rate (</a:t>
            </a:r>
            <a:r>
              <a:rPr lang="en-US" i="1" dirty="0" err="1"/>
              <a:t>i</a:t>
            </a:r>
            <a:r>
              <a:rPr lang="en-US" dirty="0"/>
              <a:t>) is 6% per year and you work for 40 years (</a:t>
            </a:r>
            <a:r>
              <a:rPr lang="en-US" i="1" dirty="0"/>
              <a:t>N</a:t>
            </a:r>
            <a:r>
              <a:rPr lang="en-US" dirty="0"/>
              <a:t>), what is the future compound amount (</a:t>
            </a:r>
            <a:r>
              <a:rPr lang="en-US" i="1" dirty="0"/>
              <a:t>F</a:t>
            </a:r>
            <a:r>
              <a:rPr lang="en-US" dirty="0"/>
              <a:t>) of this extra income?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CFF-919A-4ACA-A781-90E215C7C889}" type="datetime1">
              <a:rPr lang="en-GB" smtClean="0"/>
              <a:t>15/10/2017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Yıldırım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767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  <a:br>
              <a:rPr lang="en-GB" dirty="0"/>
            </a:br>
            <a:r>
              <a:rPr lang="en-US" sz="2800" i="1" dirty="0"/>
              <a:t>Future Value of a College Degree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viewpoint we will use to solve this problem is that of “lending” the $23,000 of extra annual income to a savings account (or some other investment vehicle). The future equivalent is the amount that can be withdrawn after the 40th deposit is made.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CFF-919A-4ACA-A781-90E215C7C889}" type="datetime1">
              <a:rPr lang="en-GB" smtClean="0"/>
              <a:t>15/10/2017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Yıldırım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53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83" y="3556000"/>
            <a:ext cx="5827034" cy="2620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39000" y="3678128"/>
                <a:ext cx="31877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rgbClr val="131313"/>
                    </a:solidFill>
                  </a:rPr>
                  <a:t> $23,000(</a:t>
                </a:r>
                <a:r>
                  <a:rPr lang="en-GB" i="1" dirty="0">
                    <a:solidFill>
                      <a:srgbClr val="131313"/>
                    </a:solidFill>
                  </a:rPr>
                  <a:t>F/A</a:t>
                </a:r>
                <a:r>
                  <a:rPr lang="en-GB" dirty="0">
                    <a:solidFill>
                      <a:srgbClr val="131313"/>
                    </a:solidFill>
                  </a:rPr>
                  <a:t>, 6%, 40)</a:t>
                </a:r>
                <a:r>
                  <a:rPr lang="en-GB" dirty="0"/>
                  <a:t> </a:t>
                </a:r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678128"/>
                <a:ext cx="3187700" cy="646331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239000" y="4459396"/>
                <a:ext cx="4913653" cy="717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=23,000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0.06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0.06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4459396"/>
                <a:ext cx="4913653" cy="717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39000" y="5311773"/>
                <a:ext cx="17999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=$3,559,526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311773"/>
                <a:ext cx="17999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7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you are 20 years of age and save $1.00 each day</a:t>
                </a:r>
                <a:r>
                  <a:rPr lang="tr-TR" dirty="0"/>
                  <a:t> </a:t>
                </a:r>
                <a:r>
                  <a:rPr lang="en-US" dirty="0"/>
                  <a:t>for the rest of your life, can</a:t>
                </a:r>
                <a:r>
                  <a:rPr lang="tr-TR" dirty="0"/>
                  <a:t> </a:t>
                </a:r>
                <a:r>
                  <a:rPr lang="en-GB" dirty="0"/>
                  <a:t>you become a millionaire </a:t>
                </a:r>
                <a:r>
                  <a:rPr lang="en-GB" b="1" dirty="0">
                    <a:solidFill>
                      <a:srgbClr val="FF0000"/>
                    </a:solidFill>
                  </a:rPr>
                  <a:t>?</a:t>
                </a:r>
              </a:p>
              <a:p>
                <a:pPr lvl="1"/>
                <a:r>
                  <a:rPr lang="en-GB" dirty="0"/>
                  <a:t>Let’s assume that you live to age 80 &amp; </a:t>
                </a:r>
                <a:r>
                  <a:rPr lang="en-GB" i="1" dirty="0"/>
                  <a:t>i</a:t>
                </a:r>
                <a:r>
                  <a:rPr lang="en-GB" dirty="0"/>
                  <a:t> = 10%</a:t>
                </a:r>
              </a:p>
              <a:p>
                <a:pPr lvl="1"/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$365</a:t>
                </a:r>
                <a:r>
                  <a:rPr lang="en-US" i="1" dirty="0"/>
                  <a:t>/</a:t>
                </a:r>
                <a:r>
                  <a:rPr lang="en-US" dirty="0"/>
                  <a:t>year (</a:t>
                </a:r>
                <a:r>
                  <a:rPr lang="en-US" i="1" dirty="0"/>
                  <a:t>F/A</a:t>
                </a:r>
                <a:r>
                  <a:rPr lang="en-US" dirty="0"/>
                  <a:t>, 10%, 60 years) </a:t>
                </a:r>
                <a:br>
                  <a:rPr lang="en-US" dirty="0"/>
                </a:br>
                <a:endParaRPr lang="tr-T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CFF-919A-4ACA-A781-90E215C7C889}" type="datetime1">
              <a:rPr lang="en-GB" smtClean="0"/>
              <a:t>15/10/2017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Yıldırım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54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97857" y="4443254"/>
                <a:ext cx="6849889" cy="1064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=365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tr-TR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57" y="4443254"/>
                <a:ext cx="6849889" cy="1064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12157" y="5580856"/>
                <a:ext cx="26873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=$1,107,708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57" y="5580856"/>
                <a:ext cx="26873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br>
              <a:rPr lang="en-GB" dirty="0"/>
            </a:br>
            <a:r>
              <a:rPr lang="en-US" sz="2800" i="1" dirty="0"/>
              <a:t>Becoming a Millionaire by Saving $1.00 a Day!</a:t>
            </a:r>
            <a:endParaRPr lang="en-GB" i="1" dirty="0"/>
          </a:p>
        </p:txBody>
      </p:sp>
      <p:pic>
        <p:nvPicPr>
          <p:cNvPr id="3074" name="Picture 2" descr="https://cdn-st1.ofpof.com/content/1i4o8fqv35/gallery/varyemez-amca-scrooge-mcduck_780x560-58o9iiskxn.jpg">
            <a:extLst>
              <a:ext uri="{FF2B5EF4-FFF2-40B4-BE49-F238E27FC236}">
                <a16:creationId xmlns:a16="http://schemas.microsoft.com/office/drawing/2014/main" id="{C78EEFC7-76D5-41D0-8A0E-D421F2765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746" y="3290519"/>
            <a:ext cx="4020404" cy="288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31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would the investors expect if capital is invested in a project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/>
              <a:t>to receive a return at least equal to the amount they have sacrificed by not using it in some other available opportunity of comparable risk.</a:t>
            </a:r>
          </a:p>
          <a:p>
            <a:r>
              <a:rPr lang="en-US" dirty="0"/>
              <a:t>Opportunity cost</a:t>
            </a:r>
          </a:p>
          <a:p>
            <a:pPr lvl="1"/>
            <a:r>
              <a:rPr lang="en-US" dirty="0"/>
              <a:t>The highest valued activity sacrificed in making a choice</a:t>
            </a:r>
          </a:p>
          <a:p>
            <a:pPr lvl="1"/>
            <a:r>
              <a:rPr lang="en-US" dirty="0"/>
              <a:t>interest or profit available from an alternative investment </a:t>
            </a:r>
          </a:p>
          <a:p>
            <a:r>
              <a:rPr lang="en-US" dirty="0"/>
              <a:t>The project and venture must provide a sufficient return to be financially attractive to suppliers of money or property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GB" dirty="0"/>
              <a:t>The remainder of this chapter deals with time value of Money</a:t>
            </a:r>
            <a:r>
              <a:rPr lang="tr-TR" dirty="0"/>
              <a:t> </a:t>
            </a:r>
            <a:r>
              <a:rPr lang="en-GB" dirty="0"/>
              <a:t>principles, which are vitally important to the proper evaluation of engineering</a:t>
            </a:r>
            <a:r>
              <a:rPr lang="tr-TR" dirty="0"/>
              <a:t> </a:t>
            </a:r>
            <a:r>
              <a:rPr lang="en-GB" dirty="0"/>
              <a:t>projects that form the foundation of a firm’s competitiveness, and hence to its very</a:t>
            </a:r>
            <a:r>
              <a:rPr lang="tr-TR" dirty="0"/>
              <a:t> </a:t>
            </a:r>
            <a:r>
              <a:rPr lang="en-GB" dirty="0"/>
              <a:t>survival</a:t>
            </a:r>
            <a:r>
              <a:rPr lang="tr-TR" dirty="0"/>
              <a:t>.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443387" y="2024432"/>
            <a:ext cx="885949" cy="1819533"/>
            <a:chOff x="8797819" y="1997771"/>
            <a:chExt cx="885949" cy="181953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7819" y="1997771"/>
              <a:ext cx="885949" cy="141942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9187275" y="3417194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B</a:t>
              </a:r>
              <a:endParaRPr lang="en-GB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Early civilization 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9" y="3715503"/>
            <a:ext cx="1296619" cy="2125014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9" r="733"/>
          <a:stretch/>
        </p:blipFill>
        <p:spPr>
          <a:xfrm>
            <a:off x="9855189" y="2220493"/>
            <a:ext cx="1326042" cy="2210449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9" r="733"/>
          <a:stretch/>
        </p:blipFill>
        <p:spPr>
          <a:xfrm>
            <a:off x="9157741" y="1420855"/>
            <a:ext cx="1326042" cy="2210449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9" r="733"/>
          <a:stretch/>
        </p:blipFill>
        <p:spPr>
          <a:xfrm>
            <a:off x="10124291" y="1346475"/>
            <a:ext cx="1326042" cy="2210449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9" r="733"/>
          <a:stretch/>
        </p:blipFill>
        <p:spPr>
          <a:xfrm>
            <a:off x="8230032" y="1745109"/>
            <a:ext cx="1326042" cy="2210449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9" r="733"/>
          <a:stretch/>
        </p:blipFill>
        <p:spPr>
          <a:xfrm>
            <a:off x="9061897" y="2102107"/>
            <a:ext cx="1326042" cy="2210449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9" r="733"/>
          <a:stretch/>
        </p:blipFill>
        <p:spPr>
          <a:xfrm>
            <a:off x="10235276" y="1724291"/>
            <a:ext cx="1326042" cy="22104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8" y="2051514"/>
            <a:ext cx="647790" cy="14003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2795" y="3432963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  <a:endParaRPr lang="en-GB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9788945" y="4649270"/>
            <a:ext cx="666843" cy="1750777"/>
            <a:chOff x="8322526" y="5076608"/>
            <a:chExt cx="666843" cy="175077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2526" y="5076608"/>
              <a:ext cx="666843" cy="138131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8528965" y="6427275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B</a:t>
              </a:r>
              <a:endParaRPr lang="en-GB" b="1" dirty="0"/>
            </a:p>
          </p:txBody>
        </p:sp>
      </p:grpSp>
      <p:pic>
        <p:nvPicPr>
          <p:cNvPr id="26" name="Content Placeholder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9" y="3715503"/>
            <a:ext cx="1296619" cy="2125014"/>
          </a:xfrm>
          <a:prstGeom prst="rect">
            <a:avLst/>
          </a:prstGeom>
        </p:spPr>
      </p:pic>
      <p:pic>
        <p:nvPicPr>
          <p:cNvPr id="28" name="Content Placeholder 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41"/>
          <a:stretch/>
        </p:blipFill>
        <p:spPr>
          <a:xfrm>
            <a:off x="10566230" y="1633516"/>
            <a:ext cx="1296619" cy="2210449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9" r="733"/>
          <a:stretch/>
        </p:blipFill>
        <p:spPr>
          <a:xfrm>
            <a:off x="8648692" y="1641193"/>
            <a:ext cx="1326042" cy="221044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8648692" y="1633516"/>
            <a:ext cx="3214157" cy="2218126"/>
            <a:chOff x="8648692" y="4424317"/>
            <a:chExt cx="3214157" cy="2218126"/>
          </a:xfrm>
        </p:grpSpPr>
        <p:pic>
          <p:nvPicPr>
            <p:cNvPr id="30" name="Content Placeholder 3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99" r="733"/>
            <a:stretch/>
          </p:blipFill>
          <p:spPr>
            <a:xfrm>
              <a:off x="8648692" y="4431994"/>
              <a:ext cx="1326042" cy="2210449"/>
            </a:xfrm>
            <a:prstGeom prst="rect">
              <a:avLst/>
            </a:prstGeom>
          </p:spPr>
        </p:pic>
        <p:pic>
          <p:nvPicPr>
            <p:cNvPr id="31" name="Content Placeholder 3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141"/>
            <a:stretch/>
          </p:blipFill>
          <p:spPr>
            <a:xfrm>
              <a:off x="10566230" y="4424317"/>
              <a:ext cx="1296619" cy="221044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9996988" y="538948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+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5257" y="3851642"/>
            <a:ext cx="1285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>
                <a:solidFill>
                  <a:srgbClr val="FF0000"/>
                </a:solidFill>
              </a:rPr>
              <a:t>interest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2301" y="3851642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>
                <a:solidFill>
                  <a:srgbClr val="FF0000"/>
                </a:solidFill>
              </a:rPr>
              <a:t>principal</a:t>
            </a:r>
          </a:p>
        </p:txBody>
      </p:sp>
      <p:pic>
        <p:nvPicPr>
          <p:cNvPr id="4102" name="Picture 6" descr="http://images.clipartpanda.com/year-new-year-clipart-600x433.jpg">
            <a:extLst>
              <a:ext uri="{FF2B5EF4-FFF2-40B4-BE49-F238E27FC236}">
                <a16:creationId xmlns:a16="http://schemas.microsoft.com/office/drawing/2014/main" id="{C036DA30-9502-4126-987B-4EA10082F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890" y="127909"/>
            <a:ext cx="1866639" cy="134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89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35092 -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5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92 -0.00209 L 0.13256 -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76511 -0.2967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55" y="-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5806 1.48148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36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5586 4.44444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30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rental price of money.</a:t>
            </a:r>
          </a:p>
          <a:p>
            <a:r>
              <a:rPr lang="en-US" dirty="0"/>
              <a:t>Payment for the </a:t>
            </a:r>
            <a:r>
              <a:rPr lang="en-US" i="1" dirty="0"/>
              <a:t>risk </a:t>
            </a:r>
            <a:r>
              <a:rPr lang="en-US" dirty="0"/>
              <a:t>the investor takes in permitting another person, or an organization, to use his or her capital. </a:t>
            </a:r>
            <a:endParaRPr lang="tr-TR" dirty="0"/>
          </a:p>
          <a:p>
            <a:pPr lvl="1"/>
            <a:r>
              <a:rPr lang="tr-TR" dirty="0" err="1"/>
              <a:t>Farmer</a:t>
            </a:r>
            <a:r>
              <a:rPr lang="tr-TR" dirty="0"/>
              <a:t> A </a:t>
            </a:r>
            <a:r>
              <a:rPr lang="tr-TR" dirty="0" err="1"/>
              <a:t>letting</a:t>
            </a:r>
            <a:r>
              <a:rPr lang="tr-TR" dirty="0"/>
              <a:t> </a:t>
            </a:r>
            <a:r>
              <a:rPr lang="tr-TR" dirty="0" err="1"/>
              <a:t>farmer</a:t>
            </a:r>
            <a:r>
              <a:rPr lang="tr-TR" dirty="0"/>
              <a:t> B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his </a:t>
            </a:r>
            <a:r>
              <a:rPr lang="tr-TR" dirty="0" err="1"/>
              <a:t>wheat</a:t>
            </a:r>
            <a:endParaRPr lang="en-US" dirty="0"/>
          </a:p>
          <a:p>
            <a:endParaRPr lang="en-US" dirty="0"/>
          </a:p>
          <a:p>
            <a:r>
              <a:rPr lang="en-US" dirty="0"/>
              <a:t>Specifically, the interest rate is a percentage of principal paid a</a:t>
            </a:r>
            <a:br>
              <a:rPr lang="en-US" dirty="0"/>
            </a:br>
            <a:r>
              <a:rPr lang="en-US" dirty="0"/>
              <a:t>certain number of times per period for all periods during the total</a:t>
            </a:r>
            <a:br>
              <a:rPr lang="en-US" dirty="0"/>
            </a:br>
            <a:r>
              <a:rPr lang="en-US" dirty="0"/>
              <a:t>term of the loan or credit.</a:t>
            </a:r>
          </a:p>
          <a:p>
            <a:r>
              <a:rPr lang="en-US" dirty="0"/>
              <a:t>Interest rates are typically quoted on annual basis, even if period is</a:t>
            </a:r>
            <a:br>
              <a:rPr lang="en-US" dirty="0"/>
            </a:br>
            <a:r>
              <a:rPr lang="en-US" dirty="0"/>
              <a:t>less than a year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8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cash flow (or series of cash flows) occurring at some point in</a:t>
            </a:r>
            <a:br>
              <a:rPr lang="en-US" dirty="0"/>
            </a:br>
            <a:r>
              <a:rPr lang="en-US" dirty="0"/>
              <a:t>time, the objective is to find its equivalent value at another point in</a:t>
            </a:r>
            <a:br>
              <a:rPr lang="en-US" dirty="0"/>
            </a:br>
            <a:r>
              <a:rPr lang="en-US" dirty="0"/>
              <a:t>time considering the time value of money. </a:t>
            </a:r>
          </a:p>
          <a:p>
            <a:endParaRPr lang="en-US" dirty="0"/>
          </a:p>
          <a:p>
            <a:r>
              <a:rPr lang="en-US" dirty="0"/>
              <a:t>Two Ways for Calculating the Time-Value of Money:</a:t>
            </a:r>
            <a:br>
              <a:rPr lang="en-US" dirty="0"/>
            </a:br>
            <a:r>
              <a:rPr lang="en-US" dirty="0"/>
              <a:t>– Simple Interest</a:t>
            </a:r>
            <a:br>
              <a:rPr lang="en-US" dirty="0"/>
            </a:br>
            <a:r>
              <a:rPr lang="en-US" dirty="0"/>
              <a:t>– Compound Interest </a:t>
            </a:r>
            <a:br>
              <a:rPr lang="en-US" dirty="0"/>
            </a:br>
            <a:endParaRPr lang="en-GB" dirty="0"/>
          </a:p>
        </p:txBody>
      </p:sp>
      <p:pic>
        <p:nvPicPr>
          <p:cNvPr id="5124" name="Picture 4" descr="İlgili resim">
            <a:extLst>
              <a:ext uri="{FF2B5EF4-FFF2-40B4-BE49-F238E27FC236}">
                <a16:creationId xmlns:a16="http://schemas.microsoft.com/office/drawing/2014/main" id="{DA6EA65E-A568-4131-BE22-5FF36F03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7" y="2684965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5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3669</TotalTime>
  <Words>2721</Words>
  <Application>Microsoft Office PowerPoint</Application>
  <PresentationFormat>Widescreen</PresentationFormat>
  <Paragraphs>547</Paragraphs>
  <Slides>54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Palatino-Italic</vt:lpstr>
      <vt:lpstr>Office Theme</vt:lpstr>
      <vt:lpstr>IE 260 – ENGINEERING ECONOMY  Chapter 4 The Time Value of Money - I</vt:lpstr>
      <vt:lpstr>Chapter 4</vt:lpstr>
      <vt:lpstr>Chapter 4</vt:lpstr>
      <vt:lpstr>Introduction</vt:lpstr>
      <vt:lpstr>Introduction  How to raise capital</vt:lpstr>
      <vt:lpstr>Introduction (cont’d)</vt:lpstr>
      <vt:lpstr>Early civilization ages</vt:lpstr>
      <vt:lpstr>Interest</vt:lpstr>
      <vt:lpstr>Objective</vt:lpstr>
      <vt:lpstr>Simple Interest </vt:lpstr>
      <vt:lpstr>Simple Interest Calculation</vt:lpstr>
      <vt:lpstr>Simple Interest Calculation (cont’d)</vt:lpstr>
      <vt:lpstr>PowerPoint Presentation</vt:lpstr>
      <vt:lpstr>Example Simple Interest</vt:lpstr>
      <vt:lpstr>Compound Interest</vt:lpstr>
      <vt:lpstr>Simple vs Compound Interest </vt:lpstr>
      <vt:lpstr>The Concept of Equivalence</vt:lpstr>
      <vt:lpstr>The Concept of Equivalence (cont'd)</vt:lpstr>
      <vt:lpstr>The Concept of Equivalence (cont’d)</vt:lpstr>
      <vt:lpstr>Example The Concept of Equivalence</vt:lpstr>
      <vt:lpstr>Example The Concept of Equivalence – Plan 1</vt:lpstr>
      <vt:lpstr>Example The Concept of Equivalence – Plan 2</vt:lpstr>
      <vt:lpstr>Example Plan 1 vs Plan 2</vt:lpstr>
      <vt:lpstr>Notation of Cash-Flow Diagrams and Tables</vt:lpstr>
      <vt:lpstr>Cash Flow Diagram</vt:lpstr>
      <vt:lpstr>Cash Flow Diagram</vt:lpstr>
      <vt:lpstr>Cash Flows of Plans 1 &amp; 2</vt:lpstr>
      <vt:lpstr>Cash Flow Diagrams of Plans 1 &amp; 2  from Borrower’s viewpoint</vt:lpstr>
      <vt:lpstr>Cash Flow Diagrams of Plans 1 &amp; 2  from Lender’s viewpoint</vt:lpstr>
      <vt:lpstr>The Concept of Equivalence</vt:lpstr>
      <vt:lpstr>Interest Formulas Relating to                                  Single Cash Flows</vt:lpstr>
      <vt:lpstr>How to find the Future Equivalent value of a Present Sum of Money - Finding F given P is given</vt:lpstr>
      <vt:lpstr>Finding F when P is given</vt:lpstr>
      <vt:lpstr>Standard notation for interest factors</vt:lpstr>
      <vt:lpstr>Single Payment Compound Amount Factor</vt:lpstr>
      <vt:lpstr>Example Finding F given P</vt:lpstr>
      <vt:lpstr>Reading Interest Table - (F∕P,10%,8)</vt:lpstr>
      <vt:lpstr>Example Finding F given P</vt:lpstr>
      <vt:lpstr>Single Payment Present Worth Factor</vt:lpstr>
      <vt:lpstr>Example Finding P given F</vt:lpstr>
      <vt:lpstr>Example Economically equivalent values at different points in time</vt:lpstr>
      <vt:lpstr>Example Economically equivalent values at different points in time</vt:lpstr>
      <vt:lpstr>Finding the Interest Rate Given P, F, and N</vt:lpstr>
      <vt:lpstr>Example The Inflating Price of Gasoline</vt:lpstr>
      <vt:lpstr>Finding N when Given P, F, and i</vt:lpstr>
      <vt:lpstr>Example When Will Gasoline Cost $5.00 per Gallon?</vt:lpstr>
      <vt:lpstr>Relating a Uniform Series (Annuity) to Its Present and Future Equivalent Values</vt:lpstr>
      <vt:lpstr>Annuity Finding F when Given A</vt:lpstr>
      <vt:lpstr>Annuity Finding F when Given A (cont’d)</vt:lpstr>
      <vt:lpstr>Annuity Finding F when Given A (cont’d)</vt:lpstr>
      <vt:lpstr>Annuity Finding F when Given A (cont’d)</vt:lpstr>
      <vt:lpstr>Example Future Value of a College Degree</vt:lpstr>
      <vt:lpstr>Solution Future Value of a College Degree</vt:lpstr>
      <vt:lpstr>Example Becoming a Millionaire by Saving $1.00 a 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260 – ENGINEERING ECONOMY</dc:title>
  <dc:creator>umahiryildirim</dc:creator>
  <cp:lastModifiedBy>Mahir Yildirim</cp:lastModifiedBy>
  <cp:revision>115</cp:revision>
  <dcterms:created xsi:type="dcterms:W3CDTF">2016-09-26T07:09:03Z</dcterms:created>
  <dcterms:modified xsi:type="dcterms:W3CDTF">2017-10-15T06:39:45Z</dcterms:modified>
</cp:coreProperties>
</file>