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68" r:id="rId2"/>
    <p:sldId id="267" r:id="rId3"/>
    <p:sldId id="270" r:id="rId4"/>
    <p:sldId id="281" r:id="rId5"/>
    <p:sldId id="280" r:id="rId6"/>
    <p:sldId id="271" r:id="rId7"/>
    <p:sldId id="272" r:id="rId8"/>
    <p:sldId id="287" r:id="rId9"/>
    <p:sldId id="317" r:id="rId10"/>
    <p:sldId id="318" r:id="rId11"/>
    <p:sldId id="282" r:id="rId12"/>
    <p:sldId id="322" r:id="rId13"/>
    <p:sldId id="323" r:id="rId14"/>
    <p:sldId id="284" r:id="rId15"/>
    <p:sldId id="285" r:id="rId16"/>
    <p:sldId id="289" r:id="rId17"/>
    <p:sldId id="273" r:id="rId18"/>
    <p:sldId id="290" r:id="rId19"/>
    <p:sldId id="293" r:id="rId20"/>
    <p:sldId id="291" r:id="rId21"/>
    <p:sldId id="274" r:id="rId22"/>
    <p:sldId id="295" r:id="rId23"/>
    <p:sldId id="298" r:id="rId24"/>
    <p:sldId id="296" r:id="rId25"/>
    <p:sldId id="324" r:id="rId26"/>
    <p:sldId id="299" r:id="rId27"/>
    <p:sldId id="300" r:id="rId28"/>
    <p:sldId id="320" r:id="rId29"/>
    <p:sldId id="325" r:id="rId30"/>
    <p:sldId id="319" r:id="rId31"/>
    <p:sldId id="301" r:id="rId32"/>
    <p:sldId id="321" r:id="rId33"/>
    <p:sldId id="302" r:id="rId34"/>
    <p:sldId id="303" r:id="rId35"/>
    <p:sldId id="304" r:id="rId36"/>
    <p:sldId id="305" r:id="rId37"/>
    <p:sldId id="306" r:id="rId38"/>
    <p:sldId id="307" r:id="rId39"/>
    <p:sldId id="326" r:id="rId40"/>
    <p:sldId id="327" r:id="rId41"/>
    <p:sldId id="329" r:id="rId42"/>
    <p:sldId id="328" r:id="rId43"/>
    <p:sldId id="330" r:id="rId44"/>
    <p:sldId id="331" r:id="rId45"/>
    <p:sldId id="308" r:id="rId46"/>
    <p:sldId id="309" r:id="rId47"/>
    <p:sldId id="310" r:id="rId48"/>
    <p:sldId id="311" r:id="rId49"/>
    <p:sldId id="312" r:id="rId50"/>
    <p:sldId id="313" r:id="rId51"/>
    <p:sldId id="314" r:id="rId52"/>
    <p:sldId id="315" r:id="rId53"/>
    <p:sldId id="31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3185" autoAdjust="0"/>
  </p:normalViewPr>
  <p:slideViewPr>
    <p:cSldViewPr snapToGrid="0">
      <p:cViewPr>
        <p:scale>
          <a:sx n="66" d="100"/>
          <a:sy n="66" d="100"/>
        </p:scale>
        <p:origin x="30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0AA5E-757D-408B-A5CB-BD3435765E0B}" type="datetimeFigureOut">
              <a:rPr lang="en-GB" smtClean="0"/>
              <a:t>29/10/2017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F9292-CD9C-4F9F-B208-90A355E9C5BD}" type="slidenum">
              <a:rPr lang="en-GB" smtClean="0"/>
              <a:t>‹#›</a:t>
            </a:fld>
            <a:endParaRPr lang="en-GB"/>
          </a:p>
        </p:txBody>
      </p:sp>
    </p:spTree>
    <p:extLst>
      <p:ext uri="{BB962C8B-B14F-4D97-AF65-F5344CB8AC3E}">
        <p14:creationId xmlns:p14="http://schemas.microsoft.com/office/powerpoint/2010/main" val="23189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another way to assess projects</a:t>
            </a:r>
            <a:r>
              <a:rPr lang="en-US" dirty="0"/>
              <a:t> </a:t>
            </a:r>
            <a:br>
              <a:rPr lang="en-US" dirty="0"/>
            </a:br>
            <a:endParaRPr lang="en-GB" dirty="0"/>
          </a:p>
        </p:txBody>
      </p:sp>
      <p:sp>
        <p:nvSpPr>
          <p:cNvPr id="4" name="Slide Number Placeholder 3"/>
          <p:cNvSpPr>
            <a:spLocks noGrp="1"/>
          </p:cNvSpPr>
          <p:nvPr>
            <p:ph type="sldNum" sz="quarter" idx="10"/>
          </p:nvPr>
        </p:nvSpPr>
        <p:spPr/>
        <p:txBody>
          <a:bodyPr/>
          <a:lstStyle/>
          <a:p>
            <a:fld id="{5BEF9292-CD9C-4F9F-B208-90A355E9C5BD}" type="slidenum">
              <a:rPr lang="en-GB" smtClean="0"/>
              <a:t>21</a:t>
            </a:fld>
            <a:endParaRPr lang="en-GB"/>
          </a:p>
        </p:txBody>
      </p:sp>
    </p:spTree>
    <p:extLst>
      <p:ext uri="{BB962C8B-B14F-4D97-AF65-F5344CB8AC3E}">
        <p14:creationId xmlns:p14="http://schemas.microsoft.com/office/powerpoint/2010/main" val="97535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5ECDF9B-DEE2-4697-8D34-C5F6AFBCB76D}"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3C0C621-B3F8-485A-A908-00B887B9AD6C}"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9C955D-3F00-4AC3-8B67-914D59C032D6}"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E7278-B3BB-4C98-AF1B-E4A9A501266B}"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1A6BD3-F589-4297-941B-0FF02EBABF51}"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55691A6-5415-4751-8016-942403CDAEFD}" type="datetime1">
              <a:rPr lang="en-GB" smtClean="0"/>
              <a:t>29/10/2017</a:t>
            </a:fld>
            <a:endParaRPr lang="en-GB"/>
          </a:p>
        </p:txBody>
      </p:sp>
      <p:sp>
        <p:nvSpPr>
          <p:cNvPr id="8" name="Footer Placeholder 7"/>
          <p:cNvSpPr>
            <a:spLocks noGrp="1"/>
          </p:cNvSpPr>
          <p:nvPr>
            <p:ph type="ftr" sz="quarter" idx="11"/>
          </p:nvPr>
        </p:nvSpPr>
        <p:spPr/>
        <p:txBody>
          <a:bodyPr/>
          <a:lstStyle/>
          <a:p>
            <a:r>
              <a:rPr lang="en-GB"/>
              <a:t>U. Mahir YILDIRIM</a:t>
            </a:r>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D9AA767-6A2E-4616-87EA-42437D63D3CD}" type="datetime1">
              <a:rPr lang="en-GB" smtClean="0"/>
              <a:t>29/10/2017</a:t>
            </a:fld>
            <a:endParaRPr lang="en-GB"/>
          </a:p>
        </p:txBody>
      </p:sp>
      <p:sp>
        <p:nvSpPr>
          <p:cNvPr id="4" name="Footer Placeholder 3"/>
          <p:cNvSpPr>
            <a:spLocks noGrp="1"/>
          </p:cNvSpPr>
          <p:nvPr>
            <p:ph type="ftr" sz="quarter" idx="11"/>
          </p:nvPr>
        </p:nvSpPr>
        <p:spPr/>
        <p:txBody>
          <a:bodyPr/>
          <a:lstStyle/>
          <a:p>
            <a:r>
              <a:rPr lang="en-GB"/>
              <a:t>U. Mahir YILDIRIM</a:t>
            </a:r>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5E94A-2A89-4901-8B21-D343F5424F3A}" type="datetime1">
              <a:rPr lang="en-GB" smtClean="0"/>
              <a:t>29/10/2017</a:t>
            </a:fld>
            <a:endParaRPr lang="en-GB"/>
          </a:p>
        </p:txBody>
      </p:sp>
      <p:sp>
        <p:nvSpPr>
          <p:cNvPr id="3" name="Footer Placeholder 2"/>
          <p:cNvSpPr>
            <a:spLocks noGrp="1"/>
          </p:cNvSpPr>
          <p:nvPr>
            <p:ph type="ftr" sz="quarter" idx="11"/>
          </p:nvPr>
        </p:nvSpPr>
        <p:spPr/>
        <p:txBody>
          <a:bodyPr/>
          <a:lstStyle/>
          <a:p>
            <a:r>
              <a:rPr lang="en-GB"/>
              <a:t>U. Mahir YILDIRIM</a:t>
            </a:r>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45230-0FCC-4F74-A758-7B7A40594226}"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A8DCD1-CAEF-4611-867C-B90DE7EA3E49}" type="datetime1">
              <a:rPr lang="en-GB" smtClean="0"/>
              <a:t>29/10/2017</a:t>
            </a:fld>
            <a:endParaRPr lang="en-GB"/>
          </a:p>
        </p:txBody>
      </p:sp>
      <p:sp>
        <p:nvSpPr>
          <p:cNvPr id="6" name="Footer Placeholder 5"/>
          <p:cNvSpPr>
            <a:spLocks noGrp="1"/>
          </p:cNvSpPr>
          <p:nvPr>
            <p:ph type="ftr" sz="quarter" idx="11"/>
          </p:nvPr>
        </p:nvSpPr>
        <p:spPr/>
        <p:txBody>
          <a:bodyPr/>
          <a:lstStyle/>
          <a:p>
            <a:r>
              <a:rPr lang="en-GB"/>
              <a:t>U. Mahir YILDIRIM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CA08-CB00-4B5F-956A-5D85CB83B2C0}" type="datetime1">
              <a:rPr lang="en-GB" smtClean="0"/>
              <a:t>29/10/2017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 Mahir YILDIRIM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5</a:t>
            </a:r>
            <a:br>
              <a:rPr lang="en-GB" dirty="0"/>
            </a:br>
            <a:r>
              <a:rPr lang="en-US" sz="5400" i="1" dirty="0"/>
              <a:t>Evaluating a Single Project</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689289" y="4261482"/>
            <a:ext cx="3343732" cy="79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CASH FLOW </a:t>
            </a:r>
            <a:r>
              <a:rPr lang="en-GB" sz="2800" b="1" dirty="0">
                <a:solidFill>
                  <a:srgbClr val="FF0000"/>
                </a:solidFill>
              </a:rPr>
              <a:t>?</a:t>
            </a:r>
          </a:p>
        </p:txBody>
      </p:sp>
      <p:sp>
        <p:nvSpPr>
          <p:cNvPr id="64" name="Rectangle 63">
            <a:extLst>
              <a:ext uri="{FF2B5EF4-FFF2-40B4-BE49-F238E27FC236}">
                <a16:creationId xmlns:a16="http://schemas.microsoft.com/office/drawing/2014/main" id="{F11DAD73-9F0B-4934-9DC6-D454CF59DCDA}"/>
              </a:ext>
            </a:extLst>
          </p:cNvPr>
          <p:cNvSpPr/>
          <p:nvPr/>
        </p:nvSpPr>
        <p:spPr>
          <a:xfrm>
            <a:off x="6518277" y="4183203"/>
            <a:ext cx="3779691" cy="116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Sample Problem for Project Evaluation Methods</a:t>
            </a:r>
            <a:endParaRPr lang="en-GB" dirty="0"/>
          </a:p>
        </p:txBody>
      </p:sp>
      <p:sp>
        <p:nvSpPr>
          <p:cNvPr id="3" name="Content Placeholder 2"/>
          <p:cNvSpPr>
            <a:spLocks noGrp="1"/>
          </p:cNvSpPr>
          <p:nvPr>
            <p:ph idx="1"/>
          </p:nvPr>
        </p:nvSpPr>
        <p:spPr>
          <a:xfrm>
            <a:off x="838200" y="1768967"/>
            <a:ext cx="10515600" cy="4351338"/>
          </a:xfrm>
        </p:spPr>
        <p:txBody>
          <a:bodyPr>
            <a:normAutofit/>
          </a:bodyPr>
          <a:lstStyle/>
          <a:p>
            <a:pPr marL="0" indent="0">
              <a:buNone/>
              <a:tabLst>
                <a:tab pos="3140075" algn="l"/>
              </a:tabLst>
            </a:pPr>
            <a:r>
              <a:rPr lang="en-US" sz="2400" dirty="0"/>
              <a:t>Cost/Revenue Estimates</a:t>
            </a:r>
            <a:br>
              <a:rPr lang="en-US" sz="2400" dirty="0"/>
            </a:br>
            <a:r>
              <a:rPr lang="en-US" sz="2400" dirty="0"/>
              <a:t>– Initial investment 	: $50,000</a:t>
            </a:r>
            <a:br>
              <a:rPr lang="en-US" sz="2400" dirty="0"/>
            </a:br>
            <a:r>
              <a:rPr lang="en-US" sz="2400" dirty="0"/>
              <a:t>– Annual revenues	: $20,000</a:t>
            </a:r>
            <a:br>
              <a:rPr lang="en-US" sz="2400" dirty="0"/>
            </a:br>
            <a:r>
              <a:rPr lang="en-US" sz="2400" dirty="0"/>
              <a:t>– Annual operating costs	: $2,500</a:t>
            </a:r>
            <a:br>
              <a:rPr lang="en-US" sz="2400" dirty="0"/>
            </a:br>
            <a:r>
              <a:rPr lang="en-US" sz="2400" dirty="0"/>
              <a:t>– Salvage value at EOY 5	: $10,000</a:t>
            </a:r>
            <a:br>
              <a:rPr lang="en-US" sz="2400" dirty="0"/>
            </a:br>
            <a:r>
              <a:rPr lang="en-US" sz="2400" dirty="0"/>
              <a:t>– Study period	: 5 years</a:t>
            </a:r>
            <a:br>
              <a:rPr lang="en-US" sz="2400" dirty="0"/>
            </a:br>
            <a:r>
              <a:rPr lang="en-US" sz="2400" dirty="0"/>
              <a:t>– MARR	: </a:t>
            </a:r>
            <a:r>
              <a:rPr lang="tr-TR" sz="2400" dirty="0"/>
              <a:t>1</a:t>
            </a:r>
            <a:r>
              <a:rPr lang="en-US" sz="2400" dirty="0"/>
              <a:t>0% / year </a:t>
            </a:r>
            <a:br>
              <a:rPr lang="en-US" sz="2400" dirty="0"/>
            </a:br>
            <a:endParaRPr lang="en-GB" sz="24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10</a:t>
            </a:fld>
            <a:endParaRPr lang="en-GB"/>
          </a:p>
        </p:txBody>
      </p:sp>
      <p:cxnSp>
        <p:nvCxnSpPr>
          <p:cNvPr id="11" name="Straight Connector 10">
            <a:extLst>
              <a:ext uri="{FF2B5EF4-FFF2-40B4-BE49-F238E27FC236}">
                <a16:creationId xmlns:a16="http://schemas.microsoft.com/office/drawing/2014/main" id="{DC7F8524-A185-40AB-94A5-CAD95A17B758}"/>
              </a:ext>
            </a:extLst>
          </p:cNvPr>
          <p:cNvCxnSpPr>
            <a:cxnSpLocks/>
          </p:cNvCxnSpPr>
          <p:nvPr/>
        </p:nvCxnSpPr>
        <p:spPr>
          <a:xfrm>
            <a:off x="5832670" y="4768616"/>
            <a:ext cx="537530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5F157B-5909-4BBF-91E8-2EF845423A84}"/>
              </a:ext>
            </a:extLst>
          </p:cNvPr>
          <p:cNvCxnSpPr/>
          <p:nvPr/>
        </p:nvCxnSpPr>
        <p:spPr>
          <a:xfrm>
            <a:off x="5843885"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F2E05A-9D19-42FD-8F3E-8021BF12749E}"/>
              </a:ext>
            </a:extLst>
          </p:cNvPr>
          <p:cNvCxnSpPr/>
          <p:nvPr/>
        </p:nvCxnSpPr>
        <p:spPr>
          <a:xfrm>
            <a:off x="6794523"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2A12DA-D8C7-4B72-A1FF-63DE7FF7C6E0}"/>
              </a:ext>
            </a:extLst>
          </p:cNvPr>
          <p:cNvCxnSpPr/>
          <p:nvPr/>
        </p:nvCxnSpPr>
        <p:spPr>
          <a:xfrm>
            <a:off x="7859074"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C99961-9966-4686-A5FE-1C27C6400591}"/>
              </a:ext>
            </a:extLst>
          </p:cNvPr>
          <p:cNvCxnSpPr/>
          <p:nvPr/>
        </p:nvCxnSpPr>
        <p:spPr>
          <a:xfrm>
            <a:off x="8937273"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7054F1-1159-44A9-898D-9DAE592B76C0}"/>
              </a:ext>
            </a:extLst>
          </p:cNvPr>
          <p:cNvCxnSpPr/>
          <p:nvPr/>
        </p:nvCxnSpPr>
        <p:spPr>
          <a:xfrm>
            <a:off x="10022297"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4BFBA0-D7DD-4076-A005-851BF2CCF9BA}"/>
              </a:ext>
            </a:extLst>
          </p:cNvPr>
          <p:cNvCxnSpPr/>
          <p:nvPr/>
        </p:nvCxnSpPr>
        <p:spPr>
          <a:xfrm>
            <a:off x="11093673" y="4608596"/>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73151D-AADA-459A-BBE3-F352F804C157}"/>
              </a:ext>
            </a:extLst>
          </p:cNvPr>
          <p:cNvSpPr txBox="1"/>
          <p:nvPr/>
        </p:nvSpPr>
        <p:spPr>
          <a:xfrm>
            <a:off x="6513524" y="4725187"/>
            <a:ext cx="462735" cy="369332"/>
          </a:xfrm>
          <a:prstGeom prst="rect">
            <a:avLst/>
          </a:prstGeom>
          <a:noFill/>
        </p:spPr>
        <p:txBody>
          <a:bodyPr wrap="square" rtlCol="0">
            <a:spAutoFit/>
          </a:bodyPr>
          <a:lstStyle/>
          <a:p>
            <a:r>
              <a:rPr lang="en-GB" dirty="0">
                <a:latin typeface="Arial Narrow" panose="020B0606020202030204" pitchFamily="34" charset="0"/>
              </a:rPr>
              <a:t>1</a:t>
            </a:r>
          </a:p>
        </p:txBody>
      </p:sp>
      <p:sp>
        <p:nvSpPr>
          <p:cNvPr id="19" name="TextBox 18">
            <a:extLst>
              <a:ext uri="{FF2B5EF4-FFF2-40B4-BE49-F238E27FC236}">
                <a16:creationId xmlns:a16="http://schemas.microsoft.com/office/drawing/2014/main" id="{2733C478-00BF-4ED2-9649-A10757B9FBC1}"/>
              </a:ext>
            </a:extLst>
          </p:cNvPr>
          <p:cNvSpPr txBox="1"/>
          <p:nvPr/>
        </p:nvSpPr>
        <p:spPr>
          <a:xfrm>
            <a:off x="7578075" y="4725187"/>
            <a:ext cx="462735" cy="369332"/>
          </a:xfrm>
          <a:prstGeom prst="rect">
            <a:avLst/>
          </a:prstGeom>
          <a:noFill/>
        </p:spPr>
        <p:txBody>
          <a:bodyPr wrap="square" rtlCol="0">
            <a:spAutoFit/>
          </a:bodyPr>
          <a:lstStyle/>
          <a:p>
            <a:r>
              <a:rPr lang="en-GB" dirty="0">
                <a:latin typeface="Arial Narrow" panose="020B0606020202030204" pitchFamily="34" charset="0"/>
              </a:rPr>
              <a:t>2</a:t>
            </a:r>
          </a:p>
        </p:txBody>
      </p:sp>
      <p:sp>
        <p:nvSpPr>
          <p:cNvPr id="20" name="TextBox 19">
            <a:extLst>
              <a:ext uri="{FF2B5EF4-FFF2-40B4-BE49-F238E27FC236}">
                <a16:creationId xmlns:a16="http://schemas.microsoft.com/office/drawing/2014/main" id="{797FBA97-235D-4A9E-BAA8-259598D7AB8D}"/>
              </a:ext>
            </a:extLst>
          </p:cNvPr>
          <p:cNvSpPr txBox="1"/>
          <p:nvPr/>
        </p:nvSpPr>
        <p:spPr>
          <a:xfrm>
            <a:off x="8653577" y="4725187"/>
            <a:ext cx="462735" cy="369332"/>
          </a:xfrm>
          <a:prstGeom prst="rect">
            <a:avLst/>
          </a:prstGeom>
          <a:noFill/>
        </p:spPr>
        <p:txBody>
          <a:bodyPr wrap="square" rtlCol="0">
            <a:spAutoFit/>
          </a:bodyPr>
          <a:lstStyle/>
          <a:p>
            <a:r>
              <a:rPr lang="en-GB" dirty="0">
                <a:latin typeface="Arial Narrow" panose="020B0606020202030204" pitchFamily="34" charset="0"/>
              </a:rPr>
              <a:t>3</a:t>
            </a:r>
          </a:p>
        </p:txBody>
      </p:sp>
      <p:sp>
        <p:nvSpPr>
          <p:cNvPr id="21" name="TextBox 20">
            <a:extLst>
              <a:ext uri="{FF2B5EF4-FFF2-40B4-BE49-F238E27FC236}">
                <a16:creationId xmlns:a16="http://schemas.microsoft.com/office/drawing/2014/main" id="{E34E6E04-0C07-4094-A7BA-D4764F1220A7}"/>
              </a:ext>
            </a:extLst>
          </p:cNvPr>
          <p:cNvSpPr txBox="1"/>
          <p:nvPr/>
        </p:nvSpPr>
        <p:spPr>
          <a:xfrm>
            <a:off x="9741298" y="4725187"/>
            <a:ext cx="462735" cy="369332"/>
          </a:xfrm>
          <a:prstGeom prst="rect">
            <a:avLst/>
          </a:prstGeom>
          <a:noFill/>
        </p:spPr>
        <p:txBody>
          <a:bodyPr wrap="square" rtlCol="0">
            <a:spAutoFit/>
          </a:bodyPr>
          <a:lstStyle/>
          <a:p>
            <a:r>
              <a:rPr lang="en-GB" dirty="0">
                <a:latin typeface="Arial Narrow" panose="020B0606020202030204" pitchFamily="34" charset="0"/>
              </a:rPr>
              <a:t>4</a:t>
            </a:r>
          </a:p>
        </p:txBody>
      </p:sp>
      <p:sp>
        <p:nvSpPr>
          <p:cNvPr id="22" name="TextBox 21">
            <a:extLst>
              <a:ext uri="{FF2B5EF4-FFF2-40B4-BE49-F238E27FC236}">
                <a16:creationId xmlns:a16="http://schemas.microsoft.com/office/drawing/2014/main" id="{9D2D3C74-5444-4882-B958-29C32F8A076B}"/>
              </a:ext>
            </a:extLst>
          </p:cNvPr>
          <p:cNvSpPr txBox="1"/>
          <p:nvPr/>
        </p:nvSpPr>
        <p:spPr>
          <a:xfrm>
            <a:off x="10812673" y="4725187"/>
            <a:ext cx="462735" cy="369332"/>
          </a:xfrm>
          <a:prstGeom prst="rect">
            <a:avLst/>
          </a:prstGeom>
          <a:noFill/>
        </p:spPr>
        <p:txBody>
          <a:bodyPr wrap="square" rtlCol="0">
            <a:spAutoFit/>
          </a:bodyPr>
          <a:lstStyle/>
          <a:p>
            <a:r>
              <a:rPr lang="en-GB" dirty="0">
                <a:latin typeface="Arial Narrow" panose="020B0606020202030204" pitchFamily="34" charset="0"/>
              </a:rPr>
              <a:t>5</a:t>
            </a:r>
          </a:p>
        </p:txBody>
      </p:sp>
      <p:cxnSp>
        <p:nvCxnSpPr>
          <p:cNvPr id="23" name="Straight Arrow Connector 22">
            <a:extLst>
              <a:ext uri="{FF2B5EF4-FFF2-40B4-BE49-F238E27FC236}">
                <a16:creationId xmlns:a16="http://schemas.microsoft.com/office/drawing/2014/main" id="{CBB71661-BCBD-47B3-B70A-955BBEFC5D94}"/>
              </a:ext>
            </a:extLst>
          </p:cNvPr>
          <p:cNvCxnSpPr>
            <a:cxnSpLocks/>
          </p:cNvCxnSpPr>
          <p:nvPr/>
        </p:nvCxnSpPr>
        <p:spPr>
          <a:xfrm flipV="1">
            <a:off x="6794522" y="4768616"/>
            <a:ext cx="0" cy="25200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D530F04-6BA9-4140-8C37-BEB3347354C0}"/>
              </a:ext>
            </a:extLst>
          </p:cNvPr>
          <p:cNvCxnSpPr/>
          <p:nvPr/>
        </p:nvCxnSpPr>
        <p:spPr>
          <a:xfrm flipV="1">
            <a:off x="7859074" y="4768616"/>
            <a:ext cx="0" cy="25200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E1B3EE8-1BCC-4331-8E97-E5AEEB9B0866}"/>
              </a:ext>
            </a:extLst>
          </p:cNvPr>
          <p:cNvCxnSpPr/>
          <p:nvPr/>
        </p:nvCxnSpPr>
        <p:spPr>
          <a:xfrm flipV="1">
            <a:off x="8940686" y="4768616"/>
            <a:ext cx="0" cy="25200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7FE32E-1889-48FC-AD1A-916CAE0130A7}"/>
              </a:ext>
            </a:extLst>
          </p:cNvPr>
          <p:cNvCxnSpPr/>
          <p:nvPr/>
        </p:nvCxnSpPr>
        <p:spPr>
          <a:xfrm flipV="1">
            <a:off x="10015475" y="4768616"/>
            <a:ext cx="0" cy="25200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B4FA981-DEE3-4864-92C2-5C2B14921E8F}"/>
              </a:ext>
            </a:extLst>
          </p:cNvPr>
          <p:cNvSpPr txBox="1"/>
          <p:nvPr/>
        </p:nvSpPr>
        <p:spPr>
          <a:xfrm>
            <a:off x="5623793" y="4729511"/>
            <a:ext cx="462735" cy="369332"/>
          </a:xfrm>
          <a:prstGeom prst="rect">
            <a:avLst/>
          </a:prstGeom>
          <a:noFill/>
        </p:spPr>
        <p:txBody>
          <a:bodyPr wrap="square" rtlCol="0">
            <a:spAutoFit/>
          </a:bodyPr>
          <a:lstStyle/>
          <a:p>
            <a:r>
              <a:rPr lang="tr-TR" dirty="0">
                <a:latin typeface="Arial Narrow" panose="020B0606020202030204" pitchFamily="34" charset="0"/>
              </a:rPr>
              <a:t>0</a:t>
            </a:r>
            <a:endParaRPr lang="en-GB" dirty="0">
              <a:latin typeface="Arial Narrow" panose="020B0606020202030204" pitchFamily="34" charset="0"/>
            </a:endParaRPr>
          </a:p>
        </p:txBody>
      </p:sp>
      <p:cxnSp>
        <p:nvCxnSpPr>
          <p:cNvPr id="31" name="Straight Arrow Connector 30">
            <a:extLst>
              <a:ext uri="{FF2B5EF4-FFF2-40B4-BE49-F238E27FC236}">
                <a16:creationId xmlns:a16="http://schemas.microsoft.com/office/drawing/2014/main" id="{FEB863F4-4560-43A1-B3E6-3FFB5D294B3D}"/>
              </a:ext>
            </a:extLst>
          </p:cNvPr>
          <p:cNvCxnSpPr>
            <a:cxnSpLocks/>
          </p:cNvCxnSpPr>
          <p:nvPr/>
        </p:nvCxnSpPr>
        <p:spPr>
          <a:xfrm flipV="1">
            <a:off x="5843885" y="5511111"/>
            <a:ext cx="0" cy="32342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733CB3-60F5-4C33-8C25-15348825479F}"/>
              </a:ext>
            </a:extLst>
          </p:cNvPr>
          <p:cNvCxnSpPr>
            <a:cxnSpLocks/>
          </p:cNvCxnSpPr>
          <p:nvPr/>
        </p:nvCxnSpPr>
        <p:spPr>
          <a:xfrm flipV="1">
            <a:off x="5840860" y="4768617"/>
            <a:ext cx="0" cy="298962"/>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0BB2A9-F0EE-460B-B353-D143BD1A3AB7}"/>
              </a:ext>
            </a:extLst>
          </p:cNvPr>
          <p:cNvCxnSpPr/>
          <p:nvPr/>
        </p:nvCxnSpPr>
        <p:spPr>
          <a:xfrm>
            <a:off x="5843885" y="5064558"/>
            <a:ext cx="175765" cy="16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468DDC-66B2-42BB-A958-01A326C12AEE}"/>
              </a:ext>
            </a:extLst>
          </p:cNvPr>
          <p:cNvCxnSpPr/>
          <p:nvPr/>
        </p:nvCxnSpPr>
        <p:spPr>
          <a:xfrm>
            <a:off x="5668120" y="5345683"/>
            <a:ext cx="175765" cy="16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20A73A-A4F9-44E8-8B24-EA30AF53E3D5}"/>
              </a:ext>
            </a:extLst>
          </p:cNvPr>
          <p:cNvCxnSpPr/>
          <p:nvPr/>
        </p:nvCxnSpPr>
        <p:spPr>
          <a:xfrm flipV="1">
            <a:off x="5668119" y="5229985"/>
            <a:ext cx="351531" cy="115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CBFB46A-8B27-4936-83B1-5EE9FA9BD75F}"/>
              </a:ext>
            </a:extLst>
          </p:cNvPr>
          <p:cNvSpPr txBox="1"/>
          <p:nvPr/>
        </p:nvSpPr>
        <p:spPr>
          <a:xfrm>
            <a:off x="5359680" y="5829252"/>
            <a:ext cx="964803" cy="369332"/>
          </a:xfrm>
          <a:prstGeom prst="rect">
            <a:avLst/>
          </a:prstGeom>
          <a:noFill/>
        </p:spPr>
        <p:txBody>
          <a:bodyPr wrap="square" rtlCol="0">
            <a:spAutoFit/>
          </a:bodyPr>
          <a:lstStyle/>
          <a:p>
            <a:r>
              <a:rPr lang="tr-TR" dirty="0">
                <a:latin typeface="Arial Narrow" panose="020B0606020202030204" pitchFamily="34" charset="0"/>
              </a:rPr>
              <a:t>$50,000</a:t>
            </a:r>
            <a:endParaRPr lang="en-GB" dirty="0">
              <a:latin typeface="Arial Narrow" panose="020B0606020202030204" pitchFamily="34" charset="0"/>
            </a:endParaRPr>
          </a:p>
        </p:txBody>
      </p:sp>
      <p:sp>
        <p:nvSpPr>
          <p:cNvPr id="43" name="TextBox 42">
            <a:extLst>
              <a:ext uri="{FF2B5EF4-FFF2-40B4-BE49-F238E27FC236}">
                <a16:creationId xmlns:a16="http://schemas.microsoft.com/office/drawing/2014/main" id="{21FA9853-B416-434A-9840-C76A254874A2}"/>
              </a:ext>
            </a:extLst>
          </p:cNvPr>
          <p:cNvSpPr txBox="1"/>
          <p:nvPr/>
        </p:nvSpPr>
        <p:spPr>
          <a:xfrm>
            <a:off x="6324483" y="4996215"/>
            <a:ext cx="964803" cy="369332"/>
          </a:xfrm>
          <a:prstGeom prst="rect">
            <a:avLst/>
          </a:prstGeom>
          <a:noFill/>
        </p:spPr>
        <p:txBody>
          <a:bodyPr wrap="square" rtlCol="0">
            <a:spAutoFit/>
          </a:bodyPr>
          <a:lstStyle/>
          <a:p>
            <a:r>
              <a:rPr lang="tr-TR" dirty="0">
                <a:latin typeface="Arial Narrow" panose="020B0606020202030204" pitchFamily="34" charset="0"/>
              </a:rPr>
              <a:t>$2,500</a:t>
            </a:r>
            <a:endParaRPr lang="en-GB" dirty="0">
              <a:latin typeface="Arial Narrow" panose="020B0606020202030204" pitchFamily="34" charset="0"/>
            </a:endParaRPr>
          </a:p>
        </p:txBody>
      </p:sp>
      <p:sp>
        <p:nvSpPr>
          <p:cNvPr id="44" name="TextBox 43">
            <a:extLst>
              <a:ext uri="{FF2B5EF4-FFF2-40B4-BE49-F238E27FC236}">
                <a16:creationId xmlns:a16="http://schemas.microsoft.com/office/drawing/2014/main" id="{63641BB9-B08D-489B-94EE-0D1C35013A3A}"/>
              </a:ext>
            </a:extLst>
          </p:cNvPr>
          <p:cNvSpPr txBox="1"/>
          <p:nvPr/>
        </p:nvSpPr>
        <p:spPr>
          <a:xfrm>
            <a:off x="7415524" y="4996215"/>
            <a:ext cx="964803" cy="369332"/>
          </a:xfrm>
          <a:prstGeom prst="rect">
            <a:avLst/>
          </a:prstGeom>
          <a:noFill/>
        </p:spPr>
        <p:txBody>
          <a:bodyPr wrap="square" rtlCol="0">
            <a:spAutoFit/>
          </a:bodyPr>
          <a:lstStyle/>
          <a:p>
            <a:r>
              <a:rPr lang="tr-TR" dirty="0">
                <a:latin typeface="Arial Narrow" panose="020B0606020202030204" pitchFamily="34" charset="0"/>
              </a:rPr>
              <a:t>$2,500</a:t>
            </a:r>
            <a:endParaRPr lang="en-GB" dirty="0">
              <a:latin typeface="Arial Narrow" panose="020B0606020202030204" pitchFamily="34" charset="0"/>
            </a:endParaRPr>
          </a:p>
        </p:txBody>
      </p:sp>
      <p:sp>
        <p:nvSpPr>
          <p:cNvPr id="45" name="TextBox 44">
            <a:extLst>
              <a:ext uri="{FF2B5EF4-FFF2-40B4-BE49-F238E27FC236}">
                <a16:creationId xmlns:a16="http://schemas.microsoft.com/office/drawing/2014/main" id="{944810B3-8482-48E6-ACBB-2C103BC967E9}"/>
              </a:ext>
            </a:extLst>
          </p:cNvPr>
          <p:cNvSpPr txBox="1"/>
          <p:nvPr/>
        </p:nvSpPr>
        <p:spPr>
          <a:xfrm>
            <a:off x="8454871" y="4996215"/>
            <a:ext cx="964803" cy="369332"/>
          </a:xfrm>
          <a:prstGeom prst="rect">
            <a:avLst/>
          </a:prstGeom>
          <a:noFill/>
        </p:spPr>
        <p:txBody>
          <a:bodyPr wrap="square" rtlCol="0">
            <a:spAutoFit/>
          </a:bodyPr>
          <a:lstStyle/>
          <a:p>
            <a:r>
              <a:rPr lang="tr-TR" dirty="0">
                <a:latin typeface="Arial Narrow" panose="020B0606020202030204" pitchFamily="34" charset="0"/>
              </a:rPr>
              <a:t>$2,500</a:t>
            </a:r>
            <a:endParaRPr lang="en-GB" dirty="0">
              <a:latin typeface="Arial Narrow" panose="020B0606020202030204" pitchFamily="34" charset="0"/>
            </a:endParaRPr>
          </a:p>
        </p:txBody>
      </p:sp>
      <p:sp>
        <p:nvSpPr>
          <p:cNvPr id="46" name="TextBox 45">
            <a:extLst>
              <a:ext uri="{FF2B5EF4-FFF2-40B4-BE49-F238E27FC236}">
                <a16:creationId xmlns:a16="http://schemas.microsoft.com/office/drawing/2014/main" id="{5B2E9DA5-7D6F-4025-80AA-D6BF0CEA8FFC}"/>
              </a:ext>
            </a:extLst>
          </p:cNvPr>
          <p:cNvSpPr txBox="1"/>
          <p:nvPr/>
        </p:nvSpPr>
        <p:spPr>
          <a:xfrm>
            <a:off x="9533073" y="4996215"/>
            <a:ext cx="964803" cy="369332"/>
          </a:xfrm>
          <a:prstGeom prst="rect">
            <a:avLst/>
          </a:prstGeom>
          <a:noFill/>
        </p:spPr>
        <p:txBody>
          <a:bodyPr wrap="square" rtlCol="0">
            <a:spAutoFit/>
          </a:bodyPr>
          <a:lstStyle/>
          <a:p>
            <a:r>
              <a:rPr lang="tr-TR" dirty="0">
                <a:latin typeface="Arial Narrow" panose="020B0606020202030204" pitchFamily="34" charset="0"/>
              </a:rPr>
              <a:t>$2,500</a:t>
            </a:r>
            <a:endParaRPr lang="en-GB" dirty="0">
              <a:latin typeface="Arial Narrow" panose="020B0606020202030204" pitchFamily="34" charset="0"/>
            </a:endParaRPr>
          </a:p>
        </p:txBody>
      </p:sp>
      <p:cxnSp>
        <p:nvCxnSpPr>
          <p:cNvPr id="47" name="Straight Arrow Connector 46">
            <a:extLst>
              <a:ext uri="{FF2B5EF4-FFF2-40B4-BE49-F238E27FC236}">
                <a16:creationId xmlns:a16="http://schemas.microsoft.com/office/drawing/2014/main" id="{60EDA3E5-B5A3-4C67-88FA-93E2934C4A9D}"/>
              </a:ext>
            </a:extLst>
          </p:cNvPr>
          <p:cNvCxnSpPr/>
          <p:nvPr/>
        </p:nvCxnSpPr>
        <p:spPr>
          <a:xfrm flipV="1">
            <a:off x="11093673" y="4768616"/>
            <a:ext cx="0" cy="252000"/>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2A86870-A7CE-4D4C-A830-10E89BF80F4E}"/>
              </a:ext>
            </a:extLst>
          </p:cNvPr>
          <p:cNvSpPr txBox="1"/>
          <p:nvPr/>
        </p:nvSpPr>
        <p:spPr>
          <a:xfrm>
            <a:off x="10611271" y="4996215"/>
            <a:ext cx="964803" cy="369332"/>
          </a:xfrm>
          <a:prstGeom prst="rect">
            <a:avLst/>
          </a:prstGeom>
          <a:noFill/>
        </p:spPr>
        <p:txBody>
          <a:bodyPr wrap="square" rtlCol="0">
            <a:spAutoFit/>
          </a:bodyPr>
          <a:lstStyle/>
          <a:p>
            <a:r>
              <a:rPr lang="tr-TR" dirty="0">
                <a:latin typeface="Arial Narrow" panose="020B0606020202030204" pitchFamily="34" charset="0"/>
              </a:rPr>
              <a:t>$2,500</a:t>
            </a:r>
            <a:endParaRPr lang="en-GB" dirty="0">
              <a:latin typeface="Arial Narrow" panose="020B0606020202030204" pitchFamily="34" charset="0"/>
            </a:endParaRPr>
          </a:p>
        </p:txBody>
      </p:sp>
      <p:cxnSp>
        <p:nvCxnSpPr>
          <p:cNvPr id="49" name="Straight Arrow Connector 48">
            <a:extLst>
              <a:ext uri="{FF2B5EF4-FFF2-40B4-BE49-F238E27FC236}">
                <a16:creationId xmlns:a16="http://schemas.microsoft.com/office/drawing/2014/main" id="{639DC185-3D84-4DC4-8CD9-77F0F602CBF2}"/>
              </a:ext>
            </a:extLst>
          </p:cNvPr>
          <p:cNvCxnSpPr>
            <a:cxnSpLocks/>
          </p:cNvCxnSpPr>
          <p:nvPr/>
        </p:nvCxnSpPr>
        <p:spPr>
          <a:xfrm flipV="1">
            <a:off x="6794522" y="2752616"/>
            <a:ext cx="0" cy="2016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DA060C7-0BFE-457C-BC26-05A5122B0FE2}"/>
              </a:ext>
            </a:extLst>
          </p:cNvPr>
          <p:cNvSpPr txBox="1"/>
          <p:nvPr/>
        </p:nvSpPr>
        <p:spPr>
          <a:xfrm>
            <a:off x="6312451" y="2393613"/>
            <a:ext cx="964803" cy="369332"/>
          </a:xfrm>
          <a:prstGeom prst="rect">
            <a:avLst/>
          </a:prstGeom>
          <a:noFill/>
        </p:spPr>
        <p:txBody>
          <a:bodyPr wrap="square" rtlCol="0">
            <a:spAutoFit/>
          </a:bodyPr>
          <a:lstStyle/>
          <a:p>
            <a:r>
              <a:rPr lang="tr-TR" dirty="0">
                <a:latin typeface="Arial Narrow" panose="020B0606020202030204" pitchFamily="34" charset="0"/>
              </a:rPr>
              <a:t>$20,000</a:t>
            </a:r>
            <a:endParaRPr lang="en-GB" dirty="0">
              <a:latin typeface="Arial Narrow" panose="020B0606020202030204" pitchFamily="34" charset="0"/>
            </a:endParaRPr>
          </a:p>
        </p:txBody>
      </p:sp>
      <p:cxnSp>
        <p:nvCxnSpPr>
          <p:cNvPr id="54" name="Straight Arrow Connector 53">
            <a:extLst>
              <a:ext uri="{FF2B5EF4-FFF2-40B4-BE49-F238E27FC236}">
                <a16:creationId xmlns:a16="http://schemas.microsoft.com/office/drawing/2014/main" id="{F66C7E12-567D-44F3-81B3-37689E6A40D2}"/>
              </a:ext>
            </a:extLst>
          </p:cNvPr>
          <p:cNvCxnSpPr>
            <a:cxnSpLocks/>
          </p:cNvCxnSpPr>
          <p:nvPr/>
        </p:nvCxnSpPr>
        <p:spPr>
          <a:xfrm flipV="1">
            <a:off x="7859074" y="2752616"/>
            <a:ext cx="0" cy="2016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5C229D9-6381-40D7-85F5-9DBBE9208BC2}"/>
              </a:ext>
            </a:extLst>
          </p:cNvPr>
          <p:cNvSpPr txBox="1"/>
          <p:nvPr/>
        </p:nvSpPr>
        <p:spPr>
          <a:xfrm>
            <a:off x="7377003" y="2393613"/>
            <a:ext cx="964803" cy="369332"/>
          </a:xfrm>
          <a:prstGeom prst="rect">
            <a:avLst/>
          </a:prstGeom>
          <a:noFill/>
        </p:spPr>
        <p:txBody>
          <a:bodyPr wrap="square" rtlCol="0">
            <a:spAutoFit/>
          </a:bodyPr>
          <a:lstStyle/>
          <a:p>
            <a:r>
              <a:rPr lang="tr-TR" dirty="0">
                <a:latin typeface="Arial Narrow" panose="020B0606020202030204" pitchFamily="34" charset="0"/>
              </a:rPr>
              <a:t>$20,000</a:t>
            </a:r>
            <a:endParaRPr lang="en-GB" dirty="0">
              <a:latin typeface="Arial Narrow" panose="020B0606020202030204" pitchFamily="34" charset="0"/>
            </a:endParaRPr>
          </a:p>
        </p:txBody>
      </p:sp>
      <p:cxnSp>
        <p:nvCxnSpPr>
          <p:cNvPr id="56" name="Straight Arrow Connector 55">
            <a:extLst>
              <a:ext uri="{FF2B5EF4-FFF2-40B4-BE49-F238E27FC236}">
                <a16:creationId xmlns:a16="http://schemas.microsoft.com/office/drawing/2014/main" id="{3EEA2BC0-F9FB-414D-9A4F-858651DAA65D}"/>
              </a:ext>
            </a:extLst>
          </p:cNvPr>
          <p:cNvCxnSpPr>
            <a:cxnSpLocks/>
          </p:cNvCxnSpPr>
          <p:nvPr/>
        </p:nvCxnSpPr>
        <p:spPr>
          <a:xfrm flipV="1">
            <a:off x="8942737" y="2752616"/>
            <a:ext cx="0" cy="2016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6C3AB64-A297-4643-BA3E-D5770349BA22}"/>
              </a:ext>
            </a:extLst>
          </p:cNvPr>
          <p:cNvSpPr txBox="1"/>
          <p:nvPr/>
        </p:nvSpPr>
        <p:spPr>
          <a:xfrm>
            <a:off x="8460666" y="2393613"/>
            <a:ext cx="964803" cy="369332"/>
          </a:xfrm>
          <a:prstGeom prst="rect">
            <a:avLst/>
          </a:prstGeom>
          <a:noFill/>
        </p:spPr>
        <p:txBody>
          <a:bodyPr wrap="square" rtlCol="0">
            <a:spAutoFit/>
          </a:bodyPr>
          <a:lstStyle/>
          <a:p>
            <a:r>
              <a:rPr lang="tr-TR" dirty="0">
                <a:latin typeface="Arial Narrow" panose="020B0606020202030204" pitchFamily="34" charset="0"/>
              </a:rPr>
              <a:t>$20,000</a:t>
            </a:r>
            <a:endParaRPr lang="en-GB" dirty="0">
              <a:latin typeface="Arial Narrow" panose="020B0606020202030204" pitchFamily="34" charset="0"/>
            </a:endParaRPr>
          </a:p>
        </p:txBody>
      </p:sp>
      <p:cxnSp>
        <p:nvCxnSpPr>
          <p:cNvPr id="58" name="Straight Arrow Connector 57">
            <a:extLst>
              <a:ext uri="{FF2B5EF4-FFF2-40B4-BE49-F238E27FC236}">
                <a16:creationId xmlns:a16="http://schemas.microsoft.com/office/drawing/2014/main" id="{0873AC1C-A12A-48B2-93AA-E72A716DEE3C}"/>
              </a:ext>
            </a:extLst>
          </p:cNvPr>
          <p:cNvCxnSpPr>
            <a:cxnSpLocks/>
          </p:cNvCxnSpPr>
          <p:nvPr/>
        </p:nvCxnSpPr>
        <p:spPr>
          <a:xfrm flipV="1">
            <a:off x="10018777" y="2752616"/>
            <a:ext cx="0" cy="2016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1DFE88A-191C-45D5-A0D5-84EE12B13306}"/>
              </a:ext>
            </a:extLst>
          </p:cNvPr>
          <p:cNvSpPr txBox="1"/>
          <p:nvPr/>
        </p:nvSpPr>
        <p:spPr>
          <a:xfrm>
            <a:off x="9531943" y="2393613"/>
            <a:ext cx="964803" cy="369332"/>
          </a:xfrm>
          <a:prstGeom prst="rect">
            <a:avLst/>
          </a:prstGeom>
          <a:noFill/>
        </p:spPr>
        <p:txBody>
          <a:bodyPr wrap="square" rtlCol="0">
            <a:spAutoFit/>
          </a:bodyPr>
          <a:lstStyle/>
          <a:p>
            <a:r>
              <a:rPr lang="tr-TR" dirty="0">
                <a:latin typeface="Arial Narrow" panose="020B0606020202030204" pitchFamily="34" charset="0"/>
              </a:rPr>
              <a:t>$20,000</a:t>
            </a:r>
            <a:endParaRPr lang="en-GB" dirty="0">
              <a:latin typeface="Arial Narrow" panose="020B0606020202030204" pitchFamily="34" charset="0"/>
            </a:endParaRPr>
          </a:p>
        </p:txBody>
      </p:sp>
      <p:cxnSp>
        <p:nvCxnSpPr>
          <p:cNvPr id="60" name="Straight Arrow Connector 59">
            <a:extLst>
              <a:ext uri="{FF2B5EF4-FFF2-40B4-BE49-F238E27FC236}">
                <a16:creationId xmlns:a16="http://schemas.microsoft.com/office/drawing/2014/main" id="{02B0F7F8-6782-4BCB-9B42-671346FEE350}"/>
              </a:ext>
            </a:extLst>
          </p:cNvPr>
          <p:cNvCxnSpPr>
            <a:cxnSpLocks/>
          </p:cNvCxnSpPr>
          <p:nvPr/>
        </p:nvCxnSpPr>
        <p:spPr>
          <a:xfrm flipV="1">
            <a:off x="11093673" y="2752616"/>
            <a:ext cx="0" cy="2016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98F7181-5D12-408E-A753-E730D7DEBAFF}"/>
              </a:ext>
            </a:extLst>
          </p:cNvPr>
          <p:cNvSpPr txBox="1"/>
          <p:nvPr/>
        </p:nvSpPr>
        <p:spPr>
          <a:xfrm>
            <a:off x="10611602" y="2393613"/>
            <a:ext cx="964803" cy="369332"/>
          </a:xfrm>
          <a:prstGeom prst="rect">
            <a:avLst/>
          </a:prstGeom>
          <a:noFill/>
        </p:spPr>
        <p:txBody>
          <a:bodyPr wrap="square" rtlCol="0">
            <a:spAutoFit/>
          </a:bodyPr>
          <a:lstStyle/>
          <a:p>
            <a:r>
              <a:rPr lang="tr-TR" b="1" dirty="0">
                <a:solidFill>
                  <a:srgbClr val="0070C0"/>
                </a:solidFill>
                <a:latin typeface="Arial Narrow" panose="020B0606020202030204" pitchFamily="34" charset="0"/>
              </a:rPr>
              <a:t>$20,000</a:t>
            </a:r>
            <a:endParaRPr lang="en-GB" b="1" dirty="0">
              <a:solidFill>
                <a:srgbClr val="0070C0"/>
              </a:solidFill>
              <a:latin typeface="Arial Narrow" panose="020B0606020202030204" pitchFamily="34" charset="0"/>
            </a:endParaRPr>
          </a:p>
        </p:txBody>
      </p:sp>
      <p:cxnSp>
        <p:nvCxnSpPr>
          <p:cNvPr id="62" name="Straight Arrow Connector 61">
            <a:extLst>
              <a:ext uri="{FF2B5EF4-FFF2-40B4-BE49-F238E27FC236}">
                <a16:creationId xmlns:a16="http://schemas.microsoft.com/office/drawing/2014/main" id="{9E27EC57-D781-4A8F-A68E-9202004C068F}"/>
              </a:ext>
            </a:extLst>
          </p:cNvPr>
          <p:cNvCxnSpPr>
            <a:cxnSpLocks/>
          </p:cNvCxnSpPr>
          <p:nvPr/>
        </p:nvCxnSpPr>
        <p:spPr>
          <a:xfrm flipV="1">
            <a:off x="11159845" y="3760616"/>
            <a:ext cx="0" cy="1008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B342712-CCE0-4D84-A19E-3D693C044EFD}"/>
              </a:ext>
            </a:extLst>
          </p:cNvPr>
          <p:cNvSpPr txBox="1"/>
          <p:nvPr/>
        </p:nvSpPr>
        <p:spPr>
          <a:xfrm>
            <a:off x="11069608" y="3358184"/>
            <a:ext cx="964803" cy="369332"/>
          </a:xfrm>
          <a:prstGeom prst="rect">
            <a:avLst/>
          </a:prstGeom>
          <a:noFill/>
        </p:spPr>
        <p:txBody>
          <a:bodyPr wrap="square" rtlCol="0">
            <a:spAutoFit/>
          </a:bodyPr>
          <a:lstStyle/>
          <a:p>
            <a:r>
              <a:rPr lang="tr-TR" b="1" dirty="0">
                <a:solidFill>
                  <a:srgbClr val="0070C0"/>
                </a:solidFill>
                <a:latin typeface="Arial Narrow" panose="020B0606020202030204" pitchFamily="34" charset="0"/>
              </a:rPr>
              <a:t>$10,000</a:t>
            </a:r>
            <a:endParaRPr lang="en-GB" b="1" dirty="0">
              <a:solidFill>
                <a:srgbClr val="0070C0"/>
              </a:solidFill>
              <a:latin typeface="Arial Narrow" panose="020B0606020202030204" pitchFamily="34" charset="0"/>
            </a:endParaRPr>
          </a:p>
        </p:txBody>
      </p:sp>
      <p:sp>
        <p:nvSpPr>
          <p:cNvPr id="65" name="Rectangle 64">
            <a:extLst>
              <a:ext uri="{FF2B5EF4-FFF2-40B4-BE49-F238E27FC236}">
                <a16:creationId xmlns:a16="http://schemas.microsoft.com/office/drawing/2014/main" id="{39114C6D-442A-4D6A-9810-CAA184EAD44A}"/>
              </a:ext>
            </a:extLst>
          </p:cNvPr>
          <p:cNvSpPr/>
          <p:nvPr/>
        </p:nvSpPr>
        <p:spPr>
          <a:xfrm>
            <a:off x="9419674" y="1745950"/>
            <a:ext cx="2683444" cy="584775"/>
          </a:xfrm>
          <a:prstGeom prst="rect">
            <a:avLst/>
          </a:prstGeom>
        </p:spPr>
        <p:txBody>
          <a:bodyPr wrap="square">
            <a:spAutoFit/>
          </a:bodyPr>
          <a:lstStyle/>
          <a:p>
            <a:r>
              <a:rPr lang="tr-TR" sz="1600" b="1" dirty="0">
                <a:solidFill>
                  <a:srgbClr val="0070C0"/>
                </a:solidFill>
              </a:rPr>
              <a:t>Can be </a:t>
            </a:r>
            <a:r>
              <a:rPr lang="tr-TR" sz="1600" b="1" dirty="0" err="1">
                <a:solidFill>
                  <a:srgbClr val="0070C0"/>
                </a:solidFill>
              </a:rPr>
              <a:t>combined</a:t>
            </a:r>
            <a:r>
              <a:rPr lang="tr-TR" sz="1600" b="1" dirty="0">
                <a:solidFill>
                  <a:srgbClr val="0070C0"/>
                </a:solidFill>
              </a:rPr>
              <a:t> as a </a:t>
            </a:r>
            <a:r>
              <a:rPr lang="tr-TR" sz="1600" b="1" dirty="0" err="1">
                <a:solidFill>
                  <a:srgbClr val="0070C0"/>
                </a:solidFill>
              </a:rPr>
              <a:t>single</a:t>
            </a:r>
            <a:r>
              <a:rPr lang="tr-TR" sz="1600" b="1" dirty="0">
                <a:solidFill>
                  <a:srgbClr val="0070C0"/>
                </a:solidFill>
              </a:rPr>
              <a:t> </a:t>
            </a:r>
            <a:r>
              <a:rPr lang="tr-TR" sz="1600" b="1" dirty="0" err="1">
                <a:solidFill>
                  <a:srgbClr val="0070C0"/>
                </a:solidFill>
              </a:rPr>
              <a:t>cash</a:t>
            </a:r>
            <a:r>
              <a:rPr lang="tr-TR" sz="1600" b="1" dirty="0">
                <a:solidFill>
                  <a:srgbClr val="0070C0"/>
                </a:solidFill>
              </a:rPr>
              <a:t> </a:t>
            </a:r>
            <a:r>
              <a:rPr lang="tr-TR" sz="1600" b="1" dirty="0" err="1">
                <a:solidFill>
                  <a:srgbClr val="0070C0"/>
                </a:solidFill>
              </a:rPr>
              <a:t>flow</a:t>
            </a:r>
            <a:r>
              <a:rPr lang="tr-TR" sz="1600" b="1" dirty="0">
                <a:solidFill>
                  <a:srgbClr val="0070C0"/>
                </a:solidFill>
              </a:rPr>
              <a:t> of $30,000</a:t>
            </a:r>
            <a:endParaRPr lang="en-GB" sz="1600" b="1" dirty="0">
              <a:solidFill>
                <a:srgbClr val="0070C0"/>
              </a:solidFill>
            </a:endParaRPr>
          </a:p>
        </p:txBody>
      </p:sp>
    </p:spTree>
    <p:extLst>
      <p:ext uri="{BB962C8B-B14F-4D97-AF65-F5344CB8AC3E}">
        <p14:creationId xmlns:p14="http://schemas.microsoft.com/office/powerpoint/2010/main" val="132989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8" grpId="0"/>
      <p:bldP spid="19" grpId="0"/>
      <p:bldP spid="20" grpId="0"/>
      <p:bldP spid="21" grpId="0"/>
      <p:bldP spid="22" grpId="0"/>
      <p:bldP spid="30" grpId="0"/>
      <p:bldP spid="42" grpId="0"/>
      <p:bldP spid="43" grpId="0"/>
      <p:bldP spid="44" grpId="0"/>
      <p:bldP spid="45" grpId="0"/>
      <p:bldP spid="46" grpId="0"/>
      <p:bldP spid="48" grpId="0"/>
      <p:bldP spid="53" grpId="0"/>
      <p:bldP spid="55" grpId="0"/>
      <p:bldP spid="57" grpId="0"/>
      <p:bldP spid="59" grpId="0"/>
      <p:bldP spid="61" grpId="0"/>
      <p:bldP spid="63"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Present Worth (PW) Method</a:t>
            </a:r>
          </a:p>
        </p:txBody>
      </p:sp>
      <p:sp>
        <p:nvSpPr>
          <p:cNvPr id="3" name="Content Placeholder 2"/>
          <p:cNvSpPr>
            <a:spLocks noGrp="1"/>
          </p:cNvSpPr>
          <p:nvPr>
            <p:ph idx="1"/>
          </p:nvPr>
        </p:nvSpPr>
        <p:spPr>
          <a:xfrm>
            <a:off x="838199" y="1825625"/>
            <a:ext cx="11076709" cy="4351338"/>
          </a:xfrm>
        </p:spPr>
        <p:txBody>
          <a:bodyPr>
            <a:normAutofit/>
          </a:bodyPr>
          <a:lstStyle/>
          <a:p>
            <a:r>
              <a:rPr lang="en-US" dirty="0"/>
              <a:t>The PW method is based on the concept of equivalent worth of all cash flows relative to some base or beginning point in time called the present.</a:t>
            </a:r>
          </a:p>
          <a:p>
            <a:r>
              <a:rPr lang="en-US" dirty="0"/>
              <a:t>Compute the present equivalent of the estimated cash flows using the MARR as the interest rate.</a:t>
            </a:r>
            <a:br>
              <a:rPr lang="en-US" dirty="0"/>
            </a:br>
            <a:r>
              <a:rPr lang="en-US" dirty="0"/>
              <a:t>• If PW(MARR)</a:t>
            </a:r>
            <a:r>
              <a:rPr lang="tr-TR" dirty="0"/>
              <a:t> </a:t>
            </a:r>
            <a:r>
              <a:rPr lang="en-US" b="1" dirty="0">
                <a:solidFill>
                  <a:srgbClr val="00B050"/>
                </a:solidFill>
                <a:latin typeface="Calibri" panose="020F0502020204030204" pitchFamily="34" charset="0"/>
                <a:cs typeface="Calibri" panose="020F0502020204030204" pitchFamily="34" charset="0"/>
              </a:rPr>
              <a:t>≥</a:t>
            </a:r>
            <a:r>
              <a:rPr lang="tr-TR" dirty="0">
                <a:latin typeface="Calibri" panose="020F0502020204030204" pitchFamily="34" charset="0"/>
                <a:cs typeface="Calibri" panose="020F0502020204030204" pitchFamily="34" charset="0"/>
              </a:rPr>
              <a:t> </a:t>
            </a:r>
            <a:r>
              <a:rPr lang="en-US" dirty="0"/>
              <a:t>0, then the project is profitable.</a:t>
            </a:r>
            <a:br>
              <a:rPr lang="en-US" dirty="0"/>
            </a:br>
            <a:r>
              <a:rPr lang="en-US" dirty="0"/>
              <a:t>• If PW(MARR)</a:t>
            </a:r>
            <a:r>
              <a:rPr lang="tr-TR" dirty="0"/>
              <a:t> </a:t>
            </a:r>
            <a:r>
              <a:rPr lang="en-US" b="1" dirty="0">
                <a:solidFill>
                  <a:srgbClr val="FF0000"/>
                </a:solidFill>
              </a:rPr>
              <a:t>&lt;</a:t>
            </a:r>
            <a:r>
              <a:rPr lang="tr-TR" dirty="0"/>
              <a:t> </a:t>
            </a:r>
            <a:r>
              <a:rPr lang="en-US" dirty="0"/>
              <a:t>0, then the project is not profitable. </a:t>
            </a:r>
            <a:br>
              <a:rPr lang="en-US" dirty="0"/>
            </a:br>
            <a:r>
              <a:rPr lang="en-US" dirty="0"/>
              <a:t>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11</a:t>
            </a:fld>
            <a:endParaRPr lang="en-GB"/>
          </a:p>
        </p:txBody>
      </p:sp>
    </p:spTree>
    <p:extLst>
      <p:ext uri="{BB962C8B-B14F-4D97-AF65-F5344CB8AC3E}">
        <p14:creationId xmlns:p14="http://schemas.microsoft.com/office/powerpoint/2010/main" val="77341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PW for Sample Problem</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12</a:t>
            </a:fld>
            <a:endParaRPr lang="en-GB"/>
          </a:p>
        </p:txBody>
      </p:sp>
      <p:grpSp>
        <p:nvGrpSpPr>
          <p:cNvPr id="9" name="Group 8">
            <a:extLst>
              <a:ext uri="{FF2B5EF4-FFF2-40B4-BE49-F238E27FC236}">
                <a16:creationId xmlns:a16="http://schemas.microsoft.com/office/drawing/2014/main" id="{7A793B01-D782-45FE-BC13-8B85E04C74EE}"/>
              </a:ext>
            </a:extLst>
          </p:cNvPr>
          <p:cNvGrpSpPr/>
          <p:nvPr/>
        </p:nvGrpSpPr>
        <p:grpSpPr>
          <a:xfrm>
            <a:off x="429131" y="2138199"/>
            <a:ext cx="4282569" cy="3295844"/>
            <a:chOff x="429131" y="2138198"/>
            <a:chExt cx="5271686" cy="4057063"/>
          </a:xfrm>
        </p:grpSpPr>
        <p:sp>
          <p:nvSpPr>
            <p:cNvPr id="14" name="Rectangle 13">
              <a:extLst>
                <a:ext uri="{FF2B5EF4-FFF2-40B4-BE49-F238E27FC236}">
                  <a16:creationId xmlns:a16="http://schemas.microsoft.com/office/drawing/2014/main" id="{5BDEBA2D-6390-4324-B013-1D1F0CF66BF3}"/>
                </a:ext>
              </a:extLst>
            </p:cNvPr>
            <p:cNvSpPr/>
            <p:nvPr/>
          </p:nvSpPr>
          <p:spPr>
            <a:xfrm>
              <a:off x="1556619" y="4524840"/>
              <a:ext cx="2835433" cy="677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5" name="Rectangle 14">
              <a:extLst>
                <a:ext uri="{FF2B5EF4-FFF2-40B4-BE49-F238E27FC236}">
                  <a16:creationId xmlns:a16="http://schemas.microsoft.com/office/drawing/2014/main" id="{4E7DC04C-75D4-4440-A224-C687B3B3E032}"/>
                </a:ext>
              </a:extLst>
            </p:cNvPr>
            <p:cNvSpPr/>
            <p:nvPr/>
          </p:nvSpPr>
          <p:spPr>
            <a:xfrm>
              <a:off x="1411603" y="4458461"/>
              <a:ext cx="3205119" cy="985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6" name="Straight Connector 15">
              <a:extLst>
                <a:ext uri="{FF2B5EF4-FFF2-40B4-BE49-F238E27FC236}">
                  <a16:creationId xmlns:a16="http://schemas.microsoft.com/office/drawing/2014/main" id="{CEDCA4D3-5CA6-4A9C-9920-5A2C69D5C4DC}"/>
                </a:ext>
              </a:extLst>
            </p:cNvPr>
            <p:cNvCxnSpPr>
              <a:cxnSpLocks/>
            </p:cNvCxnSpPr>
            <p:nvPr/>
          </p:nvCxnSpPr>
          <p:spPr>
            <a:xfrm>
              <a:off x="830219" y="4954882"/>
              <a:ext cx="45581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B4E9A0-44CF-4963-8A0A-3854910D715E}"/>
                </a:ext>
              </a:extLst>
            </p:cNvPr>
            <p:cNvCxnSpPr/>
            <p:nvPr/>
          </p:nvCxnSpPr>
          <p:spPr>
            <a:xfrm>
              <a:off x="839729"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59D79-B58F-4DFA-9E78-7DFB137EC9B1}"/>
                </a:ext>
              </a:extLst>
            </p:cNvPr>
            <p:cNvCxnSpPr/>
            <p:nvPr/>
          </p:nvCxnSpPr>
          <p:spPr>
            <a:xfrm>
              <a:off x="1645856"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649F0A9-90B9-4745-8863-4E2C547F2AB8}"/>
                </a:ext>
              </a:extLst>
            </p:cNvPr>
            <p:cNvCxnSpPr/>
            <p:nvPr/>
          </p:nvCxnSpPr>
          <p:spPr>
            <a:xfrm>
              <a:off x="254857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427FFF8-0A94-495A-AF57-7CA90BAA4884}"/>
                </a:ext>
              </a:extLst>
            </p:cNvPr>
            <p:cNvCxnSpPr/>
            <p:nvPr/>
          </p:nvCxnSpPr>
          <p:spPr>
            <a:xfrm>
              <a:off x="3462874"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607173-C56E-4C0A-AD84-7E3A09DBEC61}"/>
                </a:ext>
              </a:extLst>
            </p:cNvPr>
            <p:cNvCxnSpPr/>
            <p:nvPr/>
          </p:nvCxnSpPr>
          <p:spPr>
            <a:xfrm>
              <a:off x="438295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7E48A4-14BD-470F-81F7-DECA714D7B72}"/>
                </a:ext>
              </a:extLst>
            </p:cNvPr>
            <p:cNvCxnSpPr/>
            <p:nvPr/>
          </p:nvCxnSpPr>
          <p:spPr>
            <a:xfrm>
              <a:off x="529146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F957AE-A575-4089-BDAF-2B82964B0BD2}"/>
                </a:ext>
              </a:extLst>
            </p:cNvPr>
            <p:cNvSpPr txBox="1"/>
            <p:nvPr/>
          </p:nvSpPr>
          <p:spPr>
            <a:xfrm>
              <a:off x="1407573" y="4918054"/>
              <a:ext cx="392392" cy="340976"/>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24" name="TextBox 23">
              <a:extLst>
                <a:ext uri="{FF2B5EF4-FFF2-40B4-BE49-F238E27FC236}">
                  <a16:creationId xmlns:a16="http://schemas.microsoft.com/office/drawing/2014/main" id="{FE30E798-AE12-4CC6-A112-3EA97468F318}"/>
                </a:ext>
              </a:extLst>
            </p:cNvPr>
            <p:cNvSpPr txBox="1"/>
            <p:nvPr/>
          </p:nvSpPr>
          <p:spPr>
            <a:xfrm>
              <a:off x="2310296" y="4918054"/>
              <a:ext cx="392392" cy="340976"/>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25" name="TextBox 24">
              <a:extLst>
                <a:ext uri="{FF2B5EF4-FFF2-40B4-BE49-F238E27FC236}">
                  <a16:creationId xmlns:a16="http://schemas.microsoft.com/office/drawing/2014/main" id="{A7AD2273-42B5-447C-BDD8-17C87B32A260}"/>
                </a:ext>
              </a:extLst>
            </p:cNvPr>
            <p:cNvSpPr txBox="1"/>
            <p:nvPr/>
          </p:nvSpPr>
          <p:spPr>
            <a:xfrm>
              <a:off x="3222304" y="4918054"/>
              <a:ext cx="392392" cy="340976"/>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26" name="TextBox 25">
              <a:extLst>
                <a:ext uri="{FF2B5EF4-FFF2-40B4-BE49-F238E27FC236}">
                  <a16:creationId xmlns:a16="http://schemas.microsoft.com/office/drawing/2014/main" id="{39C3534D-EB6C-4B57-9324-EF918BBD3E50}"/>
                </a:ext>
              </a:extLst>
            </p:cNvPr>
            <p:cNvSpPr txBox="1"/>
            <p:nvPr/>
          </p:nvSpPr>
          <p:spPr>
            <a:xfrm>
              <a:off x="4144675" y="4918054"/>
              <a:ext cx="392392" cy="340976"/>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27" name="TextBox 26">
              <a:extLst>
                <a:ext uri="{FF2B5EF4-FFF2-40B4-BE49-F238E27FC236}">
                  <a16:creationId xmlns:a16="http://schemas.microsoft.com/office/drawing/2014/main" id="{2F9C3BBD-840A-4502-BBFE-B835512526A5}"/>
                </a:ext>
              </a:extLst>
            </p:cNvPr>
            <p:cNvSpPr txBox="1"/>
            <p:nvPr/>
          </p:nvSpPr>
          <p:spPr>
            <a:xfrm>
              <a:off x="5053184" y="4918054"/>
              <a:ext cx="392392" cy="340976"/>
            </a:xfrm>
            <a:prstGeom prst="rect">
              <a:avLst/>
            </a:prstGeom>
            <a:noFill/>
          </p:spPr>
          <p:txBody>
            <a:bodyPr wrap="square" rtlCol="0">
              <a:spAutoFit/>
            </a:bodyPr>
            <a:lstStyle/>
            <a:p>
              <a:r>
                <a:rPr lang="en-GB" sz="1200" dirty="0">
                  <a:latin typeface="Arial Narrow" panose="020B0606020202030204" pitchFamily="34" charset="0"/>
                </a:rPr>
                <a:t>5</a:t>
              </a:r>
            </a:p>
          </p:txBody>
        </p:sp>
        <p:cxnSp>
          <p:nvCxnSpPr>
            <p:cNvPr id="28" name="Straight Arrow Connector 27">
              <a:extLst>
                <a:ext uri="{FF2B5EF4-FFF2-40B4-BE49-F238E27FC236}">
                  <a16:creationId xmlns:a16="http://schemas.microsoft.com/office/drawing/2014/main" id="{78656C97-55BB-4F13-A632-CC94B237C1EF}"/>
                </a:ext>
              </a:extLst>
            </p:cNvPr>
            <p:cNvCxnSpPr>
              <a:cxnSpLocks/>
            </p:cNvCxnSpPr>
            <p:nvPr/>
          </p:nvCxnSpPr>
          <p:spPr>
            <a:xfrm flipV="1">
              <a:off x="1645855"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698E5D-9BEB-458D-BDB4-A8633DAACDFA}"/>
                </a:ext>
              </a:extLst>
            </p:cNvPr>
            <p:cNvCxnSpPr/>
            <p:nvPr/>
          </p:nvCxnSpPr>
          <p:spPr>
            <a:xfrm flipV="1">
              <a:off x="254857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E1F3304-7B61-4008-8712-85323C5B2F52}"/>
                </a:ext>
              </a:extLst>
            </p:cNvPr>
            <p:cNvCxnSpPr/>
            <p:nvPr/>
          </p:nvCxnSpPr>
          <p:spPr>
            <a:xfrm flipV="1">
              <a:off x="34657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A4F7DC-9198-4FE3-A1B2-14AC8C4FC6CF}"/>
                </a:ext>
              </a:extLst>
            </p:cNvPr>
            <p:cNvCxnSpPr/>
            <p:nvPr/>
          </p:nvCxnSpPr>
          <p:spPr>
            <a:xfrm flipV="1">
              <a:off x="4377173"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1808505-ADA4-4205-886E-C4D9219BCE88}"/>
                </a:ext>
              </a:extLst>
            </p:cNvPr>
            <p:cNvSpPr txBox="1"/>
            <p:nvPr/>
          </p:nvSpPr>
          <p:spPr>
            <a:xfrm>
              <a:off x="575224" y="4921722"/>
              <a:ext cx="392392" cy="340976"/>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33" name="Straight Arrow Connector 32">
              <a:extLst>
                <a:ext uri="{FF2B5EF4-FFF2-40B4-BE49-F238E27FC236}">
                  <a16:creationId xmlns:a16="http://schemas.microsoft.com/office/drawing/2014/main" id="{D37896B2-A0C0-44A0-BCFE-E7AE552BEA13}"/>
                </a:ext>
              </a:extLst>
            </p:cNvPr>
            <p:cNvCxnSpPr>
              <a:cxnSpLocks/>
            </p:cNvCxnSpPr>
            <p:nvPr/>
          </p:nvCxnSpPr>
          <p:spPr>
            <a:xfrm flipV="1">
              <a:off x="839729" y="5584506"/>
              <a:ext cx="0" cy="274255"/>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9F4EC6-AAE0-4E08-BD9C-6467C78F6333}"/>
                </a:ext>
              </a:extLst>
            </p:cNvPr>
            <p:cNvCxnSpPr>
              <a:cxnSpLocks/>
            </p:cNvCxnSpPr>
            <p:nvPr/>
          </p:nvCxnSpPr>
          <p:spPr>
            <a:xfrm flipV="1">
              <a:off x="837164" y="4954883"/>
              <a:ext cx="0" cy="253515"/>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AF2FA5-F12A-4453-86EB-8377E2D02F34}"/>
                </a:ext>
              </a:extLst>
            </p:cNvPr>
            <p:cNvCxnSpPr/>
            <p:nvPr/>
          </p:nvCxnSpPr>
          <p:spPr>
            <a:xfrm>
              <a:off x="839729" y="520583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34C9AA-2DF5-4568-B326-93F6CE316F99}"/>
                </a:ext>
              </a:extLst>
            </p:cNvPr>
            <p:cNvCxnSpPr/>
            <p:nvPr/>
          </p:nvCxnSpPr>
          <p:spPr>
            <a:xfrm>
              <a:off x="690683" y="544422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16C940-29D5-48C0-9D1F-D79181CBE5CF}"/>
                </a:ext>
              </a:extLst>
            </p:cNvPr>
            <p:cNvCxnSpPr/>
            <p:nvPr/>
          </p:nvCxnSpPr>
          <p:spPr>
            <a:xfrm flipV="1">
              <a:off x="690682" y="5346115"/>
              <a:ext cx="298093" cy="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33B4F10-A402-4849-A97E-3424AE3F3C56}"/>
                </a:ext>
              </a:extLst>
            </p:cNvPr>
            <p:cNvSpPr txBox="1"/>
            <p:nvPr/>
          </p:nvSpPr>
          <p:spPr>
            <a:xfrm>
              <a:off x="429131" y="5854285"/>
              <a:ext cx="818138" cy="340976"/>
            </a:xfrm>
            <a:prstGeom prst="rect">
              <a:avLst/>
            </a:prstGeom>
            <a:noFill/>
          </p:spPr>
          <p:txBody>
            <a:bodyPr wrap="square" rtlCol="0">
              <a:spAutoFit/>
            </a:bodyPr>
            <a:lstStyle/>
            <a:p>
              <a:r>
                <a:rPr lang="tr-TR" sz="1200" dirty="0">
                  <a:latin typeface="Arial Narrow" panose="020B0606020202030204" pitchFamily="34" charset="0"/>
                </a:rPr>
                <a:t>$50,000</a:t>
              </a:r>
              <a:endParaRPr lang="en-GB" sz="1200" dirty="0">
                <a:latin typeface="Arial Narrow" panose="020B0606020202030204" pitchFamily="34" charset="0"/>
              </a:endParaRPr>
            </a:p>
          </p:txBody>
        </p:sp>
        <p:sp>
          <p:nvSpPr>
            <p:cNvPr id="39" name="TextBox 38">
              <a:extLst>
                <a:ext uri="{FF2B5EF4-FFF2-40B4-BE49-F238E27FC236}">
                  <a16:creationId xmlns:a16="http://schemas.microsoft.com/office/drawing/2014/main" id="{0FF18B50-A97B-425C-91F7-18860F448532}"/>
                </a:ext>
              </a:extLst>
            </p:cNvPr>
            <p:cNvSpPr txBox="1"/>
            <p:nvPr/>
          </p:nvSpPr>
          <p:spPr>
            <a:xfrm>
              <a:off x="1247269" y="5147882"/>
              <a:ext cx="818138" cy="340976"/>
            </a:xfrm>
            <a:prstGeom prst="rect">
              <a:avLst/>
            </a:prstGeom>
            <a:noFill/>
          </p:spPr>
          <p:txBody>
            <a:bodyPr wrap="square" rtlCol="0">
              <a:spAutoFit/>
            </a:bodyPr>
            <a:lstStyle/>
            <a:p>
              <a:r>
                <a:rPr lang="tr-TR" sz="1200" dirty="0">
                  <a:latin typeface="Arial Narrow" panose="020B0606020202030204" pitchFamily="34" charset="0"/>
                </a:rPr>
                <a:t>$2,500</a:t>
              </a:r>
              <a:endParaRPr lang="en-GB" sz="1200" dirty="0">
                <a:latin typeface="Arial Narrow" panose="020B0606020202030204" pitchFamily="34" charset="0"/>
              </a:endParaRPr>
            </a:p>
          </p:txBody>
        </p:sp>
        <p:sp>
          <p:nvSpPr>
            <p:cNvPr id="40" name="TextBox 39">
              <a:extLst>
                <a:ext uri="{FF2B5EF4-FFF2-40B4-BE49-F238E27FC236}">
                  <a16:creationId xmlns:a16="http://schemas.microsoft.com/office/drawing/2014/main" id="{CD8DA65E-3A57-4F36-B9CD-AF26F5DC695D}"/>
                </a:ext>
              </a:extLst>
            </p:cNvPr>
            <p:cNvSpPr txBox="1"/>
            <p:nvPr/>
          </p:nvSpPr>
          <p:spPr>
            <a:xfrm>
              <a:off x="2172455" y="5147882"/>
              <a:ext cx="818138" cy="340976"/>
            </a:xfrm>
            <a:prstGeom prst="rect">
              <a:avLst/>
            </a:prstGeom>
            <a:noFill/>
          </p:spPr>
          <p:txBody>
            <a:bodyPr wrap="square" rtlCol="0">
              <a:spAutoFit/>
            </a:bodyPr>
            <a:lstStyle/>
            <a:p>
              <a:r>
                <a:rPr lang="tr-TR" sz="1200" dirty="0">
                  <a:latin typeface="Arial Narrow" panose="020B0606020202030204" pitchFamily="34" charset="0"/>
                </a:rPr>
                <a:t>$2,500</a:t>
              </a:r>
              <a:endParaRPr lang="en-GB" sz="1200" dirty="0">
                <a:latin typeface="Arial Narrow" panose="020B0606020202030204" pitchFamily="34" charset="0"/>
              </a:endParaRPr>
            </a:p>
          </p:txBody>
        </p:sp>
        <p:sp>
          <p:nvSpPr>
            <p:cNvPr id="41" name="TextBox 40">
              <a:extLst>
                <a:ext uri="{FF2B5EF4-FFF2-40B4-BE49-F238E27FC236}">
                  <a16:creationId xmlns:a16="http://schemas.microsoft.com/office/drawing/2014/main" id="{E02B5EB3-047C-4EB9-A99D-65B01EA38370}"/>
                </a:ext>
              </a:extLst>
            </p:cNvPr>
            <p:cNvSpPr txBox="1"/>
            <p:nvPr/>
          </p:nvSpPr>
          <p:spPr>
            <a:xfrm>
              <a:off x="3053805" y="5147882"/>
              <a:ext cx="818138" cy="340976"/>
            </a:xfrm>
            <a:prstGeom prst="rect">
              <a:avLst/>
            </a:prstGeom>
            <a:noFill/>
          </p:spPr>
          <p:txBody>
            <a:bodyPr wrap="square" rtlCol="0">
              <a:spAutoFit/>
            </a:bodyPr>
            <a:lstStyle/>
            <a:p>
              <a:r>
                <a:rPr lang="tr-TR" sz="1200" dirty="0">
                  <a:latin typeface="Arial Narrow" panose="020B0606020202030204" pitchFamily="34" charset="0"/>
                </a:rPr>
                <a:t>$2,500</a:t>
              </a:r>
              <a:endParaRPr lang="en-GB" sz="1200" dirty="0">
                <a:latin typeface="Arial Narrow" panose="020B0606020202030204" pitchFamily="34" charset="0"/>
              </a:endParaRPr>
            </a:p>
          </p:txBody>
        </p:sp>
        <p:sp>
          <p:nvSpPr>
            <p:cNvPr id="42" name="TextBox 41">
              <a:extLst>
                <a:ext uri="{FF2B5EF4-FFF2-40B4-BE49-F238E27FC236}">
                  <a16:creationId xmlns:a16="http://schemas.microsoft.com/office/drawing/2014/main" id="{CA83B5AB-5FAF-4CD1-B3BC-B85924CB9EA4}"/>
                </a:ext>
              </a:extLst>
            </p:cNvPr>
            <p:cNvSpPr txBox="1"/>
            <p:nvPr/>
          </p:nvSpPr>
          <p:spPr>
            <a:xfrm>
              <a:off x="3968103" y="5147882"/>
              <a:ext cx="818138" cy="340976"/>
            </a:xfrm>
            <a:prstGeom prst="rect">
              <a:avLst/>
            </a:prstGeom>
            <a:noFill/>
          </p:spPr>
          <p:txBody>
            <a:bodyPr wrap="square" rtlCol="0">
              <a:spAutoFit/>
            </a:bodyPr>
            <a:lstStyle/>
            <a:p>
              <a:r>
                <a:rPr lang="tr-TR" sz="1200" dirty="0">
                  <a:latin typeface="Arial Narrow" panose="020B0606020202030204" pitchFamily="34" charset="0"/>
                </a:rPr>
                <a:t>$2,500</a:t>
              </a:r>
              <a:endParaRPr lang="en-GB" sz="1200" dirty="0">
                <a:latin typeface="Arial Narrow" panose="020B0606020202030204" pitchFamily="34" charset="0"/>
              </a:endParaRPr>
            </a:p>
          </p:txBody>
        </p:sp>
        <p:cxnSp>
          <p:nvCxnSpPr>
            <p:cNvPr id="43" name="Straight Arrow Connector 42">
              <a:extLst>
                <a:ext uri="{FF2B5EF4-FFF2-40B4-BE49-F238E27FC236}">
                  <a16:creationId xmlns:a16="http://schemas.microsoft.com/office/drawing/2014/main" id="{671937CE-0AA8-4363-9B23-E36592A780A0}"/>
                </a:ext>
              </a:extLst>
            </p:cNvPr>
            <p:cNvCxnSpPr/>
            <p:nvPr/>
          </p:nvCxnSpPr>
          <p:spPr>
            <a:xfrm flipV="1">
              <a:off x="52914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23FD1C-4CAF-4189-B3AA-7ADB3D1E18F6}"/>
                </a:ext>
              </a:extLst>
            </p:cNvPr>
            <p:cNvSpPr txBox="1"/>
            <p:nvPr/>
          </p:nvSpPr>
          <p:spPr>
            <a:xfrm>
              <a:off x="4882397" y="5147882"/>
              <a:ext cx="818138" cy="340976"/>
            </a:xfrm>
            <a:prstGeom prst="rect">
              <a:avLst/>
            </a:prstGeom>
            <a:noFill/>
          </p:spPr>
          <p:txBody>
            <a:bodyPr wrap="square" rtlCol="0">
              <a:spAutoFit/>
            </a:bodyPr>
            <a:lstStyle/>
            <a:p>
              <a:r>
                <a:rPr lang="tr-TR" sz="1200" dirty="0">
                  <a:latin typeface="Arial Narrow" panose="020B0606020202030204" pitchFamily="34" charset="0"/>
                </a:rPr>
                <a:t>$2,500</a:t>
              </a:r>
              <a:endParaRPr lang="en-GB" sz="1200" dirty="0">
                <a:latin typeface="Arial Narrow" panose="020B0606020202030204" pitchFamily="34" charset="0"/>
              </a:endParaRPr>
            </a:p>
          </p:txBody>
        </p:sp>
        <p:cxnSp>
          <p:nvCxnSpPr>
            <p:cNvPr id="45" name="Straight Arrow Connector 44">
              <a:extLst>
                <a:ext uri="{FF2B5EF4-FFF2-40B4-BE49-F238E27FC236}">
                  <a16:creationId xmlns:a16="http://schemas.microsoft.com/office/drawing/2014/main" id="{99838E2C-5A9D-47B5-90AD-0D8DF061BD14}"/>
                </a:ext>
              </a:extLst>
            </p:cNvPr>
            <p:cNvCxnSpPr>
              <a:cxnSpLocks/>
            </p:cNvCxnSpPr>
            <p:nvPr/>
          </p:nvCxnSpPr>
          <p:spPr>
            <a:xfrm flipV="1">
              <a:off x="1645855"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08D1C5-5883-473E-AA58-6632CD670398}"/>
                </a:ext>
              </a:extLst>
            </p:cNvPr>
            <p:cNvSpPr txBox="1"/>
            <p:nvPr/>
          </p:nvSpPr>
          <p:spPr>
            <a:xfrm>
              <a:off x="1237066" y="2940917"/>
              <a:ext cx="818138" cy="340976"/>
            </a:xfrm>
            <a:prstGeom prst="rect">
              <a:avLst/>
            </a:prstGeom>
            <a:noFill/>
          </p:spPr>
          <p:txBody>
            <a:bodyPr wrap="square" rtlCol="0">
              <a:spAutoFit/>
            </a:bodyPr>
            <a:lstStyle/>
            <a:p>
              <a:r>
                <a:rPr lang="tr-TR" sz="1200" dirty="0">
                  <a:latin typeface="Arial Narrow" panose="020B0606020202030204" pitchFamily="34" charset="0"/>
                </a:rPr>
                <a:t>$20,000</a:t>
              </a:r>
              <a:endParaRPr lang="en-GB" sz="1200" dirty="0">
                <a:latin typeface="Arial Narrow" panose="020B0606020202030204" pitchFamily="34" charset="0"/>
              </a:endParaRPr>
            </a:p>
          </p:txBody>
        </p:sp>
        <p:cxnSp>
          <p:nvCxnSpPr>
            <p:cNvPr id="47" name="Straight Arrow Connector 46">
              <a:extLst>
                <a:ext uri="{FF2B5EF4-FFF2-40B4-BE49-F238E27FC236}">
                  <a16:creationId xmlns:a16="http://schemas.microsoft.com/office/drawing/2014/main" id="{C3083ED9-764C-4C76-9E47-96EF41A1A088}"/>
                </a:ext>
              </a:extLst>
            </p:cNvPr>
            <p:cNvCxnSpPr>
              <a:cxnSpLocks/>
            </p:cNvCxnSpPr>
            <p:nvPr/>
          </p:nvCxnSpPr>
          <p:spPr>
            <a:xfrm flipV="1">
              <a:off x="254857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BC5E834-B84B-4FAB-9F88-AC44CFECCBE4}"/>
                </a:ext>
              </a:extLst>
            </p:cNvPr>
            <p:cNvSpPr txBox="1"/>
            <p:nvPr/>
          </p:nvSpPr>
          <p:spPr>
            <a:xfrm>
              <a:off x="2139790" y="2940917"/>
              <a:ext cx="818138" cy="340976"/>
            </a:xfrm>
            <a:prstGeom prst="rect">
              <a:avLst/>
            </a:prstGeom>
            <a:noFill/>
          </p:spPr>
          <p:txBody>
            <a:bodyPr wrap="square" rtlCol="0">
              <a:spAutoFit/>
            </a:bodyPr>
            <a:lstStyle/>
            <a:p>
              <a:r>
                <a:rPr lang="tr-TR" sz="1200" dirty="0">
                  <a:latin typeface="Arial Narrow" panose="020B0606020202030204" pitchFamily="34" charset="0"/>
                </a:rPr>
                <a:t>$20,000</a:t>
              </a:r>
              <a:endParaRPr lang="en-GB" sz="1200" dirty="0">
                <a:latin typeface="Arial Narrow" panose="020B0606020202030204" pitchFamily="34" charset="0"/>
              </a:endParaRPr>
            </a:p>
          </p:txBody>
        </p:sp>
        <p:cxnSp>
          <p:nvCxnSpPr>
            <p:cNvPr id="49" name="Straight Arrow Connector 48">
              <a:extLst>
                <a:ext uri="{FF2B5EF4-FFF2-40B4-BE49-F238E27FC236}">
                  <a16:creationId xmlns:a16="http://schemas.microsoft.com/office/drawing/2014/main" id="{F030225E-DFA9-4881-AF47-C5F2B395CCDB}"/>
                </a:ext>
              </a:extLst>
            </p:cNvPr>
            <p:cNvCxnSpPr>
              <a:cxnSpLocks/>
            </p:cNvCxnSpPr>
            <p:nvPr/>
          </p:nvCxnSpPr>
          <p:spPr>
            <a:xfrm flipV="1">
              <a:off x="346750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F1F5E15-F9B1-4A0B-92D2-604592ACA394}"/>
                </a:ext>
              </a:extLst>
            </p:cNvPr>
            <p:cNvSpPr txBox="1"/>
            <p:nvPr/>
          </p:nvSpPr>
          <p:spPr>
            <a:xfrm>
              <a:off x="3058719" y="2940917"/>
              <a:ext cx="818138" cy="340976"/>
            </a:xfrm>
            <a:prstGeom prst="rect">
              <a:avLst/>
            </a:prstGeom>
            <a:noFill/>
          </p:spPr>
          <p:txBody>
            <a:bodyPr wrap="square" rtlCol="0">
              <a:spAutoFit/>
            </a:bodyPr>
            <a:lstStyle/>
            <a:p>
              <a:r>
                <a:rPr lang="tr-TR" sz="1200" dirty="0">
                  <a:latin typeface="Arial Narrow" panose="020B0606020202030204" pitchFamily="34" charset="0"/>
                </a:rPr>
                <a:t>$20,000</a:t>
              </a:r>
              <a:endParaRPr lang="en-GB" sz="1200" dirty="0">
                <a:latin typeface="Arial Narrow" panose="020B0606020202030204" pitchFamily="34" charset="0"/>
              </a:endParaRPr>
            </a:p>
          </p:txBody>
        </p:sp>
        <p:cxnSp>
          <p:nvCxnSpPr>
            <p:cNvPr id="51" name="Straight Arrow Connector 50">
              <a:extLst>
                <a:ext uri="{FF2B5EF4-FFF2-40B4-BE49-F238E27FC236}">
                  <a16:creationId xmlns:a16="http://schemas.microsoft.com/office/drawing/2014/main" id="{684D0798-7DC3-4FC2-ABB0-50D3BCD8CF61}"/>
                </a:ext>
              </a:extLst>
            </p:cNvPr>
            <p:cNvCxnSpPr>
              <a:cxnSpLocks/>
            </p:cNvCxnSpPr>
            <p:nvPr/>
          </p:nvCxnSpPr>
          <p:spPr>
            <a:xfrm flipV="1">
              <a:off x="4379973"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31A149D-4AF6-4F40-8450-B5B7DDA64751}"/>
                </a:ext>
              </a:extLst>
            </p:cNvPr>
            <p:cNvSpPr txBox="1"/>
            <p:nvPr/>
          </p:nvSpPr>
          <p:spPr>
            <a:xfrm>
              <a:off x="3967145" y="2940917"/>
              <a:ext cx="818138" cy="340976"/>
            </a:xfrm>
            <a:prstGeom prst="rect">
              <a:avLst/>
            </a:prstGeom>
            <a:noFill/>
          </p:spPr>
          <p:txBody>
            <a:bodyPr wrap="square" rtlCol="0">
              <a:spAutoFit/>
            </a:bodyPr>
            <a:lstStyle/>
            <a:p>
              <a:r>
                <a:rPr lang="tr-TR" sz="1200" dirty="0">
                  <a:latin typeface="Arial Narrow" panose="020B0606020202030204" pitchFamily="34" charset="0"/>
                </a:rPr>
                <a:t>$20,000</a:t>
              </a:r>
              <a:endParaRPr lang="en-GB" sz="1200" dirty="0">
                <a:latin typeface="Arial Narrow" panose="020B0606020202030204" pitchFamily="34" charset="0"/>
              </a:endParaRPr>
            </a:p>
          </p:txBody>
        </p:sp>
        <p:cxnSp>
          <p:nvCxnSpPr>
            <p:cNvPr id="53" name="Straight Arrow Connector 52">
              <a:extLst>
                <a:ext uri="{FF2B5EF4-FFF2-40B4-BE49-F238E27FC236}">
                  <a16:creationId xmlns:a16="http://schemas.microsoft.com/office/drawing/2014/main" id="{19E2858D-8D8C-4E05-BDFD-D9191C8BA25A}"/>
                </a:ext>
              </a:extLst>
            </p:cNvPr>
            <p:cNvCxnSpPr>
              <a:cxnSpLocks/>
            </p:cNvCxnSpPr>
            <p:nvPr/>
          </p:nvCxnSpPr>
          <p:spPr>
            <a:xfrm flipV="1">
              <a:off x="5291468" y="2442626"/>
              <a:ext cx="0" cy="2520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6509D4D-B5DD-460E-9DA7-DF1C33F6E837}"/>
                </a:ext>
              </a:extLst>
            </p:cNvPr>
            <p:cNvSpPr txBox="1"/>
            <p:nvPr/>
          </p:nvSpPr>
          <p:spPr>
            <a:xfrm>
              <a:off x="4882679" y="2138198"/>
              <a:ext cx="818138" cy="340976"/>
            </a:xfrm>
            <a:prstGeom prst="rect">
              <a:avLst/>
            </a:prstGeom>
            <a:noFill/>
          </p:spPr>
          <p:txBody>
            <a:bodyPr wrap="square" rtlCol="0">
              <a:spAutoFit/>
            </a:bodyPr>
            <a:lstStyle/>
            <a:p>
              <a:r>
                <a:rPr lang="tr-TR" sz="1200" dirty="0">
                  <a:latin typeface="Arial Narrow" panose="020B0606020202030204" pitchFamily="34" charset="0"/>
                </a:rPr>
                <a:t>$30,000</a:t>
              </a:r>
              <a:endParaRPr lang="en-GB" sz="1200" dirty="0">
                <a:latin typeface="Arial Narrow" panose="020B0606020202030204" pitchFamily="34" charset="0"/>
              </a:endParaRPr>
            </a:p>
          </p:txBody>
        </p:sp>
      </p:grpSp>
      <p:grpSp>
        <p:nvGrpSpPr>
          <p:cNvPr id="12" name="Group 11">
            <a:extLst>
              <a:ext uri="{FF2B5EF4-FFF2-40B4-BE49-F238E27FC236}">
                <a16:creationId xmlns:a16="http://schemas.microsoft.com/office/drawing/2014/main" id="{20E1BDFF-A2B1-4402-A125-B15B943534DC}"/>
              </a:ext>
            </a:extLst>
          </p:cNvPr>
          <p:cNvGrpSpPr/>
          <p:nvPr/>
        </p:nvGrpSpPr>
        <p:grpSpPr>
          <a:xfrm>
            <a:off x="7184365" y="1777307"/>
            <a:ext cx="4601234" cy="1544052"/>
            <a:chOff x="6879793" y="1777306"/>
            <a:chExt cx="4163658" cy="2033618"/>
          </a:xfrm>
        </p:grpSpPr>
        <p:sp>
          <p:nvSpPr>
            <p:cNvPr id="56" name="Rectangle 55">
              <a:extLst>
                <a:ext uri="{FF2B5EF4-FFF2-40B4-BE49-F238E27FC236}">
                  <a16:creationId xmlns:a16="http://schemas.microsoft.com/office/drawing/2014/main" id="{D44E82ED-0FEF-4157-838C-FDDA3DB4B5C5}"/>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57" name="Rectangle 56">
              <a:extLst>
                <a:ext uri="{FF2B5EF4-FFF2-40B4-BE49-F238E27FC236}">
                  <a16:creationId xmlns:a16="http://schemas.microsoft.com/office/drawing/2014/main" id="{445E8680-D80C-434E-B229-9E999043BEB1}"/>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58" name="Straight Connector 57">
              <a:extLst>
                <a:ext uri="{FF2B5EF4-FFF2-40B4-BE49-F238E27FC236}">
                  <a16:creationId xmlns:a16="http://schemas.microsoft.com/office/drawing/2014/main" id="{EE829ABC-A876-4EA7-AE83-9835A70E9553}"/>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B2FF12C-2FE5-4BBE-8CA5-84BDD99634EE}"/>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33EED0-5993-4721-A911-A30E8BABDD4F}"/>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072575-CCB2-41D3-BDBB-6A4F8AC19E88}"/>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422B94-2E20-41B4-BDD4-EEFBFCB50791}"/>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A173A00-289D-462F-B476-BA1FE353BCD7}"/>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3CAD98-9779-4839-ADE4-E3A5C81F74CA}"/>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85694DF-D495-4A01-9ACF-50304391B97F}"/>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66" name="TextBox 65">
              <a:extLst>
                <a:ext uri="{FF2B5EF4-FFF2-40B4-BE49-F238E27FC236}">
                  <a16:creationId xmlns:a16="http://schemas.microsoft.com/office/drawing/2014/main" id="{3C45DFD7-3F52-457C-BB01-7D2E3DE3D5D8}"/>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67" name="TextBox 66">
              <a:extLst>
                <a:ext uri="{FF2B5EF4-FFF2-40B4-BE49-F238E27FC236}">
                  <a16:creationId xmlns:a16="http://schemas.microsoft.com/office/drawing/2014/main" id="{FC1A0703-3349-41EB-847F-1DFBEB245339}"/>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68" name="TextBox 67">
              <a:extLst>
                <a:ext uri="{FF2B5EF4-FFF2-40B4-BE49-F238E27FC236}">
                  <a16:creationId xmlns:a16="http://schemas.microsoft.com/office/drawing/2014/main" id="{BB27F4B9-85EE-4DDE-8264-5E7792858ABF}"/>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69" name="TextBox 68">
              <a:extLst>
                <a:ext uri="{FF2B5EF4-FFF2-40B4-BE49-F238E27FC236}">
                  <a16:creationId xmlns:a16="http://schemas.microsoft.com/office/drawing/2014/main" id="{1E3FAEB7-7FC6-4049-90C1-FCA57EB8C057}"/>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74" name="TextBox 73">
              <a:extLst>
                <a:ext uri="{FF2B5EF4-FFF2-40B4-BE49-F238E27FC236}">
                  <a16:creationId xmlns:a16="http://schemas.microsoft.com/office/drawing/2014/main" id="{475767AD-B8E3-42EC-A3C0-E73D8AFDE715}"/>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87" name="Straight Arrow Connector 86">
              <a:extLst>
                <a:ext uri="{FF2B5EF4-FFF2-40B4-BE49-F238E27FC236}">
                  <a16:creationId xmlns:a16="http://schemas.microsoft.com/office/drawing/2014/main" id="{AF159630-E20C-4048-90BC-3952E4A420A2}"/>
                </a:ext>
              </a:extLst>
            </p:cNvPr>
            <p:cNvCxnSpPr>
              <a:cxnSpLocks/>
            </p:cNvCxnSpPr>
            <p:nvPr/>
          </p:nvCxnSpPr>
          <p:spPr>
            <a:xfrm flipV="1">
              <a:off x="774954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6FAD671-0EE7-4473-B943-0D742DCDA056}"/>
                </a:ext>
              </a:extLst>
            </p:cNvPr>
            <p:cNvSpPr txBox="1"/>
            <p:nvPr/>
          </p:nvSpPr>
          <p:spPr>
            <a:xfrm>
              <a:off x="741745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cxnSp>
          <p:nvCxnSpPr>
            <p:cNvPr id="89" name="Straight Arrow Connector 88">
              <a:extLst>
                <a:ext uri="{FF2B5EF4-FFF2-40B4-BE49-F238E27FC236}">
                  <a16:creationId xmlns:a16="http://schemas.microsoft.com/office/drawing/2014/main" id="{A10EB5D6-BC56-494B-8DA5-205395AEE2D7}"/>
                </a:ext>
              </a:extLst>
            </p:cNvPr>
            <p:cNvCxnSpPr>
              <a:cxnSpLocks/>
            </p:cNvCxnSpPr>
            <p:nvPr/>
          </p:nvCxnSpPr>
          <p:spPr>
            <a:xfrm flipV="1">
              <a:off x="8482890"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906F7C-6D5D-4C4E-8641-4F76D38510A9}"/>
                </a:ext>
              </a:extLst>
            </p:cNvPr>
            <p:cNvCxnSpPr>
              <a:cxnSpLocks/>
            </p:cNvCxnSpPr>
            <p:nvPr/>
          </p:nvCxnSpPr>
          <p:spPr>
            <a:xfrm flipV="1">
              <a:off x="922940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E22D686-47E3-4477-B379-4E16CD064A3B}"/>
                </a:ext>
              </a:extLst>
            </p:cNvPr>
            <p:cNvCxnSpPr>
              <a:cxnSpLocks/>
            </p:cNvCxnSpPr>
            <p:nvPr/>
          </p:nvCxnSpPr>
          <p:spPr>
            <a:xfrm flipV="1">
              <a:off x="9970664"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636FC08-D5DD-4E48-8601-BBABCEDB28B7}"/>
                </a:ext>
              </a:extLst>
            </p:cNvPr>
            <p:cNvCxnSpPr>
              <a:cxnSpLocks/>
            </p:cNvCxnSpPr>
            <p:nvPr/>
          </p:nvCxnSpPr>
          <p:spPr>
            <a:xfrm flipV="1">
              <a:off x="10711136" y="2208628"/>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A239B0C-BFF4-4A7A-B916-D55DEB9076A9}"/>
                </a:ext>
              </a:extLst>
            </p:cNvPr>
            <p:cNvSpPr txBox="1"/>
            <p:nvPr/>
          </p:nvSpPr>
          <p:spPr>
            <a:xfrm>
              <a:off x="809037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99" name="TextBox 98">
              <a:extLst>
                <a:ext uri="{FF2B5EF4-FFF2-40B4-BE49-F238E27FC236}">
                  <a16:creationId xmlns:a16="http://schemas.microsoft.com/office/drawing/2014/main" id="{F2D03F09-7F12-4BB5-9830-088F00594814}"/>
                </a:ext>
              </a:extLst>
            </p:cNvPr>
            <p:cNvSpPr txBox="1"/>
            <p:nvPr/>
          </p:nvSpPr>
          <p:spPr>
            <a:xfrm>
              <a:off x="8841970"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00" name="TextBox 99">
              <a:extLst>
                <a:ext uri="{FF2B5EF4-FFF2-40B4-BE49-F238E27FC236}">
                  <a16:creationId xmlns:a16="http://schemas.microsoft.com/office/drawing/2014/main" id="{726640C4-92D7-4748-A7F2-52AA74D8D51B}"/>
                </a:ext>
              </a:extLst>
            </p:cNvPr>
            <p:cNvSpPr txBox="1"/>
            <p:nvPr/>
          </p:nvSpPr>
          <p:spPr>
            <a:xfrm>
              <a:off x="965145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01" name="TextBox 100">
              <a:extLst>
                <a:ext uri="{FF2B5EF4-FFF2-40B4-BE49-F238E27FC236}">
                  <a16:creationId xmlns:a16="http://schemas.microsoft.com/office/drawing/2014/main" id="{79CC742F-D10A-4BC1-AF4A-DE4E7655CBEC}"/>
                </a:ext>
              </a:extLst>
            </p:cNvPr>
            <p:cNvSpPr txBox="1"/>
            <p:nvPr/>
          </p:nvSpPr>
          <p:spPr>
            <a:xfrm>
              <a:off x="1037881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grpSp>
      <p:grpSp>
        <p:nvGrpSpPr>
          <p:cNvPr id="102" name="Group 101">
            <a:extLst>
              <a:ext uri="{FF2B5EF4-FFF2-40B4-BE49-F238E27FC236}">
                <a16:creationId xmlns:a16="http://schemas.microsoft.com/office/drawing/2014/main" id="{853427D3-0D71-42D6-AF30-23DC4DC29D90}"/>
              </a:ext>
            </a:extLst>
          </p:cNvPr>
          <p:cNvGrpSpPr/>
          <p:nvPr/>
        </p:nvGrpSpPr>
        <p:grpSpPr>
          <a:xfrm>
            <a:off x="7184365" y="3435925"/>
            <a:ext cx="4601234" cy="1132177"/>
            <a:chOff x="6879793" y="2319772"/>
            <a:chExt cx="4163658" cy="1491152"/>
          </a:xfrm>
        </p:grpSpPr>
        <p:sp>
          <p:nvSpPr>
            <p:cNvPr id="103" name="Rectangle 102">
              <a:extLst>
                <a:ext uri="{FF2B5EF4-FFF2-40B4-BE49-F238E27FC236}">
                  <a16:creationId xmlns:a16="http://schemas.microsoft.com/office/drawing/2014/main" id="{81640CAA-EB92-4756-A0D2-DCC1E1FB6B41}"/>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04" name="Rectangle 103">
              <a:extLst>
                <a:ext uri="{FF2B5EF4-FFF2-40B4-BE49-F238E27FC236}">
                  <a16:creationId xmlns:a16="http://schemas.microsoft.com/office/drawing/2014/main" id="{8B2D674B-6C7B-4623-B46A-2A10255E18BD}"/>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05" name="Straight Connector 104">
              <a:extLst>
                <a:ext uri="{FF2B5EF4-FFF2-40B4-BE49-F238E27FC236}">
                  <a16:creationId xmlns:a16="http://schemas.microsoft.com/office/drawing/2014/main" id="{81068DF1-152B-41C1-89DE-5942419CFDAB}"/>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51CD019-E198-4576-BF0C-A4F7B4E75050}"/>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C684EB4-7419-47BA-8AEE-FBE76102696A}"/>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264234D-F47F-49A9-A517-B38F8D831EB1}"/>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88BA18-A743-4758-AF66-0BF23FA71F21}"/>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8B75F2-CCD5-47DD-A572-7BC687A50DC0}"/>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6F05433-93DB-42B9-9516-C12E2ADFB4BE}"/>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FF2325E4-4ECD-44C2-9691-4C93611C62F2}"/>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13" name="TextBox 112">
              <a:extLst>
                <a:ext uri="{FF2B5EF4-FFF2-40B4-BE49-F238E27FC236}">
                  <a16:creationId xmlns:a16="http://schemas.microsoft.com/office/drawing/2014/main" id="{352B7876-3A5B-4DAB-8900-4073FCE5D9F8}"/>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14" name="TextBox 113">
              <a:extLst>
                <a:ext uri="{FF2B5EF4-FFF2-40B4-BE49-F238E27FC236}">
                  <a16:creationId xmlns:a16="http://schemas.microsoft.com/office/drawing/2014/main" id="{AEF7D2F9-A676-4FDF-90C9-E09A0AF4B572}"/>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15" name="TextBox 114">
              <a:extLst>
                <a:ext uri="{FF2B5EF4-FFF2-40B4-BE49-F238E27FC236}">
                  <a16:creationId xmlns:a16="http://schemas.microsoft.com/office/drawing/2014/main" id="{443DAC1B-C422-409C-8441-0C11535D5235}"/>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16" name="TextBox 115">
              <a:extLst>
                <a:ext uri="{FF2B5EF4-FFF2-40B4-BE49-F238E27FC236}">
                  <a16:creationId xmlns:a16="http://schemas.microsoft.com/office/drawing/2014/main" id="{63D06EBD-9829-4D76-AFC2-C05037C7AFB2}"/>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17" name="TextBox 116">
              <a:extLst>
                <a:ext uri="{FF2B5EF4-FFF2-40B4-BE49-F238E27FC236}">
                  <a16:creationId xmlns:a16="http://schemas.microsoft.com/office/drawing/2014/main" id="{7EEE3470-1133-4919-B2EA-F4CFF94F4F1F}"/>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29" name="Straight Arrow Connector 128">
              <a:extLst>
                <a:ext uri="{FF2B5EF4-FFF2-40B4-BE49-F238E27FC236}">
                  <a16:creationId xmlns:a16="http://schemas.microsoft.com/office/drawing/2014/main" id="{EFA6433E-009C-461C-9539-7614E7D0F2BE}"/>
                </a:ext>
              </a:extLst>
            </p:cNvPr>
            <p:cNvCxnSpPr>
              <a:cxnSpLocks/>
            </p:cNvCxnSpPr>
            <p:nvPr/>
          </p:nvCxnSpPr>
          <p:spPr>
            <a:xfrm flipV="1">
              <a:off x="10711136" y="2691227"/>
              <a:ext cx="0" cy="69225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541AD6CF-B457-4F08-971E-A69152BE0380}"/>
                </a:ext>
              </a:extLst>
            </p:cNvPr>
            <p:cNvSpPr txBox="1"/>
            <p:nvPr/>
          </p:nvSpPr>
          <p:spPr>
            <a:xfrm>
              <a:off x="10378819" y="2319772"/>
              <a:ext cx="664632" cy="364826"/>
            </a:xfrm>
            <a:prstGeom prst="rect">
              <a:avLst/>
            </a:prstGeom>
            <a:noFill/>
          </p:spPr>
          <p:txBody>
            <a:bodyPr wrap="square" rtlCol="0">
              <a:spAutoFit/>
            </a:bodyPr>
            <a:lstStyle/>
            <a:p>
              <a:r>
                <a:rPr lang="tr-TR" sz="1200" dirty="0">
                  <a:latin typeface="Arial Narrow" panose="020B0606020202030204" pitchFamily="34" charset="0"/>
                </a:rPr>
                <a:t>$10,000</a:t>
              </a:r>
              <a:endParaRPr lang="en-GB" sz="1200" dirty="0">
                <a:latin typeface="Arial Narrow" panose="020B0606020202030204" pitchFamily="34" charset="0"/>
              </a:endParaRPr>
            </a:p>
          </p:txBody>
        </p:sp>
      </p:grpSp>
      <p:grpSp>
        <p:nvGrpSpPr>
          <p:cNvPr id="166" name="Group 165">
            <a:extLst>
              <a:ext uri="{FF2B5EF4-FFF2-40B4-BE49-F238E27FC236}">
                <a16:creationId xmlns:a16="http://schemas.microsoft.com/office/drawing/2014/main" id="{5EF37A2B-1BE1-4640-A258-0A0CF5A9C600}"/>
              </a:ext>
            </a:extLst>
          </p:cNvPr>
          <p:cNvGrpSpPr/>
          <p:nvPr/>
        </p:nvGrpSpPr>
        <p:grpSpPr>
          <a:xfrm>
            <a:off x="7053212" y="5020838"/>
            <a:ext cx="4503500" cy="1071266"/>
            <a:chOff x="6761111" y="3010116"/>
            <a:chExt cx="4075218" cy="1410928"/>
          </a:xfrm>
        </p:grpSpPr>
        <p:sp>
          <p:nvSpPr>
            <p:cNvPr id="167" name="Rectangle 166">
              <a:extLst>
                <a:ext uri="{FF2B5EF4-FFF2-40B4-BE49-F238E27FC236}">
                  <a16:creationId xmlns:a16="http://schemas.microsoft.com/office/drawing/2014/main" id="{A6B40295-4F0D-438A-9605-371E4F2140EA}"/>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68" name="Rectangle 167">
              <a:extLst>
                <a:ext uri="{FF2B5EF4-FFF2-40B4-BE49-F238E27FC236}">
                  <a16:creationId xmlns:a16="http://schemas.microsoft.com/office/drawing/2014/main" id="{D2C29BCF-66CD-4B9E-B98C-5DA502344A80}"/>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69" name="Straight Connector 168">
              <a:extLst>
                <a:ext uri="{FF2B5EF4-FFF2-40B4-BE49-F238E27FC236}">
                  <a16:creationId xmlns:a16="http://schemas.microsoft.com/office/drawing/2014/main" id="{2B3310D3-2B07-418E-8DC2-90905244273D}"/>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022DD2C-8586-460F-BE14-13D566586390}"/>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37CAE1D-9D4F-4B20-974E-78FCDEE8E7B1}"/>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A1D6267-F835-474C-9D0B-14D66BA8F614}"/>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C033A78-16F0-44D7-8D02-22EFC65ECDFB}"/>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5AF2D72-6098-456A-AD28-6FB9B2C9014E}"/>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080CE4A-4248-4D10-AE03-0CA05603E5F6}"/>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749CEEF7-707D-4DE9-9F05-A0B05A976E92}"/>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77" name="TextBox 176">
              <a:extLst>
                <a:ext uri="{FF2B5EF4-FFF2-40B4-BE49-F238E27FC236}">
                  <a16:creationId xmlns:a16="http://schemas.microsoft.com/office/drawing/2014/main" id="{946E1337-328E-48C8-8081-DCF4582ED10B}"/>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78" name="TextBox 177">
              <a:extLst>
                <a:ext uri="{FF2B5EF4-FFF2-40B4-BE49-F238E27FC236}">
                  <a16:creationId xmlns:a16="http://schemas.microsoft.com/office/drawing/2014/main" id="{6962DB0C-35C2-4FFC-BAB0-3F1E110980D6}"/>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79" name="TextBox 178">
              <a:extLst>
                <a:ext uri="{FF2B5EF4-FFF2-40B4-BE49-F238E27FC236}">
                  <a16:creationId xmlns:a16="http://schemas.microsoft.com/office/drawing/2014/main" id="{9717BE5A-E809-47F4-8423-BDD972D65E69}"/>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80" name="TextBox 179">
              <a:extLst>
                <a:ext uri="{FF2B5EF4-FFF2-40B4-BE49-F238E27FC236}">
                  <a16:creationId xmlns:a16="http://schemas.microsoft.com/office/drawing/2014/main" id="{7EFA9474-D227-46F8-9E8C-2FBF1991D1C4}"/>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81" name="TextBox 180">
              <a:extLst>
                <a:ext uri="{FF2B5EF4-FFF2-40B4-BE49-F238E27FC236}">
                  <a16:creationId xmlns:a16="http://schemas.microsoft.com/office/drawing/2014/main" id="{82D3EFC7-93B0-4FCE-86D4-68FEFB9921E3}"/>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82" name="Straight Arrow Connector 181">
              <a:extLst>
                <a:ext uri="{FF2B5EF4-FFF2-40B4-BE49-F238E27FC236}">
                  <a16:creationId xmlns:a16="http://schemas.microsoft.com/office/drawing/2014/main" id="{0FFC53EC-183B-4657-A416-B079380BD36A}"/>
                </a:ext>
              </a:extLst>
            </p:cNvPr>
            <p:cNvCxnSpPr>
              <a:cxnSpLocks/>
            </p:cNvCxnSpPr>
            <p:nvPr/>
          </p:nvCxnSpPr>
          <p:spPr>
            <a:xfrm flipV="1">
              <a:off x="7094669" y="3924884"/>
              <a:ext cx="0" cy="222797"/>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D5B7BAF-2985-470C-ACE3-108D6555F4D3}"/>
                </a:ext>
              </a:extLst>
            </p:cNvPr>
            <p:cNvCxnSpPr>
              <a:cxnSpLocks/>
            </p:cNvCxnSpPr>
            <p:nvPr/>
          </p:nvCxnSpPr>
          <p:spPr>
            <a:xfrm flipV="1">
              <a:off x="7092586" y="3413396"/>
              <a:ext cx="0" cy="205948"/>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C4F8123-69C0-4832-9EB5-FC7486C7FA61}"/>
                </a:ext>
              </a:extLst>
            </p:cNvPr>
            <p:cNvCxnSpPr/>
            <p:nvPr/>
          </p:nvCxnSpPr>
          <p:spPr>
            <a:xfrm>
              <a:off x="7094669" y="3617263"/>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9B8522-F952-4CDA-8591-7947D19EEB19}"/>
                </a:ext>
              </a:extLst>
            </p:cNvPr>
            <p:cNvCxnSpPr/>
            <p:nvPr/>
          </p:nvCxnSpPr>
          <p:spPr>
            <a:xfrm>
              <a:off x="6973588" y="3810924"/>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E03640E-5750-414D-B5DC-C6789A672F92}"/>
                </a:ext>
              </a:extLst>
            </p:cNvPr>
            <p:cNvCxnSpPr/>
            <p:nvPr/>
          </p:nvCxnSpPr>
          <p:spPr>
            <a:xfrm flipV="1">
              <a:off x="6973588" y="3731222"/>
              <a:ext cx="242162" cy="79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5500A421-71CD-4A2B-9024-63840AC7594A}"/>
                </a:ext>
              </a:extLst>
            </p:cNvPr>
            <p:cNvSpPr txBox="1"/>
            <p:nvPr/>
          </p:nvSpPr>
          <p:spPr>
            <a:xfrm>
              <a:off x="6761111" y="4144045"/>
              <a:ext cx="664632" cy="276999"/>
            </a:xfrm>
            <a:prstGeom prst="rect">
              <a:avLst/>
            </a:prstGeom>
            <a:noFill/>
          </p:spPr>
          <p:txBody>
            <a:bodyPr wrap="square" rtlCol="0">
              <a:spAutoFit/>
            </a:bodyPr>
            <a:lstStyle/>
            <a:p>
              <a:r>
                <a:rPr lang="tr-TR" sz="1200" dirty="0">
                  <a:latin typeface="Arial Narrow" panose="020B0606020202030204" pitchFamily="34" charset="0"/>
                </a:rPr>
                <a:t>$50,000</a:t>
              </a:r>
              <a:endParaRPr lang="en-GB" sz="1200" dirty="0">
                <a:latin typeface="Arial Narrow" panose="020B0606020202030204" pitchFamily="34" charset="0"/>
              </a:endParaRPr>
            </a:p>
          </p:txBody>
        </p:sp>
      </p:grpSp>
      <p:sp>
        <p:nvSpPr>
          <p:cNvPr id="190" name="Rectangle 189">
            <a:extLst>
              <a:ext uri="{FF2B5EF4-FFF2-40B4-BE49-F238E27FC236}">
                <a16:creationId xmlns:a16="http://schemas.microsoft.com/office/drawing/2014/main" id="{96CA2C50-9F7B-4A84-969E-8A1696154B31}"/>
              </a:ext>
            </a:extLst>
          </p:cNvPr>
          <p:cNvSpPr/>
          <p:nvPr/>
        </p:nvSpPr>
        <p:spPr>
          <a:xfrm>
            <a:off x="9256653" y="31248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1" name="Rectangle 190">
            <a:extLst>
              <a:ext uri="{FF2B5EF4-FFF2-40B4-BE49-F238E27FC236}">
                <a16:creationId xmlns:a16="http://schemas.microsoft.com/office/drawing/2014/main" id="{295405F9-3783-47FB-9344-6221F087F0B4}"/>
              </a:ext>
            </a:extLst>
          </p:cNvPr>
          <p:cNvSpPr/>
          <p:nvPr/>
        </p:nvSpPr>
        <p:spPr>
          <a:xfrm>
            <a:off x="9256653" y="46447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2" name="Rectangle 191">
            <a:extLst>
              <a:ext uri="{FF2B5EF4-FFF2-40B4-BE49-F238E27FC236}">
                <a16:creationId xmlns:a16="http://schemas.microsoft.com/office/drawing/2014/main" id="{47B05B4B-9C5B-456B-96DD-32BC7C49076E}"/>
              </a:ext>
            </a:extLst>
          </p:cNvPr>
          <p:cNvSpPr/>
          <p:nvPr/>
        </p:nvSpPr>
        <p:spPr>
          <a:xfrm>
            <a:off x="5559515" y="3305325"/>
            <a:ext cx="389850" cy="584775"/>
          </a:xfrm>
          <a:prstGeom prst="rect">
            <a:avLst/>
          </a:prstGeom>
        </p:spPr>
        <p:txBody>
          <a:bodyPr wrap="none">
            <a:spAutoFit/>
          </a:bodyPr>
          <a:lstStyle/>
          <a:p>
            <a:r>
              <a:rPr lang="tr-TR" sz="3200" b="1" dirty="0">
                <a:solidFill>
                  <a:srgbClr val="0070C0"/>
                </a:solidFill>
                <a:latin typeface="Calibri" panose="020F0502020204030204" pitchFamily="34" charset="0"/>
                <a:cs typeface="Calibri" panose="020F0502020204030204" pitchFamily="34" charset="0"/>
              </a:rPr>
              <a:t>≈</a:t>
            </a:r>
            <a:endParaRPr lang="en-GB" sz="3200" b="1" dirty="0">
              <a:solidFill>
                <a:srgbClr val="0070C0"/>
              </a:solidFill>
            </a:endParaRPr>
          </a:p>
        </p:txBody>
      </p:sp>
    </p:spTree>
    <p:extLst>
      <p:ext uri="{BB962C8B-B14F-4D97-AF65-F5344CB8AC3E}">
        <p14:creationId xmlns:p14="http://schemas.microsoft.com/office/powerpoint/2010/main" val="27165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PW for Sample Problem</a:t>
            </a:r>
          </a:p>
        </p:txBody>
      </p:sp>
      <p:sp>
        <p:nvSpPr>
          <p:cNvPr id="3" name="Content Placeholder 2"/>
          <p:cNvSpPr>
            <a:spLocks noGrp="1"/>
          </p:cNvSpPr>
          <p:nvPr>
            <p:ph idx="1"/>
          </p:nvPr>
        </p:nvSpPr>
        <p:spPr>
          <a:xfrm>
            <a:off x="838200" y="1825625"/>
            <a:ext cx="6741695" cy="2205592"/>
          </a:xfrm>
        </p:spPr>
        <p:txBody>
          <a:bodyPr/>
          <a:lstStyle/>
          <a:p>
            <a:pPr>
              <a:tabLst>
                <a:tab pos="1973263" algn="l"/>
              </a:tabLst>
            </a:pPr>
            <a:r>
              <a:rPr lang="en-GB" dirty="0"/>
              <a:t>PW(</a:t>
            </a:r>
            <a:r>
              <a:rPr lang="tr-TR" dirty="0"/>
              <a:t>1</a:t>
            </a:r>
            <a:r>
              <a:rPr lang="en-GB" dirty="0"/>
              <a:t>0%)</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13</a:t>
            </a:fld>
            <a:endParaRPr lang="en-GB"/>
          </a:p>
        </p:txBody>
      </p:sp>
      <p:sp>
        <p:nvSpPr>
          <p:cNvPr id="11" name="Rectangle 10"/>
          <p:cNvSpPr/>
          <p:nvPr/>
        </p:nvSpPr>
        <p:spPr>
          <a:xfrm>
            <a:off x="2535015" y="1825625"/>
            <a:ext cx="4272413" cy="426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a:solidFill>
                  <a:srgbClr val="FF0000"/>
                </a:solidFill>
              </a:rPr>
              <a:t>= </a:t>
            </a:r>
            <a:r>
              <a:rPr lang="en-GB" sz="2800" b="1" dirty="0">
                <a:solidFill>
                  <a:srgbClr val="FF0000"/>
                </a:solidFill>
              </a:rPr>
              <a:t>?</a:t>
            </a:r>
            <a:endParaRPr lang="en-GB" b="1" dirty="0">
              <a:solidFill>
                <a:srgbClr val="FF0000"/>
              </a:solidFill>
            </a:endParaRPr>
          </a:p>
        </p:txBody>
      </p:sp>
      <p:sp>
        <p:nvSpPr>
          <p:cNvPr id="13" name="Content Placeholder 2"/>
          <p:cNvSpPr txBox="1">
            <a:spLocks/>
          </p:cNvSpPr>
          <p:nvPr/>
        </p:nvSpPr>
        <p:spPr>
          <a:xfrm>
            <a:off x="2535015" y="1813645"/>
            <a:ext cx="4813601" cy="49116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tabLst>
                <a:tab pos="1973263" algn="l"/>
              </a:tabLst>
            </a:pPr>
            <a:r>
              <a:rPr lang="tr-TR" dirty="0"/>
              <a:t>=      </a:t>
            </a:r>
            <a:r>
              <a:rPr lang="en-GB" dirty="0"/>
              <a:t>(20,000-2,500))(P/A,</a:t>
            </a:r>
            <a:r>
              <a:rPr lang="tr-TR" dirty="0"/>
              <a:t>1</a:t>
            </a:r>
            <a:r>
              <a:rPr lang="en-GB" dirty="0"/>
              <a:t>0%,5)</a:t>
            </a:r>
          </a:p>
        </p:txBody>
      </p:sp>
      <p:grpSp>
        <p:nvGrpSpPr>
          <p:cNvPr id="125" name="Group 124">
            <a:extLst>
              <a:ext uri="{FF2B5EF4-FFF2-40B4-BE49-F238E27FC236}">
                <a16:creationId xmlns:a16="http://schemas.microsoft.com/office/drawing/2014/main" id="{69D90759-4105-435C-9F93-546F8D6FECDA}"/>
              </a:ext>
            </a:extLst>
          </p:cNvPr>
          <p:cNvGrpSpPr/>
          <p:nvPr/>
        </p:nvGrpSpPr>
        <p:grpSpPr>
          <a:xfrm>
            <a:off x="7184365" y="1777307"/>
            <a:ext cx="4601234" cy="1544052"/>
            <a:chOff x="6879793" y="1777306"/>
            <a:chExt cx="4163658" cy="2033618"/>
          </a:xfrm>
        </p:grpSpPr>
        <p:sp>
          <p:nvSpPr>
            <p:cNvPr id="126" name="Rectangle 125">
              <a:extLst>
                <a:ext uri="{FF2B5EF4-FFF2-40B4-BE49-F238E27FC236}">
                  <a16:creationId xmlns:a16="http://schemas.microsoft.com/office/drawing/2014/main" id="{CC677B7C-AB5A-4C92-A7A9-EF2D01D2AB46}"/>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27" name="Rectangle 126">
              <a:extLst>
                <a:ext uri="{FF2B5EF4-FFF2-40B4-BE49-F238E27FC236}">
                  <a16:creationId xmlns:a16="http://schemas.microsoft.com/office/drawing/2014/main" id="{8E6BFA45-2664-4453-8047-05D90D43BFAF}"/>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28" name="Straight Connector 127">
              <a:extLst>
                <a:ext uri="{FF2B5EF4-FFF2-40B4-BE49-F238E27FC236}">
                  <a16:creationId xmlns:a16="http://schemas.microsoft.com/office/drawing/2014/main" id="{8F5857AD-58B0-4804-9460-0FA52851BE85}"/>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DA443AD-E4FA-410C-BE69-E9E25C4D9252}"/>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39CCF5B-22C2-44F2-89FF-C9E25F5989F1}"/>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A4F4FDE-0D23-4702-8BE9-9EB02C31EA66}"/>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F4C6C92-8D9C-48C6-A668-68D9CEBFF9AE}"/>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9E2F8CB-BBBB-4D95-8C08-7E76247AE807}"/>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401EE68-69C2-44B9-B709-F9FE9CA87D61}"/>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4E114DAA-462D-44BF-BD23-2A68B20BB28D}"/>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36" name="TextBox 135">
              <a:extLst>
                <a:ext uri="{FF2B5EF4-FFF2-40B4-BE49-F238E27FC236}">
                  <a16:creationId xmlns:a16="http://schemas.microsoft.com/office/drawing/2014/main" id="{D495BE64-244A-41D0-B94B-7ADED058A040}"/>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37" name="TextBox 136">
              <a:extLst>
                <a:ext uri="{FF2B5EF4-FFF2-40B4-BE49-F238E27FC236}">
                  <a16:creationId xmlns:a16="http://schemas.microsoft.com/office/drawing/2014/main" id="{D041CC42-2E18-4594-9895-D9419A3E5B5D}"/>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38" name="TextBox 137">
              <a:extLst>
                <a:ext uri="{FF2B5EF4-FFF2-40B4-BE49-F238E27FC236}">
                  <a16:creationId xmlns:a16="http://schemas.microsoft.com/office/drawing/2014/main" id="{856D3C6F-D61C-4703-B900-9DE22295E8BB}"/>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39" name="TextBox 138">
              <a:extLst>
                <a:ext uri="{FF2B5EF4-FFF2-40B4-BE49-F238E27FC236}">
                  <a16:creationId xmlns:a16="http://schemas.microsoft.com/office/drawing/2014/main" id="{D86DCD36-30D8-4994-BDDC-51704906B0DF}"/>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40" name="TextBox 139">
              <a:extLst>
                <a:ext uri="{FF2B5EF4-FFF2-40B4-BE49-F238E27FC236}">
                  <a16:creationId xmlns:a16="http://schemas.microsoft.com/office/drawing/2014/main" id="{AD05E91D-64D5-47D5-A48B-5ACEDAF28A5F}"/>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41" name="Straight Arrow Connector 140">
              <a:extLst>
                <a:ext uri="{FF2B5EF4-FFF2-40B4-BE49-F238E27FC236}">
                  <a16:creationId xmlns:a16="http://schemas.microsoft.com/office/drawing/2014/main" id="{741319F9-0EA4-45AA-9E0C-858BC1B782A5}"/>
                </a:ext>
              </a:extLst>
            </p:cNvPr>
            <p:cNvCxnSpPr>
              <a:cxnSpLocks/>
            </p:cNvCxnSpPr>
            <p:nvPr/>
          </p:nvCxnSpPr>
          <p:spPr>
            <a:xfrm flipV="1">
              <a:off x="774954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31D590D-4AFD-452D-8E69-2998755DFBA9}"/>
                </a:ext>
              </a:extLst>
            </p:cNvPr>
            <p:cNvSpPr txBox="1"/>
            <p:nvPr/>
          </p:nvSpPr>
          <p:spPr>
            <a:xfrm>
              <a:off x="741745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cxnSp>
          <p:nvCxnSpPr>
            <p:cNvPr id="143" name="Straight Arrow Connector 142">
              <a:extLst>
                <a:ext uri="{FF2B5EF4-FFF2-40B4-BE49-F238E27FC236}">
                  <a16:creationId xmlns:a16="http://schemas.microsoft.com/office/drawing/2014/main" id="{611B3D6C-AFA5-4D61-B1CB-738303AF69BB}"/>
                </a:ext>
              </a:extLst>
            </p:cNvPr>
            <p:cNvCxnSpPr>
              <a:cxnSpLocks/>
            </p:cNvCxnSpPr>
            <p:nvPr/>
          </p:nvCxnSpPr>
          <p:spPr>
            <a:xfrm flipV="1">
              <a:off x="8482890"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DA7200E-18CC-4DDA-8D46-CD164FA2AEC4}"/>
                </a:ext>
              </a:extLst>
            </p:cNvPr>
            <p:cNvCxnSpPr>
              <a:cxnSpLocks/>
            </p:cNvCxnSpPr>
            <p:nvPr/>
          </p:nvCxnSpPr>
          <p:spPr>
            <a:xfrm flipV="1">
              <a:off x="922940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0E90FF6-1890-4E7F-A0D8-F6C8900DBD76}"/>
                </a:ext>
              </a:extLst>
            </p:cNvPr>
            <p:cNvCxnSpPr>
              <a:cxnSpLocks/>
            </p:cNvCxnSpPr>
            <p:nvPr/>
          </p:nvCxnSpPr>
          <p:spPr>
            <a:xfrm flipV="1">
              <a:off x="9970664"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0C92F10-7C29-4D6B-A780-E4EDAF33A08E}"/>
                </a:ext>
              </a:extLst>
            </p:cNvPr>
            <p:cNvCxnSpPr>
              <a:cxnSpLocks/>
            </p:cNvCxnSpPr>
            <p:nvPr/>
          </p:nvCxnSpPr>
          <p:spPr>
            <a:xfrm flipV="1">
              <a:off x="10711136" y="2208628"/>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7393361-FCAA-4F83-8BB1-17169D6A23D5}"/>
                </a:ext>
              </a:extLst>
            </p:cNvPr>
            <p:cNvSpPr txBox="1"/>
            <p:nvPr/>
          </p:nvSpPr>
          <p:spPr>
            <a:xfrm>
              <a:off x="809037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48" name="TextBox 147">
              <a:extLst>
                <a:ext uri="{FF2B5EF4-FFF2-40B4-BE49-F238E27FC236}">
                  <a16:creationId xmlns:a16="http://schemas.microsoft.com/office/drawing/2014/main" id="{EBE48718-B63B-4B72-9B02-DB7B852177D2}"/>
                </a:ext>
              </a:extLst>
            </p:cNvPr>
            <p:cNvSpPr txBox="1"/>
            <p:nvPr/>
          </p:nvSpPr>
          <p:spPr>
            <a:xfrm>
              <a:off x="8841970"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49" name="TextBox 148">
              <a:extLst>
                <a:ext uri="{FF2B5EF4-FFF2-40B4-BE49-F238E27FC236}">
                  <a16:creationId xmlns:a16="http://schemas.microsoft.com/office/drawing/2014/main" id="{642DBBC5-2545-4D72-9CFA-578EAFBC60F0}"/>
                </a:ext>
              </a:extLst>
            </p:cNvPr>
            <p:cNvSpPr txBox="1"/>
            <p:nvPr/>
          </p:nvSpPr>
          <p:spPr>
            <a:xfrm>
              <a:off x="965145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50" name="TextBox 149">
              <a:extLst>
                <a:ext uri="{FF2B5EF4-FFF2-40B4-BE49-F238E27FC236}">
                  <a16:creationId xmlns:a16="http://schemas.microsoft.com/office/drawing/2014/main" id="{4A5CE9DB-62C7-496D-BD22-73E1B4CAB42E}"/>
                </a:ext>
              </a:extLst>
            </p:cNvPr>
            <p:cNvSpPr txBox="1"/>
            <p:nvPr/>
          </p:nvSpPr>
          <p:spPr>
            <a:xfrm>
              <a:off x="1037881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grpSp>
      <p:grpSp>
        <p:nvGrpSpPr>
          <p:cNvPr id="151" name="Group 150">
            <a:extLst>
              <a:ext uri="{FF2B5EF4-FFF2-40B4-BE49-F238E27FC236}">
                <a16:creationId xmlns:a16="http://schemas.microsoft.com/office/drawing/2014/main" id="{812CFA2C-146C-4CCE-A5BA-9F4434E37CE0}"/>
              </a:ext>
            </a:extLst>
          </p:cNvPr>
          <p:cNvGrpSpPr/>
          <p:nvPr/>
        </p:nvGrpSpPr>
        <p:grpSpPr>
          <a:xfrm>
            <a:off x="7184365" y="3435925"/>
            <a:ext cx="4601234" cy="1132177"/>
            <a:chOff x="6879793" y="2319772"/>
            <a:chExt cx="4163658" cy="1491152"/>
          </a:xfrm>
        </p:grpSpPr>
        <p:sp>
          <p:nvSpPr>
            <p:cNvPr id="152" name="Rectangle 151">
              <a:extLst>
                <a:ext uri="{FF2B5EF4-FFF2-40B4-BE49-F238E27FC236}">
                  <a16:creationId xmlns:a16="http://schemas.microsoft.com/office/drawing/2014/main" id="{142BFD9D-A72B-4C53-9753-17D41482C590}"/>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53" name="Rectangle 152">
              <a:extLst>
                <a:ext uri="{FF2B5EF4-FFF2-40B4-BE49-F238E27FC236}">
                  <a16:creationId xmlns:a16="http://schemas.microsoft.com/office/drawing/2014/main" id="{678E70B6-B0E5-4D1F-B12F-9EA671CA777E}"/>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54" name="Straight Connector 153">
              <a:extLst>
                <a:ext uri="{FF2B5EF4-FFF2-40B4-BE49-F238E27FC236}">
                  <a16:creationId xmlns:a16="http://schemas.microsoft.com/office/drawing/2014/main" id="{B13ED82D-EDCD-47D9-8B86-3F095CF3DED0}"/>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2173D45-D64B-4B2E-9209-C2D7C0B6C166}"/>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6730196-C619-44B1-A8BF-C8EA4285AD68}"/>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60B56F-8A18-470A-AA17-7A7E74C82DC1}"/>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62AF55C-0CD0-448F-9A3A-90E882547F32}"/>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25D7662-7ADC-4493-8F77-B2B059AD9D3E}"/>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153B5A2-2DB8-412F-8B71-2AA62E092473}"/>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B7084CA8-43AC-445A-859D-D41A16B7CBAE}"/>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62" name="TextBox 161">
              <a:extLst>
                <a:ext uri="{FF2B5EF4-FFF2-40B4-BE49-F238E27FC236}">
                  <a16:creationId xmlns:a16="http://schemas.microsoft.com/office/drawing/2014/main" id="{6B26A108-DA34-4DD0-9596-271C801D525C}"/>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63" name="TextBox 162">
              <a:extLst>
                <a:ext uri="{FF2B5EF4-FFF2-40B4-BE49-F238E27FC236}">
                  <a16:creationId xmlns:a16="http://schemas.microsoft.com/office/drawing/2014/main" id="{005A749C-85AD-44DB-96A2-79B46487CECA}"/>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64" name="TextBox 163">
              <a:extLst>
                <a:ext uri="{FF2B5EF4-FFF2-40B4-BE49-F238E27FC236}">
                  <a16:creationId xmlns:a16="http://schemas.microsoft.com/office/drawing/2014/main" id="{D19711E0-3C30-4578-B065-74AB9632C0DF}"/>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65" name="TextBox 164">
              <a:extLst>
                <a:ext uri="{FF2B5EF4-FFF2-40B4-BE49-F238E27FC236}">
                  <a16:creationId xmlns:a16="http://schemas.microsoft.com/office/drawing/2014/main" id="{752ACF1D-8927-492E-9941-8AD330CA121B}"/>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66" name="TextBox 165">
              <a:extLst>
                <a:ext uri="{FF2B5EF4-FFF2-40B4-BE49-F238E27FC236}">
                  <a16:creationId xmlns:a16="http://schemas.microsoft.com/office/drawing/2014/main" id="{9EB6D9A1-8DC9-452B-80A3-42367881479E}"/>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67" name="Straight Arrow Connector 166">
              <a:extLst>
                <a:ext uri="{FF2B5EF4-FFF2-40B4-BE49-F238E27FC236}">
                  <a16:creationId xmlns:a16="http://schemas.microsoft.com/office/drawing/2014/main" id="{977A3838-8356-40B6-BF17-33C8C34EAFAA}"/>
                </a:ext>
              </a:extLst>
            </p:cNvPr>
            <p:cNvCxnSpPr>
              <a:cxnSpLocks/>
            </p:cNvCxnSpPr>
            <p:nvPr/>
          </p:nvCxnSpPr>
          <p:spPr>
            <a:xfrm flipV="1">
              <a:off x="10711136" y="2691227"/>
              <a:ext cx="0" cy="69225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9ECC7F30-A135-450C-A22A-2CCF47812996}"/>
                </a:ext>
              </a:extLst>
            </p:cNvPr>
            <p:cNvSpPr txBox="1"/>
            <p:nvPr/>
          </p:nvSpPr>
          <p:spPr>
            <a:xfrm>
              <a:off x="10378819" y="2319772"/>
              <a:ext cx="664632" cy="364826"/>
            </a:xfrm>
            <a:prstGeom prst="rect">
              <a:avLst/>
            </a:prstGeom>
            <a:noFill/>
          </p:spPr>
          <p:txBody>
            <a:bodyPr wrap="square" rtlCol="0">
              <a:spAutoFit/>
            </a:bodyPr>
            <a:lstStyle/>
            <a:p>
              <a:r>
                <a:rPr lang="tr-TR" sz="1200" dirty="0">
                  <a:latin typeface="Arial Narrow" panose="020B0606020202030204" pitchFamily="34" charset="0"/>
                </a:rPr>
                <a:t>$10,000</a:t>
              </a:r>
              <a:endParaRPr lang="en-GB" sz="1200" dirty="0">
                <a:latin typeface="Arial Narrow" panose="020B0606020202030204" pitchFamily="34" charset="0"/>
              </a:endParaRPr>
            </a:p>
          </p:txBody>
        </p:sp>
      </p:grpSp>
      <p:grpSp>
        <p:nvGrpSpPr>
          <p:cNvPr id="169" name="Group 168">
            <a:extLst>
              <a:ext uri="{FF2B5EF4-FFF2-40B4-BE49-F238E27FC236}">
                <a16:creationId xmlns:a16="http://schemas.microsoft.com/office/drawing/2014/main" id="{1E0DD5F0-D475-47E5-9D6D-C2BF5DE2D2BF}"/>
              </a:ext>
            </a:extLst>
          </p:cNvPr>
          <p:cNvGrpSpPr/>
          <p:nvPr/>
        </p:nvGrpSpPr>
        <p:grpSpPr>
          <a:xfrm>
            <a:off x="7053212" y="5020838"/>
            <a:ext cx="4503500" cy="1071266"/>
            <a:chOff x="6761111" y="3010116"/>
            <a:chExt cx="4075218" cy="1410928"/>
          </a:xfrm>
        </p:grpSpPr>
        <p:sp>
          <p:nvSpPr>
            <p:cNvPr id="170" name="Rectangle 169">
              <a:extLst>
                <a:ext uri="{FF2B5EF4-FFF2-40B4-BE49-F238E27FC236}">
                  <a16:creationId xmlns:a16="http://schemas.microsoft.com/office/drawing/2014/main" id="{AEDB2EFD-2835-4F57-B37E-4957406EC8A4}"/>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71" name="Rectangle 170">
              <a:extLst>
                <a:ext uri="{FF2B5EF4-FFF2-40B4-BE49-F238E27FC236}">
                  <a16:creationId xmlns:a16="http://schemas.microsoft.com/office/drawing/2014/main" id="{EE626F8F-4A73-4AD6-A370-CB486EEB32F6}"/>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72" name="Straight Connector 171">
              <a:extLst>
                <a:ext uri="{FF2B5EF4-FFF2-40B4-BE49-F238E27FC236}">
                  <a16:creationId xmlns:a16="http://schemas.microsoft.com/office/drawing/2014/main" id="{455B5DE4-9F69-4195-9978-2FBE671269B0}"/>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2F88D14-5E43-42CC-98FB-175B1F8D8266}"/>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210EA3-5DC8-4D45-9B72-D4195BC70460}"/>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CED38C-1360-42A0-97C1-0B4F697E3DB5}"/>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C615A68-3A31-4622-9562-956F0CAC9B65}"/>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2F8BA0F-A77B-40C6-B95C-01C1AA4F8340}"/>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71EB484-6A9B-4FC7-83ED-D7FF43E97E9E}"/>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B8F25DBE-E8BB-4379-8CE3-A429928D0CE6}"/>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80" name="TextBox 179">
              <a:extLst>
                <a:ext uri="{FF2B5EF4-FFF2-40B4-BE49-F238E27FC236}">
                  <a16:creationId xmlns:a16="http://schemas.microsoft.com/office/drawing/2014/main" id="{5CB7EF69-0E05-4127-8518-D72AE32770F0}"/>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81" name="TextBox 180">
              <a:extLst>
                <a:ext uri="{FF2B5EF4-FFF2-40B4-BE49-F238E27FC236}">
                  <a16:creationId xmlns:a16="http://schemas.microsoft.com/office/drawing/2014/main" id="{342AB8E4-0060-4829-B70F-484FAEBCDC0F}"/>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82" name="TextBox 181">
              <a:extLst>
                <a:ext uri="{FF2B5EF4-FFF2-40B4-BE49-F238E27FC236}">
                  <a16:creationId xmlns:a16="http://schemas.microsoft.com/office/drawing/2014/main" id="{4A7ED246-C41D-42CF-9D00-3D880266B423}"/>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83" name="TextBox 182">
              <a:extLst>
                <a:ext uri="{FF2B5EF4-FFF2-40B4-BE49-F238E27FC236}">
                  <a16:creationId xmlns:a16="http://schemas.microsoft.com/office/drawing/2014/main" id="{C411620F-0F9D-4C94-87CC-44A60685C90F}"/>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84" name="TextBox 183">
              <a:extLst>
                <a:ext uri="{FF2B5EF4-FFF2-40B4-BE49-F238E27FC236}">
                  <a16:creationId xmlns:a16="http://schemas.microsoft.com/office/drawing/2014/main" id="{C8FCCF5A-16C4-4E96-9412-BC9841D14F93}"/>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85" name="Straight Arrow Connector 184">
              <a:extLst>
                <a:ext uri="{FF2B5EF4-FFF2-40B4-BE49-F238E27FC236}">
                  <a16:creationId xmlns:a16="http://schemas.microsoft.com/office/drawing/2014/main" id="{97F68538-CFB2-495D-8534-9CD7A82750C9}"/>
                </a:ext>
              </a:extLst>
            </p:cNvPr>
            <p:cNvCxnSpPr>
              <a:cxnSpLocks/>
            </p:cNvCxnSpPr>
            <p:nvPr/>
          </p:nvCxnSpPr>
          <p:spPr>
            <a:xfrm flipV="1">
              <a:off x="7094669" y="3924884"/>
              <a:ext cx="0" cy="222797"/>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ED516-D2C5-4CD8-BEF1-E6E7BAD42726}"/>
                </a:ext>
              </a:extLst>
            </p:cNvPr>
            <p:cNvCxnSpPr>
              <a:cxnSpLocks/>
            </p:cNvCxnSpPr>
            <p:nvPr/>
          </p:nvCxnSpPr>
          <p:spPr>
            <a:xfrm flipV="1">
              <a:off x="7092586" y="3413396"/>
              <a:ext cx="0" cy="205948"/>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B060E84-E7BE-4A28-BFAA-F8469E4CB7F4}"/>
                </a:ext>
              </a:extLst>
            </p:cNvPr>
            <p:cNvCxnSpPr/>
            <p:nvPr/>
          </p:nvCxnSpPr>
          <p:spPr>
            <a:xfrm>
              <a:off x="7094669" y="3617263"/>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2AC227A-29C6-4CAE-B02B-A74EA0EF9678}"/>
                </a:ext>
              </a:extLst>
            </p:cNvPr>
            <p:cNvCxnSpPr/>
            <p:nvPr/>
          </p:nvCxnSpPr>
          <p:spPr>
            <a:xfrm>
              <a:off x="6973588" y="3810924"/>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A3DE553-A0CD-41CE-BE8B-0C2CD69D3CC5}"/>
                </a:ext>
              </a:extLst>
            </p:cNvPr>
            <p:cNvCxnSpPr/>
            <p:nvPr/>
          </p:nvCxnSpPr>
          <p:spPr>
            <a:xfrm flipV="1">
              <a:off x="6973588" y="3731222"/>
              <a:ext cx="242162" cy="79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7AF08E97-CBCD-4BB9-A1F7-AA5D81AEB7F6}"/>
                </a:ext>
              </a:extLst>
            </p:cNvPr>
            <p:cNvSpPr txBox="1"/>
            <p:nvPr/>
          </p:nvSpPr>
          <p:spPr>
            <a:xfrm>
              <a:off x="6761111" y="4144045"/>
              <a:ext cx="664632" cy="276999"/>
            </a:xfrm>
            <a:prstGeom prst="rect">
              <a:avLst/>
            </a:prstGeom>
            <a:noFill/>
          </p:spPr>
          <p:txBody>
            <a:bodyPr wrap="square" rtlCol="0">
              <a:spAutoFit/>
            </a:bodyPr>
            <a:lstStyle/>
            <a:p>
              <a:r>
                <a:rPr lang="tr-TR" sz="1200" dirty="0">
                  <a:latin typeface="Arial Narrow" panose="020B0606020202030204" pitchFamily="34" charset="0"/>
                </a:rPr>
                <a:t>$50,000</a:t>
              </a:r>
              <a:endParaRPr lang="en-GB" sz="1200" dirty="0">
                <a:latin typeface="Arial Narrow" panose="020B0606020202030204" pitchFamily="34" charset="0"/>
              </a:endParaRPr>
            </a:p>
          </p:txBody>
        </p:sp>
      </p:grpSp>
      <p:sp>
        <p:nvSpPr>
          <p:cNvPr id="191" name="Rectangle 190">
            <a:extLst>
              <a:ext uri="{FF2B5EF4-FFF2-40B4-BE49-F238E27FC236}">
                <a16:creationId xmlns:a16="http://schemas.microsoft.com/office/drawing/2014/main" id="{51E3F166-9FEC-488E-8E49-E32D143535D9}"/>
              </a:ext>
            </a:extLst>
          </p:cNvPr>
          <p:cNvSpPr/>
          <p:nvPr/>
        </p:nvSpPr>
        <p:spPr>
          <a:xfrm>
            <a:off x="9256653" y="31248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2" name="Rectangle 191">
            <a:extLst>
              <a:ext uri="{FF2B5EF4-FFF2-40B4-BE49-F238E27FC236}">
                <a16:creationId xmlns:a16="http://schemas.microsoft.com/office/drawing/2014/main" id="{C6552647-F895-4995-8E91-5EC882CA6117}"/>
              </a:ext>
            </a:extLst>
          </p:cNvPr>
          <p:cNvSpPr/>
          <p:nvPr/>
        </p:nvSpPr>
        <p:spPr>
          <a:xfrm>
            <a:off x="9256653" y="46447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4" name="Rectangle 193">
            <a:extLst>
              <a:ext uri="{FF2B5EF4-FFF2-40B4-BE49-F238E27FC236}">
                <a16:creationId xmlns:a16="http://schemas.microsoft.com/office/drawing/2014/main" id="{28FF9C9C-4886-4EE1-8092-514FD604705C}"/>
              </a:ext>
            </a:extLst>
          </p:cNvPr>
          <p:cNvSpPr/>
          <p:nvPr/>
        </p:nvSpPr>
        <p:spPr>
          <a:xfrm>
            <a:off x="4960290" y="31248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5" name="Rectangle 194">
            <a:extLst>
              <a:ext uri="{FF2B5EF4-FFF2-40B4-BE49-F238E27FC236}">
                <a16:creationId xmlns:a16="http://schemas.microsoft.com/office/drawing/2014/main" id="{E1303052-EA2C-45DA-873A-74B8171A3C22}"/>
              </a:ext>
            </a:extLst>
          </p:cNvPr>
          <p:cNvSpPr/>
          <p:nvPr/>
        </p:nvSpPr>
        <p:spPr>
          <a:xfrm>
            <a:off x="4960290" y="46447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7" name="Content Placeholder 2">
            <a:extLst>
              <a:ext uri="{FF2B5EF4-FFF2-40B4-BE49-F238E27FC236}">
                <a16:creationId xmlns:a16="http://schemas.microsoft.com/office/drawing/2014/main" id="{A81C9671-C78D-4D7E-BFD7-24E570104687}"/>
              </a:ext>
            </a:extLst>
          </p:cNvPr>
          <p:cNvSpPr txBox="1">
            <a:spLocks/>
          </p:cNvSpPr>
          <p:nvPr/>
        </p:nvSpPr>
        <p:spPr>
          <a:xfrm>
            <a:off x="2535015" y="3691298"/>
            <a:ext cx="4813601" cy="49116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tabLst>
                <a:tab pos="1973263" algn="l"/>
              </a:tabLst>
            </a:pPr>
            <a:r>
              <a:rPr lang="en-GB" dirty="0"/>
              <a:t>10,000(P/F, </a:t>
            </a:r>
            <a:r>
              <a:rPr lang="tr-TR" dirty="0"/>
              <a:t>1</a:t>
            </a:r>
            <a:r>
              <a:rPr lang="en-GB" dirty="0"/>
              <a:t>0%, 5)</a:t>
            </a:r>
            <a:endParaRPr lang="tr-TR" dirty="0"/>
          </a:p>
        </p:txBody>
      </p:sp>
      <p:sp>
        <p:nvSpPr>
          <p:cNvPr id="198" name="Content Placeholder 2">
            <a:extLst>
              <a:ext uri="{FF2B5EF4-FFF2-40B4-BE49-F238E27FC236}">
                <a16:creationId xmlns:a16="http://schemas.microsoft.com/office/drawing/2014/main" id="{2998C7AA-40FB-4771-AB94-7AA9BCCE2378}"/>
              </a:ext>
            </a:extLst>
          </p:cNvPr>
          <p:cNvSpPr txBox="1">
            <a:spLocks/>
          </p:cNvSpPr>
          <p:nvPr/>
        </p:nvSpPr>
        <p:spPr>
          <a:xfrm>
            <a:off x="2863516" y="5166155"/>
            <a:ext cx="4485100" cy="49116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tabLst>
                <a:tab pos="1973263" algn="l"/>
              </a:tabLst>
            </a:pPr>
            <a:r>
              <a:rPr lang="tr-TR" dirty="0"/>
              <a:t>-5</a:t>
            </a:r>
            <a:r>
              <a:rPr lang="en-GB" dirty="0"/>
              <a:t>0,000</a:t>
            </a:r>
            <a:endParaRPr lang="tr-TR" dirty="0"/>
          </a:p>
        </p:txBody>
      </p:sp>
    </p:spTree>
    <p:extLst>
      <p:ext uri="{BB962C8B-B14F-4D97-AF65-F5344CB8AC3E}">
        <p14:creationId xmlns:p14="http://schemas.microsoft.com/office/powerpoint/2010/main" val="15306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4" grpId="0"/>
      <p:bldP spid="195" grpId="0"/>
      <p:bldP spid="197" grpId="0" animBg="1"/>
      <p:bldP spid="1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PW for Sample Problem</a:t>
            </a:r>
          </a:p>
        </p:txBody>
      </p:sp>
      <p:sp>
        <p:nvSpPr>
          <p:cNvPr id="3" name="Content Placeholder 2"/>
          <p:cNvSpPr>
            <a:spLocks noGrp="1"/>
          </p:cNvSpPr>
          <p:nvPr>
            <p:ph idx="1"/>
          </p:nvPr>
        </p:nvSpPr>
        <p:spPr>
          <a:xfrm>
            <a:off x="838200" y="1825625"/>
            <a:ext cx="6741695" cy="2205592"/>
          </a:xfrm>
        </p:spPr>
        <p:txBody>
          <a:bodyPr/>
          <a:lstStyle/>
          <a:p>
            <a:pPr>
              <a:tabLst>
                <a:tab pos="1973263" algn="l"/>
              </a:tabLst>
            </a:pPr>
            <a:r>
              <a:rPr lang="en-GB" dirty="0"/>
              <a:t>PW(</a:t>
            </a:r>
            <a:r>
              <a:rPr lang="tr-TR" dirty="0"/>
              <a:t>1</a:t>
            </a:r>
            <a:r>
              <a:rPr lang="en-GB" dirty="0"/>
              <a:t>0%)</a:t>
            </a:r>
            <a:r>
              <a:rPr lang="tr-TR" dirty="0"/>
              <a:t> = </a:t>
            </a:r>
            <a:r>
              <a:rPr lang="en-GB" dirty="0"/>
              <a:t>$22,548</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14</a:t>
            </a:fld>
            <a:endParaRPr lang="en-GB"/>
          </a:p>
        </p:txBody>
      </p:sp>
      <p:sp>
        <p:nvSpPr>
          <p:cNvPr id="10" name="Content Placeholder 2"/>
          <p:cNvSpPr txBox="1">
            <a:spLocks/>
          </p:cNvSpPr>
          <p:nvPr/>
        </p:nvSpPr>
        <p:spPr>
          <a:xfrm>
            <a:off x="838201" y="4123968"/>
            <a:ext cx="4058652" cy="2205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973263" algn="l"/>
              </a:tabLst>
            </a:pPr>
            <a:r>
              <a:rPr lang="en-US" dirty="0"/>
              <a:t>Since PW(</a:t>
            </a:r>
            <a:r>
              <a:rPr lang="tr-TR" dirty="0"/>
              <a:t>1</a:t>
            </a:r>
            <a:r>
              <a:rPr lang="en-US" dirty="0"/>
              <a:t>0%) </a:t>
            </a:r>
            <a:r>
              <a:rPr lang="en-US" b="1" dirty="0">
                <a:solidFill>
                  <a:srgbClr val="00B050"/>
                </a:solidFill>
              </a:rPr>
              <a:t>≥</a:t>
            </a:r>
            <a:r>
              <a:rPr lang="en-US" dirty="0"/>
              <a:t> 0, the project is profitable</a:t>
            </a:r>
          </a:p>
        </p:txBody>
      </p:sp>
      <p:grpSp>
        <p:nvGrpSpPr>
          <p:cNvPr id="125" name="Group 124">
            <a:extLst>
              <a:ext uri="{FF2B5EF4-FFF2-40B4-BE49-F238E27FC236}">
                <a16:creationId xmlns:a16="http://schemas.microsoft.com/office/drawing/2014/main" id="{69D90759-4105-435C-9F93-546F8D6FECDA}"/>
              </a:ext>
            </a:extLst>
          </p:cNvPr>
          <p:cNvGrpSpPr/>
          <p:nvPr/>
        </p:nvGrpSpPr>
        <p:grpSpPr>
          <a:xfrm>
            <a:off x="7184365" y="1777307"/>
            <a:ext cx="4601234" cy="1544052"/>
            <a:chOff x="6879793" y="1777306"/>
            <a:chExt cx="4163658" cy="2033618"/>
          </a:xfrm>
        </p:grpSpPr>
        <p:sp>
          <p:nvSpPr>
            <p:cNvPr id="126" name="Rectangle 125">
              <a:extLst>
                <a:ext uri="{FF2B5EF4-FFF2-40B4-BE49-F238E27FC236}">
                  <a16:creationId xmlns:a16="http://schemas.microsoft.com/office/drawing/2014/main" id="{CC677B7C-AB5A-4C92-A7A9-EF2D01D2AB46}"/>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27" name="Rectangle 126">
              <a:extLst>
                <a:ext uri="{FF2B5EF4-FFF2-40B4-BE49-F238E27FC236}">
                  <a16:creationId xmlns:a16="http://schemas.microsoft.com/office/drawing/2014/main" id="{8E6BFA45-2664-4453-8047-05D90D43BFAF}"/>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28" name="Straight Connector 127">
              <a:extLst>
                <a:ext uri="{FF2B5EF4-FFF2-40B4-BE49-F238E27FC236}">
                  <a16:creationId xmlns:a16="http://schemas.microsoft.com/office/drawing/2014/main" id="{8F5857AD-58B0-4804-9460-0FA52851BE85}"/>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DA443AD-E4FA-410C-BE69-E9E25C4D9252}"/>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39CCF5B-22C2-44F2-89FF-C9E25F5989F1}"/>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A4F4FDE-0D23-4702-8BE9-9EB02C31EA66}"/>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F4C6C92-8D9C-48C6-A668-68D9CEBFF9AE}"/>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9E2F8CB-BBBB-4D95-8C08-7E76247AE807}"/>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401EE68-69C2-44B9-B709-F9FE9CA87D61}"/>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4E114DAA-462D-44BF-BD23-2A68B20BB28D}"/>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36" name="TextBox 135">
              <a:extLst>
                <a:ext uri="{FF2B5EF4-FFF2-40B4-BE49-F238E27FC236}">
                  <a16:creationId xmlns:a16="http://schemas.microsoft.com/office/drawing/2014/main" id="{D495BE64-244A-41D0-B94B-7ADED058A040}"/>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37" name="TextBox 136">
              <a:extLst>
                <a:ext uri="{FF2B5EF4-FFF2-40B4-BE49-F238E27FC236}">
                  <a16:creationId xmlns:a16="http://schemas.microsoft.com/office/drawing/2014/main" id="{D041CC42-2E18-4594-9895-D9419A3E5B5D}"/>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38" name="TextBox 137">
              <a:extLst>
                <a:ext uri="{FF2B5EF4-FFF2-40B4-BE49-F238E27FC236}">
                  <a16:creationId xmlns:a16="http://schemas.microsoft.com/office/drawing/2014/main" id="{856D3C6F-D61C-4703-B900-9DE22295E8BB}"/>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39" name="TextBox 138">
              <a:extLst>
                <a:ext uri="{FF2B5EF4-FFF2-40B4-BE49-F238E27FC236}">
                  <a16:creationId xmlns:a16="http://schemas.microsoft.com/office/drawing/2014/main" id="{D86DCD36-30D8-4994-BDDC-51704906B0DF}"/>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40" name="TextBox 139">
              <a:extLst>
                <a:ext uri="{FF2B5EF4-FFF2-40B4-BE49-F238E27FC236}">
                  <a16:creationId xmlns:a16="http://schemas.microsoft.com/office/drawing/2014/main" id="{AD05E91D-64D5-47D5-A48B-5ACEDAF28A5F}"/>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41" name="Straight Arrow Connector 140">
              <a:extLst>
                <a:ext uri="{FF2B5EF4-FFF2-40B4-BE49-F238E27FC236}">
                  <a16:creationId xmlns:a16="http://schemas.microsoft.com/office/drawing/2014/main" id="{741319F9-0EA4-45AA-9E0C-858BC1B782A5}"/>
                </a:ext>
              </a:extLst>
            </p:cNvPr>
            <p:cNvCxnSpPr>
              <a:cxnSpLocks/>
            </p:cNvCxnSpPr>
            <p:nvPr/>
          </p:nvCxnSpPr>
          <p:spPr>
            <a:xfrm flipV="1">
              <a:off x="774954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31D590D-4AFD-452D-8E69-2998755DFBA9}"/>
                </a:ext>
              </a:extLst>
            </p:cNvPr>
            <p:cNvSpPr txBox="1"/>
            <p:nvPr/>
          </p:nvSpPr>
          <p:spPr>
            <a:xfrm>
              <a:off x="741745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cxnSp>
          <p:nvCxnSpPr>
            <p:cNvPr id="143" name="Straight Arrow Connector 142">
              <a:extLst>
                <a:ext uri="{FF2B5EF4-FFF2-40B4-BE49-F238E27FC236}">
                  <a16:creationId xmlns:a16="http://schemas.microsoft.com/office/drawing/2014/main" id="{611B3D6C-AFA5-4D61-B1CB-738303AF69BB}"/>
                </a:ext>
              </a:extLst>
            </p:cNvPr>
            <p:cNvCxnSpPr>
              <a:cxnSpLocks/>
            </p:cNvCxnSpPr>
            <p:nvPr/>
          </p:nvCxnSpPr>
          <p:spPr>
            <a:xfrm flipV="1">
              <a:off x="8482890"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DA7200E-18CC-4DDA-8D46-CD164FA2AEC4}"/>
                </a:ext>
              </a:extLst>
            </p:cNvPr>
            <p:cNvCxnSpPr>
              <a:cxnSpLocks/>
            </p:cNvCxnSpPr>
            <p:nvPr/>
          </p:nvCxnSpPr>
          <p:spPr>
            <a:xfrm flipV="1">
              <a:off x="9229403"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0E90FF6-1890-4E7F-A0D8-F6C8900DBD76}"/>
                </a:ext>
              </a:extLst>
            </p:cNvPr>
            <p:cNvCxnSpPr>
              <a:cxnSpLocks/>
            </p:cNvCxnSpPr>
            <p:nvPr/>
          </p:nvCxnSpPr>
          <p:spPr>
            <a:xfrm flipV="1">
              <a:off x="9970664" y="2195929"/>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0C92F10-7C29-4D6B-A780-E4EDAF33A08E}"/>
                </a:ext>
              </a:extLst>
            </p:cNvPr>
            <p:cNvCxnSpPr>
              <a:cxnSpLocks/>
            </p:cNvCxnSpPr>
            <p:nvPr/>
          </p:nvCxnSpPr>
          <p:spPr>
            <a:xfrm flipV="1">
              <a:off x="10711136" y="2208628"/>
              <a:ext cx="0" cy="12132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7393361-FCAA-4F83-8BB1-17169D6A23D5}"/>
                </a:ext>
              </a:extLst>
            </p:cNvPr>
            <p:cNvSpPr txBox="1"/>
            <p:nvPr/>
          </p:nvSpPr>
          <p:spPr>
            <a:xfrm>
              <a:off x="8090375"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48" name="TextBox 147">
              <a:extLst>
                <a:ext uri="{FF2B5EF4-FFF2-40B4-BE49-F238E27FC236}">
                  <a16:creationId xmlns:a16="http://schemas.microsoft.com/office/drawing/2014/main" id="{EBE48718-B63B-4B72-9B02-DB7B852177D2}"/>
                </a:ext>
              </a:extLst>
            </p:cNvPr>
            <p:cNvSpPr txBox="1"/>
            <p:nvPr/>
          </p:nvSpPr>
          <p:spPr>
            <a:xfrm>
              <a:off x="8841970"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49" name="TextBox 148">
              <a:extLst>
                <a:ext uri="{FF2B5EF4-FFF2-40B4-BE49-F238E27FC236}">
                  <a16:creationId xmlns:a16="http://schemas.microsoft.com/office/drawing/2014/main" id="{642DBBC5-2545-4D72-9CFA-578EAFBC60F0}"/>
                </a:ext>
              </a:extLst>
            </p:cNvPr>
            <p:cNvSpPr txBox="1"/>
            <p:nvPr/>
          </p:nvSpPr>
          <p:spPr>
            <a:xfrm>
              <a:off x="965145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sp>
          <p:nvSpPr>
            <p:cNvPr id="150" name="TextBox 149">
              <a:extLst>
                <a:ext uri="{FF2B5EF4-FFF2-40B4-BE49-F238E27FC236}">
                  <a16:creationId xmlns:a16="http://schemas.microsoft.com/office/drawing/2014/main" id="{4A5CE9DB-62C7-496D-BD22-73E1B4CAB42E}"/>
                </a:ext>
              </a:extLst>
            </p:cNvPr>
            <p:cNvSpPr txBox="1"/>
            <p:nvPr/>
          </p:nvSpPr>
          <p:spPr>
            <a:xfrm>
              <a:off x="10378819" y="1777306"/>
              <a:ext cx="664632" cy="276999"/>
            </a:xfrm>
            <a:prstGeom prst="rect">
              <a:avLst/>
            </a:prstGeom>
            <a:noFill/>
          </p:spPr>
          <p:txBody>
            <a:bodyPr wrap="square" rtlCol="0">
              <a:spAutoFit/>
            </a:bodyPr>
            <a:lstStyle/>
            <a:p>
              <a:r>
                <a:rPr lang="tr-TR" sz="1200" dirty="0">
                  <a:latin typeface="Arial Narrow" panose="020B0606020202030204" pitchFamily="34" charset="0"/>
                </a:rPr>
                <a:t>$17,500</a:t>
              </a:r>
              <a:endParaRPr lang="en-GB" sz="1200" dirty="0">
                <a:latin typeface="Arial Narrow" panose="020B0606020202030204" pitchFamily="34" charset="0"/>
              </a:endParaRPr>
            </a:p>
          </p:txBody>
        </p:sp>
      </p:grpSp>
      <p:grpSp>
        <p:nvGrpSpPr>
          <p:cNvPr id="151" name="Group 150">
            <a:extLst>
              <a:ext uri="{FF2B5EF4-FFF2-40B4-BE49-F238E27FC236}">
                <a16:creationId xmlns:a16="http://schemas.microsoft.com/office/drawing/2014/main" id="{812CFA2C-146C-4CCE-A5BA-9F4434E37CE0}"/>
              </a:ext>
            </a:extLst>
          </p:cNvPr>
          <p:cNvGrpSpPr/>
          <p:nvPr/>
        </p:nvGrpSpPr>
        <p:grpSpPr>
          <a:xfrm>
            <a:off x="7184365" y="3435925"/>
            <a:ext cx="4601234" cy="1132177"/>
            <a:chOff x="6879793" y="2319772"/>
            <a:chExt cx="4163658" cy="1491152"/>
          </a:xfrm>
        </p:grpSpPr>
        <p:sp>
          <p:nvSpPr>
            <p:cNvPr id="152" name="Rectangle 151">
              <a:extLst>
                <a:ext uri="{FF2B5EF4-FFF2-40B4-BE49-F238E27FC236}">
                  <a16:creationId xmlns:a16="http://schemas.microsoft.com/office/drawing/2014/main" id="{142BFD9D-A72B-4C53-9753-17D41482C590}"/>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53" name="Rectangle 152">
              <a:extLst>
                <a:ext uri="{FF2B5EF4-FFF2-40B4-BE49-F238E27FC236}">
                  <a16:creationId xmlns:a16="http://schemas.microsoft.com/office/drawing/2014/main" id="{678E70B6-B0E5-4D1F-B12F-9EA671CA777E}"/>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54" name="Straight Connector 153">
              <a:extLst>
                <a:ext uri="{FF2B5EF4-FFF2-40B4-BE49-F238E27FC236}">
                  <a16:creationId xmlns:a16="http://schemas.microsoft.com/office/drawing/2014/main" id="{B13ED82D-EDCD-47D9-8B86-3F095CF3DED0}"/>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2173D45-D64B-4B2E-9209-C2D7C0B6C166}"/>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6730196-C619-44B1-A8BF-C8EA4285AD68}"/>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60B56F-8A18-470A-AA17-7A7E74C82DC1}"/>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62AF55C-0CD0-448F-9A3A-90E882547F32}"/>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25D7662-7ADC-4493-8F77-B2B059AD9D3E}"/>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153B5A2-2DB8-412F-8B71-2AA62E092473}"/>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B7084CA8-43AC-445A-859D-D41A16B7CBAE}"/>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62" name="TextBox 161">
              <a:extLst>
                <a:ext uri="{FF2B5EF4-FFF2-40B4-BE49-F238E27FC236}">
                  <a16:creationId xmlns:a16="http://schemas.microsoft.com/office/drawing/2014/main" id="{6B26A108-DA34-4DD0-9596-271C801D525C}"/>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63" name="TextBox 162">
              <a:extLst>
                <a:ext uri="{FF2B5EF4-FFF2-40B4-BE49-F238E27FC236}">
                  <a16:creationId xmlns:a16="http://schemas.microsoft.com/office/drawing/2014/main" id="{005A749C-85AD-44DB-96A2-79B46487CECA}"/>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64" name="TextBox 163">
              <a:extLst>
                <a:ext uri="{FF2B5EF4-FFF2-40B4-BE49-F238E27FC236}">
                  <a16:creationId xmlns:a16="http://schemas.microsoft.com/office/drawing/2014/main" id="{D19711E0-3C30-4578-B065-74AB9632C0DF}"/>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65" name="TextBox 164">
              <a:extLst>
                <a:ext uri="{FF2B5EF4-FFF2-40B4-BE49-F238E27FC236}">
                  <a16:creationId xmlns:a16="http://schemas.microsoft.com/office/drawing/2014/main" id="{752ACF1D-8927-492E-9941-8AD330CA121B}"/>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66" name="TextBox 165">
              <a:extLst>
                <a:ext uri="{FF2B5EF4-FFF2-40B4-BE49-F238E27FC236}">
                  <a16:creationId xmlns:a16="http://schemas.microsoft.com/office/drawing/2014/main" id="{9EB6D9A1-8DC9-452B-80A3-42367881479E}"/>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67" name="Straight Arrow Connector 166">
              <a:extLst>
                <a:ext uri="{FF2B5EF4-FFF2-40B4-BE49-F238E27FC236}">
                  <a16:creationId xmlns:a16="http://schemas.microsoft.com/office/drawing/2014/main" id="{977A3838-8356-40B6-BF17-33C8C34EAFAA}"/>
                </a:ext>
              </a:extLst>
            </p:cNvPr>
            <p:cNvCxnSpPr>
              <a:cxnSpLocks/>
            </p:cNvCxnSpPr>
            <p:nvPr/>
          </p:nvCxnSpPr>
          <p:spPr>
            <a:xfrm flipV="1">
              <a:off x="10711136" y="2691227"/>
              <a:ext cx="0" cy="69225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9ECC7F30-A135-450C-A22A-2CCF47812996}"/>
                </a:ext>
              </a:extLst>
            </p:cNvPr>
            <p:cNvSpPr txBox="1"/>
            <p:nvPr/>
          </p:nvSpPr>
          <p:spPr>
            <a:xfrm>
              <a:off x="10378819" y="2319772"/>
              <a:ext cx="664632" cy="364826"/>
            </a:xfrm>
            <a:prstGeom prst="rect">
              <a:avLst/>
            </a:prstGeom>
            <a:noFill/>
          </p:spPr>
          <p:txBody>
            <a:bodyPr wrap="square" rtlCol="0">
              <a:spAutoFit/>
            </a:bodyPr>
            <a:lstStyle/>
            <a:p>
              <a:r>
                <a:rPr lang="tr-TR" sz="1200" dirty="0">
                  <a:latin typeface="Arial Narrow" panose="020B0606020202030204" pitchFamily="34" charset="0"/>
                </a:rPr>
                <a:t>$10,000</a:t>
              </a:r>
              <a:endParaRPr lang="en-GB" sz="1200" dirty="0">
                <a:latin typeface="Arial Narrow" panose="020B0606020202030204" pitchFamily="34" charset="0"/>
              </a:endParaRPr>
            </a:p>
          </p:txBody>
        </p:sp>
      </p:grpSp>
      <p:grpSp>
        <p:nvGrpSpPr>
          <p:cNvPr id="169" name="Group 168">
            <a:extLst>
              <a:ext uri="{FF2B5EF4-FFF2-40B4-BE49-F238E27FC236}">
                <a16:creationId xmlns:a16="http://schemas.microsoft.com/office/drawing/2014/main" id="{1E0DD5F0-D475-47E5-9D6D-C2BF5DE2D2BF}"/>
              </a:ext>
            </a:extLst>
          </p:cNvPr>
          <p:cNvGrpSpPr/>
          <p:nvPr/>
        </p:nvGrpSpPr>
        <p:grpSpPr>
          <a:xfrm>
            <a:off x="7053212" y="5020838"/>
            <a:ext cx="4503500" cy="1071266"/>
            <a:chOff x="6761111" y="3010116"/>
            <a:chExt cx="4075218" cy="1410928"/>
          </a:xfrm>
        </p:grpSpPr>
        <p:sp>
          <p:nvSpPr>
            <p:cNvPr id="170" name="Rectangle 169">
              <a:extLst>
                <a:ext uri="{FF2B5EF4-FFF2-40B4-BE49-F238E27FC236}">
                  <a16:creationId xmlns:a16="http://schemas.microsoft.com/office/drawing/2014/main" id="{AEDB2EFD-2835-4F57-B37E-4957406EC8A4}"/>
                </a:ext>
              </a:extLst>
            </p:cNvPr>
            <p:cNvSpPr/>
            <p:nvPr/>
          </p:nvSpPr>
          <p:spPr>
            <a:xfrm>
              <a:off x="7677050" y="3064041"/>
              <a:ext cx="2303426" cy="550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 FLOW </a:t>
              </a:r>
              <a:r>
                <a:rPr lang="en-GB" b="1" dirty="0">
                  <a:solidFill>
                    <a:srgbClr val="FF0000"/>
                  </a:solidFill>
                </a:rPr>
                <a:t>?</a:t>
              </a:r>
            </a:p>
          </p:txBody>
        </p:sp>
        <p:sp>
          <p:nvSpPr>
            <p:cNvPr id="171" name="Rectangle 170">
              <a:extLst>
                <a:ext uri="{FF2B5EF4-FFF2-40B4-BE49-F238E27FC236}">
                  <a16:creationId xmlns:a16="http://schemas.microsoft.com/office/drawing/2014/main" id="{EE626F8F-4A73-4AD6-A370-CB486EEB32F6}"/>
                </a:ext>
              </a:extLst>
            </p:cNvPr>
            <p:cNvSpPr/>
            <p:nvPr/>
          </p:nvSpPr>
          <p:spPr>
            <a:xfrm>
              <a:off x="7559244" y="3010116"/>
              <a:ext cx="2603748" cy="8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172" name="Straight Connector 171">
              <a:extLst>
                <a:ext uri="{FF2B5EF4-FFF2-40B4-BE49-F238E27FC236}">
                  <a16:creationId xmlns:a16="http://schemas.microsoft.com/office/drawing/2014/main" id="{455B5DE4-9F69-4195-9978-2FBE671269B0}"/>
                </a:ext>
              </a:extLst>
            </p:cNvPr>
            <p:cNvCxnSpPr>
              <a:cxnSpLocks/>
            </p:cNvCxnSpPr>
            <p:nvPr/>
          </p:nvCxnSpPr>
          <p:spPr>
            <a:xfrm>
              <a:off x="7086944" y="3413395"/>
              <a:ext cx="370293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2F88D14-5E43-42CC-98FB-175B1F8D8266}"/>
                </a:ext>
              </a:extLst>
            </p:cNvPr>
            <p:cNvCxnSpPr/>
            <p:nvPr/>
          </p:nvCxnSpPr>
          <p:spPr>
            <a:xfrm>
              <a:off x="709466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210EA3-5DC8-4D45-9B72-D4195BC70460}"/>
                </a:ext>
              </a:extLst>
            </p:cNvPr>
            <p:cNvCxnSpPr/>
            <p:nvPr/>
          </p:nvCxnSpPr>
          <p:spPr>
            <a:xfrm>
              <a:off x="7749544"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5CED38C-1360-42A0-97C1-0B4F697E3DB5}"/>
                </a:ext>
              </a:extLst>
            </p:cNvPr>
            <p:cNvCxnSpPr/>
            <p:nvPr/>
          </p:nvCxnSpPr>
          <p:spPr>
            <a:xfrm>
              <a:off x="8482890"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C615A68-3A31-4622-9562-956F0CAC9B65}"/>
                </a:ext>
              </a:extLst>
            </p:cNvPr>
            <p:cNvCxnSpPr/>
            <p:nvPr/>
          </p:nvCxnSpPr>
          <p:spPr>
            <a:xfrm>
              <a:off x="9225638"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2F8BA0F-A77B-40C6-B95C-01C1AA4F8340}"/>
                </a:ext>
              </a:extLst>
            </p:cNvPr>
            <p:cNvCxnSpPr/>
            <p:nvPr/>
          </p:nvCxnSpPr>
          <p:spPr>
            <a:xfrm>
              <a:off x="9973089"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71EB484-6A9B-4FC7-83ED-D7FF43E97E9E}"/>
                </a:ext>
              </a:extLst>
            </p:cNvPr>
            <p:cNvCxnSpPr/>
            <p:nvPr/>
          </p:nvCxnSpPr>
          <p:spPr>
            <a:xfrm>
              <a:off x="10711137" y="3303160"/>
              <a:ext cx="0" cy="211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B8F25DBE-E8BB-4379-8CE3-A429928D0CE6}"/>
                </a:ext>
              </a:extLst>
            </p:cNvPr>
            <p:cNvSpPr txBox="1"/>
            <p:nvPr/>
          </p:nvSpPr>
          <p:spPr>
            <a:xfrm>
              <a:off x="7555970" y="3383477"/>
              <a:ext cx="318768" cy="276999"/>
            </a:xfrm>
            <a:prstGeom prst="rect">
              <a:avLst/>
            </a:prstGeom>
            <a:noFill/>
          </p:spPr>
          <p:txBody>
            <a:bodyPr wrap="square" rtlCol="0">
              <a:spAutoFit/>
            </a:bodyPr>
            <a:lstStyle/>
            <a:p>
              <a:r>
                <a:rPr lang="en-GB" sz="1200" dirty="0">
                  <a:latin typeface="Arial Narrow" panose="020B0606020202030204" pitchFamily="34" charset="0"/>
                </a:rPr>
                <a:t>1</a:t>
              </a:r>
            </a:p>
          </p:txBody>
        </p:sp>
        <p:sp>
          <p:nvSpPr>
            <p:cNvPr id="180" name="TextBox 179">
              <a:extLst>
                <a:ext uri="{FF2B5EF4-FFF2-40B4-BE49-F238E27FC236}">
                  <a16:creationId xmlns:a16="http://schemas.microsoft.com/office/drawing/2014/main" id="{5CB7EF69-0E05-4127-8518-D72AE32770F0}"/>
                </a:ext>
              </a:extLst>
            </p:cNvPr>
            <p:cNvSpPr txBox="1"/>
            <p:nvPr/>
          </p:nvSpPr>
          <p:spPr>
            <a:xfrm>
              <a:off x="8289316" y="3383477"/>
              <a:ext cx="318768" cy="276999"/>
            </a:xfrm>
            <a:prstGeom prst="rect">
              <a:avLst/>
            </a:prstGeom>
            <a:noFill/>
          </p:spPr>
          <p:txBody>
            <a:bodyPr wrap="square" rtlCol="0">
              <a:spAutoFit/>
            </a:bodyPr>
            <a:lstStyle/>
            <a:p>
              <a:r>
                <a:rPr lang="en-GB" sz="1200" dirty="0">
                  <a:latin typeface="Arial Narrow" panose="020B0606020202030204" pitchFamily="34" charset="0"/>
                </a:rPr>
                <a:t>2</a:t>
              </a:r>
            </a:p>
          </p:txBody>
        </p:sp>
        <p:sp>
          <p:nvSpPr>
            <p:cNvPr id="181" name="TextBox 180">
              <a:extLst>
                <a:ext uri="{FF2B5EF4-FFF2-40B4-BE49-F238E27FC236}">
                  <a16:creationId xmlns:a16="http://schemas.microsoft.com/office/drawing/2014/main" id="{342AB8E4-0060-4829-B70F-484FAEBCDC0F}"/>
                </a:ext>
              </a:extLst>
            </p:cNvPr>
            <p:cNvSpPr txBox="1"/>
            <p:nvPr/>
          </p:nvSpPr>
          <p:spPr>
            <a:xfrm>
              <a:off x="9030206" y="3383477"/>
              <a:ext cx="318768" cy="276999"/>
            </a:xfrm>
            <a:prstGeom prst="rect">
              <a:avLst/>
            </a:prstGeom>
            <a:noFill/>
          </p:spPr>
          <p:txBody>
            <a:bodyPr wrap="square" rtlCol="0">
              <a:spAutoFit/>
            </a:bodyPr>
            <a:lstStyle/>
            <a:p>
              <a:r>
                <a:rPr lang="en-GB" sz="1200" dirty="0">
                  <a:latin typeface="Arial Narrow" panose="020B0606020202030204" pitchFamily="34" charset="0"/>
                </a:rPr>
                <a:t>3</a:t>
              </a:r>
            </a:p>
          </p:txBody>
        </p:sp>
        <p:sp>
          <p:nvSpPr>
            <p:cNvPr id="182" name="TextBox 181">
              <a:extLst>
                <a:ext uri="{FF2B5EF4-FFF2-40B4-BE49-F238E27FC236}">
                  <a16:creationId xmlns:a16="http://schemas.microsoft.com/office/drawing/2014/main" id="{4A7ED246-C41D-42CF-9D00-3D880266B423}"/>
                </a:ext>
              </a:extLst>
            </p:cNvPr>
            <p:cNvSpPr txBox="1"/>
            <p:nvPr/>
          </p:nvSpPr>
          <p:spPr>
            <a:xfrm>
              <a:off x="9779514" y="3383477"/>
              <a:ext cx="318768" cy="276999"/>
            </a:xfrm>
            <a:prstGeom prst="rect">
              <a:avLst/>
            </a:prstGeom>
            <a:noFill/>
          </p:spPr>
          <p:txBody>
            <a:bodyPr wrap="square" rtlCol="0">
              <a:spAutoFit/>
            </a:bodyPr>
            <a:lstStyle/>
            <a:p>
              <a:r>
                <a:rPr lang="en-GB" sz="1200" dirty="0">
                  <a:latin typeface="Arial Narrow" panose="020B0606020202030204" pitchFamily="34" charset="0"/>
                </a:rPr>
                <a:t>4</a:t>
              </a:r>
            </a:p>
          </p:txBody>
        </p:sp>
        <p:sp>
          <p:nvSpPr>
            <p:cNvPr id="183" name="TextBox 182">
              <a:extLst>
                <a:ext uri="{FF2B5EF4-FFF2-40B4-BE49-F238E27FC236}">
                  <a16:creationId xmlns:a16="http://schemas.microsoft.com/office/drawing/2014/main" id="{C411620F-0F9D-4C94-87CC-44A60685C90F}"/>
                </a:ext>
              </a:extLst>
            </p:cNvPr>
            <p:cNvSpPr txBox="1"/>
            <p:nvPr/>
          </p:nvSpPr>
          <p:spPr>
            <a:xfrm>
              <a:off x="10517561" y="3383477"/>
              <a:ext cx="318768" cy="276999"/>
            </a:xfrm>
            <a:prstGeom prst="rect">
              <a:avLst/>
            </a:prstGeom>
            <a:noFill/>
          </p:spPr>
          <p:txBody>
            <a:bodyPr wrap="square" rtlCol="0">
              <a:spAutoFit/>
            </a:bodyPr>
            <a:lstStyle/>
            <a:p>
              <a:r>
                <a:rPr lang="en-GB" sz="1200" dirty="0">
                  <a:latin typeface="Arial Narrow" panose="020B0606020202030204" pitchFamily="34" charset="0"/>
                </a:rPr>
                <a:t>5</a:t>
              </a:r>
            </a:p>
          </p:txBody>
        </p:sp>
        <p:sp>
          <p:nvSpPr>
            <p:cNvPr id="184" name="TextBox 183">
              <a:extLst>
                <a:ext uri="{FF2B5EF4-FFF2-40B4-BE49-F238E27FC236}">
                  <a16:creationId xmlns:a16="http://schemas.microsoft.com/office/drawing/2014/main" id="{C8FCCF5A-16C4-4E96-9412-BC9841D14F93}"/>
                </a:ext>
              </a:extLst>
            </p:cNvPr>
            <p:cNvSpPr txBox="1"/>
            <p:nvPr/>
          </p:nvSpPr>
          <p:spPr>
            <a:xfrm>
              <a:off x="6879793" y="3386457"/>
              <a:ext cx="318768" cy="276999"/>
            </a:xfrm>
            <a:prstGeom prst="rect">
              <a:avLst/>
            </a:prstGeom>
            <a:noFill/>
          </p:spPr>
          <p:txBody>
            <a:bodyPr wrap="square" rtlCol="0">
              <a:spAutoFit/>
            </a:bodyPr>
            <a:lstStyle/>
            <a:p>
              <a:r>
                <a:rPr lang="tr-TR" sz="1200" dirty="0">
                  <a:latin typeface="Arial Narrow" panose="020B0606020202030204" pitchFamily="34" charset="0"/>
                </a:rPr>
                <a:t>0</a:t>
              </a:r>
              <a:endParaRPr lang="en-GB" sz="1200" dirty="0">
                <a:latin typeface="Arial Narrow" panose="020B0606020202030204" pitchFamily="34" charset="0"/>
              </a:endParaRPr>
            </a:p>
          </p:txBody>
        </p:sp>
        <p:cxnSp>
          <p:nvCxnSpPr>
            <p:cNvPr id="185" name="Straight Arrow Connector 184">
              <a:extLst>
                <a:ext uri="{FF2B5EF4-FFF2-40B4-BE49-F238E27FC236}">
                  <a16:creationId xmlns:a16="http://schemas.microsoft.com/office/drawing/2014/main" id="{97F68538-CFB2-495D-8534-9CD7A82750C9}"/>
                </a:ext>
              </a:extLst>
            </p:cNvPr>
            <p:cNvCxnSpPr>
              <a:cxnSpLocks/>
            </p:cNvCxnSpPr>
            <p:nvPr/>
          </p:nvCxnSpPr>
          <p:spPr>
            <a:xfrm flipV="1">
              <a:off x="7094669" y="3924884"/>
              <a:ext cx="0" cy="222797"/>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ED516-D2C5-4CD8-BEF1-E6E7BAD42726}"/>
                </a:ext>
              </a:extLst>
            </p:cNvPr>
            <p:cNvCxnSpPr>
              <a:cxnSpLocks/>
            </p:cNvCxnSpPr>
            <p:nvPr/>
          </p:nvCxnSpPr>
          <p:spPr>
            <a:xfrm flipV="1">
              <a:off x="7092586" y="3413396"/>
              <a:ext cx="0" cy="205948"/>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B060E84-E7BE-4A28-BFAA-F8469E4CB7F4}"/>
                </a:ext>
              </a:extLst>
            </p:cNvPr>
            <p:cNvCxnSpPr/>
            <p:nvPr/>
          </p:nvCxnSpPr>
          <p:spPr>
            <a:xfrm>
              <a:off x="7094669" y="3617263"/>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2AC227A-29C6-4CAE-B02B-A74EA0EF9678}"/>
                </a:ext>
              </a:extLst>
            </p:cNvPr>
            <p:cNvCxnSpPr/>
            <p:nvPr/>
          </p:nvCxnSpPr>
          <p:spPr>
            <a:xfrm>
              <a:off x="6973588" y="3810924"/>
              <a:ext cx="121081" cy="11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A3DE553-A0CD-41CE-BE8B-0C2CD69D3CC5}"/>
                </a:ext>
              </a:extLst>
            </p:cNvPr>
            <p:cNvCxnSpPr/>
            <p:nvPr/>
          </p:nvCxnSpPr>
          <p:spPr>
            <a:xfrm flipV="1">
              <a:off x="6973588" y="3731222"/>
              <a:ext cx="242162" cy="79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7AF08E97-CBCD-4BB9-A1F7-AA5D81AEB7F6}"/>
                </a:ext>
              </a:extLst>
            </p:cNvPr>
            <p:cNvSpPr txBox="1"/>
            <p:nvPr/>
          </p:nvSpPr>
          <p:spPr>
            <a:xfrm>
              <a:off x="6761111" y="4144045"/>
              <a:ext cx="664632" cy="276999"/>
            </a:xfrm>
            <a:prstGeom prst="rect">
              <a:avLst/>
            </a:prstGeom>
            <a:noFill/>
          </p:spPr>
          <p:txBody>
            <a:bodyPr wrap="square" rtlCol="0">
              <a:spAutoFit/>
            </a:bodyPr>
            <a:lstStyle/>
            <a:p>
              <a:r>
                <a:rPr lang="tr-TR" sz="1200" dirty="0">
                  <a:latin typeface="Arial Narrow" panose="020B0606020202030204" pitchFamily="34" charset="0"/>
                </a:rPr>
                <a:t>$50,000</a:t>
              </a:r>
              <a:endParaRPr lang="en-GB" sz="1200" dirty="0">
                <a:latin typeface="Arial Narrow" panose="020B0606020202030204" pitchFamily="34" charset="0"/>
              </a:endParaRPr>
            </a:p>
          </p:txBody>
        </p:sp>
      </p:grpSp>
      <p:sp>
        <p:nvSpPr>
          <p:cNvPr id="191" name="Rectangle 190">
            <a:extLst>
              <a:ext uri="{FF2B5EF4-FFF2-40B4-BE49-F238E27FC236}">
                <a16:creationId xmlns:a16="http://schemas.microsoft.com/office/drawing/2014/main" id="{51E3F166-9FEC-488E-8E49-E32D143535D9}"/>
              </a:ext>
            </a:extLst>
          </p:cNvPr>
          <p:cNvSpPr/>
          <p:nvPr/>
        </p:nvSpPr>
        <p:spPr>
          <a:xfrm>
            <a:off x="9256653" y="31248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
        <p:nvSpPr>
          <p:cNvPr id="192" name="Rectangle 191">
            <a:extLst>
              <a:ext uri="{FF2B5EF4-FFF2-40B4-BE49-F238E27FC236}">
                <a16:creationId xmlns:a16="http://schemas.microsoft.com/office/drawing/2014/main" id="{C6552647-F895-4995-8E91-5EC882CA6117}"/>
              </a:ext>
            </a:extLst>
          </p:cNvPr>
          <p:cNvSpPr/>
          <p:nvPr/>
        </p:nvSpPr>
        <p:spPr>
          <a:xfrm>
            <a:off x="9256653" y="4644745"/>
            <a:ext cx="389850" cy="584775"/>
          </a:xfrm>
          <a:prstGeom prst="rect">
            <a:avLst/>
          </a:prstGeom>
        </p:spPr>
        <p:txBody>
          <a:bodyPr wrap="none">
            <a:spAutoFit/>
          </a:bodyPr>
          <a:lstStyle/>
          <a:p>
            <a:r>
              <a:rPr lang="tr-TR" sz="3200" b="1" dirty="0">
                <a:solidFill>
                  <a:srgbClr val="0070C0"/>
                </a:solidFill>
              </a:rPr>
              <a:t>+</a:t>
            </a:r>
            <a:endParaRPr lang="en-GB" sz="3200" b="1" dirty="0">
              <a:solidFill>
                <a:srgbClr val="0070C0"/>
              </a:solidFill>
            </a:endParaRPr>
          </a:p>
        </p:txBody>
      </p:sp>
    </p:spTree>
    <p:extLst>
      <p:ext uri="{BB962C8B-B14F-4D97-AF65-F5344CB8AC3E}">
        <p14:creationId xmlns:p14="http://schemas.microsoft.com/office/powerpoint/2010/main" val="261289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r>
              <a:rPr lang="en-US" dirty="0"/>
              <a:t>Consider a project that has an initial investment of $60,000 and that returns $18,000 per year for the next four years. If the MARR is 15%, is this a good investment? </a:t>
            </a:r>
          </a:p>
          <a:p>
            <a:endParaRPr lang="en-US" dirty="0"/>
          </a:p>
          <a:p>
            <a:r>
              <a:rPr lang="en-US" i="1" dirty="0"/>
              <a:t>PW </a:t>
            </a:r>
            <a:r>
              <a:rPr lang="en-US" dirty="0"/>
              <a:t>= -60,000 + 18,000 (P/A, 15%, 4)</a:t>
            </a:r>
            <a:br>
              <a:rPr lang="en-US" dirty="0"/>
            </a:br>
            <a:r>
              <a:rPr lang="en-US" i="1" dirty="0"/>
              <a:t>PW </a:t>
            </a:r>
            <a:r>
              <a:rPr lang="en-US" dirty="0"/>
              <a:t>= -60,000 + 18,000 (2.8550)</a:t>
            </a:r>
            <a:br>
              <a:rPr lang="en-US" dirty="0"/>
            </a:br>
            <a:r>
              <a:rPr lang="en-US" i="1" dirty="0"/>
              <a:t>PW </a:t>
            </a:r>
            <a:r>
              <a:rPr lang="en-US" dirty="0"/>
              <a:t>= $-8,610 → This is a </a:t>
            </a:r>
            <a:r>
              <a:rPr lang="en-US" b="1" dirty="0">
                <a:solidFill>
                  <a:srgbClr val="FF0000"/>
                </a:solidFill>
              </a:rPr>
              <a:t>not </a:t>
            </a:r>
            <a:r>
              <a:rPr lang="en-US" dirty="0"/>
              <a:t>good investment! </a:t>
            </a:r>
            <a:br>
              <a:rPr lang="en-US" dirty="0"/>
            </a:b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15</a:t>
            </a:fld>
            <a:endParaRPr lang="en-GB"/>
          </a:p>
        </p:txBody>
      </p:sp>
    </p:spTree>
    <p:extLst>
      <p:ext uri="{BB962C8B-B14F-4D97-AF65-F5344CB8AC3E}">
        <p14:creationId xmlns:p14="http://schemas.microsoft.com/office/powerpoint/2010/main" val="356944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Underlying Assumptions of PW method and other</a:t>
            </a:r>
            <a:br>
              <a:rPr lang="en-US" dirty="0"/>
            </a:br>
            <a:r>
              <a:rPr lang="en-US" dirty="0"/>
              <a:t>cash flow based methods</a:t>
            </a:r>
            <a:endParaRPr lang="en-GB" dirty="0"/>
          </a:p>
        </p:txBody>
      </p:sp>
      <p:sp>
        <p:nvSpPr>
          <p:cNvPr id="3" name="Content Placeholder 2"/>
          <p:cNvSpPr>
            <a:spLocks noGrp="1"/>
          </p:cNvSpPr>
          <p:nvPr>
            <p:ph idx="1"/>
          </p:nvPr>
        </p:nvSpPr>
        <p:spPr/>
        <p:txBody>
          <a:bodyPr>
            <a:normAutofit fontScale="92500" lnSpcReduction="20000"/>
          </a:bodyPr>
          <a:lstStyle/>
          <a:p>
            <a:r>
              <a:rPr lang="en-US" dirty="0"/>
              <a:t>That we know the future with certainty: We don’t live in a certain world!</a:t>
            </a:r>
            <a:br>
              <a:rPr lang="en-US" dirty="0"/>
            </a:br>
            <a:r>
              <a:rPr lang="en-US" dirty="0"/>
              <a:t>– We presume also to know with certainty future interest rates and other factors.</a:t>
            </a:r>
          </a:p>
          <a:p>
            <a:r>
              <a:rPr lang="en-US" dirty="0"/>
              <a:t>It is assumed we can borrow and lend money at the same interest rate:</a:t>
            </a:r>
            <a:br>
              <a:rPr lang="en-US" dirty="0"/>
            </a:br>
            <a:r>
              <a:rPr lang="en-US" dirty="0"/>
              <a:t>– (i.e. capital markets are perfect).</a:t>
            </a:r>
          </a:p>
          <a:p>
            <a:r>
              <a:rPr lang="en-US" dirty="0"/>
              <a:t>All </a:t>
            </a:r>
            <a:r>
              <a:rPr lang="en-US" dirty="0" err="1"/>
              <a:t>cashflows</a:t>
            </a:r>
            <a:r>
              <a:rPr lang="en-US" dirty="0"/>
              <a:t> at any time can and will be reinvested at the MARR </a:t>
            </a:r>
          </a:p>
          <a:p>
            <a:r>
              <a:rPr lang="en-US" dirty="0"/>
              <a:t>Regrettably, the real world has neither certainty nor perfect (</a:t>
            </a:r>
            <a:r>
              <a:rPr lang="en-US" i="1" dirty="0"/>
              <a:t>frictionless</a:t>
            </a:r>
            <a:r>
              <a:rPr lang="en-US" dirty="0"/>
              <a:t>, e.g., no taxes and/or commissions) capital markets.</a:t>
            </a:r>
          </a:p>
          <a:p>
            <a:r>
              <a:rPr lang="en-US" dirty="0"/>
              <a:t>But it is cost-beneficial in the sense that the cost of using the PW model is less than the benefits of improved decisions resulting from PW analysis. </a:t>
            </a:r>
            <a:r>
              <a:rPr lang="en-US" b="1" dirty="0">
                <a:solidFill>
                  <a:srgbClr val="00B050"/>
                </a:solidFill>
              </a:rPr>
              <a:t>More sophisticated models exist, but they usually do not reverse decisions made with the PW model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16</a:t>
            </a:fld>
            <a:endParaRPr lang="en-GB"/>
          </a:p>
        </p:txBody>
      </p:sp>
    </p:spTree>
    <p:extLst>
      <p:ext uri="{BB962C8B-B14F-4D97-AF65-F5344CB8AC3E}">
        <p14:creationId xmlns:p14="http://schemas.microsoft.com/office/powerpoint/2010/main" val="361845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Future Worth (FW) Method</a:t>
            </a:r>
          </a:p>
        </p:txBody>
      </p:sp>
      <p:sp>
        <p:nvSpPr>
          <p:cNvPr id="3" name="Content Placeholder 2"/>
          <p:cNvSpPr>
            <a:spLocks noGrp="1"/>
          </p:cNvSpPr>
          <p:nvPr>
            <p:ph idx="1"/>
          </p:nvPr>
        </p:nvSpPr>
        <p:spPr>
          <a:xfrm>
            <a:off x="838199" y="1825625"/>
            <a:ext cx="10892589" cy="4351338"/>
          </a:xfrm>
        </p:spPr>
        <p:txBody>
          <a:bodyPr>
            <a:normAutofit/>
          </a:bodyPr>
          <a:lstStyle/>
          <a:p>
            <a:r>
              <a:rPr lang="en-US" dirty="0"/>
              <a:t>An alternative to the PW method</a:t>
            </a:r>
          </a:p>
          <a:p>
            <a:endParaRPr lang="en-US" dirty="0"/>
          </a:p>
          <a:p>
            <a:r>
              <a:rPr lang="en-US" dirty="0"/>
              <a:t>Looking at FW is appropriate since the primary objective is to maximize the future wealth of owners of the firm.</a:t>
            </a:r>
          </a:p>
          <a:p>
            <a:r>
              <a:rPr lang="en-US" dirty="0"/>
              <a:t>FW is based on the equivalent worth of all cash inflows and outflows at the end of the study period at an interest rate that is generally the MARR.</a:t>
            </a:r>
          </a:p>
          <a:p>
            <a:r>
              <a:rPr lang="en-US" dirty="0"/>
              <a:t>Decisions made using FW vs decisions made using PW </a:t>
            </a:r>
            <a:r>
              <a:rPr lang="en-US" b="1" dirty="0">
                <a:solidFill>
                  <a:srgbClr val="FF0000"/>
                </a:solidFill>
              </a:rPr>
              <a:t>?</a:t>
            </a:r>
          </a:p>
          <a:p>
            <a:pPr lvl="1"/>
            <a:r>
              <a:rPr lang="en-US" b="1" dirty="0">
                <a:solidFill>
                  <a:srgbClr val="00B050"/>
                </a:solidFill>
              </a:rPr>
              <a:t>they will be the same. </a:t>
            </a:r>
            <a:endParaRPr lang="en-GB" b="1" dirty="0">
              <a:solidFill>
                <a:srgbClr val="00B050"/>
              </a:solidFill>
            </a:endParaRP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17</a:t>
            </a:fld>
            <a:endParaRPr lang="en-GB"/>
          </a:p>
        </p:txBody>
      </p:sp>
    </p:spTree>
    <p:extLst>
      <p:ext uri="{BB962C8B-B14F-4D97-AF65-F5344CB8AC3E}">
        <p14:creationId xmlns:p14="http://schemas.microsoft.com/office/powerpoint/2010/main" val="300205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FW for Sample Problem</a:t>
            </a:r>
          </a:p>
        </p:txBody>
      </p:sp>
      <p:sp>
        <p:nvSpPr>
          <p:cNvPr id="3" name="Content Placeholder 2"/>
          <p:cNvSpPr>
            <a:spLocks noGrp="1"/>
          </p:cNvSpPr>
          <p:nvPr>
            <p:ph idx="1"/>
          </p:nvPr>
        </p:nvSpPr>
        <p:spPr>
          <a:xfrm>
            <a:off x="838200" y="1825625"/>
            <a:ext cx="6741695" cy="2045635"/>
          </a:xfrm>
        </p:spPr>
        <p:txBody>
          <a:bodyPr/>
          <a:lstStyle/>
          <a:p>
            <a:pPr>
              <a:tabLst>
                <a:tab pos="1973263" algn="l"/>
              </a:tabLst>
            </a:pPr>
            <a:r>
              <a:rPr lang="en-GB" dirty="0"/>
              <a:t>FW(10%)</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18</a:t>
            </a:fld>
            <a:endParaRPr lang="en-GB"/>
          </a:p>
        </p:txBody>
      </p:sp>
      <p:sp>
        <p:nvSpPr>
          <p:cNvPr id="10" name="Content Placeholder 2"/>
          <p:cNvSpPr txBox="1">
            <a:spLocks/>
          </p:cNvSpPr>
          <p:nvPr/>
        </p:nvSpPr>
        <p:spPr>
          <a:xfrm>
            <a:off x="838201" y="4123968"/>
            <a:ext cx="4058652" cy="2205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973263" algn="l"/>
              </a:tabLst>
            </a:pPr>
            <a:r>
              <a:rPr lang="en-US" dirty="0"/>
              <a:t>Since FW(10%) ≥ 0, the project is profitable</a:t>
            </a:r>
          </a:p>
        </p:txBody>
      </p:sp>
      <p:sp>
        <p:nvSpPr>
          <p:cNvPr id="11" name="Rectangle 10"/>
          <p:cNvSpPr/>
          <p:nvPr/>
        </p:nvSpPr>
        <p:spPr>
          <a:xfrm>
            <a:off x="2511267" y="1857772"/>
            <a:ext cx="4272413" cy="426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800" b="1" dirty="0">
                <a:solidFill>
                  <a:srgbClr val="FF0000"/>
                </a:solidFill>
              </a:rPr>
              <a:t>= </a:t>
            </a:r>
            <a:r>
              <a:rPr lang="en-GB" sz="2800" b="1" dirty="0">
                <a:solidFill>
                  <a:srgbClr val="FF0000"/>
                </a:solidFill>
              </a:rPr>
              <a:t>?</a:t>
            </a:r>
            <a:endParaRPr lang="en-GB" b="1" dirty="0">
              <a:solidFill>
                <a:srgbClr val="FF0000"/>
              </a:solidFill>
            </a:endParaRPr>
          </a:p>
        </p:txBody>
      </p:sp>
      <p:sp>
        <p:nvSpPr>
          <p:cNvPr id="15" name="Content Placeholder 2"/>
          <p:cNvSpPr txBox="1">
            <a:spLocks/>
          </p:cNvSpPr>
          <p:nvPr/>
        </p:nvSpPr>
        <p:spPr>
          <a:xfrm>
            <a:off x="2540695" y="1829766"/>
            <a:ext cx="6741695" cy="2045635"/>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1973263" algn="l"/>
              </a:tabLst>
            </a:pPr>
            <a:r>
              <a:rPr lang="en-GB" dirty="0"/>
              <a:t>=</a:t>
            </a:r>
            <a:r>
              <a:rPr lang="tr-TR" dirty="0"/>
              <a:t> </a:t>
            </a:r>
            <a:r>
              <a:rPr lang="en-GB" dirty="0"/>
              <a:t>-50,000(F/P, 10%, 5)</a:t>
            </a:r>
          </a:p>
          <a:p>
            <a:pPr marL="0" indent="0">
              <a:buFont typeface="Arial" panose="020B0604020202020204" pitchFamily="34" charset="0"/>
              <a:buNone/>
              <a:tabLst>
                <a:tab pos="1973263" algn="l"/>
              </a:tabLst>
            </a:pPr>
            <a:r>
              <a:rPr lang="tr-TR" dirty="0"/>
              <a:t>   </a:t>
            </a:r>
            <a:r>
              <a:rPr lang="en-GB" dirty="0"/>
              <a:t>+ (20,000-2,500))(F/A, 10%, 5)</a:t>
            </a:r>
          </a:p>
          <a:p>
            <a:pPr marL="0" indent="0">
              <a:buFont typeface="Arial" panose="020B0604020202020204" pitchFamily="34" charset="0"/>
              <a:buNone/>
              <a:tabLst>
                <a:tab pos="1973263" algn="l"/>
              </a:tabLst>
            </a:pPr>
            <a:r>
              <a:rPr lang="tr-TR" dirty="0"/>
              <a:t>   </a:t>
            </a:r>
            <a:r>
              <a:rPr lang="en-GB" dirty="0"/>
              <a:t>+10,000</a:t>
            </a:r>
            <a:endParaRPr lang="tr-TR" dirty="0"/>
          </a:p>
          <a:p>
            <a:pPr marL="0" indent="0">
              <a:buFont typeface="Arial" panose="020B0604020202020204" pitchFamily="34" charset="0"/>
              <a:buNone/>
              <a:tabLst>
                <a:tab pos="1973263" algn="l"/>
              </a:tabLst>
            </a:pPr>
            <a:r>
              <a:rPr lang="en-GB" dirty="0"/>
              <a:t>= $36,314.25</a:t>
            </a:r>
          </a:p>
        </p:txBody>
      </p:sp>
      <p:grpSp>
        <p:nvGrpSpPr>
          <p:cNvPr id="16" name="Group 15">
            <a:extLst>
              <a:ext uri="{FF2B5EF4-FFF2-40B4-BE49-F238E27FC236}">
                <a16:creationId xmlns:a16="http://schemas.microsoft.com/office/drawing/2014/main" id="{B4A30C66-F05F-49D0-848E-AB42500C1E1F}"/>
              </a:ext>
            </a:extLst>
          </p:cNvPr>
          <p:cNvGrpSpPr/>
          <p:nvPr/>
        </p:nvGrpSpPr>
        <p:grpSpPr>
          <a:xfrm>
            <a:off x="6599348" y="2187950"/>
            <a:ext cx="5147885" cy="3967373"/>
            <a:chOff x="429131" y="2138198"/>
            <a:chExt cx="5271686" cy="4062783"/>
          </a:xfrm>
        </p:grpSpPr>
        <p:sp>
          <p:nvSpPr>
            <p:cNvPr id="17" name="Rectangle 16">
              <a:extLst>
                <a:ext uri="{FF2B5EF4-FFF2-40B4-BE49-F238E27FC236}">
                  <a16:creationId xmlns:a16="http://schemas.microsoft.com/office/drawing/2014/main" id="{2C644DCF-E912-4D35-9EAD-BC1FDBFAB2F5}"/>
                </a:ext>
              </a:extLst>
            </p:cNvPr>
            <p:cNvSpPr/>
            <p:nvPr/>
          </p:nvSpPr>
          <p:spPr>
            <a:xfrm>
              <a:off x="1556619" y="4524840"/>
              <a:ext cx="2835433" cy="677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CASH FLOW </a:t>
              </a:r>
              <a:r>
                <a:rPr lang="en-GB" sz="2400" b="1" dirty="0">
                  <a:solidFill>
                    <a:srgbClr val="FF0000"/>
                  </a:solidFill>
                </a:rPr>
                <a:t>?</a:t>
              </a:r>
            </a:p>
          </p:txBody>
        </p:sp>
        <p:sp>
          <p:nvSpPr>
            <p:cNvPr id="18" name="Rectangle 17">
              <a:extLst>
                <a:ext uri="{FF2B5EF4-FFF2-40B4-BE49-F238E27FC236}">
                  <a16:creationId xmlns:a16="http://schemas.microsoft.com/office/drawing/2014/main" id="{F4ED3070-C454-48D2-AC6F-78F11B9B8F61}"/>
                </a:ext>
              </a:extLst>
            </p:cNvPr>
            <p:cNvSpPr/>
            <p:nvPr/>
          </p:nvSpPr>
          <p:spPr>
            <a:xfrm>
              <a:off x="1411603" y="4458461"/>
              <a:ext cx="3205119" cy="985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9" name="Straight Connector 18">
              <a:extLst>
                <a:ext uri="{FF2B5EF4-FFF2-40B4-BE49-F238E27FC236}">
                  <a16:creationId xmlns:a16="http://schemas.microsoft.com/office/drawing/2014/main" id="{547B5F4D-9099-467E-B4C8-1C08EFEF14B4}"/>
                </a:ext>
              </a:extLst>
            </p:cNvPr>
            <p:cNvCxnSpPr>
              <a:cxnSpLocks/>
            </p:cNvCxnSpPr>
            <p:nvPr/>
          </p:nvCxnSpPr>
          <p:spPr>
            <a:xfrm>
              <a:off x="830219" y="4954882"/>
              <a:ext cx="45581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74B645-49F7-46D3-8409-80A59B6EF315}"/>
                </a:ext>
              </a:extLst>
            </p:cNvPr>
            <p:cNvCxnSpPr/>
            <p:nvPr/>
          </p:nvCxnSpPr>
          <p:spPr>
            <a:xfrm>
              <a:off x="839729"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0D9022-90EA-41EC-995C-FFF52157967D}"/>
                </a:ext>
              </a:extLst>
            </p:cNvPr>
            <p:cNvCxnSpPr/>
            <p:nvPr/>
          </p:nvCxnSpPr>
          <p:spPr>
            <a:xfrm>
              <a:off x="1645856"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D4FD6-3EE9-4084-9CC5-DDD7A110A138}"/>
                </a:ext>
              </a:extLst>
            </p:cNvPr>
            <p:cNvCxnSpPr/>
            <p:nvPr/>
          </p:nvCxnSpPr>
          <p:spPr>
            <a:xfrm>
              <a:off x="254857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F3AF5B-80FC-4CE9-BA25-3A68624295BF}"/>
                </a:ext>
              </a:extLst>
            </p:cNvPr>
            <p:cNvCxnSpPr/>
            <p:nvPr/>
          </p:nvCxnSpPr>
          <p:spPr>
            <a:xfrm>
              <a:off x="3462874"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48C118-3A95-4611-BBBE-059A241B597D}"/>
                </a:ext>
              </a:extLst>
            </p:cNvPr>
            <p:cNvCxnSpPr/>
            <p:nvPr/>
          </p:nvCxnSpPr>
          <p:spPr>
            <a:xfrm>
              <a:off x="438295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62F3DB-72EE-4BFD-A084-49CD61789CB7}"/>
                </a:ext>
              </a:extLst>
            </p:cNvPr>
            <p:cNvCxnSpPr/>
            <p:nvPr/>
          </p:nvCxnSpPr>
          <p:spPr>
            <a:xfrm>
              <a:off x="529146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DB08DF-A6A2-43D1-B934-F5052E1A57F0}"/>
                </a:ext>
              </a:extLst>
            </p:cNvPr>
            <p:cNvSpPr txBox="1"/>
            <p:nvPr/>
          </p:nvSpPr>
          <p:spPr>
            <a:xfrm>
              <a:off x="1407573" y="4918054"/>
              <a:ext cx="392392" cy="346696"/>
            </a:xfrm>
            <a:prstGeom prst="rect">
              <a:avLst/>
            </a:prstGeom>
            <a:noFill/>
          </p:spPr>
          <p:txBody>
            <a:bodyPr wrap="square" rtlCol="0">
              <a:spAutoFit/>
            </a:bodyPr>
            <a:lstStyle/>
            <a:p>
              <a:r>
                <a:rPr lang="en-GB" sz="1600" dirty="0">
                  <a:latin typeface="Arial Narrow" panose="020B0606020202030204" pitchFamily="34" charset="0"/>
                </a:rPr>
                <a:t>1</a:t>
              </a:r>
            </a:p>
          </p:txBody>
        </p:sp>
        <p:sp>
          <p:nvSpPr>
            <p:cNvPr id="27" name="TextBox 26">
              <a:extLst>
                <a:ext uri="{FF2B5EF4-FFF2-40B4-BE49-F238E27FC236}">
                  <a16:creationId xmlns:a16="http://schemas.microsoft.com/office/drawing/2014/main" id="{77023A04-C0CA-4F6B-807B-A8914DC65783}"/>
                </a:ext>
              </a:extLst>
            </p:cNvPr>
            <p:cNvSpPr txBox="1"/>
            <p:nvPr/>
          </p:nvSpPr>
          <p:spPr>
            <a:xfrm>
              <a:off x="2310296" y="4918054"/>
              <a:ext cx="392392" cy="346696"/>
            </a:xfrm>
            <a:prstGeom prst="rect">
              <a:avLst/>
            </a:prstGeom>
            <a:noFill/>
          </p:spPr>
          <p:txBody>
            <a:bodyPr wrap="square" rtlCol="0">
              <a:spAutoFit/>
            </a:bodyPr>
            <a:lstStyle/>
            <a:p>
              <a:r>
                <a:rPr lang="en-GB" sz="1600" dirty="0">
                  <a:latin typeface="Arial Narrow" panose="020B0606020202030204" pitchFamily="34" charset="0"/>
                </a:rPr>
                <a:t>2</a:t>
              </a:r>
            </a:p>
          </p:txBody>
        </p:sp>
        <p:sp>
          <p:nvSpPr>
            <p:cNvPr id="28" name="TextBox 27">
              <a:extLst>
                <a:ext uri="{FF2B5EF4-FFF2-40B4-BE49-F238E27FC236}">
                  <a16:creationId xmlns:a16="http://schemas.microsoft.com/office/drawing/2014/main" id="{CB311A35-9EB4-4D2C-9417-1E5B54257A9C}"/>
                </a:ext>
              </a:extLst>
            </p:cNvPr>
            <p:cNvSpPr txBox="1"/>
            <p:nvPr/>
          </p:nvSpPr>
          <p:spPr>
            <a:xfrm>
              <a:off x="3222304" y="4918054"/>
              <a:ext cx="392392" cy="346696"/>
            </a:xfrm>
            <a:prstGeom prst="rect">
              <a:avLst/>
            </a:prstGeom>
            <a:noFill/>
          </p:spPr>
          <p:txBody>
            <a:bodyPr wrap="square" rtlCol="0">
              <a:spAutoFit/>
            </a:bodyPr>
            <a:lstStyle/>
            <a:p>
              <a:r>
                <a:rPr lang="en-GB" sz="1600" dirty="0">
                  <a:latin typeface="Arial Narrow" panose="020B0606020202030204" pitchFamily="34" charset="0"/>
                </a:rPr>
                <a:t>3</a:t>
              </a:r>
            </a:p>
          </p:txBody>
        </p:sp>
        <p:sp>
          <p:nvSpPr>
            <p:cNvPr id="29" name="TextBox 28">
              <a:extLst>
                <a:ext uri="{FF2B5EF4-FFF2-40B4-BE49-F238E27FC236}">
                  <a16:creationId xmlns:a16="http://schemas.microsoft.com/office/drawing/2014/main" id="{AA9B8282-6E99-44A8-A44F-FB8A646CCDC5}"/>
                </a:ext>
              </a:extLst>
            </p:cNvPr>
            <p:cNvSpPr txBox="1"/>
            <p:nvPr/>
          </p:nvSpPr>
          <p:spPr>
            <a:xfrm>
              <a:off x="4144675" y="4918054"/>
              <a:ext cx="392392" cy="346696"/>
            </a:xfrm>
            <a:prstGeom prst="rect">
              <a:avLst/>
            </a:prstGeom>
            <a:noFill/>
          </p:spPr>
          <p:txBody>
            <a:bodyPr wrap="square" rtlCol="0">
              <a:spAutoFit/>
            </a:bodyPr>
            <a:lstStyle/>
            <a:p>
              <a:r>
                <a:rPr lang="en-GB" sz="1600" dirty="0">
                  <a:latin typeface="Arial Narrow" panose="020B0606020202030204" pitchFamily="34" charset="0"/>
                </a:rPr>
                <a:t>4</a:t>
              </a:r>
            </a:p>
          </p:txBody>
        </p:sp>
        <p:sp>
          <p:nvSpPr>
            <p:cNvPr id="30" name="TextBox 29">
              <a:extLst>
                <a:ext uri="{FF2B5EF4-FFF2-40B4-BE49-F238E27FC236}">
                  <a16:creationId xmlns:a16="http://schemas.microsoft.com/office/drawing/2014/main" id="{7D2A1EB7-3AA8-43E1-AD81-381FC25243AF}"/>
                </a:ext>
              </a:extLst>
            </p:cNvPr>
            <p:cNvSpPr txBox="1"/>
            <p:nvPr/>
          </p:nvSpPr>
          <p:spPr>
            <a:xfrm>
              <a:off x="5053184" y="4918054"/>
              <a:ext cx="392392" cy="346696"/>
            </a:xfrm>
            <a:prstGeom prst="rect">
              <a:avLst/>
            </a:prstGeom>
            <a:noFill/>
          </p:spPr>
          <p:txBody>
            <a:bodyPr wrap="square" rtlCol="0">
              <a:spAutoFit/>
            </a:bodyPr>
            <a:lstStyle/>
            <a:p>
              <a:r>
                <a:rPr lang="en-GB" sz="1600" dirty="0">
                  <a:latin typeface="Arial Narrow" panose="020B0606020202030204" pitchFamily="34" charset="0"/>
                </a:rPr>
                <a:t>5</a:t>
              </a:r>
            </a:p>
          </p:txBody>
        </p:sp>
        <p:cxnSp>
          <p:nvCxnSpPr>
            <p:cNvPr id="31" name="Straight Arrow Connector 30">
              <a:extLst>
                <a:ext uri="{FF2B5EF4-FFF2-40B4-BE49-F238E27FC236}">
                  <a16:creationId xmlns:a16="http://schemas.microsoft.com/office/drawing/2014/main" id="{0A820A02-1400-48B3-99F3-96E5589DABC5}"/>
                </a:ext>
              </a:extLst>
            </p:cNvPr>
            <p:cNvCxnSpPr>
              <a:cxnSpLocks/>
            </p:cNvCxnSpPr>
            <p:nvPr/>
          </p:nvCxnSpPr>
          <p:spPr>
            <a:xfrm flipV="1">
              <a:off x="1645855"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B4576C-0FA1-4412-917C-DF787BECE0C8}"/>
                </a:ext>
              </a:extLst>
            </p:cNvPr>
            <p:cNvCxnSpPr/>
            <p:nvPr/>
          </p:nvCxnSpPr>
          <p:spPr>
            <a:xfrm flipV="1">
              <a:off x="254857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85918BA-E081-4C02-A5BF-5CBC2057D703}"/>
                </a:ext>
              </a:extLst>
            </p:cNvPr>
            <p:cNvCxnSpPr/>
            <p:nvPr/>
          </p:nvCxnSpPr>
          <p:spPr>
            <a:xfrm flipV="1">
              <a:off x="34657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7F36F6-77A9-4ADB-8D80-2935EAE20810}"/>
                </a:ext>
              </a:extLst>
            </p:cNvPr>
            <p:cNvCxnSpPr/>
            <p:nvPr/>
          </p:nvCxnSpPr>
          <p:spPr>
            <a:xfrm flipV="1">
              <a:off x="4377173"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5B2804D-8BE3-4150-84CE-526553683FAF}"/>
                </a:ext>
              </a:extLst>
            </p:cNvPr>
            <p:cNvSpPr txBox="1"/>
            <p:nvPr/>
          </p:nvSpPr>
          <p:spPr>
            <a:xfrm>
              <a:off x="575224" y="4921722"/>
              <a:ext cx="392392" cy="346696"/>
            </a:xfrm>
            <a:prstGeom prst="rect">
              <a:avLst/>
            </a:prstGeom>
            <a:noFill/>
          </p:spPr>
          <p:txBody>
            <a:bodyPr wrap="square" rtlCol="0">
              <a:spAutoFit/>
            </a:bodyPr>
            <a:lstStyle/>
            <a:p>
              <a:r>
                <a:rPr lang="tr-TR" sz="1600" dirty="0">
                  <a:latin typeface="Arial Narrow" panose="020B0606020202030204" pitchFamily="34" charset="0"/>
                </a:rPr>
                <a:t>0</a:t>
              </a:r>
              <a:endParaRPr lang="en-GB" sz="1600" dirty="0">
                <a:latin typeface="Arial Narrow" panose="020B0606020202030204" pitchFamily="34" charset="0"/>
              </a:endParaRPr>
            </a:p>
          </p:txBody>
        </p:sp>
        <p:cxnSp>
          <p:nvCxnSpPr>
            <p:cNvPr id="36" name="Straight Arrow Connector 35">
              <a:extLst>
                <a:ext uri="{FF2B5EF4-FFF2-40B4-BE49-F238E27FC236}">
                  <a16:creationId xmlns:a16="http://schemas.microsoft.com/office/drawing/2014/main" id="{FB581713-A0A3-481A-B63F-9BB05555F6D3}"/>
                </a:ext>
              </a:extLst>
            </p:cNvPr>
            <p:cNvCxnSpPr>
              <a:cxnSpLocks/>
            </p:cNvCxnSpPr>
            <p:nvPr/>
          </p:nvCxnSpPr>
          <p:spPr>
            <a:xfrm flipV="1">
              <a:off x="839729" y="5584506"/>
              <a:ext cx="0" cy="274255"/>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B6F91E-D354-4A40-8631-EE7748F04B36}"/>
                </a:ext>
              </a:extLst>
            </p:cNvPr>
            <p:cNvCxnSpPr>
              <a:cxnSpLocks/>
            </p:cNvCxnSpPr>
            <p:nvPr/>
          </p:nvCxnSpPr>
          <p:spPr>
            <a:xfrm flipV="1">
              <a:off x="837164" y="4954883"/>
              <a:ext cx="0" cy="253515"/>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5BEF62-7D3F-417A-AA5D-2A99702EC86D}"/>
                </a:ext>
              </a:extLst>
            </p:cNvPr>
            <p:cNvCxnSpPr/>
            <p:nvPr/>
          </p:nvCxnSpPr>
          <p:spPr>
            <a:xfrm>
              <a:off x="839729" y="520583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51730-7895-447C-A1EF-8329BC5A1C9E}"/>
                </a:ext>
              </a:extLst>
            </p:cNvPr>
            <p:cNvCxnSpPr/>
            <p:nvPr/>
          </p:nvCxnSpPr>
          <p:spPr>
            <a:xfrm>
              <a:off x="690683" y="544422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5A0EDCD-DDD4-41CF-8142-DE1FB5A16089}"/>
                </a:ext>
              </a:extLst>
            </p:cNvPr>
            <p:cNvCxnSpPr/>
            <p:nvPr/>
          </p:nvCxnSpPr>
          <p:spPr>
            <a:xfrm flipV="1">
              <a:off x="690682" y="5346115"/>
              <a:ext cx="298093" cy="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12E6672-14FC-4815-85DA-C6B86F0285F5}"/>
                </a:ext>
              </a:extLst>
            </p:cNvPr>
            <p:cNvSpPr txBox="1"/>
            <p:nvPr/>
          </p:nvSpPr>
          <p:spPr>
            <a:xfrm>
              <a:off x="429131" y="5854285"/>
              <a:ext cx="818138" cy="346696"/>
            </a:xfrm>
            <a:prstGeom prst="rect">
              <a:avLst/>
            </a:prstGeom>
            <a:noFill/>
          </p:spPr>
          <p:txBody>
            <a:bodyPr wrap="square" rtlCol="0">
              <a:spAutoFit/>
            </a:bodyPr>
            <a:lstStyle/>
            <a:p>
              <a:r>
                <a:rPr lang="tr-TR" sz="1600" dirty="0">
                  <a:latin typeface="Arial Narrow" panose="020B0606020202030204" pitchFamily="34" charset="0"/>
                </a:rPr>
                <a:t>$50,000</a:t>
              </a:r>
              <a:endParaRPr lang="en-GB" sz="1600" dirty="0">
                <a:latin typeface="Arial Narrow" panose="020B0606020202030204" pitchFamily="34" charset="0"/>
              </a:endParaRPr>
            </a:p>
          </p:txBody>
        </p:sp>
        <p:sp>
          <p:nvSpPr>
            <p:cNvPr id="42" name="TextBox 41">
              <a:extLst>
                <a:ext uri="{FF2B5EF4-FFF2-40B4-BE49-F238E27FC236}">
                  <a16:creationId xmlns:a16="http://schemas.microsoft.com/office/drawing/2014/main" id="{425FE35E-EDFB-4518-883D-C35408FD60B7}"/>
                </a:ext>
              </a:extLst>
            </p:cNvPr>
            <p:cNvSpPr txBox="1"/>
            <p:nvPr/>
          </p:nvSpPr>
          <p:spPr>
            <a:xfrm>
              <a:off x="1247269"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43" name="TextBox 42">
              <a:extLst>
                <a:ext uri="{FF2B5EF4-FFF2-40B4-BE49-F238E27FC236}">
                  <a16:creationId xmlns:a16="http://schemas.microsoft.com/office/drawing/2014/main" id="{9DF34552-FF7F-4CA2-8058-62EDF1A8D539}"/>
                </a:ext>
              </a:extLst>
            </p:cNvPr>
            <p:cNvSpPr txBox="1"/>
            <p:nvPr/>
          </p:nvSpPr>
          <p:spPr>
            <a:xfrm>
              <a:off x="2172455"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44" name="TextBox 43">
              <a:extLst>
                <a:ext uri="{FF2B5EF4-FFF2-40B4-BE49-F238E27FC236}">
                  <a16:creationId xmlns:a16="http://schemas.microsoft.com/office/drawing/2014/main" id="{A3737002-14B1-4C36-B963-A528A27F7564}"/>
                </a:ext>
              </a:extLst>
            </p:cNvPr>
            <p:cNvSpPr txBox="1"/>
            <p:nvPr/>
          </p:nvSpPr>
          <p:spPr>
            <a:xfrm>
              <a:off x="3053805"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45" name="TextBox 44">
              <a:extLst>
                <a:ext uri="{FF2B5EF4-FFF2-40B4-BE49-F238E27FC236}">
                  <a16:creationId xmlns:a16="http://schemas.microsoft.com/office/drawing/2014/main" id="{C1248D61-8E45-4C3F-A09F-E84111BC83BA}"/>
                </a:ext>
              </a:extLst>
            </p:cNvPr>
            <p:cNvSpPr txBox="1"/>
            <p:nvPr/>
          </p:nvSpPr>
          <p:spPr>
            <a:xfrm>
              <a:off x="3968103"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cxnSp>
          <p:nvCxnSpPr>
            <p:cNvPr id="46" name="Straight Arrow Connector 45">
              <a:extLst>
                <a:ext uri="{FF2B5EF4-FFF2-40B4-BE49-F238E27FC236}">
                  <a16:creationId xmlns:a16="http://schemas.microsoft.com/office/drawing/2014/main" id="{101F8DC1-19FF-40CA-B9B2-C8295CE5F039}"/>
                </a:ext>
              </a:extLst>
            </p:cNvPr>
            <p:cNvCxnSpPr/>
            <p:nvPr/>
          </p:nvCxnSpPr>
          <p:spPr>
            <a:xfrm flipV="1">
              <a:off x="52914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0F489BA-D27C-4614-9CD6-87AA3623B6E1}"/>
                </a:ext>
              </a:extLst>
            </p:cNvPr>
            <p:cNvSpPr txBox="1"/>
            <p:nvPr/>
          </p:nvSpPr>
          <p:spPr>
            <a:xfrm>
              <a:off x="4882397"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cxnSp>
          <p:nvCxnSpPr>
            <p:cNvPr id="48" name="Straight Arrow Connector 47">
              <a:extLst>
                <a:ext uri="{FF2B5EF4-FFF2-40B4-BE49-F238E27FC236}">
                  <a16:creationId xmlns:a16="http://schemas.microsoft.com/office/drawing/2014/main" id="{7662633A-B20D-4306-8FB2-F9B4AF3200E2}"/>
                </a:ext>
              </a:extLst>
            </p:cNvPr>
            <p:cNvCxnSpPr>
              <a:cxnSpLocks/>
            </p:cNvCxnSpPr>
            <p:nvPr/>
          </p:nvCxnSpPr>
          <p:spPr>
            <a:xfrm flipV="1">
              <a:off x="1645855"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0DC6FA8-40E0-4529-A085-D6CACFC76140}"/>
                </a:ext>
              </a:extLst>
            </p:cNvPr>
            <p:cNvSpPr txBox="1"/>
            <p:nvPr/>
          </p:nvSpPr>
          <p:spPr>
            <a:xfrm>
              <a:off x="1237066"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50" name="Straight Arrow Connector 49">
              <a:extLst>
                <a:ext uri="{FF2B5EF4-FFF2-40B4-BE49-F238E27FC236}">
                  <a16:creationId xmlns:a16="http://schemas.microsoft.com/office/drawing/2014/main" id="{61CB361B-458A-4FAC-84BB-44134721DFFE}"/>
                </a:ext>
              </a:extLst>
            </p:cNvPr>
            <p:cNvCxnSpPr>
              <a:cxnSpLocks/>
            </p:cNvCxnSpPr>
            <p:nvPr/>
          </p:nvCxnSpPr>
          <p:spPr>
            <a:xfrm flipV="1">
              <a:off x="254857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EDAE391-17CB-4B26-9037-6C4BD0904B03}"/>
                </a:ext>
              </a:extLst>
            </p:cNvPr>
            <p:cNvSpPr txBox="1"/>
            <p:nvPr/>
          </p:nvSpPr>
          <p:spPr>
            <a:xfrm>
              <a:off x="2139790"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52" name="Straight Arrow Connector 51">
              <a:extLst>
                <a:ext uri="{FF2B5EF4-FFF2-40B4-BE49-F238E27FC236}">
                  <a16:creationId xmlns:a16="http://schemas.microsoft.com/office/drawing/2014/main" id="{34077975-7F6E-4566-8044-977F78DA4F94}"/>
                </a:ext>
              </a:extLst>
            </p:cNvPr>
            <p:cNvCxnSpPr>
              <a:cxnSpLocks/>
            </p:cNvCxnSpPr>
            <p:nvPr/>
          </p:nvCxnSpPr>
          <p:spPr>
            <a:xfrm flipV="1">
              <a:off x="346750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505FCB7-9650-430E-B0FB-2ACC14C722F8}"/>
                </a:ext>
              </a:extLst>
            </p:cNvPr>
            <p:cNvSpPr txBox="1"/>
            <p:nvPr/>
          </p:nvSpPr>
          <p:spPr>
            <a:xfrm>
              <a:off x="3058719"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54" name="Straight Arrow Connector 53">
              <a:extLst>
                <a:ext uri="{FF2B5EF4-FFF2-40B4-BE49-F238E27FC236}">
                  <a16:creationId xmlns:a16="http://schemas.microsoft.com/office/drawing/2014/main" id="{1F6C86E1-B222-49F3-9496-C8BFFD2B289E}"/>
                </a:ext>
              </a:extLst>
            </p:cNvPr>
            <p:cNvCxnSpPr>
              <a:cxnSpLocks/>
            </p:cNvCxnSpPr>
            <p:nvPr/>
          </p:nvCxnSpPr>
          <p:spPr>
            <a:xfrm flipV="1">
              <a:off x="4379973"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30C5728-A157-42C5-A15C-93B8EAA6796A}"/>
                </a:ext>
              </a:extLst>
            </p:cNvPr>
            <p:cNvSpPr txBox="1"/>
            <p:nvPr/>
          </p:nvSpPr>
          <p:spPr>
            <a:xfrm>
              <a:off x="3967145"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56" name="Straight Arrow Connector 55">
              <a:extLst>
                <a:ext uri="{FF2B5EF4-FFF2-40B4-BE49-F238E27FC236}">
                  <a16:creationId xmlns:a16="http://schemas.microsoft.com/office/drawing/2014/main" id="{70551B6D-89F5-445E-A429-28BBB98464D0}"/>
                </a:ext>
              </a:extLst>
            </p:cNvPr>
            <p:cNvCxnSpPr>
              <a:cxnSpLocks/>
            </p:cNvCxnSpPr>
            <p:nvPr/>
          </p:nvCxnSpPr>
          <p:spPr>
            <a:xfrm flipV="1">
              <a:off x="5291468" y="2442626"/>
              <a:ext cx="0" cy="2520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52A6229-F714-4EED-B06C-3C9C2DF582F4}"/>
                </a:ext>
              </a:extLst>
            </p:cNvPr>
            <p:cNvSpPr txBox="1"/>
            <p:nvPr/>
          </p:nvSpPr>
          <p:spPr>
            <a:xfrm>
              <a:off x="4882679" y="2138198"/>
              <a:ext cx="818138" cy="346696"/>
            </a:xfrm>
            <a:prstGeom prst="rect">
              <a:avLst/>
            </a:prstGeom>
            <a:noFill/>
          </p:spPr>
          <p:txBody>
            <a:bodyPr wrap="square" rtlCol="0">
              <a:spAutoFit/>
            </a:bodyPr>
            <a:lstStyle/>
            <a:p>
              <a:r>
                <a:rPr lang="tr-TR" sz="1600" dirty="0">
                  <a:latin typeface="Arial Narrow" panose="020B0606020202030204" pitchFamily="34" charset="0"/>
                </a:rPr>
                <a:t>$30,000</a:t>
              </a:r>
              <a:endParaRPr lang="en-GB" sz="1600" dirty="0">
                <a:latin typeface="Arial Narrow" panose="020B0606020202030204" pitchFamily="34" charset="0"/>
              </a:endParaRPr>
            </a:p>
          </p:txBody>
        </p:sp>
      </p:grpSp>
    </p:spTree>
    <p:extLst>
      <p:ext uri="{BB962C8B-B14F-4D97-AF65-F5344CB8AC3E}">
        <p14:creationId xmlns:p14="http://schemas.microsoft.com/office/powerpoint/2010/main" val="277784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PW vs FW</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19</a:t>
            </a:fld>
            <a:endParaRPr lang="en-GB"/>
          </a:p>
        </p:txBody>
      </p:sp>
      <p:cxnSp>
        <p:nvCxnSpPr>
          <p:cNvPr id="7" name="Straight Connector 6"/>
          <p:cNvCxnSpPr/>
          <p:nvPr/>
        </p:nvCxnSpPr>
        <p:spPr>
          <a:xfrm>
            <a:off x="3466967" y="5370343"/>
            <a:ext cx="4543781"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72683"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18014"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60964"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13439"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0677"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18390" y="5210323"/>
            <a:ext cx="0" cy="307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20"/>
          <p:cNvSpPr txBox="1"/>
          <p:nvPr/>
        </p:nvSpPr>
        <p:spPr>
          <a:xfrm>
            <a:off x="4187167"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1</a:t>
            </a:r>
          </a:p>
        </p:txBody>
      </p:sp>
      <p:sp>
        <p:nvSpPr>
          <p:cNvPr id="16" name="TextBox 21"/>
          <p:cNvSpPr txBox="1"/>
          <p:nvPr/>
        </p:nvSpPr>
        <p:spPr>
          <a:xfrm>
            <a:off x="4930117"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2</a:t>
            </a:r>
          </a:p>
        </p:txBody>
      </p:sp>
      <p:sp>
        <p:nvSpPr>
          <p:cNvPr id="17" name="TextBox 22"/>
          <p:cNvSpPr txBox="1"/>
          <p:nvPr/>
        </p:nvSpPr>
        <p:spPr>
          <a:xfrm>
            <a:off x="5680710"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3</a:t>
            </a:r>
          </a:p>
        </p:txBody>
      </p:sp>
      <p:sp>
        <p:nvSpPr>
          <p:cNvPr id="18" name="TextBox 23"/>
          <p:cNvSpPr txBox="1"/>
          <p:nvPr/>
        </p:nvSpPr>
        <p:spPr>
          <a:xfrm>
            <a:off x="6439830"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4</a:t>
            </a:r>
          </a:p>
        </p:txBody>
      </p:sp>
      <p:sp>
        <p:nvSpPr>
          <p:cNvPr id="19" name="TextBox 24"/>
          <p:cNvSpPr txBox="1"/>
          <p:nvPr/>
        </p:nvSpPr>
        <p:spPr>
          <a:xfrm>
            <a:off x="7187543"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5</a:t>
            </a:r>
          </a:p>
        </p:txBody>
      </p:sp>
      <p:sp>
        <p:nvSpPr>
          <p:cNvPr id="21" name="TextBox 36"/>
          <p:cNvSpPr txBox="1"/>
          <p:nvPr/>
        </p:nvSpPr>
        <p:spPr>
          <a:xfrm>
            <a:off x="3184158" y="3719798"/>
            <a:ext cx="105918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i="1" dirty="0"/>
              <a:t>PW</a:t>
            </a:r>
          </a:p>
        </p:txBody>
      </p:sp>
      <p:cxnSp>
        <p:nvCxnSpPr>
          <p:cNvPr id="33" name="Straight Arrow Connector 32"/>
          <p:cNvCxnSpPr/>
          <p:nvPr/>
        </p:nvCxnSpPr>
        <p:spPr>
          <a:xfrm flipV="1">
            <a:off x="3473317" y="4202827"/>
            <a:ext cx="0" cy="1152000"/>
          </a:xfrm>
          <a:prstGeom prst="straightConnector1">
            <a:avLst/>
          </a:prstGeom>
          <a:ln w="28575">
            <a:solidFill>
              <a:srgbClr val="0070C0"/>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20"/>
          <p:cNvSpPr txBox="1"/>
          <p:nvPr/>
        </p:nvSpPr>
        <p:spPr>
          <a:xfrm>
            <a:off x="3470300" y="5308512"/>
            <a:ext cx="3229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0</a:t>
            </a:r>
          </a:p>
        </p:txBody>
      </p:sp>
      <p:sp>
        <p:nvSpPr>
          <p:cNvPr id="42" name="TextBox 36"/>
          <p:cNvSpPr txBox="1"/>
          <p:nvPr/>
        </p:nvSpPr>
        <p:spPr>
          <a:xfrm>
            <a:off x="6929231" y="2033939"/>
            <a:ext cx="105918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i="1" dirty="0"/>
              <a:t>FW</a:t>
            </a:r>
          </a:p>
        </p:txBody>
      </p:sp>
      <p:cxnSp>
        <p:nvCxnSpPr>
          <p:cNvPr id="43" name="Straight Arrow Connector 42"/>
          <p:cNvCxnSpPr/>
          <p:nvPr/>
        </p:nvCxnSpPr>
        <p:spPr>
          <a:xfrm flipV="1">
            <a:off x="7218390" y="2516967"/>
            <a:ext cx="0" cy="2844000"/>
          </a:xfrm>
          <a:prstGeom prst="straightConnector1">
            <a:avLst/>
          </a:prstGeom>
          <a:ln w="28575">
            <a:solidFill>
              <a:srgbClr val="0070C0"/>
            </a:solidFill>
            <a:prstDash val="solid"/>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31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5</a:t>
            </a:r>
          </a:p>
        </p:txBody>
      </p:sp>
      <p:sp>
        <p:nvSpPr>
          <p:cNvPr id="3" name="Content Placeholder 2"/>
          <p:cNvSpPr>
            <a:spLocks noGrp="1"/>
          </p:cNvSpPr>
          <p:nvPr>
            <p:ph idx="1"/>
          </p:nvPr>
        </p:nvSpPr>
        <p:spPr/>
        <p:txBody>
          <a:bodyPr/>
          <a:lstStyle/>
          <a:p>
            <a:r>
              <a:rPr lang="en-US" dirty="0"/>
              <a:t>The objective of Chapter 5 is to discuss and critique contemporary methods for determining project profitability</a:t>
            </a:r>
          </a:p>
          <a:p>
            <a:endParaRPr lang="en-US" dirty="0"/>
          </a:p>
          <a:p>
            <a:r>
              <a:rPr lang="en-US" dirty="0"/>
              <a:t>After working through this chapter, you will be able to evaluate the economic trade-off between alternatives.</a:t>
            </a:r>
            <a:br>
              <a:rPr lang="en-US" dirty="0"/>
            </a:br>
            <a:endParaRPr lang="en-GB" dirty="0"/>
          </a:p>
        </p:txBody>
      </p:sp>
      <p:sp>
        <p:nvSpPr>
          <p:cNvPr id="4" name="Date Placeholder 3"/>
          <p:cNvSpPr>
            <a:spLocks noGrp="1"/>
          </p:cNvSpPr>
          <p:nvPr>
            <p:ph type="dt" sz="half" idx="10"/>
          </p:nvPr>
        </p:nvSpPr>
        <p:spPr/>
        <p:txBody>
          <a:bodyPr/>
          <a:lstStyle/>
          <a:p>
            <a:fld id="{06B31C67-67C0-4A78-8DF7-3259EA45E195}"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a:t>
            </a:fld>
            <a:endParaRPr lang="en-GB"/>
          </a:p>
        </p:txBody>
      </p:sp>
    </p:spTree>
    <p:extLst>
      <p:ext uri="{BB962C8B-B14F-4D97-AF65-F5344CB8AC3E}">
        <p14:creationId xmlns:p14="http://schemas.microsoft.com/office/powerpoint/2010/main" val="398894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FW</a:t>
            </a:r>
          </a:p>
        </p:txBody>
      </p:sp>
      <p:sp>
        <p:nvSpPr>
          <p:cNvPr id="3" name="Content Placeholder 2"/>
          <p:cNvSpPr>
            <a:spLocks noGrp="1"/>
          </p:cNvSpPr>
          <p:nvPr>
            <p:ph idx="1"/>
          </p:nvPr>
        </p:nvSpPr>
        <p:spPr/>
        <p:txBody>
          <a:bodyPr>
            <a:normAutofit/>
          </a:bodyPr>
          <a:lstStyle/>
          <a:p>
            <a:r>
              <a:rPr lang="en-US" dirty="0"/>
              <a:t>A $45,000 investment in a new conveyor system is projected to improve throughput and increase revenue by $14,000 per year for five years. The conveyor will have an estimated market value of $4,000 at the end of five years. Using FW and a MARR of 8%, is this a good investment? </a:t>
            </a:r>
            <a:br>
              <a:rPr lang="en-US" dirty="0"/>
            </a:br>
            <a:endParaRPr lang="en-US" dirty="0"/>
          </a:p>
          <a:p>
            <a:pPr marL="0" indent="0">
              <a:buNone/>
            </a:pPr>
            <a:r>
              <a:rPr lang="en-US" i="1" dirty="0"/>
              <a:t>	FW = -$45,000(F/P, 8%, 5)+$14,000(F/A, 8%, 5)+$4,000</a:t>
            </a:r>
            <a:r>
              <a:rPr lang="en-US" dirty="0"/>
              <a:t> </a:t>
            </a:r>
          </a:p>
          <a:p>
            <a:pPr marL="0" indent="0">
              <a:buNone/>
            </a:pPr>
            <a:r>
              <a:rPr lang="en-GB" i="1" dirty="0"/>
              <a:t>	FW = -$45,000(1.4693)+$14,000(5.8666)+$4,000</a:t>
            </a:r>
            <a:r>
              <a:rPr lang="en-GB" dirty="0"/>
              <a:t> </a:t>
            </a:r>
          </a:p>
          <a:p>
            <a:pPr marL="0" indent="0">
              <a:buNone/>
            </a:pPr>
            <a:r>
              <a:rPr lang="en-US" i="1" dirty="0"/>
              <a:t>	FW = $20,013.90 </a:t>
            </a:r>
            <a:r>
              <a:rPr lang="en-US" dirty="0"/>
              <a:t>→ This is a good investment!</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20</a:t>
            </a:fld>
            <a:endParaRPr lang="en-GB"/>
          </a:p>
        </p:txBody>
      </p:sp>
    </p:spTree>
    <p:extLst>
      <p:ext uri="{BB962C8B-B14F-4D97-AF65-F5344CB8AC3E}">
        <p14:creationId xmlns:p14="http://schemas.microsoft.com/office/powerpoint/2010/main" val="203268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Annual Worth (AW) Method</a:t>
            </a:r>
          </a:p>
        </p:txBody>
      </p:sp>
      <p:sp>
        <p:nvSpPr>
          <p:cNvPr id="3" name="Content Placeholder 2"/>
          <p:cNvSpPr>
            <a:spLocks noGrp="1"/>
          </p:cNvSpPr>
          <p:nvPr>
            <p:ph idx="1"/>
          </p:nvPr>
        </p:nvSpPr>
        <p:spPr/>
        <p:txBody>
          <a:bodyPr>
            <a:normAutofit/>
          </a:bodyPr>
          <a:lstStyle/>
          <a:p>
            <a:r>
              <a:rPr lang="en-US" dirty="0"/>
              <a:t>An equal periodic series of dollar amounts that is </a:t>
            </a:r>
            <a:r>
              <a:rPr lang="en-US" i="1" dirty="0"/>
              <a:t>equivalent </a:t>
            </a:r>
            <a:r>
              <a:rPr lang="en-US" dirty="0"/>
              <a:t>to the cash inflows and outflows, at an interest rate that is generally the</a:t>
            </a:r>
            <a:br>
              <a:rPr lang="en-US" dirty="0"/>
            </a:br>
            <a:r>
              <a:rPr lang="en-US" dirty="0"/>
              <a:t>MARR. </a:t>
            </a:r>
          </a:p>
          <a:p>
            <a:r>
              <a:rPr lang="en-US" dirty="0"/>
              <a:t>The AW of a project is annual equivalent revenue or savings (</a:t>
            </a:r>
            <a:r>
              <a:rPr lang="en-US" i="1" dirty="0"/>
              <a:t>R</a:t>
            </a:r>
            <a:r>
              <a:rPr lang="en-US" dirty="0"/>
              <a:t>) minus annual equivalent expenses (</a:t>
            </a:r>
            <a:r>
              <a:rPr lang="en-US" i="1" dirty="0"/>
              <a:t>E</a:t>
            </a:r>
            <a:r>
              <a:rPr lang="en-US" dirty="0"/>
              <a:t>), less its annual capital recovery (</a:t>
            </a:r>
            <a:r>
              <a:rPr lang="en-US" i="1" dirty="0"/>
              <a:t>CR</a:t>
            </a:r>
            <a:r>
              <a:rPr lang="en-US" dirty="0"/>
              <a:t>) amount.</a:t>
            </a:r>
          </a:p>
          <a:p>
            <a:endParaRPr lang="en-US" dirty="0"/>
          </a:p>
          <a:p>
            <a:pPr marL="0" indent="0">
              <a:buNone/>
            </a:pPr>
            <a:r>
              <a:rPr lang="en-GB" dirty="0"/>
              <a:t>			AW</a:t>
            </a:r>
            <a:r>
              <a:rPr lang="en-GB" i="1" dirty="0"/>
              <a:t>(</a:t>
            </a:r>
            <a:r>
              <a:rPr lang="en-GB" i="1" dirty="0" err="1"/>
              <a:t>i</a:t>
            </a:r>
            <a:r>
              <a:rPr lang="en-GB" dirty="0"/>
              <a:t>%</a:t>
            </a:r>
            <a:r>
              <a:rPr lang="en-GB" i="1" dirty="0"/>
              <a:t>) </a:t>
            </a:r>
            <a:r>
              <a:rPr lang="en-GB" dirty="0"/>
              <a:t>= </a:t>
            </a:r>
            <a:r>
              <a:rPr lang="en-GB" i="1" dirty="0"/>
              <a:t>R </a:t>
            </a:r>
            <a:r>
              <a:rPr lang="en-GB" dirty="0"/>
              <a:t>- </a:t>
            </a:r>
            <a:r>
              <a:rPr lang="en-GB" i="1" dirty="0"/>
              <a:t>E </a:t>
            </a:r>
            <a:r>
              <a:rPr lang="en-GB" dirty="0"/>
              <a:t>- CR</a:t>
            </a:r>
            <a:r>
              <a:rPr lang="en-GB" i="1" dirty="0"/>
              <a:t>(</a:t>
            </a:r>
            <a:r>
              <a:rPr lang="en-GB" i="1" dirty="0" err="1"/>
              <a:t>i</a:t>
            </a:r>
            <a:r>
              <a:rPr lang="en-GB" dirty="0"/>
              <a:t>%</a:t>
            </a:r>
            <a:r>
              <a:rPr lang="en-GB" i="1" dirty="0"/>
              <a:t>)</a:t>
            </a:r>
            <a:r>
              <a:rPr lang="en-GB" dirty="0"/>
              <a:t> </a:t>
            </a:r>
            <a:br>
              <a:rPr lang="en-GB"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21</a:t>
            </a:fld>
            <a:endParaRPr lang="en-GB"/>
          </a:p>
        </p:txBody>
      </p:sp>
    </p:spTree>
    <p:extLst>
      <p:ext uri="{BB962C8B-B14F-4D97-AF65-F5344CB8AC3E}">
        <p14:creationId xmlns:p14="http://schemas.microsoft.com/office/powerpoint/2010/main" val="264028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Capital Recovery (</a:t>
            </a:r>
            <a:r>
              <a:rPr lang="en-GB" i="1" dirty="0"/>
              <a:t>CR</a:t>
            </a:r>
            <a:r>
              <a:rPr lang="en-GB" dirty="0"/>
              <a:t>)</a:t>
            </a:r>
          </a:p>
        </p:txBody>
      </p:sp>
      <p:sp>
        <p:nvSpPr>
          <p:cNvPr id="3" name="Content Placeholder 2"/>
          <p:cNvSpPr>
            <a:spLocks noGrp="1"/>
          </p:cNvSpPr>
          <p:nvPr>
            <p:ph idx="1"/>
          </p:nvPr>
        </p:nvSpPr>
        <p:spPr/>
        <p:txBody>
          <a:bodyPr/>
          <a:lstStyle/>
          <a:p>
            <a:r>
              <a:rPr lang="en-US" i="1" dirty="0"/>
              <a:t>CR </a:t>
            </a:r>
            <a:r>
              <a:rPr lang="en-US" dirty="0"/>
              <a:t>is the annual equivalent cost of the capital invested.</a:t>
            </a:r>
          </a:p>
          <a:p>
            <a:r>
              <a:rPr lang="en-US" dirty="0"/>
              <a:t>The </a:t>
            </a:r>
            <a:r>
              <a:rPr lang="en-US" i="1" dirty="0"/>
              <a:t>CR </a:t>
            </a:r>
            <a:r>
              <a:rPr lang="en-US" dirty="0"/>
              <a:t>covers the following items.</a:t>
            </a:r>
            <a:br>
              <a:rPr lang="en-US" dirty="0"/>
            </a:br>
            <a:r>
              <a:rPr lang="en-US" dirty="0"/>
              <a:t>– Loss in value of the asset.</a:t>
            </a:r>
            <a:br>
              <a:rPr lang="en-US" dirty="0"/>
            </a:br>
            <a:r>
              <a:rPr lang="en-US" dirty="0"/>
              <a:t>– Interest on invested capital (at the MARR).</a:t>
            </a:r>
            <a:endParaRPr lang="tr-TR" dirty="0"/>
          </a:p>
          <a:p>
            <a:endParaRPr lang="en-US" dirty="0"/>
          </a:p>
          <a:p>
            <a:r>
              <a:rPr lang="en-US" b="1" dirty="0">
                <a:solidFill>
                  <a:srgbClr val="00B0F0"/>
                </a:solidFill>
              </a:rPr>
              <a:t>The </a:t>
            </a:r>
            <a:r>
              <a:rPr lang="en-US" b="1" i="1" dirty="0">
                <a:solidFill>
                  <a:srgbClr val="00B0F0"/>
                </a:solidFill>
              </a:rPr>
              <a:t>CR </a:t>
            </a:r>
            <a:r>
              <a:rPr lang="en-US" b="1" dirty="0">
                <a:solidFill>
                  <a:srgbClr val="00B0F0"/>
                </a:solidFill>
              </a:rPr>
              <a:t>distributes the initial cost (</a:t>
            </a:r>
            <a:r>
              <a:rPr lang="en-US" b="1" i="1" dirty="0">
                <a:solidFill>
                  <a:srgbClr val="00B0F0"/>
                </a:solidFill>
              </a:rPr>
              <a:t>I</a:t>
            </a:r>
            <a:r>
              <a:rPr lang="en-US" b="1" dirty="0">
                <a:solidFill>
                  <a:srgbClr val="00B0F0"/>
                </a:solidFill>
              </a:rPr>
              <a:t>) and the salvage value (</a:t>
            </a:r>
            <a:r>
              <a:rPr lang="en-US" b="1" i="1" dirty="0">
                <a:solidFill>
                  <a:srgbClr val="00B0F0"/>
                </a:solidFill>
              </a:rPr>
              <a:t>S</a:t>
            </a:r>
            <a:r>
              <a:rPr lang="en-US" b="1" dirty="0">
                <a:solidFill>
                  <a:srgbClr val="00B0F0"/>
                </a:solidFill>
              </a:rPr>
              <a:t>) across the life of the asset.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22</a:t>
            </a:fld>
            <a:endParaRPr lang="en-GB"/>
          </a:p>
        </p:txBody>
      </p:sp>
    </p:spTree>
    <p:extLst>
      <p:ext uri="{BB962C8B-B14F-4D97-AF65-F5344CB8AC3E}">
        <p14:creationId xmlns:p14="http://schemas.microsoft.com/office/powerpoint/2010/main" val="3031592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Capital Recovery</a:t>
            </a:r>
          </a:p>
        </p:txBody>
      </p:sp>
      <p:sp>
        <p:nvSpPr>
          <p:cNvPr id="3" name="Content Placeholder 2"/>
          <p:cNvSpPr>
            <a:spLocks noGrp="1"/>
          </p:cNvSpPr>
          <p:nvPr>
            <p:ph idx="1"/>
          </p:nvPr>
        </p:nvSpPr>
        <p:spPr/>
        <p:txBody>
          <a:bodyPr/>
          <a:lstStyle/>
          <a:p>
            <a:r>
              <a:rPr lang="pt-BR" dirty="0"/>
              <a:t>CR(</a:t>
            </a:r>
            <a:r>
              <a:rPr lang="pt-BR" i="1" dirty="0"/>
              <a:t>i</a:t>
            </a:r>
            <a:r>
              <a:rPr lang="pt-BR" dirty="0"/>
              <a:t>%)</a:t>
            </a:r>
            <a:r>
              <a:rPr lang="pt-BR" i="1" dirty="0"/>
              <a:t> </a:t>
            </a:r>
            <a:r>
              <a:rPr lang="pt-BR" dirty="0"/>
              <a:t>= </a:t>
            </a:r>
            <a:r>
              <a:rPr lang="pt-BR" i="1" dirty="0"/>
              <a:t>I</a:t>
            </a:r>
            <a:r>
              <a:rPr lang="pt-BR" dirty="0"/>
              <a:t>(</a:t>
            </a:r>
            <a:r>
              <a:rPr lang="pt-BR" i="1" dirty="0"/>
              <a:t>A/P</a:t>
            </a:r>
            <a:r>
              <a:rPr lang="pt-BR" dirty="0"/>
              <a:t>, </a:t>
            </a:r>
            <a:r>
              <a:rPr lang="pt-BR" i="1" dirty="0"/>
              <a:t>i</a:t>
            </a:r>
            <a:r>
              <a:rPr lang="pt-BR" dirty="0"/>
              <a:t>%, </a:t>
            </a:r>
            <a:r>
              <a:rPr lang="pt-BR" i="1" dirty="0"/>
              <a:t>N</a:t>
            </a:r>
            <a:r>
              <a:rPr lang="pt-BR" dirty="0"/>
              <a:t>)</a:t>
            </a:r>
            <a:r>
              <a:rPr lang="pt-BR" i="1" dirty="0"/>
              <a:t> </a:t>
            </a:r>
            <a:r>
              <a:rPr lang="pt-BR" dirty="0"/>
              <a:t>- </a:t>
            </a:r>
            <a:r>
              <a:rPr lang="pt-BR" i="1" dirty="0"/>
              <a:t>S</a:t>
            </a:r>
            <a:r>
              <a:rPr lang="pt-BR" dirty="0"/>
              <a:t>(</a:t>
            </a:r>
            <a:r>
              <a:rPr lang="pt-BR" i="1" dirty="0"/>
              <a:t>A/F</a:t>
            </a:r>
            <a:r>
              <a:rPr lang="pt-BR" dirty="0"/>
              <a:t>, </a:t>
            </a:r>
            <a:r>
              <a:rPr lang="pt-BR" i="1" dirty="0"/>
              <a:t>i</a:t>
            </a:r>
            <a:r>
              <a:rPr lang="pt-BR" dirty="0"/>
              <a:t>%, </a:t>
            </a:r>
            <a:r>
              <a:rPr lang="pt-BR" i="1" dirty="0"/>
              <a:t>N</a:t>
            </a:r>
            <a:r>
              <a:rPr lang="pt-BR" dirty="0"/>
              <a:t>)</a:t>
            </a:r>
          </a:p>
          <a:p>
            <a:pPr marL="0" indent="0">
              <a:buNone/>
            </a:pPr>
            <a:endParaRPr lang="pt-BR" i="1" dirty="0"/>
          </a:p>
          <a:p>
            <a:pPr marL="0" indent="0">
              <a:buNone/>
              <a:tabLst>
                <a:tab pos="985838" algn="l"/>
                <a:tab pos="2057400" algn="l"/>
              </a:tabLst>
            </a:pPr>
            <a:r>
              <a:rPr lang="pt-BR" dirty="0"/>
              <a:t>	where 	</a:t>
            </a:r>
            <a:r>
              <a:rPr lang="en-US" i="1" dirty="0"/>
              <a:t>I </a:t>
            </a:r>
            <a:r>
              <a:rPr lang="en-US" dirty="0"/>
              <a:t>= initial investment for the project;</a:t>
            </a:r>
            <a:br>
              <a:rPr lang="en-US" dirty="0"/>
            </a:br>
            <a:r>
              <a:rPr lang="en-US" dirty="0"/>
              <a:t>		</a:t>
            </a:r>
            <a:r>
              <a:rPr lang="en-US" i="1" dirty="0"/>
              <a:t>S </a:t>
            </a:r>
            <a:r>
              <a:rPr lang="en-US" dirty="0"/>
              <a:t>= salvage (market) value at the end of the study period;</a:t>
            </a:r>
            <a:br>
              <a:rPr lang="en-US" dirty="0"/>
            </a:br>
            <a:r>
              <a:rPr lang="en-US" dirty="0"/>
              <a:t>		</a:t>
            </a:r>
            <a:r>
              <a:rPr lang="en-US" i="1" dirty="0"/>
              <a:t>N </a:t>
            </a:r>
            <a:r>
              <a:rPr lang="en-US" dirty="0"/>
              <a:t>= project study period. </a:t>
            </a:r>
            <a:br>
              <a:rPr lang="en-US" dirty="0"/>
            </a:br>
            <a:endParaRPr lang="en-US" dirty="0"/>
          </a:p>
          <a:p>
            <a:pPr marL="0" indent="0">
              <a:buNone/>
            </a:pP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23</a:t>
            </a:fld>
            <a:endParaRPr lang="en-GB"/>
          </a:p>
        </p:txBody>
      </p:sp>
    </p:spTree>
    <p:extLst>
      <p:ext uri="{BB962C8B-B14F-4D97-AF65-F5344CB8AC3E}">
        <p14:creationId xmlns:p14="http://schemas.microsoft.com/office/powerpoint/2010/main" val="345060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Capital Recovery</a:t>
            </a:r>
            <a:endParaRPr lang="en-GB" sz="2800" dirty="0"/>
          </a:p>
        </p:txBody>
      </p:sp>
      <p:sp>
        <p:nvSpPr>
          <p:cNvPr id="3" name="Content Placeholder 2"/>
          <p:cNvSpPr>
            <a:spLocks noGrp="1"/>
          </p:cNvSpPr>
          <p:nvPr>
            <p:ph idx="1"/>
          </p:nvPr>
        </p:nvSpPr>
        <p:spPr/>
        <p:txBody>
          <a:bodyPr>
            <a:normAutofit lnSpcReduction="10000"/>
          </a:bodyPr>
          <a:lstStyle/>
          <a:p>
            <a:r>
              <a:rPr lang="en-US" dirty="0"/>
              <a:t>Consider a device that will cost $10,000, last five years, and have a salvage (market) value of $2,000. </a:t>
            </a:r>
          </a:p>
          <a:p>
            <a:r>
              <a:rPr lang="en-US" dirty="0"/>
              <a:t>Thus, the loss in value of this asset over five years is </a:t>
            </a:r>
            <a:r>
              <a:rPr lang="en-US" b="1" dirty="0">
                <a:solidFill>
                  <a:srgbClr val="FF0000"/>
                </a:solidFill>
              </a:rPr>
              <a:t>?</a:t>
            </a:r>
          </a:p>
          <a:p>
            <a:r>
              <a:rPr lang="en-US" dirty="0"/>
              <a:t>Additionally, the MARR is 10% per year. </a:t>
            </a:r>
          </a:p>
          <a:p>
            <a:endParaRPr lang="pt-BR" dirty="0"/>
          </a:p>
          <a:p>
            <a:r>
              <a:rPr lang="pt-BR" dirty="0"/>
              <a:t>Recall </a:t>
            </a:r>
            <a:r>
              <a:rPr lang="pt-BR" b="1" dirty="0">
                <a:solidFill>
                  <a:srgbClr val="00B050"/>
                </a:solidFill>
              </a:rPr>
              <a:t>CR(</a:t>
            </a:r>
            <a:r>
              <a:rPr lang="pt-BR" b="1" i="1" dirty="0">
                <a:solidFill>
                  <a:srgbClr val="00B050"/>
                </a:solidFill>
              </a:rPr>
              <a:t>i</a:t>
            </a:r>
            <a:r>
              <a:rPr lang="pt-BR" b="1" dirty="0">
                <a:solidFill>
                  <a:srgbClr val="00B050"/>
                </a:solidFill>
              </a:rPr>
              <a:t>%)</a:t>
            </a:r>
            <a:r>
              <a:rPr lang="pt-BR" b="1" i="1" dirty="0">
                <a:solidFill>
                  <a:srgbClr val="00B050"/>
                </a:solidFill>
              </a:rPr>
              <a:t> </a:t>
            </a:r>
            <a:r>
              <a:rPr lang="pt-BR" b="1" dirty="0">
                <a:solidFill>
                  <a:srgbClr val="00B050"/>
                </a:solidFill>
              </a:rPr>
              <a:t>= </a:t>
            </a:r>
            <a:r>
              <a:rPr lang="pt-BR" b="1" i="1" dirty="0">
                <a:solidFill>
                  <a:srgbClr val="00B050"/>
                </a:solidFill>
              </a:rPr>
              <a:t>I</a:t>
            </a:r>
            <a:r>
              <a:rPr lang="pt-BR" b="1" dirty="0">
                <a:solidFill>
                  <a:srgbClr val="00B050"/>
                </a:solidFill>
              </a:rPr>
              <a:t>(</a:t>
            </a:r>
            <a:r>
              <a:rPr lang="pt-BR" b="1" i="1" dirty="0">
                <a:solidFill>
                  <a:srgbClr val="00B050"/>
                </a:solidFill>
              </a:rPr>
              <a:t>A/P</a:t>
            </a:r>
            <a:r>
              <a:rPr lang="pt-BR" b="1" dirty="0">
                <a:solidFill>
                  <a:srgbClr val="00B050"/>
                </a:solidFill>
              </a:rPr>
              <a:t>, </a:t>
            </a:r>
            <a:r>
              <a:rPr lang="pt-BR" b="1" i="1" dirty="0">
                <a:solidFill>
                  <a:srgbClr val="00B050"/>
                </a:solidFill>
              </a:rPr>
              <a:t>i</a:t>
            </a:r>
            <a:r>
              <a:rPr lang="pt-BR" b="1" dirty="0">
                <a:solidFill>
                  <a:srgbClr val="00B050"/>
                </a:solidFill>
              </a:rPr>
              <a:t>%, </a:t>
            </a:r>
            <a:r>
              <a:rPr lang="pt-BR" b="1" i="1" dirty="0">
                <a:solidFill>
                  <a:srgbClr val="00B050"/>
                </a:solidFill>
              </a:rPr>
              <a:t>N</a:t>
            </a:r>
            <a:r>
              <a:rPr lang="pt-BR" b="1" dirty="0">
                <a:solidFill>
                  <a:srgbClr val="00B050"/>
                </a:solidFill>
              </a:rPr>
              <a:t>)</a:t>
            </a:r>
            <a:r>
              <a:rPr lang="pt-BR" b="1" i="1" dirty="0">
                <a:solidFill>
                  <a:srgbClr val="00B050"/>
                </a:solidFill>
              </a:rPr>
              <a:t> </a:t>
            </a:r>
            <a:r>
              <a:rPr lang="pt-BR" b="1" dirty="0">
                <a:solidFill>
                  <a:srgbClr val="00B050"/>
                </a:solidFill>
              </a:rPr>
              <a:t>- </a:t>
            </a:r>
            <a:r>
              <a:rPr lang="pt-BR" b="1" i="1" dirty="0">
                <a:solidFill>
                  <a:srgbClr val="00B050"/>
                </a:solidFill>
              </a:rPr>
              <a:t>S</a:t>
            </a:r>
            <a:r>
              <a:rPr lang="pt-BR" b="1" dirty="0">
                <a:solidFill>
                  <a:srgbClr val="00B050"/>
                </a:solidFill>
              </a:rPr>
              <a:t>(</a:t>
            </a:r>
            <a:r>
              <a:rPr lang="pt-BR" b="1" i="1" dirty="0">
                <a:solidFill>
                  <a:srgbClr val="00B050"/>
                </a:solidFill>
              </a:rPr>
              <a:t>A/F</a:t>
            </a:r>
            <a:r>
              <a:rPr lang="pt-BR" b="1" dirty="0">
                <a:solidFill>
                  <a:srgbClr val="00B050"/>
                </a:solidFill>
              </a:rPr>
              <a:t>, </a:t>
            </a:r>
            <a:r>
              <a:rPr lang="pt-BR" b="1" i="1" dirty="0">
                <a:solidFill>
                  <a:srgbClr val="00B050"/>
                </a:solidFill>
              </a:rPr>
              <a:t>i</a:t>
            </a:r>
            <a:r>
              <a:rPr lang="pt-BR" b="1" dirty="0">
                <a:solidFill>
                  <a:srgbClr val="00B050"/>
                </a:solidFill>
              </a:rPr>
              <a:t>%, </a:t>
            </a:r>
            <a:r>
              <a:rPr lang="pt-BR" b="1" i="1" dirty="0">
                <a:solidFill>
                  <a:srgbClr val="00B050"/>
                </a:solidFill>
              </a:rPr>
              <a:t>N</a:t>
            </a:r>
            <a:r>
              <a:rPr lang="pt-BR" b="1" dirty="0">
                <a:solidFill>
                  <a:srgbClr val="00B050"/>
                </a:solidFill>
              </a:rPr>
              <a:t>)</a:t>
            </a:r>
          </a:p>
          <a:p>
            <a:pPr marL="0" indent="0">
              <a:buNone/>
            </a:pPr>
            <a:endParaRPr lang="pt-BR" dirty="0"/>
          </a:p>
          <a:p>
            <a:r>
              <a:rPr lang="pt-BR" dirty="0"/>
              <a:t>CR(10%)</a:t>
            </a:r>
            <a:r>
              <a:rPr lang="pt-BR" i="1" dirty="0"/>
              <a:t> 	</a:t>
            </a:r>
            <a:r>
              <a:rPr lang="pt-BR" dirty="0"/>
              <a:t>= $10,000(</a:t>
            </a:r>
            <a:r>
              <a:rPr lang="pt-BR" i="1" dirty="0"/>
              <a:t>A/P</a:t>
            </a:r>
            <a:r>
              <a:rPr lang="pt-BR" dirty="0"/>
              <a:t>, 10%, 5)</a:t>
            </a:r>
            <a:r>
              <a:rPr lang="pt-BR" i="1" dirty="0"/>
              <a:t> </a:t>
            </a:r>
            <a:r>
              <a:rPr lang="pt-BR" dirty="0"/>
              <a:t>– $2,000(</a:t>
            </a:r>
            <a:r>
              <a:rPr lang="pt-BR" i="1" dirty="0"/>
              <a:t>A/F</a:t>
            </a:r>
            <a:r>
              <a:rPr lang="pt-BR" dirty="0"/>
              <a:t>, 10%, 5)</a:t>
            </a:r>
            <a:endParaRPr lang="en-GB" dirty="0"/>
          </a:p>
          <a:p>
            <a:pPr marL="0" indent="0">
              <a:buNone/>
            </a:pPr>
            <a:r>
              <a:rPr lang="en-GB" dirty="0"/>
              <a:t>		= $2,310.4</a:t>
            </a:r>
            <a:endParaRPr lang="pt-BR"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24</a:t>
            </a:fld>
            <a:endParaRPr lang="en-GB"/>
          </a:p>
        </p:txBody>
      </p:sp>
      <p:sp>
        <p:nvSpPr>
          <p:cNvPr id="7" name="Rectangle 6"/>
          <p:cNvSpPr/>
          <p:nvPr/>
        </p:nvSpPr>
        <p:spPr>
          <a:xfrm>
            <a:off x="8610600" y="2574758"/>
            <a:ext cx="1511968" cy="517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tx1"/>
                </a:solidFill>
              </a:rPr>
              <a:t>$8,000.</a:t>
            </a:r>
            <a:endParaRPr lang="en-GB" dirty="0">
              <a:solidFill>
                <a:schemeClr val="tx1"/>
              </a:solidFill>
            </a:endParaRPr>
          </a:p>
        </p:txBody>
      </p:sp>
    </p:spTree>
    <p:extLst>
      <p:ext uri="{BB962C8B-B14F-4D97-AF65-F5344CB8AC3E}">
        <p14:creationId xmlns:p14="http://schemas.microsoft.com/office/powerpoint/2010/main" val="218887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Annual Worth (AW)</a:t>
            </a:r>
          </a:p>
        </p:txBody>
      </p:sp>
      <p:sp>
        <p:nvSpPr>
          <p:cNvPr id="3" name="Content Placeholder 2"/>
          <p:cNvSpPr>
            <a:spLocks noGrp="1"/>
          </p:cNvSpPr>
          <p:nvPr>
            <p:ph idx="1"/>
          </p:nvPr>
        </p:nvSpPr>
        <p:spPr/>
        <p:txBody>
          <a:bodyPr>
            <a:normAutofit/>
          </a:bodyPr>
          <a:lstStyle/>
          <a:p>
            <a:pPr marL="0" indent="0">
              <a:buNone/>
            </a:pPr>
            <a:r>
              <a:rPr lang="en-GB" dirty="0"/>
              <a:t>AW(</a:t>
            </a:r>
            <a:r>
              <a:rPr lang="en-GB" i="1" dirty="0" err="1"/>
              <a:t>i</a:t>
            </a:r>
            <a:r>
              <a:rPr lang="en-GB" dirty="0"/>
              <a:t>%) = </a:t>
            </a:r>
            <a:r>
              <a:rPr lang="en-GB" i="1" dirty="0"/>
              <a:t>R </a:t>
            </a:r>
            <a:r>
              <a:rPr lang="en-GB" dirty="0"/>
              <a:t>- </a:t>
            </a:r>
            <a:r>
              <a:rPr lang="en-GB" i="1" dirty="0"/>
              <a:t>E </a:t>
            </a:r>
            <a:r>
              <a:rPr lang="en-GB" dirty="0"/>
              <a:t>- CR(</a:t>
            </a:r>
            <a:r>
              <a:rPr lang="en-GB" i="1" dirty="0" err="1"/>
              <a:t>i</a:t>
            </a:r>
            <a:r>
              <a:rPr lang="en-GB" dirty="0"/>
              <a:t>%) </a:t>
            </a:r>
          </a:p>
          <a:p>
            <a:pPr marL="0" indent="0">
              <a:buNone/>
            </a:pPr>
            <a:r>
              <a:rPr lang="pt-BR" dirty="0"/>
              <a:t>                   &amp;</a:t>
            </a:r>
          </a:p>
          <a:p>
            <a:pPr marL="0" indent="0">
              <a:buNone/>
            </a:pPr>
            <a:r>
              <a:rPr lang="pt-BR" dirty="0"/>
              <a:t>CR(</a:t>
            </a:r>
            <a:r>
              <a:rPr lang="pt-BR" i="1" dirty="0"/>
              <a:t>i</a:t>
            </a:r>
            <a:r>
              <a:rPr lang="pt-BR" dirty="0"/>
              <a:t>%)</a:t>
            </a:r>
            <a:r>
              <a:rPr lang="pt-BR" i="1" dirty="0"/>
              <a:t> </a:t>
            </a:r>
            <a:r>
              <a:rPr lang="pt-BR" dirty="0"/>
              <a:t>= </a:t>
            </a:r>
            <a:r>
              <a:rPr lang="pt-BR" i="1" dirty="0"/>
              <a:t>I</a:t>
            </a:r>
            <a:r>
              <a:rPr lang="pt-BR" dirty="0"/>
              <a:t>(</a:t>
            </a:r>
            <a:r>
              <a:rPr lang="pt-BR" i="1" dirty="0"/>
              <a:t>A/P</a:t>
            </a:r>
            <a:r>
              <a:rPr lang="pt-BR" dirty="0"/>
              <a:t>, </a:t>
            </a:r>
            <a:r>
              <a:rPr lang="pt-BR" i="1" dirty="0"/>
              <a:t>i</a:t>
            </a:r>
            <a:r>
              <a:rPr lang="pt-BR" dirty="0"/>
              <a:t>%, </a:t>
            </a:r>
            <a:r>
              <a:rPr lang="pt-BR" i="1" dirty="0"/>
              <a:t>N</a:t>
            </a:r>
            <a:r>
              <a:rPr lang="pt-BR" dirty="0"/>
              <a:t>)</a:t>
            </a:r>
            <a:r>
              <a:rPr lang="pt-BR" i="1" dirty="0"/>
              <a:t> </a:t>
            </a:r>
            <a:r>
              <a:rPr lang="pt-BR" dirty="0"/>
              <a:t>- </a:t>
            </a:r>
            <a:r>
              <a:rPr lang="pt-BR" i="1" dirty="0"/>
              <a:t>S</a:t>
            </a:r>
            <a:r>
              <a:rPr lang="pt-BR" dirty="0"/>
              <a:t>(</a:t>
            </a:r>
            <a:r>
              <a:rPr lang="pt-BR" i="1" dirty="0"/>
              <a:t>A/F</a:t>
            </a:r>
            <a:r>
              <a:rPr lang="pt-BR" dirty="0"/>
              <a:t>, </a:t>
            </a:r>
            <a:r>
              <a:rPr lang="pt-BR" i="1" dirty="0"/>
              <a:t>i</a:t>
            </a:r>
            <a:r>
              <a:rPr lang="pt-BR" dirty="0"/>
              <a:t>%, </a:t>
            </a:r>
            <a:r>
              <a:rPr lang="pt-BR" i="1" dirty="0"/>
              <a:t>N</a:t>
            </a:r>
            <a:r>
              <a:rPr lang="pt-BR" dirty="0"/>
              <a:t>)</a:t>
            </a:r>
          </a:p>
          <a:p>
            <a:pPr marL="0" indent="0">
              <a:buNone/>
              <a:tabLst>
                <a:tab pos="985838" algn="l"/>
                <a:tab pos="2057400" algn="l"/>
              </a:tabLst>
            </a:pPr>
            <a:endParaRPr lang="pt-BR" sz="4000" dirty="0"/>
          </a:p>
          <a:p>
            <a:pPr marL="0" indent="0">
              <a:buNone/>
              <a:tabLst>
                <a:tab pos="985838" algn="l"/>
                <a:tab pos="2057400" algn="l"/>
              </a:tabLst>
            </a:pPr>
            <a:r>
              <a:rPr lang="pt-BR" sz="4000" dirty="0"/>
              <a:t>AW(</a:t>
            </a:r>
            <a:r>
              <a:rPr lang="pt-BR" sz="4000" i="1" dirty="0"/>
              <a:t>i</a:t>
            </a:r>
            <a:r>
              <a:rPr lang="pt-BR" sz="4000" dirty="0"/>
              <a:t>%) = </a:t>
            </a:r>
            <a:r>
              <a:rPr lang="pt-BR" sz="4000" i="1" dirty="0"/>
              <a:t>R </a:t>
            </a:r>
            <a:r>
              <a:rPr lang="pt-BR" sz="4000" dirty="0"/>
              <a:t>- </a:t>
            </a:r>
            <a:r>
              <a:rPr lang="pt-BR" sz="4000" i="1" dirty="0"/>
              <a:t>E </a:t>
            </a:r>
            <a:r>
              <a:rPr lang="pt-BR" sz="4000" dirty="0"/>
              <a:t>- </a:t>
            </a:r>
            <a:r>
              <a:rPr lang="pt-BR" sz="4000" i="1" dirty="0"/>
              <a:t>I</a:t>
            </a:r>
            <a:r>
              <a:rPr lang="pt-BR" sz="4000" dirty="0"/>
              <a:t>(</a:t>
            </a:r>
            <a:r>
              <a:rPr lang="pt-BR" sz="4000" i="1" dirty="0"/>
              <a:t>A/P</a:t>
            </a:r>
            <a:r>
              <a:rPr lang="pt-BR" sz="4000" dirty="0"/>
              <a:t>, </a:t>
            </a:r>
            <a:r>
              <a:rPr lang="pt-BR" sz="4000" i="1" dirty="0"/>
              <a:t>i</a:t>
            </a:r>
            <a:r>
              <a:rPr lang="pt-BR" sz="4000" dirty="0"/>
              <a:t>%, </a:t>
            </a:r>
            <a:r>
              <a:rPr lang="pt-BR" sz="4000" i="1" dirty="0"/>
              <a:t>N</a:t>
            </a:r>
            <a:r>
              <a:rPr lang="pt-BR" sz="4000" dirty="0"/>
              <a:t>)</a:t>
            </a:r>
            <a:r>
              <a:rPr lang="pt-BR" sz="4000" i="1" dirty="0"/>
              <a:t> </a:t>
            </a:r>
            <a:r>
              <a:rPr lang="pt-BR" sz="4000" dirty="0"/>
              <a:t>+ </a:t>
            </a:r>
            <a:r>
              <a:rPr lang="pt-BR" sz="4000" i="1" dirty="0"/>
              <a:t>S</a:t>
            </a:r>
            <a:r>
              <a:rPr lang="pt-BR" sz="4000" dirty="0"/>
              <a:t>(</a:t>
            </a:r>
            <a:r>
              <a:rPr lang="pt-BR" sz="4000" i="1" dirty="0"/>
              <a:t>A/F</a:t>
            </a:r>
            <a:r>
              <a:rPr lang="pt-BR" sz="4000" dirty="0"/>
              <a:t>, </a:t>
            </a:r>
            <a:r>
              <a:rPr lang="pt-BR" sz="4000" i="1" dirty="0"/>
              <a:t>i</a:t>
            </a:r>
            <a:r>
              <a:rPr lang="pt-BR" sz="4000" dirty="0"/>
              <a:t>%, </a:t>
            </a:r>
            <a:r>
              <a:rPr lang="pt-BR" sz="4000" i="1" dirty="0"/>
              <a:t>N</a:t>
            </a:r>
            <a:r>
              <a:rPr lang="pt-BR" sz="4000" dirty="0"/>
              <a:t>) </a:t>
            </a:r>
            <a:br>
              <a:rPr lang="pt-BR" dirty="0"/>
            </a:br>
            <a:endParaRPr lang="pt-BR" dirty="0"/>
          </a:p>
          <a:p>
            <a:pPr marL="0" indent="0">
              <a:buNone/>
            </a:pP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25</a:t>
            </a:fld>
            <a:endParaRPr lang="en-GB"/>
          </a:p>
        </p:txBody>
      </p:sp>
      <p:sp>
        <p:nvSpPr>
          <p:cNvPr id="7" name="Rectangle 6"/>
          <p:cNvSpPr/>
          <p:nvPr/>
        </p:nvSpPr>
        <p:spPr>
          <a:xfrm>
            <a:off x="1716505" y="5355418"/>
            <a:ext cx="6096000" cy="369332"/>
          </a:xfrm>
          <a:prstGeom prst="rect">
            <a:avLst/>
          </a:prstGeom>
        </p:spPr>
        <p:txBody>
          <a:bodyPr>
            <a:spAutoFit/>
          </a:bodyPr>
          <a:lstStyle/>
          <a:p>
            <a:r>
              <a:rPr lang="en-US" dirty="0"/>
              <a:t>revenue or savings</a:t>
            </a:r>
            <a:endParaRPr lang="en-GB" dirty="0"/>
          </a:p>
        </p:txBody>
      </p:sp>
      <p:sp>
        <p:nvSpPr>
          <p:cNvPr id="8" name="Rectangle 7"/>
          <p:cNvSpPr/>
          <p:nvPr/>
        </p:nvSpPr>
        <p:spPr>
          <a:xfrm>
            <a:off x="4380537" y="5355418"/>
            <a:ext cx="3260766" cy="369332"/>
          </a:xfrm>
          <a:prstGeom prst="rect">
            <a:avLst/>
          </a:prstGeom>
        </p:spPr>
        <p:txBody>
          <a:bodyPr wrap="square">
            <a:spAutoFit/>
          </a:bodyPr>
          <a:lstStyle/>
          <a:p>
            <a:r>
              <a:rPr lang="en-US" dirty="0"/>
              <a:t>annual equivalent expenses</a:t>
            </a:r>
            <a:endParaRPr lang="en-GB" dirty="0"/>
          </a:p>
        </p:txBody>
      </p:sp>
      <p:cxnSp>
        <p:nvCxnSpPr>
          <p:cNvPr id="10" name="Straight Arrow Connector 9"/>
          <p:cNvCxnSpPr/>
          <p:nvPr/>
        </p:nvCxnSpPr>
        <p:spPr>
          <a:xfrm flipH="1">
            <a:off x="2652156" y="4640936"/>
            <a:ext cx="414647" cy="714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0076" y="4640936"/>
            <a:ext cx="1054429" cy="714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AW Calculation</a:t>
            </a:r>
            <a:endParaRPr lang="en-GB" i="1" dirty="0"/>
          </a:p>
        </p:txBody>
      </p:sp>
      <p:sp>
        <p:nvSpPr>
          <p:cNvPr id="3" name="Content Placeholder 2"/>
          <p:cNvSpPr>
            <a:spLocks noGrp="1"/>
          </p:cNvSpPr>
          <p:nvPr>
            <p:ph idx="1"/>
          </p:nvPr>
        </p:nvSpPr>
        <p:spPr/>
        <p:txBody>
          <a:bodyPr/>
          <a:lstStyle/>
          <a:p>
            <a:r>
              <a:rPr lang="en-US" dirty="0"/>
              <a:t>A project requires an initial investment of $45,000, has a salvage value of $12,000 after six years, incurs annual expenses of $6,000, and provides an annual revenue of $18,000. Using a MARR of 10%, determine the AW of this project.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26</a:t>
            </a:fld>
            <a:endParaRPr lang="en-GB"/>
          </a:p>
        </p:txBody>
      </p:sp>
      <p:pic>
        <p:nvPicPr>
          <p:cNvPr id="7" name="Picture 6"/>
          <p:cNvPicPr>
            <a:picLocks noChangeAspect="1"/>
          </p:cNvPicPr>
          <p:nvPr/>
        </p:nvPicPr>
        <p:blipFill>
          <a:blip r:embed="rId2"/>
          <a:stretch>
            <a:fillRect/>
          </a:stretch>
        </p:blipFill>
        <p:spPr>
          <a:xfrm>
            <a:off x="2209800" y="3631729"/>
            <a:ext cx="7114674" cy="2188045"/>
          </a:xfrm>
          <a:prstGeom prst="rect">
            <a:avLst/>
          </a:prstGeom>
        </p:spPr>
      </p:pic>
      <p:pic>
        <p:nvPicPr>
          <p:cNvPr id="1026" name="Picture 2" descr="https://cdn3.iconfinder.com/data/icons/flat-actions-icons-9/512/Tick_Mark-128.png">
            <a:extLst>
              <a:ext uri="{FF2B5EF4-FFF2-40B4-BE49-F238E27FC236}">
                <a16:creationId xmlns:a16="http://schemas.microsoft.com/office/drawing/2014/main" id="{EB9FF74D-5CD1-415A-8575-8C54A49FF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411615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7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Equivalent Uniform Annual Cost of a Corporate Jet</a:t>
            </a:r>
            <a:endParaRPr lang="en-GB" i="1" dirty="0"/>
          </a:p>
        </p:txBody>
      </p:sp>
      <p:sp>
        <p:nvSpPr>
          <p:cNvPr id="3" name="Content Placeholder 2"/>
          <p:cNvSpPr>
            <a:spLocks noGrp="1"/>
          </p:cNvSpPr>
          <p:nvPr>
            <p:ph idx="1"/>
          </p:nvPr>
        </p:nvSpPr>
        <p:spPr/>
        <p:txBody>
          <a:bodyPr/>
          <a:lstStyle/>
          <a:p>
            <a:r>
              <a:rPr lang="en-US" dirty="0"/>
              <a:t>A corporate jet costs $1,350,000 and will incur $200,000 per year in fixed costs (maintenance, licenses, insurance, and hangar rental) and $277 per hour in variable costs (fuel, pilot expense, etc.). The jet will be operated for 1,200 hours per year for five years and then sold for $650,000. The MARR is 15% per year.</a:t>
            </a:r>
          </a:p>
          <a:p>
            <a:endParaRPr lang="en-US" dirty="0"/>
          </a:p>
          <a:p>
            <a:pPr marL="0" indent="0">
              <a:buNone/>
            </a:pPr>
            <a:r>
              <a:rPr lang="en-US" dirty="0"/>
              <a:t>	(a) Determine the capital recovery cost of the jet.</a:t>
            </a:r>
            <a:br>
              <a:rPr lang="en-US" dirty="0"/>
            </a:br>
            <a:r>
              <a:rPr lang="en-US" dirty="0"/>
              <a:t>	(b) What is the EUAC of the jet?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27</a:t>
            </a:fld>
            <a:endParaRPr lang="en-GB"/>
          </a:p>
        </p:txBody>
      </p:sp>
    </p:spTree>
    <p:extLst>
      <p:ext uri="{BB962C8B-B14F-4D97-AF65-F5344CB8AC3E}">
        <p14:creationId xmlns:p14="http://schemas.microsoft.com/office/powerpoint/2010/main" val="3259227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tr-TR" sz="4800" i="1" dirty="0"/>
          </a:p>
          <a:p>
            <a:pPr marL="0" indent="0">
              <a:buNone/>
            </a:pPr>
            <a:endParaRPr lang="tr-TR" sz="4800" i="1" dirty="0"/>
          </a:p>
          <a:p>
            <a:pPr marL="0" indent="0">
              <a:buNone/>
            </a:pPr>
            <a:r>
              <a:rPr lang="tr-TR" sz="4800" b="1" i="1" dirty="0">
                <a:solidFill>
                  <a:srgbClr val="00B0F0"/>
                </a:solidFill>
              </a:rPr>
              <a:t>EUAC</a:t>
            </a:r>
            <a:r>
              <a:rPr lang="tr-TR" sz="4800" i="1" dirty="0"/>
              <a:t> = </a:t>
            </a:r>
            <a:r>
              <a:rPr lang="en-US" sz="4800" b="1" i="1" dirty="0">
                <a:solidFill>
                  <a:srgbClr val="00B0F0"/>
                </a:solidFill>
              </a:rPr>
              <a:t>E</a:t>
            </a:r>
            <a:r>
              <a:rPr lang="en-US" sz="4800" i="1" dirty="0"/>
              <a:t>quivalent </a:t>
            </a:r>
            <a:r>
              <a:rPr lang="en-US" sz="4800" b="1" i="1" dirty="0">
                <a:solidFill>
                  <a:srgbClr val="00B0F0"/>
                </a:solidFill>
              </a:rPr>
              <a:t>U</a:t>
            </a:r>
            <a:r>
              <a:rPr lang="en-US" sz="4800" i="1" dirty="0"/>
              <a:t>niform </a:t>
            </a:r>
            <a:r>
              <a:rPr lang="en-US" sz="4800" b="1" i="1" dirty="0">
                <a:solidFill>
                  <a:srgbClr val="00B0F0"/>
                </a:solidFill>
              </a:rPr>
              <a:t>A</a:t>
            </a:r>
            <a:r>
              <a:rPr lang="en-US" sz="4800" i="1" dirty="0"/>
              <a:t>nnual </a:t>
            </a:r>
            <a:r>
              <a:rPr lang="en-US" sz="4800" b="1" i="1" dirty="0">
                <a:solidFill>
                  <a:srgbClr val="00B0F0"/>
                </a:solidFill>
              </a:rPr>
              <a:t>C</a:t>
            </a:r>
            <a:r>
              <a:rPr lang="en-US" sz="4800" i="1" dirty="0"/>
              <a:t>ost</a:t>
            </a:r>
          </a:p>
          <a:p>
            <a:pPr marL="0" indent="0" algn="ctr">
              <a:buNone/>
            </a:pPr>
            <a:r>
              <a:rPr lang="en-US" sz="3200" dirty="0"/>
              <a:t>            </a:t>
            </a:r>
            <a:r>
              <a:rPr lang="en-US" dirty="0"/>
              <a:t>Annual equivalent of the sum of the costs and CR</a:t>
            </a:r>
            <a:endParaRPr lang="tr-TR" sz="32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28</a:t>
            </a:fld>
            <a:endParaRPr lang="en-GB"/>
          </a:p>
        </p:txBody>
      </p:sp>
      <p:pic>
        <p:nvPicPr>
          <p:cNvPr id="7" name="Picture 4" descr="http://www.clipartbest.com/cliparts/xig/6oX/xig6oX7j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552" y="499143"/>
            <a:ext cx="1182895" cy="105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1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Equivalent Uniform Annual Cost of a Corporate Jet</a:t>
            </a:r>
            <a:endParaRPr lang="en-GB" i="1" dirty="0"/>
          </a:p>
        </p:txBody>
      </p:sp>
      <p:sp>
        <p:nvSpPr>
          <p:cNvPr id="3" name="Content Placeholder 2"/>
          <p:cNvSpPr>
            <a:spLocks noGrp="1"/>
          </p:cNvSpPr>
          <p:nvPr>
            <p:ph idx="1"/>
          </p:nvPr>
        </p:nvSpPr>
        <p:spPr>
          <a:xfrm>
            <a:off x="838200" y="1825625"/>
            <a:ext cx="10651958" cy="4351338"/>
          </a:xfrm>
        </p:spPr>
        <p:txBody>
          <a:bodyPr>
            <a:normAutofit lnSpcReduction="10000"/>
          </a:bodyPr>
          <a:lstStyle/>
          <a:p>
            <a:r>
              <a:rPr lang="en-US" dirty="0"/>
              <a:t>A corporate jet costs $1,350,000 and will incur $200,000 per year in fixed costs (maintenance, licenses, insurance, and hangar rental) and $277 per hour in variable costs (fuel, pilot expense, etc.). The jet will be operated for 1,200 hours per year for five years and then sold for $650,000. The MARR is 15% per year.</a:t>
            </a:r>
          </a:p>
          <a:p>
            <a:endParaRPr lang="en-US" dirty="0"/>
          </a:p>
          <a:p>
            <a:pPr marL="0" indent="0">
              <a:buNone/>
            </a:pPr>
            <a:r>
              <a:rPr lang="en-US" dirty="0"/>
              <a:t>   (a) Determine the capital recovery cost of the jet.</a:t>
            </a:r>
          </a:p>
          <a:p>
            <a:pPr marL="0" indent="0">
              <a:buNone/>
            </a:pPr>
            <a:r>
              <a:rPr lang="en-US" dirty="0"/>
              <a:t>	</a:t>
            </a:r>
            <a:r>
              <a:rPr lang="pt-BR" dirty="0">
                <a:solidFill>
                  <a:srgbClr val="00B050"/>
                </a:solidFill>
              </a:rPr>
              <a:t>CR(</a:t>
            </a:r>
            <a:r>
              <a:rPr lang="pt-BR" i="1" dirty="0">
                <a:solidFill>
                  <a:srgbClr val="00B050"/>
                </a:solidFill>
              </a:rPr>
              <a:t>i</a:t>
            </a:r>
            <a:r>
              <a:rPr lang="pt-BR" dirty="0">
                <a:solidFill>
                  <a:srgbClr val="00B050"/>
                </a:solidFill>
              </a:rPr>
              <a:t>%)</a:t>
            </a:r>
            <a:r>
              <a:rPr lang="pt-BR" i="1" dirty="0">
                <a:solidFill>
                  <a:srgbClr val="00B050"/>
                </a:solidFill>
              </a:rPr>
              <a:t> </a:t>
            </a:r>
            <a:r>
              <a:rPr lang="pt-BR" dirty="0">
                <a:solidFill>
                  <a:srgbClr val="00B050"/>
                </a:solidFill>
              </a:rPr>
              <a:t>= </a:t>
            </a:r>
            <a:r>
              <a:rPr lang="pt-BR" i="1" dirty="0">
                <a:solidFill>
                  <a:srgbClr val="00B050"/>
                </a:solidFill>
              </a:rPr>
              <a:t>I</a:t>
            </a:r>
            <a:r>
              <a:rPr lang="pt-BR" dirty="0">
                <a:solidFill>
                  <a:srgbClr val="00B050"/>
                </a:solidFill>
              </a:rPr>
              <a:t>(</a:t>
            </a:r>
            <a:r>
              <a:rPr lang="pt-BR" i="1" dirty="0">
                <a:solidFill>
                  <a:srgbClr val="00B050"/>
                </a:solidFill>
              </a:rPr>
              <a:t>A/P</a:t>
            </a:r>
            <a:r>
              <a:rPr lang="pt-BR" dirty="0">
                <a:solidFill>
                  <a:srgbClr val="00B050"/>
                </a:solidFill>
              </a:rPr>
              <a:t>, </a:t>
            </a:r>
            <a:r>
              <a:rPr lang="pt-BR" i="1" dirty="0">
                <a:solidFill>
                  <a:srgbClr val="00B050"/>
                </a:solidFill>
              </a:rPr>
              <a:t>i</a:t>
            </a:r>
            <a:r>
              <a:rPr lang="pt-BR" dirty="0">
                <a:solidFill>
                  <a:srgbClr val="00B050"/>
                </a:solidFill>
              </a:rPr>
              <a:t>%, </a:t>
            </a:r>
            <a:r>
              <a:rPr lang="pt-BR" i="1" dirty="0">
                <a:solidFill>
                  <a:srgbClr val="00B050"/>
                </a:solidFill>
              </a:rPr>
              <a:t>N</a:t>
            </a:r>
            <a:r>
              <a:rPr lang="pt-BR" dirty="0">
                <a:solidFill>
                  <a:srgbClr val="00B050"/>
                </a:solidFill>
              </a:rPr>
              <a:t>)</a:t>
            </a:r>
            <a:r>
              <a:rPr lang="pt-BR" i="1" dirty="0">
                <a:solidFill>
                  <a:srgbClr val="00B050"/>
                </a:solidFill>
              </a:rPr>
              <a:t> </a:t>
            </a:r>
            <a:r>
              <a:rPr lang="pt-BR" dirty="0">
                <a:solidFill>
                  <a:srgbClr val="00B050"/>
                </a:solidFill>
              </a:rPr>
              <a:t>- </a:t>
            </a:r>
            <a:r>
              <a:rPr lang="pt-BR" i="1" dirty="0">
                <a:solidFill>
                  <a:srgbClr val="00B050"/>
                </a:solidFill>
              </a:rPr>
              <a:t>S</a:t>
            </a:r>
            <a:r>
              <a:rPr lang="pt-BR" dirty="0">
                <a:solidFill>
                  <a:srgbClr val="00B050"/>
                </a:solidFill>
              </a:rPr>
              <a:t>(</a:t>
            </a:r>
            <a:r>
              <a:rPr lang="pt-BR" i="1" dirty="0">
                <a:solidFill>
                  <a:srgbClr val="00B050"/>
                </a:solidFill>
              </a:rPr>
              <a:t>A/F</a:t>
            </a:r>
            <a:r>
              <a:rPr lang="pt-BR" dirty="0">
                <a:solidFill>
                  <a:srgbClr val="00B050"/>
                </a:solidFill>
              </a:rPr>
              <a:t>, </a:t>
            </a:r>
            <a:r>
              <a:rPr lang="pt-BR" i="1" dirty="0">
                <a:solidFill>
                  <a:srgbClr val="00B050"/>
                </a:solidFill>
              </a:rPr>
              <a:t>i</a:t>
            </a:r>
            <a:r>
              <a:rPr lang="pt-BR" dirty="0">
                <a:solidFill>
                  <a:srgbClr val="00B050"/>
                </a:solidFill>
              </a:rPr>
              <a:t>%, </a:t>
            </a:r>
            <a:r>
              <a:rPr lang="pt-BR" i="1" dirty="0">
                <a:solidFill>
                  <a:srgbClr val="00B050"/>
                </a:solidFill>
              </a:rPr>
              <a:t>N</a:t>
            </a:r>
            <a:r>
              <a:rPr lang="pt-BR" dirty="0">
                <a:solidFill>
                  <a:srgbClr val="00B050"/>
                </a:solidFill>
              </a:rPr>
              <a:t>)</a:t>
            </a:r>
          </a:p>
          <a:p>
            <a:pPr marL="0" indent="0">
              <a:buNone/>
            </a:pPr>
            <a:r>
              <a:rPr lang="en-US" dirty="0"/>
              <a:t>   (b) What is the EUAC of the jet? </a:t>
            </a:r>
          </a:p>
          <a:p>
            <a:pPr marL="0" indent="0">
              <a:buNone/>
            </a:pPr>
            <a:r>
              <a:rPr lang="en-US" dirty="0"/>
              <a:t>	</a:t>
            </a:r>
            <a:r>
              <a:rPr lang="en-GB" dirty="0">
                <a:solidFill>
                  <a:srgbClr val="00B050"/>
                </a:solidFill>
              </a:rPr>
              <a:t>Equivalent Uniform Annual Cost </a:t>
            </a:r>
            <a:r>
              <a:rPr lang="en-GB" sz="1800" dirty="0"/>
              <a:t>(Annual equivalent of the sum of the costs and CR)</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29</a:t>
            </a:fld>
            <a:endParaRPr lang="en-GB"/>
          </a:p>
        </p:txBody>
      </p:sp>
    </p:spTree>
    <p:extLst>
      <p:ext uri="{BB962C8B-B14F-4D97-AF65-F5344CB8AC3E}">
        <p14:creationId xmlns:p14="http://schemas.microsoft.com/office/powerpoint/2010/main" val="29608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All engineering economy studies of capital projects should consider the return that a given project will or should produce. </a:t>
            </a:r>
          </a:p>
          <a:p>
            <a:endParaRPr lang="en-US" dirty="0"/>
          </a:p>
          <a:p>
            <a:r>
              <a:rPr lang="en-US" dirty="0"/>
              <a:t>“Does a proposed capital investment and its associated expenditures can be recovered by revenue (or savings) over time ?”</a:t>
            </a:r>
          </a:p>
          <a:p>
            <a:pPr lvl="1"/>
            <a:r>
              <a:rPr lang="en-US" dirty="0"/>
              <a:t>The interest and money–time relationships previously discussed emerge as essential ingredients in answering this question, and they are applied to many different types of problems in this chapter.</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a:t>
            </a:fld>
            <a:endParaRPr lang="en-GB"/>
          </a:p>
        </p:txBody>
      </p:sp>
    </p:spTree>
    <p:extLst>
      <p:ext uri="{BB962C8B-B14F-4D97-AF65-F5344CB8AC3E}">
        <p14:creationId xmlns:p14="http://schemas.microsoft.com/office/powerpoint/2010/main" val="410180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a:t>
            </a:r>
            <a:br>
              <a:rPr lang="en-GB" dirty="0"/>
            </a:br>
            <a:r>
              <a:rPr lang="en-US" sz="2800" i="1" dirty="0"/>
              <a:t>Equivalent Uniform Annual Cost of a Corporate Jet</a:t>
            </a:r>
            <a:endParaRPr lang="en-GB" i="1" dirty="0"/>
          </a:p>
        </p:txBody>
      </p:sp>
      <p:sp>
        <p:nvSpPr>
          <p:cNvPr id="3" name="Content Placeholder 2"/>
          <p:cNvSpPr>
            <a:spLocks noGrp="1"/>
          </p:cNvSpPr>
          <p:nvPr>
            <p:ph idx="1"/>
          </p:nvPr>
        </p:nvSpPr>
        <p:spPr/>
        <p:txBody>
          <a:bodyPr>
            <a:normAutofit/>
          </a:bodyPr>
          <a:lstStyle/>
          <a:p>
            <a:pPr marL="514350" indent="-514350">
              <a:buAutoNum type="alphaLcParenBoth"/>
            </a:pPr>
            <a:r>
              <a:rPr lang="en-GB" dirty="0"/>
              <a:t>CR = $1,350,000 (</a:t>
            </a:r>
            <a:r>
              <a:rPr lang="en-GB" i="1" dirty="0"/>
              <a:t>A</a:t>
            </a:r>
            <a:r>
              <a:rPr lang="en-GB" dirty="0"/>
              <a:t>/</a:t>
            </a:r>
            <a:r>
              <a:rPr lang="en-GB" i="1" dirty="0"/>
              <a:t>P</a:t>
            </a:r>
            <a:r>
              <a:rPr lang="en-GB" dirty="0"/>
              <a:t>, 15%, 5) - $650,000 (</a:t>
            </a:r>
            <a:r>
              <a:rPr lang="en-GB" i="1" dirty="0"/>
              <a:t>A</a:t>
            </a:r>
            <a:r>
              <a:rPr lang="en-GB" dirty="0"/>
              <a:t>/</a:t>
            </a:r>
            <a:r>
              <a:rPr lang="en-GB" i="1" dirty="0"/>
              <a:t>F</a:t>
            </a:r>
            <a:r>
              <a:rPr lang="en-GB" dirty="0"/>
              <a:t>, 15%, 5) = $306,310.</a:t>
            </a:r>
            <a:br>
              <a:rPr lang="en-GB" dirty="0"/>
            </a:br>
            <a:endParaRPr lang="tr-TR" dirty="0"/>
          </a:p>
          <a:p>
            <a:pPr marL="514350" indent="-514350">
              <a:buAutoNum type="alphaLcParenBoth"/>
            </a:pPr>
            <a:r>
              <a:rPr lang="en-GB" dirty="0"/>
              <a:t>The total annual expense for the jet is the sum of the fixed costs and the</a:t>
            </a:r>
            <a:r>
              <a:rPr lang="tr-TR" dirty="0"/>
              <a:t> </a:t>
            </a:r>
            <a:r>
              <a:rPr lang="en-GB" dirty="0"/>
              <a:t>variable costs.</a:t>
            </a:r>
            <a:endParaRPr lang="tr-TR" dirty="0"/>
          </a:p>
          <a:p>
            <a:pPr marL="0" indent="0">
              <a:buNone/>
            </a:pPr>
            <a:endParaRPr lang="tr-TR" dirty="0"/>
          </a:p>
          <a:p>
            <a:pPr marL="534988" indent="0">
              <a:buNone/>
            </a:pPr>
            <a:r>
              <a:rPr lang="en-GB" i="1" dirty="0"/>
              <a:t>E </a:t>
            </a:r>
            <a:r>
              <a:rPr lang="en-GB" dirty="0"/>
              <a:t>= $200,000 + (1,200 hours)($277</a:t>
            </a:r>
            <a:r>
              <a:rPr lang="en-GB" i="1" dirty="0"/>
              <a:t>/</a:t>
            </a:r>
            <a:r>
              <a:rPr lang="en-GB" dirty="0"/>
              <a:t>hour)</a:t>
            </a:r>
            <a:r>
              <a:rPr lang="en-GB" i="1" dirty="0"/>
              <a:t> </a:t>
            </a:r>
            <a:r>
              <a:rPr lang="en-GB" dirty="0"/>
              <a:t>= $532,400</a:t>
            </a:r>
            <a:endParaRPr lang="tr-TR" dirty="0"/>
          </a:p>
          <a:p>
            <a:pPr marL="534988" indent="0">
              <a:buNone/>
            </a:pPr>
            <a:br>
              <a:rPr lang="en-GB" dirty="0"/>
            </a:br>
            <a:r>
              <a:rPr lang="en-GB" dirty="0"/>
              <a:t>EUAC(15%)</a:t>
            </a:r>
            <a:r>
              <a:rPr lang="en-GB" i="1" dirty="0"/>
              <a:t> </a:t>
            </a:r>
            <a:r>
              <a:rPr lang="en-GB" dirty="0"/>
              <a:t>= $532,400 + $306,310 = $838,710 </a:t>
            </a:r>
            <a:br>
              <a:rPr lang="en-GB"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30</a:t>
            </a:fld>
            <a:endParaRPr lang="en-GB"/>
          </a:p>
        </p:txBody>
      </p:sp>
    </p:spTree>
    <p:extLst>
      <p:ext uri="{BB962C8B-B14F-4D97-AF65-F5344CB8AC3E}">
        <p14:creationId xmlns:p14="http://schemas.microsoft.com/office/powerpoint/2010/main" val="2849662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 vs PW and FW</a:t>
            </a:r>
          </a:p>
        </p:txBody>
      </p:sp>
      <p:sp>
        <p:nvSpPr>
          <p:cNvPr id="3" name="Content Placeholder 2"/>
          <p:cNvSpPr>
            <a:spLocks noGrp="1"/>
          </p:cNvSpPr>
          <p:nvPr>
            <p:ph idx="1"/>
          </p:nvPr>
        </p:nvSpPr>
        <p:spPr/>
        <p:txBody>
          <a:bodyPr>
            <a:normAutofit/>
          </a:bodyPr>
          <a:lstStyle/>
          <a:p>
            <a:r>
              <a:rPr lang="en-US" dirty="0"/>
              <a:t>The AW of a project is </a:t>
            </a:r>
            <a:r>
              <a:rPr lang="en-US" dirty="0">
                <a:solidFill>
                  <a:srgbClr val="00B0F0"/>
                </a:solidFill>
              </a:rPr>
              <a:t>equivalent</a:t>
            </a:r>
            <a:r>
              <a:rPr lang="en-US" dirty="0"/>
              <a:t> to its PW and FW </a:t>
            </a:r>
            <a:br>
              <a:rPr lang="en-US" dirty="0"/>
            </a:br>
            <a:endParaRPr lang="en-GB" dirty="0"/>
          </a:p>
          <a:p>
            <a:r>
              <a:rPr lang="en-GB" dirty="0"/>
              <a:t>AW = PW(</a:t>
            </a:r>
            <a:r>
              <a:rPr lang="en-GB" i="1" dirty="0"/>
              <a:t>A</a:t>
            </a:r>
            <a:r>
              <a:rPr lang="en-GB" dirty="0"/>
              <a:t>/</a:t>
            </a:r>
            <a:r>
              <a:rPr lang="en-GB" i="1" dirty="0"/>
              <a:t>P</a:t>
            </a:r>
            <a:r>
              <a:rPr lang="en-GB" dirty="0"/>
              <a:t>, </a:t>
            </a:r>
            <a:r>
              <a:rPr lang="en-GB" i="1" dirty="0" err="1"/>
              <a:t>i</a:t>
            </a:r>
            <a:r>
              <a:rPr lang="en-GB" dirty="0"/>
              <a:t>%, </a:t>
            </a:r>
            <a:r>
              <a:rPr lang="en-GB" i="1" dirty="0"/>
              <a:t>N</a:t>
            </a:r>
            <a:r>
              <a:rPr lang="en-GB" dirty="0"/>
              <a:t>) </a:t>
            </a:r>
          </a:p>
          <a:p>
            <a:r>
              <a:rPr lang="en-GB" dirty="0"/>
              <a:t>AW = FW(</a:t>
            </a:r>
            <a:r>
              <a:rPr lang="en-GB" i="1" dirty="0"/>
              <a:t>A</a:t>
            </a:r>
            <a:r>
              <a:rPr lang="en-GB" dirty="0"/>
              <a:t>/</a:t>
            </a:r>
            <a:r>
              <a:rPr lang="en-GB" i="1" dirty="0"/>
              <a:t>F</a:t>
            </a:r>
            <a:r>
              <a:rPr lang="en-GB" dirty="0"/>
              <a:t>, </a:t>
            </a:r>
            <a:r>
              <a:rPr lang="en-GB" i="1" dirty="0" err="1"/>
              <a:t>i</a:t>
            </a:r>
            <a:r>
              <a:rPr lang="en-GB" dirty="0"/>
              <a:t>%, </a:t>
            </a:r>
            <a:r>
              <a:rPr lang="en-GB" i="1" dirty="0"/>
              <a:t>N</a:t>
            </a:r>
            <a:r>
              <a:rPr lang="en-GB" dirty="0"/>
              <a:t>) </a:t>
            </a:r>
            <a:br>
              <a:rPr lang="en-GB" dirty="0"/>
            </a:br>
            <a:endParaRPr lang="en-US" dirty="0"/>
          </a:p>
          <a:p>
            <a:r>
              <a:rPr lang="en-US" dirty="0"/>
              <a:t>Many decision makers prefer the AW method because it is relatively easy to interpret when they are accustomed to working with annual income statements and cash-flow summaries.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31</a:t>
            </a:fld>
            <a:endParaRPr lang="en-GB"/>
          </a:p>
        </p:txBody>
      </p:sp>
    </p:spTree>
    <p:extLst>
      <p:ext uri="{BB962C8B-B14F-4D97-AF65-F5344CB8AC3E}">
        <p14:creationId xmlns:p14="http://schemas.microsoft.com/office/powerpoint/2010/main" val="339786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Recall</a:t>
            </a:r>
            <a:endParaRPr lang="en-GB" dirty="0"/>
          </a:p>
        </p:txBody>
      </p:sp>
      <p:sp>
        <p:nvSpPr>
          <p:cNvPr id="3" name="Content Placeholder 2"/>
          <p:cNvSpPr>
            <a:spLocks noGrp="1"/>
          </p:cNvSpPr>
          <p:nvPr>
            <p:ph idx="1"/>
          </p:nvPr>
        </p:nvSpPr>
        <p:spPr/>
        <p:txBody>
          <a:bodyPr/>
          <a:lstStyle/>
          <a:p>
            <a:r>
              <a:rPr lang="en-US" dirty="0"/>
              <a:t>Proposed capital projects can be evaluated in several ways</a:t>
            </a:r>
          </a:p>
          <a:p>
            <a:pPr lvl="1"/>
            <a:r>
              <a:rPr lang="en-US" dirty="0"/>
              <a:t>Present worth (PW)</a:t>
            </a:r>
          </a:p>
          <a:p>
            <a:pPr lvl="1"/>
            <a:r>
              <a:rPr lang="en-US" dirty="0"/>
              <a:t>Future worth (FW)</a:t>
            </a:r>
          </a:p>
          <a:p>
            <a:pPr lvl="1"/>
            <a:r>
              <a:rPr lang="en-US" dirty="0"/>
              <a:t>Annual worth (AW)</a:t>
            </a:r>
          </a:p>
          <a:p>
            <a:pPr lvl="1"/>
            <a:r>
              <a:rPr lang="en-US" dirty="0">
                <a:solidFill>
                  <a:srgbClr val="00B0F0"/>
                </a:solidFill>
              </a:rPr>
              <a:t>Internal rate of return (IRR)</a:t>
            </a:r>
          </a:p>
          <a:p>
            <a:pPr lvl="1"/>
            <a:r>
              <a:rPr lang="en-US" dirty="0"/>
              <a:t>Payback period </a:t>
            </a:r>
          </a:p>
          <a:p>
            <a:pPr lvl="2"/>
            <a:r>
              <a:rPr lang="en-US" dirty="0"/>
              <a:t>generally not appropriate as a primary decision rule</a:t>
            </a:r>
          </a:p>
          <a:p>
            <a:pPr lvl="2"/>
            <a:r>
              <a:rPr lang="en-US" dirty="0"/>
              <a:t>often used to supplement information produced by the above five primary methods </a:t>
            </a:r>
            <a:br>
              <a:rPr lang="en-US" dirty="0"/>
            </a:b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32</a:t>
            </a:fld>
            <a:endParaRPr lang="en-GB"/>
          </a:p>
        </p:txBody>
      </p:sp>
      <p:cxnSp>
        <p:nvCxnSpPr>
          <p:cNvPr id="8" name="Straight Arrow Connector 7"/>
          <p:cNvCxnSpPr/>
          <p:nvPr/>
        </p:nvCxnSpPr>
        <p:spPr>
          <a:xfrm>
            <a:off x="4187687" y="2478157"/>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87687" y="2862470"/>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187687" y="3260036"/>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79826" y="2293491"/>
            <a:ext cx="1042273" cy="369332"/>
          </a:xfrm>
          <a:prstGeom prst="rect">
            <a:avLst/>
          </a:prstGeom>
        </p:spPr>
        <p:txBody>
          <a:bodyPr wrap="none">
            <a:spAutoFit/>
          </a:bodyPr>
          <a:lstStyle/>
          <a:p>
            <a:r>
              <a:rPr lang="tr-TR" dirty="0"/>
              <a:t>Finding</a:t>
            </a:r>
            <a:r>
              <a:rPr lang="tr-TR" i="1" dirty="0"/>
              <a:t> P</a:t>
            </a:r>
            <a:endParaRPr lang="en-GB" i="1" dirty="0"/>
          </a:p>
        </p:txBody>
      </p:sp>
      <p:sp>
        <p:nvSpPr>
          <p:cNvPr id="12" name="Rectangle 11"/>
          <p:cNvSpPr/>
          <p:nvPr/>
        </p:nvSpPr>
        <p:spPr>
          <a:xfrm>
            <a:off x="5279826" y="2677804"/>
            <a:ext cx="1029449" cy="369332"/>
          </a:xfrm>
          <a:prstGeom prst="rect">
            <a:avLst/>
          </a:prstGeom>
        </p:spPr>
        <p:txBody>
          <a:bodyPr wrap="none">
            <a:spAutoFit/>
          </a:bodyPr>
          <a:lstStyle/>
          <a:p>
            <a:r>
              <a:rPr lang="tr-TR" dirty="0"/>
              <a:t>Finding</a:t>
            </a:r>
            <a:r>
              <a:rPr lang="tr-TR" i="1" dirty="0"/>
              <a:t> F</a:t>
            </a:r>
            <a:endParaRPr lang="en-GB" i="1" dirty="0"/>
          </a:p>
        </p:txBody>
      </p:sp>
      <p:sp>
        <p:nvSpPr>
          <p:cNvPr id="13" name="Rectangle 12"/>
          <p:cNvSpPr/>
          <p:nvPr/>
        </p:nvSpPr>
        <p:spPr>
          <a:xfrm>
            <a:off x="5279826" y="3075370"/>
            <a:ext cx="1056700" cy="369332"/>
          </a:xfrm>
          <a:prstGeom prst="rect">
            <a:avLst/>
          </a:prstGeom>
        </p:spPr>
        <p:txBody>
          <a:bodyPr wrap="none">
            <a:spAutoFit/>
          </a:bodyPr>
          <a:lstStyle/>
          <a:p>
            <a:r>
              <a:rPr lang="tr-TR" dirty="0"/>
              <a:t>Finding</a:t>
            </a:r>
            <a:r>
              <a:rPr lang="tr-TR" i="1" dirty="0"/>
              <a:t> A</a:t>
            </a:r>
            <a:endParaRPr lang="en-GB" i="1" dirty="0"/>
          </a:p>
        </p:txBody>
      </p:sp>
    </p:spTree>
    <p:extLst>
      <p:ext uri="{BB962C8B-B14F-4D97-AF65-F5344CB8AC3E}">
        <p14:creationId xmlns:p14="http://schemas.microsoft.com/office/powerpoint/2010/main" val="2317420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Internal Rate of Return (IRR) Method</a:t>
            </a:r>
            <a:endParaRPr lang="en-GB" dirty="0"/>
          </a:p>
        </p:txBody>
      </p:sp>
      <p:sp>
        <p:nvSpPr>
          <p:cNvPr id="3" name="Content Placeholder 2"/>
          <p:cNvSpPr>
            <a:spLocks noGrp="1"/>
          </p:cNvSpPr>
          <p:nvPr>
            <p:ph idx="1"/>
          </p:nvPr>
        </p:nvSpPr>
        <p:spPr/>
        <p:txBody>
          <a:bodyPr/>
          <a:lstStyle/>
          <a:p>
            <a:r>
              <a:rPr lang="en-US" dirty="0"/>
              <a:t>This method solves for the interest rate that equates the equivalent worth of an alternative’s cash inflows (receipts or savings) to the equivalent worth of cash outflows (expenditures, including  investment costs). </a:t>
            </a:r>
          </a:p>
          <a:p>
            <a:r>
              <a:rPr lang="en-US" dirty="0"/>
              <a:t>Equivalent worth may be computed using any of the three methods discussed earlier. </a:t>
            </a:r>
          </a:p>
          <a:p>
            <a:r>
              <a:rPr lang="en-US" dirty="0"/>
              <a:t>The resultant interest rate is termed the </a:t>
            </a:r>
            <a:r>
              <a:rPr lang="en-US" i="1" dirty="0"/>
              <a:t>Internal Rate of Return </a:t>
            </a:r>
            <a:r>
              <a:rPr lang="en-US" dirty="0"/>
              <a:t>(</a:t>
            </a:r>
            <a:r>
              <a:rPr lang="en-US" i="1" dirty="0"/>
              <a:t>IRR</a:t>
            </a:r>
            <a:r>
              <a:rPr lang="en-US" dirty="0"/>
              <a:t>). The </a:t>
            </a:r>
            <a:r>
              <a:rPr lang="en-US" i="1" dirty="0"/>
              <a:t>IRR </a:t>
            </a:r>
            <a:r>
              <a:rPr lang="en-US" dirty="0"/>
              <a:t>is sometimes referred to as the breakeven interest rate.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33</a:t>
            </a:fld>
            <a:endParaRPr lang="en-GB"/>
          </a:p>
        </p:txBody>
      </p:sp>
    </p:spTree>
    <p:extLst>
      <p:ext uri="{BB962C8B-B14F-4D97-AF65-F5344CB8AC3E}">
        <p14:creationId xmlns:p14="http://schemas.microsoft.com/office/powerpoint/2010/main" val="51611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IRR (cont’d)</a:t>
            </a:r>
          </a:p>
        </p:txBody>
      </p:sp>
      <p:sp>
        <p:nvSpPr>
          <p:cNvPr id="3" name="Content Placeholder 2"/>
          <p:cNvSpPr>
            <a:spLocks noGrp="1"/>
          </p:cNvSpPr>
          <p:nvPr>
            <p:ph idx="1"/>
          </p:nvPr>
        </p:nvSpPr>
        <p:spPr>
          <a:xfrm>
            <a:off x="838200" y="3536949"/>
            <a:ext cx="10515600" cy="2640013"/>
          </a:xfrm>
        </p:spPr>
        <p:txBody>
          <a:bodyPr>
            <a:normAutofit fontScale="92500" lnSpcReduction="20000"/>
          </a:bodyPr>
          <a:lstStyle/>
          <a:p>
            <a:r>
              <a:rPr lang="en-US" dirty="0"/>
              <a:t>Solve for </a:t>
            </a:r>
            <a:r>
              <a:rPr lang="en-US" i="1" dirty="0" err="1"/>
              <a:t>i</a:t>
            </a:r>
            <a:r>
              <a:rPr lang="en-US" i="1" dirty="0"/>
              <a:t>’ </a:t>
            </a:r>
            <a:r>
              <a:rPr lang="en-US" dirty="0"/>
              <a:t>which will be the </a:t>
            </a:r>
            <a:r>
              <a:rPr lang="en-US" i="1" dirty="0"/>
              <a:t>Internal rate of return (of the project). </a:t>
            </a:r>
            <a:r>
              <a:rPr lang="en-US" dirty="0"/>
              <a:t>Solution through </a:t>
            </a:r>
            <a:r>
              <a:rPr lang="en-US" u="sng" dirty="0"/>
              <a:t>iterative procedure </a:t>
            </a:r>
          </a:p>
          <a:p>
            <a:r>
              <a:rPr lang="en-US" dirty="0"/>
              <a:t>IRR Decision Rule: </a:t>
            </a:r>
            <a:r>
              <a:rPr lang="en-US" b="1" dirty="0"/>
              <a:t>If IRR </a:t>
            </a:r>
            <a:r>
              <a:rPr lang="en-US" b="1" dirty="0">
                <a:solidFill>
                  <a:srgbClr val="00B050"/>
                </a:solidFill>
              </a:rPr>
              <a:t>≥</a:t>
            </a:r>
            <a:r>
              <a:rPr lang="en-US" b="1" dirty="0"/>
              <a:t> MARR</a:t>
            </a:r>
            <a:r>
              <a:rPr lang="en-US" dirty="0"/>
              <a:t>, the project is economically justified </a:t>
            </a:r>
          </a:p>
          <a:p>
            <a:r>
              <a:rPr lang="en-US" dirty="0"/>
              <a:t>Alternative formulation : IRR is the rate at which Net Present worth is</a:t>
            </a:r>
            <a:br>
              <a:rPr lang="en-US" dirty="0"/>
            </a:br>
            <a:r>
              <a:rPr lang="en-US" dirty="0"/>
              <a:t>equal to 0 </a:t>
            </a:r>
            <a:br>
              <a:rPr lang="en-US" dirty="0"/>
            </a:br>
            <a:br>
              <a:rPr lang="en-US" dirty="0"/>
            </a:b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34</a:t>
            </a:fld>
            <a:endParaRPr lang="en-GB"/>
          </a:p>
        </p:txBody>
      </p:sp>
      <p:pic>
        <p:nvPicPr>
          <p:cNvPr id="7" name="Picture 6"/>
          <p:cNvPicPr>
            <a:picLocks noChangeAspect="1"/>
          </p:cNvPicPr>
          <p:nvPr/>
        </p:nvPicPr>
        <p:blipFill>
          <a:blip r:embed="rId2"/>
          <a:stretch>
            <a:fillRect/>
          </a:stretch>
        </p:blipFill>
        <p:spPr>
          <a:xfrm>
            <a:off x="956259" y="1870075"/>
            <a:ext cx="10086975" cy="1666875"/>
          </a:xfrm>
          <a:prstGeom prst="rect">
            <a:avLst/>
          </a:prstGeom>
        </p:spPr>
      </p:pic>
      <p:pic>
        <p:nvPicPr>
          <p:cNvPr id="8" name="Picture 7"/>
          <p:cNvPicPr>
            <a:picLocks noChangeAspect="1"/>
          </p:cNvPicPr>
          <p:nvPr/>
        </p:nvPicPr>
        <p:blipFill>
          <a:blip r:embed="rId3"/>
          <a:stretch>
            <a:fillRect/>
          </a:stretch>
        </p:blipFill>
        <p:spPr>
          <a:xfrm>
            <a:off x="3383632" y="5253283"/>
            <a:ext cx="4581274" cy="900366"/>
          </a:xfrm>
          <a:prstGeom prst="rect">
            <a:avLst/>
          </a:prstGeom>
        </p:spPr>
      </p:pic>
    </p:spTree>
    <p:extLst>
      <p:ext uri="{BB962C8B-B14F-4D97-AF65-F5344CB8AC3E}">
        <p14:creationId xmlns:p14="http://schemas.microsoft.com/office/powerpoint/2010/main" val="18029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IRR – Be Careful!</a:t>
            </a:r>
          </a:p>
        </p:txBody>
      </p:sp>
      <p:sp>
        <p:nvSpPr>
          <p:cNvPr id="3" name="Content Placeholder 2"/>
          <p:cNvSpPr>
            <a:spLocks noGrp="1"/>
          </p:cNvSpPr>
          <p:nvPr>
            <p:ph idx="1"/>
          </p:nvPr>
        </p:nvSpPr>
        <p:spPr>
          <a:xfrm>
            <a:off x="838199" y="1825625"/>
            <a:ext cx="10964780" cy="4351338"/>
          </a:xfrm>
        </p:spPr>
        <p:txBody>
          <a:bodyPr>
            <a:normAutofit/>
          </a:bodyPr>
          <a:lstStyle/>
          <a:p>
            <a:pPr marL="0" indent="0">
              <a:buNone/>
            </a:pPr>
            <a:r>
              <a:rPr lang="en-US" i="1" dirty="0"/>
              <a:t>For a single alternative, from the lender’s viewpoint, the IRR is not positive unless </a:t>
            </a:r>
          </a:p>
          <a:p>
            <a:pPr marL="514350" indent="-514350">
              <a:buFont typeface="+mj-lt"/>
              <a:buAutoNum type="arabicPeriod"/>
            </a:pPr>
            <a:r>
              <a:rPr lang="en-US" i="1" dirty="0"/>
              <a:t>both receipts and expenses are present in the cash-flow pattern, and </a:t>
            </a:r>
          </a:p>
          <a:p>
            <a:pPr marL="514350" indent="-514350">
              <a:buFont typeface="+mj-lt"/>
              <a:buAutoNum type="arabicPeriod"/>
            </a:pPr>
            <a:r>
              <a:rPr lang="en-US" i="1" dirty="0"/>
              <a:t>the sum of receipts exceeds the sum of all cash outflows</a:t>
            </a:r>
            <a:r>
              <a:rPr lang="en-US" dirty="0"/>
              <a:t>. </a:t>
            </a:r>
          </a:p>
          <a:p>
            <a:pPr marL="0" indent="0">
              <a:buNone/>
            </a:pPr>
            <a:endParaRPr lang="en-US" dirty="0"/>
          </a:p>
          <a:p>
            <a:pPr marL="0" indent="0">
              <a:buNone/>
            </a:pPr>
            <a:r>
              <a:rPr lang="en-US" dirty="0"/>
              <a:t>Be sure to check both of these conditions in order to avoid the unnecessary work involved in finding that the IRR is </a:t>
            </a:r>
            <a:r>
              <a:rPr lang="en-US" i="1" dirty="0"/>
              <a:t>negative</a:t>
            </a:r>
            <a:r>
              <a:rPr lang="en-US" dirty="0"/>
              <a:t>. </a:t>
            </a:r>
            <a:r>
              <a:rPr lang="tr-TR" dirty="0"/>
              <a:t>                        </a:t>
            </a:r>
            <a:r>
              <a:rPr lang="en-US" dirty="0"/>
              <a:t>(Visual inspection of the total net cash flow will determine whether the IRR is zero or less.</a:t>
            </a:r>
            <a:r>
              <a:rPr lang="tr-TR" dirty="0"/>
              <a:t>)</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35</a:t>
            </a:fld>
            <a:endParaRPr lang="en-GB"/>
          </a:p>
        </p:txBody>
      </p:sp>
    </p:spTree>
    <p:extLst>
      <p:ext uri="{BB962C8B-B14F-4D97-AF65-F5344CB8AC3E}">
        <p14:creationId xmlns:p14="http://schemas.microsoft.com/office/powerpoint/2010/main" val="297013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tabLst>
                <a:tab pos="3140075" algn="l"/>
              </a:tabLst>
            </a:pPr>
            <a:r>
              <a:rPr lang="en-US" sz="2400" dirty="0"/>
              <a:t>Cost/Revenue Estimates</a:t>
            </a:r>
            <a:br>
              <a:rPr lang="en-US" sz="2400" dirty="0"/>
            </a:br>
            <a:r>
              <a:rPr lang="en-US" sz="2400" dirty="0"/>
              <a:t>– Initial investment 	: $50,000</a:t>
            </a:r>
            <a:br>
              <a:rPr lang="en-US" sz="2400" dirty="0"/>
            </a:br>
            <a:r>
              <a:rPr lang="en-US" sz="2400" dirty="0"/>
              <a:t>– Annual revenues	: $20,000</a:t>
            </a:r>
            <a:br>
              <a:rPr lang="en-US" sz="2400" dirty="0"/>
            </a:br>
            <a:r>
              <a:rPr lang="en-US" sz="2400" dirty="0"/>
              <a:t>– Annual operating costs	: $2,500</a:t>
            </a:r>
            <a:br>
              <a:rPr lang="en-US" sz="2400" dirty="0"/>
            </a:br>
            <a:r>
              <a:rPr lang="en-US" sz="2400" dirty="0"/>
              <a:t>– Salvage value at EOY 5	: $10,000</a:t>
            </a:r>
            <a:br>
              <a:rPr lang="en-US" sz="2400" dirty="0"/>
            </a:br>
            <a:r>
              <a:rPr lang="en-US" sz="2400" dirty="0"/>
              <a:t>– Study period	: 5 years</a:t>
            </a:r>
            <a:br>
              <a:rPr lang="en-US" sz="2400" dirty="0"/>
            </a:br>
            <a:r>
              <a:rPr lang="en-US" sz="2400" dirty="0"/>
              <a:t>– MARR	: 10% / year </a:t>
            </a:r>
            <a:br>
              <a:rPr lang="en-US" sz="2400" dirty="0"/>
            </a:br>
            <a:endParaRPr lang="en-GB" sz="24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36</a:t>
            </a:fld>
            <a:endParaRPr lang="en-GB"/>
          </a:p>
        </p:txBody>
      </p:sp>
      <p:sp>
        <p:nvSpPr>
          <p:cNvPr id="12" name="Title 1"/>
          <p:cNvSpPr>
            <a:spLocks noGrp="1"/>
          </p:cNvSpPr>
          <p:nvPr>
            <p:ph type="title"/>
          </p:nvPr>
        </p:nvSpPr>
        <p:spPr>
          <a:xfrm>
            <a:off x="838200" y="365125"/>
            <a:ext cx="10515600" cy="1325563"/>
          </a:xfrm>
        </p:spPr>
        <p:txBody>
          <a:bodyPr/>
          <a:lstStyle/>
          <a:p>
            <a:r>
              <a:rPr lang="en-GB" dirty="0"/>
              <a:t>Example</a:t>
            </a:r>
            <a:br>
              <a:rPr lang="en-GB" dirty="0"/>
            </a:br>
            <a:r>
              <a:rPr lang="en-GB" sz="2800" i="1" dirty="0"/>
              <a:t>Recall our Sample Problem</a:t>
            </a:r>
          </a:p>
        </p:txBody>
      </p:sp>
      <p:grpSp>
        <p:nvGrpSpPr>
          <p:cNvPr id="10" name="Group 9">
            <a:extLst>
              <a:ext uri="{FF2B5EF4-FFF2-40B4-BE49-F238E27FC236}">
                <a16:creationId xmlns:a16="http://schemas.microsoft.com/office/drawing/2014/main" id="{A998273E-0F06-4931-9576-AB60F617C077}"/>
              </a:ext>
            </a:extLst>
          </p:cNvPr>
          <p:cNvGrpSpPr/>
          <p:nvPr/>
        </p:nvGrpSpPr>
        <p:grpSpPr>
          <a:xfrm>
            <a:off x="6599348" y="2187950"/>
            <a:ext cx="5147885" cy="3967373"/>
            <a:chOff x="429131" y="2138198"/>
            <a:chExt cx="5271686" cy="4062783"/>
          </a:xfrm>
        </p:grpSpPr>
        <p:sp>
          <p:nvSpPr>
            <p:cNvPr id="11" name="Rectangle 10">
              <a:extLst>
                <a:ext uri="{FF2B5EF4-FFF2-40B4-BE49-F238E27FC236}">
                  <a16:creationId xmlns:a16="http://schemas.microsoft.com/office/drawing/2014/main" id="{72B029DA-37DD-490C-A5AD-B8078B4D9A2A}"/>
                </a:ext>
              </a:extLst>
            </p:cNvPr>
            <p:cNvSpPr/>
            <p:nvPr/>
          </p:nvSpPr>
          <p:spPr>
            <a:xfrm>
              <a:off x="1556619" y="4524840"/>
              <a:ext cx="2835433" cy="677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CASH FLOW </a:t>
              </a:r>
              <a:r>
                <a:rPr lang="en-GB" sz="2400" b="1" dirty="0">
                  <a:solidFill>
                    <a:srgbClr val="FF0000"/>
                  </a:solidFill>
                </a:rPr>
                <a:t>?</a:t>
              </a:r>
            </a:p>
          </p:txBody>
        </p:sp>
        <p:sp>
          <p:nvSpPr>
            <p:cNvPr id="13" name="Rectangle 12">
              <a:extLst>
                <a:ext uri="{FF2B5EF4-FFF2-40B4-BE49-F238E27FC236}">
                  <a16:creationId xmlns:a16="http://schemas.microsoft.com/office/drawing/2014/main" id="{7F97B16E-9D82-4989-91B2-8A418C94243B}"/>
                </a:ext>
              </a:extLst>
            </p:cNvPr>
            <p:cNvSpPr/>
            <p:nvPr/>
          </p:nvSpPr>
          <p:spPr>
            <a:xfrm>
              <a:off x="1411603" y="4458461"/>
              <a:ext cx="3205119" cy="985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 name="Straight Connector 13">
              <a:extLst>
                <a:ext uri="{FF2B5EF4-FFF2-40B4-BE49-F238E27FC236}">
                  <a16:creationId xmlns:a16="http://schemas.microsoft.com/office/drawing/2014/main" id="{644CAB32-E7A6-42DE-839C-59FC47647B98}"/>
                </a:ext>
              </a:extLst>
            </p:cNvPr>
            <p:cNvCxnSpPr>
              <a:cxnSpLocks/>
            </p:cNvCxnSpPr>
            <p:nvPr/>
          </p:nvCxnSpPr>
          <p:spPr>
            <a:xfrm>
              <a:off x="830219" y="4954882"/>
              <a:ext cx="45581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9256E7-5E0A-4E50-BBBD-8B81305AABD6}"/>
                </a:ext>
              </a:extLst>
            </p:cNvPr>
            <p:cNvCxnSpPr/>
            <p:nvPr/>
          </p:nvCxnSpPr>
          <p:spPr>
            <a:xfrm>
              <a:off x="839729"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87F3E5-C64D-438D-9058-D6C4DCA9D0F5}"/>
                </a:ext>
              </a:extLst>
            </p:cNvPr>
            <p:cNvCxnSpPr/>
            <p:nvPr/>
          </p:nvCxnSpPr>
          <p:spPr>
            <a:xfrm>
              <a:off x="1645856"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16620D-8F78-40BE-B3A2-0407BC25D9FF}"/>
                </a:ext>
              </a:extLst>
            </p:cNvPr>
            <p:cNvCxnSpPr/>
            <p:nvPr/>
          </p:nvCxnSpPr>
          <p:spPr>
            <a:xfrm>
              <a:off x="254857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F06187-9CAF-4D9A-AC6C-7E976ED06109}"/>
                </a:ext>
              </a:extLst>
            </p:cNvPr>
            <p:cNvCxnSpPr/>
            <p:nvPr/>
          </p:nvCxnSpPr>
          <p:spPr>
            <a:xfrm>
              <a:off x="3462874"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EC82DF-8EF5-4A4D-933E-CD2A3F20810C}"/>
                </a:ext>
              </a:extLst>
            </p:cNvPr>
            <p:cNvCxnSpPr/>
            <p:nvPr/>
          </p:nvCxnSpPr>
          <p:spPr>
            <a:xfrm>
              <a:off x="438295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D6B02E-1CF3-4E04-B204-D6F5F43BD3AD}"/>
                </a:ext>
              </a:extLst>
            </p:cNvPr>
            <p:cNvCxnSpPr/>
            <p:nvPr/>
          </p:nvCxnSpPr>
          <p:spPr>
            <a:xfrm>
              <a:off x="5291468" y="4819187"/>
              <a:ext cx="0" cy="260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B45015-940F-46F9-B9DE-0B85AE4CE4B8}"/>
                </a:ext>
              </a:extLst>
            </p:cNvPr>
            <p:cNvSpPr txBox="1"/>
            <p:nvPr/>
          </p:nvSpPr>
          <p:spPr>
            <a:xfrm>
              <a:off x="1407573" y="4918054"/>
              <a:ext cx="392392" cy="346696"/>
            </a:xfrm>
            <a:prstGeom prst="rect">
              <a:avLst/>
            </a:prstGeom>
            <a:noFill/>
          </p:spPr>
          <p:txBody>
            <a:bodyPr wrap="square" rtlCol="0">
              <a:spAutoFit/>
            </a:bodyPr>
            <a:lstStyle/>
            <a:p>
              <a:r>
                <a:rPr lang="en-GB" sz="1600" dirty="0">
                  <a:latin typeface="Arial Narrow" panose="020B0606020202030204" pitchFamily="34" charset="0"/>
                </a:rPr>
                <a:t>1</a:t>
              </a:r>
            </a:p>
          </p:txBody>
        </p:sp>
        <p:sp>
          <p:nvSpPr>
            <p:cNvPr id="22" name="TextBox 21">
              <a:extLst>
                <a:ext uri="{FF2B5EF4-FFF2-40B4-BE49-F238E27FC236}">
                  <a16:creationId xmlns:a16="http://schemas.microsoft.com/office/drawing/2014/main" id="{E672E26E-5458-4EE0-B52F-2E01C86D3D33}"/>
                </a:ext>
              </a:extLst>
            </p:cNvPr>
            <p:cNvSpPr txBox="1"/>
            <p:nvPr/>
          </p:nvSpPr>
          <p:spPr>
            <a:xfrm>
              <a:off x="2310296" y="4918054"/>
              <a:ext cx="392392" cy="346696"/>
            </a:xfrm>
            <a:prstGeom prst="rect">
              <a:avLst/>
            </a:prstGeom>
            <a:noFill/>
          </p:spPr>
          <p:txBody>
            <a:bodyPr wrap="square" rtlCol="0">
              <a:spAutoFit/>
            </a:bodyPr>
            <a:lstStyle/>
            <a:p>
              <a:r>
                <a:rPr lang="en-GB" sz="1600" dirty="0">
                  <a:latin typeface="Arial Narrow" panose="020B0606020202030204" pitchFamily="34" charset="0"/>
                </a:rPr>
                <a:t>2</a:t>
              </a:r>
            </a:p>
          </p:txBody>
        </p:sp>
        <p:sp>
          <p:nvSpPr>
            <p:cNvPr id="23" name="TextBox 22">
              <a:extLst>
                <a:ext uri="{FF2B5EF4-FFF2-40B4-BE49-F238E27FC236}">
                  <a16:creationId xmlns:a16="http://schemas.microsoft.com/office/drawing/2014/main" id="{71EB394F-C68A-49FA-BF6A-24ADB066EDB0}"/>
                </a:ext>
              </a:extLst>
            </p:cNvPr>
            <p:cNvSpPr txBox="1"/>
            <p:nvPr/>
          </p:nvSpPr>
          <p:spPr>
            <a:xfrm>
              <a:off x="3222304" y="4918054"/>
              <a:ext cx="392392" cy="346696"/>
            </a:xfrm>
            <a:prstGeom prst="rect">
              <a:avLst/>
            </a:prstGeom>
            <a:noFill/>
          </p:spPr>
          <p:txBody>
            <a:bodyPr wrap="square" rtlCol="0">
              <a:spAutoFit/>
            </a:bodyPr>
            <a:lstStyle/>
            <a:p>
              <a:r>
                <a:rPr lang="en-GB" sz="1600" dirty="0">
                  <a:latin typeface="Arial Narrow" panose="020B0606020202030204" pitchFamily="34" charset="0"/>
                </a:rPr>
                <a:t>3</a:t>
              </a:r>
            </a:p>
          </p:txBody>
        </p:sp>
        <p:sp>
          <p:nvSpPr>
            <p:cNvPr id="24" name="TextBox 23">
              <a:extLst>
                <a:ext uri="{FF2B5EF4-FFF2-40B4-BE49-F238E27FC236}">
                  <a16:creationId xmlns:a16="http://schemas.microsoft.com/office/drawing/2014/main" id="{CEB1E701-3F49-49A2-BE24-37B96EFC1354}"/>
                </a:ext>
              </a:extLst>
            </p:cNvPr>
            <p:cNvSpPr txBox="1"/>
            <p:nvPr/>
          </p:nvSpPr>
          <p:spPr>
            <a:xfrm>
              <a:off x="4144675" y="4918054"/>
              <a:ext cx="392392" cy="346696"/>
            </a:xfrm>
            <a:prstGeom prst="rect">
              <a:avLst/>
            </a:prstGeom>
            <a:noFill/>
          </p:spPr>
          <p:txBody>
            <a:bodyPr wrap="square" rtlCol="0">
              <a:spAutoFit/>
            </a:bodyPr>
            <a:lstStyle/>
            <a:p>
              <a:r>
                <a:rPr lang="en-GB" sz="1600" dirty="0">
                  <a:latin typeface="Arial Narrow" panose="020B0606020202030204" pitchFamily="34" charset="0"/>
                </a:rPr>
                <a:t>4</a:t>
              </a:r>
            </a:p>
          </p:txBody>
        </p:sp>
        <p:sp>
          <p:nvSpPr>
            <p:cNvPr id="25" name="TextBox 24">
              <a:extLst>
                <a:ext uri="{FF2B5EF4-FFF2-40B4-BE49-F238E27FC236}">
                  <a16:creationId xmlns:a16="http://schemas.microsoft.com/office/drawing/2014/main" id="{C8D90162-61F5-4D60-9E88-30CBB930A1C3}"/>
                </a:ext>
              </a:extLst>
            </p:cNvPr>
            <p:cNvSpPr txBox="1"/>
            <p:nvPr/>
          </p:nvSpPr>
          <p:spPr>
            <a:xfrm>
              <a:off x="5053184" y="4918054"/>
              <a:ext cx="392392" cy="346696"/>
            </a:xfrm>
            <a:prstGeom prst="rect">
              <a:avLst/>
            </a:prstGeom>
            <a:noFill/>
          </p:spPr>
          <p:txBody>
            <a:bodyPr wrap="square" rtlCol="0">
              <a:spAutoFit/>
            </a:bodyPr>
            <a:lstStyle/>
            <a:p>
              <a:r>
                <a:rPr lang="en-GB" sz="1600" dirty="0">
                  <a:latin typeface="Arial Narrow" panose="020B0606020202030204" pitchFamily="34" charset="0"/>
                </a:rPr>
                <a:t>5</a:t>
              </a:r>
            </a:p>
          </p:txBody>
        </p:sp>
        <p:cxnSp>
          <p:nvCxnSpPr>
            <p:cNvPr id="26" name="Straight Arrow Connector 25">
              <a:extLst>
                <a:ext uri="{FF2B5EF4-FFF2-40B4-BE49-F238E27FC236}">
                  <a16:creationId xmlns:a16="http://schemas.microsoft.com/office/drawing/2014/main" id="{C86CCAA4-F55B-448B-A319-34569D89601A}"/>
                </a:ext>
              </a:extLst>
            </p:cNvPr>
            <p:cNvCxnSpPr>
              <a:cxnSpLocks/>
            </p:cNvCxnSpPr>
            <p:nvPr/>
          </p:nvCxnSpPr>
          <p:spPr>
            <a:xfrm flipV="1">
              <a:off x="1645855"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A905B33-4761-4E22-AD2F-77459B12F1BA}"/>
                </a:ext>
              </a:extLst>
            </p:cNvPr>
            <p:cNvCxnSpPr/>
            <p:nvPr/>
          </p:nvCxnSpPr>
          <p:spPr>
            <a:xfrm flipV="1">
              <a:off x="254857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CB3574-B534-4C25-865D-3B7E6F5BB277}"/>
                </a:ext>
              </a:extLst>
            </p:cNvPr>
            <p:cNvCxnSpPr/>
            <p:nvPr/>
          </p:nvCxnSpPr>
          <p:spPr>
            <a:xfrm flipV="1">
              <a:off x="34657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FA335C-EA6E-43F8-973F-8A0D5D3DFC43}"/>
                </a:ext>
              </a:extLst>
            </p:cNvPr>
            <p:cNvCxnSpPr/>
            <p:nvPr/>
          </p:nvCxnSpPr>
          <p:spPr>
            <a:xfrm flipV="1">
              <a:off x="4377173"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9060CB5-90E1-4282-B8EF-A42769184725}"/>
                </a:ext>
              </a:extLst>
            </p:cNvPr>
            <p:cNvSpPr txBox="1"/>
            <p:nvPr/>
          </p:nvSpPr>
          <p:spPr>
            <a:xfrm>
              <a:off x="575224" y="4921722"/>
              <a:ext cx="392392" cy="346696"/>
            </a:xfrm>
            <a:prstGeom prst="rect">
              <a:avLst/>
            </a:prstGeom>
            <a:noFill/>
          </p:spPr>
          <p:txBody>
            <a:bodyPr wrap="square" rtlCol="0">
              <a:spAutoFit/>
            </a:bodyPr>
            <a:lstStyle/>
            <a:p>
              <a:r>
                <a:rPr lang="tr-TR" sz="1600" dirty="0">
                  <a:latin typeface="Arial Narrow" panose="020B0606020202030204" pitchFamily="34" charset="0"/>
                </a:rPr>
                <a:t>0</a:t>
              </a:r>
              <a:endParaRPr lang="en-GB" sz="1600" dirty="0">
                <a:latin typeface="Arial Narrow" panose="020B0606020202030204" pitchFamily="34" charset="0"/>
              </a:endParaRPr>
            </a:p>
          </p:txBody>
        </p:sp>
        <p:cxnSp>
          <p:nvCxnSpPr>
            <p:cNvPr id="31" name="Straight Arrow Connector 30">
              <a:extLst>
                <a:ext uri="{FF2B5EF4-FFF2-40B4-BE49-F238E27FC236}">
                  <a16:creationId xmlns:a16="http://schemas.microsoft.com/office/drawing/2014/main" id="{C9F4A0B3-9BD9-41B9-89C3-7013D2FBD31F}"/>
                </a:ext>
              </a:extLst>
            </p:cNvPr>
            <p:cNvCxnSpPr>
              <a:cxnSpLocks/>
            </p:cNvCxnSpPr>
            <p:nvPr/>
          </p:nvCxnSpPr>
          <p:spPr>
            <a:xfrm flipV="1">
              <a:off x="839729" y="5584506"/>
              <a:ext cx="0" cy="274255"/>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B98C2B-28A6-40E1-A319-11E3228B2D9D}"/>
                </a:ext>
              </a:extLst>
            </p:cNvPr>
            <p:cNvCxnSpPr>
              <a:cxnSpLocks/>
            </p:cNvCxnSpPr>
            <p:nvPr/>
          </p:nvCxnSpPr>
          <p:spPr>
            <a:xfrm flipV="1">
              <a:off x="837164" y="4954883"/>
              <a:ext cx="0" cy="253515"/>
            </a:xfrm>
            <a:prstGeom prst="straightConnector1">
              <a:avLst/>
            </a:prstGeom>
            <a:ln w="28575">
              <a:solidFill>
                <a:schemeClr val="tx1"/>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B9C441-8318-4A3E-8CD0-92867C5EF9E6}"/>
                </a:ext>
              </a:extLst>
            </p:cNvPr>
            <p:cNvCxnSpPr/>
            <p:nvPr/>
          </p:nvCxnSpPr>
          <p:spPr>
            <a:xfrm>
              <a:off x="839729" y="520583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135525-0182-4195-875B-184C67794509}"/>
                </a:ext>
              </a:extLst>
            </p:cNvPr>
            <p:cNvCxnSpPr/>
            <p:nvPr/>
          </p:nvCxnSpPr>
          <p:spPr>
            <a:xfrm>
              <a:off x="690683" y="5444226"/>
              <a:ext cx="149046" cy="14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521073-59E4-4279-B250-BA4070373836}"/>
                </a:ext>
              </a:extLst>
            </p:cNvPr>
            <p:cNvCxnSpPr/>
            <p:nvPr/>
          </p:nvCxnSpPr>
          <p:spPr>
            <a:xfrm flipV="1">
              <a:off x="690682" y="5346115"/>
              <a:ext cx="298093" cy="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B883CD6-4C0D-44CB-8868-E221CAE3D1BB}"/>
                </a:ext>
              </a:extLst>
            </p:cNvPr>
            <p:cNvSpPr txBox="1"/>
            <p:nvPr/>
          </p:nvSpPr>
          <p:spPr>
            <a:xfrm>
              <a:off x="429131" y="5854285"/>
              <a:ext cx="818138" cy="346696"/>
            </a:xfrm>
            <a:prstGeom prst="rect">
              <a:avLst/>
            </a:prstGeom>
            <a:noFill/>
          </p:spPr>
          <p:txBody>
            <a:bodyPr wrap="square" rtlCol="0">
              <a:spAutoFit/>
            </a:bodyPr>
            <a:lstStyle/>
            <a:p>
              <a:r>
                <a:rPr lang="tr-TR" sz="1600" dirty="0">
                  <a:latin typeface="Arial Narrow" panose="020B0606020202030204" pitchFamily="34" charset="0"/>
                </a:rPr>
                <a:t>$50,000</a:t>
              </a:r>
              <a:endParaRPr lang="en-GB" sz="1600" dirty="0">
                <a:latin typeface="Arial Narrow" panose="020B0606020202030204" pitchFamily="34" charset="0"/>
              </a:endParaRPr>
            </a:p>
          </p:txBody>
        </p:sp>
        <p:sp>
          <p:nvSpPr>
            <p:cNvPr id="37" name="TextBox 36">
              <a:extLst>
                <a:ext uri="{FF2B5EF4-FFF2-40B4-BE49-F238E27FC236}">
                  <a16:creationId xmlns:a16="http://schemas.microsoft.com/office/drawing/2014/main" id="{3BD4DB2F-850F-4C34-B0E1-A2D6928F27DA}"/>
                </a:ext>
              </a:extLst>
            </p:cNvPr>
            <p:cNvSpPr txBox="1"/>
            <p:nvPr/>
          </p:nvSpPr>
          <p:spPr>
            <a:xfrm>
              <a:off x="1247269"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38" name="TextBox 37">
              <a:extLst>
                <a:ext uri="{FF2B5EF4-FFF2-40B4-BE49-F238E27FC236}">
                  <a16:creationId xmlns:a16="http://schemas.microsoft.com/office/drawing/2014/main" id="{A5601803-23D5-4D5D-897E-D0C0FDBFBDCE}"/>
                </a:ext>
              </a:extLst>
            </p:cNvPr>
            <p:cNvSpPr txBox="1"/>
            <p:nvPr/>
          </p:nvSpPr>
          <p:spPr>
            <a:xfrm>
              <a:off x="2172455"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39" name="TextBox 38">
              <a:extLst>
                <a:ext uri="{FF2B5EF4-FFF2-40B4-BE49-F238E27FC236}">
                  <a16:creationId xmlns:a16="http://schemas.microsoft.com/office/drawing/2014/main" id="{B0D96D84-1BC0-40C9-8646-D09693C0551F}"/>
                </a:ext>
              </a:extLst>
            </p:cNvPr>
            <p:cNvSpPr txBox="1"/>
            <p:nvPr/>
          </p:nvSpPr>
          <p:spPr>
            <a:xfrm>
              <a:off x="3053805"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sp>
          <p:nvSpPr>
            <p:cNvPr id="40" name="TextBox 39">
              <a:extLst>
                <a:ext uri="{FF2B5EF4-FFF2-40B4-BE49-F238E27FC236}">
                  <a16:creationId xmlns:a16="http://schemas.microsoft.com/office/drawing/2014/main" id="{6C47D2B0-AED6-4EFC-9CA3-02456AC8E5A1}"/>
                </a:ext>
              </a:extLst>
            </p:cNvPr>
            <p:cNvSpPr txBox="1"/>
            <p:nvPr/>
          </p:nvSpPr>
          <p:spPr>
            <a:xfrm>
              <a:off x="3968103"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cxnSp>
          <p:nvCxnSpPr>
            <p:cNvPr id="41" name="Straight Arrow Connector 40">
              <a:extLst>
                <a:ext uri="{FF2B5EF4-FFF2-40B4-BE49-F238E27FC236}">
                  <a16:creationId xmlns:a16="http://schemas.microsoft.com/office/drawing/2014/main" id="{E19A695A-537E-4963-9B4C-19C20858A72A}"/>
                </a:ext>
              </a:extLst>
            </p:cNvPr>
            <p:cNvCxnSpPr/>
            <p:nvPr/>
          </p:nvCxnSpPr>
          <p:spPr>
            <a:xfrm flipV="1">
              <a:off x="5291468" y="4954882"/>
              <a:ext cx="0" cy="213692"/>
            </a:xfrm>
            <a:prstGeom prst="straightConnector1">
              <a:avLst/>
            </a:prstGeom>
            <a:ln w="28575">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C1AD24D-323B-420B-B7F3-675DD28BCAE1}"/>
                </a:ext>
              </a:extLst>
            </p:cNvPr>
            <p:cNvSpPr txBox="1"/>
            <p:nvPr/>
          </p:nvSpPr>
          <p:spPr>
            <a:xfrm>
              <a:off x="4882397" y="5147882"/>
              <a:ext cx="818138" cy="346696"/>
            </a:xfrm>
            <a:prstGeom prst="rect">
              <a:avLst/>
            </a:prstGeom>
            <a:noFill/>
          </p:spPr>
          <p:txBody>
            <a:bodyPr wrap="square" rtlCol="0">
              <a:spAutoFit/>
            </a:bodyPr>
            <a:lstStyle/>
            <a:p>
              <a:r>
                <a:rPr lang="tr-TR" sz="1600" dirty="0">
                  <a:latin typeface="Arial Narrow" panose="020B0606020202030204" pitchFamily="34" charset="0"/>
                </a:rPr>
                <a:t>$2,500</a:t>
              </a:r>
              <a:endParaRPr lang="en-GB" sz="1600" dirty="0">
                <a:latin typeface="Arial Narrow" panose="020B0606020202030204" pitchFamily="34" charset="0"/>
              </a:endParaRPr>
            </a:p>
          </p:txBody>
        </p:sp>
        <p:cxnSp>
          <p:nvCxnSpPr>
            <p:cNvPr id="43" name="Straight Arrow Connector 42">
              <a:extLst>
                <a:ext uri="{FF2B5EF4-FFF2-40B4-BE49-F238E27FC236}">
                  <a16:creationId xmlns:a16="http://schemas.microsoft.com/office/drawing/2014/main" id="{B1205785-B0E5-4623-874F-8C6F5DDD327F}"/>
                </a:ext>
              </a:extLst>
            </p:cNvPr>
            <p:cNvCxnSpPr>
              <a:cxnSpLocks/>
            </p:cNvCxnSpPr>
            <p:nvPr/>
          </p:nvCxnSpPr>
          <p:spPr>
            <a:xfrm flipV="1">
              <a:off x="1645855"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B6D5B3A-9319-4763-9F22-C673426AA659}"/>
                </a:ext>
              </a:extLst>
            </p:cNvPr>
            <p:cNvSpPr txBox="1"/>
            <p:nvPr/>
          </p:nvSpPr>
          <p:spPr>
            <a:xfrm>
              <a:off x="1237066"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45" name="Straight Arrow Connector 44">
              <a:extLst>
                <a:ext uri="{FF2B5EF4-FFF2-40B4-BE49-F238E27FC236}">
                  <a16:creationId xmlns:a16="http://schemas.microsoft.com/office/drawing/2014/main" id="{0BC659F9-6B14-44B6-9C48-358A6B706B2B}"/>
                </a:ext>
              </a:extLst>
            </p:cNvPr>
            <p:cNvCxnSpPr>
              <a:cxnSpLocks/>
            </p:cNvCxnSpPr>
            <p:nvPr/>
          </p:nvCxnSpPr>
          <p:spPr>
            <a:xfrm flipV="1">
              <a:off x="254857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2920DA1-9494-4E46-9339-BE2BF2F0B42E}"/>
                </a:ext>
              </a:extLst>
            </p:cNvPr>
            <p:cNvSpPr txBox="1"/>
            <p:nvPr/>
          </p:nvSpPr>
          <p:spPr>
            <a:xfrm>
              <a:off x="2139790"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47" name="Straight Arrow Connector 46">
              <a:extLst>
                <a:ext uri="{FF2B5EF4-FFF2-40B4-BE49-F238E27FC236}">
                  <a16:creationId xmlns:a16="http://schemas.microsoft.com/office/drawing/2014/main" id="{C82C79E2-470A-4648-9195-94F06D1F74A8}"/>
                </a:ext>
              </a:extLst>
            </p:cNvPr>
            <p:cNvCxnSpPr>
              <a:cxnSpLocks/>
            </p:cNvCxnSpPr>
            <p:nvPr/>
          </p:nvCxnSpPr>
          <p:spPr>
            <a:xfrm flipV="1">
              <a:off x="3467508"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07F1AE0-3AA2-42FA-9596-C2F7150F30DE}"/>
                </a:ext>
              </a:extLst>
            </p:cNvPr>
            <p:cNvSpPr txBox="1"/>
            <p:nvPr/>
          </p:nvSpPr>
          <p:spPr>
            <a:xfrm>
              <a:off x="3058719"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49" name="Straight Arrow Connector 48">
              <a:extLst>
                <a:ext uri="{FF2B5EF4-FFF2-40B4-BE49-F238E27FC236}">
                  <a16:creationId xmlns:a16="http://schemas.microsoft.com/office/drawing/2014/main" id="{E78DD9AE-1224-4E1D-8302-A08C2DD7AB6D}"/>
                </a:ext>
              </a:extLst>
            </p:cNvPr>
            <p:cNvCxnSpPr>
              <a:cxnSpLocks/>
            </p:cNvCxnSpPr>
            <p:nvPr/>
          </p:nvCxnSpPr>
          <p:spPr>
            <a:xfrm flipV="1">
              <a:off x="4379973" y="3245345"/>
              <a:ext cx="0" cy="1709537"/>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85B58B7-33A2-4295-93AD-FC659A040983}"/>
                </a:ext>
              </a:extLst>
            </p:cNvPr>
            <p:cNvSpPr txBox="1"/>
            <p:nvPr/>
          </p:nvSpPr>
          <p:spPr>
            <a:xfrm>
              <a:off x="3967145" y="2940917"/>
              <a:ext cx="818138" cy="346696"/>
            </a:xfrm>
            <a:prstGeom prst="rect">
              <a:avLst/>
            </a:prstGeom>
            <a:noFill/>
          </p:spPr>
          <p:txBody>
            <a:bodyPr wrap="square" rtlCol="0">
              <a:spAutoFit/>
            </a:bodyPr>
            <a:lstStyle/>
            <a:p>
              <a:r>
                <a:rPr lang="tr-TR" sz="1600" dirty="0">
                  <a:latin typeface="Arial Narrow" panose="020B0606020202030204" pitchFamily="34" charset="0"/>
                </a:rPr>
                <a:t>$20,000</a:t>
              </a:r>
              <a:endParaRPr lang="en-GB" sz="1600" dirty="0">
                <a:latin typeface="Arial Narrow" panose="020B0606020202030204" pitchFamily="34" charset="0"/>
              </a:endParaRPr>
            </a:p>
          </p:txBody>
        </p:sp>
        <p:cxnSp>
          <p:nvCxnSpPr>
            <p:cNvPr id="51" name="Straight Arrow Connector 50">
              <a:extLst>
                <a:ext uri="{FF2B5EF4-FFF2-40B4-BE49-F238E27FC236}">
                  <a16:creationId xmlns:a16="http://schemas.microsoft.com/office/drawing/2014/main" id="{D8D699D3-804C-4634-9A88-FFA64F35C78B}"/>
                </a:ext>
              </a:extLst>
            </p:cNvPr>
            <p:cNvCxnSpPr>
              <a:cxnSpLocks/>
            </p:cNvCxnSpPr>
            <p:nvPr/>
          </p:nvCxnSpPr>
          <p:spPr>
            <a:xfrm flipV="1">
              <a:off x="5291468" y="2442626"/>
              <a:ext cx="0" cy="2520000"/>
            </a:xfrm>
            <a:prstGeom prst="straightConnector1">
              <a:avLst/>
            </a:prstGeom>
            <a:ln w="28575">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5992A25-2B11-4F78-95C1-AA18894C3E69}"/>
                </a:ext>
              </a:extLst>
            </p:cNvPr>
            <p:cNvSpPr txBox="1"/>
            <p:nvPr/>
          </p:nvSpPr>
          <p:spPr>
            <a:xfrm>
              <a:off x="4882679" y="2138198"/>
              <a:ext cx="818138" cy="346696"/>
            </a:xfrm>
            <a:prstGeom prst="rect">
              <a:avLst/>
            </a:prstGeom>
            <a:noFill/>
          </p:spPr>
          <p:txBody>
            <a:bodyPr wrap="square" rtlCol="0">
              <a:spAutoFit/>
            </a:bodyPr>
            <a:lstStyle/>
            <a:p>
              <a:r>
                <a:rPr lang="tr-TR" sz="1600" dirty="0">
                  <a:latin typeface="Arial Narrow" panose="020B0606020202030204" pitchFamily="34" charset="0"/>
                </a:rPr>
                <a:t>$30,000</a:t>
              </a:r>
              <a:endParaRPr lang="en-GB" sz="1600" dirty="0">
                <a:latin typeface="Arial Narrow" panose="020B0606020202030204" pitchFamily="34" charset="0"/>
              </a:endParaRPr>
            </a:p>
          </p:txBody>
        </p:sp>
      </p:grpSp>
    </p:spTree>
    <p:extLst>
      <p:ext uri="{BB962C8B-B14F-4D97-AF65-F5344CB8AC3E}">
        <p14:creationId xmlns:p14="http://schemas.microsoft.com/office/powerpoint/2010/main" val="184469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30537"/>
            <a:ext cx="10515600" cy="3146426"/>
          </a:xfrm>
        </p:spPr>
        <p:txBody>
          <a:bodyPr>
            <a:normAutofit/>
          </a:bodyPr>
          <a:lstStyle/>
          <a:p>
            <a:pPr marL="0" indent="0">
              <a:buNone/>
              <a:tabLst>
                <a:tab pos="3140075" algn="l"/>
              </a:tabLst>
            </a:pPr>
            <a:r>
              <a:rPr lang="en-US" dirty="0"/>
              <a:t>To solve for</a:t>
            </a:r>
            <a:r>
              <a:rPr lang="en-US" i="1" dirty="0"/>
              <a:t> </a:t>
            </a:r>
            <a:r>
              <a:rPr lang="en-US" i="1" dirty="0" err="1"/>
              <a:t>i</a:t>
            </a:r>
            <a:r>
              <a:rPr lang="en-US" i="1" dirty="0"/>
              <a:t> </a:t>
            </a:r>
            <a:r>
              <a:rPr lang="en-US" dirty="0"/>
              <a:t>we can use EXCEL’s </a:t>
            </a:r>
            <a:r>
              <a:rPr lang="en-US" b="1" dirty="0"/>
              <a:t>IRR </a:t>
            </a:r>
            <a:r>
              <a:rPr lang="en-US" dirty="0"/>
              <a:t>function</a:t>
            </a:r>
            <a:br>
              <a:rPr lang="en-US" dirty="0"/>
            </a:br>
            <a:r>
              <a:rPr lang="en-US" dirty="0"/>
              <a:t>	</a:t>
            </a:r>
            <a:r>
              <a:rPr lang="en-US" b="1" dirty="0"/>
              <a:t>=IRR(values; [guess])</a:t>
            </a:r>
          </a:p>
          <a:p>
            <a:pPr marL="0" indent="0">
              <a:buNone/>
              <a:tabLst>
                <a:tab pos="3140075" algn="l"/>
              </a:tabLst>
            </a:pPr>
            <a:br>
              <a:rPr lang="en-US" b="1" dirty="0"/>
            </a:br>
            <a:r>
              <a:rPr lang="en-US" b="1" dirty="0"/>
              <a:t>Values </a:t>
            </a:r>
            <a:r>
              <a:rPr lang="en-US" dirty="0"/>
              <a:t>Required. An array or a reference to cells that contain numbers</a:t>
            </a:r>
            <a:br>
              <a:rPr lang="en-US" dirty="0"/>
            </a:br>
            <a:r>
              <a:rPr lang="en-US" dirty="0"/>
              <a:t>for which you want to calculate the internal rate of return.</a:t>
            </a:r>
            <a:br>
              <a:rPr lang="en-US" dirty="0"/>
            </a:br>
            <a:r>
              <a:rPr lang="en-US" b="1" dirty="0"/>
              <a:t>Guess </a:t>
            </a:r>
            <a:r>
              <a:rPr lang="en-US" dirty="0"/>
              <a:t>Optional. A number that you guess is close to the result of IRR.</a:t>
            </a:r>
            <a:r>
              <a:rPr lang="en-US" sz="2400" dirty="0"/>
              <a:t> </a:t>
            </a:r>
            <a:br>
              <a:rPr lang="en-US" sz="2400" dirty="0"/>
            </a:br>
            <a:endParaRPr lang="en-GB" sz="24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37</a:t>
            </a:fld>
            <a:endParaRPr lang="en-GB"/>
          </a:p>
        </p:txBody>
      </p:sp>
      <p:sp>
        <p:nvSpPr>
          <p:cNvPr id="12" name="Title 1"/>
          <p:cNvSpPr>
            <a:spLocks noGrp="1"/>
          </p:cNvSpPr>
          <p:nvPr>
            <p:ph type="title"/>
          </p:nvPr>
        </p:nvSpPr>
        <p:spPr>
          <a:xfrm>
            <a:off x="838200" y="365125"/>
            <a:ext cx="10515600" cy="1325563"/>
          </a:xfrm>
        </p:spPr>
        <p:txBody>
          <a:bodyPr/>
          <a:lstStyle/>
          <a:p>
            <a:r>
              <a:rPr lang="en-GB" dirty="0"/>
              <a:t>Solution</a:t>
            </a:r>
            <a:br>
              <a:rPr lang="en-GB" dirty="0"/>
            </a:br>
            <a:r>
              <a:rPr lang="en-GB" sz="2800" i="1" dirty="0"/>
              <a:t>Recall our Sample Problem</a:t>
            </a:r>
          </a:p>
        </p:txBody>
      </p:sp>
      <p:pic>
        <p:nvPicPr>
          <p:cNvPr id="10" name="Picture 9"/>
          <p:cNvPicPr>
            <a:picLocks noChangeAspect="1"/>
          </p:cNvPicPr>
          <p:nvPr/>
        </p:nvPicPr>
        <p:blipFill>
          <a:blip r:embed="rId2"/>
          <a:stretch>
            <a:fillRect/>
          </a:stretch>
        </p:blipFill>
        <p:spPr>
          <a:xfrm>
            <a:off x="838200" y="1870075"/>
            <a:ext cx="8991600" cy="981075"/>
          </a:xfrm>
          <a:prstGeom prst="rect">
            <a:avLst/>
          </a:prstGeom>
        </p:spPr>
      </p:pic>
    </p:spTree>
    <p:extLst>
      <p:ext uri="{BB962C8B-B14F-4D97-AF65-F5344CB8AC3E}">
        <p14:creationId xmlns:p14="http://schemas.microsoft.com/office/powerpoint/2010/main" val="1266891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br>
              <a:rPr lang="en-GB" dirty="0"/>
            </a:br>
            <a:r>
              <a:rPr lang="en-GB" sz="2800" i="1" dirty="0"/>
              <a:t>Recall our Sample Problem</a:t>
            </a:r>
            <a:endParaRPr lang="en-GB" sz="2800" dirty="0"/>
          </a:p>
        </p:txBody>
      </p:sp>
      <p:sp>
        <p:nvSpPr>
          <p:cNvPr id="3" name="Content Placeholder 2"/>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endParaRPr lang="en-GB" dirty="0"/>
          </a:p>
          <a:p>
            <a:endParaRPr lang="en-GB" dirty="0"/>
          </a:p>
          <a:p>
            <a:r>
              <a:rPr lang="en-US" dirty="0"/>
              <a:t>The IRR of </a:t>
            </a:r>
            <a:r>
              <a:rPr lang="en-US" b="1" dirty="0">
                <a:solidFill>
                  <a:srgbClr val="00B050"/>
                </a:solidFill>
              </a:rPr>
              <a:t>25.3% &gt; MARR(10%) </a:t>
            </a:r>
            <a:r>
              <a:rPr lang="en-US" dirty="0"/>
              <a:t>therefore project is acceptable </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38</a:t>
            </a:fld>
            <a:endParaRPr lang="en-GB"/>
          </a:p>
        </p:txBody>
      </p:sp>
      <p:pic>
        <p:nvPicPr>
          <p:cNvPr id="8" name="Picture 7"/>
          <p:cNvPicPr>
            <a:picLocks noChangeAspect="1"/>
          </p:cNvPicPr>
          <p:nvPr/>
        </p:nvPicPr>
        <p:blipFill rotWithShape="1">
          <a:blip r:embed="rId2"/>
          <a:srcRect r="62360"/>
          <a:stretch/>
        </p:blipFill>
        <p:spPr>
          <a:xfrm>
            <a:off x="838200" y="1825625"/>
            <a:ext cx="2483224" cy="3381375"/>
          </a:xfrm>
          <a:prstGeom prst="rect">
            <a:avLst/>
          </a:prstGeom>
        </p:spPr>
      </p:pic>
      <p:pic>
        <p:nvPicPr>
          <p:cNvPr id="9" name="Picture 8">
            <a:extLst>
              <a:ext uri="{FF2B5EF4-FFF2-40B4-BE49-F238E27FC236}">
                <a16:creationId xmlns:a16="http://schemas.microsoft.com/office/drawing/2014/main" id="{4A2C7024-A2CC-44BE-8DFE-A0BAA5471591}"/>
              </a:ext>
            </a:extLst>
          </p:cNvPr>
          <p:cNvPicPr>
            <a:picLocks noChangeAspect="1"/>
          </p:cNvPicPr>
          <p:nvPr/>
        </p:nvPicPr>
        <p:blipFill rotWithShape="1">
          <a:blip r:embed="rId2"/>
          <a:srcRect l="44602"/>
          <a:stretch/>
        </p:blipFill>
        <p:spPr>
          <a:xfrm>
            <a:off x="3682842" y="1825625"/>
            <a:ext cx="3269287" cy="3381375"/>
          </a:xfrm>
          <a:prstGeom prst="rect">
            <a:avLst/>
          </a:prstGeom>
        </p:spPr>
      </p:pic>
    </p:spTree>
    <p:extLst>
      <p:ext uri="{BB962C8B-B14F-4D97-AF65-F5344CB8AC3E}">
        <p14:creationId xmlns:p14="http://schemas.microsoft.com/office/powerpoint/2010/main" val="366465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by Linear Interpolation</a:t>
            </a:r>
            <a:br>
              <a:rPr lang="en-GB" dirty="0"/>
            </a:br>
            <a:r>
              <a:rPr lang="en-GB" sz="2800" i="1" dirty="0"/>
              <a:t>Recall our Sample Problem</a:t>
            </a:r>
          </a:p>
        </p:txBody>
      </p:sp>
      <p:sp>
        <p:nvSpPr>
          <p:cNvPr id="3" name="Content Placeholder 2"/>
          <p:cNvSpPr>
            <a:spLocks noGrp="1"/>
          </p:cNvSpPr>
          <p:nvPr>
            <p:ph idx="1"/>
          </p:nvPr>
        </p:nvSpPr>
        <p:spPr>
          <a:xfrm>
            <a:off x="838200" y="1825625"/>
            <a:ext cx="8009965" cy="1442010"/>
          </a:xfrm>
        </p:spPr>
        <p:txBody>
          <a:bodyPr>
            <a:normAutofit/>
          </a:bodyPr>
          <a:lstStyle/>
          <a:p>
            <a:r>
              <a:rPr lang="en-US" dirty="0"/>
              <a:t>What is the interest rate that makes the Present Worth (</a:t>
            </a:r>
            <a:r>
              <a:rPr lang="en-US" i="1" dirty="0"/>
              <a:t>PW</a:t>
            </a:r>
            <a:r>
              <a:rPr lang="en-US" dirty="0"/>
              <a:t>)=0 ?</a:t>
            </a:r>
          </a:p>
          <a:p>
            <a:pPr lvl="1"/>
            <a:r>
              <a:rPr lang="en-US" dirty="0"/>
              <a:t>This interest rate is </a:t>
            </a:r>
            <a:r>
              <a:rPr lang="en-US" b="1" i="1" dirty="0"/>
              <a:t>IRR</a:t>
            </a:r>
          </a:p>
          <a:p>
            <a:pPr lvl="1"/>
            <a:endParaRPr lang="en-US"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39</a:t>
            </a:fld>
            <a:endParaRPr lang="en-GB"/>
          </a:p>
        </p:txBody>
      </p:sp>
      <p:pic>
        <p:nvPicPr>
          <p:cNvPr id="7" name="Picture 6">
            <a:extLst>
              <a:ext uri="{FF2B5EF4-FFF2-40B4-BE49-F238E27FC236}">
                <a16:creationId xmlns:a16="http://schemas.microsoft.com/office/drawing/2014/main" id="{A6D4E5C7-6D07-4B6F-9B19-99799AA07A5F}"/>
              </a:ext>
            </a:extLst>
          </p:cNvPr>
          <p:cNvPicPr>
            <a:picLocks noChangeAspect="1"/>
          </p:cNvPicPr>
          <p:nvPr/>
        </p:nvPicPr>
        <p:blipFill rotWithShape="1">
          <a:blip r:embed="rId2"/>
          <a:srcRect l="48049" t="6620" r="-1" b="21441"/>
          <a:stretch/>
        </p:blipFill>
        <p:spPr>
          <a:xfrm>
            <a:off x="8982635" y="1825625"/>
            <a:ext cx="3065930" cy="2432515"/>
          </a:xfrm>
          <a:prstGeom prst="rect">
            <a:avLst/>
          </a:prstGeom>
        </p:spPr>
      </p:pic>
      <p:sp>
        <p:nvSpPr>
          <p:cNvPr id="8" name="Rectangle 7">
            <a:extLst>
              <a:ext uri="{FF2B5EF4-FFF2-40B4-BE49-F238E27FC236}">
                <a16:creationId xmlns:a16="http://schemas.microsoft.com/office/drawing/2014/main" id="{30DE9243-8310-4D7A-9419-1EB63B1EC8CA}"/>
              </a:ext>
            </a:extLst>
          </p:cNvPr>
          <p:cNvSpPr/>
          <p:nvPr/>
        </p:nvSpPr>
        <p:spPr>
          <a:xfrm>
            <a:off x="730622" y="4517793"/>
            <a:ext cx="11210365" cy="523220"/>
          </a:xfrm>
          <a:prstGeom prst="rect">
            <a:avLst/>
          </a:prstGeom>
        </p:spPr>
        <p:txBody>
          <a:bodyPr wrap="square">
            <a:spAutoFit/>
          </a:bodyPr>
          <a:lstStyle/>
          <a:p>
            <a:r>
              <a:rPr lang="pl-PL" sz="2800" dirty="0"/>
              <a:t>PW = 0 = -$</a:t>
            </a:r>
            <a:r>
              <a:rPr lang="en-GB" sz="2800" dirty="0"/>
              <a:t>50</a:t>
            </a:r>
            <a:r>
              <a:rPr lang="pl-PL" sz="2800" dirty="0"/>
              <a:t>,000 + ($</a:t>
            </a:r>
            <a:r>
              <a:rPr lang="en-GB" sz="2800" dirty="0"/>
              <a:t>17,500</a:t>
            </a:r>
            <a:r>
              <a:rPr lang="pl-PL" sz="2800" dirty="0"/>
              <a:t>)(</a:t>
            </a:r>
            <a:r>
              <a:rPr lang="pl-PL" sz="2800" i="1" dirty="0"/>
              <a:t>P/A</a:t>
            </a:r>
            <a:r>
              <a:rPr lang="pl-PL" sz="2800" dirty="0"/>
              <a:t>, </a:t>
            </a:r>
            <a:r>
              <a:rPr lang="pl-PL" sz="2800" i="1" dirty="0"/>
              <a:t>i</a:t>
            </a:r>
            <a:r>
              <a:rPr lang="pl-PL" sz="2800" dirty="0"/>
              <a:t>′%, </a:t>
            </a:r>
            <a:r>
              <a:rPr lang="en-GB" sz="2800" dirty="0"/>
              <a:t>5</a:t>
            </a:r>
            <a:r>
              <a:rPr lang="pl-PL" sz="2800" dirty="0"/>
              <a:t>)</a:t>
            </a:r>
            <a:r>
              <a:rPr lang="en-GB" sz="2800" i="1" dirty="0"/>
              <a:t> </a:t>
            </a:r>
            <a:r>
              <a:rPr lang="pl-PL" sz="2800" dirty="0"/>
              <a:t>+ $1</a:t>
            </a:r>
            <a:r>
              <a:rPr lang="en-GB" sz="2800" dirty="0"/>
              <a:t>0</a:t>
            </a:r>
            <a:r>
              <a:rPr lang="pl-PL" sz="2800" dirty="0"/>
              <a:t>,000(</a:t>
            </a:r>
            <a:r>
              <a:rPr lang="pl-PL" sz="2800" i="1" dirty="0"/>
              <a:t>P/F</a:t>
            </a:r>
            <a:r>
              <a:rPr lang="pl-PL" sz="2800" dirty="0"/>
              <a:t>, </a:t>
            </a:r>
            <a:r>
              <a:rPr lang="pl-PL" sz="2800" i="1" dirty="0"/>
              <a:t>i</a:t>
            </a:r>
            <a:r>
              <a:rPr lang="pl-PL" sz="2800" dirty="0"/>
              <a:t>′%, </a:t>
            </a:r>
            <a:r>
              <a:rPr lang="en-GB" sz="2800" dirty="0"/>
              <a:t>5</a:t>
            </a:r>
            <a:r>
              <a:rPr lang="pl-PL" sz="2800" dirty="0"/>
              <a:t>)</a:t>
            </a:r>
            <a:endParaRPr lang="en-GB" sz="2800" dirty="0"/>
          </a:p>
        </p:txBody>
      </p:sp>
      <p:sp>
        <p:nvSpPr>
          <p:cNvPr id="9" name="Rectangle 8">
            <a:extLst>
              <a:ext uri="{FF2B5EF4-FFF2-40B4-BE49-F238E27FC236}">
                <a16:creationId xmlns:a16="http://schemas.microsoft.com/office/drawing/2014/main" id="{424B25D2-DBBE-4590-8C53-B329342C6673}"/>
              </a:ext>
            </a:extLst>
          </p:cNvPr>
          <p:cNvSpPr/>
          <p:nvPr/>
        </p:nvSpPr>
        <p:spPr>
          <a:xfrm>
            <a:off x="730622" y="5175461"/>
            <a:ext cx="11210365" cy="523220"/>
          </a:xfrm>
          <a:prstGeom prst="rect">
            <a:avLst/>
          </a:prstGeom>
        </p:spPr>
        <p:txBody>
          <a:bodyPr wrap="square">
            <a:spAutoFit/>
          </a:bodyPr>
          <a:lstStyle/>
          <a:p>
            <a:r>
              <a:rPr lang="pl-PL" sz="2800" i="1" dirty="0"/>
              <a:t>i</a:t>
            </a:r>
            <a:r>
              <a:rPr lang="pl-PL" sz="2800" dirty="0"/>
              <a:t>′%</a:t>
            </a:r>
            <a:r>
              <a:rPr lang="en-GB" sz="2800" dirty="0"/>
              <a:t> = </a:t>
            </a:r>
            <a:r>
              <a:rPr lang="en-GB" sz="2800" b="1" i="1" dirty="0"/>
              <a:t>IRR </a:t>
            </a:r>
            <a:r>
              <a:rPr lang="en-GB" sz="2800" dirty="0"/>
              <a:t>= </a:t>
            </a:r>
            <a:r>
              <a:rPr lang="en-GB" sz="2800" b="1" dirty="0">
                <a:solidFill>
                  <a:srgbClr val="FF0000"/>
                </a:solidFill>
              </a:rPr>
              <a:t>?</a:t>
            </a:r>
          </a:p>
        </p:txBody>
      </p:sp>
    </p:spTree>
    <p:extLst>
      <p:ext uri="{BB962C8B-B14F-4D97-AF65-F5344CB8AC3E}">
        <p14:creationId xmlns:p14="http://schemas.microsoft.com/office/powerpoint/2010/main" val="168794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(cont’d)</a:t>
            </a:r>
          </a:p>
        </p:txBody>
      </p:sp>
      <p:sp>
        <p:nvSpPr>
          <p:cNvPr id="3" name="Content Placeholder 2"/>
          <p:cNvSpPr>
            <a:spLocks noGrp="1"/>
          </p:cNvSpPr>
          <p:nvPr>
            <p:ph idx="1"/>
          </p:nvPr>
        </p:nvSpPr>
        <p:spPr/>
        <p:txBody>
          <a:bodyPr/>
          <a:lstStyle/>
          <a:p>
            <a:r>
              <a:rPr lang="en-US" dirty="0"/>
              <a:t>Because patterns of capital investment, revenue (or savings) cash flows, and expense cash flows can be quite different in various projects, there is no single method for performing engineering economic analyses that is ideal for all cases. Consequently, several methods are commonly used.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a:t>
            </a:fld>
            <a:endParaRPr lang="en-GB"/>
          </a:p>
        </p:txBody>
      </p:sp>
    </p:spTree>
    <p:extLst>
      <p:ext uri="{BB962C8B-B14F-4D97-AF65-F5344CB8AC3E}">
        <p14:creationId xmlns:p14="http://schemas.microsoft.com/office/powerpoint/2010/main" val="72987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109158" cy="4351338"/>
          </a:xfrm>
        </p:spPr>
        <p:txBody>
          <a:bodyPr>
            <a:normAutofit/>
          </a:bodyPr>
          <a:lstStyle/>
          <a:p>
            <a:pPr marL="0" indent="0">
              <a:buNone/>
            </a:pPr>
            <a:r>
              <a:rPr lang="en-US" sz="2400" dirty="0"/>
              <a:t>To use linear interpolation, we first need to try a few values for </a:t>
            </a:r>
            <a:r>
              <a:rPr lang="en-US" sz="2400" i="1" dirty="0" err="1"/>
              <a:t>i</a:t>
            </a:r>
            <a:r>
              <a:rPr lang="en-US" sz="2400" dirty="0"/>
              <a:t>′.        </a:t>
            </a:r>
          </a:p>
          <a:p>
            <a:r>
              <a:rPr lang="en-US" sz="2400" dirty="0"/>
              <a:t>A good starting point is to use the MARR. </a:t>
            </a:r>
          </a:p>
          <a:p>
            <a:r>
              <a:rPr lang="en-US" sz="2400" dirty="0"/>
              <a:t>At </a:t>
            </a:r>
            <a:r>
              <a:rPr lang="en-US" sz="2400" i="1" dirty="0" err="1"/>
              <a:t>i</a:t>
            </a:r>
            <a:r>
              <a:rPr lang="en-US" sz="2400" dirty="0"/>
              <a:t>′ = 10%: </a:t>
            </a:r>
          </a:p>
          <a:p>
            <a:pPr marL="0" indent="0">
              <a:buNone/>
            </a:pPr>
            <a:r>
              <a:rPr lang="en-US" sz="2400" dirty="0"/>
              <a:t>	PW =</a:t>
            </a:r>
            <a:r>
              <a:rPr lang="pl-PL" sz="2400" dirty="0"/>
              <a:t> -$</a:t>
            </a:r>
            <a:r>
              <a:rPr lang="en-GB" sz="2400" dirty="0"/>
              <a:t>50</a:t>
            </a:r>
            <a:r>
              <a:rPr lang="pl-PL" sz="2400" dirty="0"/>
              <a:t>,000 + ($</a:t>
            </a:r>
            <a:r>
              <a:rPr lang="en-GB" sz="2400" dirty="0"/>
              <a:t>17,500</a:t>
            </a:r>
            <a:r>
              <a:rPr lang="pl-PL" sz="2400" dirty="0"/>
              <a:t>)(</a:t>
            </a:r>
            <a:r>
              <a:rPr lang="pl-PL" sz="2400" i="1" dirty="0"/>
              <a:t>P/A</a:t>
            </a:r>
            <a:r>
              <a:rPr lang="pl-PL" sz="2400" dirty="0"/>
              <a:t>, </a:t>
            </a:r>
            <a:r>
              <a:rPr lang="en-GB" sz="2400" dirty="0"/>
              <a:t>10</a:t>
            </a:r>
            <a:r>
              <a:rPr lang="pl-PL" sz="2400" dirty="0"/>
              <a:t>%, </a:t>
            </a:r>
            <a:r>
              <a:rPr lang="en-GB" sz="2400" dirty="0"/>
              <a:t>5</a:t>
            </a:r>
            <a:r>
              <a:rPr lang="pl-PL" sz="2400" dirty="0"/>
              <a:t>)</a:t>
            </a:r>
            <a:r>
              <a:rPr lang="en-GB" sz="2400" i="1" dirty="0"/>
              <a:t> </a:t>
            </a:r>
            <a:r>
              <a:rPr lang="pl-PL" sz="2400" dirty="0"/>
              <a:t>+ $1</a:t>
            </a:r>
            <a:r>
              <a:rPr lang="en-GB" sz="2400" dirty="0"/>
              <a:t>0</a:t>
            </a:r>
            <a:r>
              <a:rPr lang="pl-PL" sz="2400" dirty="0"/>
              <a:t>,000(</a:t>
            </a:r>
            <a:r>
              <a:rPr lang="pl-PL" sz="2400" i="1" dirty="0"/>
              <a:t>P/F</a:t>
            </a:r>
            <a:r>
              <a:rPr lang="pl-PL" sz="2400" dirty="0"/>
              <a:t>, </a:t>
            </a:r>
            <a:r>
              <a:rPr lang="en-GB" sz="2400" dirty="0"/>
              <a:t>10</a:t>
            </a:r>
            <a:r>
              <a:rPr lang="pl-PL" sz="2400" dirty="0"/>
              <a:t>%, </a:t>
            </a:r>
            <a:r>
              <a:rPr lang="en-GB" sz="2400" dirty="0"/>
              <a:t>5</a:t>
            </a:r>
            <a:r>
              <a:rPr lang="pl-PL" sz="2400" dirty="0"/>
              <a:t>)</a:t>
            </a:r>
            <a:r>
              <a:rPr lang="en-GB" sz="2400" dirty="0"/>
              <a:t> = $22,548</a:t>
            </a:r>
            <a:br>
              <a:rPr lang="en-US" sz="2400" dirty="0"/>
            </a:br>
            <a:endParaRPr lang="en-US" sz="2400" dirty="0"/>
          </a:p>
          <a:p>
            <a:r>
              <a:rPr lang="en-US" sz="2400" dirty="0"/>
              <a:t>Since the PW is positive at 10%, we know that </a:t>
            </a:r>
            <a:r>
              <a:rPr lang="en-US" sz="2400" i="1" dirty="0" err="1"/>
              <a:t>i</a:t>
            </a:r>
            <a:r>
              <a:rPr lang="en-US" sz="2400" dirty="0"/>
              <a:t>′ </a:t>
            </a:r>
            <a:r>
              <a:rPr lang="en-US" sz="2400" i="1" dirty="0"/>
              <a:t>&gt; </a:t>
            </a:r>
            <a:r>
              <a:rPr lang="en-US" sz="2400" dirty="0"/>
              <a:t>10%. </a:t>
            </a:r>
          </a:p>
          <a:p>
            <a:r>
              <a:rPr lang="en-GB" sz="2400" dirty="0"/>
              <a:t>Let's try </a:t>
            </a:r>
            <a:r>
              <a:rPr lang="en-GB" sz="2400" i="1" dirty="0" err="1"/>
              <a:t>i</a:t>
            </a:r>
            <a:r>
              <a:rPr lang="en-GB" sz="2400" dirty="0"/>
              <a:t>′ = 30% arbitrarily: </a:t>
            </a:r>
          </a:p>
          <a:p>
            <a:pPr marL="0" indent="0">
              <a:buNone/>
            </a:pPr>
            <a:r>
              <a:rPr lang="en-GB" sz="2400" dirty="0"/>
              <a:t>	PW = </a:t>
            </a:r>
            <a:r>
              <a:rPr lang="pl-PL" sz="2400" dirty="0"/>
              <a:t>-$</a:t>
            </a:r>
            <a:r>
              <a:rPr lang="en-GB" sz="2400" dirty="0"/>
              <a:t>50</a:t>
            </a:r>
            <a:r>
              <a:rPr lang="pl-PL" sz="2400" dirty="0"/>
              <a:t>,000 + ($</a:t>
            </a:r>
            <a:r>
              <a:rPr lang="en-GB" sz="2400" dirty="0"/>
              <a:t>17,500</a:t>
            </a:r>
            <a:r>
              <a:rPr lang="pl-PL" sz="2400" dirty="0"/>
              <a:t>)(</a:t>
            </a:r>
            <a:r>
              <a:rPr lang="pl-PL" sz="2400" i="1" dirty="0"/>
              <a:t>P/A</a:t>
            </a:r>
            <a:r>
              <a:rPr lang="pl-PL" sz="2400" dirty="0"/>
              <a:t>, </a:t>
            </a:r>
            <a:r>
              <a:rPr lang="en-GB" sz="2400" dirty="0"/>
              <a:t>30</a:t>
            </a:r>
            <a:r>
              <a:rPr lang="pl-PL" sz="2400" dirty="0"/>
              <a:t>%, </a:t>
            </a:r>
            <a:r>
              <a:rPr lang="en-GB" sz="2400" dirty="0"/>
              <a:t>5</a:t>
            </a:r>
            <a:r>
              <a:rPr lang="pl-PL" sz="2400" dirty="0"/>
              <a:t>)</a:t>
            </a:r>
            <a:r>
              <a:rPr lang="en-GB" sz="2400" i="1" dirty="0"/>
              <a:t> </a:t>
            </a:r>
            <a:r>
              <a:rPr lang="pl-PL" sz="2400" dirty="0"/>
              <a:t>+ $1</a:t>
            </a:r>
            <a:r>
              <a:rPr lang="en-GB" sz="2400" dirty="0"/>
              <a:t>0</a:t>
            </a:r>
            <a:r>
              <a:rPr lang="pl-PL" sz="2400" dirty="0"/>
              <a:t>,000(</a:t>
            </a:r>
            <a:r>
              <a:rPr lang="pl-PL" sz="2400" i="1" dirty="0"/>
              <a:t>P/F</a:t>
            </a:r>
            <a:r>
              <a:rPr lang="pl-PL" sz="2400" dirty="0"/>
              <a:t>, </a:t>
            </a:r>
            <a:r>
              <a:rPr lang="en-GB" sz="2400" dirty="0"/>
              <a:t>30</a:t>
            </a:r>
            <a:r>
              <a:rPr lang="pl-PL" sz="2400" dirty="0"/>
              <a:t>%, </a:t>
            </a:r>
            <a:r>
              <a:rPr lang="en-GB" sz="2400" dirty="0"/>
              <a:t>5</a:t>
            </a:r>
            <a:r>
              <a:rPr lang="pl-PL" sz="2400" dirty="0"/>
              <a:t>)</a:t>
            </a:r>
            <a:r>
              <a:rPr lang="en-GB" sz="2400" dirty="0"/>
              <a:t> = </a:t>
            </a:r>
            <a:r>
              <a:rPr lang="en-GB" sz="2400" b="1" dirty="0"/>
              <a:t>- </a:t>
            </a:r>
            <a:r>
              <a:rPr lang="en-GB" sz="2400" dirty="0"/>
              <a:t>$4,677</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40</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GB" sz="2800" i="1" dirty="0"/>
              <a:t>Recall our Sample Problem</a:t>
            </a:r>
          </a:p>
        </p:txBody>
      </p:sp>
    </p:spTree>
    <p:extLst>
      <p:ext uri="{BB962C8B-B14F-4D97-AF65-F5344CB8AC3E}">
        <p14:creationId xmlns:p14="http://schemas.microsoft.com/office/powerpoint/2010/main" val="24879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4459515" cy="4351338"/>
          </a:xfrm>
        </p:spPr>
        <p:txBody>
          <a:bodyPr>
            <a:normAutofit/>
          </a:bodyPr>
          <a:lstStyle/>
          <a:p>
            <a:r>
              <a:rPr lang="en-US" dirty="0"/>
              <a:t>Now that we have both a positive and a negative PW, the answer is bracketed in interval 10% ≤ </a:t>
            </a:r>
            <a:r>
              <a:rPr lang="en-US" i="1" dirty="0"/>
              <a:t>IRR</a:t>
            </a:r>
            <a:r>
              <a:rPr lang="en-US" dirty="0"/>
              <a:t> ≤ 30%</a:t>
            </a:r>
          </a:p>
          <a:p>
            <a:endParaRPr lang="en-US" dirty="0"/>
          </a:p>
          <a:p>
            <a:endParaRPr lang="en-US" dirty="0"/>
          </a:p>
          <a:p>
            <a:endParaRPr lang="en-US" dirty="0"/>
          </a:p>
          <a:p>
            <a:endParaRPr lang="en-US" dirty="0"/>
          </a:p>
          <a:p>
            <a:r>
              <a:rPr lang="en-US" b="1" i="1" dirty="0"/>
              <a:t>IRR </a:t>
            </a:r>
            <a:r>
              <a:rPr lang="en-GB" dirty="0"/>
              <a:t>≈ </a:t>
            </a:r>
            <a:r>
              <a:rPr lang="en-US" dirty="0"/>
              <a:t> 26.56%</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41</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GB" sz="2800" i="1" dirty="0"/>
              <a:t>Recall our Sample Problem</a:t>
            </a:r>
          </a:p>
        </p:txBody>
      </p:sp>
      <p:cxnSp>
        <p:nvCxnSpPr>
          <p:cNvPr id="9" name="Straight Connector 8">
            <a:extLst>
              <a:ext uri="{FF2B5EF4-FFF2-40B4-BE49-F238E27FC236}">
                <a16:creationId xmlns:a16="http://schemas.microsoft.com/office/drawing/2014/main" id="{9E21913B-272F-4E61-AA29-6ECE79BDDD4F}"/>
              </a:ext>
            </a:extLst>
          </p:cNvPr>
          <p:cNvCxnSpPr>
            <a:cxnSpLocks/>
          </p:cNvCxnSpPr>
          <p:nvPr/>
        </p:nvCxnSpPr>
        <p:spPr>
          <a:xfrm>
            <a:off x="9297559" y="2011320"/>
            <a:ext cx="0" cy="2767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6060B7-9CC4-4D0C-862F-84CA44563FF7}"/>
              </a:ext>
            </a:extLst>
          </p:cNvPr>
          <p:cNvCxnSpPr>
            <a:cxnSpLocks/>
          </p:cNvCxnSpPr>
          <p:nvPr/>
        </p:nvCxnSpPr>
        <p:spPr>
          <a:xfrm>
            <a:off x="9202309" y="2002296"/>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813CDA-516F-46C7-BEA7-47D60C2A220A}"/>
              </a:ext>
            </a:extLst>
          </p:cNvPr>
          <p:cNvCxnSpPr>
            <a:cxnSpLocks/>
          </p:cNvCxnSpPr>
          <p:nvPr/>
        </p:nvCxnSpPr>
        <p:spPr>
          <a:xfrm>
            <a:off x="9202309" y="4778584"/>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7F29EB2-B130-4D3E-8100-3CD508B9B3CF}"/>
              </a:ext>
            </a:extLst>
          </p:cNvPr>
          <p:cNvCxnSpPr>
            <a:cxnSpLocks/>
          </p:cNvCxnSpPr>
          <p:nvPr/>
        </p:nvCxnSpPr>
        <p:spPr>
          <a:xfrm>
            <a:off x="9202309" y="3333075"/>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287A13-70A5-4F3D-9A27-7CB93FE53E58}"/>
              </a:ext>
            </a:extLst>
          </p:cNvPr>
          <p:cNvSpPr/>
          <p:nvPr/>
        </p:nvSpPr>
        <p:spPr>
          <a:xfrm>
            <a:off x="8377069" y="1736946"/>
            <a:ext cx="715260" cy="461665"/>
          </a:xfrm>
          <a:prstGeom prst="rect">
            <a:avLst/>
          </a:prstGeom>
        </p:spPr>
        <p:txBody>
          <a:bodyPr wrap="none">
            <a:spAutoFit/>
          </a:bodyPr>
          <a:lstStyle/>
          <a:p>
            <a:r>
              <a:rPr lang="en-US" sz="2400" dirty="0"/>
              <a:t>10%</a:t>
            </a:r>
            <a:endParaRPr lang="en-GB" sz="2400" dirty="0"/>
          </a:p>
        </p:txBody>
      </p:sp>
      <p:sp>
        <p:nvSpPr>
          <p:cNvPr id="17" name="Rectangle 16">
            <a:extLst>
              <a:ext uri="{FF2B5EF4-FFF2-40B4-BE49-F238E27FC236}">
                <a16:creationId xmlns:a16="http://schemas.microsoft.com/office/drawing/2014/main" id="{763B5AF9-A5C5-4797-BBD0-510EB7E1EDAB}"/>
              </a:ext>
            </a:extLst>
          </p:cNvPr>
          <p:cNvSpPr/>
          <p:nvPr/>
        </p:nvSpPr>
        <p:spPr>
          <a:xfrm>
            <a:off x="9494409" y="1736946"/>
            <a:ext cx="1919115" cy="461665"/>
          </a:xfrm>
          <a:prstGeom prst="rect">
            <a:avLst/>
          </a:prstGeom>
        </p:spPr>
        <p:txBody>
          <a:bodyPr wrap="none">
            <a:spAutoFit/>
          </a:bodyPr>
          <a:lstStyle/>
          <a:p>
            <a:r>
              <a:rPr lang="en-US" sz="2400" dirty="0"/>
              <a:t>PW = $22,548</a:t>
            </a:r>
            <a:endParaRPr lang="en-GB" sz="2400" dirty="0"/>
          </a:p>
        </p:txBody>
      </p:sp>
      <p:sp>
        <p:nvSpPr>
          <p:cNvPr id="18" name="Rectangle 17">
            <a:extLst>
              <a:ext uri="{FF2B5EF4-FFF2-40B4-BE49-F238E27FC236}">
                <a16:creationId xmlns:a16="http://schemas.microsoft.com/office/drawing/2014/main" id="{B40C8F57-FAB5-4628-BC23-12BDE75EC63E}"/>
              </a:ext>
            </a:extLst>
          </p:cNvPr>
          <p:cNvSpPr/>
          <p:nvPr/>
        </p:nvSpPr>
        <p:spPr>
          <a:xfrm>
            <a:off x="8377069" y="4547751"/>
            <a:ext cx="715260" cy="461665"/>
          </a:xfrm>
          <a:prstGeom prst="rect">
            <a:avLst/>
          </a:prstGeom>
        </p:spPr>
        <p:txBody>
          <a:bodyPr wrap="none">
            <a:spAutoFit/>
          </a:bodyPr>
          <a:lstStyle/>
          <a:p>
            <a:r>
              <a:rPr lang="en-US" sz="2400" dirty="0"/>
              <a:t>30%</a:t>
            </a:r>
            <a:endParaRPr lang="en-GB" sz="2400" dirty="0"/>
          </a:p>
        </p:txBody>
      </p:sp>
      <p:sp>
        <p:nvSpPr>
          <p:cNvPr id="19" name="Rectangle 18">
            <a:extLst>
              <a:ext uri="{FF2B5EF4-FFF2-40B4-BE49-F238E27FC236}">
                <a16:creationId xmlns:a16="http://schemas.microsoft.com/office/drawing/2014/main" id="{DFC96786-34AB-4296-A515-DF40D3F69435}"/>
              </a:ext>
            </a:extLst>
          </p:cNvPr>
          <p:cNvSpPr/>
          <p:nvPr/>
        </p:nvSpPr>
        <p:spPr>
          <a:xfrm>
            <a:off x="8377069" y="3102242"/>
            <a:ext cx="715260" cy="461665"/>
          </a:xfrm>
          <a:prstGeom prst="rect">
            <a:avLst/>
          </a:prstGeom>
        </p:spPr>
        <p:txBody>
          <a:bodyPr wrap="square">
            <a:spAutoFit/>
          </a:bodyPr>
          <a:lstStyle/>
          <a:p>
            <a:r>
              <a:rPr lang="en-US" sz="2400" b="1" i="1" dirty="0"/>
              <a:t>IRR</a:t>
            </a:r>
            <a:endParaRPr lang="en-GB" sz="2400" b="1" i="1" dirty="0"/>
          </a:p>
        </p:txBody>
      </p:sp>
      <p:sp>
        <p:nvSpPr>
          <p:cNvPr id="20" name="Rectangle 19">
            <a:extLst>
              <a:ext uri="{FF2B5EF4-FFF2-40B4-BE49-F238E27FC236}">
                <a16:creationId xmlns:a16="http://schemas.microsoft.com/office/drawing/2014/main" id="{7024B475-832A-4FBB-BF57-AF61A0C85D9B}"/>
              </a:ext>
            </a:extLst>
          </p:cNvPr>
          <p:cNvSpPr/>
          <p:nvPr/>
        </p:nvSpPr>
        <p:spPr>
          <a:xfrm>
            <a:off x="9494409" y="4547750"/>
            <a:ext cx="1927131" cy="461665"/>
          </a:xfrm>
          <a:prstGeom prst="rect">
            <a:avLst/>
          </a:prstGeom>
        </p:spPr>
        <p:txBody>
          <a:bodyPr wrap="none">
            <a:spAutoFit/>
          </a:bodyPr>
          <a:lstStyle/>
          <a:p>
            <a:r>
              <a:rPr lang="en-US" sz="2400" dirty="0"/>
              <a:t>PW = </a:t>
            </a:r>
            <a:r>
              <a:rPr lang="en-US" sz="2400" b="1" dirty="0"/>
              <a:t>- </a:t>
            </a:r>
            <a:r>
              <a:rPr lang="en-US" sz="2400" dirty="0"/>
              <a:t>$4,677</a:t>
            </a:r>
            <a:endParaRPr lang="en-GB" sz="2400" dirty="0"/>
          </a:p>
        </p:txBody>
      </p:sp>
      <p:sp>
        <p:nvSpPr>
          <p:cNvPr id="21" name="Rectangle 20">
            <a:extLst>
              <a:ext uri="{FF2B5EF4-FFF2-40B4-BE49-F238E27FC236}">
                <a16:creationId xmlns:a16="http://schemas.microsoft.com/office/drawing/2014/main" id="{BFD37066-4EB3-415C-9497-62655B58508A}"/>
              </a:ext>
            </a:extLst>
          </p:cNvPr>
          <p:cNvSpPr/>
          <p:nvPr/>
        </p:nvSpPr>
        <p:spPr>
          <a:xfrm>
            <a:off x="9494409" y="3100382"/>
            <a:ext cx="1220206" cy="461665"/>
          </a:xfrm>
          <a:prstGeom prst="rect">
            <a:avLst/>
          </a:prstGeom>
        </p:spPr>
        <p:txBody>
          <a:bodyPr wrap="none">
            <a:spAutoFit/>
          </a:bodyPr>
          <a:lstStyle/>
          <a:p>
            <a:r>
              <a:rPr lang="en-US" sz="2400" dirty="0"/>
              <a:t>PW = $0</a:t>
            </a:r>
            <a:endParaRPr lang="en-GB" sz="2400" dirty="0"/>
          </a:p>
        </p:txBody>
      </p:sp>
      <p:sp>
        <p:nvSpPr>
          <p:cNvPr id="28" name="Freeform: Shape 27">
            <a:extLst>
              <a:ext uri="{FF2B5EF4-FFF2-40B4-BE49-F238E27FC236}">
                <a16:creationId xmlns:a16="http://schemas.microsoft.com/office/drawing/2014/main" id="{6F26D48F-2298-4DD7-83FA-55B7365D3991}"/>
              </a:ext>
            </a:extLst>
          </p:cNvPr>
          <p:cNvSpPr/>
          <p:nvPr/>
        </p:nvSpPr>
        <p:spPr>
          <a:xfrm>
            <a:off x="11153363" y="2011680"/>
            <a:ext cx="467595" cy="1424940"/>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C0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reeform: Shape 28">
            <a:extLst>
              <a:ext uri="{FF2B5EF4-FFF2-40B4-BE49-F238E27FC236}">
                <a16:creationId xmlns:a16="http://schemas.microsoft.com/office/drawing/2014/main" id="{49F699CA-E74C-4BDA-A62F-C940247943B6}"/>
              </a:ext>
            </a:extLst>
          </p:cNvPr>
          <p:cNvSpPr/>
          <p:nvPr/>
        </p:nvSpPr>
        <p:spPr>
          <a:xfrm>
            <a:off x="11392241" y="2011680"/>
            <a:ext cx="467595" cy="2766904"/>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chemeClr val="accent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eform: Shape 29">
            <a:extLst>
              <a:ext uri="{FF2B5EF4-FFF2-40B4-BE49-F238E27FC236}">
                <a16:creationId xmlns:a16="http://schemas.microsoft.com/office/drawing/2014/main" id="{86255688-A9BA-43B6-BCAC-0E134CBE51C2}"/>
              </a:ext>
            </a:extLst>
          </p:cNvPr>
          <p:cNvSpPr/>
          <p:nvPr/>
        </p:nvSpPr>
        <p:spPr>
          <a:xfrm flipH="1">
            <a:off x="7765207" y="2043052"/>
            <a:ext cx="601804" cy="1424940"/>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00B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Freeform: Shape 30">
            <a:extLst>
              <a:ext uri="{FF2B5EF4-FFF2-40B4-BE49-F238E27FC236}">
                <a16:creationId xmlns:a16="http://schemas.microsoft.com/office/drawing/2014/main" id="{CBC8FF33-2FCB-4CD1-9655-536586CFB3EE}"/>
              </a:ext>
            </a:extLst>
          </p:cNvPr>
          <p:cNvSpPr/>
          <p:nvPr/>
        </p:nvSpPr>
        <p:spPr>
          <a:xfrm flipH="1">
            <a:off x="7441755" y="1946500"/>
            <a:ext cx="922883" cy="2766904"/>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0070C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18EE944C-3E0A-4C4A-913F-2D6704933B97}"/>
              </a:ext>
            </a:extLst>
          </p:cNvPr>
          <p:cNvSpPr/>
          <p:nvPr/>
        </p:nvSpPr>
        <p:spPr>
          <a:xfrm>
            <a:off x="631898" y="3628794"/>
            <a:ext cx="2063385" cy="646331"/>
          </a:xfrm>
          <a:prstGeom prst="rect">
            <a:avLst/>
          </a:prstGeom>
        </p:spPr>
        <p:txBody>
          <a:bodyPr wrap="none">
            <a:spAutoFit/>
          </a:bodyPr>
          <a:lstStyle/>
          <a:p>
            <a:r>
              <a:rPr lang="en-US" sz="3600" b="1" i="1" dirty="0">
                <a:solidFill>
                  <a:srgbClr val="00B050"/>
                </a:solidFill>
              </a:rPr>
              <a:t>IRR</a:t>
            </a:r>
            <a:r>
              <a:rPr lang="en-US" sz="3600" dirty="0">
                <a:solidFill>
                  <a:srgbClr val="00B050"/>
                </a:solidFill>
              </a:rPr>
              <a:t> – 10%</a:t>
            </a:r>
            <a:endParaRPr lang="en-GB" sz="3600" b="1" i="1" dirty="0">
              <a:solidFill>
                <a:srgbClr val="00B050"/>
              </a:solidFill>
            </a:endParaRPr>
          </a:p>
        </p:txBody>
      </p:sp>
      <p:cxnSp>
        <p:nvCxnSpPr>
          <p:cNvPr id="34" name="Straight Connector 33">
            <a:extLst>
              <a:ext uri="{FF2B5EF4-FFF2-40B4-BE49-F238E27FC236}">
                <a16:creationId xmlns:a16="http://schemas.microsoft.com/office/drawing/2014/main" id="{42BB27F0-475F-48C0-A2F9-7C51ECDBF1A5}"/>
              </a:ext>
            </a:extLst>
          </p:cNvPr>
          <p:cNvCxnSpPr/>
          <p:nvPr/>
        </p:nvCxnSpPr>
        <p:spPr>
          <a:xfrm>
            <a:off x="444352" y="4275384"/>
            <a:ext cx="23397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88536E9-1507-4D42-A495-31EF15840B46}"/>
              </a:ext>
            </a:extLst>
          </p:cNvPr>
          <p:cNvSpPr/>
          <p:nvPr/>
        </p:nvSpPr>
        <p:spPr>
          <a:xfrm>
            <a:off x="504783" y="4282640"/>
            <a:ext cx="2218877" cy="646331"/>
          </a:xfrm>
          <a:prstGeom prst="rect">
            <a:avLst/>
          </a:prstGeom>
        </p:spPr>
        <p:txBody>
          <a:bodyPr wrap="none">
            <a:spAutoFit/>
          </a:bodyPr>
          <a:lstStyle/>
          <a:p>
            <a:r>
              <a:rPr lang="en-US" sz="3600" dirty="0">
                <a:solidFill>
                  <a:srgbClr val="0070C0"/>
                </a:solidFill>
              </a:rPr>
              <a:t>30% – 10%</a:t>
            </a:r>
            <a:endParaRPr lang="en-GB" sz="3600" b="1" i="1" dirty="0">
              <a:solidFill>
                <a:srgbClr val="0070C0"/>
              </a:solidFill>
            </a:endParaRPr>
          </a:p>
        </p:txBody>
      </p:sp>
      <p:sp>
        <p:nvSpPr>
          <p:cNvPr id="36" name="Rectangle 35">
            <a:extLst>
              <a:ext uri="{FF2B5EF4-FFF2-40B4-BE49-F238E27FC236}">
                <a16:creationId xmlns:a16="http://schemas.microsoft.com/office/drawing/2014/main" id="{7275840E-DA2A-45FC-A6FE-C721AE3C68C8}"/>
              </a:ext>
            </a:extLst>
          </p:cNvPr>
          <p:cNvSpPr/>
          <p:nvPr/>
        </p:nvSpPr>
        <p:spPr>
          <a:xfrm>
            <a:off x="2833640" y="3929133"/>
            <a:ext cx="413896" cy="646331"/>
          </a:xfrm>
          <a:prstGeom prst="rect">
            <a:avLst/>
          </a:prstGeom>
        </p:spPr>
        <p:txBody>
          <a:bodyPr wrap="none">
            <a:spAutoFit/>
          </a:bodyPr>
          <a:lstStyle/>
          <a:p>
            <a:r>
              <a:rPr lang="en-US" sz="3600" dirty="0"/>
              <a:t>=</a:t>
            </a:r>
            <a:endParaRPr lang="en-GB" sz="3600" dirty="0"/>
          </a:p>
        </p:txBody>
      </p:sp>
      <p:sp>
        <p:nvSpPr>
          <p:cNvPr id="37" name="Rectangle 36">
            <a:extLst>
              <a:ext uri="{FF2B5EF4-FFF2-40B4-BE49-F238E27FC236}">
                <a16:creationId xmlns:a16="http://schemas.microsoft.com/office/drawing/2014/main" id="{2670ADFA-0ADA-4753-97C2-F7876376743F}"/>
              </a:ext>
            </a:extLst>
          </p:cNvPr>
          <p:cNvSpPr/>
          <p:nvPr/>
        </p:nvSpPr>
        <p:spPr>
          <a:xfrm>
            <a:off x="3735045" y="3656022"/>
            <a:ext cx="2610010" cy="646331"/>
          </a:xfrm>
          <a:prstGeom prst="rect">
            <a:avLst/>
          </a:prstGeom>
        </p:spPr>
        <p:txBody>
          <a:bodyPr wrap="none">
            <a:spAutoFit/>
          </a:bodyPr>
          <a:lstStyle/>
          <a:p>
            <a:r>
              <a:rPr lang="en-US" sz="3600" dirty="0">
                <a:solidFill>
                  <a:srgbClr val="C00000"/>
                </a:solidFill>
              </a:rPr>
              <a:t>$22,548 – $0</a:t>
            </a:r>
            <a:endParaRPr lang="en-GB" sz="3600" dirty="0">
              <a:solidFill>
                <a:srgbClr val="C00000"/>
              </a:solidFill>
            </a:endParaRPr>
          </a:p>
        </p:txBody>
      </p:sp>
      <p:cxnSp>
        <p:nvCxnSpPr>
          <p:cNvPr id="38" name="Straight Connector 37">
            <a:extLst>
              <a:ext uri="{FF2B5EF4-FFF2-40B4-BE49-F238E27FC236}">
                <a16:creationId xmlns:a16="http://schemas.microsoft.com/office/drawing/2014/main" id="{165C2299-5CEB-4664-8D55-DBB3FF445F85}"/>
              </a:ext>
            </a:extLst>
          </p:cNvPr>
          <p:cNvCxnSpPr>
            <a:cxnSpLocks/>
          </p:cNvCxnSpPr>
          <p:nvPr/>
        </p:nvCxnSpPr>
        <p:spPr>
          <a:xfrm>
            <a:off x="3319895" y="4275384"/>
            <a:ext cx="3787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E91C08A-E792-47FA-BF14-D803F62B3877}"/>
              </a:ext>
            </a:extLst>
          </p:cNvPr>
          <p:cNvSpPr/>
          <p:nvPr/>
        </p:nvSpPr>
        <p:spPr>
          <a:xfrm>
            <a:off x="3380326" y="4282640"/>
            <a:ext cx="3727302" cy="646331"/>
          </a:xfrm>
          <a:prstGeom prst="rect">
            <a:avLst/>
          </a:prstGeom>
        </p:spPr>
        <p:txBody>
          <a:bodyPr wrap="none">
            <a:spAutoFit/>
          </a:bodyPr>
          <a:lstStyle/>
          <a:p>
            <a:r>
              <a:rPr lang="en-US" sz="3600" dirty="0">
                <a:solidFill>
                  <a:schemeClr val="accent2"/>
                </a:solidFill>
              </a:rPr>
              <a:t>$22,548–(–$4,677)</a:t>
            </a:r>
            <a:endParaRPr lang="en-GB" sz="3600" b="1" i="1" dirty="0">
              <a:solidFill>
                <a:schemeClr val="accent2"/>
              </a:solidFill>
            </a:endParaRPr>
          </a:p>
        </p:txBody>
      </p:sp>
    </p:spTree>
    <p:extLst>
      <p:ext uri="{BB962C8B-B14F-4D97-AF65-F5344CB8AC3E}">
        <p14:creationId xmlns:p14="http://schemas.microsoft.com/office/powerpoint/2010/main" val="405934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up)">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8" grpId="0" animBg="1"/>
      <p:bldP spid="29" grpId="0" animBg="1"/>
      <p:bldP spid="30" grpId="0" animBg="1"/>
      <p:bldP spid="31" grpId="0" animBg="1"/>
      <p:bldP spid="32" grpId="0"/>
      <p:bldP spid="35" grpId="0"/>
      <p:bldP spid="36" grpId="0"/>
      <p:bldP spid="37"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33221" cy="4351338"/>
          </a:xfrm>
        </p:spPr>
        <p:txBody>
          <a:bodyPr>
            <a:normAutofit/>
          </a:bodyPr>
          <a:lstStyle/>
          <a:p>
            <a:r>
              <a:rPr lang="en-GB" b="1" i="1" dirty="0"/>
              <a:t>IRR</a:t>
            </a:r>
            <a:r>
              <a:rPr lang="en-GB" dirty="0"/>
              <a:t> ≈ 26.56% </a:t>
            </a:r>
          </a:p>
          <a:p>
            <a:endParaRPr lang="en-GB" dirty="0"/>
          </a:p>
          <a:p>
            <a:r>
              <a:rPr lang="en-US" dirty="0"/>
              <a:t>Because the IRR of the project (</a:t>
            </a:r>
            <a:r>
              <a:rPr lang="en-GB" dirty="0"/>
              <a:t>26.56 </a:t>
            </a:r>
            <a:r>
              <a:rPr lang="en-US" dirty="0"/>
              <a:t>%) is greater than the MARR (10%), the project is acceptable. </a:t>
            </a:r>
          </a:p>
          <a:p>
            <a:endParaRPr lang="en-US" dirty="0"/>
          </a:p>
          <a:p>
            <a:endParaRPr lang="en-US" dirty="0"/>
          </a:p>
          <a:p>
            <a:r>
              <a:rPr lang="en-US" dirty="0"/>
              <a:t>Note the IRR we calculated in Excel. As the interval in linear interpolation increases, the deviation increases as well.</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42</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GB" sz="2800" i="1" dirty="0"/>
              <a:t>Recall our Sample Problem</a:t>
            </a:r>
          </a:p>
        </p:txBody>
      </p:sp>
    </p:spTree>
    <p:extLst>
      <p:ext uri="{BB962C8B-B14F-4D97-AF65-F5344CB8AC3E}">
        <p14:creationId xmlns:p14="http://schemas.microsoft.com/office/powerpoint/2010/main" val="61592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33221" cy="4351338"/>
          </a:xfrm>
        </p:spPr>
        <p:txBody>
          <a:bodyPr>
            <a:normAutofit/>
          </a:bodyPr>
          <a:lstStyle/>
          <a:p>
            <a:r>
              <a:rPr lang="en-GB" dirty="0"/>
              <a:t>What if we tried 20% instead of 30% ?</a:t>
            </a:r>
          </a:p>
          <a:p>
            <a:endParaRPr lang="en-GB" dirty="0"/>
          </a:p>
          <a:p>
            <a:r>
              <a:rPr lang="en-GB" dirty="0"/>
              <a:t>PW = </a:t>
            </a:r>
            <a:r>
              <a:rPr lang="pl-PL" dirty="0"/>
              <a:t>-$</a:t>
            </a:r>
            <a:r>
              <a:rPr lang="en-GB" dirty="0"/>
              <a:t>50</a:t>
            </a:r>
            <a:r>
              <a:rPr lang="pl-PL" dirty="0"/>
              <a:t>,000 + ($</a:t>
            </a:r>
            <a:r>
              <a:rPr lang="en-GB" dirty="0"/>
              <a:t>17,500</a:t>
            </a:r>
            <a:r>
              <a:rPr lang="pl-PL" dirty="0"/>
              <a:t>)(</a:t>
            </a:r>
            <a:r>
              <a:rPr lang="pl-PL" i="1" dirty="0"/>
              <a:t>P/A</a:t>
            </a:r>
            <a:r>
              <a:rPr lang="pl-PL" dirty="0"/>
              <a:t>, </a:t>
            </a:r>
            <a:r>
              <a:rPr lang="en-GB" dirty="0"/>
              <a:t>20</a:t>
            </a:r>
            <a:r>
              <a:rPr lang="pl-PL" dirty="0"/>
              <a:t>%, </a:t>
            </a:r>
            <a:r>
              <a:rPr lang="en-GB" dirty="0"/>
              <a:t>5</a:t>
            </a:r>
            <a:r>
              <a:rPr lang="pl-PL" dirty="0"/>
              <a:t>)</a:t>
            </a:r>
            <a:r>
              <a:rPr lang="en-GB" i="1" dirty="0"/>
              <a:t> </a:t>
            </a:r>
            <a:r>
              <a:rPr lang="pl-PL" dirty="0"/>
              <a:t>+ $1</a:t>
            </a:r>
            <a:r>
              <a:rPr lang="en-GB" dirty="0"/>
              <a:t>0</a:t>
            </a:r>
            <a:r>
              <a:rPr lang="pl-PL" dirty="0"/>
              <a:t>,000(</a:t>
            </a:r>
            <a:r>
              <a:rPr lang="pl-PL" i="1" dirty="0"/>
              <a:t>P/F</a:t>
            </a:r>
            <a:r>
              <a:rPr lang="pl-PL" dirty="0"/>
              <a:t>, </a:t>
            </a:r>
            <a:r>
              <a:rPr lang="en-GB" dirty="0"/>
              <a:t>20</a:t>
            </a:r>
            <a:r>
              <a:rPr lang="pl-PL" dirty="0"/>
              <a:t>%, </a:t>
            </a:r>
            <a:r>
              <a:rPr lang="en-GB" dirty="0"/>
              <a:t>5</a:t>
            </a:r>
            <a:r>
              <a:rPr lang="pl-PL" dirty="0"/>
              <a:t>)</a:t>
            </a:r>
            <a:r>
              <a:rPr lang="en-GB" dirty="0"/>
              <a:t> = $6,341.5</a:t>
            </a:r>
          </a:p>
          <a:p>
            <a:endParaRPr lang="en-GB" dirty="0"/>
          </a:p>
          <a:p>
            <a:r>
              <a:rPr lang="en-GB" dirty="0"/>
              <a:t>Note that both of the PW values are positive.</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43</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GB" sz="2800" i="1" dirty="0"/>
              <a:t>Recall our Sample Problem</a:t>
            </a:r>
          </a:p>
        </p:txBody>
      </p:sp>
    </p:spTree>
    <p:extLst>
      <p:ext uri="{BB962C8B-B14F-4D97-AF65-F5344CB8AC3E}">
        <p14:creationId xmlns:p14="http://schemas.microsoft.com/office/powerpoint/2010/main" val="240048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428343"/>
            <a:ext cx="4459515" cy="748620"/>
          </a:xfrm>
        </p:spPr>
        <p:txBody>
          <a:bodyPr>
            <a:normAutofit/>
          </a:bodyPr>
          <a:lstStyle/>
          <a:p>
            <a:r>
              <a:rPr lang="en-US" b="1" i="1" dirty="0"/>
              <a:t>IRR </a:t>
            </a:r>
            <a:r>
              <a:rPr lang="en-GB" dirty="0"/>
              <a:t>≈ </a:t>
            </a:r>
            <a:r>
              <a:rPr lang="en-US" dirty="0"/>
              <a:t> 23.91%</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44</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GB" sz="2800" i="1" dirty="0"/>
              <a:t>Recall our Sample Problem</a:t>
            </a:r>
          </a:p>
        </p:txBody>
      </p:sp>
      <p:cxnSp>
        <p:nvCxnSpPr>
          <p:cNvPr id="9" name="Straight Connector 8">
            <a:extLst>
              <a:ext uri="{FF2B5EF4-FFF2-40B4-BE49-F238E27FC236}">
                <a16:creationId xmlns:a16="http://schemas.microsoft.com/office/drawing/2014/main" id="{9E21913B-272F-4E61-AA29-6ECE79BDDD4F}"/>
              </a:ext>
            </a:extLst>
          </p:cNvPr>
          <p:cNvCxnSpPr>
            <a:cxnSpLocks/>
          </p:cNvCxnSpPr>
          <p:nvPr/>
        </p:nvCxnSpPr>
        <p:spPr>
          <a:xfrm>
            <a:off x="9067880" y="2011320"/>
            <a:ext cx="0" cy="2767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6060B7-9CC4-4D0C-862F-84CA44563FF7}"/>
              </a:ext>
            </a:extLst>
          </p:cNvPr>
          <p:cNvCxnSpPr>
            <a:cxnSpLocks/>
          </p:cNvCxnSpPr>
          <p:nvPr/>
        </p:nvCxnSpPr>
        <p:spPr>
          <a:xfrm>
            <a:off x="8972630" y="2002296"/>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813CDA-516F-46C7-BEA7-47D60C2A220A}"/>
              </a:ext>
            </a:extLst>
          </p:cNvPr>
          <p:cNvCxnSpPr>
            <a:cxnSpLocks/>
          </p:cNvCxnSpPr>
          <p:nvPr/>
        </p:nvCxnSpPr>
        <p:spPr>
          <a:xfrm>
            <a:off x="8972630" y="4778584"/>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7F29EB2-B130-4D3E-8100-3CD508B9B3CF}"/>
              </a:ext>
            </a:extLst>
          </p:cNvPr>
          <p:cNvCxnSpPr>
            <a:cxnSpLocks/>
          </p:cNvCxnSpPr>
          <p:nvPr/>
        </p:nvCxnSpPr>
        <p:spPr>
          <a:xfrm>
            <a:off x="8972630" y="3333075"/>
            <a:ext cx="1968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287A13-70A5-4F3D-9A27-7CB93FE53E58}"/>
              </a:ext>
            </a:extLst>
          </p:cNvPr>
          <p:cNvSpPr/>
          <p:nvPr/>
        </p:nvSpPr>
        <p:spPr>
          <a:xfrm>
            <a:off x="8147390" y="1736946"/>
            <a:ext cx="715260" cy="461665"/>
          </a:xfrm>
          <a:prstGeom prst="rect">
            <a:avLst/>
          </a:prstGeom>
        </p:spPr>
        <p:txBody>
          <a:bodyPr wrap="none">
            <a:spAutoFit/>
          </a:bodyPr>
          <a:lstStyle/>
          <a:p>
            <a:r>
              <a:rPr lang="en-US" sz="2400" dirty="0"/>
              <a:t>10%</a:t>
            </a:r>
            <a:endParaRPr lang="en-GB" sz="2400" dirty="0"/>
          </a:p>
        </p:txBody>
      </p:sp>
      <p:sp>
        <p:nvSpPr>
          <p:cNvPr id="17" name="Rectangle 16">
            <a:extLst>
              <a:ext uri="{FF2B5EF4-FFF2-40B4-BE49-F238E27FC236}">
                <a16:creationId xmlns:a16="http://schemas.microsoft.com/office/drawing/2014/main" id="{763B5AF9-A5C5-4797-BBD0-510EB7E1EDAB}"/>
              </a:ext>
            </a:extLst>
          </p:cNvPr>
          <p:cNvSpPr/>
          <p:nvPr/>
        </p:nvSpPr>
        <p:spPr>
          <a:xfrm>
            <a:off x="9264730" y="1736946"/>
            <a:ext cx="1919115" cy="461665"/>
          </a:xfrm>
          <a:prstGeom prst="rect">
            <a:avLst/>
          </a:prstGeom>
        </p:spPr>
        <p:txBody>
          <a:bodyPr wrap="none">
            <a:spAutoFit/>
          </a:bodyPr>
          <a:lstStyle/>
          <a:p>
            <a:r>
              <a:rPr lang="en-US" sz="2400" dirty="0"/>
              <a:t>PW = $22,548</a:t>
            </a:r>
            <a:endParaRPr lang="en-GB" sz="2400" dirty="0"/>
          </a:p>
        </p:txBody>
      </p:sp>
      <p:sp>
        <p:nvSpPr>
          <p:cNvPr id="18" name="Rectangle 17">
            <a:extLst>
              <a:ext uri="{FF2B5EF4-FFF2-40B4-BE49-F238E27FC236}">
                <a16:creationId xmlns:a16="http://schemas.microsoft.com/office/drawing/2014/main" id="{B40C8F57-FAB5-4628-BC23-12BDE75EC63E}"/>
              </a:ext>
            </a:extLst>
          </p:cNvPr>
          <p:cNvSpPr/>
          <p:nvPr/>
        </p:nvSpPr>
        <p:spPr>
          <a:xfrm>
            <a:off x="8147390" y="3097849"/>
            <a:ext cx="715260" cy="461665"/>
          </a:xfrm>
          <a:prstGeom prst="rect">
            <a:avLst/>
          </a:prstGeom>
        </p:spPr>
        <p:txBody>
          <a:bodyPr wrap="none">
            <a:spAutoFit/>
          </a:bodyPr>
          <a:lstStyle/>
          <a:p>
            <a:r>
              <a:rPr lang="en-US" sz="2400" dirty="0"/>
              <a:t>20%</a:t>
            </a:r>
            <a:endParaRPr lang="en-GB" sz="2400" dirty="0"/>
          </a:p>
        </p:txBody>
      </p:sp>
      <p:sp>
        <p:nvSpPr>
          <p:cNvPr id="19" name="Rectangle 18">
            <a:extLst>
              <a:ext uri="{FF2B5EF4-FFF2-40B4-BE49-F238E27FC236}">
                <a16:creationId xmlns:a16="http://schemas.microsoft.com/office/drawing/2014/main" id="{DFC96786-34AB-4296-A515-DF40D3F69435}"/>
              </a:ext>
            </a:extLst>
          </p:cNvPr>
          <p:cNvSpPr/>
          <p:nvPr/>
        </p:nvSpPr>
        <p:spPr>
          <a:xfrm>
            <a:off x="8147390" y="4549611"/>
            <a:ext cx="715260" cy="461665"/>
          </a:xfrm>
          <a:prstGeom prst="rect">
            <a:avLst/>
          </a:prstGeom>
        </p:spPr>
        <p:txBody>
          <a:bodyPr wrap="square">
            <a:spAutoFit/>
          </a:bodyPr>
          <a:lstStyle/>
          <a:p>
            <a:r>
              <a:rPr lang="en-US" sz="2400" b="1" i="1" dirty="0"/>
              <a:t>IRR</a:t>
            </a:r>
            <a:endParaRPr lang="en-GB" sz="2400" b="1" i="1" dirty="0"/>
          </a:p>
        </p:txBody>
      </p:sp>
      <p:sp>
        <p:nvSpPr>
          <p:cNvPr id="20" name="Rectangle 19">
            <a:extLst>
              <a:ext uri="{FF2B5EF4-FFF2-40B4-BE49-F238E27FC236}">
                <a16:creationId xmlns:a16="http://schemas.microsoft.com/office/drawing/2014/main" id="{7024B475-832A-4FBB-BF57-AF61A0C85D9B}"/>
              </a:ext>
            </a:extLst>
          </p:cNvPr>
          <p:cNvSpPr/>
          <p:nvPr/>
        </p:nvSpPr>
        <p:spPr>
          <a:xfrm>
            <a:off x="9264730" y="3097848"/>
            <a:ext cx="1996059" cy="461665"/>
          </a:xfrm>
          <a:prstGeom prst="rect">
            <a:avLst/>
          </a:prstGeom>
        </p:spPr>
        <p:txBody>
          <a:bodyPr wrap="none">
            <a:spAutoFit/>
          </a:bodyPr>
          <a:lstStyle/>
          <a:p>
            <a:r>
              <a:rPr lang="en-US" sz="2400" dirty="0"/>
              <a:t>PW = </a:t>
            </a:r>
            <a:r>
              <a:rPr lang="en-GB" sz="2400" dirty="0"/>
              <a:t>$6,341.5</a:t>
            </a:r>
          </a:p>
        </p:txBody>
      </p:sp>
      <p:sp>
        <p:nvSpPr>
          <p:cNvPr id="21" name="Rectangle 20">
            <a:extLst>
              <a:ext uri="{FF2B5EF4-FFF2-40B4-BE49-F238E27FC236}">
                <a16:creationId xmlns:a16="http://schemas.microsoft.com/office/drawing/2014/main" id="{BFD37066-4EB3-415C-9497-62655B58508A}"/>
              </a:ext>
            </a:extLst>
          </p:cNvPr>
          <p:cNvSpPr/>
          <p:nvPr/>
        </p:nvSpPr>
        <p:spPr>
          <a:xfrm>
            <a:off x="9264730" y="4547751"/>
            <a:ext cx="1220206" cy="461665"/>
          </a:xfrm>
          <a:prstGeom prst="rect">
            <a:avLst/>
          </a:prstGeom>
        </p:spPr>
        <p:txBody>
          <a:bodyPr wrap="none">
            <a:spAutoFit/>
          </a:bodyPr>
          <a:lstStyle/>
          <a:p>
            <a:r>
              <a:rPr lang="en-US" sz="2400" dirty="0"/>
              <a:t>PW = $0</a:t>
            </a:r>
            <a:endParaRPr lang="en-GB" sz="2400" dirty="0"/>
          </a:p>
        </p:txBody>
      </p:sp>
      <p:sp>
        <p:nvSpPr>
          <p:cNvPr id="28" name="Freeform: Shape 27">
            <a:extLst>
              <a:ext uri="{FF2B5EF4-FFF2-40B4-BE49-F238E27FC236}">
                <a16:creationId xmlns:a16="http://schemas.microsoft.com/office/drawing/2014/main" id="{6F26D48F-2298-4DD7-83FA-55B7365D3991}"/>
              </a:ext>
            </a:extLst>
          </p:cNvPr>
          <p:cNvSpPr/>
          <p:nvPr/>
        </p:nvSpPr>
        <p:spPr>
          <a:xfrm>
            <a:off x="11191253" y="1935760"/>
            <a:ext cx="267158" cy="1424940"/>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C0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Freeform: Shape 28">
            <a:extLst>
              <a:ext uri="{FF2B5EF4-FFF2-40B4-BE49-F238E27FC236}">
                <a16:creationId xmlns:a16="http://schemas.microsoft.com/office/drawing/2014/main" id="{49F699CA-E74C-4BDA-A62F-C940247943B6}"/>
              </a:ext>
            </a:extLst>
          </p:cNvPr>
          <p:cNvSpPr/>
          <p:nvPr/>
        </p:nvSpPr>
        <p:spPr>
          <a:xfrm>
            <a:off x="11162562" y="2011680"/>
            <a:ext cx="647359" cy="2766904"/>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chemeClr val="accent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eform: Shape 29">
            <a:extLst>
              <a:ext uri="{FF2B5EF4-FFF2-40B4-BE49-F238E27FC236}">
                <a16:creationId xmlns:a16="http://schemas.microsoft.com/office/drawing/2014/main" id="{86255688-A9BA-43B6-BCAC-0E134CBE51C2}"/>
              </a:ext>
            </a:extLst>
          </p:cNvPr>
          <p:cNvSpPr/>
          <p:nvPr/>
        </p:nvSpPr>
        <p:spPr>
          <a:xfrm flipH="1">
            <a:off x="7837188" y="1945181"/>
            <a:ext cx="326462" cy="1424940"/>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00B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Freeform: Shape 30">
            <a:extLst>
              <a:ext uri="{FF2B5EF4-FFF2-40B4-BE49-F238E27FC236}">
                <a16:creationId xmlns:a16="http://schemas.microsoft.com/office/drawing/2014/main" id="{CBC8FF33-2FCB-4CD1-9655-536586CFB3EE}"/>
              </a:ext>
            </a:extLst>
          </p:cNvPr>
          <p:cNvSpPr/>
          <p:nvPr/>
        </p:nvSpPr>
        <p:spPr>
          <a:xfrm flipH="1">
            <a:off x="7534614" y="1946500"/>
            <a:ext cx="600344" cy="2766904"/>
          </a:xfrm>
          <a:custGeom>
            <a:avLst/>
            <a:gdLst>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6686"/>
              <a:gd name="connsiteY0" fmla="*/ 0 h 1424940"/>
              <a:gd name="connsiteX1" fmla="*/ 365760 w 466686"/>
              <a:gd name="connsiteY1" fmla="*/ 137160 h 1424940"/>
              <a:gd name="connsiteX2" fmla="*/ 464820 w 466686"/>
              <a:gd name="connsiteY2" fmla="*/ 403860 h 1424940"/>
              <a:gd name="connsiteX3" fmla="*/ 419100 w 466686"/>
              <a:gd name="connsiteY3" fmla="*/ 739140 h 1424940"/>
              <a:gd name="connsiteX4" fmla="*/ 281940 w 466686"/>
              <a:gd name="connsiteY4" fmla="*/ 1036320 h 1424940"/>
              <a:gd name="connsiteX5" fmla="*/ 198120 w 466686"/>
              <a:gd name="connsiteY5" fmla="*/ 1203960 h 1424940"/>
              <a:gd name="connsiteX6" fmla="*/ 0 w 466686"/>
              <a:gd name="connsiteY6" fmla="*/ 1424940 h 1424940"/>
              <a:gd name="connsiteX0" fmla="*/ 220980 w 467760"/>
              <a:gd name="connsiteY0" fmla="*/ 0 h 1424940"/>
              <a:gd name="connsiteX1" fmla="*/ 365760 w 467760"/>
              <a:gd name="connsiteY1" fmla="*/ 137160 h 1424940"/>
              <a:gd name="connsiteX2" fmla="*/ 464820 w 467760"/>
              <a:gd name="connsiteY2" fmla="*/ 403860 h 1424940"/>
              <a:gd name="connsiteX3" fmla="*/ 419100 w 467760"/>
              <a:gd name="connsiteY3" fmla="*/ 739140 h 1424940"/>
              <a:gd name="connsiteX4" fmla="*/ 198120 w 467760"/>
              <a:gd name="connsiteY4" fmla="*/ 1203960 h 1424940"/>
              <a:gd name="connsiteX5" fmla="*/ 0 w 467760"/>
              <a:gd name="connsiteY5" fmla="*/ 1424940 h 1424940"/>
              <a:gd name="connsiteX0" fmla="*/ 220980 w 467595"/>
              <a:gd name="connsiteY0" fmla="*/ 0 h 1424940"/>
              <a:gd name="connsiteX1" fmla="*/ 365760 w 467595"/>
              <a:gd name="connsiteY1" fmla="*/ 137160 h 1424940"/>
              <a:gd name="connsiteX2" fmla="*/ 464820 w 467595"/>
              <a:gd name="connsiteY2" fmla="*/ 403860 h 1424940"/>
              <a:gd name="connsiteX3" fmla="*/ 419100 w 467595"/>
              <a:gd name="connsiteY3" fmla="*/ 739140 h 1424940"/>
              <a:gd name="connsiteX4" fmla="*/ 207645 w 467595"/>
              <a:gd name="connsiteY4" fmla="*/ 1173003 h 1424940"/>
              <a:gd name="connsiteX5" fmla="*/ 0 w 467595"/>
              <a:gd name="connsiteY5" fmla="*/ 142494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595" h="1424940">
                <a:moveTo>
                  <a:pt x="220980" y="0"/>
                </a:moveTo>
                <a:cubicBezTo>
                  <a:pt x="273050" y="34925"/>
                  <a:pt x="325120" y="69850"/>
                  <a:pt x="365760" y="137160"/>
                </a:cubicBezTo>
                <a:cubicBezTo>
                  <a:pt x="406400" y="204470"/>
                  <a:pt x="455930" y="303530"/>
                  <a:pt x="464820" y="403860"/>
                </a:cubicBezTo>
                <a:cubicBezTo>
                  <a:pt x="473710" y="504190"/>
                  <a:pt x="461962" y="610950"/>
                  <a:pt x="419100" y="739140"/>
                </a:cubicBezTo>
                <a:cubicBezTo>
                  <a:pt x="376238" y="867330"/>
                  <a:pt x="277495" y="1058703"/>
                  <a:pt x="207645" y="1173003"/>
                </a:cubicBezTo>
                <a:cubicBezTo>
                  <a:pt x="160655" y="1237773"/>
                  <a:pt x="75565" y="1346835"/>
                  <a:pt x="0" y="1424940"/>
                </a:cubicBezTo>
              </a:path>
            </a:pathLst>
          </a:custGeom>
          <a:noFill/>
          <a:ln w="38100">
            <a:solidFill>
              <a:srgbClr val="0070C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18EE944C-3E0A-4C4A-913F-2D6704933B97}"/>
              </a:ext>
            </a:extLst>
          </p:cNvPr>
          <p:cNvSpPr/>
          <p:nvPr/>
        </p:nvSpPr>
        <p:spPr>
          <a:xfrm>
            <a:off x="631898" y="2011320"/>
            <a:ext cx="2218877" cy="646331"/>
          </a:xfrm>
          <a:prstGeom prst="rect">
            <a:avLst/>
          </a:prstGeom>
        </p:spPr>
        <p:txBody>
          <a:bodyPr wrap="none">
            <a:spAutoFit/>
          </a:bodyPr>
          <a:lstStyle/>
          <a:p>
            <a:r>
              <a:rPr lang="en-US" sz="3600" dirty="0">
                <a:solidFill>
                  <a:srgbClr val="00B050"/>
                </a:solidFill>
              </a:rPr>
              <a:t>20% – 10%</a:t>
            </a:r>
            <a:endParaRPr lang="en-GB" sz="3600" b="1" i="1" dirty="0">
              <a:solidFill>
                <a:srgbClr val="00B050"/>
              </a:solidFill>
            </a:endParaRPr>
          </a:p>
        </p:txBody>
      </p:sp>
      <p:cxnSp>
        <p:nvCxnSpPr>
          <p:cNvPr id="34" name="Straight Connector 33">
            <a:extLst>
              <a:ext uri="{FF2B5EF4-FFF2-40B4-BE49-F238E27FC236}">
                <a16:creationId xmlns:a16="http://schemas.microsoft.com/office/drawing/2014/main" id="{42BB27F0-475F-48C0-A2F9-7C51ECDBF1A5}"/>
              </a:ext>
            </a:extLst>
          </p:cNvPr>
          <p:cNvCxnSpPr>
            <a:cxnSpLocks/>
          </p:cNvCxnSpPr>
          <p:nvPr/>
        </p:nvCxnSpPr>
        <p:spPr>
          <a:xfrm>
            <a:off x="631898" y="2657910"/>
            <a:ext cx="21521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88536E9-1507-4D42-A495-31EF15840B46}"/>
              </a:ext>
            </a:extLst>
          </p:cNvPr>
          <p:cNvSpPr/>
          <p:nvPr/>
        </p:nvSpPr>
        <p:spPr>
          <a:xfrm>
            <a:off x="767430" y="2665166"/>
            <a:ext cx="2063385" cy="646331"/>
          </a:xfrm>
          <a:prstGeom prst="rect">
            <a:avLst/>
          </a:prstGeom>
        </p:spPr>
        <p:txBody>
          <a:bodyPr wrap="none">
            <a:spAutoFit/>
          </a:bodyPr>
          <a:lstStyle/>
          <a:p>
            <a:r>
              <a:rPr lang="en-US" sz="3600" b="1" i="1" dirty="0">
                <a:solidFill>
                  <a:srgbClr val="0070C0"/>
                </a:solidFill>
              </a:rPr>
              <a:t>IRR</a:t>
            </a:r>
            <a:r>
              <a:rPr lang="en-US" sz="3600" dirty="0">
                <a:solidFill>
                  <a:srgbClr val="0070C0"/>
                </a:solidFill>
              </a:rPr>
              <a:t> – 10%</a:t>
            </a:r>
            <a:endParaRPr lang="en-GB" sz="3600" b="1" i="1" dirty="0">
              <a:solidFill>
                <a:srgbClr val="0070C0"/>
              </a:solidFill>
            </a:endParaRPr>
          </a:p>
        </p:txBody>
      </p:sp>
      <p:sp>
        <p:nvSpPr>
          <p:cNvPr id="36" name="Rectangle 35">
            <a:extLst>
              <a:ext uri="{FF2B5EF4-FFF2-40B4-BE49-F238E27FC236}">
                <a16:creationId xmlns:a16="http://schemas.microsoft.com/office/drawing/2014/main" id="{7275840E-DA2A-45FC-A6FE-C721AE3C68C8}"/>
              </a:ext>
            </a:extLst>
          </p:cNvPr>
          <p:cNvSpPr/>
          <p:nvPr/>
        </p:nvSpPr>
        <p:spPr>
          <a:xfrm>
            <a:off x="2833640" y="2311659"/>
            <a:ext cx="413896" cy="646331"/>
          </a:xfrm>
          <a:prstGeom prst="rect">
            <a:avLst/>
          </a:prstGeom>
        </p:spPr>
        <p:txBody>
          <a:bodyPr wrap="none">
            <a:spAutoFit/>
          </a:bodyPr>
          <a:lstStyle/>
          <a:p>
            <a:r>
              <a:rPr lang="en-US" sz="3600" dirty="0"/>
              <a:t>=</a:t>
            </a:r>
            <a:endParaRPr lang="en-GB" sz="3600" dirty="0"/>
          </a:p>
        </p:txBody>
      </p:sp>
      <p:sp>
        <p:nvSpPr>
          <p:cNvPr id="37" name="Rectangle 36">
            <a:extLst>
              <a:ext uri="{FF2B5EF4-FFF2-40B4-BE49-F238E27FC236}">
                <a16:creationId xmlns:a16="http://schemas.microsoft.com/office/drawing/2014/main" id="{2670ADFA-0ADA-4753-97C2-F7876376743F}"/>
              </a:ext>
            </a:extLst>
          </p:cNvPr>
          <p:cNvSpPr/>
          <p:nvPr/>
        </p:nvSpPr>
        <p:spPr>
          <a:xfrm>
            <a:off x="3343375" y="2038548"/>
            <a:ext cx="3778599" cy="646331"/>
          </a:xfrm>
          <a:prstGeom prst="rect">
            <a:avLst/>
          </a:prstGeom>
        </p:spPr>
        <p:txBody>
          <a:bodyPr wrap="none">
            <a:spAutoFit/>
          </a:bodyPr>
          <a:lstStyle/>
          <a:p>
            <a:r>
              <a:rPr lang="en-US" sz="3600" dirty="0">
                <a:solidFill>
                  <a:srgbClr val="C00000"/>
                </a:solidFill>
              </a:rPr>
              <a:t>$22,548 – $6,341.5</a:t>
            </a:r>
            <a:endParaRPr lang="en-GB" sz="3600" dirty="0">
              <a:solidFill>
                <a:srgbClr val="C00000"/>
              </a:solidFill>
            </a:endParaRPr>
          </a:p>
        </p:txBody>
      </p:sp>
      <p:cxnSp>
        <p:nvCxnSpPr>
          <p:cNvPr id="38" name="Straight Connector 37">
            <a:extLst>
              <a:ext uri="{FF2B5EF4-FFF2-40B4-BE49-F238E27FC236}">
                <a16:creationId xmlns:a16="http://schemas.microsoft.com/office/drawing/2014/main" id="{165C2299-5CEB-4664-8D55-DBB3FF445F85}"/>
              </a:ext>
            </a:extLst>
          </p:cNvPr>
          <p:cNvCxnSpPr>
            <a:cxnSpLocks/>
          </p:cNvCxnSpPr>
          <p:nvPr/>
        </p:nvCxnSpPr>
        <p:spPr>
          <a:xfrm>
            <a:off x="3319895" y="2657910"/>
            <a:ext cx="3787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E91C08A-E792-47FA-BF14-D803F62B3877}"/>
              </a:ext>
            </a:extLst>
          </p:cNvPr>
          <p:cNvSpPr/>
          <p:nvPr/>
        </p:nvSpPr>
        <p:spPr>
          <a:xfrm>
            <a:off x="3819558" y="2665166"/>
            <a:ext cx="2610010" cy="646331"/>
          </a:xfrm>
          <a:prstGeom prst="rect">
            <a:avLst/>
          </a:prstGeom>
        </p:spPr>
        <p:txBody>
          <a:bodyPr wrap="none">
            <a:spAutoFit/>
          </a:bodyPr>
          <a:lstStyle/>
          <a:p>
            <a:r>
              <a:rPr lang="en-US" sz="3600" dirty="0">
                <a:solidFill>
                  <a:schemeClr val="accent2"/>
                </a:solidFill>
              </a:rPr>
              <a:t>$22,548 – $0</a:t>
            </a:r>
            <a:endParaRPr lang="en-GB" sz="3600" b="1" i="1" dirty="0">
              <a:solidFill>
                <a:schemeClr val="accent2"/>
              </a:solidFill>
            </a:endParaRPr>
          </a:p>
        </p:txBody>
      </p:sp>
    </p:spTree>
    <p:extLst>
      <p:ext uri="{BB962C8B-B14F-4D97-AF65-F5344CB8AC3E}">
        <p14:creationId xmlns:p14="http://schemas.microsoft.com/office/powerpoint/2010/main" val="9591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35" grpId="0"/>
      <p:bldP spid="36" grpId="0"/>
      <p:bldP spid="37" grpId="0"/>
      <p:bldP spid="3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Economic Desirability of a Project Using the IRR Method</a:t>
            </a:r>
            <a:endParaRPr lang="en-GB" sz="2800" i="1" dirty="0"/>
          </a:p>
        </p:txBody>
      </p:sp>
      <p:sp>
        <p:nvSpPr>
          <p:cNvPr id="3" name="Content Placeholder 2"/>
          <p:cNvSpPr>
            <a:spLocks noGrp="1"/>
          </p:cNvSpPr>
          <p:nvPr>
            <p:ph idx="1"/>
          </p:nvPr>
        </p:nvSpPr>
        <p:spPr>
          <a:xfrm>
            <a:off x="838200" y="1825625"/>
            <a:ext cx="10515600" cy="4351338"/>
          </a:xfrm>
        </p:spPr>
        <p:txBody>
          <a:bodyPr>
            <a:normAutofit fontScale="85000" lnSpcReduction="10000"/>
          </a:bodyPr>
          <a:lstStyle/>
          <a:p>
            <a:r>
              <a:rPr lang="en-US" dirty="0"/>
              <a:t>AMT, Inc., is considering the purchase of a digital camera for the maintenance</a:t>
            </a:r>
            <a:br>
              <a:rPr lang="en-US" dirty="0"/>
            </a:br>
            <a:r>
              <a:rPr lang="en-US" dirty="0"/>
              <a:t>of design specifications by feeding digital pictures directly into an engineering</a:t>
            </a:r>
            <a:br>
              <a:rPr lang="en-US" dirty="0"/>
            </a:br>
            <a:r>
              <a:rPr lang="en-US" dirty="0"/>
              <a:t>workstation where computer-aided design files can be superimposed over</a:t>
            </a:r>
            <a:br>
              <a:rPr lang="en-US" dirty="0"/>
            </a:br>
            <a:r>
              <a:rPr lang="en-US" dirty="0"/>
              <a:t>the digital pictures. Differences between the two images can be noted, and</a:t>
            </a:r>
            <a:br>
              <a:rPr lang="en-US" dirty="0"/>
            </a:br>
            <a:r>
              <a:rPr lang="en-US" dirty="0"/>
              <a:t>corrections, as appropriate, can then be made by design engineers. The capital</a:t>
            </a:r>
            <a:br>
              <a:rPr lang="en-US" dirty="0"/>
            </a:br>
            <a:r>
              <a:rPr lang="en-US" dirty="0"/>
              <a:t>investment requirement is $345,000 and the estimated market value of the</a:t>
            </a:r>
            <a:br>
              <a:rPr lang="en-US" dirty="0"/>
            </a:br>
            <a:r>
              <a:rPr lang="en-US" dirty="0"/>
              <a:t>system after a six-year study period is $115,000. Annual revenues attributable</a:t>
            </a:r>
            <a:br>
              <a:rPr lang="en-US" dirty="0"/>
            </a:br>
            <a:r>
              <a:rPr lang="en-US" dirty="0"/>
              <a:t>to the new camera system will be $120,000, whereas additional annual expenses</a:t>
            </a:r>
            <a:br>
              <a:rPr lang="en-US" dirty="0"/>
            </a:br>
            <a:r>
              <a:rPr lang="en-US" dirty="0"/>
              <a:t>will be $22,000. You have been asked by management to determine the IRR of</a:t>
            </a:r>
            <a:br>
              <a:rPr lang="en-US" dirty="0"/>
            </a:br>
            <a:r>
              <a:rPr lang="en-US" dirty="0"/>
              <a:t>this project and to make a recommendation. The corporation’s MARR is 20% per</a:t>
            </a:r>
            <a:br>
              <a:rPr lang="en-US" dirty="0"/>
            </a:br>
            <a:r>
              <a:rPr lang="en-US" dirty="0"/>
              <a:t>year. Solve first by using linear interpolation and then by using a spreadsheet. </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45</a:t>
            </a:fld>
            <a:endParaRPr lang="en-GB"/>
          </a:p>
        </p:txBody>
      </p:sp>
      <p:grpSp>
        <p:nvGrpSpPr>
          <p:cNvPr id="10" name="Group 9"/>
          <p:cNvGrpSpPr/>
          <p:nvPr/>
        </p:nvGrpSpPr>
        <p:grpSpPr>
          <a:xfrm>
            <a:off x="1118937" y="1825625"/>
            <a:ext cx="10022305" cy="1495086"/>
            <a:chOff x="1118937" y="1825625"/>
            <a:chExt cx="10022305" cy="1495086"/>
          </a:xfrm>
        </p:grpSpPr>
        <p:sp>
          <p:nvSpPr>
            <p:cNvPr id="8" name="Rectangle 7"/>
            <p:cNvSpPr/>
            <p:nvPr/>
          </p:nvSpPr>
          <p:spPr>
            <a:xfrm>
              <a:off x="1118937" y="1825625"/>
              <a:ext cx="10022305" cy="1218364"/>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118937" y="3043988"/>
              <a:ext cx="8348913" cy="276723"/>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6995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by Linear Interpolation</a:t>
            </a:r>
            <a:br>
              <a:rPr lang="en-GB" dirty="0"/>
            </a:br>
            <a:r>
              <a:rPr lang="en-US" sz="2800" i="1" dirty="0"/>
              <a:t>Economic Desirability of a Project Using the IRR Method</a:t>
            </a:r>
            <a:endParaRPr lang="en-GB" sz="2800" i="1" dirty="0"/>
          </a:p>
        </p:txBody>
      </p:sp>
      <p:sp>
        <p:nvSpPr>
          <p:cNvPr id="3" name="Content Placeholder 2"/>
          <p:cNvSpPr>
            <a:spLocks noGrp="1"/>
          </p:cNvSpPr>
          <p:nvPr>
            <p:ph idx="1"/>
          </p:nvPr>
        </p:nvSpPr>
        <p:spPr>
          <a:xfrm>
            <a:off x="838200" y="1825625"/>
            <a:ext cx="11085095" cy="4351338"/>
          </a:xfrm>
        </p:spPr>
        <p:txBody>
          <a:bodyPr>
            <a:normAutofit/>
          </a:bodyPr>
          <a:lstStyle/>
          <a:p>
            <a:r>
              <a:rPr lang="en-US" dirty="0"/>
              <a:t>The sum of positive cash flows ($835,000) exceeds the sum of negative cash flows ($455,000). Thus, it is likely that positive valued IRR can be determined. </a:t>
            </a:r>
          </a:p>
          <a:p>
            <a:endParaRPr lang="en-US" dirty="0"/>
          </a:p>
          <a:p>
            <a:r>
              <a:rPr lang="pl-PL" sz="2400" dirty="0"/>
              <a:t>PW = 0 = -$345,000 + ($120,000 - $22,000)(</a:t>
            </a:r>
            <a:r>
              <a:rPr lang="pl-PL" sz="2400" i="1" dirty="0"/>
              <a:t>P/A</a:t>
            </a:r>
            <a:r>
              <a:rPr lang="pl-PL" sz="2400" dirty="0"/>
              <a:t>, </a:t>
            </a:r>
            <a:r>
              <a:rPr lang="pl-PL" sz="2400" i="1" dirty="0"/>
              <a:t>i</a:t>
            </a:r>
            <a:r>
              <a:rPr lang="pl-PL" sz="2400" dirty="0"/>
              <a:t>′%, 6)</a:t>
            </a:r>
            <a:r>
              <a:rPr lang="en-GB" sz="2400" i="1" dirty="0"/>
              <a:t> </a:t>
            </a:r>
            <a:r>
              <a:rPr lang="pl-PL" sz="2400" dirty="0"/>
              <a:t>+ $115,000(</a:t>
            </a:r>
            <a:r>
              <a:rPr lang="pl-PL" sz="2400" i="1" dirty="0"/>
              <a:t>P/F</a:t>
            </a:r>
            <a:r>
              <a:rPr lang="pl-PL" sz="2400" dirty="0"/>
              <a:t>, </a:t>
            </a:r>
            <a:r>
              <a:rPr lang="pl-PL" sz="2400" i="1" dirty="0"/>
              <a:t>i</a:t>
            </a:r>
            <a:r>
              <a:rPr lang="pl-PL" sz="2400" dirty="0"/>
              <a:t>′%, 6)</a:t>
            </a:r>
            <a:endParaRPr lang="en-GB" sz="2400" dirty="0"/>
          </a:p>
          <a:p>
            <a:pPr marL="0" indent="0">
              <a:buNone/>
            </a:pPr>
            <a:r>
              <a:rPr lang="en-GB" i="1" dirty="0"/>
              <a:t>	</a:t>
            </a:r>
          </a:p>
          <a:p>
            <a:r>
              <a:rPr lang="pl-PL" i="1" dirty="0"/>
              <a:t>i</a:t>
            </a:r>
            <a:r>
              <a:rPr lang="pl-PL" dirty="0"/>
              <a:t>′% = ? </a:t>
            </a:r>
            <a:br>
              <a:rPr lang="pl-PL"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46</a:t>
            </a:fld>
            <a:endParaRPr lang="en-GB"/>
          </a:p>
        </p:txBody>
      </p:sp>
    </p:spTree>
    <p:extLst>
      <p:ext uri="{BB962C8B-B14F-4D97-AF65-F5344CB8AC3E}">
        <p14:creationId xmlns:p14="http://schemas.microsoft.com/office/powerpoint/2010/main" val="3444468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To use linear interpolation, we first need to try a few values for </a:t>
            </a:r>
            <a:r>
              <a:rPr lang="en-US" i="1" dirty="0" err="1"/>
              <a:t>i</a:t>
            </a:r>
            <a:r>
              <a:rPr lang="en-US" dirty="0"/>
              <a:t>′.        </a:t>
            </a:r>
          </a:p>
          <a:p>
            <a:r>
              <a:rPr lang="en-US" dirty="0"/>
              <a:t>A good starting point is to use the MARR. </a:t>
            </a:r>
          </a:p>
          <a:p>
            <a:endParaRPr lang="en-US" dirty="0"/>
          </a:p>
          <a:p>
            <a:r>
              <a:rPr lang="en-US" dirty="0"/>
              <a:t>At </a:t>
            </a:r>
            <a:r>
              <a:rPr lang="en-US" i="1" dirty="0" err="1"/>
              <a:t>i</a:t>
            </a:r>
            <a:r>
              <a:rPr lang="en-US" dirty="0"/>
              <a:t>′ = 20%: </a:t>
            </a:r>
          </a:p>
          <a:p>
            <a:pPr marL="0" indent="0">
              <a:buNone/>
            </a:pPr>
            <a:r>
              <a:rPr lang="en-US" dirty="0"/>
              <a:t>	PW = -$345,000 + $98,000(3.3255) + $115,000(0.3349) = +$19,413</a:t>
            </a:r>
            <a:br>
              <a:rPr lang="en-US" dirty="0"/>
            </a:br>
            <a:endParaRPr lang="en-US" dirty="0"/>
          </a:p>
          <a:p>
            <a:r>
              <a:rPr lang="en-US" dirty="0"/>
              <a:t>Since the PW is positive at 20%, we know that </a:t>
            </a:r>
            <a:r>
              <a:rPr lang="en-US" i="1" dirty="0" err="1"/>
              <a:t>i</a:t>
            </a:r>
            <a:r>
              <a:rPr lang="en-US" dirty="0"/>
              <a:t>′ </a:t>
            </a:r>
            <a:r>
              <a:rPr lang="en-US" i="1" dirty="0"/>
              <a:t>&gt; </a:t>
            </a:r>
            <a:r>
              <a:rPr lang="en-US" dirty="0"/>
              <a:t>20%. </a:t>
            </a:r>
          </a:p>
          <a:p>
            <a:r>
              <a:rPr lang="en-GB" dirty="0"/>
              <a:t>At </a:t>
            </a:r>
            <a:r>
              <a:rPr lang="en-GB" i="1" dirty="0" err="1"/>
              <a:t>i</a:t>
            </a:r>
            <a:r>
              <a:rPr lang="en-GB" dirty="0"/>
              <a:t>′ = 25%: </a:t>
            </a:r>
          </a:p>
          <a:p>
            <a:pPr marL="0" indent="0">
              <a:buNone/>
            </a:pPr>
            <a:r>
              <a:rPr lang="en-GB" dirty="0"/>
              <a:t>	PW = -$345,000 + $98,000(2.9514) + $115,000(0.2621) = -$25,621</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47</a:t>
            </a:fld>
            <a:endParaRPr lang="en-GB"/>
          </a:p>
        </p:txBody>
      </p:sp>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US" sz="2800" i="1" dirty="0"/>
              <a:t>Economic Desirability of a Project Using the IRR Method</a:t>
            </a:r>
            <a:endParaRPr lang="en-GB" sz="2800" i="1" dirty="0"/>
          </a:p>
        </p:txBody>
      </p:sp>
    </p:spTree>
    <p:extLst>
      <p:ext uri="{BB962C8B-B14F-4D97-AF65-F5344CB8AC3E}">
        <p14:creationId xmlns:p14="http://schemas.microsoft.com/office/powerpoint/2010/main" val="162089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Now that we have both a positive and a negative PW, the answer is bracketed (20% ≤ </a:t>
            </a:r>
            <a:r>
              <a:rPr lang="en-US" i="1" dirty="0" err="1"/>
              <a:t>i</a:t>
            </a:r>
            <a:r>
              <a:rPr lang="en-US" dirty="0"/>
              <a:t>′% ≤ 25%). </a:t>
            </a:r>
          </a:p>
          <a:p>
            <a:endParaRPr lang="en-US" dirty="0"/>
          </a:p>
          <a:p>
            <a:endParaRPr lang="en-US" dirty="0"/>
          </a:p>
          <a:p>
            <a:endParaRPr lang="en-US" dirty="0"/>
          </a:p>
          <a:p>
            <a:r>
              <a:rPr lang="en-GB" i="1" dirty="0" err="1"/>
              <a:t>i</a:t>
            </a:r>
            <a:r>
              <a:rPr lang="en-GB" dirty="0"/>
              <a:t>′ ≈ 22.16% </a:t>
            </a:r>
          </a:p>
          <a:p>
            <a:r>
              <a:rPr lang="en-US" dirty="0"/>
              <a:t>Because the IRR of the project (22.16%) is greater than the MARR, the project is acceptable. </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48</a:t>
            </a:fld>
            <a:endParaRPr lang="en-GB"/>
          </a:p>
        </p:txBody>
      </p:sp>
      <p:pic>
        <p:nvPicPr>
          <p:cNvPr id="7" name="Picture 6"/>
          <p:cNvPicPr>
            <a:picLocks noChangeAspect="1"/>
          </p:cNvPicPr>
          <p:nvPr/>
        </p:nvPicPr>
        <p:blipFill>
          <a:blip r:embed="rId2"/>
          <a:stretch>
            <a:fillRect/>
          </a:stretch>
        </p:blipFill>
        <p:spPr>
          <a:xfrm>
            <a:off x="3609975" y="2995612"/>
            <a:ext cx="4972050" cy="866775"/>
          </a:xfrm>
          <a:prstGeom prst="rect">
            <a:avLst/>
          </a:prstGeom>
        </p:spPr>
      </p:pic>
      <p:sp>
        <p:nvSpPr>
          <p:cNvPr id="8" name="Title 1"/>
          <p:cNvSpPr>
            <a:spLocks noGrp="1"/>
          </p:cNvSpPr>
          <p:nvPr>
            <p:ph type="title"/>
          </p:nvPr>
        </p:nvSpPr>
        <p:spPr>
          <a:xfrm>
            <a:off x="838200" y="365125"/>
            <a:ext cx="10515600" cy="1325563"/>
          </a:xfrm>
        </p:spPr>
        <p:txBody>
          <a:bodyPr/>
          <a:lstStyle/>
          <a:p>
            <a:r>
              <a:rPr lang="en-GB" dirty="0"/>
              <a:t>Solution by Linear Interpolation</a:t>
            </a:r>
            <a:br>
              <a:rPr lang="en-GB" dirty="0"/>
            </a:br>
            <a:r>
              <a:rPr lang="en-US" sz="2800" i="1" dirty="0"/>
              <a:t>Economic Desirability of a Project Using the IRR Method</a:t>
            </a:r>
            <a:endParaRPr lang="en-GB" sz="2800" i="1" dirty="0"/>
          </a:p>
        </p:txBody>
      </p:sp>
    </p:spTree>
    <p:extLst>
      <p:ext uri="{BB962C8B-B14F-4D97-AF65-F5344CB8AC3E}">
        <p14:creationId xmlns:p14="http://schemas.microsoft.com/office/powerpoint/2010/main" val="996963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Payback (Payout) Period</a:t>
            </a:r>
            <a:endParaRPr lang="en-GB" dirty="0"/>
          </a:p>
        </p:txBody>
      </p:sp>
      <p:sp>
        <p:nvSpPr>
          <p:cNvPr id="3" name="Content Placeholder 2"/>
          <p:cNvSpPr>
            <a:spLocks noGrp="1"/>
          </p:cNvSpPr>
          <p:nvPr>
            <p:ph idx="1"/>
          </p:nvPr>
        </p:nvSpPr>
        <p:spPr/>
        <p:txBody>
          <a:bodyPr>
            <a:normAutofit/>
          </a:bodyPr>
          <a:lstStyle/>
          <a:p>
            <a:r>
              <a:rPr lang="en-US" dirty="0"/>
              <a:t>The payback method calculates the number of years required for cash inflows to just equal cash outflows, without taking into consideration time value of money.</a:t>
            </a:r>
          </a:p>
          <a:p>
            <a:r>
              <a:rPr lang="en-US" dirty="0"/>
              <a:t>All methods presented thus far reflect the </a:t>
            </a:r>
            <a:r>
              <a:rPr lang="en-US" i="1" dirty="0"/>
              <a:t>profitability </a:t>
            </a:r>
            <a:r>
              <a:rPr lang="en-US" dirty="0"/>
              <a:t>of a proposed alternative for a study period of </a:t>
            </a:r>
            <a:r>
              <a:rPr lang="en-US" i="1" dirty="0"/>
              <a:t>N</a:t>
            </a:r>
            <a:r>
              <a:rPr lang="en-US" dirty="0"/>
              <a:t>.</a:t>
            </a:r>
          </a:p>
          <a:p>
            <a:r>
              <a:rPr lang="en-US" dirty="0"/>
              <a:t>The payback method, which is often called the </a:t>
            </a:r>
            <a:r>
              <a:rPr lang="en-US" i="1" dirty="0"/>
              <a:t>simple payout method</a:t>
            </a:r>
            <a:r>
              <a:rPr lang="en-US" dirty="0"/>
              <a:t>, mainly indicates a project’s </a:t>
            </a:r>
            <a:r>
              <a:rPr lang="en-US" i="1" dirty="0"/>
              <a:t>liquidity </a:t>
            </a:r>
            <a:r>
              <a:rPr lang="en-US" dirty="0"/>
              <a:t>rather than its profitability, since liquidity deals with how fast an investment can be recovered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49</a:t>
            </a:fld>
            <a:endParaRPr lang="en-GB"/>
          </a:p>
        </p:txBody>
      </p:sp>
      <p:pic>
        <p:nvPicPr>
          <p:cNvPr id="7" name="Picture 6"/>
          <p:cNvPicPr>
            <a:picLocks noChangeAspect="1"/>
          </p:cNvPicPr>
          <p:nvPr/>
        </p:nvPicPr>
        <p:blipFill>
          <a:blip r:embed="rId2"/>
          <a:stretch>
            <a:fillRect/>
          </a:stretch>
        </p:blipFill>
        <p:spPr>
          <a:xfrm>
            <a:off x="2533900" y="5395119"/>
            <a:ext cx="6715125" cy="581025"/>
          </a:xfrm>
          <a:prstGeom prst="rect">
            <a:avLst/>
          </a:prstGeom>
        </p:spPr>
      </p:pic>
    </p:spTree>
    <p:extLst>
      <p:ext uri="{BB962C8B-B14F-4D97-AF65-F5344CB8AC3E}">
        <p14:creationId xmlns:p14="http://schemas.microsoft.com/office/powerpoint/2010/main" val="420046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(cont’d)</a:t>
            </a:r>
          </a:p>
        </p:txBody>
      </p:sp>
      <p:sp>
        <p:nvSpPr>
          <p:cNvPr id="3" name="Content Placeholder 2"/>
          <p:cNvSpPr>
            <a:spLocks noGrp="1"/>
          </p:cNvSpPr>
          <p:nvPr>
            <p:ph idx="1"/>
          </p:nvPr>
        </p:nvSpPr>
        <p:spPr/>
        <p:txBody>
          <a:bodyPr/>
          <a:lstStyle/>
          <a:p>
            <a:r>
              <a:rPr lang="en-US" dirty="0"/>
              <a:t>Proposed capital projects can be evaluated in several ways</a:t>
            </a:r>
          </a:p>
          <a:p>
            <a:pPr lvl="1"/>
            <a:r>
              <a:rPr lang="en-US" dirty="0"/>
              <a:t>Present worth (PW)</a:t>
            </a:r>
          </a:p>
          <a:p>
            <a:pPr lvl="1"/>
            <a:r>
              <a:rPr lang="en-US" dirty="0"/>
              <a:t>Future worth (FW)</a:t>
            </a:r>
          </a:p>
          <a:p>
            <a:pPr lvl="1"/>
            <a:r>
              <a:rPr lang="en-US" dirty="0"/>
              <a:t>Annual worth (AW)</a:t>
            </a:r>
          </a:p>
          <a:p>
            <a:pPr lvl="1"/>
            <a:r>
              <a:rPr lang="en-US" dirty="0"/>
              <a:t>Internal rate of return (IRR)</a:t>
            </a:r>
          </a:p>
          <a:p>
            <a:pPr lvl="1"/>
            <a:r>
              <a:rPr lang="en-US" dirty="0"/>
              <a:t>Payback period </a:t>
            </a:r>
          </a:p>
          <a:p>
            <a:pPr lvl="2"/>
            <a:r>
              <a:rPr lang="en-US" dirty="0"/>
              <a:t>generally not appropriate as a primary decision rule</a:t>
            </a:r>
          </a:p>
          <a:p>
            <a:pPr lvl="2"/>
            <a:r>
              <a:rPr lang="en-US" dirty="0"/>
              <a:t>often used to supplement information produced by the above five primary methods </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a:t>
            </a:fld>
            <a:endParaRPr lang="en-GB"/>
          </a:p>
        </p:txBody>
      </p:sp>
      <p:cxnSp>
        <p:nvCxnSpPr>
          <p:cNvPr id="8" name="Straight Arrow Connector 7"/>
          <p:cNvCxnSpPr/>
          <p:nvPr/>
        </p:nvCxnSpPr>
        <p:spPr>
          <a:xfrm>
            <a:off x="4187687" y="2478157"/>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87687" y="2862470"/>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187687" y="3260036"/>
            <a:ext cx="9939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79826" y="2293491"/>
            <a:ext cx="1042273" cy="369332"/>
          </a:xfrm>
          <a:prstGeom prst="rect">
            <a:avLst/>
          </a:prstGeom>
        </p:spPr>
        <p:txBody>
          <a:bodyPr wrap="none">
            <a:spAutoFit/>
          </a:bodyPr>
          <a:lstStyle/>
          <a:p>
            <a:r>
              <a:rPr lang="tr-TR" dirty="0"/>
              <a:t>Finding</a:t>
            </a:r>
            <a:r>
              <a:rPr lang="tr-TR" i="1" dirty="0"/>
              <a:t> P</a:t>
            </a:r>
            <a:endParaRPr lang="en-GB" i="1" dirty="0"/>
          </a:p>
        </p:txBody>
      </p:sp>
      <p:sp>
        <p:nvSpPr>
          <p:cNvPr id="12" name="Rectangle 11"/>
          <p:cNvSpPr/>
          <p:nvPr/>
        </p:nvSpPr>
        <p:spPr>
          <a:xfrm>
            <a:off x="5279826" y="2677804"/>
            <a:ext cx="1029449" cy="369332"/>
          </a:xfrm>
          <a:prstGeom prst="rect">
            <a:avLst/>
          </a:prstGeom>
        </p:spPr>
        <p:txBody>
          <a:bodyPr wrap="none">
            <a:spAutoFit/>
          </a:bodyPr>
          <a:lstStyle/>
          <a:p>
            <a:r>
              <a:rPr lang="tr-TR" dirty="0"/>
              <a:t>Finding</a:t>
            </a:r>
            <a:r>
              <a:rPr lang="tr-TR" i="1" dirty="0"/>
              <a:t> F</a:t>
            </a:r>
            <a:endParaRPr lang="en-GB" i="1" dirty="0"/>
          </a:p>
        </p:txBody>
      </p:sp>
      <p:sp>
        <p:nvSpPr>
          <p:cNvPr id="13" name="Rectangle 12"/>
          <p:cNvSpPr/>
          <p:nvPr/>
        </p:nvSpPr>
        <p:spPr>
          <a:xfrm>
            <a:off x="5279826" y="3075370"/>
            <a:ext cx="1056700" cy="369332"/>
          </a:xfrm>
          <a:prstGeom prst="rect">
            <a:avLst/>
          </a:prstGeom>
        </p:spPr>
        <p:txBody>
          <a:bodyPr wrap="none">
            <a:spAutoFit/>
          </a:bodyPr>
          <a:lstStyle/>
          <a:p>
            <a:r>
              <a:rPr lang="tr-TR" dirty="0"/>
              <a:t>Finding</a:t>
            </a:r>
            <a:r>
              <a:rPr lang="tr-TR" i="1" dirty="0"/>
              <a:t> A</a:t>
            </a:r>
            <a:endParaRPr lang="en-GB" i="1" dirty="0"/>
          </a:p>
        </p:txBody>
      </p:sp>
    </p:spTree>
    <p:extLst>
      <p:ext uri="{BB962C8B-B14F-4D97-AF65-F5344CB8AC3E}">
        <p14:creationId xmlns:p14="http://schemas.microsoft.com/office/powerpoint/2010/main" val="411623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Payback (Payout) Period (cont’d)</a:t>
            </a:r>
            <a:endParaRPr lang="en-GB" dirty="0"/>
          </a:p>
        </p:txBody>
      </p:sp>
      <p:sp>
        <p:nvSpPr>
          <p:cNvPr id="3" name="Content Placeholder 2"/>
          <p:cNvSpPr>
            <a:spLocks noGrp="1"/>
          </p:cNvSpPr>
          <p:nvPr>
            <p:ph idx="1"/>
          </p:nvPr>
        </p:nvSpPr>
        <p:spPr/>
        <p:txBody>
          <a:bodyPr/>
          <a:lstStyle/>
          <a:p>
            <a:r>
              <a:rPr lang="en-US" dirty="0"/>
              <a:t>The payback period does not indicate anything about project desirability except the speed with which the investment will be recovered. </a:t>
            </a:r>
          </a:p>
          <a:p>
            <a:r>
              <a:rPr lang="en-US" dirty="0">
                <a:solidFill>
                  <a:srgbClr val="00B0F0"/>
                </a:solidFill>
              </a:rPr>
              <a:t>The payback period can produce misleading results, and it is recommended as supplemental information only in conjunction with one or more of the five methods previously discussed. </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50</a:t>
            </a:fld>
            <a:endParaRPr lang="en-GB"/>
          </a:p>
        </p:txBody>
      </p:sp>
    </p:spTree>
    <p:extLst>
      <p:ext uri="{BB962C8B-B14F-4D97-AF65-F5344CB8AC3E}">
        <p14:creationId xmlns:p14="http://schemas.microsoft.com/office/powerpoint/2010/main" val="875399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Discounted Payback Period</a:t>
            </a:r>
          </a:p>
        </p:txBody>
      </p:sp>
      <p:sp>
        <p:nvSpPr>
          <p:cNvPr id="3" name="Content Placeholder 2"/>
          <p:cNvSpPr>
            <a:spLocks noGrp="1"/>
          </p:cNvSpPr>
          <p:nvPr>
            <p:ph idx="1"/>
          </p:nvPr>
        </p:nvSpPr>
        <p:spPr/>
        <p:txBody>
          <a:bodyPr>
            <a:normAutofit/>
          </a:bodyPr>
          <a:lstStyle/>
          <a:p>
            <a:r>
              <a:rPr lang="en-US" dirty="0"/>
              <a:t>Sometimes, the </a:t>
            </a:r>
            <a:r>
              <a:rPr lang="en-US" i="1" dirty="0"/>
              <a:t>discounted </a:t>
            </a:r>
            <a:r>
              <a:rPr lang="en-US" dirty="0"/>
              <a:t>payback period, θ′(θ′ ≤ </a:t>
            </a:r>
            <a:r>
              <a:rPr lang="en-US" i="1" dirty="0"/>
              <a:t>N</a:t>
            </a:r>
            <a:r>
              <a:rPr lang="en-US" dirty="0"/>
              <a:t>), is calculated so that the time value of money is considered. In this case </a:t>
            </a:r>
          </a:p>
          <a:p>
            <a:endParaRPr lang="en-US" dirty="0"/>
          </a:p>
          <a:p>
            <a:endParaRPr lang="en-US" dirty="0"/>
          </a:p>
          <a:p>
            <a:endParaRPr lang="en-US" dirty="0"/>
          </a:p>
          <a:p>
            <a:r>
              <a:rPr lang="en-US" dirty="0"/>
              <a:t>Where</a:t>
            </a:r>
            <a:br>
              <a:rPr lang="en-US" dirty="0"/>
            </a:br>
            <a:r>
              <a:rPr lang="en-US" i="1" dirty="0" err="1"/>
              <a:t>i</a:t>
            </a:r>
            <a:r>
              <a:rPr lang="en-US" dirty="0"/>
              <a:t>% is the MARR,</a:t>
            </a:r>
            <a:br>
              <a:rPr lang="en-US" dirty="0"/>
            </a:br>
            <a:r>
              <a:rPr lang="en-US" i="1" dirty="0"/>
              <a:t>I </a:t>
            </a:r>
            <a:r>
              <a:rPr lang="en-US" dirty="0"/>
              <a:t>is the capital investment usually made at the present time (</a:t>
            </a:r>
            <a:r>
              <a:rPr lang="en-US" i="1" dirty="0"/>
              <a:t>k </a:t>
            </a:r>
            <a:r>
              <a:rPr lang="en-US" dirty="0"/>
              <a:t>= 0), and θ′ is the smallest value that satisfies the above equation.</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51</a:t>
            </a:fld>
            <a:endParaRPr lang="en-GB"/>
          </a:p>
        </p:txBody>
      </p:sp>
      <p:pic>
        <p:nvPicPr>
          <p:cNvPr id="7" name="Picture 6"/>
          <p:cNvPicPr>
            <a:picLocks noChangeAspect="1"/>
          </p:cNvPicPr>
          <p:nvPr/>
        </p:nvPicPr>
        <p:blipFill>
          <a:blip r:embed="rId2"/>
          <a:stretch>
            <a:fillRect/>
          </a:stretch>
        </p:blipFill>
        <p:spPr>
          <a:xfrm>
            <a:off x="4533900" y="2733675"/>
            <a:ext cx="3124200" cy="1390650"/>
          </a:xfrm>
          <a:prstGeom prst="rect">
            <a:avLst/>
          </a:prstGeom>
        </p:spPr>
      </p:pic>
    </p:spTree>
    <p:extLst>
      <p:ext uri="{BB962C8B-B14F-4D97-AF65-F5344CB8AC3E}">
        <p14:creationId xmlns:p14="http://schemas.microsoft.com/office/powerpoint/2010/main" val="4188659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Payback Period</a:t>
            </a:r>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52</a:t>
            </a:fld>
            <a:endParaRPr lang="en-GB"/>
          </a:p>
        </p:txBody>
      </p:sp>
      <p:pic>
        <p:nvPicPr>
          <p:cNvPr id="7" name="Picture 6"/>
          <p:cNvPicPr>
            <a:picLocks noChangeAspect="1"/>
          </p:cNvPicPr>
          <p:nvPr/>
        </p:nvPicPr>
        <p:blipFill>
          <a:blip r:embed="rId2"/>
          <a:stretch>
            <a:fillRect/>
          </a:stretch>
        </p:blipFill>
        <p:spPr>
          <a:xfrm>
            <a:off x="798095" y="1776028"/>
            <a:ext cx="8128084" cy="4400935"/>
          </a:xfrm>
          <a:prstGeom prst="rect">
            <a:avLst/>
          </a:prstGeom>
        </p:spPr>
      </p:pic>
    </p:spTree>
    <p:extLst>
      <p:ext uri="{BB962C8B-B14F-4D97-AF65-F5344CB8AC3E}">
        <p14:creationId xmlns:p14="http://schemas.microsoft.com/office/powerpoint/2010/main" val="871169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a:t>
            </a:r>
            <a:r>
              <a:rPr lang="en-GB" sz="6000">
                <a:solidFill>
                  <a:schemeClr val="tx1"/>
                </a:solidFill>
              </a:rPr>
              <a:t>Chapter 5</a:t>
            </a:r>
            <a:endParaRPr lang="en-GB" sz="6000" dirty="0">
              <a:solidFill>
                <a:schemeClr val="tx1"/>
              </a:solidFill>
            </a:endParaRPr>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53</a:t>
            </a:fld>
            <a:endParaRPr lang="en-GB"/>
          </a:p>
        </p:txBody>
      </p:sp>
      <p:sp>
        <p:nvSpPr>
          <p:cNvPr id="7" name="Date Placeholder 6"/>
          <p:cNvSpPr>
            <a:spLocks noGrp="1"/>
          </p:cNvSpPr>
          <p:nvPr>
            <p:ph type="dt" sz="half" idx="10"/>
          </p:nvPr>
        </p:nvSpPr>
        <p:spPr/>
        <p:txBody>
          <a:bodyPr/>
          <a:lstStyle/>
          <a:p>
            <a:fld id="{A2259F48-76F1-4895-BA8C-77AD4C6FE144}" type="datetime1">
              <a:rPr lang="en-GB" smtClean="0"/>
              <a:t>29/10/2017</a:t>
            </a:fld>
            <a:endParaRPr lang="en-GB"/>
          </a:p>
        </p:txBody>
      </p:sp>
    </p:spTree>
    <p:extLst>
      <p:ext uri="{BB962C8B-B14F-4D97-AF65-F5344CB8AC3E}">
        <p14:creationId xmlns:p14="http://schemas.microsoft.com/office/powerpoint/2010/main" val="231984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a:t>
            </a:r>
            <a:br>
              <a:rPr lang="tr-TR" dirty="0"/>
            </a:br>
            <a:r>
              <a:rPr lang="en-US" sz="5300" b="1" dirty="0">
                <a:solidFill>
                  <a:srgbClr val="00B0F0"/>
                </a:solidFill>
              </a:rPr>
              <a:t>M</a:t>
            </a:r>
            <a:r>
              <a:rPr lang="en-US" dirty="0"/>
              <a:t>inimum </a:t>
            </a:r>
            <a:r>
              <a:rPr lang="en-US" sz="5300" b="1" dirty="0">
                <a:solidFill>
                  <a:srgbClr val="00B0F0"/>
                </a:solidFill>
              </a:rPr>
              <a:t>A</a:t>
            </a:r>
            <a:r>
              <a:rPr lang="en-US" dirty="0"/>
              <a:t>ttractive </a:t>
            </a:r>
            <a:r>
              <a:rPr lang="en-US" sz="5300" b="1" dirty="0">
                <a:solidFill>
                  <a:srgbClr val="00B0F0"/>
                </a:solidFill>
              </a:rPr>
              <a:t>R</a:t>
            </a:r>
            <a:r>
              <a:rPr lang="en-US" dirty="0"/>
              <a:t>ate</a:t>
            </a:r>
            <a:r>
              <a:rPr lang="tr-TR" dirty="0"/>
              <a:t> </a:t>
            </a:r>
            <a:r>
              <a:rPr lang="en-US" dirty="0"/>
              <a:t>of </a:t>
            </a:r>
            <a:r>
              <a:rPr lang="en-US" sz="5300" b="1" dirty="0">
                <a:solidFill>
                  <a:srgbClr val="00B0F0"/>
                </a:solidFill>
              </a:rPr>
              <a:t>R</a:t>
            </a:r>
            <a:r>
              <a:rPr lang="en-US" dirty="0"/>
              <a:t>eturn </a:t>
            </a:r>
            <a:r>
              <a:rPr lang="en-US" sz="5300" dirty="0"/>
              <a:t>(</a:t>
            </a:r>
            <a:r>
              <a:rPr lang="en-US" sz="5300" b="1" dirty="0">
                <a:solidFill>
                  <a:srgbClr val="00B0F0"/>
                </a:solidFill>
              </a:rPr>
              <a:t>MARR</a:t>
            </a:r>
            <a:r>
              <a:rPr lang="en-US" sz="5300" dirty="0"/>
              <a:t>)</a:t>
            </a:r>
            <a:endParaRPr lang="en-GB" sz="5300" dirty="0"/>
          </a:p>
        </p:txBody>
      </p:sp>
      <p:sp>
        <p:nvSpPr>
          <p:cNvPr id="3" name="Content Placeholder 2"/>
          <p:cNvSpPr>
            <a:spLocks noGrp="1"/>
          </p:cNvSpPr>
          <p:nvPr>
            <p:ph idx="1"/>
          </p:nvPr>
        </p:nvSpPr>
        <p:spPr/>
        <p:txBody>
          <a:bodyPr/>
          <a:lstStyle/>
          <a:p>
            <a:r>
              <a:rPr lang="en-US" dirty="0"/>
              <a:t>To be attractive, a capital project </a:t>
            </a:r>
            <a:r>
              <a:rPr lang="en-US" b="1" dirty="0"/>
              <a:t>must </a:t>
            </a:r>
            <a:r>
              <a:rPr lang="en-US" dirty="0"/>
              <a:t>provide a return that </a:t>
            </a:r>
            <a:r>
              <a:rPr lang="en-US" b="1" dirty="0"/>
              <a:t>exceed</a:t>
            </a:r>
            <a:r>
              <a:rPr lang="en-US" dirty="0"/>
              <a:t>s a </a:t>
            </a:r>
            <a:r>
              <a:rPr lang="en-US" b="1" dirty="0"/>
              <a:t>minimum level </a:t>
            </a:r>
            <a:r>
              <a:rPr lang="en-US" dirty="0"/>
              <a:t>established by the organization. </a:t>
            </a:r>
          </a:p>
          <a:p>
            <a:endParaRPr lang="en-US" dirty="0"/>
          </a:p>
          <a:p>
            <a:r>
              <a:rPr lang="en-US" dirty="0"/>
              <a:t>This minimum level is reflected in a firm’s </a:t>
            </a:r>
            <a:r>
              <a:rPr lang="en-US" b="1" dirty="0"/>
              <a:t>Minimum Attractive Rate of Return (MARR)</a:t>
            </a:r>
            <a:r>
              <a:rPr lang="en-US" dirty="0"/>
              <a:t>. (Hurdle rate) </a:t>
            </a:r>
          </a:p>
          <a:p>
            <a:pPr lvl="1"/>
            <a:r>
              <a:rPr lang="en-US" dirty="0"/>
              <a:t>minimum return the company will accept on the money it invests</a:t>
            </a:r>
          </a:p>
          <a:p>
            <a:pPr lvl="1"/>
            <a:endParaRPr lang="en-US" dirty="0"/>
          </a:p>
          <a:p>
            <a:r>
              <a:rPr lang="en-US" dirty="0"/>
              <a:t>The MARR is usually calculated by financial analysts in the company and provided to those who evaluate the projects.</a:t>
            </a:r>
            <a:br>
              <a:rPr lang="en-US" dirty="0"/>
            </a:b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6</a:t>
            </a:fld>
            <a:endParaRPr lang="en-GB"/>
          </a:p>
        </p:txBody>
      </p:sp>
    </p:spTree>
    <p:extLst>
      <p:ext uri="{BB962C8B-B14F-4D97-AF65-F5344CB8AC3E}">
        <p14:creationId xmlns:p14="http://schemas.microsoft.com/office/powerpoint/2010/main" val="15975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MARR</a:t>
            </a:r>
          </a:p>
        </p:txBody>
      </p:sp>
      <p:sp>
        <p:nvSpPr>
          <p:cNvPr id="3" name="Content Placeholder 2"/>
          <p:cNvSpPr>
            <a:spLocks noGrp="1"/>
          </p:cNvSpPr>
          <p:nvPr>
            <p:ph idx="1"/>
          </p:nvPr>
        </p:nvSpPr>
        <p:spPr>
          <a:xfrm>
            <a:off x="838199" y="1825625"/>
            <a:ext cx="11076709" cy="4351338"/>
          </a:xfrm>
        </p:spPr>
        <p:txBody>
          <a:bodyPr>
            <a:normAutofit fontScale="85000" lnSpcReduction="10000"/>
          </a:bodyPr>
          <a:lstStyle/>
          <a:p>
            <a:pPr marL="0" indent="0">
              <a:buNone/>
            </a:pPr>
            <a:r>
              <a:rPr lang="en-US" b="1" dirty="0"/>
              <a:t>MARR </a:t>
            </a:r>
            <a:r>
              <a:rPr lang="en-US" dirty="0"/>
              <a:t>is usually determined considering :</a:t>
            </a:r>
          </a:p>
          <a:p>
            <a:pPr marL="514350" indent="-514350">
              <a:buFont typeface="+mj-lt"/>
              <a:buAutoNum type="arabicPeriod"/>
            </a:pPr>
            <a:r>
              <a:rPr lang="en-US" dirty="0"/>
              <a:t> The </a:t>
            </a:r>
            <a:r>
              <a:rPr lang="tr-TR" dirty="0"/>
              <a:t>s</a:t>
            </a:r>
            <a:r>
              <a:rPr lang="en-US" dirty="0" err="1"/>
              <a:t>ource</a:t>
            </a:r>
            <a:r>
              <a:rPr lang="en-US" dirty="0"/>
              <a:t> and cost of the funds and their relative composition</a:t>
            </a:r>
          </a:p>
          <a:p>
            <a:pPr lvl="1"/>
            <a:r>
              <a:rPr lang="en-US" dirty="0"/>
              <a:t>Borrowed Money : </a:t>
            </a:r>
            <a:r>
              <a:rPr lang="en-US" i="1" dirty="0"/>
              <a:t>f (interest rates)</a:t>
            </a:r>
          </a:p>
          <a:p>
            <a:pPr lvl="1"/>
            <a:r>
              <a:rPr lang="en-US" dirty="0"/>
              <a:t>Equity: Driven by shareholders expected return on business. </a:t>
            </a:r>
            <a:r>
              <a:rPr lang="tr-TR" dirty="0"/>
              <a:t>                                                                         </a:t>
            </a:r>
            <a:r>
              <a:rPr lang="en-US" i="1" dirty="0"/>
              <a:t>f(interest</a:t>
            </a:r>
            <a:r>
              <a:rPr lang="tr-TR" i="1" dirty="0"/>
              <a:t> </a:t>
            </a:r>
            <a:r>
              <a:rPr lang="en-US" i="1" dirty="0" err="1"/>
              <a:t>rates;market</a:t>
            </a:r>
            <a:r>
              <a:rPr lang="en-US" i="1" dirty="0"/>
              <a:t> </a:t>
            </a:r>
            <a:r>
              <a:rPr lang="en-US" i="1" dirty="0" err="1"/>
              <a:t>risk;project</a:t>
            </a:r>
            <a:r>
              <a:rPr lang="en-US" i="1" dirty="0"/>
              <a:t> risk).</a:t>
            </a:r>
          </a:p>
          <a:p>
            <a:pPr marL="514350" indent="-514350">
              <a:buFont typeface="+mj-lt"/>
              <a:buAutoNum type="arabicPeriod"/>
            </a:pPr>
            <a:r>
              <a:rPr lang="en-US" dirty="0"/>
              <a:t>The amount of perceived risk associated with different investment opportunities</a:t>
            </a:r>
          </a:p>
          <a:p>
            <a:pPr marL="514350" indent="-514350">
              <a:buFont typeface="+mj-lt"/>
              <a:buAutoNum type="arabicPeriod"/>
            </a:pPr>
            <a:r>
              <a:rPr lang="en-US" dirty="0"/>
              <a:t>The estimated time horizon of the projects: short vs long term horizon</a:t>
            </a:r>
          </a:p>
          <a:p>
            <a:pPr marL="514350" indent="-514350">
              <a:buFont typeface="+mj-lt"/>
              <a:buAutoNum type="arabicPeriod"/>
            </a:pPr>
            <a:r>
              <a:rPr lang="en-US" dirty="0"/>
              <a:t>The amount of money available for investment :</a:t>
            </a:r>
            <a:r>
              <a:rPr lang="tr-TR" dirty="0"/>
              <a:t> </a:t>
            </a:r>
            <a:r>
              <a:rPr lang="en-US" dirty="0"/>
              <a:t>As Money needs increase cost</a:t>
            </a:r>
            <a:br>
              <a:rPr lang="en-US" dirty="0"/>
            </a:br>
            <a:r>
              <a:rPr lang="en-US" dirty="0"/>
              <a:t>may increase</a:t>
            </a:r>
          </a:p>
          <a:p>
            <a:pPr marL="514350" indent="-514350">
              <a:buFont typeface="+mj-lt"/>
              <a:buAutoNum type="arabicPeriod"/>
            </a:pPr>
            <a:r>
              <a:rPr lang="en-US" dirty="0"/>
              <a:t>The number of good projects available for investment and their purpose:</a:t>
            </a:r>
          </a:p>
          <a:p>
            <a:pPr lvl="1"/>
            <a:r>
              <a:rPr lang="en-US" dirty="0"/>
              <a:t>sustain present operations and are </a:t>
            </a:r>
            <a:r>
              <a:rPr lang="en-US" i="1" dirty="0"/>
              <a:t>essential, </a:t>
            </a:r>
            <a:r>
              <a:rPr lang="en-US" dirty="0"/>
              <a:t>or</a:t>
            </a:r>
          </a:p>
          <a:p>
            <a:pPr lvl="1"/>
            <a:r>
              <a:rPr lang="en-US" dirty="0"/>
              <a:t>expand on present operations and are </a:t>
            </a:r>
            <a:r>
              <a:rPr lang="en-US" i="1" dirty="0"/>
              <a:t>elective</a:t>
            </a:r>
            <a:r>
              <a:rPr lang="en-US" dirty="0"/>
              <a:t> </a:t>
            </a:r>
            <a:endParaRPr lang="en-GB"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7</a:t>
            </a:fld>
            <a:endParaRPr lang="en-GB"/>
          </a:p>
        </p:txBody>
      </p:sp>
    </p:spTree>
    <p:extLst>
      <p:ext uri="{BB962C8B-B14F-4D97-AF65-F5344CB8AC3E}">
        <p14:creationId xmlns:p14="http://schemas.microsoft.com/office/powerpoint/2010/main" val="189654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 for Project Evaluation Methods</a:t>
            </a:r>
            <a:endParaRPr lang="en-GB" dirty="0"/>
          </a:p>
        </p:txBody>
      </p:sp>
      <p:sp>
        <p:nvSpPr>
          <p:cNvPr id="3" name="Content Placeholder 2"/>
          <p:cNvSpPr>
            <a:spLocks noGrp="1"/>
          </p:cNvSpPr>
          <p:nvPr>
            <p:ph idx="1"/>
          </p:nvPr>
        </p:nvSpPr>
        <p:spPr/>
        <p:txBody>
          <a:bodyPr>
            <a:normAutofit/>
          </a:bodyPr>
          <a:lstStyle/>
          <a:p>
            <a:pPr marL="0" indent="0">
              <a:buNone/>
              <a:tabLst>
                <a:tab pos="3140075" algn="l"/>
              </a:tabLst>
            </a:pPr>
            <a:r>
              <a:rPr lang="en-US" sz="2400" dirty="0"/>
              <a:t>Cost/Revenue Estimates</a:t>
            </a:r>
            <a:br>
              <a:rPr lang="en-US" sz="2400" dirty="0"/>
            </a:br>
            <a:r>
              <a:rPr lang="en-US" sz="2400" dirty="0"/>
              <a:t>– Initial investment 	: $50,000</a:t>
            </a:r>
            <a:br>
              <a:rPr lang="en-US" sz="2400" dirty="0"/>
            </a:br>
            <a:r>
              <a:rPr lang="en-US" sz="2400" dirty="0"/>
              <a:t>– Annual revenues	: $20,000</a:t>
            </a:r>
            <a:br>
              <a:rPr lang="en-US" sz="2400" dirty="0"/>
            </a:br>
            <a:r>
              <a:rPr lang="en-US" sz="2400" dirty="0"/>
              <a:t>– Annual operating costs	: $2,500</a:t>
            </a:r>
            <a:br>
              <a:rPr lang="en-US" sz="2400" dirty="0"/>
            </a:br>
            <a:r>
              <a:rPr lang="en-US" sz="2400" dirty="0"/>
              <a:t>– Salvage value at EOY 5	: $10,000</a:t>
            </a:r>
            <a:br>
              <a:rPr lang="en-US" sz="2400" dirty="0"/>
            </a:br>
            <a:r>
              <a:rPr lang="en-US" sz="2400" dirty="0"/>
              <a:t>– Study period	: 5 years</a:t>
            </a:r>
            <a:br>
              <a:rPr lang="en-US" sz="2400" dirty="0"/>
            </a:br>
            <a:r>
              <a:rPr lang="en-US" sz="2400" dirty="0"/>
              <a:t>– MARR	: </a:t>
            </a:r>
            <a:r>
              <a:rPr lang="tr-TR" sz="2400" dirty="0"/>
              <a:t>1</a:t>
            </a:r>
            <a:r>
              <a:rPr lang="en-US" sz="2400" dirty="0"/>
              <a:t>0% / year </a:t>
            </a:r>
            <a:br>
              <a:rPr lang="en-US" sz="2400" dirty="0"/>
            </a:br>
            <a:endParaRPr lang="en-GB" sz="24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8</a:t>
            </a:fld>
            <a:endParaRPr lang="en-GB"/>
          </a:p>
        </p:txBody>
      </p:sp>
      <p:cxnSp>
        <p:nvCxnSpPr>
          <p:cNvPr id="8" name="Straight Connector 7"/>
          <p:cNvCxnSpPr/>
          <p:nvPr/>
        </p:nvCxnSpPr>
        <p:spPr>
          <a:xfrm>
            <a:off x="3194462" y="3515096"/>
            <a:ext cx="51063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040083" y="3515098"/>
            <a:ext cx="415636" cy="14725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7600" y="5028301"/>
            <a:ext cx="1298753" cy="369332"/>
          </a:xfrm>
          <a:prstGeom prst="rect">
            <a:avLst/>
          </a:prstGeom>
        </p:spPr>
        <p:txBody>
          <a:bodyPr wrap="none">
            <a:spAutoFit/>
          </a:bodyPr>
          <a:lstStyle/>
          <a:p>
            <a:r>
              <a:rPr lang="tr-TR" b="1" dirty="0">
                <a:solidFill>
                  <a:srgbClr val="00B0F0"/>
                </a:solidFill>
              </a:rPr>
              <a:t>E</a:t>
            </a:r>
            <a:r>
              <a:rPr lang="tr-TR" dirty="0"/>
              <a:t>nd </a:t>
            </a:r>
            <a:r>
              <a:rPr lang="tr-TR" b="1" dirty="0">
                <a:solidFill>
                  <a:srgbClr val="00B0F0"/>
                </a:solidFill>
              </a:rPr>
              <a:t>O</a:t>
            </a:r>
            <a:r>
              <a:rPr lang="tr-TR" dirty="0"/>
              <a:t>f </a:t>
            </a:r>
            <a:r>
              <a:rPr lang="tr-TR" b="1" dirty="0">
                <a:solidFill>
                  <a:srgbClr val="00B0F0"/>
                </a:solidFill>
              </a:rPr>
              <a:t>Y</a:t>
            </a:r>
            <a:r>
              <a:rPr lang="tr-TR" dirty="0"/>
              <a:t>ear</a:t>
            </a:r>
            <a:endParaRPr lang="en-GB" dirty="0"/>
          </a:p>
        </p:txBody>
      </p:sp>
    </p:spTree>
    <p:extLst>
      <p:ext uri="{BB962C8B-B14F-4D97-AF65-F5344CB8AC3E}">
        <p14:creationId xmlns:p14="http://schemas.microsoft.com/office/powerpoint/2010/main" val="242667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Salvage Value</a:t>
            </a:r>
            <a:endParaRPr lang="en-GB" dirty="0"/>
          </a:p>
        </p:txBody>
      </p:sp>
      <p:sp>
        <p:nvSpPr>
          <p:cNvPr id="3" name="Content Placeholder 2"/>
          <p:cNvSpPr>
            <a:spLocks noGrp="1"/>
          </p:cNvSpPr>
          <p:nvPr>
            <p:ph idx="1"/>
          </p:nvPr>
        </p:nvSpPr>
        <p:spPr/>
        <p:txBody>
          <a:bodyPr>
            <a:normAutofit/>
          </a:bodyPr>
          <a:lstStyle/>
          <a:p>
            <a:pPr marL="0" indent="0">
              <a:buNone/>
              <a:tabLst>
                <a:tab pos="3140075" algn="l"/>
              </a:tabLst>
            </a:pPr>
            <a:r>
              <a:rPr lang="en-GB" sz="2400" dirty="0"/>
              <a:t>Salvage value is the estimated resale</a:t>
            </a:r>
            <a:r>
              <a:rPr lang="tr-TR" sz="2400" dirty="0"/>
              <a:t> or scrap</a:t>
            </a:r>
            <a:r>
              <a:rPr lang="en-GB" sz="2400" dirty="0"/>
              <a:t> value of an asset at the end of its useful life. </a:t>
            </a:r>
            <a:endParaRPr lang="tr-TR" sz="2400" dirty="0"/>
          </a:p>
          <a:p>
            <a:pPr marL="0" indent="0">
              <a:buNone/>
              <a:tabLst>
                <a:tab pos="3140075" algn="l"/>
              </a:tabLst>
            </a:pPr>
            <a:endParaRPr lang="en-GB" sz="2400" dirty="0"/>
          </a:p>
          <a:p>
            <a:pPr marL="0" indent="0">
              <a:buNone/>
              <a:tabLst>
                <a:tab pos="3140075" algn="l"/>
              </a:tabLst>
            </a:pPr>
            <a:endParaRPr lang="en-GB" sz="2400" dirty="0"/>
          </a:p>
        </p:txBody>
      </p:sp>
      <p:sp>
        <p:nvSpPr>
          <p:cNvPr id="4" name="Date Placeholder 3"/>
          <p:cNvSpPr>
            <a:spLocks noGrp="1"/>
          </p:cNvSpPr>
          <p:nvPr>
            <p:ph type="dt" sz="half" idx="10"/>
          </p:nvPr>
        </p:nvSpPr>
        <p:spPr/>
        <p:txBody>
          <a:bodyPr/>
          <a:lstStyle/>
          <a:p>
            <a:fld id="{6613C316-0ED8-4E9B-AE25-B3DC32AC7B39}" type="datetime1">
              <a:rPr lang="en-GB" smtClean="0"/>
              <a:t>29/10/2017</a:t>
            </a:fld>
            <a:endParaRPr lang="en-GB" dirty="0"/>
          </a:p>
        </p:txBody>
      </p:sp>
      <p:sp>
        <p:nvSpPr>
          <p:cNvPr id="5" name="Footer Placeholder 4"/>
          <p:cNvSpPr>
            <a:spLocks noGrp="1"/>
          </p:cNvSpPr>
          <p:nvPr>
            <p:ph type="ftr" sz="quarter" idx="11"/>
          </p:nvPr>
        </p:nvSpPr>
        <p:spPr/>
        <p:txBody>
          <a:bodyPr/>
          <a:lstStyle/>
          <a:p>
            <a:r>
              <a:rPr lang="en-GB" dirty="0"/>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9</a:t>
            </a:fld>
            <a:endParaRPr lang="en-GB"/>
          </a:p>
        </p:txBody>
      </p:sp>
      <p:pic>
        <p:nvPicPr>
          <p:cNvPr id="14" name="Picture 13"/>
          <p:cNvPicPr>
            <a:picLocks noChangeAspect="1"/>
          </p:cNvPicPr>
          <p:nvPr/>
        </p:nvPicPr>
        <p:blipFill>
          <a:blip r:embed="rId2"/>
          <a:stretch>
            <a:fillRect/>
          </a:stretch>
        </p:blipFill>
        <p:spPr>
          <a:xfrm>
            <a:off x="7187855" y="2429298"/>
            <a:ext cx="4527068" cy="3002715"/>
          </a:xfrm>
          <a:prstGeom prst="rect">
            <a:avLst/>
          </a:prstGeom>
        </p:spPr>
      </p:pic>
      <p:pic>
        <p:nvPicPr>
          <p:cNvPr id="16" name="Picture 15"/>
          <p:cNvPicPr>
            <a:picLocks noChangeAspect="1"/>
          </p:cNvPicPr>
          <p:nvPr/>
        </p:nvPicPr>
        <p:blipFill>
          <a:blip r:embed="rId3"/>
          <a:stretch>
            <a:fillRect/>
          </a:stretch>
        </p:blipFill>
        <p:spPr>
          <a:xfrm>
            <a:off x="590550" y="3603213"/>
            <a:ext cx="5981700" cy="1828800"/>
          </a:xfrm>
          <a:prstGeom prst="rect">
            <a:avLst/>
          </a:prstGeom>
        </p:spPr>
      </p:pic>
      <p:sp>
        <p:nvSpPr>
          <p:cNvPr id="7" name="Rectangle 6"/>
          <p:cNvSpPr/>
          <p:nvPr/>
        </p:nvSpPr>
        <p:spPr>
          <a:xfrm>
            <a:off x="2503188" y="5566950"/>
            <a:ext cx="1406154" cy="369332"/>
          </a:xfrm>
          <a:prstGeom prst="rect">
            <a:avLst/>
          </a:prstGeom>
        </p:spPr>
        <p:txBody>
          <a:bodyPr wrap="none">
            <a:spAutoFit/>
          </a:bodyPr>
          <a:lstStyle/>
          <a:p>
            <a:r>
              <a:rPr lang="en-GB" dirty="0"/>
              <a:t>resale</a:t>
            </a:r>
            <a:r>
              <a:rPr lang="tr-TR" dirty="0"/>
              <a:t> </a:t>
            </a:r>
            <a:r>
              <a:rPr lang="en-GB" dirty="0"/>
              <a:t>value </a:t>
            </a:r>
          </a:p>
        </p:txBody>
      </p:sp>
      <p:sp>
        <p:nvSpPr>
          <p:cNvPr id="10" name="Rectangle 9"/>
          <p:cNvSpPr/>
          <p:nvPr/>
        </p:nvSpPr>
        <p:spPr>
          <a:xfrm>
            <a:off x="9038112" y="5566950"/>
            <a:ext cx="1287404" cy="369332"/>
          </a:xfrm>
          <a:prstGeom prst="rect">
            <a:avLst/>
          </a:prstGeom>
        </p:spPr>
        <p:txBody>
          <a:bodyPr wrap="none">
            <a:spAutoFit/>
          </a:bodyPr>
          <a:lstStyle/>
          <a:p>
            <a:r>
              <a:rPr lang="tr-TR" dirty="0"/>
              <a:t>scrap</a:t>
            </a:r>
            <a:r>
              <a:rPr lang="en-GB" dirty="0"/>
              <a:t> value </a:t>
            </a:r>
          </a:p>
        </p:txBody>
      </p:sp>
    </p:spTree>
    <p:extLst>
      <p:ext uri="{BB962C8B-B14F-4D97-AF65-F5344CB8AC3E}">
        <p14:creationId xmlns:p14="http://schemas.microsoft.com/office/powerpoint/2010/main" val="61131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2953</Words>
  <Application>Microsoft Office PowerPoint</Application>
  <PresentationFormat>Widescreen</PresentationFormat>
  <Paragraphs>625</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Arial Narrow</vt:lpstr>
      <vt:lpstr>Calibri</vt:lpstr>
      <vt:lpstr>Calibri Light</vt:lpstr>
      <vt:lpstr>Office Theme</vt:lpstr>
      <vt:lpstr>IE 260 – ENGINEERING ECONOMY  Chapter 5 Evaluating a Single Project</vt:lpstr>
      <vt:lpstr>Chapter 5</vt:lpstr>
      <vt:lpstr>Introduction</vt:lpstr>
      <vt:lpstr>Introduction (cont’d)</vt:lpstr>
      <vt:lpstr>Introduction (cont’d)</vt:lpstr>
      <vt:lpstr>Determining the  Minimum Attractive Rate of Return (MARR)</vt:lpstr>
      <vt:lpstr>MARR</vt:lpstr>
      <vt:lpstr>Sample Problem for Project Evaluation Methods</vt:lpstr>
      <vt:lpstr>Salvage Value</vt:lpstr>
      <vt:lpstr>Sample Problem for Project Evaluation Methods</vt:lpstr>
      <vt:lpstr>The Present Worth (PW) Method</vt:lpstr>
      <vt:lpstr>PW for Sample Problem</vt:lpstr>
      <vt:lpstr>PW for Sample Problem</vt:lpstr>
      <vt:lpstr>PW for Sample Problem</vt:lpstr>
      <vt:lpstr>Example</vt:lpstr>
      <vt:lpstr>Underlying Assumptions of PW method and other cash flow based methods</vt:lpstr>
      <vt:lpstr>The Future Worth (FW) Method</vt:lpstr>
      <vt:lpstr>FW for Sample Problem</vt:lpstr>
      <vt:lpstr>PW vs FW</vt:lpstr>
      <vt:lpstr>Example FW</vt:lpstr>
      <vt:lpstr>The Annual Worth (AW) Method</vt:lpstr>
      <vt:lpstr>Capital Recovery (CR)</vt:lpstr>
      <vt:lpstr>Capital Recovery</vt:lpstr>
      <vt:lpstr>Example Capital Recovery</vt:lpstr>
      <vt:lpstr>The Annual Worth (AW)</vt:lpstr>
      <vt:lpstr>Example AW Calculation</vt:lpstr>
      <vt:lpstr>Example Equivalent Uniform Annual Cost of a Corporate Jet</vt:lpstr>
      <vt:lpstr>PowerPoint Presentation</vt:lpstr>
      <vt:lpstr>Example Equivalent Uniform Annual Cost of a Corporate Jet</vt:lpstr>
      <vt:lpstr>Solution Equivalent Uniform Annual Cost of a Corporate Jet</vt:lpstr>
      <vt:lpstr>AW vs PW and FW</vt:lpstr>
      <vt:lpstr>Recall</vt:lpstr>
      <vt:lpstr>The Internal Rate of Return (IRR) Method</vt:lpstr>
      <vt:lpstr>IRR (cont’d)</vt:lpstr>
      <vt:lpstr>IRR – Be Careful!</vt:lpstr>
      <vt:lpstr>Example Recall our Sample Problem</vt:lpstr>
      <vt:lpstr>Solution Recall our Sample Problem</vt:lpstr>
      <vt:lpstr>Solution Recall our Sample Problem</vt:lpstr>
      <vt:lpstr>Solution by Linear Interpolation Recall our Sample Problem</vt:lpstr>
      <vt:lpstr>Solution by Linear Interpolation Recall our Sample Problem</vt:lpstr>
      <vt:lpstr>Solution by Linear Interpolation Recall our Sample Problem</vt:lpstr>
      <vt:lpstr>Solution by Linear Interpolation Recall our Sample Problem</vt:lpstr>
      <vt:lpstr>Solution by Linear Interpolation Recall our Sample Problem</vt:lpstr>
      <vt:lpstr>Solution by Linear Interpolation Recall our Sample Problem</vt:lpstr>
      <vt:lpstr>Example Economic Desirability of a Project Using the IRR Method</vt:lpstr>
      <vt:lpstr>Solution by Linear Interpolation Economic Desirability of a Project Using the IRR Method</vt:lpstr>
      <vt:lpstr>Solution by Linear Interpolation Economic Desirability of a Project Using the IRR Method</vt:lpstr>
      <vt:lpstr>Solution by Linear Interpolation Economic Desirability of a Project Using the IRR Method</vt:lpstr>
      <vt:lpstr>The Payback (Payout) Period</vt:lpstr>
      <vt:lpstr>The Payback (Payout) Period (cont’d)</vt:lpstr>
      <vt:lpstr>Discounted Payback Period</vt:lpstr>
      <vt:lpstr>Example Payback Period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82</cp:revision>
  <dcterms:created xsi:type="dcterms:W3CDTF">2016-09-26T07:09:03Z</dcterms:created>
  <dcterms:modified xsi:type="dcterms:W3CDTF">2017-10-29T18:39:17Z</dcterms:modified>
</cp:coreProperties>
</file>