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68" r:id="rId2"/>
    <p:sldId id="277" r:id="rId3"/>
    <p:sldId id="269" r:id="rId4"/>
    <p:sldId id="279" r:id="rId5"/>
    <p:sldId id="280" r:id="rId6"/>
    <p:sldId id="281" r:id="rId7"/>
    <p:sldId id="282" r:id="rId8"/>
    <p:sldId id="272" r:id="rId9"/>
    <p:sldId id="283" r:id="rId10"/>
    <p:sldId id="284" r:id="rId11"/>
    <p:sldId id="286" r:id="rId12"/>
    <p:sldId id="285" r:id="rId13"/>
    <p:sldId id="273" r:id="rId14"/>
    <p:sldId id="287" r:id="rId15"/>
    <p:sldId id="274" r:id="rId16"/>
    <p:sldId id="28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29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600" autoAdjust="0"/>
  </p:normalViewPr>
  <p:slideViewPr>
    <p:cSldViewPr snapToGrid="0">
      <p:cViewPr>
        <p:scale>
          <a:sx n="75" d="100"/>
          <a:sy n="75" d="100"/>
        </p:scale>
        <p:origin x="1836"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30AA5E-757D-408B-A5CB-BD3435765E0B}" type="datetimeFigureOut">
              <a:rPr lang="en-GB" smtClean="0"/>
              <a:t>29/10/2017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EF9292-CD9C-4F9F-B208-90A355E9C5BD}" type="slidenum">
              <a:rPr lang="en-GB" smtClean="0"/>
              <a:t>‹#›</a:t>
            </a:fld>
            <a:endParaRPr lang="en-GB"/>
          </a:p>
        </p:txBody>
      </p:sp>
    </p:spTree>
    <p:extLst>
      <p:ext uri="{BB962C8B-B14F-4D97-AF65-F5344CB8AC3E}">
        <p14:creationId xmlns:p14="http://schemas.microsoft.com/office/powerpoint/2010/main" val="2318995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5ECDF9B-DEE2-4697-8D34-C5F6AFBCB76D}"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80392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3C0C621-B3F8-485A-A908-00B887B9AD6C}"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1096408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09C955D-3F00-4AC3-8B67-914D59C032D6}"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2711368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83902"/>
          <a:stretch/>
        </p:blipFill>
        <p:spPr>
          <a:xfrm>
            <a:off x="55418" y="425845"/>
            <a:ext cx="782782" cy="1204121"/>
          </a:xfrm>
          <a:prstGeom prst="rect">
            <a:avLst/>
          </a:prstGeom>
        </p:spPr>
      </p:pic>
      <p:cxnSp>
        <p:nvCxnSpPr>
          <p:cNvPr id="9" name="Straight Connector 8"/>
          <p:cNvCxnSpPr/>
          <p:nvPr userDrawn="1"/>
        </p:nvCxnSpPr>
        <p:spPr>
          <a:xfrm>
            <a:off x="838200" y="1677267"/>
            <a:ext cx="10442864" cy="0"/>
          </a:xfrm>
          <a:prstGeom prst="line">
            <a:avLst/>
          </a:prstGeom>
          <a:ln w="38100">
            <a:solidFill>
              <a:srgbClr val="E1292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1396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3E7278-B3BB-4C98-AF1B-E4A9A501266B}"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628370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A1A6BD3-F589-4297-941B-0FF02EBABF51}" type="datetime1">
              <a:rPr lang="en-GB" smtClean="0"/>
              <a:t>29/10/2017</a:t>
            </a:fld>
            <a:endParaRPr lang="en-GB"/>
          </a:p>
        </p:txBody>
      </p:sp>
      <p:sp>
        <p:nvSpPr>
          <p:cNvPr id="6" name="Footer Placeholder 5"/>
          <p:cNvSpPr>
            <a:spLocks noGrp="1"/>
          </p:cNvSpPr>
          <p:nvPr>
            <p:ph type="ftr" sz="quarter" idx="11"/>
          </p:nvPr>
        </p:nvSpPr>
        <p:spPr/>
        <p:txBody>
          <a:bodyPr/>
          <a:lstStyle/>
          <a:p>
            <a:r>
              <a:rPr lang="en-GB"/>
              <a:t>U. Mahir YILDIRIM</a:t>
            </a:r>
          </a:p>
        </p:txBody>
      </p:sp>
      <p:sp>
        <p:nvSpPr>
          <p:cNvPr id="7" name="Slide Number Placeholder 6"/>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2454980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C55691A6-5415-4751-8016-942403CDAEFD}" type="datetime1">
              <a:rPr lang="en-GB" smtClean="0"/>
              <a:t>29/10/2017</a:t>
            </a:fld>
            <a:endParaRPr lang="en-GB"/>
          </a:p>
        </p:txBody>
      </p:sp>
      <p:sp>
        <p:nvSpPr>
          <p:cNvPr id="8" name="Footer Placeholder 7"/>
          <p:cNvSpPr>
            <a:spLocks noGrp="1"/>
          </p:cNvSpPr>
          <p:nvPr>
            <p:ph type="ftr" sz="quarter" idx="11"/>
          </p:nvPr>
        </p:nvSpPr>
        <p:spPr/>
        <p:txBody>
          <a:bodyPr/>
          <a:lstStyle/>
          <a:p>
            <a:r>
              <a:rPr lang="en-GB"/>
              <a:t>U. Mahir YILDIRIM</a:t>
            </a:r>
          </a:p>
        </p:txBody>
      </p:sp>
      <p:sp>
        <p:nvSpPr>
          <p:cNvPr id="9" name="Slide Number Placeholder 8"/>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259730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D9AA767-6A2E-4616-87EA-42437D63D3CD}" type="datetime1">
              <a:rPr lang="en-GB" smtClean="0"/>
              <a:t>29/10/2017</a:t>
            </a:fld>
            <a:endParaRPr lang="en-GB"/>
          </a:p>
        </p:txBody>
      </p:sp>
      <p:sp>
        <p:nvSpPr>
          <p:cNvPr id="4" name="Footer Placeholder 3"/>
          <p:cNvSpPr>
            <a:spLocks noGrp="1"/>
          </p:cNvSpPr>
          <p:nvPr>
            <p:ph type="ftr" sz="quarter" idx="11"/>
          </p:nvPr>
        </p:nvSpPr>
        <p:spPr/>
        <p:txBody>
          <a:bodyPr/>
          <a:lstStyle/>
          <a:p>
            <a:r>
              <a:rPr lang="en-GB"/>
              <a:t>U. Mahir YILDIRIM</a:t>
            </a:r>
          </a:p>
        </p:txBody>
      </p:sp>
      <p:sp>
        <p:nvSpPr>
          <p:cNvPr id="5" name="Slide Number Placeholder 4"/>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2697060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65E94A-2A89-4901-8B21-D343F5424F3A}" type="datetime1">
              <a:rPr lang="en-GB" smtClean="0"/>
              <a:t>29/10/2017</a:t>
            </a:fld>
            <a:endParaRPr lang="en-GB"/>
          </a:p>
        </p:txBody>
      </p:sp>
      <p:sp>
        <p:nvSpPr>
          <p:cNvPr id="3" name="Footer Placeholder 2"/>
          <p:cNvSpPr>
            <a:spLocks noGrp="1"/>
          </p:cNvSpPr>
          <p:nvPr>
            <p:ph type="ftr" sz="quarter" idx="11"/>
          </p:nvPr>
        </p:nvSpPr>
        <p:spPr/>
        <p:txBody>
          <a:bodyPr/>
          <a:lstStyle/>
          <a:p>
            <a:r>
              <a:rPr lang="en-GB"/>
              <a:t>U. Mahir YILDIRIM</a:t>
            </a:r>
          </a:p>
        </p:txBody>
      </p:sp>
      <p:sp>
        <p:nvSpPr>
          <p:cNvPr id="4" name="Slide Number Placeholder 3"/>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956996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445230-0FCC-4F74-A758-7B7A40594226}" type="datetime1">
              <a:rPr lang="en-GB" smtClean="0"/>
              <a:t>29/10/2017</a:t>
            </a:fld>
            <a:endParaRPr lang="en-GB"/>
          </a:p>
        </p:txBody>
      </p:sp>
      <p:sp>
        <p:nvSpPr>
          <p:cNvPr id="6" name="Footer Placeholder 5"/>
          <p:cNvSpPr>
            <a:spLocks noGrp="1"/>
          </p:cNvSpPr>
          <p:nvPr>
            <p:ph type="ftr" sz="quarter" idx="11"/>
          </p:nvPr>
        </p:nvSpPr>
        <p:spPr/>
        <p:txBody>
          <a:bodyPr/>
          <a:lstStyle/>
          <a:p>
            <a:r>
              <a:rPr lang="en-GB"/>
              <a:t>U. Mahir YILDIRIM</a:t>
            </a:r>
          </a:p>
        </p:txBody>
      </p:sp>
      <p:sp>
        <p:nvSpPr>
          <p:cNvPr id="7" name="Slide Number Placeholder 6"/>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1478436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A8DCD1-CAEF-4611-867C-B90DE7EA3E49}" type="datetime1">
              <a:rPr lang="en-GB" smtClean="0"/>
              <a:t>29/10/2017</a:t>
            </a:fld>
            <a:endParaRPr lang="en-GB"/>
          </a:p>
        </p:txBody>
      </p:sp>
      <p:sp>
        <p:nvSpPr>
          <p:cNvPr id="6" name="Footer Placeholder 5"/>
          <p:cNvSpPr>
            <a:spLocks noGrp="1"/>
          </p:cNvSpPr>
          <p:nvPr>
            <p:ph type="ftr" sz="quarter" idx="11"/>
          </p:nvPr>
        </p:nvSpPr>
        <p:spPr/>
        <p:txBody>
          <a:bodyPr/>
          <a:lstStyle/>
          <a:p>
            <a:r>
              <a:rPr lang="en-GB"/>
              <a:t>U. Mahir YILDIRIM</a:t>
            </a:r>
          </a:p>
        </p:txBody>
      </p:sp>
      <p:sp>
        <p:nvSpPr>
          <p:cNvPr id="7" name="Slide Number Placeholder 6"/>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1813033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8FCA08-CB00-4B5F-956A-5D85CB83B2C0}" type="datetime1">
              <a:rPr lang="en-GB" smtClean="0"/>
              <a:t>29/10/2017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U. Mahir YILDIRIM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E36F40-6EB3-4B30-9BDC-3E3CF0A1C0BC}" type="slidenum">
              <a:rPr lang="en-GB" smtClean="0"/>
              <a:t>‹#›</a:t>
            </a:fld>
            <a:endParaRPr lang="en-GB"/>
          </a:p>
        </p:txBody>
      </p:sp>
    </p:spTree>
    <p:extLst>
      <p:ext uri="{BB962C8B-B14F-4D97-AF65-F5344CB8AC3E}">
        <p14:creationId xmlns:p14="http://schemas.microsoft.com/office/powerpoint/2010/main" val="1990357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888673"/>
            <a:ext cx="12192000" cy="1278082"/>
          </a:xfrm>
        </p:spPr>
        <p:txBody>
          <a:bodyPr anchor="ctr" anchorCtr="0">
            <a:normAutofit/>
          </a:bodyPr>
          <a:lstStyle/>
          <a:p>
            <a:r>
              <a:rPr lang="en-GB" sz="3600" dirty="0"/>
              <a:t>U. MAHİR YILDIRIM</a:t>
            </a:r>
          </a:p>
        </p:txBody>
      </p:sp>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479036" y="4676238"/>
            <a:ext cx="5233927" cy="1495634"/>
          </a:xfrm>
          <a:prstGeom prst="rect">
            <a:avLst/>
          </a:prstGeom>
        </p:spPr>
      </p:pic>
      <p:sp>
        <p:nvSpPr>
          <p:cNvPr id="6" name="Title 1"/>
          <p:cNvSpPr>
            <a:spLocks noGrp="1"/>
          </p:cNvSpPr>
          <p:nvPr>
            <p:ph type="ctrTitle"/>
          </p:nvPr>
        </p:nvSpPr>
        <p:spPr>
          <a:xfrm>
            <a:off x="655782" y="611045"/>
            <a:ext cx="10880436" cy="2080200"/>
          </a:xfrm>
        </p:spPr>
        <p:txBody>
          <a:bodyPr anchor="ctr" anchorCtr="0">
            <a:normAutofit fontScale="90000"/>
          </a:bodyPr>
          <a:lstStyle/>
          <a:p>
            <a:r>
              <a:rPr lang="en-GB" dirty="0"/>
              <a:t>IE 260 – ENGINEERING ECONOMY</a:t>
            </a:r>
            <a:br>
              <a:rPr lang="en-GB" sz="2200" dirty="0"/>
            </a:br>
            <a:br>
              <a:rPr lang="en-GB" sz="2200" dirty="0"/>
            </a:br>
            <a:r>
              <a:rPr lang="en-GB" sz="5400" b="1" dirty="0"/>
              <a:t>Exercises</a:t>
            </a:r>
            <a:br>
              <a:rPr lang="en-GB" dirty="0"/>
            </a:br>
            <a:r>
              <a:rPr lang="en-US" sz="5400" i="1" dirty="0"/>
              <a:t>Cash-Flow Diagrams</a:t>
            </a:r>
            <a:endParaRPr lang="en-GB" i="1" dirty="0"/>
          </a:p>
        </p:txBody>
      </p:sp>
    </p:spTree>
    <p:extLst>
      <p:ext uri="{BB962C8B-B14F-4D97-AF65-F5344CB8AC3E}">
        <p14:creationId xmlns:p14="http://schemas.microsoft.com/office/powerpoint/2010/main" val="3310730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Solution 2 (cont’d)</a:t>
            </a:r>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10</a:t>
            </a:fld>
            <a:endParaRPr lang="en-GB"/>
          </a:p>
        </p:txBody>
      </p:sp>
      <p:sp>
        <p:nvSpPr>
          <p:cNvPr id="39" name="TextBox 38"/>
          <p:cNvSpPr txBox="1"/>
          <p:nvPr/>
        </p:nvSpPr>
        <p:spPr>
          <a:xfrm>
            <a:off x="5994075" y="2020859"/>
            <a:ext cx="338554" cy="461665"/>
          </a:xfrm>
          <a:prstGeom prst="rect">
            <a:avLst/>
          </a:prstGeom>
          <a:noFill/>
        </p:spPr>
        <p:txBody>
          <a:bodyPr wrap="none" rtlCol="0">
            <a:spAutoFit/>
          </a:bodyPr>
          <a:lstStyle/>
          <a:p>
            <a:r>
              <a:rPr lang="en-GB" sz="2400" dirty="0"/>
              <a:t>≈</a:t>
            </a:r>
          </a:p>
        </p:txBody>
      </p:sp>
      <p:cxnSp>
        <p:nvCxnSpPr>
          <p:cNvPr id="41" name="Straight Connector 40"/>
          <p:cNvCxnSpPr/>
          <p:nvPr/>
        </p:nvCxnSpPr>
        <p:spPr>
          <a:xfrm>
            <a:off x="7649669" y="2128151"/>
            <a:ext cx="41281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565653" y="1883306"/>
            <a:ext cx="180932" cy="276999"/>
          </a:xfrm>
          <a:prstGeom prst="rect">
            <a:avLst/>
          </a:prstGeom>
          <a:noFill/>
        </p:spPr>
        <p:txBody>
          <a:bodyPr wrap="square" rtlCol="0">
            <a:spAutoFit/>
          </a:bodyPr>
          <a:lstStyle/>
          <a:p>
            <a:r>
              <a:rPr lang="en-GB" sz="1200" dirty="0"/>
              <a:t>0</a:t>
            </a:r>
          </a:p>
        </p:txBody>
      </p:sp>
      <p:sp>
        <p:nvSpPr>
          <p:cNvPr id="44" name="TextBox 43"/>
          <p:cNvSpPr txBox="1"/>
          <p:nvPr/>
        </p:nvSpPr>
        <p:spPr>
          <a:xfrm>
            <a:off x="8086474" y="1883306"/>
            <a:ext cx="180932" cy="276999"/>
          </a:xfrm>
          <a:prstGeom prst="rect">
            <a:avLst/>
          </a:prstGeom>
          <a:noFill/>
        </p:spPr>
        <p:txBody>
          <a:bodyPr wrap="square" rtlCol="0">
            <a:spAutoFit/>
          </a:bodyPr>
          <a:lstStyle/>
          <a:p>
            <a:r>
              <a:rPr lang="en-GB" sz="1200" dirty="0"/>
              <a:t>1</a:t>
            </a:r>
          </a:p>
        </p:txBody>
      </p:sp>
      <p:sp>
        <p:nvSpPr>
          <p:cNvPr id="45" name="TextBox 44"/>
          <p:cNvSpPr txBox="1"/>
          <p:nvPr/>
        </p:nvSpPr>
        <p:spPr>
          <a:xfrm>
            <a:off x="8604485" y="1883306"/>
            <a:ext cx="180932" cy="276999"/>
          </a:xfrm>
          <a:prstGeom prst="rect">
            <a:avLst/>
          </a:prstGeom>
          <a:noFill/>
        </p:spPr>
        <p:txBody>
          <a:bodyPr wrap="square" rtlCol="0">
            <a:spAutoFit/>
          </a:bodyPr>
          <a:lstStyle/>
          <a:p>
            <a:r>
              <a:rPr lang="en-GB" sz="1200" dirty="0"/>
              <a:t>2</a:t>
            </a:r>
          </a:p>
        </p:txBody>
      </p:sp>
      <p:sp>
        <p:nvSpPr>
          <p:cNvPr id="48" name="TextBox 47"/>
          <p:cNvSpPr txBox="1"/>
          <p:nvPr/>
        </p:nvSpPr>
        <p:spPr>
          <a:xfrm>
            <a:off x="9115494" y="1883306"/>
            <a:ext cx="180932" cy="276999"/>
          </a:xfrm>
          <a:prstGeom prst="rect">
            <a:avLst/>
          </a:prstGeom>
          <a:noFill/>
        </p:spPr>
        <p:txBody>
          <a:bodyPr wrap="square" rtlCol="0">
            <a:spAutoFit/>
          </a:bodyPr>
          <a:lstStyle/>
          <a:p>
            <a:r>
              <a:rPr lang="en-GB" sz="1200" dirty="0"/>
              <a:t>3</a:t>
            </a:r>
          </a:p>
        </p:txBody>
      </p:sp>
      <p:sp>
        <p:nvSpPr>
          <p:cNvPr id="49" name="TextBox 48"/>
          <p:cNvSpPr txBox="1"/>
          <p:nvPr/>
        </p:nvSpPr>
        <p:spPr>
          <a:xfrm>
            <a:off x="9628565" y="1883306"/>
            <a:ext cx="180932" cy="276999"/>
          </a:xfrm>
          <a:prstGeom prst="rect">
            <a:avLst/>
          </a:prstGeom>
          <a:noFill/>
        </p:spPr>
        <p:txBody>
          <a:bodyPr wrap="square" rtlCol="0">
            <a:spAutoFit/>
          </a:bodyPr>
          <a:lstStyle/>
          <a:p>
            <a:r>
              <a:rPr lang="en-GB" sz="1200" dirty="0"/>
              <a:t>4</a:t>
            </a:r>
          </a:p>
        </p:txBody>
      </p:sp>
      <p:sp>
        <p:nvSpPr>
          <p:cNvPr id="50" name="TextBox 49"/>
          <p:cNvSpPr txBox="1"/>
          <p:nvPr/>
        </p:nvSpPr>
        <p:spPr>
          <a:xfrm>
            <a:off x="10136412" y="1883306"/>
            <a:ext cx="180932" cy="276999"/>
          </a:xfrm>
          <a:prstGeom prst="rect">
            <a:avLst/>
          </a:prstGeom>
          <a:noFill/>
        </p:spPr>
        <p:txBody>
          <a:bodyPr wrap="square" rtlCol="0">
            <a:spAutoFit/>
          </a:bodyPr>
          <a:lstStyle/>
          <a:p>
            <a:r>
              <a:rPr lang="en-GB" sz="1200" dirty="0"/>
              <a:t>5</a:t>
            </a:r>
          </a:p>
        </p:txBody>
      </p:sp>
      <p:sp>
        <p:nvSpPr>
          <p:cNvPr id="59" name="TextBox 58"/>
          <p:cNvSpPr txBox="1"/>
          <p:nvPr/>
        </p:nvSpPr>
        <p:spPr>
          <a:xfrm>
            <a:off x="10641008" y="1883306"/>
            <a:ext cx="180932" cy="276999"/>
          </a:xfrm>
          <a:prstGeom prst="rect">
            <a:avLst/>
          </a:prstGeom>
          <a:noFill/>
        </p:spPr>
        <p:txBody>
          <a:bodyPr wrap="square" rtlCol="0">
            <a:spAutoFit/>
          </a:bodyPr>
          <a:lstStyle/>
          <a:p>
            <a:r>
              <a:rPr lang="en-GB" sz="1200" dirty="0"/>
              <a:t>6</a:t>
            </a:r>
          </a:p>
        </p:txBody>
      </p:sp>
      <p:sp>
        <p:nvSpPr>
          <p:cNvPr id="60" name="TextBox 59"/>
          <p:cNvSpPr txBox="1"/>
          <p:nvPr/>
        </p:nvSpPr>
        <p:spPr>
          <a:xfrm>
            <a:off x="11160285" y="1883306"/>
            <a:ext cx="180932" cy="276999"/>
          </a:xfrm>
          <a:prstGeom prst="rect">
            <a:avLst/>
          </a:prstGeom>
          <a:noFill/>
        </p:spPr>
        <p:txBody>
          <a:bodyPr wrap="square" rtlCol="0">
            <a:spAutoFit/>
          </a:bodyPr>
          <a:lstStyle/>
          <a:p>
            <a:r>
              <a:rPr lang="en-GB" sz="1200" dirty="0"/>
              <a:t>7</a:t>
            </a:r>
          </a:p>
        </p:txBody>
      </p:sp>
      <p:sp>
        <p:nvSpPr>
          <p:cNvPr id="61" name="TextBox 60"/>
          <p:cNvSpPr txBox="1"/>
          <p:nvPr/>
        </p:nvSpPr>
        <p:spPr>
          <a:xfrm>
            <a:off x="11683447" y="1883306"/>
            <a:ext cx="180932" cy="276999"/>
          </a:xfrm>
          <a:prstGeom prst="rect">
            <a:avLst/>
          </a:prstGeom>
          <a:noFill/>
        </p:spPr>
        <p:txBody>
          <a:bodyPr wrap="square" rtlCol="0">
            <a:spAutoFit/>
          </a:bodyPr>
          <a:lstStyle/>
          <a:p>
            <a:r>
              <a:rPr lang="en-GB" sz="1200" dirty="0"/>
              <a:t>8</a:t>
            </a:r>
          </a:p>
        </p:txBody>
      </p:sp>
      <p:cxnSp>
        <p:nvCxnSpPr>
          <p:cNvPr id="71" name="Straight Arrow Connector 70"/>
          <p:cNvCxnSpPr/>
          <p:nvPr/>
        </p:nvCxnSpPr>
        <p:spPr>
          <a:xfrm>
            <a:off x="11777798" y="2128151"/>
            <a:ext cx="0" cy="1215340"/>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11341217" y="3347499"/>
            <a:ext cx="921094" cy="400110"/>
          </a:xfrm>
          <a:prstGeom prst="rect">
            <a:avLst/>
          </a:prstGeom>
          <a:noFill/>
        </p:spPr>
        <p:txBody>
          <a:bodyPr wrap="square" rtlCol="0">
            <a:spAutoFit/>
          </a:bodyPr>
          <a:lstStyle/>
          <a:p>
            <a:pPr algn="ctr"/>
            <a:r>
              <a:rPr lang="en-GB" sz="2000" b="1" i="1" dirty="0">
                <a:solidFill>
                  <a:srgbClr val="FF0000"/>
                </a:solidFill>
              </a:rPr>
              <a:t>F</a:t>
            </a:r>
            <a:r>
              <a:rPr lang="en-GB" sz="2000" b="1" baseline="-25000" dirty="0">
                <a:solidFill>
                  <a:srgbClr val="FF0000"/>
                </a:solidFill>
              </a:rPr>
              <a:t>8 </a:t>
            </a:r>
            <a:r>
              <a:rPr lang="en-GB" sz="2000" b="1" baseline="30000" dirty="0">
                <a:solidFill>
                  <a:srgbClr val="FF0000"/>
                </a:solidFill>
              </a:rPr>
              <a:t>1</a:t>
            </a:r>
          </a:p>
        </p:txBody>
      </p:sp>
      <p:cxnSp>
        <p:nvCxnSpPr>
          <p:cNvPr id="67" name="Straight Connector 66"/>
          <p:cNvCxnSpPr/>
          <p:nvPr/>
        </p:nvCxnSpPr>
        <p:spPr>
          <a:xfrm>
            <a:off x="490099" y="2128151"/>
            <a:ext cx="41281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1527978" y="2128151"/>
            <a:ext cx="0" cy="381036"/>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06083" y="1883306"/>
            <a:ext cx="180932" cy="276999"/>
          </a:xfrm>
          <a:prstGeom prst="rect">
            <a:avLst/>
          </a:prstGeom>
          <a:noFill/>
        </p:spPr>
        <p:txBody>
          <a:bodyPr wrap="square" rtlCol="0">
            <a:spAutoFit/>
          </a:bodyPr>
          <a:lstStyle/>
          <a:p>
            <a:r>
              <a:rPr lang="en-GB" sz="1200" dirty="0"/>
              <a:t>0</a:t>
            </a:r>
          </a:p>
        </p:txBody>
      </p:sp>
      <p:sp>
        <p:nvSpPr>
          <p:cNvPr id="70" name="TextBox 69"/>
          <p:cNvSpPr txBox="1"/>
          <p:nvPr/>
        </p:nvSpPr>
        <p:spPr>
          <a:xfrm>
            <a:off x="926904" y="1883306"/>
            <a:ext cx="180932" cy="276999"/>
          </a:xfrm>
          <a:prstGeom prst="rect">
            <a:avLst/>
          </a:prstGeom>
          <a:noFill/>
        </p:spPr>
        <p:txBody>
          <a:bodyPr wrap="square" rtlCol="0">
            <a:spAutoFit/>
          </a:bodyPr>
          <a:lstStyle/>
          <a:p>
            <a:r>
              <a:rPr lang="en-GB" sz="1200" dirty="0"/>
              <a:t>1</a:t>
            </a:r>
          </a:p>
        </p:txBody>
      </p:sp>
      <p:sp>
        <p:nvSpPr>
          <p:cNvPr id="73" name="TextBox 72"/>
          <p:cNvSpPr txBox="1"/>
          <p:nvPr/>
        </p:nvSpPr>
        <p:spPr>
          <a:xfrm>
            <a:off x="1444915" y="1883306"/>
            <a:ext cx="180932" cy="276999"/>
          </a:xfrm>
          <a:prstGeom prst="rect">
            <a:avLst/>
          </a:prstGeom>
          <a:noFill/>
        </p:spPr>
        <p:txBody>
          <a:bodyPr wrap="square" rtlCol="0">
            <a:spAutoFit/>
          </a:bodyPr>
          <a:lstStyle/>
          <a:p>
            <a:r>
              <a:rPr lang="en-GB" sz="1200" dirty="0"/>
              <a:t>2</a:t>
            </a:r>
          </a:p>
        </p:txBody>
      </p:sp>
      <p:sp>
        <p:nvSpPr>
          <p:cNvPr id="83" name="TextBox 82"/>
          <p:cNvSpPr txBox="1"/>
          <p:nvPr/>
        </p:nvSpPr>
        <p:spPr>
          <a:xfrm>
            <a:off x="1955924" y="1883306"/>
            <a:ext cx="180932" cy="276999"/>
          </a:xfrm>
          <a:prstGeom prst="rect">
            <a:avLst/>
          </a:prstGeom>
          <a:noFill/>
        </p:spPr>
        <p:txBody>
          <a:bodyPr wrap="square" rtlCol="0">
            <a:spAutoFit/>
          </a:bodyPr>
          <a:lstStyle/>
          <a:p>
            <a:r>
              <a:rPr lang="en-GB" sz="1200" dirty="0"/>
              <a:t>3</a:t>
            </a:r>
          </a:p>
        </p:txBody>
      </p:sp>
      <p:sp>
        <p:nvSpPr>
          <p:cNvPr id="84" name="TextBox 83"/>
          <p:cNvSpPr txBox="1"/>
          <p:nvPr/>
        </p:nvSpPr>
        <p:spPr>
          <a:xfrm>
            <a:off x="2468995" y="1883306"/>
            <a:ext cx="180932" cy="276999"/>
          </a:xfrm>
          <a:prstGeom prst="rect">
            <a:avLst/>
          </a:prstGeom>
          <a:noFill/>
        </p:spPr>
        <p:txBody>
          <a:bodyPr wrap="square" rtlCol="0">
            <a:spAutoFit/>
          </a:bodyPr>
          <a:lstStyle/>
          <a:p>
            <a:r>
              <a:rPr lang="en-GB" sz="1200" dirty="0"/>
              <a:t>4</a:t>
            </a:r>
          </a:p>
        </p:txBody>
      </p:sp>
      <p:sp>
        <p:nvSpPr>
          <p:cNvPr id="85" name="TextBox 84"/>
          <p:cNvSpPr txBox="1"/>
          <p:nvPr/>
        </p:nvSpPr>
        <p:spPr>
          <a:xfrm>
            <a:off x="2976842" y="1883306"/>
            <a:ext cx="180932" cy="276999"/>
          </a:xfrm>
          <a:prstGeom prst="rect">
            <a:avLst/>
          </a:prstGeom>
          <a:noFill/>
        </p:spPr>
        <p:txBody>
          <a:bodyPr wrap="square" rtlCol="0">
            <a:spAutoFit/>
          </a:bodyPr>
          <a:lstStyle/>
          <a:p>
            <a:r>
              <a:rPr lang="en-GB" sz="1200" dirty="0"/>
              <a:t>5</a:t>
            </a:r>
          </a:p>
        </p:txBody>
      </p:sp>
      <p:sp>
        <p:nvSpPr>
          <p:cNvPr id="86" name="TextBox 85"/>
          <p:cNvSpPr txBox="1"/>
          <p:nvPr/>
        </p:nvSpPr>
        <p:spPr>
          <a:xfrm>
            <a:off x="3481438" y="1883306"/>
            <a:ext cx="180932" cy="276999"/>
          </a:xfrm>
          <a:prstGeom prst="rect">
            <a:avLst/>
          </a:prstGeom>
          <a:noFill/>
        </p:spPr>
        <p:txBody>
          <a:bodyPr wrap="square" rtlCol="0">
            <a:spAutoFit/>
          </a:bodyPr>
          <a:lstStyle/>
          <a:p>
            <a:r>
              <a:rPr lang="en-GB" sz="1200" dirty="0"/>
              <a:t>6</a:t>
            </a:r>
          </a:p>
        </p:txBody>
      </p:sp>
      <p:sp>
        <p:nvSpPr>
          <p:cNvPr id="87" name="TextBox 86"/>
          <p:cNvSpPr txBox="1"/>
          <p:nvPr/>
        </p:nvSpPr>
        <p:spPr>
          <a:xfrm>
            <a:off x="4000715" y="1883306"/>
            <a:ext cx="180932" cy="276999"/>
          </a:xfrm>
          <a:prstGeom prst="rect">
            <a:avLst/>
          </a:prstGeom>
          <a:noFill/>
        </p:spPr>
        <p:txBody>
          <a:bodyPr wrap="square" rtlCol="0">
            <a:spAutoFit/>
          </a:bodyPr>
          <a:lstStyle/>
          <a:p>
            <a:r>
              <a:rPr lang="en-GB" sz="1200" dirty="0"/>
              <a:t>7</a:t>
            </a:r>
          </a:p>
        </p:txBody>
      </p:sp>
      <p:sp>
        <p:nvSpPr>
          <p:cNvPr id="98" name="TextBox 97"/>
          <p:cNvSpPr txBox="1"/>
          <p:nvPr/>
        </p:nvSpPr>
        <p:spPr>
          <a:xfrm>
            <a:off x="4523877" y="1883306"/>
            <a:ext cx="180932" cy="276999"/>
          </a:xfrm>
          <a:prstGeom prst="rect">
            <a:avLst/>
          </a:prstGeom>
          <a:noFill/>
        </p:spPr>
        <p:txBody>
          <a:bodyPr wrap="square" rtlCol="0">
            <a:spAutoFit/>
          </a:bodyPr>
          <a:lstStyle/>
          <a:p>
            <a:r>
              <a:rPr lang="en-GB" sz="1200" dirty="0"/>
              <a:t>8</a:t>
            </a:r>
          </a:p>
        </p:txBody>
      </p:sp>
      <p:sp>
        <p:nvSpPr>
          <p:cNvPr id="99" name="TextBox 98"/>
          <p:cNvSpPr txBox="1"/>
          <p:nvPr/>
        </p:nvSpPr>
        <p:spPr>
          <a:xfrm>
            <a:off x="1314176" y="2482524"/>
            <a:ext cx="921094" cy="276999"/>
          </a:xfrm>
          <a:prstGeom prst="rect">
            <a:avLst/>
          </a:prstGeom>
          <a:noFill/>
        </p:spPr>
        <p:txBody>
          <a:bodyPr wrap="square" rtlCol="0">
            <a:spAutoFit/>
          </a:bodyPr>
          <a:lstStyle/>
          <a:p>
            <a:r>
              <a:rPr lang="en-GB" sz="1200" dirty="0"/>
              <a:t>$200</a:t>
            </a:r>
          </a:p>
        </p:txBody>
      </p:sp>
      <p:cxnSp>
        <p:nvCxnSpPr>
          <p:cNvPr id="100" name="Straight Arrow Connector 99"/>
          <p:cNvCxnSpPr/>
          <p:nvPr/>
        </p:nvCxnSpPr>
        <p:spPr>
          <a:xfrm>
            <a:off x="1019497" y="2128151"/>
            <a:ext cx="0" cy="381036"/>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805695" y="2482524"/>
            <a:ext cx="921094" cy="276999"/>
          </a:xfrm>
          <a:prstGeom prst="rect">
            <a:avLst/>
          </a:prstGeom>
          <a:noFill/>
        </p:spPr>
        <p:txBody>
          <a:bodyPr wrap="square" rtlCol="0">
            <a:spAutoFit/>
          </a:bodyPr>
          <a:lstStyle/>
          <a:p>
            <a:r>
              <a:rPr lang="en-GB" sz="1200" dirty="0"/>
              <a:t>$200</a:t>
            </a:r>
          </a:p>
        </p:txBody>
      </p:sp>
      <p:cxnSp>
        <p:nvCxnSpPr>
          <p:cNvPr id="102" name="Straight Arrow Connector 101"/>
          <p:cNvCxnSpPr/>
          <p:nvPr/>
        </p:nvCxnSpPr>
        <p:spPr>
          <a:xfrm>
            <a:off x="490099" y="2128151"/>
            <a:ext cx="0" cy="381036"/>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276297" y="2482524"/>
            <a:ext cx="921094" cy="276999"/>
          </a:xfrm>
          <a:prstGeom prst="rect">
            <a:avLst/>
          </a:prstGeom>
          <a:noFill/>
        </p:spPr>
        <p:txBody>
          <a:bodyPr wrap="square" rtlCol="0">
            <a:spAutoFit/>
          </a:bodyPr>
          <a:lstStyle/>
          <a:p>
            <a:r>
              <a:rPr lang="en-GB" sz="1200" dirty="0"/>
              <a:t>$200</a:t>
            </a:r>
          </a:p>
        </p:txBody>
      </p:sp>
      <p:cxnSp>
        <p:nvCxnSpPr>
          <p:cNvPr id="104" name="Straight Arrow Connector 103"/>
          <p:cNvCxnSpPr/>
          <p:nvPr/>
        </p:nvCxnSpPr>
        <p:spPr>
          <a:xfrm>
            <a:off x="4618228" y="2128151"/>
            <a:ext cx="0" cy="1215340"/>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4181647" y="3347499"/>
            <a:ext cx="921094" cy="400110"/>
          </a:xfrm>
          <a:prstGeom prst="rect">
            <a:avLst/>
          </a:prstGeom>
          <a:noFill/>
        </p:spPr>
        <p:txBody>
          <a:bodyPr wrap="square" rtlCol="0">
            <a:spAutoFit/>
          </a:bodyPr>
          <a:lstStyle/>
          <a:p>
            <a:pPr algn="ctr"/>
            <a:r>
              <a:rPr lang="en-GB" sz="2000" b="1" i="1" dirty="0">
                <a:solidFill>
                  <a:srgbClr val="FF0000"/>
                </a:solidFill>
              </a:rPr>
              <a:t>F</a:t>
            </a:r>
            <a:r>
              <a:rPr lang="en-GB" sz="2000" b="1" baseline="-25000" dirty="0">
                <a:solidFill>
                  <a:srgbClr val="FF0000"/>
                </a:solidFill>
              </a:rPr>
              <a:t>8 </a:t>
            </a:r>
            <a:r>
              <a:rPr lang="en-GB" sz="2000" b="1" baseline="30000" dirty="0">
                <a:solidFill>
                  <a:srgbClr val="FF0000"/>
                </a:solidFill>
              </a:rPr>
              <a:t>1</a:t>
            </a:r>
          </a:p>
        </p:txBody>
      </p:sp>
      <p:sp>
        <p:nvSpPr>
          <p:cNvPr id="109" name="TextBox 108"/>
          <p:cNvSpPr txBox="1"/>
          <p:nvPr/>
        </p:nvSpPr>
        <p:spPr>
          <a:xfrm>
            <a:off x="5194291" y="2519877"/>
            <a:ext cx="2241576" cy="400110"/>
          </a:xfrm>
          <a:prstGeom prst="rect">
            <a:avLst/>
          </a:prstGeom>
          <a:noFill/>
        </p:spPr>
        <p:txBody>
          <a:bodyPr wrap="none" rtlCol="0">
            <a:spAutoFit/>
          </a:bodyPr>
          <a:lstStyle/>
          <a:p>
            <a:r>
              <a:rPr lang="en-GB" sz="2000" b="1" i="1" dirty="0">
                <a:solidFill>
                  <a:srgbClr val="FFC000"/>
                </a:solidFill>
              </a:rPr>
              <a:t>F</a:t>
            </a:r>
            <a:r>
              <a:rPr lang="en-GB" sz="2000" b="1" baseline="-25000" dirty="0">
                <a:solidFill>
                  <a:srgbClr val="FFC000"/>
                </a:solidFill>
              </a:rPr>
              <a:t>2</a:t>
            </a:r>
            <a:r>
              <a:rPr lang="en-GB" sz="2000" b="1" dirty="0">
                <a:solidFill>
                  <a:srgbClr val="FFC000"/>
                </a:solidFill>
              </a:rPr>
              <a:t> </a:t>
            </a:r>
            <a:r>
              <a:rPr lang="en-GB" sz="2000" dirty="0"/>
              <a:t>= $200(F/A,8%,3)</a:t>
            </a:r>
          </a:p>
        </p:txBody>
      </p:sp>
      <p:cxnSp>
        <p:nvCxnSpPr>
          <p:cNvPr id="110" name="Straight Arrow Connector 109"/>
          <p:cNvCxnSpPr/>
          <p:nvPr/>
        </p:nvCxnSpPr>
        <p:spPr>
          <a:xfrm>
            <a:off x="8733954" y="2125341"/>
            <a:ext cx="0" cy="912481"/>
          </a:xfrm>
          <a:prstGeom prst="straightConnector1">
            <a:avLst/>
          </a:prstGeom>
          <a:ln w="38100">
            <a:solidFill>
              <a:srgbClr val="FFC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8408490" y="3028808"/>
            <a:ext cx="629820" cy="261610"/>
          </a:xfrm>
          <a:prstGeom prst="rect">
            <a:avLst/>
          </a:prstGeom>
          <a:noFill/>
        </p:spPr>
        <p:txBody>
          <a:bodyPr wrap="square" rtlCol="0">
            <a:spAutoFit/>
          </a:bodyPr>
          <a:lstStyle/>
          <a:p>
            <a:pPr algn="ctr"/>
            <a:r>
              <a:rPr lang="en-GB" sz="1100" b="1" i="1" dirty="0">
                <a:solidFill>
                  <a:srgbClr val="FFC000"/>
                </a:solidFill>
              </a:rPr>
              <a:t>F</a:t>
            </a:r>
            <a:r>
              <a:rPr lang="en-GB" sz="1100" b="1" baseline="-25000" dirty="0">
                <a:solidFill>
                  <a:srgbClr val="FFC000"/>
                </a:solidFill>
              </a:rPr>
              <a:t>2</a:t>
            </a:r>
          </a:p>
        </p:txBody>
      </p:sp>
      <p:cxnSp>
        <p:nvCxnSpPr>
          <p:cNvPr id="112" name="Straight Arrow Connector 111"/>
          <p:cNvCxnSpPr/>
          <p:nvPr/>
        </p:nvCxnSpPr>
        <p:spPr>
          <a:xfrm>
            <a:off x="5106135" y="2958157"/>
            <a:ext cx="24073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8471686" y="3767489"/>
            <a:ext cx="3299517" cy="461665"/>
          </a:xfrm>
          <a:prstGeom prst="rect">
            <a:avLst/>
          </a:prstGeom>
          <a:noFill/>
        </p:spPr>
        <p:txBody>
          <a:bodyPr wrap="square" rtlCol="0">
            <a:spAutoFit/>
          </a:bodyPr>
          <a:lstStyle/>
          <a:p>
            <a:pPr marL="449263" indent="-449263"/>
            <a:r>
              <a:rPr lang="en-GB" sz="2400" b="1" i="1" dirty="0">
                <a:solidFill>
                  <a:srgbClr val="FF0000"/>
                </a:solidFill>
              </a:rPr>
              <a:t>F</a:t>
            </a:r>
            <a:r>
              <a:rPr lang="en-GB" sz="2400" b="1" baseline="-25000" dirty="0">
                <a:solidFill>
                  <a:srgbClr val="FF0000"/>
                </a:solidFill>
              </a:rPr>
              <a:t>8</a:t>
            </a:r>
            <a:r>
              <a:rPr lang="en-GB" sz="2400" b="1" baseline="30000" dirty="0">
                <a:solidFill>
                  <a:srgbClr val="FF0000"/>
                </a:solidFill>
              </a:rPr>
              <a:t>1</a:t>
            </a:r>
            <a:r>
              <a:rPr lang="en-GB" sz="2400" dirty="0"/>
              <a:t> = $</a:t>
            </a:r>
            <a:r>
              <a:rPr lang="en-GB" sz="2400" b="1" i="1" dirty="0">
                <a:solidFill>
                  <a:srgbClr val="FFC000"/>
                </a:solidFill>
              </a:rPr>
              <a:t>F</a:t>
            </a:r>
            <a:r>
              <a:rPr lang="en-GB" sz="2400" b="1" baseline="-25000" dirty="0">
                <a:solidFill>
                  <a:srgbClr val="FFC000"/>
                </a:solidFill>
              </a:rPr>
              <a:t>2</a:t>
            </a:r>
            <a:r>
              <a:rPr lang="en-GB" sz="2400" dirty="0"/>
              <a:t>(F/P, 8%, 6)</a:t>
            </a:r>
          </a:p>
        </p:txBody>
      </p:sp>
      <p:sp>
        <p:nvSpPr>
          <p:cNvPr id="8" name="Right Brace 7"/>
          <p:cNvSpPr/>
          <p:nvPr/>
        </p:nvSpPr>
        <p:spPr>
          <a:xfrm rot="5400000">
            <a:off x="10104102" y="841621"/>
            <a:ext cx="312011" cy="294938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4" name="TextBox 113"/>
          <p:cNvSpPr txBox="1"/>
          <p:nvPr/>
        </p:nvSpPr>
        <p:spPr>
          <a:xfrm>
            <a:off x="9954384" y="2511352"/>
            <a:ext cx="693372" cy="276999"/>
          </a:xfrm>
          <a:prstGeom prst="rect">
            <a:avLst/>
          </a:prstGeom>
          <a:noFill/>
        </p:spPr>
        <p:txBody>
          <a:bodyPr wrap="square" rtlCol="0">
            <a:spAutoFit/>
          </a:bodyPr>
          <a:lstStyle/>
          <a:p>
            <a:r>
              <a:rPr lang="en-GB" sz="1200" dirty="0"/>
              <a:t>6 years</a:t>
            </a:r>
          </a:p>
        </p:txBody>
      </p:sp>
      <p:sp>
        <p:nvSpPr>
          <p:cNvPr id="115" name="TextBox 114"/>
          <p:cNvSpPr txBox="1"/>
          <p:nvPr/>
        </p:nvSpPr>
        <p:spPr>
          <a:xfrm>
            <a:off x="8471686" y="4424164"/>
            <a:ext cx="3299517" cy="1938992"/>
          </a:xfrm>
          <a:prstGeom prst="rect">
            <a:avLst/>
          </a:prstGeom>
          <a:noFill/>
        </p:spPr>
        <p:txBody>
          <a:bodyPr wrap="square" rtlCol="0">
            <a:spAutoFit/>
          </a:bodyPr>
          <a:lstStyle/>
          <a:p>
            <a:r>
              <a:rPr lang="en-GB" sz="2400" dirty="0"/>
              <a:t>Note that,</a:t>
            </a:r>
            <a:r>
              <a:rPr lang="en-GB" sz="2400" b="1" i="1" dirty="0">
                <a:solidFill>
                  <a:srgbClr val="FFC000"/>
                </a:solidFill>
              </a:rPr>
              <a:t> F</a:t>
            </a:r>
            <a:r>
              <a:rPr lang="en-GB" sz="2400" b="1" baseline="-25000" dirty="0">
                <a:solidFill>
                  <a:srgbClr val="FFC000"/>
                </a:solidFill>
              </a:rPr>
              <a:t>2</a:t>
            </a:r>
            <a:r>
              <a:rPr lang="en-GB" sz="2400" dirty="0"/>
              <a:t> now becomes present value while finding its future equivalent at the end of year 8 (</a:t>
            </a:r>
            <a:r>
              <a:rPr lang="en-GB" sz="2400" b="1" i="1" dirty="0">
                <a:solidFill>
                  <a:srgbClr val="FF0000"/>
                </a:solidFill>
              </a:rPr>
              <a:t>F</a:t>
            </a:r>
            <a:r>
              <a:rPr lang="en-GB" sz="2400" b="1" baseline="-25000" dirty="0">
                <a:solidFill>
                  <a:srgbClr val="FF0000"/>
                </a:solidFill>
              </a:rPr>
              <a:t>8 </a:t>
            </a:r>
            <a:r>
              <a:rPr lang="en-GB" sz="2400" b="1" baseline="30000" dirty="0">
                <a:solidFill>
                  <a:srgbClr val="FF0000"/>
                </a:solidFill>
              </a:rPr>
              <a:t>1</a:t>
            </a:r>
            <a:r>
              <a:rPr lang="en-GB" sz="2400" dirty="0"/>
              <a:t>).</a:t>
            </a:r>
          </a:p>
        </p:txBody>
      </p:sp>
    </p:spTree>
    <p:extLst>
      <p:ext uri="{BB962C8B-B14F-4D97-AF65-F5344CB8AC3E}">
        <p14:creationId xmlns:p14="http://schemas.microsoft.com/office/powerpoint/2010/main" val="187591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Solution 2 (cont’d)</a:t>
            </a:r>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11</a:t>
            </a:fld>
            <a:endParaRPr lang="en-GB"/>
          </a:p>
        </p:txBody>
      </p:sp>
      <p:sp>
        <p:nvSpPr>
          <p:cNvPr id="39" name="TextBox 38"/>
          <p:cNvSpPr txBox="1"/>
          <p:nvPr/>
        </p:nvSpPr>
        <p:spPr>
          <a:xfrm>
            <a:off x="5876051" y="2020859"/>
            <a:ext cx="338554" cy="461665"/>
          </a:xfrm>
          <a:prstGeom prst="rect">
            <a:avLst/>
          </a:prstGeom>
          <a:noFill/>
        </p:spPr>
        <p:txBody>
          <a:bodyPr wrap="none" rtlCol="0">
            <a:spAutoFit/>
          </a:bodyPr>
          <a:lstStyle/>
          <a:p>
            <a:r>
              <a:rPr lang="en-GB" sz="2400" dirty="0"/>
              <a:t>≈</a:t>
            </a:r>
          </a:p>
        </p:txBody>
      </p:sp>
      <p:cxnSp>
        <p:nvCxnSpPr>
          <p:cNvPr id="41" name="Straight Connector 40"/>
          <p:cNvCxnSpPr/>
          <p:nvPr/>
        </p:nvCxnSpPr>
        <p:spPr>
          <a:xfrm>
            <a:off x="7511645" y="2128151"/>
            <a:ext cx="445146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750961" y="1883306"/>
            <a:ext cx="180932" cy="276999"/>
          </a:xfrm>
          <a:prstGeom prst="rect">
            <a:avLst/>
          </a:prstGeom>
          <a:noFill/>
        </p:spPr>
        <p:txBody>
          <a:bodyPr wrap="square" rtlCol="0">
            <a:spAutoFit/>
          </a:bodyPr>
          <a:lstStyle/>
          <a:p>
            <a:r>
              <a:rPr lang="en-GB" sz="1200" dirty="0"/>
              <a:t>0</a:t>
            </a:r>
          </a:p>
        </p:txBody>
      </p:sp>
      <p:sp>
        <p:nvSpPr>
          <p:cNvPr id="44" name="TextBox 43"/>
          <p:cNvSpPr txBox="1"/>
          <p:nvPr/>
        </p:nvSpPr>
        <p:spPr>
          <a:xfrm>
            <a:off x="8271782" y="1883306"/>
            <a:ext cx="180932" cy="276999"/>
          </a:xfrm>
          <a:prstGeom prst="rect">
            <a:avLst/>
          </a:prstGeom>
          <a:noFill/>
        </p:spPr>
        <p:txBody>
          <a:bodyPr wrap="square" rtlCol="0">
            <a:spAutoFit/>
          </a:bodyPr>
          <a:lstStyle/>
          <a:p>
            <a:r>
              <a:rPr lang="en-GB" sz="1200" dirty="0"/>
              <a:t>1</a:t>
            </a:r>
          </a:p>
        </p:txBody>
      </p:sp>
      <p:sp>
        <p:nvSpPr>
          <p:cNvPr id="45" name="TextBox 44"/>
          <p:cNvSpPr txBox="1"/>
          <p:nvPr/>
        </p:nvSpPr>
        <p:spPr>
          <a:xfrm>
            <a:off x="8789793" y="1883306"/>
            <a:ext cx="180932" cy="276999"/>
          </a:xfrm>
          <a:prstGeom prst="rect">
            <a:avLst/>
          </a:prstGeom>
          <a:noFill/>
        </p:spPr>
        <p:txBody>
          <a:bodyPr wrap="square" rtlCol="0">
            <a:spAutoFit/>
          </a:bodyPr>
          <a:lstStyle/>
          <a:p>
            <a:r>
              <a:rPr lang="en-GB" sz="1200" dirty="0"/>
              <a:t>2</a:t>
            </a:r>
          </a:p>
        </p:txBody>
      </p:sp>
      <p:sp>
        <p:nvSpPr>
          <p:cNvPr id="48" name="TextBox 47"/>
          <p:cNvSpPr txBox="1"/>
          <p:nvPr/>
        </p:nvSpPr>
        <p:spPr>
          <a:xfrm>
            <a:off x="9300802" y="1883306"/>
            <a:ext cx="180932" cy="276999"/>
          </a:xfrm>
          <a:prstGeom prst="rect">
            <a:avLst/>
          </a:prstGeom>
          <a:noFill/>
        </p:spPr>
        <p:txBody>
          <a:bodyPr wrap="square" rtlCol="0">
            <a:spAutoFit/>
          </a:bodyPr>
          <a:lstStyle/>
          <a:p>
            <a:r>
              <a:rPr lang="en-GB" sz="1200" dirty="0"/>
              <a:t>3</a:t>
            </a:r>
          </a:p>
        </p:txBody>
      </p:sp>
      <p:sp>
        <p:nvSpPr>
          <p:cNvPr id="49" name="TextBox 48"/>
          <p:cNvSpPr txBox="1"/>
          <p:nvPr/>
        </p:nvSpPr>
        <p:spPr>
          <a:xfrm>
            <a:off x="9813873" y="1883306"/>
            <a:ext cx="180932" cy="276999"/>
          </a:xfrm>
          <a:prstGeom prst="rect">
            <a:avLst/>
          </a:prstGeom>
          <a:noFill/>
        </p:spPr>
        <p:txBody>
          <a:bodyPr wrap="square" rtlCol="0">
            <a:spAutoFit/>
          </a:bodyPr>
          <a:lstStyle/>
          <a:p>
            <a:r>
              <a:rPr lang="en-GB" sz="1200" dirty="0"/>
              <a:t>4</a:t>
            </a:r>
          </a:p>
        </p:txBody>
      </p:sp>
      <p:sp>
        <p:nvSpPr>
          <p:cNvPr id="50" name="TextBox 49"/>
          <p:cNvSpPr txBox="1"/>
          <p:nvPr/>
        </p:nvSpPr>
        <p:spPr>
          <a:xfrm>
            <a:off x="10321720" y="1883306"/>
            <a:ext cx="180932" cy="276999"/>
          </a:xfrm>
          <a:prstGeom prst="rect">
            <a:avLst/>
          </a:prstGeom>
          <a:noFill/>
        </p:spPr>
        <p:txBody>
          <a:bodyPr wrap="square" rtlCol="0">
            <a:spAutoFit/>
          </a:bodyPr>
          <a:lstStyle/>
          <a:p>
            <a:r>
              <a:rPr lang="en-GB" sz="1200" dirty="0"/>
              <a:t>5</a:t>
            </a:r>
          </a:p>
        </p:txBody>
      </p:sp>
      <p:sp>
        <p:nvSpPr>
          <p:cNvPr id="59" name="TextBox 58"/>
          <p:cNvSpPr txBox="1"/>
          <p:nvPr/>
        </p:nvSpPr>
        <p:spPr>
          <a:xfrm>
            <a:off x="10826316" y="1883306"/>
            <a:ext cx="180932" cy="276999"/>
          </a:xfrm>
          <a:prstGeom prst="rect">
            <a:avLst/>
          </a:prstGeom>
          <a:noFill/>
        </p:spPr>
        <p:txBody>
          <a:bodyPr wrap="square" rtlCol="0">
            <a:spAutoFit/>
          </a:bodyPr>
          <a:lstStyle/>
          <a:p>
            <a:r>
              <a:rPr lang="en-GB" sz="1200" dirty="0"/>
              <a:t>6</a:t>
            </a:r>
          </a:p>
        </p:txBody>
      </p:sp>
      <p:sp>
        <p:nvSpPr>
          <p:cNvPr id="60" name="TextBox 59"/>
          <p:cNvSpPr txBox="1"/>
          <p:nvPr/>
        </p:nvSpPr>
        <p:spPr>
          <a:xfrm>
            <a:off x="11345593" y="1883306"/>
            <a:ext cx="180932" cy="276999"/>
          </a:xfrm>
          <a:prstGeom prst="rect">
            <a:avLst/>
          </a:prstGeom>
          <a:noFill/>
        </p:spPr>
        <p:txBody>
          <a:bodyPr wrap="square" rtlCol="0">
            <a:spAutoFit/>
          </a:bodyPr>
          <a:lstStyle/>
          <a:p>
            <a:r>
              <a:rPr lang="en-GB" sz="1200" dirty="0"/>
              <a:t>7</a:t>
            </a:r>
          </a:p>
        </p:txBody>
      </p:sp>
      <p:sp>
        <p:nvSpPr>
          <p:cNvPr id="61" name="TextBox 60"/>
          <p:cNvSpPr txBox="1"/>
          <p:nvPr/>
        </p:nvSpPr>
        <p:spPr>
          <a:xfrm>
            <a:off x="11868755" y="1883306"/>
            <a:ext cx="180932" cy="276999"/>
          </a:xfrm>
          <a:prstGeom prst="rect">
            <a:avLst/>
          </a:prstGeom>
          <a:noFill/>
        </p:spPr>
        <p:txBody>
          <a:bodyPr wrap="square" rtlCol="0">
            <a:spAutoFit/>
          </a:bodyPr>
          <a:lstStyle/>
          <a:p>
            <a:r>
              <a:rPr lang="en-GB" sz="1200" dirty="0"/>
              <a:t>8</a:t>
            </a:r>
          </a:p>
        </p:txBody>
      </p:sp>
      <p:cxnSp>
        <p:nvCxnSpPr>
          <p:cNvPr id="71" name="Straight Arrow Connector 70"/>
          <p:cNvCxnSpPr/>
          <p:nvPr/>
        </p:nvCxnSpPr>
        <p:spPr>
          <a:xfrm>
            <a:off x="11963106" y="2128151"/>
            <a:ext cx="0" cy="1215340"/>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11526525" y="3347499"/>
            <a:ext cx="921094" cy="400110"/>
          </a:xfrm>
          <a:prstGeom prst="rect">
            <a:avLst/>
          </a:prstGeom>
          <a:noFill/>
        </p:spPr>
        <p:txBody>
          <a:bodyPr wrap="square" rtlCol="0">
            <a:spAutoFit/>
          </a:bodyPr>
          <a:lstStyle/>
          <a:p>
            <a:pPr algn="ctr"/>
            <a:r>
              <a:rPr lang="en-GB" sz="2000" b="1" i="1" dirty="0">
                <a:solidFill>
                  <a:srgbClr val="FF0000"/>
                </a:solidFill>
              </a:rPr>
              <a:t>F</a:t>
            </a:r>
            <a:r>
              <a:rPr lang="en-GB" sz="2000" b="1" baseline="-25000" dirty="0">
                <a:solidFill>
                  <a:srgbClr val="FF0000"/>
                </a:solidFill>
              </a:rPr>
              <a:t>8 </a:t>
            </a:r>
            <a:r>
              <a:rPr lang="en-GB" sz="2000" b="1" baseline="30000" dirty="0">
                <a:solidFill>
                  <a:srgbClr val="FF0000"/>
                </a:solidFill>
              </a:rPr>
              <a:t>1</a:t>
            </a:r>
          </a:p>
        </p:txBody>
      </p:sp>
      <p:cxnSp>
        <p:nvCxnSpPr>
          <p:cNvPr id="67" name="Straight Connector 66"/>
          <p:cNvCxnSpPr/>
          <p:nvPr/>
        </p:nvCxnSpPr>
        <p:spPr>
          <a:xfrm>
            <a:off x="490099" y="2128151"/>
            <a:ext cx="41281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1527978" y="2128151"/>
            <a:ext cx="0" cy="381036"/>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06083" y="1883306"/>
            <a:ext cx="180932" cy="276999"/>
          </a:xfrm>
          <a:prstGeom prst="rect">
            <a:avLst/>
          </a:prstGeom>
          <a:noFill/>
        </p:spPr>
        <p:txBody>
          <a:bodyPr wrap="square" rtlCol="0">
            <a:spAutoFit/>
          </a:bodyPr>
          <a:lstStyle/>
          <a:p>
            <a:r>
              <a:rPr lang="en-GB" sz="1200" dirty="0"/>
              <a:t>0</a:t>
            </a:r>
          </a:p>
        </p:txBody>
      </p:sp>
      <p:sp>
        <p:nvSpPr>
          <p:cNvPr id="70" name="TextBox 69"/>
          <p:cNvSpPr txBox="1"/>
          <p:nvPr/>
        </p:nvSpPr>
        <p:spPr>
          <a:xfrm>
            <a:off x="926904" y="1883306"/>
            <a:ext cx="180932" cy="276999"/>
          </a:xfrm>
          <a:prstGeom prst="rect">
            <a:avLst/>
          </a:prstGeom>
          <a:noFill/>
        </p:spPr>
        <p:txBody>
          <a:bodyPr wrap="square" rtlCol="0">
            <a:spAutoFit/>
          </a:bodyPr>
          <a:lstStyle/>
          <a:p>
            <a:r>
              <a:rPr lang="en-GB" sz="1200" dirty="0"/>
              <a:t>1</a:t>
            </a:r>
          </a:p>
        </p:txBody>
      </p:sp>
      <p:sp>
        <p:nvSpPr>
          <p:cNvPr id="73" name="TextBox 72"/>
          <p:cNvSpPr txBox="1"/>
          <p:nvPr/>
        </p:nvSpPr>
        <p:spPr>
          <a:xfrm>
            <a:off x="1444915" y="1883306"/>
            <a:ext cx="180932" cy="276999"/>
          </a:xfrm>
          <a:prstGeom prst="rect">
            <a:avLst/>
          </a:prstGeom>
          <a:noFill/>
        </p:spPr>
        <p:txBody>
          <a:bodyPr wrap="square" rtlCol="0">
            <a:spAutoFit/>
          </a:bodyPr>
          <a:lstStyle/>
          <a:p>
            <a:r>
              <a:rPr lang="en-GB" sz="1200" dirty="0"/>
              <a:t>2</a:t>
            </a:r>
          </a:p>
        </p:txBody>
      </p:sp>
      <p:sp>
        <p:nvSpPr>
          <p:cNvPr id="83" name="TextBox 82"/>
          <p:cNvSpPr txBox="1"/>
          <p:nvPr/>
        </p:nvSpPr>
        <p:spPr>
          <a:xfrm>
            <a:off x="1955924" y="1883306"/>
            <a:ext cx="180932" cy="276999"/>
          </a:xfrm>
          <a:prstGeom prst="rect">
            <a:avLst/>
          </a:prstGeom>
          <a:noFill/>
        </p:spPr>
        <p:txBody>
          <a:bodyPr wrap="square" rtlCol="0">
            <a:spAutoFit/>
          </a:bodyPr>
          <a:lstStyle/>
          <a:p>
            <a:r>
              <a:rPr lang="en-GB" sz="1200" dirty="0"/>
              <a:t>3</a:t>
            </a:r>
          </a:p>
        </p:txBody>
      </p:sp>
      <p:sp>
        <p:nvSpPr>
          <p:cNvPr id="84" name="TextBox 83"/>
          <p:cNvSpPr txBox="1"/>
          <p:nvPr/>
        </p:nvSpPr>
        <p:spPr>
          <a:xfrm>
            <a:off x="2468995" y="1883306"/>
            <a:ext cx="180932" cy="276999"/>
          </a:xfrm>
          <a:prstGeom prst="rect">
            <a:avLst/>
          </a:prstGeom>
          <a:noFill/>
        </p:spPr>
        <p:txBody>
          <a:bodyPr wrap="square" rtlCol="0">
            <a:spAutoFit/>
          </a:bodyPr>
          <a:lstStyle/>
          <a:p>
            <a:r>
              <a:rPr lang="en-GB" sz="1200" dirty="0"/>
              <a:t>4</a:t>
            </a:r>
          </a:p>
        </p:txBody>
      </p:sp>
      <p:sp>
        <p:nvSpPr>
          <p:cNvPr id="85" name="TextBox 84"/>
          <p:cNvSpPr txBox="1"/>
          <p:nvPr/>
        </p:nvSpPr>
        <p:spPr>
          <a:xfrm>
            <a:off x="2976842" y="1883306"/>
            <a:ext cx="180932" cy="276999"/>
          </a:xfrm>
          <a:prstGeom prst="rect">
            <a:avLst/>
          </a:prstGeom>
          <a:noFill/>
        </p:spPr>
        <p:txBody>
          <a:bodyPr wrap="square" rtlCol="0">
            <a:spAutoFit/>
          </a:bodyPr>
          <a:lstStyle/>
          <a:p>
            <a:r>
              <a:rPr lang="en-GB" sz="1200" dirty="0"/>
              <a:t>5</a:t>
            </a:r>
          </a:p>
        </p:txBody>
      </p:sp>
      <p:sp>
        <p:nvSpPr>
          <p:cNvPr id="86" name="TextBox 85"/>
          <p:cNvSpPr txBox="1"/>
          <p:nvPr/>
        </p:nvSpPr>
        <p:spPr>
          <a:xfrm>
            <a:off x="3481438" y="1883306"/>
            <a:ext cx="180932" cy="276999"/>
          </a:xfrm>
          <a:prstGeom prst="rect">
            <a:avLst/>
          </a:prstGeom>
          <a:noFill/>
        </p:spPr>
        <p:txBody>
          <a:bodyPr wrap="square" rtlCol="0">
            <a:spAutoFit/>
          </a:bodyPr>
          <a:lstStyle/>
          <a:p>
            <a:r>
              <a:rPr lang="en-GB" sz="1200" dirty="0"/>
              <a:t>6</a:t>
            </a:r>
          </a:p>
        </p:txBody>
      </p:sp>
      <p:sp>
        <p:nvSpPr>
          <p:cNvPr id="87" name="TextBox 86"/>
          <p:cNvSpPr txBox="1"/>
          <p:nvPr/>
        </p:nvSpPr>
        <p:spPr>
          <a:xfrm>
            <a:off x="4000715" y="1883306"/>
            <a:ext cx="180932" cy="276999"/>
          </a:xfrm>
          <a:prstGeom prst="rect">
            <a:avLst/>
          </a:prstGeom>
          <a:noFill/>
        </p:spPr>
        <p:txBody>
          <a:bodyPr wrap="square" rtlCol="0">
            <a:spAutoFit/>
          </a:bodyPr>
          <a:lstStyle/>
          <a:p>
            <a:r>
              <a:rPr lang="en-GB" sz="1200" dirty="0"/>
              <a:t>7</a:t>
            </a:r>
          </a:p>
        </p:txBody>
      </p:sp>
      <p:sp>
        <p:nvSpPr>
          <p:cNvPr id="98" name="TextBox 97"/>
          <p:cNvSpPr txBox="1"/>
          <p:nvPr/>
        </p:nvSpPr>
        <p:spPr>
          <a:xfrm>
            <a:off x="4523877" y="1883306"/>
            <a:ext cx="180932" cy="276999"/>
          </a:xfrm>
          <a:prstGeom prst="rect">
            <a:avLst/>
          </a:prstGeom>
          <a:noFill/>
        </p:spPr>
        <p:txBody>
          <a:bodyPr wrap="square" rtlCol="0">
            <a:spAutoFit/>
          </a:bodyPr>
          <a:lstStyle/>
          <a:p>
            <a:r>
              <a:rPr lang="en-GB" sz="1200" dirty="0"/>
              <a:t>8</a:t>
            </a:r>
          </a:p>
        </p:txBody>
      </p:sp>
      <p:sp>
        <p:nvSpPr>
          <p:cNvPr id="99" name="TextBox 98"/>
          <p:cNvSpPr txBox="1"/>
          <p:nvPr/>
        </p:nvSpPr>
        <p:spPr>
          <a:xfrm>
            <a:off x="1314176" y="2482524"/>
            <a:ext cx="921094" cy="276999"/>
          </a:xfrm>
          <a:prstGeom prst="rect">
            <a:avLst/>
          </a:prstGeom>
          <a:noFill/>
        </p:spPr>
        <p:txBody>
          <a:bodyPr wrap="square" rtlCol="0">
            <a:spAutoFit/>
          </a:bodyPr>
          <a:lstStyle/>
          <a:p>
            <a:r>
              <a:rPr lang="en-GB" sz="1200" dirty="0"/>
              <a:t>$200</a:t>
            </a:r>
          </a:p>
        </p:txBody>
      </p:sp>
      <p:cxnSp>
        <p:nvCxnSpPr>
          <p:cNvPr id="100" name="Straight Arrow Connector 99"/>
          <p:cNvCxnSpPr/>
          <p:nvPr/>
        </p:nvCxnSpPr>
        <p:spPr>
          <a:xfrm>
            <a:off x="1019497" y="2128151"/>
            <a:ext cx="0" cy="381036"/>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805695" y="2482524"/>
            <a:ext cx="921094" cy="276999"/>
          </a:xfrm>
          <a:prstGeom prst="rect">
            <a:avLst/>
          </a:prstGeom>
          <a:noFill/>
        </p:spPr>
        <p:txBody>
          <a:bodyPr wrap="square" rtlCol="0">
            <a:spAutoFit/>
          </a:bodyPr>
          <a:lstStyle/>
          <a:p>
            <a:r>
              <a:rPr lang="en-GB" sz="1200" dirty="0"/>
              <a:t>$200</a:t>
            </a:r>
          </a:p>
        </p:txBody>
      </p:sp>
      <p:cxnSp>
        <p:nvCxnSpPr>
          <p:cNvPr id="102" name="Straight Arrow Connector 101"/>
          <p:cNvCxnSpPr/>
          <p:nvPr/>
        </p:nvCxnSpPr>
        <p:spPr>
          <a:xfrm>
            <a:off x="490099" y="2128151"/>
            <a:ext cx="0" cy="381036"/>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276297" y="2482524"/>
            <a:ext cx="921094" cy="276999"/>
          </a:xfrm>
          <a:prstGeom prst="rect">
            <a:avLst/>
          </a:prstGeom>
          <a:noFill/>
        </p:spPr>
        <p:txBody>
          <a:bodyPr wrap="square" rtlCol="0">
            <a:spAutoFit/>
          </a:bodyPr>
          <a:lstStyle/>
          <a:p>
            <a:r>
              <a:rPr lang="en-GB" sz="1200" dirty="0"/>
              <a:t>$200</a:t>
            </a:r>
          </a:p>
        </p:txBody>
      </p:sp>
      <p:cxnSp>
        <p:nvCxnSpPr>
          <p:cNvPr id="104" name="Straight Arrow Connector 103"/>
          <p:cNvCxnSpPr/>
          <p:nvPr/>
        </p:nvCxnSpPr>
        <p:spPr>
          <a:xfrm>
            <a:off x="4618228" y="2128151"/>
            <a:ext cx="0" cy="1215340"/>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4181647" y="3347499"/>
            <a:ext cx="921094" cy="400110"/>
          </a:xfrm>
          <a:prstGeom prst="rect">
            <a:avLst/>
          </a:prstGeom>
          <a:noFill/>
        </p:spPr>
        <p:txBody>
          <a:bodyPr wrap="square" rtlCol="0">
            <a:spAutoFit/>
          </a:bodyPr>
          <a:lstStyle/>
          <a:p>
            <a:pPr algn="ctr"/>
            <a:r>
              <a:rPr lang="en-GB" sz="2000" b="1" i="1" dirty="0">
                <a:solidFill>
                  <a:srgbClr val="FF0000"/>
                </a:solidFill>
              </a:rPr>
              <a:t>F</a:t>
            </a:r>
            <a:r>
              <a:rPr lang="en-GB" sz="2000" b="1" baseline="-25000" dirty="0">
                <a:solidFill>
                  <a:srgbClr val="FF0000"/>
                </a:solidFill>
              </a:rPr>
              <a:t>8 </a:t>
            </a:r>
            <a:r>
              <a:rPr lang="en-GB" sz="2000" b="1" baseline="30000" dirty="0">
                <a:solidFill>
                  <a:srgbClr val="FF0000"/>
                </a:solidFill>
              </a:rPr>
              <a:t>1</a:t>
            </a:r>
          </a:p>
        </p:txBody>
      </p:sp>
      <p:sp>
        <p:nvSpPr>
          <p:cNvPr id="109" name="TextBox 108"/>
          <p:cNvSpPr txBox="1"/>
          <p:nvPr/>
        </p:nvSpPr>
        <p:spPr>
          <a:xfrm>
            <a:off x="4963144" y="2519877"/>
            <a:ext cx="2312108" cy="400110"/>
          </a:xfrm>
          <a:prstGeom prst="rect">
            <a:avLst/>
          </a:prstGeom>
          <a:noFill/>
        </p:spPr>
        <p:txBody>
          <a:bodyPr wrap="none" rtlCol="0">
            <a:spAutoFit/>
          </a:bodyPr>
          <a:lstStyle/>
          <a:p>
            <a:r>
              <a:rPr lang="en-GB" sz="2000" b="1" i="1" dirty="0">
                <a:solidFill>
                  <a:srgbClr val="FFC000"/>
                </a:solidFill>
              </a:rPr>
              <a:t>P</a:t>
            </a:r>
            <a:r>
              <a:rPr lang="en-GB" sz="2000" b="1" baseline="-25000" dirty="0">
                <a:solidFill>
                  <a:srgbClr val="FFC000"/>
                </a:solidFill>
              </a:rPr>
              <a:t>-1</a:t>
            </a:r>
            <a:r>
              <a:rPr lang="en-GB" sz="2000" b="1" dirty="0">
                <a:solidFill>
                  <a:srgbClr val="FFC000"/>
                </a:solidFill>
              </a:rPr>
              <a:t> </a:t>
            </a:r>
            <a:r>
              <a:rPr lang="en-GB" sz="2000" dirty="0"/>
              <a:t>= $200(P/A,8%,3)</a:t>
            </a:r>
          </a:p>
        </p:txBody>
      </p:sp>
      <p:cxnSp>
        <p:nvCxnSpPr>
          <p:cNvPr id="110" name="Straight Arrow Connector 109"/>
          <p:cNvCxnSpPr/>
          <p:nvPr/>
        </p:nvCxnSpPr>
        <p:spPr>
          <a:xfrm>
            <a:off x="7511645" y="2125341"/>
            <a:ext cx="0" cy="912481"/>
          </a:xfrm>
          <a:prstGeom prst="straightConnector1">
            <a:avLst/>
          </a:prstGeom>
          <a:ln w="38100">
            <a:solidFill>
              <a:srgbClr val="FFC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7186181" y="3028808"/>
            <a:ext cx="629820" cy="261610"/>
          </a:xfrm>
          <a:prstGeom prst="rect">
            <a:avLst/>
          </a:prstGeom>
          <a:noFill/>
        </p:spPr>
        <p:txBody>
          <a:bodyPr wrap="square" rtlCol="0">
            <a:spAutoFit/>
          </a:bodyPr>
          <a:lstStyle/>
          <a:p>
            <a:pPr algn="ctr"/>
            <a:r>
              <a:rPr lang="en-GB" sz="1100" b="1" i="1" dirty="0">
                <a:solidFill>
                  <a:srgbClr val="FFC000"/>
                </a:solidFill>
              </a:rPr>
              <a:t>P</a:t>
            </a:r>
            <a:r>
              <a:rPr lang="en-GB" sz="1100" b="1" baseline="-25000" dirty="0">
                <a:solidFill>
                  <a:srgbClr val="FFC000"/>
                </a:solidFill>
              </a:rPr>
              <a:t>-1</a:t>
            </a:r>
          </a:p>
        </p:txBody>
      </p:sp>
      <p:cxnSp>
        <p:nvCxnSpPr>
          <p:cNvPr id="112" name="Straight Arrow Connector 111"/>
          <p:cNvCxnSpPr/>
          <p:nvPr/>
        </p:nvCxnSpPr>
        <p:spPr>
          <a:xfrm>
            <a:off x="4874988" y="2958157"/>
            <a:ext cx="24073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8471686" y="3767489"/>
            <a:ext cx="3299517" cy="461665"/>
          </a:xfrm>
          <a:prstGeom prst="rect">
            <a:avLst/>
          </a:prstGeom>
          <a:noFill/>
        </p:spPr>
        <p:txBody>
          <a:bodyPr wrap="square" rtlCol="0">
            <a:spAutoFit/>
          </a:bodyPr>
          <a:lstStyle/>
          <a:p>
            <a:pPr marL="449263" indent="-449263"/>
            <a:r>
              <a:rPr lang="en-GB" sz="2400" b="1" i="1" dirty="0">
                <a:solidFill>
                  <a:srgbClr val="FF0000"/>
                </a:solidFill>
              </a:rPr>
              <a:t>F</a:t>
            </a:r>
            <a:r>
              <a:rPr lang="en-GB" sz="2400" b="1" baseline="-25000" dirty="0">
                <a:solidFill>
                  <a:srgbClr val="FF0000"/>
                </a:solidFill>
              </a:rPr>
              <a:t>8</a:t>
            </a:r>
            <a:r>
              <a:rPr lang="en-GB" sz="2400" b="1" baseline="30000" dirty="0">
                <a:solidFill>
                  <a:srgbClr val="FF0000"/>
                </a:solidFill>
              </a:rPr>
              <a:t>1</a:t>
            </a:r>
            <a:r>
              <a:rPr lang="en-GB" sz="2400" dirty="0"/>
              <a:t> = $</a:t>
            </a:r>
            <a:r>
              <a:rPr lang="en-GB" sz="2400" b="1" i="1" dirty="0">
                <a:solidFill>
                  <a:srgbClr val="FFC000"/>
                </a:solidFill>
              </a:rPr>
              <a:t>P</a:t>
            </a:r>
            <a:r>
              <a:rPr lang="en-GB" sz="2400" b="1" baseline="-25000" dirty="0">
                <a:solidFill>
                  <a:srgbClr val="FFC000"/>
                </a:solidFill>
              </a:rPr>
              <a:t>-1</a:t>
            </a:r>
            <a:r>
              <a:rPr lang="en-GB" sz="2400" dirty="0"/>
              <a:t>(F/P, 8%, 9)</a:t>
            </a:r>
          </a:p>
        </p:txBody>
      </p:sp>
      <p:sp>
        <p:nvSpPr>
          <p:cNvPr id="8" name="Right Brace 7"/>
          <p:cNvSpPr/>
          <p:nvPr/>
        </p:nvSpPr>
        <p:spPr>
          <a:xfrm rot="5400000">
            <a:off x="9559870" y="112081"/>
            <a:ext cx="312011" cy="440846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4" name="TextBox 113"/>
          <p:cNvSpPr txBox="1"/>
          <p:nvPr/>
        </p:nvSpPr>
        <p:spPr>
          <a:xfrm>
            <a:off x="9377742" y="2511352"/>
            <a:ext cx="693372" cy="276999"/>
          </a:xfrm>
          <a:prstGeom prst="rect">
            <a:avLst/>
          </a:prstGeom>
          <a:noFill/>
        </p:spPr>
        <p:txBody>
          <a:bodyPr wrap="square" rtlCol="0">
            <a:spAutoFit/>
          </a:bodyPr>
          <a:lstStyle/>
          <a:p>
            <a:r>
              <a:rPr lang="en-GB" sz="1200" dirty="0"/>
              <a:t>9 years</a:t>
            </a:r>
          </a:p>
        </p:txBody>
      </p:sp>
      <p:sp>
        <p:nvSpPr>
          <p:cNvPr id="115" name="TextBox 114"/>
          <p:cNvSpPr txBox="1"/>
          <p:nvPr/>
        </p:nvSpPr>
        <p:spPr>
          <a:xfrm>
            <a:off x="276298" y="4424164"/>
            <a:ext cx="11494906" cy="1938992"/>
          </a:xfrm>
          <a:prstGeom prst="rect">
            <a:avLst/>
          </a:prstGeom>
          <a:noFill/>
        </p:spPr>
        <p:txBody>
          <a:bodyPr wrap="square" rtlCol="0">
            <a:spAutoFit/>
          </a:bodyPr>
          <a:lstStyle/>
          <a:p>
            <a:pPr marL="342900" indent="-342900">
              <a:buFont typeface="Arial" panose="020B0604020202020204" pitchFamily="34" charset="0"/>
              <a:buChar char="•"/>
            </a:pPr>
            <a:r>
              <a:rPr lang="en-GB" sz="2400" dirty="0"/>
              <a:t>Alternatively, we could first find the present value of the 3-year annuity, and then find its future equivalent. Note that the present value of an annuity is observed at the beginning of the first annuity payment year. As the first payment is made at the end of year 0, the present value is observed at time -1. </a:t>
            </a:r>
          </a:p>
          <a:p>
            <a:pPr marL="342900" indent="-342900">
              <a:buFont typeface="Arial" panose="020B0604020202020204" pitchFamily="34" charset="0"/>
              <a:buChar char="•"/>
            </a:pPr>
            <a:r>
              <a:rPr lang="en-GB" sz="2400" dirty="0"/>
              <a:t>Please verify that the two </a:t>
            </a:r>
            <a:r>
              <a:rPr lang="en-GB" sz="2400" b="1" i="1" dirty="0">
                <a:solidFill>
                  <a:srgbClr val="FF0000"/>
                </a:solidFill>
              </a:rPr>
              <a:t>F</a:t>
            </a:r>
            <a:r>
              <a:rPr lang="en-GB" sz="2400" b="1" baseline="-25000" dirty="0">
                <a:solidFill>
                  <a:srgbClr val="FF0000"/>
                </a:solidFill>
              </a:rPr>
              <a:t>8</a:t>
            </a:r>
            <a:r>
              <a:rPr lang="en-GB" sz="2400" b="1" baseline="30000" dirty="0">
                <a:solidFill>
                  <a:srgbClr val="FF0000"/>
                </a:solidFill>
              </a:rPr>
              <a:t>1</a:t>
            </a:r>
            <a:r>
              <a:rPr lang="en-GB" sz="2400" dirty="0"/>
              <a:t> values found are equal to each other. </a:t>
            </a:r>
          </a:p>
        </p:txBody>
      </p:sp>
      <p:sp>
        <p:nvSpPr>
          <p:cNvPr id="46" name="TextBox 45"/>
          <p:cNvSpPr txBox="1"/>
          <p:nvPr/>
        </p:nvSpPr>
        <p:spPr>
          <a:xfrm>
            <a:off x="7336996" y="1883306"/>
            <a:ext cx="327384" cy="276999"/>
          </a:xfrm>
          <a:prstGeom prst="rect">
            <a:avLst/>
          </a:prstGeom>
          <a:noFill/>
        </p:spPr>
        <p:txBody>
          <a:bodyPr wrap="square" rtlCol="0">
            <a:spAutoFit/>
          </a:bodyPr>
          <a:lstStyle/>
          <a:p>
            <a:r>
              <a:rPr lang="en-GB" sz="1200" dirty="0"/>
              <a:t>-1</a:t>
            </a:r>
          </a:p>
        </p:txBody>
      </p:sp>
    </p:spTree>
    <p:extLst>
      <p:ext uri="{BB962C8B-B14F-4D97-AF65-F5344CB8AC3E}">
        <p14:creationId xmlns:p14="http://schemas.microsoft.com/office/powerpoint/2010/main" val="1792706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8" name="Straight Arrow Connector 127"/>
          <p:cNvCxnSpPr/>
          <p:nvPr/>
        </p:nvCxnSpPr>
        <p:spPr>
          <a:xfrm>
            <a:off x="9110532" y="4044018"/>
            <a:ext cx="0" cy="912481"/>
          </a:xfrm>
          <a:prstGeom prst="straightConnector1">
            <a:avLst/>
          </a:prstGeom>
          <a:ln w="38100">
            <a:solidFill>
              <a:srgbClr val="FFC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GB" dirty="0"/>
              <a:t>Solution 2 </a:t>
            </a:r>
            <a:r>
              <a:rPr lang="en-GB"/>
              <a:t>(cont’d)</a:t>
            </a:r>
            <a:endParaRPr lang="en-GB" dirty="0"/>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12</a:t>
            </a:fld>
            <a:endParaRPr lang="en-GB"/>
          </a:p>
        </p:txBody>
      </p:sp>
      <p:sp>
        <p:nvSpPr>
          <p:cNvPr id="39" name="TextBox 38"/>
          <p:cNvSpPr txBox="1"/>
          <p:nvPr/>
        </p:nvSpPr>
        <p:spPr>
          <a:xfrm>
            <a:off x="5473639" y="2145532"/>
            <a:ext cx="338554" cy="461665"/>
          </a:xfrm>
          <a:prstGeom prst="rect">
            <a:avLst/>
          </a:prstGeom>
          <a:noFill/>
        </p:spPr>
        <p:txBody>
          <a:bodyPr wrap="none" rtlCol="0">
            <a:spAutoFit/>
          </a:bodyPr>
          <a:lstStyle/>
          <a:p>
            <a:r>
              <a:rPr lang="en-GB" sz="2400" dirty="0"/>
              <a:t>≈</a:t>
            </a:r>
          </a:p>
        </p:txBody>
      </p:sp>
      <p:cxnSp>
        <p:nvCxnSpPr>
          <p:cNvPr id="72" name="Straight Connector 71"/>
          <p:cNvCxnSpPr/>
          <p:nvPr/>
        </p:nvCxnSpPr>
        <p:spPr>
          <a:xfrm>
            <a:off x="698274" y="1976533"/>
            <a:ext cx="41281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14258" y="1731688"/>
            <a:ext cx="180932" cy="276999"/>
          </a:xfrm>
          <a:prstGeom prst="rect">
            <a:avLst/>
          </a:prstGeom>
          <a:noFill/>
        </p:spPr>
        <p:txBody>
          <a:bodyPr wrap="square" rtlCol="0">
            <a:spAutoFit/>
          </a:bodyPr>
          <a:lstStyle/>
          <a:p>
            <a:r>
              <a:rPr lang="en-GB" sz="1200" dirty="0"/>
              <a:t>0</a:t>
            </a:r>
          </a:p>
        </p:txBody>
      </p:sp>
      <p:sp>
        <p:nvSpPr>
          <p:cNvPr id="75" name="TextBox 74"/>
          <p:cNvSpPr txBox="1"/>
          <p:nvPr/>
        </p:nvSpPr>
        <p:spPr>
          <a:xfrm>
            <a:off x="1135079" y="1731688"/>
            <a:ext cx="180932" cy="276999"/>
          </a:xfrm>
          <a:prstGeom prst="rect">
            <a:avLst/>
          </a:prstGeom>
          <a:noFill/>
        </p:spPr>
        <p:txBody>
          <a:bodyPr wrap="square" rtlCol="0">
            <a:spAutoFit/>
          </a:bodyPr>
          <a:lstStyle/>
          <a:p>
            <a:r>
              <a:rPr lang="en-GB" sz="1200" dirty="0"/>
              <a:t>1</a:t>
            </a:r>
          </a:p>
        </p:txBody>
      </p:sp>
      <p:sp>
        <p:nvSpPr>
          <p:cNvPr id="76" name="TextBox 75"/>
          <p:cNvSpPr txBox="1"/>
          <p:nvPr/>
        </p:nvSpPr>
        <p:spPr>
          <a:xfrm>
            <a:off x="1653090" y="1731688"/>
            <a:ext cx="180932" cy="276999"/>
          </a:xfrm>
          <a:prstGeom prst="rect">
            <a:avLst/>
          </a:prstGeom>
          <a:noFill/>
        </p:spPr>
        <p:txBody>
          <a:bodyPr wrap="square" rtlCol="0">
            <a:spAutoFit/>
          </a:bodyPr>
          <a:lstStyle/>
          <a:p>
            <a:r>
              <a:rPr lang="en-GB" sz="1200" dirty="0"/>
              <a:t>2</a:t>
            </a:r>
          </a:p>
        </p:txBody>
      </p:sp>
      <p:sp>
        <p:nvSpPr>
          <p:cNvPr id="77" name="TextBox 76"/>
          <p:cNvSpPr txBox="1"/>
          <p:nvPr/>
        </p:nvSpPr>
        <p:spPr>
          <a:xfrm>
            <a:off x="2164099" y="1731688"/>
            <a:ext cx="180932" cy="276999"/>
          </a:xfrm>
          <a:prstGeom prst="rect">
            <a:avLst/>
          </a:prstGeom>
          <a:noFill/>
        </p:spPr>
        <p:txBody>
          <a:bodyPr wrap="square" rtlCol="0">
            <a:spAutoFit/>
          </a:bodyPr>
          <a:lstStyle/>
          <a:p>
            <a:r>
              <a:rPr lang="en-GB" sz="1200" dirty="0"/>
              <a:t>3</a:t>
            </a:r>
          </a:p>
        </p:txBody>
      </p:sp>
      <p:sp>
        <p:nvSpPr>
          <p:cNvPr id="78" name="TextBox 77"/>
          <p:cNvSpPr txBox="1"/>
          <p:nvPr/>
        </p:nvSpPr>
        <p:spPr>
          <a:xfrm>
            <a:off x="2677170" y="1731688"/>
            <a:ext cx="180932" cy="276999"/>
          </a:xfrm>
          <a:prstGeom prst="rect">
            <a:avLst/>
          </a:prstGeom>
          <a:noFill/>
        </p:spPr>
        <p:txBody>
          <a:bodyPr wrap="square" rtlCol="0">
            <a:spAutoFit/>
          </a:bodyPr>
          <a:lstStyle/>
          <a:p>
            <a:r>
              <a:rPr lang="en-GB" sz="1200" dirty="0"/>
              <a:t>4</a:t>
            </a:r>
          </a:p>
        </p:txBody>
      </p:sp>
      <p:sp>
        <p:nvSpPr>
          <p:cNvPr id="79" name="TextBox 78"/>
          <p:cNvSpPr txBox="1"/>
          <p:nvPr/>
        </p:nvSpPr>
        <p:spPr>
          <a:xfrm>
            <a:off x="3185017" y="1731688"/>
            <a:ext cx="180932" cy="276999"/>
          </a:xfrm>
          <a:prstGeom prst="rect">
            <a:avLst/>
          </a:prstGeom>
          <a:noFill/>
        </p:spPr>
        <p:txBody>
          <a:bodyPr wrap="square" rtlCol="0">
            <a:spAutoFit/>
          </a:bodyPr>
          <a:lstStyle/>
          <a:p>
            <a:r>
              <a:rPr lang="en-GB" sz="1200" dirty="0"/>
              <a:t>5</a:t>
            </a:r>
          </a:p>
        </p:txBody>
      </p:sp>
      <p:sp>
        <p:nvSpPr>
          <p:cNvPr id="80" name="TextBox 79"/>
          <p:cNvSpPr txBox="1"/>
          <p:nvPr/>
        </p:nvSpPr>
        <p:spPr>
          <a:xfrm>
            <a:off x="3689613" y="1731688"/>
            <a:ext cx="180932" cy="276999"/>
          </a:xfrm>
          <a:prstGeom prst="rect">
            <a:avLst/>
          </a:prstGeom>
          <a:noFill/>
        </p:spPr>
        <p:txBody>
          <a:bodyPr wrap="square" rtlCol="0">
            <a:spAutoFit/>
          </a:bodyPr>
          <a:lstStyle/>
          <a:p>
            <a:r>
              <a:rPr lang="en-GB" sz="1200" dirty="0"/>
              <a:t>6</a:t>
            </a:r>
          </a:p>
        </p:txBody>
      </p:sp>
      <p:sp>
        <p:nvSpPr>
          <p:cNvPr id="81" name="TextBox 80"/>
          <p:cNvSpPr txBox="1"/>
          <p:nvPr/>
        </p:nvSpPr>
        <p:spPr>
          <a:xfrm>
            <a:off x="4208890" y="1731688"/>
            <a:ext cx="180932" cy="276999"/>
          </a:xfrm>
          <a:prstGeom prst="rect">
            <a:avLst/>
          </a:prstGeom>
          <a:noFill/>
        </p:spPr>
        <p:txBody>
          <a:bodyPr wrap="square" rtlCol="0">
            <a:spAutoFit/>
          </a:bodyPr>
          <a:lstStyle/>
          <a:p>
            <a:r>
              <a:rPr lang="en-GB" sz="1200" dirty="0"/>
              <a:t>7</a:t>
            </a:r>
          </a:p>
        </p:txBody>
      </p:sp>
      <p:sp>
        <p:nvSpPr>
          <p:cNvPr id="82" name="TextBox 81"/>
          <p:cNvSpPr txBox="1"/>
          <p:nvPr/>
        </p:nvSpPr>
        <p:spPr>
          <a:xfrm>
            <a:off x="4732052" y="1731688"/>
            <a:ext cx="180932" cy="276999"/>
          </a:xfrm>
          <a:prstGeom prst="rect">
            <a:avLst/>
          </a:prstGeom>
          <a:noFill/>
        </p:spPr>
        <p:txBody>
          <a:bodyPr wrap="square" rtlCol="0">
            <a:spAutoFit/>
          </a:bodyPr>
          <a:lstStyle/>
          <a:p>
            <a:r>
              <a:rPr lang="en-GB" sz="1200" dirty="0"/>
              <a:t>8</a:t>
            </a:r>
          </a:p>
        </p:txBody>
      </p:sp>
      <p:cxnSp>
        <p:nvCxnSpPr>
          <p:cNvPr id="88" name="Straight Arrow Connector 87"/>
          <p:cNvCxnSpPr/>
          <p:nvPr/>
        </p:nvCxnSpPr>
        <p:spPr>
          <a:xfrm>
            <a:off x="3265362" y="1976533"/>
            <a:ext cx="0" cy="381036"/>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2756881" y="1976533"/>
            <a:ext cx="0" cy="381036"/>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2543079" y="2330906"/>
            <a:ext cx="921094" cy="276999"/>
          </a:xfrm>
          <a:prstGeom prst="rect">
            <a:avLst/>
          </a:prstGeom>
          <a:noFill/>
        </p:spPr>
        <p:txBody>
          <a:bodyPr wrap="square" rtlCol="0">
            <a:spAutoFit/>
          </a:bodyPr>
          <a:lstStyle/>
          <a:p>
            <a:r>
              <a:rPr lang="en-GB" sz="1200" dirty="0"/>
              <a:t>$200</a:t>
            </a:r>
          </a:p>
        </p:txBody>
      </p:sp>
      <p:sp>
        <p:nvSpPr>
          <p:cNvPr id="91" name="TextBox 90"/>
          <p:cNvSpPr txBox="1"/>
          <p:nvPr/>
        </p:nvSpPr>
        <p:spPr>
          <a:xfrm>
            <a:off x="3088797" y="2330906"/>
            <a:ext cx="921094" cy="276999"/>
          </a:xfrm>
          <a:prstGeom prst="rect">
            <a:avLst/>
          </a:prstGeom>
          <a:noFill/>
        </p:spPr>
        <p:txBody>
          <a:bodyPr wrap="square" rtlCol="0">
            <a:spAutoFit/>
          </a:bodyPr>
          <a:lstStyle/>
          <a:p>
            <a:r>
              <a:rPr lang="en-GB" sz="1200" dirty="0"/>
              <a:t>$200</a:t>
            </a:r>
          </a:p>
        </p:txBody>
      </p:sp>
      <p:cxnSp>
        <p:nvCxnSpPr>
          <p:cNvPr id="92" name="Straight Arrow Connector 91"/>
          <p:cNvCxnSpPr/>
          <p:nvPr/>
        </p:nvCxnSpPr>
        <p:spPr>
          <a:xfrm>
            <a:off x="4826403" y="1976533"/>
            <a:ext cx="0" cy="1215340"/>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4389822" y="3245520"/>
            <a:ext cx="921094" cy="400110"/>
          </a:xfrm>
          <a:prstGeom prst="rect">
            <a:avLst/>
          </a:prstGeom>
          <a:noFill/>
        </p:spPr>
        <p:txBody>
          <a:bodyPr wrap="square" rtlCol="0">
            <a:spAutoFit/>
          </a:bodyPr>
          <a:lstStyle/>
          <a:p>
            <a:pPr algn="ctr"/>
            <a:r>
              <a:rPr lang="en-GB" sz="2000" b="1" i="1" dirty="0">
                <a:solidFill>
                  <a:srgbClr val="00B0F0"/>
                </a:solidFill>
              </a:rPr>
              <a:t>F</a:t>
            </a:r>
            <a:r>
              <a:rPr lang="en-GB" sz="2000" b="1" baseline="-25000" dirty="0">
                <a:solidFill>
                  <a:srgbClr val="00B0F0"/>
                </a:solidFill>
              </a:rPr>
              <a:t>8 </a:t>
            </a:r>
            <a:r>
              <a:rPr lang="en-GB" sz="2000" b="1" baseline="30000" dirty="0">
                <a:solidFill>
                  <a:srgbClr val="00B0F0"/>
                </a:solidFill>
              </a:rPr>
              <a:t>2</a:t>
            </a:r>
          </a:p>
        </p:txBody>
      </p:sp>
      <p:sp>
        <p:nvSpPr>
          <p:cNvPr id="7" name="Rectangle 6"/>
          <p:cNvSpPr/>
          <p:nvPr/>
        </p:nvSpPr>
        <p:spPr>
          <a:xfrm>
            <a:off x="639905" y="4543279"/>
            <a:ext cx="5172287" cy="830997"/>
          </a:xfrm>
          <a:prstGeom prst="rect">
            <a:avLst/>
          </a:prstGeom>
        </p:spPr>
        <p:txBody>
          <a:bodyPr wrap="square">
            <a:spAutoFit/>
          </a:bodyPr>
          <a:lstStyle/>
          <a:p>
            <a:pPr marL="355600" indent="-355600"/>
            <a:r>
              <a:rPr lang="en-GB" sz="2400" b="1" i="1" dirty="0">
                <a:solidFill>
                  <a:srgbClr val="00B0F0"/>
                </a:solidFill>
              </a:rPr>
              <a:t>F</a:t>
            </a:r>
            <a:r>
              <a:rPr lang="en-GB" sz="2400" b="1" baseline="-25000" dirty="0">
                <a:solidFill>
                  <a:srgbClr val="00B0F0"/>
                </a:solidFill>
              </a:rPr>
              <a:t>8 </a:t>
            </a:r>
            <a:r>
              <a:rPr lang="en-GB" sz="2400" b="1" baseline="30000" dirty="0">
                <a:solidFill>
                  <a:srgbClr val="00B0F0"/>
                </a:solidFill>
              </a:rPr>
              <a:t>2</a:t>
            </a:r>
            <a:r>
              <a:rPr lang="en-GB" sz="2400" i="1" dirty="0"/>
              <a:t> </a:t>
            </a:r>
            <a:r>
              <a:rPr lang="en-GB" sz="2400" dirty="0"/>
              <a:t>= </a:t>
            </a:r>
            <a:r>
              <a:rPr lang="en-GB" sz="2400" b="1" i="1" dirty="0">
                <a:solidFill>
                  <a:srgbClr val="FFC000"/>
                </a:solidFill>
              </a:rPr>
              <a:t>P</a:t>
            </a:r>
            <a:r>
              <a:rPr lang="en-GB" sz="2400" b="1" baseline="-25000" dirty="0">
                <a:solidFill>
                  <a:srgbClr val="FFC000"/>
                </a:solidFill>
              </a:rPr>
              <a:t>3</a:t>
            </a:r>
            <a:r>
              <a:rPr lang="en-GB" sz="2400" dirty="0"/>
              <a:t> (F/P, 8%, 5) = </a:t>
            </a:r>
            <a:r>
              <a:rPr lang="en-GB" sz="2400" b="1" i="1" dirty="0">
                <a:solidFill>
                  <a:srgbClr val="FFC000"/>
                </a:solidFill>
              </a:rPr>
              <a:t>F</a:t>
            </a:r>
            <a:r>
              <a:rPr lang="en-GB" sz="2400" b="1" baseline="-25000" dirty="0">
                <a:solidFill>
                  <a:srgbClr val="FFC000"/>
                </a:solidFill>
              </a:rPr>
              <a:t>5</a:t>
            </a:r>
            <a:r>
              <a:rPr lang="en-GB" sz="2400" dirty="0"/>
              <a:t> (F/P, 8%, 3) </a:t>
            </a:r>
            <a:endParaRPr lang="en-GB" sz="2400" b="1" baseline="-25000" dirty="0">
              <a:solidFill>
                <a:srgbClr val="FFC000"/>
              </a:solidFill>
            </a:endParaRPr>
          </a:p>
          <a:p>
            <a:pPr marL="355600" indent="-355600"/>
            <a:r>
              <a:rPr lang="en-GB" sz="2400" i="1" dirty="0"/>
              <a:t> </a:t>
            </a:r>
            <a:r>
              <a:rPr lang="en-GB" sz="2400" baseline="-25000" dirty="0"/>
              <a:t>	</a:t>
            </a:r>
            <a:endParaRPr lang="en-GB" sz="2400" b="1" baseline="30000" dirty="0">
              <a:solidFill>
                <a:srgbClr val="00B0F0"/>
              </a:solidFill>
            </a:endParaRPr>
          </a:p>
        </p:txBody>
      </p:sp>
      <p:cxnSp>
        <p:nvCxnSpPr>
          <p:cNvPr id="73" name="Straight Connector 72"/>
          <p:cNvCxnSpPr/>
          <p:nvPr/>
        </p:nvCxnSpPr>
        <p:spPr>
          <a:xfrm>
            <a:off x="6543444" y="1976533"/>
            <a:ext cx="41281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6459428" y="1731688"/>
            <a:ext cx="180932" cy="276999"/>
          </a:xfrm>
          <a:prstGeom prst="rect">
            <a:avLst/>
          </a:prstGeom>
          <a:noFill/>
        </p:spPr>
        <p:txBody>
          <a:bodyPr wrap="square" rtlCol="0">
            <a:spAutoFit/>
          </a:bodyPr>
          <a:lstStyle/>
          <a:p>
            <a:r>
              <a:rPr lang="en-GB" sz="1200" dirty="0"/>
              <a:t>0</a:t>
            </a:r>
          </a:p>
        </p:txBody>
      </p:sp>
      <p:sp>
        <p:nvSpPr>
          <p:cNvPr id="84" name="TextBox 83"/>
          <p:cNvSpPr txBox="1"/>
          <p:nvPr/>
        </p:nvSpPr>
        <p:spPr>
          <a:xfrm>
            <a:off x="6980249" y="1731688"/>
            <a:ext cx="180932" cy="276999"/>
          </a:xfrm>
          <a:prstGeom prst="rect">
            <a:avLst/>
          </a:prstGeom>
          <a:noFill/>
        </p:spPr>
        <p:txBody>
          <a:bodyPr wrap="square" rtlCol="0">
            <a:spAutoFit/>
          </a:bodyPr>
          <a:lstStyle/>
          <a:p>
            <a:r>
              <a:rPr lang="en-GB" sz="1200" dirty="0"/>
              <a:t>1</a:t>
            </a:r>
          </a:p>
        </p:txBody>
      </p:sp>
      <p:sp>
        <p:nvSpPr>
          <p:cNvPr id="85" name="TextBox 84"/>
          <p:cNvSpPr txBox="1"/>
          <p:nvPr/>
        </p:nvSpPr>
        <p:spPr>
          <a:xfrm>
            <a:off x="7498260" y="1731688"/>
            <a:ext cx="180932" cy="276999"/>
          </a:xfrm>
          <a:prstGeom prst="rect">
            <a:avLst/>
          </a:prstGeom>
          <a:noFill/>
        </p:spPr>
        <p:txBody>
          <a:bodyPr wrap="square" rtlCol="0">
            <a:spAutoFit/>
          </a:bodyPr>
          <a:lstStyle/>
          <a:p>
            <a:r>
              <a:rPr lang="en-GB" sz="1200" dirty="0"/>
              <a:t>2</a:t>
            </a:r>
          </a:p>
        </p:txBody>
      </p:sp>
      <p:sp>
        <p:nvSpPr>
          <p:cNvPr id="86" name="TextBox 85"/>
          <p:cNvSpPr txBox="1"/>
          <p:nvPr/>
        </p:nvSpPr>
        <p:spPr>
          <a:xfrm>
            <a:off x="8009269" y="1731688"/>
            <a:ext cx="180932" cy="276999"/>
          </a:xfrm>
          <a:prstGeom prst="rect">
            <a:avLst/>
          </a:prstGeom>
          <a:noFill/>
        </p:spPr>
        <p:txBody>
          <a:bodyPr wrap="square" rtlCol="0">
            <a:spAutoFit/>
          </a:bodyPr>
          <a:lstStyle/>
          <a:p>
            <a:r>
              <a:rPr lang="en-GB" sz="1200" dirty="0"/>
              <a:t>3</a:t>
            </a:r>
          </a:p>
        </p:txBody>
      </p:sp>
      <p:sp>
        <p:nvSpPr>
          <p:cNvPr id="87" name="TextBox 86"/>
          <p:cNvSpPr txBox="1"/>
          <p:nvPr/>
        </p:nvSpPr>
        <p:spPr>
          <a:xfrm>
            <a:off x="8522340" y="1731688"/>
            <a:ext cx="180932" cy="276999"/>
          </a:xfrm>
          <a:prstGeom prst="rect">
            <a:avLst/>
          </a:prstGeom>
          <a:noFill/>
        </p:spPr>
        <p:txBody>
          <a:bodyPr wrap="square" rtlCol="0">
            <a:spAutoFit/>
          </a:bodyPr>
          <a:lstStyle/>
          <a:p>
            <a:r>
              <a:rPr lang="en-GB" sz="1200" dirty="0"/>
              <a:t>4</a:t>
            </a:r>
          </a:p>
        </p:txBody>
      </p:sp>
      <p:sp>
        <p:nvSpPr>
          <p:cNvPr id="98" name="TextBox 97"/>
          <p:cNvSpPr txBox="1"/>
          <p:nvPr/>
        </p:nvSpPr>
        <p:spPr>
          <a:xfrm>
            <a:off x="9030187" y="1731688"/>
            <a:ext cx="180932" cy="276999"/>
          </a:xfrm>
          <a:prstGeom prst="rect">
            <a:avLst/>
          </a:prstGeom>
          <a:noFill/>
        </p:spPr>
        <p:txBody>
          <a:bodyPr wrap="square" rtlCol="0">
            <a:spAutoFit/>
          </a:bodyPr>
          <a:lstStyle/>
          <a:p>
            <a:r>
              <a:rPr lang="en-GB" sz="1200" dirty="0"/>
              <a:t>5</a:t>
            </a:r>
          </a:p>
        </p:txBody>
      </p:sp>
      <p:sp>
        <p:nvSpPr>
          <p:cNvPr id="99" name="TextBox 98"/>
          <p:cNvSpPr txBox="1"/>
          <p:nvPr/>
        </p:nvSpPr>
        <p:spPr>
          <a:xfrm>
            <a:off x="9534783" y="1731688"/>
            <a:ext cx="180932" cy="276999"/>
          </a:xfrm>
          <a:prstGeom prst="rect">
            <a:avLst/>
          </a:prstGeom>
          <a:noFill/>
        </p:spPr>
        <p:txBody>
          <a:bodyPr wrap="square" rtlCol="0">
            <a:spAutoFit/>
          </a:bodyPr>
          <a:lstStyle/>
          <a:p>
            <a:r>
              <a:rPr lang="en-GB" sz="1200" dirty="0"/>
              <a:t>6</a:t>
            </a:r>
          </a:p>
        </p:txBody>
      </p:sp>
      <p:sp>
        <p:nvSpPr>
          <p:cNvPr id="100" name="TextBox 99"/>
          <p:cNvSpPr txBox="1"/>
          <p:nvPr/>
        </p:nvSpPr>
        <p:spPr>
          <a:xfrm>
            <a:off x="10054060" y="1731688"/>
            <a:ext cx="180932" cy="276999"/>
          </a:xfrm>
          <a:prstGeom prst="rect">
            <a:avLst/>
          </a:prstGeom>
          <a:noFill/>
        </p:spPr>
        <p:txBody>
          <a:bodyPr wrap="square" rtlCol="0">
            <a:spAutoFit/>
          </a:bodyPr>
          <a:lstStyle/>
          <a:p>
            <a:r>
              <a:rPr lang="en-GB" sz="1200" dirty="0"/>
              <a:t>7</a:t>
            </a:r>
          </a:p>
        </p:txBody>
      </p:sp>
      <p:sp>
        <p:nvSpPr>
          <p:cNvPr id="101" name="TextBox 100"/>
          <p:cNvSpPr txBox="1"/>
          <p:nvPr/>
        </p:nvSpPr>
        <p:spPr>
          <a:xfrm>
            <a:off x="10577222" y="1731688"/>
            <a:ext cx="180932" cy="276999"/>
          </a:xfrm>
          <a:prstGeom prst="rect">
            <a:avLst/>
          </a:prstGeom>
          <a:noFill/>
        </p:spPr>
        <p:txBody>
          <a:bodyPr wrap="square" rtlCol="0">
            <a:spAutoFit/>
          </a:bodyPr>
          <a:lstStyle/>
          <a:p>
            <a:r>
              <a:rPr lang="en-GB" sz="1200" dirty="0"/>
              <a:t>8</a:t>
            </a:r>
          </a:p>
        </p:txBody>
      </p:sp>
      <p:cxnSp>
        <p:nvCxnSpPr>
          <p:cNvPr id="106" name="Straight Arrow Connector 105"/>
          <p:cNvCxnSpPr/>
          <p:nvPr/>
        </p:nvCxnSpPr>
        <p:spPr>
          <a:xfrm>
            <a:off x="10671573" y="1976533"/>
            <a:ext cx="0" cy="1215340"/>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10234992" y="3245520"/>
            <a:ext cx="921094" cy="400110"/>
          </a:xfrm>
          <a:prstGeom prst="rect">
            <a:avLst/>
          </a:prstGeom>
          <a:noFill/>
        </p:spPr>
        <p:txBody>
          <a:bodyPr wrap="square" rtlCol="0">
            <a:spAutoFit/>
          </a:bodyPr>
          <a:lstStyle/>
          <a:p>
            <a:pPr algn="ctr"/>
            <a:r>
              <a:rPr lang="en-GB" sz="2000" b="1" i="1" dirty="0">
                <a:solidFill>
                  <a:srgbClr val="00B0F0"/>
                </a:solidFill>
              </a:rPr>
              <a:t>F</a:t>
            </a:r>
            <a:r>
              <a:rPr lang="en-GB" sz="2000" b="1" baseline="-25000" dirty="0">
                <a:solidFill>
                  <a:srgbClr val="00B0F0"/>
                </a:solidFill>
              </a:rPr>
              <a:t>8 </a:t>
            </a:r>
            <a:r>
              <a:rPr lang="en-GB" sz="2000" b="1" baseline="30000" dirty="0">
                <a:solidFill>
                  <a:srgbClr val="00B0F0"/>
                </a:solidFill>
              </a:rPr>
              <a:t>2</a:t>
            </a:r>
          </a:p>
        </p:txBody>
      </p:sp>
      <p:cxnSp>
        <p:nvCxnSpPr>
          <p:cNvPr id="108" name="Straight Connector 107"/>
          <p:cNvCxnSpPr/>
          <p:nvPr/>
        </p:nvCxnSpPr>
        <p:spPr>
          <a:xfrm>
            <a:off x="6543444" y="4044019"/>
            <a:ext cx="41281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6459428" y="3799174"/>
            <a:ext cx="180932" cy="276999"/>
          </a:xfrm>
          <a:prstGeom prst="rect">
            <a:avLst/>
          </a:prstGeom>
          <a:noFill/>
        </p:spPr>
        <p:txBody>
          <a:bodyPr wrap="square" rtlCol="0">
            <a:spAutoFit/>
          </a:bodyPr>
          <a:lstStyle/>
          <a:p>
            <a:r>
              <a:rPr lang="en-GB" sz="1200" dirty="0"/>
              <a:t>0</a:t>
            </a:r>
          </a:p>
        </p:txBody>
      </p:sp>
      <p:sp>
        <p:nvSpPr>
          <p:cNvPr id="110" name="TextBox 109"/>
          <p:cNvSpPr txBox="1"/>
          <p:nvPr/>
        </p:nvSpPr>
        <p:spPr>
          <a:xfrm>
            <a:off x="6980249" y="3799174"/>
            <a:ext cx="180932" cy="276999"/>
          </a:xfrm>
          <a:prstGeom prst="rect">
            <a:avLst/>
          </a:prstGeom>
          <a:noFill/>
        </p:spPr>
        <p:txBody>
          <a:bodyPr wrap="square" rtlCol="0">
            <a:spAutoFit/>
          </a:bodyPr>
          <a:lstStyle/>
          <a:p>
            <a:r>
              <a:rPr lang="en-GB" sz="1200" dirty="0"/>
              <a:t>1</a:t>
            </a:r>
          </a:p>
        </p:txBody>
      </p:sp>
      <p:sp>
        <p:nvSpPr>
          <p:cNvPr id="111" name="TextBox 110"/>
          <p:cNvSpPr txBox="1"/>
          <p:nvPr/>
        </p:nvSpPr>
        <p:spPr>
          <a:xfrm>
            <a:off x="7498260" y="3799174"/>
            <a:ext cx="180932" cy="276999"/>
          </a:xfrm>
          <a:prstGeom prst="rect">
            <a:avLst/>
          </a:prstGeom>
          <a:noFill/>
        </p:spPr>
        <p:txBody>
          <a:bodyPr wrap="square" rtlCol="0">
            <a:spAutoFit/>
          </a:bodyPr>
          <a:lstStyle/>
          <a:p>
            <a:r>
              <a:rPr lang="en-GB" sz="1200" dirty="0"/>
              <a:t>2</a:t>
            </a:r>
          </a:p>
        </p:txBody>
      </p:sp>
      <p:sp>
        <p:nvSpPr>
          <p:cNvPr id="112" name="TextBox 111"/>
          <p:cNvSpPr txBox="1"/>
          <p:nvPr/>
        </p:nvSpPr>
        <p:spPr>
          <a:xfrm>
            <a:off x="8009269" y="3799174"/>
            <a:ext cx="180932" cy="276999"/>
          </a:xfrm>
          <a:prstGeom prst="rect">
            <a:avLst/>
          </a:prstGeom>
          <a:noFill/>
        </p:spPr>
        <p:txBody>
          <a:bodyPr wrap="square" rtlCol="0">
            <a:spAutoFit/>
          </a:bodyPr>
          <a:lstStyle/>
          <a:p>
            <a:r>
              <a:rPr lang="en-GB" sz="1200" dirty="0"/>
              <a:t>3</a:t>
            </a:r>
          </a:p>
        </p:txBody>
      </p:sp>
      <p:sp>
        <p:nvSpPr>
          <p:cNvPr id="113" name="TextBox 112"/>
          <p:cNvSpPr txBox="1"/>
          <p:nvPr/>
        </p:nvSpPr>
        <p:spPr>
          <a:xfrm>
            <a:off x="8522340" y="3799174"/>
            <a:ext cx="180932" cy="276999"/>
          </a:xfrm>
          <a:prstGeom prst="rect">
            <a:avLst/>
          </a:prstGeom>
          <a:noFill/>
        </p:spPr>
        <p:txBody>
          <a:bodyPr wrap="square" rtlCol="0">
            <a:spAutoFit/>
          </a:bodyPr>
          <a:lstStyle/>
          <a:p>
            <a:r>
              <a:rPr lang="en-GB" sz="1200" dirty="0"/>
              <a:t>4</a:t>
            </a:r>
          </a:p>
        </p:txBody>
      </p:sp>
      <p:sp>
        <p:nvSpPr>
          <p:cNvPr id="114" name="TextBox 113"/>
          <p:cNvSpPr txBox="1"/>
          <p:nvPr/>
        </p:nvSpPr>
        <p:spPr>
          <a:xfrm>
            <a:off x="9030187" y="3799174"/>
            <a:ext cx="180932" cy="276999"/>
          </a:xfrm>
          <a:prstGeom prst="rect">
            <a:avLst/>
          </a:prstGeom>
          <a:noFill/>
        </p:spPr>
        <p:txBody>
          <a:bodyPr wrap="square" rtlCol="0">
            <a:spAutoFit/>
          </a:bodyPr>
          <a:lstStyle/>
          <a:p>
            <a:r>
              <a:rPr lang="en-GB" sz="1200" dirty="0"/>
              <a:t>5</a:t>
            </a:r>
          </a:p>
        </p:txBody>
      </p:sp>
      <p:sp>
        <p:nvSpPr>
          <p:cNvPr id="115" name="TextBox 114"/>
          <p:cNvSpPr txBox="1"/>
          <p:nvPr/>
        </p:nvSpPr>
        <p:spPr>
          <a:xfrm>
            <a:off x="9534783" y="3799174"/>
            <a:ext cx="180932" cy="276999"/>
          </a:xfrm>
          <a:prstGeom prst="rect">
            <a:avLst/>
          </a:prstGeom>
          <a:noFill/>
        </p:spPr>
        <p:txBody>
          <a:bodyPr wrap="square" rtlCol="0">
            <a:spAutoFit/>
          </a:bodyPr>
          <a:lstStyle/>
          <a:p>
            <a:r>
              <a:rPr lang="en-GB" sz="1200" dirty="0"/>
              <a:t>6</a:t>
            </a:r>
          </a:p>
        </p:txBody>
      </p:sp>
      <p:sp>
        <p:nvSpPr>
          <p:cNvPr id="116" name="TextBox 115"/>
          <p:cNvSpPr txBox="1"/>
          <p:nvPr/>
        </p:nvSpPr>
        <p:spPr>
          <a:xfrm>
            <a:off x="10054060" y="3799174"/>
            <a:ext cx="180932" cy="276999"/>
          </a:xfrm>
          <a:prstGeom prst="rect">
            <a:avLst/>
          </a:prstGeom>
          <a:noFill/>
        </p:spPr>
        <p:txBody>
          <a:bodyPr wrap="square" rtlCol="0">
            <a:spAutoFit/>
          </a:bodyPr>
          <a:lstStyle/>
          <a:p>
            <a:r>
              <a:rPr lang="en-GB" sz="1200" dirty="0"/>
              <a:t>7</a:t>
            </a:r>
          </a:p>
        </p:txBody>
      </p:sp>
      <p:sp>
        <p:nvSpPr>
          <p:cNvPr id="117" name="TextBox 116"/>
          <p:cNvSpPr txBox="1"/>
          <p:nvPr/>
        </p:nvSpPr>
        <p:spPr>
          <a:xfrm>
            <a:off x="10577222" y="3799174"/>
            <a:ext cx="180932" cy="276999"/>
          </a:xfrm>
          <a:prstGeom prst="rect">
            <a:avLst/>
          </a:prstGeom>
          <a:noFill/>
        </p:spPr>
        <p:txBody>
          <a:bodyPr wrap="square" rtlCol="0">
            <a:spAutoFit/>
          </a:bodyPr>
          <a:lstStyle/>
          <a:p>
            <a:r>
              <a:rPr lang="en-GB" sz="1200" dirty="0"/>
              <a:t>8</a:t>
            </a:r>
          </a:p>
        </p:txBody>
      </p:sp>
      <p:cxnSp>
        <p:nvCxnSpPr>
          <p:cNvPr id="122" name="Straight Arrow Connector 121"/>
          <p:cNvCxnSpPr/>
          <p:nvPr/>
        </p:nvCxnSpPr>
        <p:spPr>
          <a:xfrm>
            <a:off x="10671573" y="4044019"/>
            <a:ext cx="0" cy="1215340"/>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10234992" y="5313006"/>
            <a:ext cx="921094" cy="400110"/>
          </a:xfrm>
          <a:prstGeom prst="rect">
            <a:avLst/>
          </a:prstGeom>
          <a:noFill/>
        </p:spPr>
        <p:txBody>
          <a:bodyPr wrap="square" rtlCol="0">
            <a:spAutoFit/>
          </a:bodyPr>
          <a:lstStyle/>
          <a:p>
            <a:pPr algn="ctr"/>
            <a:r>
              <a:rPr lang="en-GB" sz="2000" b="1" i="1" dirty="0">
                <a:solidFill>
                  <a:srgbClr val="00B0F0"/>
                </a:solidFill>
              </a:rPr>
              <a:t>F</a:t>
            </a:r>
            <a:r>
              <a:rPr lang="en-GB" sz="2000" b="1" baseline="-25000" dirty="0">
                <a:solidFill>
                  <a:srgbClr val="00B0F0"/>
                </a:solidFill>
              </a:rPr>
              <a:t>8 </a:t>
            </a:r>
            <a:r>
              <a:rPr lang="en-GB" sz="2000" b="1" baseline="30000" dirty="0">
                <a:solidFill>
                  <a:srgbClr val="00B0F0"/>
                </a:solidFill>
              </a:rPr>
              <a:t>2</a:t>
            </a:r>
          </a:p>
        </p:txBody>
      </p:sp>
      <p:sp>
        <p:nvSpPr>
          <p:cNvPr id="124" name="TextBox 123"/>
          <p:cNvSpPr txBox="1"/>
          <p:nvPr/>
        </p:nvSpPr>
        <p:spPr>
          <a:xfrm>
            <a:off x="8507101" y="3217552"/>
            <a:ext cx="453970" cy="461665"/>
          </a:xfrm>
          <a:prstGeom prst="rect">
            <a:avLst/>
          </a:prstGeom>
          <a:noFill/>
        </p:spPr>
        <p:txBody>
          <a:bodyPr wrap="none" rtlCol="0">
            <a:spAutoFit/>
          </a:bodyPr>
          <a:lstStyle/>
          <a:p>
            <a:r>
              <a:rPr lang="en-GB" sz="2400" dirty="0"/>
              <a:t>or</a:t>
            </a:r>
          </a:p>
        </p:txBody>
      </p:sp>
      <p:cxnSp>
        <p:nvCxnSpPr>
          <p:cNvPr id="125" name="Straight Arrow Connector 124"/>
          <p:cNvCxnSpPr/>
          <p:nvPr/>
        </p:nvCxnSpPr>
        <p:spPr>
          <a:xfrm>
            <a:off x="8153400" y="1983067"/>
            <a:ext cx="0" cy="912481"/>
          </a:xfrm>
          <a:prstGeom prst="straightConnector1">
            <a:avLst/>
          </a:prstGeom>
          <a:ln w="38100">
            <a:solidFill>
              <a:srgbClr val="FFC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7827936" y="2886534"/>
            <a:ext cx="629820" cy="261610"/>
          </a:xfrm>
          <a:prstGeom prst="rect">
            <a:avLst/>
          </a:prstGeom>
          <a:noFill/>
        </p:spPr>
        <p:txBody>
          <a:bodyPr wrap="square" rtlCol="0">
            <a:spAutoFit/>
          </a:bodyPr>
          <a:lstStyle/>
          <a:p>
            <a:pPr algn="ctr"/>
            <a:r>
              <a:rPr lang="en-GB" sz="1100" b="1" i="1" dirty="0">
                <a:solidFill>
                  <a:srgbClr val="FFC000"/>
                </a:solidFill>
              </a:rPr>
              <a:t>P</a:t>
            </a:r>
            <a:r>
              <a:rPr lang="en-GB" sz="1100" b="1" baseline="-25000" dirty="0">
                <a:solidFill>
                  <a:srgbClr val="FFC000"/>
                </a:solidFill>
              </a:rPr>
              <a:t>3</a:t>
            </a:r>
          </a:p>
        </p:txBody>
      </p:sp>
      <p:sp>
        <p:nvSpPr>
          <p:cNvPr id="129" name="TextBox 128"/>
          <p:cNvSpPr txBox="1"/>
          <p:nvPr/>
        </p:nvSpPr>
        <p:spPr>
          <a:xfrm>
            <a:off x="8785068" y="4947485"/>
            <a:ext cx="629820" cy="261610"/>
          </a:xfrm>
          <a:prstGeom prst="rect">
            <a:avLst/>
          </a:prstGeom>
          <a:noFill/>
        </p:spPr>
        <p:txBody>
          <a:bodyPr wrap="square" rtlCol="0">
            <a:spAutoFit/>
          </a:bodyPr>
          <a:lstStyle/>
          <a:p>
            <a:pPr algn="ctr"/>
            <a:r>
              <a:rPr lang="en-GB" sz="1100" b="1" i="1" dirty="0">
                <a:solidFill>
                  <a:srgbClr val="FFC000"/>
                </a:solidFill>
              </a:rPr>
              <a:t>F</a:t>
            </a:r>
            <a:r>
              <a:rPr lang="en-GB" sz="1100" b="1" baseline="-25000" dirty="0">
                <a:solidFill>
                  <a:srgbClr val="FFC000"/>
                </a:solidFill>
              </a:rPr>
              <a:t>5</a:t>
            </a:r>
          </a:p>
        </p:txBody>
      </p:sp>
      <p:sp>
        <p:nvSpPr>
          <p:cNvPr id="130" name="Right Brace 129"/>
          <p:cNvSpPr/>
          <p:nvPr/>
        </p:nvSpPr>
        <p:spPr>
          <a:xfrm rot="5400000">
            <a:off x="9258882" y="962951"/>
            <a:ext cx="312011" cy="244955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1" name="TextBox 130"/>
          <p:cNvSpPr txBox="1"/>
          <p:nvPr/>
        </p:nvSpPr>
        <p:spPr>
          <a:xfrm>
            <a:off x="9068201" y="2382771"/>
            <a:ext cx="693372" cy="276999"/>
          </a:xfrm>
          <a:prstGeom prst="rect">
            <a:avLst/>
          </a:prstGeom>
          <a:noFill/>
        </p:spPr>
        <p:txBody>
          <a:bodyPr wrap="square" rtlCol="0">
            <a:spAutoFit/>
          </a:bodyPr>
          <a:lstStyle/>
          <a:p>
            <a:r>
              <a:rPr lang="en-GB" sz="1200" dirty="0"/>
              <a:t>5 years</a:t>
            </a:r>
          </a:p>
        </p:txBody>
      </p:sp>
      <p:sp>
        <p:nvSpPr>
          <p:cNvPr id="132" name="Right Brace 131"/>
          <p:cNvSpPr/>
          <p:nvPr/>
        </p:nvSpPr>
        <p:spPr>
          <a:xfrm rot="5400000">
            <a:off x="9719093" y="3457953"/>
            <a:ext cx="312011" cy="152913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3" name="TextBox 132"/>
          <p:cNvSpPr txBox="1"/>
          <p:nvPr/>
        </p:nvSpPr>
        <p:spPr>
          <a:xfrm>
            <a:off x="9544367" y="4430267"/>
            <a:ext cx="693372" cy="276999"/>
          </a:xfrm>
          <a:prstGeom prst="rect">
            <a:avLst/>
          </a:prstGeom>
          <a:noFill/>
        </p:spPr>
        <p:txBody>
          <a:bodyPr wrap="square" rtlCol="0">
            <a:spAutoFit/>
          </a:bodyPr>
          <a:lstStyle/>
          <a:p>
            <a:r>
              <a:rPr lang="en-GB" sz="1200" dirty="0"/>
              <a:t>3 years</a:t>
            </a:r>
          </a:p>
        </p:txBody>
      </p:sp>
    </p:spTree>
    <p:extLst>
      <p:ext uri="{BB962C8B-B14F-4D97-AF65-F5344CB8AC3E}">
        <p14:creationId xmlns:p14="http://schemas.microsoft.com/office/powerpoint/2010/main" val="397023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3</a:t>
            </a:r>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13</a:t>
            </a:fld>
            <a:endParaRPr lang="en-GB"/>
          </a:p>
        </p:txBody>
      </p:sp>
      <p:cxnSp>
        <p:nvCxnSpPr>
          <p:cNvPr id="11" name="Straight Connector 10"/>
          <p:cNvCxnSpPr/>
          <p:nvPr/>
        </p:nvCxnSpPr>
        <p:spPr>
          <a:xfrm>
            <a:off x="1708484" y="2574758"/>
            <a:ext cx="796490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696453" y="2574758"/>
            <a:ext cx="0" cy="2344905"/>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720391" y="2574758"/>
            <a:ext cx="0" cy="301792"/>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710991" y="2574758"/>
            <a:ext cx="0" cy="735180"/>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692066" y="2574758"/>
            <a:ext cx="0" cy="1363258"/>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42" idx="0"/>
          </p:cNvCxnSpPr>
          <p:nvPr/>
        </p:nvCxnSpPr>
        <p:spPr>
          <a:xfrm flipH="1">
            <a:off x="5690936" y="2574758"/>
            <a:ext cx="6015" cy="1890971"/>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546381" y="2186359"/>
            <a:ext cx="349094" cy="461665"/>
          </a:xfrm>
          <a:prstGeom prst="rect">
            <a:avLst/>
          </a:prstGeom>
          <a:noFill/>
        </p:spPr>
        <p:txBody>
          <a:bodyPr wrap="square" rtlCol="0">
            <a:spAutoFit/>
          </a:bodyPr>
          <a:lstStyle/>
          <a:p>
            <a:r>
              <a:rPr lang="en-GB" sz="2400" dirty="0"/>
              <a:t>0</a:t>
            </a:r>
          </a:p>
        </p:txBody>
      </p:sp>
      <p:sp>
        <p:nvSpPr>
          <p:cNvPr id="31" name="TextBox 30"/>
          <p:cNvSpPr txBox="1"/>
          <p:nvPr/>
        </p:nvSpPr>
        <p:spPr>
          <a:xfrm>
            <a:off x="2551265" y="2186359"/>
            <a:ext cx="349094" cy="461665"/>
          </a:xfrm>
          <a:prstGeom prst="rect">
            <a:avLst/>
          </a:prstGeom>
          <a:noFill/>
        </p:spPr>
        <p:txBody>
          <a:bodyPr wrap="square" rtlCol="0">
            <a:spAutoFit/>
          </a:bodyPr>
          <a:lstStyle/>
          <a:p>
            <a:r>
              <a:rPr lang="en-GB" sz="2400" dirty="0"/>
              <a:t>1</a:t>
            </a:r>
          </a:p>
        </p:txBody>
      </p:sp>
      <p:sp>
        <p:nvSpPr>
          <p:cNvPr id="32" name="TextBox 31"/>
          <p:cNvSpPr txBox="1"/>
          <p:nvPr/>
        </p:nvSpPr>
        <p:spPr>
          <a:xfrm>
            <a:off x="3550728" y="2186359"/>
            <a:ext cx="349094" cy="461665"/>
          </a:xfrm>
          <a:prstGeom prst="rect">
            <a:avLst/>
          </a:prstGeom>
          <a:noFill/>
        </p:spPr>
        <p:txBody>
          <a:bodyPr wrap="square" rtlCol="0">
            <a:spAutoFit/>
          </a:bodyPr>
          <a:lstStyle/>
          <a:p>
            <a:r>
              <a:rPr lang="en-GB" sz="2400" dirty="0"/>
              <a:t>2</a:t>
            </a:r>
          </a:p>
        </p:txBody>
      </p:sp>
      <p:sp>
        <p:nvSpPr>
          <p:cNvPr id="33" name="TextBox 32"/>
          <p:cNvSpPr txBox="1"/>
          <p:nvPr/>
        </p:nvSpPr>
        <p:spPr>
          <a:xfrm>
            <a:off x="4536679" y="2186359"/>
            <a:ext cx="349094" cy="461665"/>
          </a:xfrm>
          <a:prstGeom prst="rect">
            <a:avLst/>
          </a:prstGeom>
          <a:noFill/>
        </p:spPr>
        <p:txBody>
          <a:bodyPr wrap="square" rtlCol="0">
            <a:spAutoFit/>
          </a:bodyPr>
          <a:lstStyle/>
          <a:p>
            <a:r>
              <a:rPr lang="en-GB" sz="2400" dirty="0"/>
              <a:t>3</a:t>
            </a:r>
          </a:p>
        </p:txBody>
      </p:sp>
      <p:sp>
        <p:nvSpPr>
          <p:cNvPr id="34" name="TextBox 33"/>
          <p:cNvSpPr txBox="1"/>
          <p:nvPr/>
        </p:nvSpPr>
        <p:spPr>
          <a:xfrm>
            <a:off x="5526610" y="2186359"/>
            <a:ext cx="349094" cy="461665"/>
          </a:xfrm>
          <a:prstGeom prst="rect">
            <a:avLst/>
          </a:prstGeom>
          <a:noFill/>
        </p:spPr>
        <p:txBody>
          <a:bodyPr wrap="square" rtlCol="0">
            <a:spAutoFit/>
          </a:bodyPr>
          <a:lstStyle/>
          <a:p>
            <a:r>
              <a:rPr lang="en-GB" sz="2400" dirty="0"/>
              <a:t>4</a:t>
            </a:r>
          </a:p>
        </p:txBody>
      </p:sp>
      <p:sp>
        <p:nvSpPr>
          <p:cNvPr id="35" name="TextBox 34"/>
          <p:cNvSpPr txBox="1"/>
          <p:nvPr/>
        </p:nvSpPr>
        <p:spPr>
          <a:xfrm>
            <a:off x="6506462" y="2186359"/>
            <a:ext cx="349094" cy="461665"/>
          </a:xfrm>
          <a:prstGeom prst="rect">
            <a:avLst/>
          </a:prstGeom>
          <a:noFill/>
        </p:spPr>
        <p:txBody>
          <a:bodyPr wrap="square" rtlCol="0">
            <a:spAutoFit/>
          </a:bodyPr>
          <a:lstStyle/>
          <a:p>
            <a:r>
              <a:rPr lang="en-GB" sz="2400" dirty="0"/>
              <a:t>5</a:t>
            </a:r>
          </a:p>
        </p:txBody>
      </p:sp>
      <p:sp>
        <p:nvSpPr>
          <p:cNvPr id="36" name="TextBox 35"/>
          <p:cNvSpPr txBox="1"/>
          <p:nvPr/>
        </p:nvSpPr>
        <p:spPr>
          <a:xfrm>
            <a:off x="7480041" y="2186359"/>
            <a:ext cx="349094" cy="461665"/>
          </a:xfrm>
          <a:prstGeom prst="rect">
            <a:avLst/>
          </a:prstGeom>
          <a:noFill/>
        </p:spPr>
        <p:txBody>
          <a:bodyPr wrap="square" rtlCol="0">
            <a:spAutoFit/>
          </a:bodyPr>
          <a:lstStyle/>
          <a:p>
            <a:r>
              <a:rPr lang="en-GB" sz="2400" dirty="0"/>
              <a:t>6</a:t>
            </a:r>
          </a:p>
        </p:txBody>
      </p:sp>
      <p:sp>
        <p:nvSpPr>
          <p:cNvPr id="37" name="TextBox 36"/>
          <p:cNvSpPr txBox="1"/>
          <p:nvPr/>
        </p:nvSpPr>
        <p:spPr>
          <a:xfrm>
            <a:off x="8481946" y="2186359"/>
            <a:ext cx="349094" cy="461665"/>
          </a:xfrm>
          <a:prstGeom prst="rect">
            <a:avLst/>
          </a:prstGeom>
          <a:noFill/>
        </p:spPr>
        <p:txBody>
          <a:bodyPr wrap="square" rtlCol="0">
            <a:spAutoFit/>
          </a:bodyPr>
          <a:lstStyle/>
          <a:p>
            <a:r>
              <a:rPr lang="en-GB" sz="2400" dirty="0"/>
              <a:t>7</a:t>
            </a:r>
          </a:p>
        </p:txBody>
      </p:sp>
      <p:sp>
        <p:nvSpPr>
          <p:cNvPr id="38" name="TextBox 37"/>
          <p:cNvSpPr txBox="1"/>
          <p:nvPr/>
        </p:nvSpPr>
        <p:spPr>
          <a:xfrm>
            <a:off x="9491346" y="2186359"/>
            <a:ext cx="349094" cy="461665"/>
          </a:xfrm>
          <a:prstGeom prst="rect">
            <a:avLst/>
          </a:prstGeom>
          <a:noFill/>
        </p:spPr>
        <p:txBody>
          <a:bodyPr wrap="square" rtlCol="0">
            <a:spAutoFit/>
          </a:bodyPr>
          <a:lstStyle/>
          <a:p>
            <a:r>
              <a:rPr lang="en-GB" sz="2400" dirty="0"/>
              <a:t>8</a:t>
            </a:r>
          </a:p>
        </p:txBody>
      </p:sp>
      <p:sp>
        <p:nvSpPr>
          <p:cNvPr id="39" name="TextBox 38"/>
          <p:cNvSpPr txBox="1"/>
          <p:nvPr/>
        </p:nvSpPr>
        <p:spPr>
          <a:xfrm>
            <a:off x="2286149" y="2881683"/>
            <a:ext cx="879326" cy="461665"/>
          </a:xfrm>
          <a:prstGeom prst="rect">
            <a:avLst/>
          </a:prstGeom>
          <a:noFill/>
        </p:spPr>
        <p:txBody>
          <a:bodyPr wrap="square" rtlCol="0">
            <a:spAutoFit/>
          </a:bodyPr>
          <a:lstStyle/>
          <a:p>
            <a:r>
              <a:rPr lang="en-GB" sz="2400" dirty="0"/>
              <a:t>$100</a:t>
            </a:r>
          </a:p>
        </p:txBody>
      </p:sp>
      <p:sp>
        <p:nvSpPr>
          <p:cNvPr id="40" name="TextBox 39"/>
          <p:cNvSpPr txBox="1"/>
          <p:nvPr/>
        </p:nvSpPr>
        <p:spPr>
          <a:xfrm>
            <a:off x="3271328" y="3258492"/>
            <a:ext cx="879326" cy="461665"/>
          </a:xfrm>
          <a:prstGeom prst="rect">
            <a:avLst/>
          </a:prstGeom>
          <a:noFill/>
        </p:spPr>
        <p:txBody>
          <a:bodyPr wrap="square" rtlCol="0">
            <a:spAutoFit/>
          </a:bodyPr>
          <a:lstStyle/>
          <a:p>
            <a:r>
              <a:rPr lang="en-GB" sz="2400" dirty="0"/>
              <a:t>$200</a:t>
            </a:r>
          </a:p>
        </p:txBody>
      </p:sp>
      <p:sp>
        <p:nvSpPr>
          <p:cNvPr id="41" name="TextBox 40"/>
          <p:cNvSpPr txBox="1"/>
          <p:nvPr/>
        </p:nvSpPr>
        <p:spPr>
          <a:xfrm>
            <a:off x="4271563" y="3940329"/>
            <a:ext cx="879326" cy="461665"/>
          </a:xfrm>
          <a:prstGeom prst="rect">
            <a:avLst/>
          </a:prstGeom>
          <a:noFill/>
        </p:spPr>
        <p:txBody>
          <a:bodyPr wrap="square" rtlCol="0">
            <a:spAutoFit/>
          </a:bodyPr>
          <a:lstStyle/>
          <a:p>
            <a:r>
              <a:rPr lang="en-GB" sz="2400" dirty="0"/>
              <a:t>$300</a:t>
            </a:r>
          </a:p>
        </p:txBody>
      </p:sp>
      <p:sp>
        <p:nvSpPr>
          <p:cNvPr id="42" name="TextBox 41"/>
          <p:cNvSpPr txBox="1"/>
          <p:nvPr/>
        </p:nvSpPr>
        <p:spPr>
          <a:xfrm>
            <a:off x="5251273" y="4465729"/>
            <a:ext cx="879326" cy="461665"/>
          </a:xfrm>
          <a:prstGeom prst="rect">
            <a:avLst/>
          </a:prstGeom>
          <a:noFill/>
        </p:spPr>
        <p:txBody>
          <a:bodyPr wrap="square" rtlCol="0">
            <a:spAutoFit/>
          </a:bodyPr>
          <a:lstStyle/>
          <a:p>
            <a:r>
              <a:rPr lang="en-GB" sz="2400" dirty="0"/>
              <a:t>$400</a:t>
            </a:r>
          </a:p>
        </p:txBody>
      </p:sp>
      <p:sp>
        <p:nvSpPr>
          <p:cNvPr id="50" name="TextBox 49"/>
          <p:cNvSpPr txBox="1"/>
          <p:nvPr/>
        </p:nvSpPr>
        <p:spPr>
          <a:xfrm>
            <a:off x="1235893" y="4927394"/>
            <a:ext cx="879326" cy="461665"/>
          </a:xfrm>
          <a:prstGeom prst="rect">
            <a:avLst/>
          </a:prstGeom>
          <a:noFill/>
        </p:spPr>
        <p:txBody>
          <a:bodyPr wrap="square" rtlCol="0">
            <a:spAutoFit/>
          </a:bodyPr>
          <a:lstStyle/>
          <a:p>
            <a:r>
              <a:rPr lang="en-GB" sz="2400" i="1" dirty="0"/>
              <a:t>P</a:t>
            </a:r>
            <a:r>
              <a:rPr lang="en-GB" sz="2400" baseline="-25000" dirty="0"/>
              <a:t>0</a:t>
            </a:r>
            <a:r>
              <a:rPr lang="en-GB" sz="2400" i="1" dirty="0"/>
              <a:t> </a:t>
            </a:r>
            <a:r>
              <a:rPr lang="en-GB" sz="2400" dirty="0"/>
              <a:t>= ?</a:t>
            </a:r>
            <a:endParaRPr lang="en-GB" sz="2400" baseline="-25000" dirty="0"/>
          </a:p>
        </p:txBody>
      </p:sp>
      <p:cxnSp>
        <p:nvCxnSpPr>
          <p:cNvPr id="46" name="Straight Arrow Connector 45"/>
          <p:cNvCxnSpPr>
            <a:endCxn id="47" idx="0"/>
          </p:cNvCxnSpPr>
          <p:nvPr/>
        </p:nvCxnSpPr>
        <p:spPr>
          <a:xfrm flipH="1">
            <a:off x="6608423" y="2574758"/>
            <a:ext cx="6015" cy="1890971"/>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168760" y="4465729"/>
            <a:ext cx="879326" cy="461665"/>
          </a:xfrm>
          <a:prstGeom prst="rect">
            <a:avLst/>
          </a:prstGeom>
          <a:noFill/>
        </p:spPr>
        <p:txBody>
          <a:bodyPr wrap="square" rtlCol="0">
            <a:spAutoFit/>
          </a:bodyPr>
          <a:lstStyle/>
          <a:p>
            <a:r>
              <a:rPr lang="en-GB" sz="2400" dirty="0"/>
              <a:t>$400</a:t>
            </a:r>
          </a:p>
        </p:txBody>
      </p:sp>
      <p:cxnSp>
        <p:nvCxnSpPr>
          <p:cNvPr id="51" name="Straight Arrow Connector 50"/>
          <p:cNvCxnSpPr>
            <a:endCxn id="52" idx="0"/>
          </p:cNvCxnSpPr>
          <p:nvPr/>
        </p:nvCxnSpPr>
        <p:spPr>
          <a:xfrm flipH="1">
            <a:off x="7619765" y="2574758"/>
            <a:ext cx="6015" cy="1890971"/>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7180102" y="4465729"/>
            <a:ext cx="879326" cy="461665"/>
          </a:xfrm>
          <a:prstGeom prst="rect">
            <a:avLst/>
          </a:prstGeom>
          <a:noFill/>
        </p:spPr>
        <p:txBody>
          <a:bodyPr wrap="square" rtlCol="0">
            <a:spAutoFit/>
          </a:bodyPr>
          <a:lstStyle/>
          <a:p>
            <a:r>
              <a:rPr lang="en-GB" sz="2400" dirty="0"/>
              <a:t>$400</a:t>
            </a:r>
          </a:p>
        </p:txBody>
      </p:sp>
      <p:cxnSp>
        <p:nvCxnSpPr>
          <p:cNvPr id="53" name="Straight Arrow Connector 52"/>
          <p:cNvCxnSpPr>
            <a:endCxn id="54" idx="0"/>
          </p:cNvCxnSpPr>
          <p:nvPr/>
        </p:nvCxnSpPr>
        <p:spPr>
          <a:xfrm flipH="1">
            <a:off x="8617962" y="2574758"/>
            <a:ext cx="6015" cy="1890971"/>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8178299" y="4465729"/>
            <a:ext cx="879326" cy="461665"/>
          </a:xfrm>
          <a:prstGeom prst="rect">
            <a:avLst/>
          </a:prstGeom>
          <a:noFill/>
        </p:spPr>
        <p:txBody>
          <a:bodyPr wrap="square" rtlCol="0">
            <a:spAutoFit/>
          </a:bodyPr>
          <a:lstStyle/>
          <a:p>
            <a:r>
              <a:rPr lang="en-GB" sz="2400" dirty="0"/>
              <a:t>$400</a:t>
            </a:r>
          </a:p>
        </p:txBody>
      </p:sp>
      <p:cxnSp>
        <p:nvCxnSpPr>
          <p:cNvPr id="55" name="Straight Arrow Connector 54"/>
          <p:cNvCxnSpPr>
            <a:endCxn id="56" idx="0"/>
          </p:cNvCxnSpPr>
          <p:nvPr/>
        </p:nvCxnSpPr>
        <p:spPr>
          <a:xfrm flipH="1">
            <a:off x="9632467" y="2574758"/>
            <a:ext cx="6015" cy="1890971"/>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9192804" y="4465729"/>
            <a:ext cx="879326" cy="461665"/>
          </a:xfrm>
          <a:prstGeom prst="rect">
            <a:avLst/>
          </a:prstGeom>
          <a:noFill/>
        </p:spPr>
        <p:txBody>
          <a:bodyPr wrap="square" rtlCol="0">
            <a:spAutoFit/>
          </a:bodyPr>
          <a:lstStyle/>
          <a:p>
            <a:r>
              <a:rPr lang="en-GB" sz="2400" dirty="0"/>
              <a:t>$400</a:t>
            </a:r>
          </a:p>
        </p:txBody>
      </p:sp>
      <p:sp>
        <p:nvSpPr>
          <p:cNvPr id="43" name="TextBox 42"/>
          <p:cNvSpPr txBox="1"/>
          <p:nvPr/>
        </p:nvSpPr>
        <p:spPr>
          <a:xfrm>
            <a:off x="10484021" y="1901890"/>
            <a:ext cx="1410926" cy="461665"/>
          </a:xfrm>
          <a:prstGeom prst="rect">
            <a:avLst/>
          </a:prstGeom>
          <a:noFill/>
        </p:spPr>
        <p:txBody>
          <a:bodyPr wrap="square" rtlCol="0">
            <a:spAutoFit/>
          </a:bodyPr>
          <a:lstStyle/>
          <a:p>
            <a:r>
              <a:rPr lang="en-GB" sz="2400" i="1" dirty="0" err="1"/>
              <a:t>i</a:t>
            </a:r>
            <a:r>
              <a:rPr lang="en-GB" sz="2400" dirty="0"/>
              <a:t> = 1</a:t>
            </a:r>
            <a:r>
              <a:rPr lang="tr-TR" sz="2400" dirty="0"/>
              <a:t>0</a:t>
            </a:r>
            <a:r>
              <a:rPr lang="en-GB" sz="2400" dirty="0"/>
              <a:t>%</a:t>
            </a:r>
          </a:p>
        </p:txBody>
      </p:sp>
    </p:spTree>
    <p:extLst>
      <p:ext uri="{BB962C8B-B14F-4D97-AF65-F5344CB8AC3E}">
        <p14:creationId xmlns:p14="http://schemas.microsoft.com/office/powerpoint/2010/main" val="3073661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Solution 3</a:t>
            </a:r>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14</a:t>
            </a:fld>
            <a:endParaRPr lang="en-GB"/>
          </a:p>
        </p:txBody>
      </p:sp>
      <p:cxnSp>
        <p:nvCxnSpPr>
          <p:cNvPr id="11" name="Straight Connector 10"/>
          <p:cNvCxnSpPr/>
          <p:nvPr/>
        </p:nvCxnSpPr>
        <p:spPr>
          <a:xfrm>
            <a:off x="903143" y="2056900"/>
            <a:ext cx="35957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97711" y="2056900"/>
            <a:ext cx="0" cy="1058594"/>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359962" y="2056900"/>
            <a:ext cx="0" cy="136242"/>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807163" y="2056900"/>
            <a:ext cx="0" cy="331893"/>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250064" y="2056900"/>
            <a:ext cx="0" cy="615435"/>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42" idx="0"/>
          </p:cNvCxnSpPr>
          <p:nvPr/>
        </p:nvCxnSpPr>
        <p:spPr>
          <a:xfrm flipH="1">
            <a:off x="2700999" y="2056900"/>
            <a:ext cx="2716" cy="853668"/>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01385" y="1819643"/>
            <a:ext cx="157597" cy="261610"/>
          </a:xfrm>
          <a:prstGeom prst="rect">
            <a:avLst/>
          </a:prstGeom>
          <a:noFill/>
        </p:spPr>
        <p:txBody>
          <a:bodyPr wrap="square" rtlCol="0">
            <a:spAutoFit/>
          </a:bodyPr>
          <a:lstStyle/>
          <a:p>
            <a:r>
              <a:rPr lang="en-GB" sz="1100" dirty="0"/>
              <a:t>0</a:t>
            </a:r>
          </a:p>
        </p:txBody>
      </p:sp>
      <p:sp>
        <p:nvSpPr>
          <p:cNvPr id="31" name="TextBox 30"/>
          <p:cNvSpPr txBox="1"/>
          <p:nvPr/>
        </p:nvSpPr>
        <p:spPr>
          <a:xfrm>
            <a:off x="1255034" y="1819643"/>
            <a:ext cx="157597" cy="261610"/>
          </a:xfrm>
          <a:prstGeom prst="rect">
            <a:avLst/>
          </a:prstGeom>
          <a:noFill/>
        </p:spPr>
        <p:txBody>
          <a:bodyPr wrap="square" rtlCol="0">
            <a:spAutoFit/>
          </a:bodyPr>
          <a:lstStyle/>
          <a:p>
            <a:r>
              <a:rPr lang="en-GB" sz="1100" dirty="0"/>
              <a:t>1</a:t>
            </a:r>
          </a:p>
        </p:txBody>
      </p:sp>
      <p:sp>
        <p:nvSpPr>
          <p:cNvPr id="32" name="TextBox 31"/>
          <p:cNvSpPr txBox="1"/>
          <p:nvPr/>
        </p:nvSpPr>
        <p:spPr>
          <a:xfrm>
            <a:off x="1706236" y="1819643"/>
            <a:ext cx="157597" cy="261610"/>
          </a:xfrm>
          <a:prstGeom prst="rect">
            <a:avLst/>
          </a:prstGeom>
          <a:noFill/>
        </p:spPr>
        <p:txBody>
          <a:bodyPr wrap="square" rtlCol="0">
            <a:spAutoFit/>
          </a:bodyPr>
          <a:lstStyle/>
          <a:p>
            <a:r>
              <a:rPr lang="en-GB" sz="1100" dirty="0"/>
              <a:t>2</a:t>
            </a:r>
          </a:p>
        </p:txBody>
      </p:sp>
      <p:sp>
        <p:nvSpPr>
          <p:cNvPr id="33" name="TextBox 32"/>
          <p:cNvSpPr txBox="1"/>
          <p:nvPr/>
        </p:nvSpPr>
        <p:spPr>
          <a:xfrm>
            <a:off x="2151338" y="1819643"/>
            <a:ext cx="157597" cy="261610"/>
          </a:xfrm>
          <a:prstGeom prst="rect">
            <a:avLst/>
          </a:prstGeom>
          <a:noFill/>
        </p:spPr>
        <p:txBody>
          <a:bodyPr wrap="square" rtlCol="0">
            <a:spAutoFit/>
          </a:bodyPr>
          <a:lstStyle/>
          <a:p>
            <a:r>
              <a:rPr lang="en-GB" sz="1100" dirty="0"/>
              <a:t>3</a:t>
            </a:r>
          </a:p>
        </p:txBody>
      </p:sp>
      <p:sp>
        <p:nvSpPr>
          <p:cNvPr id="34" name="TextBox 33"/>
          <p:cNvSpPr txBox="1"/>
          <p:nvPr/>
        </p:nvSpPr>
        <p:spPr>
          <a:xfrm>
            <a:off x="2598237" y="1819643"/>
            <a:ext cx="157597" cy="261610"/>
          </a:xfrm>
          <a:prstGeom prst="rect">
            <a:avLst/>
          </a:prstGeom>
          <a:noFill/>
        </p:spPr>
        <p:txBody>
          <a:bodyPr wrap="square" rtlCol="0">
            <a:spAutoFit/>
          </a:bodyPr>
          <a:lstStyle/>
          <a:p>
            <a:r>
              <a:rPr lang="en-GB" sz="1100" dirty="0"/>
              <a:t>4</a:t>
            </a:r>
          </a:p>
        </p:txBody>
      </p:sp>
      <p:sp>
        <p:nvSpPr>
          <p:cNvPr id="35" name="TextBox 34"/>
          <p:cNvSpPr txBox="1"/>
          <p:nvPr/>
        </p:nvSpPr>
        <p:spPr>
          <a:xfrm>
            <a:off x="3040586" y="1819643"/>
            <a:ext cx="157597" cy="261610"/>
          </a:xfrm>
          <a:prstGeom prst="rect">
            <a:avLst/>
          </a:prstGeom>
          <a:noFill/>
        </p:spPr>
        <p:txBody>
          <a:bodyPr wrap="square" rtlCol="0">
            <a:spAutoFit/>
          </a:bodyPr>
          <a:lstStyle/>
          <a:p>
            <a:r>
              <a:rPr lang="en-GB" sz="1100" dirty="0"/>
              <a:t>5</a:t>
            </a:r>
          </a:p>
        </p:txBody>
      </p:sp>
      <p:sp>
        <p:nvSpPr>
          <p:cNvPr id="36" name="TextBox 35"/>
          <p:cNvSpPr txBox="1"/>
          <p:nvPr/>
        </p:nvSpPr>
        <p:spPr>
          <a:xfrm>
            <a:off x="3480103" y="1819643"/>
            <a:ext cx="157597" cy="261610"/>
          </a:xfrm>
          <a:prstGeom prst="rect">
            <a:avLst/>
          </a:prstGeom>
          <a:noFill/>
        </p:spPr>
        <p:txBody>
          <a:bodyPr wrap="square" rtlCol="0">
            <a:spAutoFit/>
          </a:bodyPr>
          <a:lstStyle/>
          <a:p>
            <a:r>
              <a:rPr lang="en-GB" sz="1100" dirty="0"/>
              <a:t>6</a:t>
            </a:r>
          </a:p>
        </p:txBody>
      </p:sp>
      <p:sp>
        <p:nvSpPr>
          <p:cNvPr id="37" name="TextBox 36"/>
          <p:cNvSpPr txBox="1"/>
          <p:nvPr/>
        </p:nvSpPr>
        <p:spPr>
          <a:xfrm>
            <a:off x="3932407" y="1819643"/>
            <a:ext cx="157597" cy="261610"/>
          </a:xfrm>
          <a:prstGeom prst="rect">
            <a:avLst/>
          </a:prstGeom>
          <a:noFill/>
        </p:spPr>
        <p:txBody>
          <a:bodyPr wrap="square" rtlCol="0">
            <a:spAutoFit/>
          </a:bodyPr>
          <a:lstStyle/>
          <a:p>
            <a:r>
              <a:rPr lang="en-GB" sz="1100" dirty="0"/>
              <a:t>7</a:t>
            </a:r>
          </a:p>
        </p:txBody>
      </p:sp>
      <p:sp>
        <p:nvSpPr>
          <p:cNvPr id="38" name="TextBox 37"/>
          <p:cNvSpPr txBox="1"/>
          <p:nvPr/>
        </p:nvSpPr>
        <p:spPr>
          <a:xfrm>
            <a:off x="4388095" y="1819643"/>
            <a:ext cx="157597" cy="261610"/>
          </a:xfrm>
          <a:prstGeom prst="rect">
            <a:avLst/>
          </a:prstGeom>
          <a:noFill/>
        </p:spPr>
        <p:txBody>
          <a:bodyPr wrap="square" rtlCol="0">
            <a:spAutoFit/>
          </a:bodyPr>
          <a:lstStyle/>
          <a:p>
            <a:r>
              <a:rPr lang="en-GB" sz="1100" dirty="0"/>
              <a:t>8</a:t>
            </a:r>
          </a:p>
        </p:txBody>
      </p:sp>
      <p:sp>
        <p:nvSpPr>
          <p:cNvPr id="39" name="TextBox 38"/>
          <p:cNvSpPr txBox="1"/>
          <p:nvPr/>
        </p:nvSpPr>
        <p:spPr>
          <a:xfrm>
            <a:off x="1125020" y="2195459"/>
            <a:ext cx="474780" cy="261610"/>
          </a:xfrm>
          <a:prstGeom prst="rect">
            <a:avLst/>
          </a:prstGeom>
          <a:noFill/>
        </p:spPr>
        <p:txBody>
          <a:bodyPr wrap="square" rtlCol="0">
            <a:spAutoFit/>
          </a:bodyPr>
          <a:lstStyle/>
          <a:p>
            <a:pPr algn="ctr"/>
            <a:r>
              <a:rPr lang="en-GB" sz="1100" dirty="0"/>
              <a:t>$100</a:t>
            </a:r>
          </a:p>
        </p:txBody>
      </p:sp>
      <p:sp>
        <p:nvSpPr>
          <p:cNvPr id="40" name="TextBox 39"/>
          <p:cNvSpPr txBox="1"/>
          <p:nvPr/>
        </p:nvSpPr>
        <p:spPr>
          <a:xfrm>
            <a:off x="1569774" y="2365567"/>
            <a:ext cx="474780" cy="261610"/>
          </a:xfrm>
          <a:prstGeom prst="rect">
            <a:avLst/>
          </a:prstGeom>
          <a:noFill/>
        </p:spPr>
        <p:txBody>
          <a:bodyPr wrap="square" rtlCol="0">
            <a:spAutoFit/>
          </a:bodyPr>
          <a:lstStyle/>
          <a:p>
            <a:pPr algn="ctr"/>
            <a:r>
              <a:rPr lang="en-GB" sz="1100" dirty="0"/>
              <a:t>$200</a:t>
            </a:r>
          </a:p>
        </p:txBody>
      </p:sp>
      <p:sp>
        <p:nvSpPr>
          <p:cNvPr id="41" name="TextBox 40"/>
          <p:cNvSpPr txBox="1"/>
          <p:nvPr/>
        </p:nvSpPr>
        <p:spPr>
          <a:xfrm>
            <a:off x="2021324" y="2673379"/>
            <a:ext cx="474780" cy="261610"/>
          </a:xfrm>
          <a:prstGeom prst="rect">
            <a:avLst/>
          </a:prstGeom>
          <a:noFill/>
        </p:spPr>
        <p:txBody>
          <a:bodyPr wrap="square" rtlCol="0">
            <a:spAutoFit/>
          </a:bodyPr>
          <a:lstStyle/>
          <a:p>
            <a:pPr algn="ctr"/>
            <a:r>
              <a:rPr lang="en-GB" sz="1100" dirty="0"/>
              <a:t>$300</a:t>
            </a:r>
          </a:p>
        </p:txBody>
      </p:sp>
      <p:sp>
        <p:nvSpPr>
          <p:cNvPr id="42" name="TextBox 41"/>
          <p:cNvSpPr txBox="1"/>
          <p:nvPr/>
        </p:nvSpPr>
        <p:spPr>
          <a:xfrm>
            <a:off x="2463609" y="2910568"/>
            <a:ext cx="474780" cy="261610"/>
          </a:xfrm>
          <a:prstGeom prst="rect">
            <a:avLst/>
          </a:prstGeom>
          <a:noFill/>
        </p:spPr>
        <p:txBody>
          <a:bodyPr wrap="square" rtlCol="0">
            <a:spAutoFit/>
          </a:bodyPr>
          <a:lstStyle/>
          <a:p>
            <a:pPr algn="ctr"/>
            <a:r>
              <a:rPr lang="en-GB" sz="1100" dirty="0"/>
              <a:t>$400</a:t>
            </a:r>
          </a:p>
        </p:txBody>
      </p:sp>
      <p:sp>
        <p:nvSpPr>
          <p:cNvPr id="50" name="TextBox 49"/>
          <p:cNvSpPr txBox="1"/>
          <p:nvPr/>
        </p:nvSpPr>
        <p:spPr>
          <a:xfrm>
            <a:off x="538306" y="3118984"/>
            <a:ext cx="699944" cy="261610"/>
          </a:xfrm>
          <a:prstGeom prst="rect">
            <a:avLst/>
          </a:prstGeom>
          <a:noFill/>
        </p:spPr>
        <p:txBody>
          <a:bodyPr wrap="square" rtlCol="0">
            <a:spAutoFit/>
          </a:bodyPr>
          <a:lstStyle/>
          <a:p>
            <a:pPr algn="ctr"/>
            <a:r>
              <a:rPr lang="en-GB" sz="1100" i="1" dirty="0"/>
              <a:t>P</a:t>
            </a:r>
            <a:r>
              <a:rPr lang="en-GB" sz="1100" baseline="-25000" dirty="0"/>
              <a:t>0</a:t>
            </a:r>
            <a:r>
              <a:rPr lang="en-GB" sz="1100" i="1" dirty="0"/>
              <a:t> </a:t>
            </a:r>
            <a:r>
              <a:rPr lang="en-GB" sz="1100" dirty="0"/>
              <a:t>= ?</a:t>
            </a:r>
            <a:endParaRPr lang="en-GB" sz="1100" baseline="-25000" dirty="0"/>
          </a:p>
        </p:txBody>
      </p:sp>
      <p:cxnSp>
        <p:nvCxnSpPr>
          <p:cNvPr id="46" name="Straight Arrow Connector 45"/>
          <p:cNvCxnSpPr>
            <a:endCxn id="47" idx="0"/>
          </p:cNvCxnSpPr>
          <p:nvPr/>
        </p:nvCxnSpPr>
        <p:spPr>
          <a:xfrm flipH="1">
            <a:off x="3115193" y="2056900"/>
            <a:ext cx="2716" cy="853668"/>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877803" y="2910568"/>
            <a:ext cx="474780" cy="261610"/>
          </a:xfrm>
          <a:prstGeom prst="rect">
            <a:avLst/>
          </a:prstGeom>
          <a:noFill/>
        </p:spPr>
        <p:txBody>
          <a:bodyPr wrap="square" rtlCol="0">
            <a:spAutoFit/>
          </a:bodyPr>
          <a:lstStyle/>
          <a:p>
            <a:pPr algn="ctr"/>
            <a:r>
              <a:rPr lang="en-GB" sz="1100" dirty="0"/>
              <a:t>$400</a:t>
            </a:r>
          </a:p>
        </p:txBody>
      </p:sp>
      <p:cxnSp>
        <p:nvCxnSpPr>
          <p:cNvPr id="51" name="Straight Arrow Connector 50"/>
          <p:cNvCxnSpPr>
            <a:endCxn id="52" idx="0"/>
          </p:cNvCxnSpPr>
          <p:nvPr/>
        </p:nvCxnSpPr>
        <p:spPr>
          <a:xfrm flipH="1">
            <a:off x="3571758" y="2056900"/>
            <a:ext cx="2716" cy="853668"/>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334368" y="2910568"/>
            <a:ext cx="474780" cy="261610"/>
          </a:xfrm>
          <a:prstGeom prst="rect">
            <a:avLst/>
          </a:prstGeom>
          <a:noFill/>
        </p:spPr>
        <p:txBody>
          <a:bodyPr wrap="square" rtlCol="0">
            <a:spAutoFit/>
          </a:bodyPr>
          <a:lstStyle/>
          <a:p>
            <a:pPr algn="ctr"/>
            <a:r>
              <a:rPr lang="en-GB" sz="1100" dirty="0"/>
              <a:t>$400</a:t>
            </a:r>
          </a:p>
        </p:txBody>
      </p:sp>
      <p:cxnSp>
        <p:nvCxnSpPr>
          <p:cNvPr id="53" name="Straight Arrow Connector 52"/>
          <p:cNvCxnSpPr>
            <a:endCxn id="54" idx="0"/>
          </p:cNvCxnSpPr>
          <p:nvPr/>
        </p:nvCxnSpPr>
        <p:spPr>
          <a:xfrm flipH="1">
            <a:off x="4022389" y="2056900"/>
            <a:ext cx="2716" cy="853668"/>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784999" y="2910568"/>
            <a:ext cx="474780" cy="261610"/>
          </a:xfrm>
          <a:prstGeom prst="rect">
            <a:avLst/>
          </a:prstGeom>
          <a:noFill/>
        </p:spPr>
        <p:txBody>
          <a:bodyPr wrap="square" rtlCol="0">
            <a:spAutoFit/>
          </a:bodyPr>
          <a:lstStyle/>
          <a:p>
            <a:pPr algn="ctr"/>
            <a:r>
              <a:rPr lang="en-GB" sz="1100" dirty="0"/>
              <a:t>$400</a:t>
            </a:r>
          </a:p>
        </p:txBody>
      </p:sp>
      <p:cxnSp>
        <p:nvCxnSpPr>
          <p:cNvPr id="55" name="Straight Arrow Connector 54"/>
          <p:cNvCxnSpPr>
            <a:endCxn id="56" idx="0"/>
          </p:cNvCxnSpPr>
          <p:nvPr/>
        </p:nvCxnSpPr>
        <p:spPr>
          <a:xfrm flipH="1">
            <a:off x="4480381" y="2056900"/>
            <a:ext cx="2716" cy="853668"/>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242991" y="2910568"/>
            <a:ext cx="474780" cy="261610"/>
          </a:xfrm>
          <a:prstGeom prst="rect">
            <a:avLst/>
          </a:prstGeom>
          <a:noFill/>
        </p:spPr>
        <p:txBody>
          <a:bodyPr wrap="square" rtlCol="0">
            <a:spAutoFit/>
          </a:bodyPr>
          <a:lstStyle/>
          <a:p>
            <a:pPr algn="ctr"/>
            <a:r>
              <a:rPr lang="en-GB" sz="1100" dirty="0"/>
              <a:t>$400</a:t>
            </a:r>
          </a:p>
        </p:txBody>
      </p:sp>
      <p:sp>
        <p:nvSpPr>
          <p:cNvPr id="48" name="TextBox 47"/>
          <p:cNvSpPr txBox="1"/>
          <p:nvPr/>
        </p:nvSpPr>
        <p:spPr>
          <a:xfrm>
            <a:off x="5594025" y="2193142"/>
            <a:ext cx="338554" cy="461665"/>
          </a:xfrm>
          <a:prstGeom prst="rect">
            <a:avLst/>
          </a:prstGeom>
          <a:noFill/>
        </p:spPr>
        <p:txBody>
          <a:bodyPr wrap="none" rtlCol="0">
            <a:spAutoFit/>
          </a:bodyPr>
          <a:lstStyle/>
          <a:p>
            <a:r>
              <a:rPr lang="en-GB" sz="2400" dirty="0"/>
              <a:t>≈</a:t>
            </a:r>
          </a:p>
        </p:txBody>
      </p:sp>
      <p:cxnSp>
        <p:nvCxnSpPr>
          <p:cNvPr id="49" name="Straight Connector 48"/>
          <p:cNvCxnSpPr/>
          <p:nvPr/>
        </p:nvCxnSpPr>
        <p:spPr>
          <a:xfrm>
            <a:off x="6966213" y="1867656"/>
            <a:ext cx="28339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6961932" y="1867656"/>
            <a:ext cx="0" cy="67281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7326250" y="1867656"/>
            <a:ext cx="0" cy="107378"/>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6886013" y="1680664"/>
            <a:ext cx="124209" cy="253916"/>
          </a:xfrm>
          <a:prstGeom prst="rect">
            <a:avLst/>
          </a:prstGeom>
          <a:noFill/>
        </p:spPr>
        <p:txBody>
          <a:bodyPr wrap="square" rtlCol="0">
            <a:spAutoFit/>
          </a:bodyPr>
          <a:lstStyle/>
          <a:p>
            <a:r>
              <a:rPr lang="en-GB" sz="1000" dirty="0"/>
              <a:t>0</a:t>
            </a:r>
          </a:p>
        </p:txBody>
      </p:sp>
      <p:sp>
        <p:nvSpPr>
          <p:cNvPr id="63" name="TextBox 62"/>
          <p:cNvSpPr txBox="1"/>
          <p:nvPr/>
        </p:nvSpPr>
        <p:spPr>
          <a:xfrm>
            <a:off x="7243552" y="1680664"/>
            <a:ext cx="124209" cy="253916"/>
          </a:xfrm>
          <a:prstGeom prst="rect">
            <a:avLst/>
          </a:prstGeom>
          <a:noFill/>
        </p:spPr>
        <p:txBody>
          <a:bodyPr wrap="square" rtlCol="0">
            <a:spAutoFit/>
          </a:bodyPr>
          <a:lstStyle/>
          <a:p>
            <a:r>
              <a:rPr lang="en-GB" sz="1000" dirty="0"/>
              <a:t>1</a:t>
            </a:r>
          </a:p>
        </p:txBody>
      </p:sp>
      <p:sp>
        <p:nvSpPr>
          <p:cNvPr id="64" name="TextBox 63"/>
          <p:cNvSpPr txBox="1"/>
          <p:nvPr/>
        </p:nvSpPr>
        <p:spPr>
          <a:xfrm>
            <a:off x="7599163" y="1680664"/>
            <a:ext cx="124209" cy="253916"/>
          </a:xfrm>
          <a:prstGeom prst="rect">
            <a:avLst/>
          </a:prstGeom>
          <a:noFill/>
        </p:spPr>
        <p:txBody>
          <a:bodyPr wrap="square" rtlCol="0">
            <a:spAutoFit/>
          </a:bodyPr>
          <a:lstStyle/>
          <a:p>
            <a:r>
              <a:rPr lang="en-GB" sz="1000" dirty="0"/>
              <a:t>2</a:t>
            </a:r>
          </a:p>
        </p:txBody>
      </p:sp>
      <p:sp>
        <p:nvSpPr>
          <p:cNvPr id="65" name="TextBox 64"/>
          <p:cNvSpPr txBox="1"/>
          <p:nvPr/>
        </p:nvSpPr>
        <p:spPr>
          <a:xfrm>
            <a:off x="7949966" y="1680664"/>
            <a:ext cx="124209" cy="253916"/>
          </a:xfrm>
          <a:prstGeom prst="rect">
            <a:avLst/>
          </a:prstGeom>
          <a:noFill/>
        </p:spPr>
        <p:txBody>
          <a:bodyPr wrap="square" rtlCol="0">
            <a:spAutoFit/>
          </a:bodyPr>
          <a:lstStyle/>
          <a:p>
            <a:r>
              <a:rPr lang="en-GB" sz="1000" dirty="0"/>
              <a:t>3</a:t>
            </a:r>
          </a:p>
        </p:txBody>
      </p:sp>
      <p:sp>
        <p:nvSpPr>
          <p:cNvPr id="66" name="TextBox 65"/>
          <p:cNvSpPr txBox="1"/>
          <p:nvPr/>
        </p:nvSpPr>
        <p:spPr>
          <a:xfrm>
            <a:off x="8302185" y="1680664"/>
            <a:ext cx="124209" cy="253916"/>
          </a:xfrm>
          <a:prstGeom prst="rect">
            <a:avLst/>
          </a:prstGeom>
          <a:noFill/>
        </p:spPr>
        <p:txBody>
          <a:bodyPr wrap="square" rtlCol="0">
            <a:spAutoFit/>
          </a:bodyPr>
          <a:lstStyle/>
          <a:p>
            <a:r>
              <a:rPr lang="en-GB" sz="1000" dirty="0"/>
              <a:t>4</a:t>
            </a:r>
          </a:p>
        </p:txBody>
      </p:sp>
      <p:sp>
        <p:nvSpPr>
          <p:cNvPr id="67" name="TextBox 66"/>
          <p:cNvSpPr txBox="1"/>
          <p:nvPr/>
        </p:nvSpPr>
        <p:spPr>
          <a:xfrm>
            <a:off x="8650818" y="1680664"/>
            <a:ext cx="124209" cy="253916"/>
          </a:xfrm>
          <a:prstGeom prst="rect">
            <a:avLst/>
          </a:prstGeom>
          <a:noFill/>
        </p:spPr>
        <p:txBody>
          <a:bodyPr wrap="square" rtlCol="0">
            <a:spAutoFit/>
          </a:bodyPr>
          <a:lstStyle/>
          <a:p>
            <a:r>
              <a:rPr lang="en-GB" sz="1000" dirty="0"/>
              <a:t>5</a:t>
            </a:r>
          </a:p>
        </p:txBody>
      </p:sp>
      <p:sp>
        <p:nvSpPr>
          <p:cNvPr id="68" name="TextBox 67"/>
          <p:cNvSpPr txBox="1"/>
          <p:nvPr/>
        </p:nvSpPr>
        <p:spPr>
          <a:xfrm>
            <a:off x="8997219" y="1680664"/>
            <a:ext cx="124209" cy="253916"/>
          </a:xfrm>
          <a:prstGeom prst="rect">
            <a:avLst/>
          </a:prstGeom>
          <a:noFill/>
        </p:spPr>
        <p:txBody>
          <a:bodyPr wrap="square" rtlCol="0">
            <a:spAutoFit/>
          </a:bodyPr>
          <a:lstStyle/>
          <a:p>
            <a:r>
              <a:rPr lang="en-GB" sz="1000" dirty="0"/>
              <a:t>6</a:t>
            </a:r>
          </a:p>
        </p:txBody>
      </p:sp>
      <p:sp>
        <p:nvSpPr>
          <p:cNvPr id="69" name="TextBox 68"/>
          <p:cNvSpPr txBox="1"/>
          <p:nvPr/>
        </p:nvSpPr>
        <p:spPr>
          <a:xfrm>
            <a:off x="9353698" y="1680664"/>
            <a:ext cx="124209" cy="253916"/>
          </a:xfrm>
          <a:prstGeom prst="rect">
            <a:avLst/>
          </a:prstGeom>
          <a:noFill/>
        </p:spPr>
        <p:txBody>
          <a:bodyPr wrap="square" rtlCol="0">
            <a:spAutoFit/>
          </a:bodyPr>
          <a:lstStyle/>
          <a:p>
            <a:r>
              <a:rPr lang="en-GB" sz="1000" dirty="0"/>
              <a:t>7</a:t>
            </a:r>
          </a:p>
        </p:txBody>
      </p:sp>
      <p:sp>
        <p:nvSpPr>
          <p:cNvPr id="70" name="TextBox 69"/>
          <p:cNvSpPr txBox="1"/>
          <p:nvPr/>
        </p:nvSpPr>
        <p:spPr>
          <a:xfrm>
            <a:off x="9712844" y="1680664"/>
            <a:ext cx="124209" cy="253916"/>
          </a:xfrm>
          <a:prstGeom prst="rect">
            <a:avLst/>
          </a:prstGeom>
          <a:noFill/>
        </p:spPr>
        <p:txBody>
          <a:bodyPr wrap="square" rtlCol="0">
            <a:spAutoFit/>
          </a:bodyPr>
          <a:lstStyle/>
          <a:p>
            <a:r>
              <a:rPr lang="en-GB" sz="1000" dirty="0"/>
              <a:t>8</a:t>
            </a:r>
          </a:p>
        </p:txBody>
      </p:sp>
      <p:sp>
        <p:nvSpPr>
          <p:cNvPr id="71" name="TextBox 70"/>
          <p:cNvSpPr txBox="1"/>
          <p:nvPr/>
        </p:nvSpPr>
        <p:spPr>
          <a:xfrm>
            <a:off x="7045833" y="1976860"/>
            <a:ext cx="564694" cy="246221"/>
          </a:xfrm>
          <a:prstGeom prst="rect">
            <a:avLst/>
          </a:prstGeom>
          <a:noFill/>
        </p:spPr>
        <p:txBody>
          <a:bodyPr wrap="square" rtlCol="0">
            <a:spAutoFit/>
          </a:bodyPr>
          <a:lstStyle/>
          <a:p>
            <a:pPr algn="ctr"/>
            <a:r>
              <a:rPr lang="en-GB" sz="1000" dirty="0"/>
              <a:t>$100</a:t>
            </a:r>
          </a:p>
        </p:txBody>
      </p:sp>
      <p:sp>
        <p:nvSpPr>
          <p:cNvPr id="75" name="TextBox 74"/>
          <p:cNvSpPr txBox="1"/>
          <p:nvPr/>
        </p:nvSpPr>
        <p:spPr>
          <a:xfrm>
            <a:off x="6538248" y="2543290"/>
            <a:ext cx="832498" cy="253916"/>
          </a:xfrm>
          <a:prstGeom prst="rect">
            <a:avLst/>
          </a:prstGeom>
          <a:noFill/>
        </p:spPr>
        <p:txBody>
          <a:bodyPr wrap="square" rtlCol="0">
            <a:spAutoFit/>
          </a:bodyPr>
          <a:lstStyle/>
          <a:p>
            <a:pPr algn="ctr"/>
            <a:r>
              <a:rPr lang="en-GB" sz="1000" b="1" i="1" dirty="0">
                <a:solidFill>
                  <a:srgbClr val="FF0000"/>
                </a:solidFill>
              </a:rPr>
              <a:t>P</a:t>
            </a:r>
            <a:r>
              <a:rPr lang="en-GB" sz="1000" b="1" baseline="-25000" dirty="0">
                <a:solidFill>
                  <a:srgbClr val="FF0000"/>
                </a:solidFill>
              </a:rPr>
              <a:t>0</a:t>
            </a:r>
            <a:r>
              <a:rPr lang="en-GB" sz="1000" b="1" baseline="30000" dirty="0">
                <a:solidFill>
                  <a:srgbClr val="FF0000"/>
                </a:solidFill>
              </a:rPr>
              <a:t>1</a:t>
            </a:r>
            <a:endParaRPr lang="en-GB" sz="1000" b="1" baseline="-25000" dirty="0">
              <a:solidFill>
                <a:srgbClr val="FF0000"/>
              </a:solidFill>
            </a:endParaRPr>
          </a:p>
        </p:txBody>
      </p:sp>
      <p:sp>
        <p:nvSpPr>
          <p:cNvPr id="112" name="TextBox 111"/>
          <p:cNvSpPr txBox="1"/>
          <p:nvPr/>
        </p:nvSpPr>
        <p:spPr>
          <a:xfrm>
            <a:off x="8222415" y="2635801"/>
            <a:ext cx="564694" cy="276999"/>
          </a:xfrm>
          <a:prstGeom prst="rect">
            <a:avLst/>
          </a:prstGeom>
          <a:noFill/>
        </p:spPr>
        <p:txBody>
          <a:bodyPr wrap="square" rtlCol="0">
            <a:spAutoFit/>
          </a:bodyPr>
          <a:lstStyle/>
          <a:p>
            <a:pPr algn="ctr"/>
            <a:r>
              <a:rPr lang="en-GB" sz="1200" b="1" dirty="0"/>
              <a:t>+</a:t>
            </a:r>
          </a:p>
        </p:txBody>
      </p:sp>
      <p:cxnSp>
        <p:nvCxnSpPr>
          <p:cNvPr id="113" name="Straight Connector 112"/>
          <p:cNvCxnSpPr/>
          <p:nvPr/>
        </p:nvCxnSpPr>
        <p:spPr>
          <a:xfrm>
            <a:off x="6966213" y="2996234"/>
            <a:ext cx="28339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6961932" y="2996234"/>
            <a:ext cx="0" cy="67281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7678707" y="2996234"/>
            <a:ext cx="0" cy="261578"/>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6886013" y="2809242"/>
            <a:ext cx="124209" cy="253916"/>
          </a:xfrm>
          <a:prstGeom prst="rect">
            <a:avLst/>
          </a:prstGeom>
          <a:noFill/>
        </p:spPr>
        <p:txBody>
          <a:bodyPr wrap="square" rtlCol="0">
            <a:spAutoFit/>
          </a:bodyPr>
          <a:lstStyle/>
          <a:p>
            <a:r>
              <a:rPr lang="en-GB" sz="1000" dirty="0"/>
              <a:t>0</a:t>
            </a:r>
          </a:p>
        </p:txBody>
      </p:sp>
      <p:sp>
        <p:nvSpPr>
          <p:cNvPr id="120" name="TextBox 119"/>
          <p:cNvSpPr txBox="1"/>
          <p:nvPr/>
        </p:nvSpPr>
        <p:spPr>
          <a:xfrm>
            <a:off x="7243552" y="2809242"/>
            <a:ext cx="124209" cy="253916"/>
          </a:xfrm>
          <a:prstGeom prst="rect">
            <a:avLst/>
          </a:prstGeom>
          <a:noFill/>
        </p:spPr>
        <p:txBody>
          <a:bodyPr wrap="square" rtlCol="0">
            <a:spAutoFit/>
          </a:bodyPr>
          <a:lstStyle/>
          <a:p>
            <a:r>
              <a:rPr lang="en-GB" sz="1000" dirty="0"/>
              <a:t>1</a:t>
            </a:r>
          </a:p>
        </p:txBody>
      </p:sp>
      <p:sp>
        <p:nvSpPr>
          <p:cNvPr id="121" name="TextBox 120"/>
          <p:cNvSpPr txBox="1"/>
          <p:nvPr/>
        </p:nvSpPr>
        <p:spPr>
          <a:xfrm>
            <a:off x="7599163" y="2809242"/>
            <a:ext cx="124209" cy="253916"/>
          </a:xfrm>
          <a:prstGeom prst="rect">
            <a:avLst/>
          </a:prstGeom>
          <a:noFill/>
        </p:spPr>
        <p:txBody>
          <a:bodyPr wrap="square" rtlCol="0">
            <a:spAutoFit/>
          </a:bodyPr>
          <a:lstStyle/>
          <a:p>
            <a:r>
              <a:rPr lang="en-GB" sz="1000" dirty="0"/>
              <a:t>2</a:t>
            </a:r>
          </a:p>
        </p:txBody>
      </p:sp>
      <p:sp>
        <p:nvSpPr>
          <p:cNvPr id="122" name="TextBox 121"/>
          <p:cNvSpPr txBox="1"/>
          <p:nvPr/>
        </p:nvSpPr>
        <p:spPr>
          <a:xfrm>
            <a:off x="7949966" y="2809242"/>
            <a:ext cx="124209" cy="253916"/>
          </a:xfrm>
          <a:prstGeom prst="rect">
            <a:avLst/>
          </a:prstGeom>
          <a:noFill/>
        </p:spPr>
        <p:txBody>
          <a:bodyPr wrap="square" rtlCol="0">
            <a:spAutoFit/>
          </a:bodyPr>
          <a:lstStyle/>
          <a:p>
            <a:r>
              <a:rPr lang="en-GB" sz="1000" dirty="0"/>
              <a:t>3</a:t>
            </a:r>
          </a:p>
        </p:txBody>
      </p:sp>
      <p:sp>
        <p:nvSpPr>
          <p:cNvPr id="123" name="TextBox 122"/>
          <p:cNvSpPr txBox="1"/>
          <p:nvPr/>
        </p:nvSpPr>
        <p:spPr>
          <a:xfrm>
            <a:off x="8302185" y="2809242"/>
            <a:ext cx="124209" cy="253916"/>
          </a:xfrm>
          <a:prstGeom prst="rect">
            <a:avLst/>
          </a:prstGeom>
          <a:noFill/>
        </p:spPr>
        <p:txBody>
          <a:bodyPr wrap="square" rtlCol="0">
            <a:spAutoFit/>
          </a:bodyPr>
          <a:lstStyle/>
          <a:p>
            <a:r>
              <a:rPr lang="en-GB" sz="1000" dirty="0"/>
              <a:t>4</a:t>
            </a:r>
          </a:p>
        </p:txBody>
      </p:sp>
      <p:sp>
        <p:nvSpPr>
          <p:cNvPr id="124" name="TextBox 123"/>
          <p:cNvSpPr txBox="1"/>
          <p:nvPr/>
        </p:nvSpPr>
        <p:spPr>
          <a:xfrm>
            <a:off x="8650818" y="2809242"/>
            <a:ext cx="124209" cy="253916"/>
          </a:xfrm>
          <a:prstGeom prst="rect">
            <a:avLst/>
          </a:prstGeom>
          <a:noFill/>
        </p:spPr>
        <p:txBody>
          <a:bodyPr wrap="square" rtlCol="0">
            <a:spAutoFit/>
          </a:bodyPr>
          <a:lstStyle/>
          <a:p>
            <a:r>
              <a:rPr lang="en-GB" sz="1000" dirty="0"/>
              <a:t>5</a:t>
            </a:r>
          </a:p>
        </p:txBody>
      </p:sp>
      <p:sp>
        <p:nvSpPr>
          <p:cNvPr id="125" name="TextBox 124"/>
          <p:cNvSpPr txBox="1"/>
          <p:nvPr/>
        </p:nvSpPr>
        <p:spPr>
          <a:xfrm>
            <a:off x="8997219" y="2809242"/>
            <a:ext cx="124209" cy="253916"/>
          </a:xfrm>
          <a:prstGeom prst="rect">
            <a:avLst/>
          </a:prstGeom>
          <a:noFill/>
        </p:spPr>
        <p:txBody>
          <a:bodyPr wrap="square" rtlCol="0">
            <a:spAutoFit/>
          </a:bodyPr>
          <a:lstStyle/>
          <a:p>
            <a:r>
              <a:rPr lang="en-GB" sz="1000" dirty="0"/>
              <a:t>6</a:t>
            </a:r>
          </a:p>
        </p:txBody>
      </p:sp>
      <p:sp>
        <p:nvSpPr>
          <p:cNvPr id="126" name="TextBox 125"/>
          <p:cNvSpPr txBox="1"/>
          <p:nvPr/>
        </p:nvSpPr>
        <p:spPr>
          <a:xfrm>
            <a:off x="9353698" y="2809242"/>
            <a:ext cx="124209" cy="253916"/>
          </a:xfrm>
          <a:prstGeom prst="rect">
            <a:avLst/>
          </a:prstGeom>
          <a:noFill/>
        </p:spPr>
        <p:txBody>
          <a:bodyPr wrap="square" rtlCol="0">
            <a:spAutoFit/>
          </a:bodyPr>
          <a:lstStyle/>
          <a:p>
            <a:r>
              <a:rPr lang="en-GB" sz="1000" dirty="0"/>
              <a:t>7</a:t>
            </a:r>
          </a:p>
        </p:txBody>
      </p:sp>
      <p:sp>
        <p:nvSpPr>
          <p:cNvPr id="127" name="TextBox 126"/>
          <p:cNvSpPr txBox="1"/>
          <p:nvPr/>
        </p:nvSpPr>
        <p:spPr>
          <a:xfrm>
            <a:off x="9712844" y="2809242"/>
            <a:ext cx="124209" cy="253916"/>
          </a:xfrm>
          <a:prstGeom prst="rect">
            <a:avLst/>
          </a:prstGeom>
          <a:noFill/>
        </p:spPr>
        <p:txBody>
          <a:bodyPr wrap="square" rtlCol="0">
            <a:spAutoFit/>
          </a:bodyPr>
          <a:lstStyle/>
          <a:p>
            <a:r>
              <a:rPr lang="en-GB" sz="1000" dirty="0"/>
              <a:t>8</a:t>
            </a:r>
          </a:p>
        </p:txBody>
      </p:sp>
      <p:sp>
        <p:nvSpPr>
          <p:cNvPr id="129" name="TextBox 128"/>
          <p:cNvSpPr txBox="1"/>
          <p:nvPr/>
        </p:nvSpPr>
        <p:spPr>
          <a:xfrm>
            <a:off x="7396362" y="3239507"/>
            <a:ext cx="564694" cy="246221"/>
          </a:xfrm>
          <a:prstGeom prst="rect">
            <a:avLst/>
          </a:prstGeom>
          <a:noFill/>
        </p:spPr>
        <p:txBody>
          <a:bodyPr wrap="square" rtlCol="0">
            <a:spAutoFit/>
          </a:bodyPr>
          <a:lstStyle/>
          <a:p>
            <a:pPr algn="ctr"/>
            <a:r>
              <a:rPr lang="en-GB" sz="1000" dirty="0"/>
              <a:t>$200</a:t>
            </a:r>
          </a:p>
        </p:txBody>
      </p:sp>
      <p:sp>
        <p:nvSpPr>
          <p:cNvPr id="132" name="TextBox 131"/>
          <p:cNvSpPr txBox="1"/>
          <p:nvPr/>
        </p:nvSpPr>
        <p:spPr>
          <a:xfrm>
            <a:off x="6538248" y="3671868"/>
            <a:ext cx="832498" cy="253916"/>
          </a:xfrm>
          <a:prstGeom prst="rect">
            <a:avLst/>
          </a:prstGeom>
          <a:noFill/>
        </p:spPr>
        <p:txBody>
          <a:bodyPr wrap="square" rtlCol="0">
            <a:spAutoFit/>
          </a:bodyPr>
          <a:lstStyle/>
          <a:p>
            <a:pPr algn="ctr"/>
            <a:r>
              <a:rPr lang="en-GB" sz="1000" b="1" i="1" dirty="0">
                <a:solidFill>
                  <a:srgbClr val="00B0F0"/>
                </a:solidFill>
              </a:rPr>
              <a:t>P</a:t>
            </a:r>
            <a:r>
              <a:rPr lang="en-GB" sz="1000" b="1" baseline="-25000" dirty="0">
                <a:solidFill>
                  <a:srgbClr val="00B0F0"/>
                </a:solidFill>
              </a:rPr>
              <a:t>0</a:t>
            </a:r>
            <a:r>
              <a:rPr lang="en-GB" sz="1000" b="1" baseline="30000" dirty="0">
                <a:solidFill>
                  <a:srgbClr val="00B0F0"/>
                </a:solidFill>
              </a:rPr>
              <a:t>2</a:t>
            </a:r>
            <a:endParaRPr lang="en-GB" sz="1000" b="1" baseline="-25000" dirty="0">
              <a:solidFill>
                <a:srgbClr val="00B0F0"/>
              </a:solidFill>
            </a:endParaRPr>
          </a:p>
        </p:txBody>
      </p:sp>
      <p:sp>
        <p:nvSpPr>
          <p:cNvPr id="141" name="TextBox 140"/>
          <p:cNvSpPr txBox="1"/>
          <p:nvPr/>
        </p:nvSpPr>
        <p:spPr>
          <a:xfrm>
            <a:off x="8222415" y="3763142"/>
            <a:ext cx="564694" cy="276999"/>
          </a:xfrm>
          <a:prstGeom prst="rect">
            <a:avLst/>
          </a:prstGeom>
          <a:noFill/>
        </p:spPr>
        <p:txBody>
          <a:bodyPr wrap="square" rtlCol="0">
            <a:spAutoFit/>
          </a:bodyPr>
          <a:lstStyle/>
          <a:p>
            <a:pPr algn="ctr"/>
            <a:r>
              <a:rPr lang="en-GB" sz="1200" b="1" dirty="0"/>
              <a:t>+</a:t>
            </a:r>
          </a:p>
        </p:txBody>
      </p:sp>
      <p:cxnSp>
        <p:nvCxnSpPr>
          <p:cNvPr id="142" name="Straight Connector 141"/>
          <p:cNvCxnSpPr/>
          <p:nvPr/>
        </p:nvCxnSpPr>
        <p:spPr>
          <a:xfrm>
            <a:off x="6966213" y="4109973"/>
            <a:ext cx="28339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a:off x="6961932" y="4109973"/>
            <a:ext cx="0" cy="67281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a:off x="8027776" y="4109973"/>
            <a:ext cx="0" cy="485049"/>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6886013" y="3922981"/>
            <a:ext cx="124209" cy="253916"/>
          </a:xfrm>
          <a:prstGeom prst="rect">
            <a:avLst/>
          </a:prstGeom>
          <a:noFill/>
        </p:spPr>
        <p:txBody>
          <a:bodyPr wrap="square" rtlCol="0">
            <a:spAutoFit/>
          </a:bodyPr>
          <a:lstStyle/>
          <a:p>
            <a:r>
              <a:rPr lang="en-GB" sz="1000" dirty="0"/>
              <a:t>0</a:t>
            </a:r>
          </a:p>
        </p:txBody>
      </p:sp>
      <p:sp>
        <p:nvSpPr>
          <p:cNvPr id="149" name="TextBox 148"/>
          <p:cNvSpPr txBox="1"/>
          <p:nvPr/>
        </p:nvSpPr>
        <p:spPr>
          <a:xfrm>
            <a:off x="7243552" y="3922981"/>
            <a:ext cx="124209" cy="253916"/>
          </a:xfrm>
          <a:prstGeom prst="rect">
            <a:avLst/>
          </a:prstGeom>
          <a:noFill/>
        </p:spPr>
        <p:txBody>
          <a:bodyPr wrap="square" rtlCol="0">
            <a:spAutoFit/>
          </a:bodyPr>
          <a:lstStyle/>
          <a:p>
            <a:r>
              <a:rPr lang="en-GB" sz="1000" dirty="0"/>
              <a:t>1</a:t>
            </a:r>
          </a:p>
        </p:txBody>
      </p:sp>
      <p:sp>
        <p:nvSpPr>
          <p:cNvPr id="150" name="TextBox 149"/>
          <p:cNvSpPr txBox="1"/>
          <p:nvPr/>
        </p:nvSpPr>
        <p:spPr>
          <a:xfrm>
            <a:off x="7599163" y="3922981"/>
            <a:ext cx="124209" cy="253916"/>
          </a:xfrm>
          <a:prstGeom prst="rect">
            <a:avLst/>
          </a:prstGeom>
          <a:noFill/>
        </p:spPr>
        <p:txBody>
          <a:bodyPr wrap="square" rtlCol="0">
            <a:spAutoFit/>
          </a:bodyPr>
          <a:lstStyle/>
          <a:p>
            <a:r>
              <a:rPr lang="en-GB" sz="1000" dirty="0"/>
              <a:t>2</a:t>
            </a:r>
          </a:p>
        </p:txBody>
      </p:sp>
      <p:sp>
        <p:nvSpPr>
          <p:cNvPr id="151" name="TextBox 150"/>
          <p:cNvSpPr txBox="1"/>
          <p:nvPr/>
        </p:nvSpPr>
        <p:spPr>
          <a:xfrm>
            <a:off x="7949966" y="3922981"/>
            <a:ext cx="124209" cy="253916"/>
          </a:xfrm>
          <a:prstGeom prst="rect">
            <a:avLst/>
          </a:prstGeom>
          <a:noFill/>
        </p:spPr>
        <p:txBody>
          <a:bodyPr wrap="square" rtlCol="0">
            <a:spAutoFit/>
          </a:bodyPr>
          <a:lstStyle/>
          <a:p>
            <a:r>
              <a:rPr lang="en-GB" sz="1000" dirty="0"/>
              <a:t>3</a:t>
            </a:r>
          </a:p>
        </p:txBody>
      </p:sp>
      <p:sp>
        <p:nvSpPr>
          <p:cNvPr id="152" name="TextBox 151"/>
          <p:cNvSpPr txBox="1"/>
          <p:nvPr/>
        </p:nvSpPr>
        <p:spPr>
          <a:xfrm>
            <a:off x="8302185" y="3922981"/>
            <a:ext cx="124209" cy="253916"/>
          </a:xfrm>
          <a:prstGeom prst="rect">
            <a:avLst/>
          </a:prstGeom>
          <a:noFill/>
        </p:spPr>
        <p:txBody>
          <a:bodyPr wrap="square" rtlCol="0">
            <a:spAutoFit/>
          </a:bodyPr>
          <a:lstStyle/>
          <a:p>
            <a:r>
              <a:rPr lang="en-GB" sz="1000" dirty="0"/>
              <a:t>4</a:t>
            </a:r>
          </a:p>
        </p:txBody>
      </p:sp>
      <p:sp>
        <p:nvSpPr>
          <p:cNvPr id="153" name="TextBox 152"/>
          <p:cNvSpPr txBox="1"/>
          <p:nvPr/>
        </p:nvSpPr>
        <p:spPr>
          <a:xfrm>
            <a:off x="8650818" y="3922981"/>
            <a:ext cx="124209" cy="253916"/>
          </a:xfrm>
          <a:prstGeom prst="rect">
            <a:avLst/>
          </a:prstGeom>
          <a:noFill/>
        </p:spPr>
        <p:txBody>
          <a:bodyPr wrap="square" rtlCol="0">
            <a:spAutoFit/>
          </a:bodyPr>
          <a:lstStyle/>
          <a:p>
            <a:r>
              <a:rPr lang="en-GB" sz="1000" dirty="0"/>
              <a:t>5</a:t>
            </a:r>
          </a:p>
        </p:txBody>
      </p:sp>
      <p:sp>
        <p:nvSpPr>
          <p:cNvPr id="154" name="TextBox 153"/>
          <p:cNvSpPr txBox="1"/>
          <p:nvPr/>
        </p:nvSpPr>
        <p:spPr>
          <a:xfrm>
            <a:off x="8997219" y="3922981"/>
            <a:ext cx="124209" cy="253916"/>
          </a:xfrm>
          <a:prstGeom prst="rect">
            <a:avLst/>
          </a:prstGeom>
          <a:noFill/>
        </p:spPr>
        <p:txBody>
          <a:bodyPr wrap="square" rtlCol="0">
            <a:spAutoFit/>
          </a:bodyPr>
          <a:lstStyle/>
          <a:p>
            <a:r>
              <a:rPr lang="en-GB" sz="1000" dirty="0"/>
              <a:t>6</a:t>
            </a:r>
          </a:p>
        </p:txBody>
      </p:sp>
      <p:sp>
        <p:nvSpPr>
          <p:cNvPr id="155" name="TextBox 154"/>
          <p:cNvSpPr txBox="1"/>
          <p:nvPr/>
        </p:nvSpPr>
        <p:spPr>
          <a:xfrm>
            <a:off x="9353698" y="3922981"/>
            <a:ext cx="124209" cy="253916"/>
          </a:xfrm>
          <a:prstGeom prst="rect">
            <a:avLst/>
          </a:prstGeom>
          <a:noFill/>
        </p:spPr>
        <p:txBody>
          <a:bodyPr wrap="square" rtlCol="0">
            <a:spAutoFit/>
          </a:bodyPr>
          <a:lstStyle/>
          <a:p>
            <a:r>
              <a:rPr lang="en-GB" sz="1000" dirty="0"/>
              <a:t>7</a:t>
            </a:r>
          </a:p>
        </p:txBody>
      </p:sp>
      <p:sp>
        <p:nvSpPr>
          <p:cNvPr id="156" name="TextBox 155"/>
          <p:cNvSpPr txBox="1"/>
          <p:nvPr/>
        </p:nvSpPr>
        <p:spPr>
          <a:xfrm>
            <a:off x="9712844" y="3922981"/>
            <a:ext cx="124209" cy="253916"/>
          </a:xfrm>
          <a:prstGeom prst="rect">
            <a:avLst/>
          </a:prstGeom>
          <a:noFill/>
        </p:spPr>
        <p:txBody>
          <a:bodyPr wrap="square" rtlCol="0">
            <a:spAutoFit/>
          </a:bodyPr>
          <a:lstStyle/>
          <a:p>
            <a:r>
              <a:rPr lang="en-GB" sz="1000" dirty="0"/>
              <a:t>8</a:t>
            </a:r>
          </a:p>
        </p:txBody>
      </p:sp>
      <p:sp>
        <p:nvSpPr>
          <p:cNvPr id="159" name="TextBox 158"/>
          <p:cNvSpPr txBox="1"/>
          <p:nvPr/>
        </p:nvSpPr>
        <p:spPr>
          <a:xfrm>
            <a:off x="7752246" y="4595845"/>
            <a:ext cx="564694" cy="246221"/>
          </a:xfrm>
          <a:prstGeom prst="rect">
            <a:avLst/>
          </a:prstGeom>
          <a:noFill/>
        </p:spPr>
        <p:txBody>
          <a:bodyPr wrap="square" rtlCol="0">
            <a:spAutoFit/>
          </a:bodyPr>
          <a:lstStyle/>
          <a:p>
            <a:pPr algn="ctr"/>
            <a:r>
              <a:rPr lang="en-GB" sz="1000" dirty="0"/>
              <a:t>$300</a:t>
            </a:r>
          </a:p>
        </p:txBody>
      </p:sp>
      <p:sp>
        <p:nvSpPr>
          <p:cNvPr id="161" name="TextBox 160"/>
          <p:cNvSpPr txBox="1"/>
          <p:nvPr/>
        </p:nvSpPr>
        <p:spPr>
          <a:xfrm>
            <a:off x="6538248" y="4785607"/>
            <a:ext cx="832498" cy="253916"/>
          </a:xfrm>
          <a:prstGeom prst="rect">
            <a:avLst/>
          </a:prstGeom>
          <a:noFill/>
        </p:spPr>
        <p:txBody>
          <a:bodyPr wrap="square" rtlCol="0">
            <a:spAutoFit/>
          </a:bodyPr>
          <a:lstStyle/>
          <a:p>
            <a:pPr algn="ctr"/>
            <a:r>
              <a:rPr lang="en-GB" sz="1000" b="1" i="1" dirty="0">
                <a:solidFill>
                  <a:srgbClr val="00B050"/>
                </a:solidFill>
              </a:rPr>
              <a:t>P</a:t>
            </a:r>
            <a:r>
              <a:rPr lang="en-GB" sz="1000" b="1" baseline="-25000" dirty="0">
                <a:solidFill>
                  <a:srgbClr val="00B050"/>
                </a:solidFill>
              </a:rPr>
              <a:t>0</a:t>
            </a:r>
            <a:r>
              <a:rPr lang="en-GB" sz="1000" b="1" baseline="30000" dirty="0">
                <a:solidFill>
                  <a:srgbClr val="00B050"/>
                </a:solidFill>
              </a:rPr>
              <a:t>3</a:t>
            </a:r>
            <a:endParaRPr lang="en-GB" sz="1000" b="1" baseline="-25000" dirty="0">
              <a:solidFill>
                <a:srgbClr val="00B050"/>
              </a:solidFill>
            </a:endParaRPr>
          </a:p>
        </p:txBody>
      </p:sp>
      <p:sp>
        <p:nvSpPr>
          <p:cNvPr id="170" name="TextBox 169"/>
          <p:cNvSpPr txBox="1"/>
          <p:nvPr/>
        </p:nvSpPr>
        <p:spPr>
          <a:xfrm>
            <a:off x="8222415" y="5038806"/>
            <a:ext cx="564694" cy="276999"/>
          </a:xfrm>
          <a:prstGeom prst="rect">
            <a:avLst/>
          </a:prstGeom>
          <a:noFill/>
        </p:spPr>
        <p:txBody>
          <a:bodyPr wrap="square" rtlCol="0">
            <a:spAutoFit/>
          </a:bodyPr>
          <a:lstStyle/>
          <a:p>
            <a:pPr algn="ctr"/>
            <a:r>
              <a:rPr lang="en-GB" sz="1200" b="1" dirty="0"/>
              <a:t>+</a:t>
            </a:r>
          </a:p>
        </p:txBody>
      </p:sp>
      <p:cxnSp>
        <p:nvCxnSpPr>
          <p:cNvPr id="171" name="Straight Connector 170"/>
          <p:cNvCxnSpPr/>
          <p:nvPr/>
        </p:nvCxnSpPr>
        <p:spPr>
          <a:xfrm>
            <a:off x="6966213" y="5432669"/>
            <a:ext cx="28339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p:nvPr/>
        </p:nvCxnSpPr>
        <p:spPr>
          <a:xfrm>
            <a:off x="6961932" y="5432669"/>
            <a:ext cx="0" cy="67281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a:endCxn id="189" idx="0"/>
          </p:cNvCxnSpPr>
          <p:nvPr/>
        </p:nvCxnSpPr>
        <p:spPr>
          <a:xfrm flipH="1">
            <a:off x="8383176" y="5432669"/>
            <a:ext cx="2142" cy="672810"/>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6886013" y="5245677"/>
            <a:ext cx="124209" cy="253916"/>
          </a:xfrm>
          <a:prstGeom prst="rect">
            <a:avLst/>
          </a:prstGeom>
          <a:noFill/>
        </p:spPr>
        <p:txBody>
          <a:bodyPr wrap="square" rtlCol="0">
            <a:spAutoFit/>
          </a:bodyPr>
          <a:lstStyle/>
          <a:p>
            <a:r>
              <a:rPr lang="en-GB" sz="1000" dirty="0"/>
              <a:t>0</a:t>
            </a:r>
          </a:p>
        </p:txBody>
      </p:sp>
      <p:sp>
        <p:nvSpPr>
          <p:cNvPr id="178" name="TextBox 177"/>
          <p:cNvSpPr txBox="1"/>
          <p:nvPr/>
        </p:nvSpPr>
        <p:spPr>
          <a:xfrm>
            <a:off x="7243552" y="5245677"/>
            <a:ext cx="124209" cy="253916"/>
          </a:xfrm>
          <a:prstGeom prst="rect">
            <a:avLst/>
          </a:prstGeom>
          <a:noFill/>
        </p:spPr>
        <p:txBody>
          <a:bodyPr wrap="square" rtlCol="0">
            <a:spAutoFit/>
          </a:bodyPr>
          <a:lstStyle/>
          <a:p>
            <a:r>
              <a:rPr lang="en-GB" sz="1000" dirty="0"/>
              <a:t>1</a:t>
            </a:r>
          </a:p>
        </p:txBody>
      </p:sp>
      <p:sp>
        <p:nvSpPr>
          <p:cNvPr id="179" name="TextBox 178"/>
          <p:cNvSpPr txBox="1"/>
          <p:nvPr/>
        </p:nvSpPr>
        <p:spPr>
          <a:xfrm>
            <a:off x="7599163" y="5245677"/>
            <a:ext cx="124209" cy="253916"/>
          </a:xfrm>
          <a:prstGeom prst="rect">
            <a:avLst/>
          </a:prstGeom>
          <a:noFill/>
        </p:spPr>
        <p:txBody>
          <a:bodyPr wrap="square" rtlCol="0">
            <a:spAutoFit/>
          </a:bodyPr>
          <a:lstStyle/>
          <a:p>
            <a:r>
              <a:rPr lang="en-GB" sz="1000" dirty="0"/>
              <a:t>2</a:t>
            </a:r>
          </a:p>
        </p:txBody>
      </p:sp>
      <p:sp>
        <p:nvSpPr>
          <p:cNvPr id="180" name="TextBox 179"/>
          <p:cNvSpPr txBox="1"/>
          <p:nvPr/>
        </p:nvSpPr>
        <p:spPr>
          <a:xfrm>
            <a:off x="7949966" y="5245677"/>
            <a:ext cx="124209" cy="253916"/>
          </a:xfrm>
          <a:prstGeom prst="rect">
            <a:avLst/>
          </a:prstGeom>
          <a:noFill/>
        </p:spPr>
        <p:txBody>
          <a:bodyPr wrap="square" rtlCol="0">
            <a:spAutoFit/>
          </a:bodyPr>
          <a:lstStyle/>
          <a:p>
            <a:r>
              <a:rPr lang="en-GB" sz="1000" dirty="0"/>
              <a:t>3</a:t>
            </a:r>
          </a:p>
        </p:txBody>
      </p:sp>
      <p:sp>
        <p:nvSpPr>
          <p:cNvPr id="181" name="TextBox 180"/>
          <p:cNvSpPr txBox="1"/>
          <p:nvPr/>
        </p:nvSpPr>
        <p:spPr>
          <a:xfrm>
            <a:off x="8302185" y="5245677"/>
            <a:ext cx="124209" cy="253916"/>
          </a:xfrm>
          <a:prstGeom prst="rect">
            <a:avLst/>
          </a:prstGeom>
          <a:noFill/>
        </p:spPr>
        <p:txBody>
          <a:bodyPr wrap="square" rtlCol="0">
            <a:spAutoFit/>
          </a:bodyPr>
          <a:lstStyle/>
          <a:p>
            <a:r>
              <a:rPr lang="en-GB" sz="1000" dirty="0"/>
              <a:t>4</a:t>
            </a:r>
          </a:p>
        </p:txBody>
      </p:sp>
      <p:sp>
        <p:nvSpPr>
          <p:cNvPr id="182" name="TextBox 181"/>
          <p:cNvSpPr txBox="1"/>
          <p:nvPr/>
        </p:nvSpPr>
        <p:spPr>
          <a:xfrm>
            <a:off x="8650818" y="5245677"/>
            <a:ext cx="124209" cy="253916"/>
          </a:xfrm>
          <a:prstGeom prst="rect">
            <a:avLst/>
          </a:prstGeom>
          <a:noFill/>
        </p:spPr>
        <p:txBody>
          <a:bodyPr wrap="square" rtlCol="0">
            <a:spAutoFit/>
          </a:bodyPr>
          <a:lstStyle/>
          <a:p>
            <a:r>
              <a:rPr lang="en-GB" sz="1000" dirty="0"/>
              <a:t>5</a:t>
            </a:r>
          </a:p>
        </p:txBody>
      </p:sp>
      <p:sp>
        <p:nvSpPr>
          <p:cNvPr id="183" name="TextBox 182"/>
          <p:cNvSpPr txBox="1"/>
          <p:nvPr/>
        </p:nvSpPr>
        <p:spPr>
          <a:xfrm>
            <a:off x="8997219" y="5245677"/>
            <a:ext cx="124209" cy="253916"/>
          </a:xfrm>
          <a:prstGeom prst="rect">
            <a:avLst/>
          </a:prstGeom>
          <a:noFill/>
        </p:spPr>
        <p:txBody>
          <a:bodyPr wrap="square" rtlCol="0">
            <a:spAutoFit/>
          </a:bodyPr>
          <a:lstStyle/>
          <a:p>
            <a:r>
              <a:rPr lang="en-GB" sz="1000" dirty="0"/>
              <a:t>6</a:t>
            </a:r>
          </a:p>
        </p:txBody>
      </p:sp>
      <p:sp>
        <p:nvSpPr>
          <p:cNvPr id="184" name="TextBox 183"/>
          <p:cNvSpPr txBox="1"/>
          <p:nvPr/>
        </p:nvSpPr>
        <p:spPr>
          <a:xfrm>
            <a:off x="9353698" y="5245677"/>
            <a:ext cx="124209" cy="253916"/>
          </a:xfrm>
          <a:prstGeom prst="rect">
            <a:avLst/>
          </a:prstGeom>
          <a:noFill/>
        </p:spPr>
        <p:txBody>
          <a:bodyPr wrap="square" rtlCol="0">
            <a:spAutoFit/>
          </a:bodyPr>
          <a:lstStyle/>
          <a:p>
            <a:r>
              <a:rPr lang="en-GB" sz="1000" dirty="0"/>
              <a:t>7</a:t>
            </a:r>
          </a:p>
        </p:txBody>
      </p:sp>
      <p:sp>
        <p:nvSpPr>
          <p:cNvPr id="185" name="TextBox 184"/>
          <p:cNvSpPr txBox="1"/>
          <p:nvPr/>
        </p:nvSpPr>
        <p:spPr>
          <a:xfrm>
            <a:off x="9712844" y="5245677"/>
            <a:ext cx="124209" cy="253916"/>
          </a:xfrm>
          <a:prstGeom prst="rect">
            <a:avLst/>
          </a:prstGeom>
          <a:noFill/>
        </p:spPr>
        <p:txBody>
          <a:bodyPr wrap="square" rtlCol="0">
            <a:spAutoFit/>
          </a:bodyPr>
          <a:lstStyle/>
          <a:p>
            <a:r>
              <a:rPr lang="en-GB" sz="1000" dirty="0"/>
              <a:t>8</a:t>
            </a:r>
          </a:p>
        </p:txBody>
      </p:sp>
      <p:sp>
        <p:nvSpPr>
          <p:cNvPr id="189" name="TextBox 188"/>
          <p:cNvSpPr txBox="1"/>
          <p:nvPr/>
        </p:nvSpPr>
        <p:spPr>
          <a:xfrm>
            <a:off x="8100829" y="6105479"/>
            <a:ext cx="564694" cy="246221"/>
          </a:xfrm>
          <a:prstGeom prst="rect">
            <a:avLst/>
          </a:prstGeom>
          <a:noFill/>
        </p:spPr>
        <p:txBody>
          <a:bodyPr wrap="square" rtlCol="0">
            <a:spAutoFit/>
          </a:bodyPr>
          <a:lstStyle/>
          <a:p>
            <a:pPr algn="ctr"/>
            <a:r>
              <a:rPr lang="en-GB" sz="1000" dirty="0"/>
              <a:t>$400</a:t>
            </a:r>
          </a:p>
        </p:txBody>
      </p:sp>
      <p:sp>
        <p:nvSpPr>
          <p:cNvPr id="190" name="TextBox 189"/>
          <p:cNvSpPr txBox="1"/>
          <p:nvPr/>
        </p:nvSpPr>
        <p:spPr>
          <a:xfrm>
            <a:off x="6538248" y="6108303"/>
            <a:ext cx="832498" cy="253916"/>
          </a:xfrm>
          <a:prstGeom prst="rect">
            <a:avLst/>
          </a:prstGeom>
          <a:noFill/>
        </p:spPr>
        <p:txBody>
          <a:bodyPr wrap="square" rtlCol="0">
            <a:spAutoFit/>
          </a:bodyPr>
          <a:lstStyle/>
          <a:p>
            <a:pPr algn="ctr"/>
            <a:r>
              <a:rPr lang="en-GB" sz="1000" b="1" i="1" dirty="0">
                <a:solidFill>
                  <a:schemeClr val="accent2">
                    <a:lumMod val="75000"/>
                  </a:schemeClr>
                </a:solidFill>
              </a:rPr>
              <a:t>P</a:t>
            </a:r>
            <a:r>
              <a:rPr lang="en-GB" sz="1000" b="1" baseline="-25000" dirty="0">
                <a:solidFill>
                  <a:schemeClr val="accent2">
                    <a:lumMod val="75000"/>
                  </a:schemeClr>
                </a:solidFill>
              </a:rPr>
              <a:t>0</a:t>
            </a:r>
            <a:r>
              <a:rPr lang="en-GB" sz="1000" b="1" baseline="30000" dirty="0">
                <a:solidFill>
                  <a:schemeClr val="accent2">
                    <a:lumMod val="75000"/>
                  </a:schemeClr>
                </a:solidFill>
              </a:rPr>
              <a:t>4</a:t>
            </a:r>
            <a:endParaRPr lang="en-GB" sz="1000" b="1" baseline="-25000" dirty="0">
              <a:solidFill>
                <a:schemeClr val="accent2">
                  <a:lumMod val="75000"/>
                </a:schemeClr>
              </a:solidFill>
            </a:endParaRPr>
          </a:p>
        </p:txBody>
      </p:sp>
      <p:cxnSp>
        <p:nvCxnSpPr>
          <p:cNvPr id="191" name="Straight Arrow Connector 190"/>
          <p:cNvCxnSpPr>
            <a:endCxn id="192" idx="0"/>
          </p:cNvCxnSpPr>
          <p:nvPr/>
        </p:nvCxnSpPr>
        <p:spPr>
          <a:xfrm flipH="1">
            <a:off x="8709619" y="5432669"/>
            <a:ext cx="2142" cy="672810"/>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92" name="TextBox 191"/>
          <p:cNvSpPr txBox="1"/>
          <p:nvPr/>
        </p:nvSpPr>
        <p:spPr>
          <a:xfrm>
            <a:off x="8427272" y="6105479"/>
            <a:ext cx="564694" cy="246221"/>
          </a:xfrm>
          <a:prstGeom prst="rect">
            <a:avLst/>
          </a:prstGeom>
          <a:noFill/>
        </p:spPr>
        <p:txBody>
          <a:bodyPr wrap="square" rtlCol="0">
            <a:spAutoFit/>
          </a:bodyPr>
          <a:lstStyle/>
          <a:p>
            <a:pPr algn="ctr"/>
            <a:r>
              <a:rPr lang="en-GB" sz="1000" dirty="0"/>
              <a:t>$400</a:t>
            </a:r>
          </a:p>
        </p:txBody>
      </p:sp>
      <p:cxnSp>
        <p:nvCxnSpPr>
          <p:cNvPr id="193" name="Straight Arrow Connector 192"/>
          <p:cNvCxnSpPr>
            <a:endCxn id="194" idx="0"/>
          </p:cNvCxnSpPr>
          <p:nvPr/>
        </p:nvCxnSpPr>
        <p:spPr>
          <a:xfrm flipH="1">
            <a:off x="9069456" y="5432669"/>
            <a:ext cx="2142" cy="672810"/>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94" name="TextBox 193"/>
          <p:cNvSpPr txBox="1"/>
          <p:nvPr/>
        </p:nvSpPr>
        <p:spPr>
          <a:xfrm>
            <a:off x="8787109" y="6105479"/>
            <a:ext cx="564694" cy="246221"/>
          </a:xfrm>
          <a:prstGeom prst="rect">
            <a:avLst/>
          </a:prstGeom>
          <a:noFill/>
        </p:spPr>
        <p:txBody>
          <a:bodyPr wrap="square" rtlCol="0">
            <a:spAutoFit/>
          </a:bodyPr>
          <a:lstStyle/>
          <a:p>
            <a:pPr algn="ctr"/>
            <a:r>
              <a:rPr lang="en-GB" sz="1000" dirty="0"/>
              <a:t>$400</a:t>
            </a:r>
          </a:p>
        </p:txBody>
      </p:sp>
      <p:cxnSp>
        <p:nvCxnSpPr>
          <p:cNvPr id="195" name="Straight Arrow Connector 194"/>
          <p:cNvCxnSpPr>
            <a:endCxn id="196" idx="0"/>
          </p:cNvCxnSpPr>
          <p:nvPr/>
        </p:nvCxnSpPr>
        <p:spPr>
          <a:xfrm flipH="1">
            <a:off x="9424617" y="5432669"/>
            <a:ext cx="2142" cy="672810"/>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96" name="TextBox 195"/>
          <p:cNvSpPr txBox="1"/>
          <p:nvPr/>
        </p:nvSpPr>
        <p:spPr>
          <a:xfrm>
            <a:off x="9142270" y="6105479"/>
            <a:ext cx="564694" cy="246221"/>
          </a:xfrm>
          <a:prstGeom prst="rect">
            <a:avLst/>
          </a:prstGeom>
          <a:noFill/>
        </p:spPr>
        <p:txBody>
          <a:bodyPr wrap="square" rtlCol="0">
            <a:spAutoFit/>
          </a:bodyPr>
          <a:lstStyle/>
          <a:p>
            <a:pPr algn="ctr"/>
            <a:r>
              <a:rPr lang="en-GB" sz="1000" dirty="0"/>
              <a:t>$400</a:t>
            </a:r>
          </a:p>
        </p:txBody>
      </p:sp>
      <p:cxnSp>
        <p:nvCxnSpPr>
          <p:cNvPr id="197" name="Straight Arrow Connector 196"/>
          <p:cNvCxnSpPr>
            <a:endCxn id="198" idx="0"/>
          </p:cNvCxnSpPr>
          <p:nvPr/>
        </p:nvCxnSpPr>
        <p:spPr>
          <a:xfrm flipH="1">
            <a:off x="9785579" y="5432669"/>
            <a:ext cx="2142" cy="672810"/>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98" name="TextBox 197"/>
          <p:cNvSpPr txBox="1"/>
          <p:nvPr/>
        </p:nvSpPr>
        <p:spPr>
          <a:xfrm>
            <a:off x="9503232" y="6105479"/>
            <a:ext cx="564694" cy="246221"/>
          </a:xfrm>
          <a:prstGeom prst="rect">
            <a:avLst/>
          </a:prstGeom>
          <a:noFill/>
        </p:spPr>
        <p:txBody>
          <a:bodyPr wrap="square" rtlCol="0">
            <a:spAutoFit/>
          </a:bodyPr>
          <a:lstStyle/>
          <a:p>
            <a:pPr algn="ctr"/>
            <a:r>
              <a:rPr lang="en-GB" sz="1000" dirty="0"/>
              <a:t>$400</a:t>
            </a:r>
          </a:p>
        </p:txBody>
      </p:sp>
      <p:sp>
        <p:nvSpPr>
          <p:cNvPr id="199" name="TextBox 198"/>
          <p:cNvSpPr txBox="1"/>
          <p:nvPr/>
        </p:nvSpPr>
        <p:spPr>
          <a:xfrm>
            <a:off x="10067926" y="2125021"/>
            <a:ext cx="2056140" cy="338554"/>
          </a:xfrm>
          <a:prstGeom prst="rect">
            <a:avLst/>
          </a:prstGeom>
          <a:noFill/>
        </p:spPr>
        <p:txBody>
          <a:bodyPr wrap="none" rtlCol="0">
            <a:spAutoFit/>
          </a:bodyPr>
          <a:lstStyle/>
          <a:p>
            <a:r>
              <a:rPr lang="en-GB" sz="1600" b="1" i="1" dirty="0">
                <a:solidFill>
                  <a:srgbClr val="FF0000"/>
                </a:solidFill>
              </a:rPr>
              <a:t>P</a:t>
            </a:r>
            <a:r>
              <a:rPr lang="en-GB" sz="1600" b="1" baseline="-25000" dirty="0">
                <a:solidFill>
                  <a:srgbClr val="FF0000"/>
                </a:solidFill>
              </a:rPr>
              <a:t>0</a:t>
            </a:r>
            <a:r>
              <a:rPr lang="en-GB" sz="1600" b="1" baseline="30000" dirty="0">
                <a:solidFill>
                  <a:srgbClr val="FF0000"/>
                </a:solidFill>
              </a:rPr>
              <a:t>1</a:t>
            </a:r>
            <a:r>
              <a:rPr lang="en-GB" sz="1600" baseline="30000" dirty="0"/>
              <a:t> </a:t>
            </a:r>
            <a:r>
              <a:rPr lang="en-GB" sz="1600" dirty="0"/>
              <a:t>= $100(P/F, 1</a:t>
            </a:r>
            <a:r>
              <a:rPr lang="tr-TR" sz="1600" dirty="0"/>
              <a:t>0</a:t>
            </a:r>
            <a:r>
              <a:rPr lang="en-GB" sz="1600" dirty="0"/>
              <a:t>%, 1)</a:t>
            </a:r>
          </a:p>
        </p:txBody>
      </p:sp>
      <p:sp>
        <p:nvSpPr>
          <p:cNvPr id="44" name="Rectangle 43"/>
          <p:cNvSpPr/>
          <p:nvPr/>
        </p:nvSpPr>
        <p:spPr>
          <a:xfrm>
            <a:off x="1101236" y="5325916"/>
            <a:ext cx="2441694" cy="369332"/>
          </a:xfrm>
          <a:prstGeom prst="rect">
            <a:avLst/>
          </a:prstGeom>
        </p:spPr>
        <p:txBody>
          <a:bodyPr wrap="none">
            <a:spAutoFit/>
          </a:bodyPr>
          <a:lstStyle/>
          <a:p>
            <a:r>
              <a:rPr lang="en-GB" i="1" dirty="0"/>
              <a:t>P</a:t>
            </a:r>
            <a:r>
              <a:rPr lang="en-GB" baseline="-25000" dirty="0"/>
              <a:t>0</a:t>
            </a:r>
            <a:r>
              <a:rPr lang="en-GB" i="1" dirty="0"/>
              <a:t> </a:t>
            </a:r>
            <a:r>
              <a:rPr lang="en-GB" dirty="0"/>
              <a:t>= </a:t>
            </a:r>
            <a:r>
              <a:rPr lang="en-GB" b="1" i="1" dirty="0">
                <a:solidFill>
                  <a:srgbClr val="FF0000"/>
                </a:solidFill>
              </a:rPr>
              <a:t>P</a:t>
            </a:r>
            <a:r>
              <a:rPr lang="en-GB" b="1" baseline="-25000" dirty="0">
                <a:solidFill>
                  <a:srgbClr val="FF0000"/>
                </a:solidFill>
              </a:rPr>
              <a:t>0</a:t>
            </a:r>
            <a:r>
              <a:rPr lang="en-GB" b="1" baseline="30000" dirty="0">
                <a:solidFill>
                  <a:srgbClr val="FF0000"/>
                </a:solidFill>
              </a:rPr>
              <a:t>1</a:t>
            </a:r>
            <a:r>
              <a:rPr lang="en-GB" i="1" dirty="0"/>
              <a:t> </a:t>
            </a:r>
            <a:r>
              <a:rPr lang="en-GB" dirty="0"/>
              <a:t> +</a:t>
            </a:r>
            <a:r>
              <a:rPr lang="en-GB" i="1" dirty="0"/>
              <a:t> </a:t>
            </a:r>
            <a:r>
              <a:rPr lang="en-GB" b="1" i="1" dirty="0">
                <a:solidFill>
                  <a:srgbClr val="00B0F0"/>
                </a:solidFill>
              </a:rPr>
              <a:t>P</a:t>
            </a:r>
            <a:r>
              <a:rPr lang="en-GB" b="1" baseline="-25000" dirty="0">
                <a:solidFill>
                  <a:srgbClr val="00B0F0"/>
                </a:solidFill>
              </a:rPr>
              <a:t>0</a:t>
            </a:r>
            <a:r>
              <a:rPr lang="en-GB" b="1" baseline="30000" dirty="0">
                <a:solidFill>
                  <a:srgbClr val="00B0F0"/>
                </a:solidFill>
              </a:rPr>
              <a:t>2</a:t>
            </a:r>
            <a:r>
              <a:rPr lang="en-GB" dirty="0"/>
              <a:t> +</a:t>
            </a:r>
            <a:r>
              <a:rPr lang="en-GB" i="1" dirty="0"/>
              <a:t> </a:t>
            </a:r>
            <a:r>
              <a:rPr lang="en-GB" b="1" i="1" dirty="0">
                <a:solidFill>
                  <a:srgbClr val="00B050"/>
                </a:solidFill>
              </a:rPr>
              <a:t>P</a:t>
            </a:r>
            <a:r>
              <a:rPr lang="en-GB" b="1" baseline="-25000" dirty="0">
                <a:solidFill>
                  <a:srgbClr val="00B050"/>
                </a:solidFill>
              </a:rPr>
              <a:t>0</a:t>
            </a:r>
            <a:r>
              <a:rPr lang="en-GB" b="1" baseline="30000" dirty="0">
                <a:solidFill>
                  <a:srgbClr val="00B050"/>
                </a:solidFill>
              </a:rPr>
              <a:t>3</a:t>
            </a:r>
            <a:r>
              <a:rPr lang="en-GB" dirty="0"/>
              <a:t> +</a:t>
            </a:r>
            <a:r>
              <a:rPr lang="en-GB" i="1" dirty="0"/>
              <a:t> </a:t>
            </a:r>
            <a:r>
              <a:rPr lang="en-GB" b="1" i="1" dirty="0">
                <a:solidFill>
                  <a:schemeClr val="accent2">
                    <a:lumMod val="75000"/>
                  </a:schemeClr>
                </a:solidFill>
              </a:rPr>
              <a:t>P</a:t>
            </a:r>
            <a:r>
              <a:rPr lang="en-GB" b="1" baseline="-25000" dirty="0">
                <a:solidFill>
                  <a:schemeClr val="accent2">
                    <a:lumMod val="75000"/>
                  </a:schemeClr>
                </a:solidFill>
              </a:rPr>
              <a:t>0</a:t>
            </a:r>
            <a:r>
              <a:rPr lang="en-GB" b="1" baseline="30000" dirty="0">
                <a:solidFill>
                  <a:schemeClr val="accent2">
                    <a:lumMod val="75000"/>
                  </a:schemeClr>
                </a:solidFill>
              </a:rPr>
              <a:t>4</a:t>
            </a:r>
            <a:endParaRPr lang="en-GB" dirty="0"/>
          </a:p>
        </p:txBody>
      </p:sp>
      <p:sp>
        <p:nvSpPr>
          <p:cNvPr id="200" name="TextBox 199"/>
          <p:cNvSpPr txBox="1"/>
          <p:nvPr/>
        </p:nvSpPr>
        <p:spPr>
          <a:xfrm>
            <a:off x="10067926" y="3163362"/>
            <a:ext cx="2056140" cy="338554"/>
          </a:xfrm>
          <a:prstGeom prst="rect">
            <a:avLst/>
          </a:prstGeom>
          <a:noFill/>
        </p:spPr>
        <p:txBody>
          <a:bodyPr wrap="none" rtlCol="0">
            <a:spAutoFit/>
          </a:bodyPr>
          <a:lstStyle/>
          <a:p>
            <a:r>
              <a:rPr lang="en-GB" sz="1600" b="1" i="1" dirty="0">
                <a:solidFill>
                  <a:srgbClr val="00B0F0"/>
                </a:solidFill>
              </a:rPr>
              <a:t>P</a:t>
            </a:r>
            <a:r>
              <a:rPr lang="en-GB" sz="1600" b="1" baseline="-25000" dirty="0">
                <a:solidFill>
                  <a:srgbClr val="00B0F0"/>
                </a:solidFill>
              </a:rPr>
              <a:t>0</a:t>
            </a:r>
            <a:r>
              <a:rPr lang="en-GB" sz="1600" b="1" baseline="30000" dirty="0">
                <a:solidFill>
                  <a:srgbClr val="00B0F0"/>
                </a:solidFill>
              </a:rPr>
              <a:t>2</a:t>
            </a:r>
            <a:r>
              <a:rPr lang="en-GB" sz="1600" baseline="30000" dirty="0"/>
              <a:t> </a:t>
            </a:r>
            <a:r>
              <a:rPr lang="en-GB" sz="1600" dirty="0"/>
              <a:t>= $200(P/F, 1</a:t>
            </a:r>
            <a:r>
              <a:rPr lang="tr-TR" sz="1600" dirty="0"/>
              <a:t>0</a:t>
            </a:r>
            <a:r>
              <a:rPr lang="en-GB" sz="1600" dirty="0"/>
              <a:t>%, 2)</a:t>
            </a:r>
          </a:p>
        </p:txBody>
      </p:sp>
      <p:sp>
        <p:nvSpPr>
          <p:cNvPr id="201" name="TextBox 200"/>
          <p:cNvSpPr txBox="1"/>
          <p:nvPr/>
        </p:nvSpPr>
        <p:spPr>
          <a:xfrm>
            <a:off x="10067926" y="4298208"/>
            <a:ext cx="2056140" cy="338554"/>
          </a:xfrm>
          <a:prstGeom prst="rect">
            <a:avLst/>
          </a:prstGeom>
          <a:noFill/>
        </p:spPr>
        <p:txBody>
          <a:bodyPr wrap="none" rtlCol="0">
            <a:spAutoFit/>
          </a:bodyPr>
          <a:lstStyle/>
          <a:p>
            <a:r>
              <a:rPr lang="en-GB" sz="1600" b="1" i="1" dirty="0">
                <a:solidFill>
                  <a:srgbClr val="00B050"/>
                </a:solidFill>
              </a:rPr>
              <a:t>P</a:t>
            </a:r>
            <a:r>
              <a:rPr lang="en-GB" sz="1600" b="1" baseline="-25000" dirty="0">
                <a:solidFill>
                  <a:srgbClr val="00B050"/>
                </a:solidFill>
              </a:rPr>
              <a:t>0</a:t>
            </a:r>
            <a:r>
              <a:rPr lang="en-GB" sz="1600" b="1" baseline="30000" dirty="0">
                <a:solidFill>
                  <a:srgbClr val="00B050"/>
                </a:solidFill>
              </a:rPr>
              <a:t>3</a:t>
            </a:r>
            <a:r>
              <a:rPr lang="en-GB" sz="1600" baseline="30000" dirty="0">
                <a:solidFill>
                  <a:srgbClr val="00B050"/>
                </a:solidFill>
              </a:rPr>
              <a:t> </a:t>
            </a:r>
            <a:r>
              <a:rPr lang="en-GB" sz="1600" dirty="0"/>
              <a:t>= $300(P/F, 1</a:t>
            </a:r>
            <a:r>
              <a:rPr lang="tr-TR" sz="1600" dirty="0"/>
              <a:t>0</a:t>
            </a:r>
            <a:r>
              <a:rPr lang="en-GB" sz="1600" dirty="0"/>
              <a:t>%, </a:t>
            </a:r>
            <a:r>
              <a:rPr lang="tr-TR" sz="1600" dirty="0"/>
              <a:t>3</a:t>
            </a:r>
            <a:r>
              <a:rPr lang="en-GB" sz="1600" dirty="0"/>
              <a:t>)</a:t>
            </a:r>
          </a:p>
        </p:txBody>
      </p:sp>
      <p:sp>
        <p:nvSpPr>
          <p:cNvPr id="202" name="TextBox 201"/>
          <p:cNvSpPr txBox="1"/>
          <p:nvPr/>
        </p:nvSpPr>
        <p:spPr>
          <a:xfrm>
            <a:off x="7017228" y="6399096"/>
            <a:ext cx="3169778" cy="338554"/>
          </a:xfrm>
          <a:prstGeom prst="rect">
            <a:avLst/>
          </a:prstGeom>
          <a:noFill/>
        </p:spPr>
        <p:txBody>
          <a:bodyPr wrap="none" rtlCol="0">
            <a:spAutoFit/>
          </a:bodyPr>
          <a:lstStyle/>
          <a:p>
            <a:r>
              <a:rPr lang="en-GB" sz="1600" b="1" i="1" dirty="0">
                <a:solidFill>
                  <a:schemeClr val="accent2">
                    <a:lumMod val="75000"/>
                  </a:schemeClr>
                </a:solidFill>
              </a:rPr>
              <a:t>P</a:t>
            </a:r>
            <a:r>
              <a:rPr lang="en-GB" sz="1600" b="1" baseline="-25000" dirty="0">
                <a:solidFill>
                  <a:schemeClr val="accent2">
                    <a:lumMod val="75000"/>
                  </a:schemeClr>
                </a:solidFill>
              </a:rPr>
              <a:t>0</a:t>
            </a:r>
            <a:r>
              <a:rPr lang="en-GB" sz="1600" b="1" baseline="30000" dirty="0">
                <a:solidFill>
                  <a:schemeClr val="accent2">
                    <a:lumMod val="75000"/>
                  </a:schemeClr>
                </a:solidFill>
              </a:rPr>
              <a:t>4</a:t>
            </a:r>
            <a:r>
              <a:rPr lang="en-GB" sz="1600" b="1" baseline="30000" dirty="0">
                <a:solidFill>
                  <a:srgbClr val="FF0000"/>
                </a:solidFill>
              </a:rPr>
              <a:t> </a:t>
            </a:r>
            <a:r>
              <a:rPr lang="en-GB" sz="1600" dirty="0"/>
              <a:t>= $400(P/A, 1</a:t>
            </a:r>
            <a:r>
              <a:rPr lang="tr-TR" sz="1600" dirty="0"/>
              <a:t>0</a:t>
            </a:r>
            <a:r>
              <a:rPr lang="en-GB" sz="1600" dirty="0"/>
              <a:t>%, 5) (P/F, 1</a:t>
            </a:r>
            <a:r>
              <a:rPr lang="tr-TR" sz="1600" dirty="0"/>
              <a:t>0</a:t>
            </a:r>
            <a:r>
              <a:rPr lang="en-GB" sz="1600" dirty="0"/>
              <a:t>%, </a:t>
            </a:r>
            <a:r>
              <a:rPr lang="tr-TR" sz="1600" dirty="0"/>
              <a:t>3</a:t>
            </a:r>
            <a:r>
              <a:rPr lang="en-GB" sz="1600" dirty="0"/>
              <a:t>)</a:t>
            </a:r>
          </a:p>
        </p:txBody>
      </p:sp>
    </p:spTree>
    <p:extLst>
      <p:ext uri="{BB962C8B-B14F-4D97-AF65-F5344CB8AC3E}">
        <p14:creationId xmlns:p14="http://schemas.microsoft.com/office/powerpoint/2010/main" val="3911969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4</a:t>
            </a:r>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15</a:t>
            </a:fld>
            <a:endParaRPr lang="en-GB"/>
          </a:p>
        </p:txBody>
      </p:sp>
      <p:cxnSp>
        <p:nvCxnSpPr>
          <p:cNvPr id="11" name="Straight Connector 10"/>
          <p:cNvCxnSpPr/>
          <p:nvPr/>
        </p:nvCxnSpPr>
        <p:spPr>
          <a:xfrm>
            <a:off x="1708484" y="2574758"/>
            <a:ext cx="796490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720391" y="2574758"/>
            <a:ext cx="0" cy="301792"/>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710991" y="2574758"/>
            <a:ext cx="0" cy="735180"/>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692066" y="2574758"/>
            <a:ext cx="0" cy="1363258"/>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42" idx="0"/>
          </p:cNvCxnSpPr>
          <p:nvPr/>
        </p:nvCxnSpPr>
        <p:spPr>
          <a:xfrm flipH="1">
            <a:off x="5690936" y="2574758"/>
            <a:ext cx="6015" cy="1890971"/>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546381" y="2186359"/>
            <a:ext cx="349094" cy="461665"/>
          </a:xfrm>
          <a:prstGeom prst="rect">
            <a:avLst/>
          </a:prstGeom>
          <a:noFill/>
        </p:spPr>
        <p:txBody>
          <a:bodyPr wrap="square" rtlCol="0">
            <a:spAutoFit/>
          </a:bodyPr>
          <a:lstStyle/>
          <a:p>
            <a:r>
              <a:rPr lang="en-GB" sz="2400" dirty="0"/>
              <a:t>0</a:t>
            </a:r>
          </a:p>
        </p:txBody>
      </p:sp>
      <p:sp>
        <p:nvSpPr>
          <p:cNvPr id="31" name="TextBox 30"/>
          <p:cNvSpPr txBox="1"/>
          <p:nvPr/>
        </p:nvSpPr>
        <p:spPr>
          <a:xfrm>
            <a:off x="2551265" y="2186359"/>
            <a:ext cx="349094" cy="461665"/>
          </a:xfrm>
          <a:prstGeom prst="rect">
            <a:avLst/>
          </a:prstGeom>
          <a:noFill/>
        </p:spPr>
        <p:txBody>
          <a:bodyPr wrap="square" rtlCol="0">
            <a:spAutoFit/>
          </a:bodyPr>
          <a:lstStyle/>
          <a:p>
            <a:r>
              <a:rPr lang="en-GB" sz="2400" dirty="0"/>
              <a:t>1</a:t>
            </a:r>
          </a:p>
        </p:txBody>
      </p:sp>
      <p:sp>
        <p:nvSpPr>
          <p:cNvPr id="32" name="TextBox 31"/>
          <p:cNvSpPr txBox="1"/>
          <p:nvPr/>
        </p:nvSpPr>
        <p:spPr>
          <a:xfrm>
            <a:off x="3550728" y="2186359"/>
            <a:ext cx="349094" cy="461665"/>
          </a:xfrm>
          <a:prstGeom prst="rect">
            <a:avLst/>
          </a:prstGeom>
          <a:noFill/>
        </p:spPr>
        <p:txBody>
          <a:bodyPr wrap="square" rtlCol="0">
            <a:spAutoFit/>
          </a:bodyPr>
          <a:lstStyle/>
          <a:p>
            <a:r>
              <a:rPr lang="en-GB" sz="2400" dirty="0"/>
              <a:t>2</a:t>
            </a:r>
          </a:p>
        </p:txBody>
      </p:sp>
      <p:sp>
        <p:nvSpPr>
          <p:cNvPr id="33" name="TextBox 32"/>
          <p:cNvSpPr txBox="1"/>
          <p:nvPr/>
        </p:nvSpPr>
        <p:spPr>
          <a:xfrm>
            <a:off x="4536679" y="2186359"/>
            <a:ext cx="349094" cy="461665"/>
          </a:xfrm>
          <a:prstGeom prst="rect">
            <a:avLst/>
          </a:prstGeom>
          <a:noFill/>
        </p:spPr>
        <p:txBody>
          <a:bodyPr wrap="square" rtlCol="0">
            <a:spAutoFit/>
          </a:bodyPr>
          <a:lstStyle/>
          <a:p>
            <a:r>
              <a:rPr lang="en-GB" sz="2400" dirty="0"/>
              <a:t>3</a:t>
            </a:r>
          </a:p>
        </p:txBody>
      </p:sp>
      <p:sp>
        <p:nvSpPr>
          <p:cNvPr id="34" name="TextBox 33"/>
          <p:cNvSpPr txBox="1"/>
          <p:nvPr/>
        </p:nvSpPr>
        <p:spPr>
          <a:xfrm>
            <a:off x="5526610" y="2186359"/>
            <a:ext cx="349094" cy="461665"/>
          </a:xfrm>
          <a:prstGeom prst="rect">
            <a:avLst/>
          </a:prstGeom>
          <a:noFill/>
        </p:spPr>
        <p:txBody>
          <a:bodyPr wrap="square" rtlCol="0">
            <a:spAutoFit/>
          </a:bodyPr>
          <a:lstStyle/>
          <a:p>
            <a:r>
              <a:rPr lang="en-GB" sz="2400" dirty="0"/>
              <a:t>4</a:t>
            </a:r>
          </a:p>
        </p:txBody>
      </p:sp>
      <p:sp>
        <p:nvSpPr>
          <p:cNvPr id="35" name="TextBox 34"/>
          <p:cNvSpPr txBox="1"/>
          <p:nvPr/>
        </p:nvSpPr>
        <p:spPr>
          <a:xfrm>
            <a:off x="6506462" y="2186359"/>
            <a:ext cx="349094" cy="461665"/>
          </a:xfrm>
          <a:prstGeom prst="rect">
            <a:avLst/>
          </a:prstGeom>
          <a:noFill/>
        </p:spPr>
        <p:txBody>
          <a:bodyPr wrap="square" rtlCol="0">
            <a:spAutoFit/>
          </a:bodyPr>
          <a:lstStyle/>
          <a:p>
            <a:r>
              <a:rPr lang="en-GB" sz="2400" dirty="0"/>
              <a:t>5</a:t>
            </a:r>
          </a:p>
        </p:txBody>
      </p:sp>
      <p:sp>
        <p:nvSpPr>
          <p:cNvPr id="36" name="TextBox 35"/>
          <p:cNvSpPr txBox="1"/>
          <p:nvPr/>
        </p:nvSpPr>
        <p:spPr>
          <a:xfrm>
            <a:off x="7480041" y="2186359"/>
            <a:ext cx="349094" cy="461665"/>
          </a:xfrm>
          <a:prstGeom prst="rect">
            <a:avLst/>
          </a:prstGeom>
          <a:noFill/>
        </p:spPr>
        <p:txBody>
          <a:bodyPr wrap="square" rtlCol="0">
            <a:spAutoFit/>
          </a:bodyPr>
          <a:lstStyle/>
          <a:p>
            <a:r>
              <a:rPr lang="en-GB" sz="2400" dirty="0"/>
              <a:t>6</a:t>
            </a:r>
          </a:p>
        </p:txBody>
      </p:sp>
      <p:sp>
        <p:nvSpPr>
          <p:cNvPr id="37" name="TextBox 36"/>
          <p:cNvSpPr txBox="1"/>
          <p:nvPr/>
        </p:nvSpPr>
        <p:spPr>
          <a:xfrm>
            <a:off x="8481946" y="2186359"/>
            <a:ext cx="349094" cy="461665"/>
          </a:xfrm>
          <a:prstGeom prst="rect">
            <a:avLst/>
          </a:prstGeom>
          <a:noFill/>
        </p:spPr>
        <p:txBody>
          <a:bodyPr wrap="square" rtlCol="0">
            <a:spAutoFit/>
          </a:bodyPr>
          <a:lstStyle/>
          <a:p>
            <a:r>
              <a:rPr lang="en-GB" sz="2400" dirty="0"/>
              <a:t>7</a:t>
            </a:r>
          </a:p>
        </p:txBody>
      </p:sp>
      <p:sp>
        <p:nvSpPr>
          <p:cNvPr id="38" name="TextBox 37"/>
          <p:cNvSpPr txBox="1"/>
          <p:nvPr/>
        </p:nvSpPr>
        <p:spPr>
          <a:xfrm>
            <a:off x="9491346" y="2186359"/>
            <a:ext cx="349094" cy="461665"/>
          </a:xfrm>
          <a:prstGeom prst="rect">
            <a:avLst/>
          </a:prstGeom>
          <a:noFill/>
        </p:spPr>
        <p:txBody>
          <a:bodyPr wrap="square" rtlCol="0">
            <a:spAutoFit/>
          </a:bodyPr>
          <a:lstStyle/>
          <a:p>
            <a:r>
              <a:rPr lang="en-GB" sz="2400" dirty="0"/>
              <a:t>8</a:t>
            </a:r>
          </a:p>
        </p:txBody>
      </p:sp>
      <p:sp>
        <p:nvSpPr>
          <p:cNvPr id="39" name="TextBox 38"/>
          <p:cNvSpPr txBox="1"/>
          <p:nvPr/>
        </p:nvSpPr>
        <p:spPr>
          <a:xfrm>
            <a:off x="2286149" y="2881683"/>
            <a:ext cx="879326" cy="461665"/>
          </a:xfrm>
          <a:prstGeom prst="rect">
            <a:avLst/>
          </a:prstGeom>
          <a:noFill/>
        </p:spPr>
        <p:txBody>
          <a:bodyPr wrap="square" rtlCol="0">
            <a:spAutoFit/>
          </a:bodyPr>
          <a:lstStyle/>
          <a:p>
            <a:r>
              <a:rPr lang="en-GB" sz="2400" dirty="0"/>
              <a:t>$100</a:t>
            </a:r>
          </a:p>
        </p:txBody>
      </p:sp>
      <p:sp>
        <p:nvSpPr>
          <p:cNvPr id="40" name="TextBox 39"/>
          <p:cNvSpPr txBox="1"/>
          <p:nvPr/>
        </p:nvSpPr>
        <p:spPr>
          <a:xfrm>
            <a:off x="3271328" y="3258492"/>
            <a:ext cx="879326" cy="461665"/>
          </a:xfrm>
          <a:prstGeom prst="rect">
            <a:avLst/>
          </a:prstGeom>
          <a:noFill/>
        </p:spPr>
        <p:txBody>
          <a:bodyPr wrap="square" rtlCol="0">
            <a:spAutoFit/>
          </a:bodyPr>
          <a:lstStyle/>
          <a:p>
            <a:r>
              <a:rPr lang="en-GB" sz="2400" dirty="0"/>
              <a:t>$200</a:t>
            </a:r>
          </a:p>
        </p:txBody>
      </p:sp>
      <p:sp>
        <p:nvSpPr>
          <p:cNvPr id="41" name="TextBox 40"/>
          <p:cNvSpPr txBox="1"/>
          <p:nvPr/>
        </p:nvSpPr>
        <p:spPr>
          <a:xfrm>
            <a:off x="4271563" y="3940329"/>
            <a:ext cx="879326" cy="461665"/>
          </a:xfrm>
          <a:prstGeom prst="rect">
            <a:avLst/>
          </a:prstGeom>
          <a:noFill/>
        </p:spPr>
        <p:txBody>
          <a:bodyPr wrap="square" rtlCol="0">
            <a:spAutoFit/>
          </a:bodyPr>
          <a:lstStyle/>
          <a:p>
            <a:r>
              <a:rPr lang="en-GB" sz="2400" dirty="0"/>
              <a:t>$300</a:t>
            </a:r>
          </a:p>
        </p:txBody>
      </p:sp>
      <p:sp>
        <p:nvSpPr>
          <p:cNvPr id="42" name="TextBox 41"/>
          <p:cNvSpPr txBox="1"/>
          <p:nvPr/>
        </p:nvSpPr>
        <p:spPr>
          <a:xfrm>
            <a:off x="5251273" y="4465729"/>
            <a:ext cx="879326" cy="461665"/>
          </a:xfrm>
          <a:prstGeom prst="rect">
            <a:avLst/>
          </a:prstGeom>
          <a:noFill/>
        </p:spPr>
        <p:txBody>
          <a:bodyPr wrap="square" rtlCol="0">
            <a:spAutoFit/>
          </a:bodyPr>
          <a:lstStyle/>
          <a:p>
            <a:r>
              <a:rPr lang="en-GB" sz="2400" dirty="0"/>
              <a:t>$400</a:t>
            </a:r>
          </a:p>
        </p:txBody>
      </p:sp>
      <p:sp>
        <p:nvSpPr>
          <p:cNvPr id="50" name="TextBox 49"/>
          <p:cNvSpPr txBox="1"/>
          <p:nvPr/>
        </p:nvSpPr>
        <p:spPr>
          <a:xfrm>
            <a:off x="2270301" y="4980119"/>
            <a:ext cx="879326" cy="461665"/>
          </a:xfrm>
          <a:prstGeom prst="rect">
            <a:avLst/>
          </a:prstGeom>
          <a:noFill/>
        </p:spPr>
        <p:txBody>
          <a:bodyPr wrap="square" rtlCol="0">
            <a:spAutoFit/>
          </a:bodyPr>
          <a:lstStyle/>
          <a:p>
            <a:r>
              <a:rPr lang="en-GB" sz="2400" i="1" dirty="0"/>
              <a:t>A </a:t>
            </a:r>
            <a:r>
              <a:rPr lang="en-GB" sz="2400" dirty="0"/>
              <a:t>= ?</a:t>
            </a:r>
            <a:endParaRPr lang="en-GB" sz="2400" baseline="-25000" dirty="0"/>
          </a:p>
        </p:txBody>
      </p:sp>
      <p:cxnSp>
        <p:nvCxnSpPr>
          <p:cNvPr id="46" name="Straight Arrow Connector 45"/>
          <p:cNvCxnSpPr>
            <a:endCxn id="47" idx="0"/>
          </p:cNvCxnSpPr>
          <p:nvPr/>
        </p:nvCxnSpPr>
        <p:spPr>
          <a:xfrm flipH="1">
            <a:off x="6608423" y="2574758"/>
            <a:ext cx="6015" cy="1890971"/>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168760" y="4465729"/>
            <a:ext cx="879326" cy="461665"/>
          </a:xfrm>
          <a:prstGeom prst="rect">
            <a:avLst/>
          </a:prstGeom>
          <a:noFill/>
        </p:spPr>
        <p:txBody>
          <a:bodyPr wrap="square" rtlCol="0">
            <a:spAutoFit/>
          </a:bodyPr>
          <a:lstStyle/>
          <a:p>
            <a:r>
              <a:rPr lang="en-GB" sz="2400" dirty="0"/>
              <a:t>$400</a:t>
            </a:r>
          </a:p>
        </p:txBody>
      </p:sp>
      <p:cxnSp>
        <p:nvCxnSpPr>
          <p:cNvPr id="51" name="Straight Arrow Connector 50"/>
          <p:cNvCxnSpPr>
            <a:endCxn id="52" idx="0"/>
          </p:cNvCxnSpPr>
          <p:nvPr/>
        </p:nvCxnSpPr>
        <p:spPr>
          <a:xfrm flipH="1">
            <a:off x="7619765" y="2574758"/>
            <a:ext cx="6015" cy="1890971"/>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7180102" y="4465729"/>
            <a:ext cx="879326" cy="461665"/>
          </a:xfrm>
          <a:prstGeom prst="rect">
            <a:avLst/>
          </a:prstGeom>
          <a:noFill/>
        </p:spPr>
        <p:txBody>
          <a:bodyPr wrap="square" rtlCol="0">
            <a:spAutoFit/>
          </a:bodyPr>
          <a:lstStyle/>
          <a:p>
            <a:r>
              <a:rPr lang="en-GB" sz="2400" dirty="0"/>
              <a:t>$400</a:t>
            </a:r>
          </a:p>
        </p:txBody>
      </p:sp>
      <p:cxnSp>
        <p:nvCxnSpPr>
          <p:cNvPr id="53" name="Straight Arrow Connector 52"/>
          <p:cNvCxnSpPr>
            <a:endCxn id="54" idx="0"/>
          </p:cNvCxnSpPr>
          <p:nvPr/>
        </p:nvCxnSpPr>
        <p:spPr>
          <a:xfrm flipH="1">
            <a:off x="8617962" y="2574758"/>
            <a:ext cx="6015" cy="1890971"/>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8178299" y="4465729"/>
            <a:ext cx="879326" cy="461665"/>
          </a:xfrm>
          <a:prstGeom prst="rect">
            <a:avLst/>
          </a:prstGeom>
          <a:noFill/>
        </p:spPr>
        <p:txBody>
          <a:bodyPr wrap="square" rtlCol="0">
            <a:spAutoFit/>
          </a:bodyPr>
          <a:lstStyle/>
          <a:p>
            <a:r>
              <a:rPr lang="en-GB" sz="2400" dirty="0"/>
              <a:t>$400</a:t>
            </a:r>
          </a:p>
        </p:txBody>
      </p:sp>
      <p:cxnSp>
        <p:nvCxnSpPr>
          <p:cNvPr id="55" name="Straight Arrow Connector 54"/>
          <p:cNvCxnSpPr>
            <a:endCxn id="56" idx="0"/>
          </p:cNvCxnSpPr>
          <p:nvPr/>
        </p:nvCxnSpPr>
        <p:spPr>
          <a:xfrm flipH="1">
            <a:off x="9632467" y="2574758"/>
            <a:ext cx="6015" cy="1890971"/>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9192804" y="4465729"/>
            <a:ext cx="879326" cy="461665"/>
          </a:xfrm>
          <a:prstGeom prst="rect">
            <a:avLst/>
          </a:prstGeom>
          <a:noFill/>
        </p:spPr>
        <p:txBody>
          <a:bodyPr wrap="square" rtlCol="0">
            <a:spAutoFit/>
          </a:bodyPr>
          <a:lstStyle/>
          <a:p>
            <a:r>
              <a:rPr lang="en-GB" sz="2400" dirty="0"/>
              <a:t>$400</a:t>
            </a:r>
          </a:p>
        </p:txBody>
      </p:sp>
      <p:cxnSp>
        <p:nvCxnSpPr>
          <p:cNvPr id="43" name="Straight Arrow Connector 42"/>
          <p:cNvCxnSpPr/>
          <p:nvPr/>
        </p:nvCxnSpPr>
        <p:spPr>
          <a:xfrm>
            <a:off x="2636812" y="2574758"/>
            <a:ext cx="0" cy="2344905"/>
          </a:xfrm>
          <a:prstGeom prst="straightConnector1">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282183" y="4980119"/>
            <a:ext cx="879326" cy="461665"/>
          </a:xfrm>
          <a:prstGeom prst="rect">
            <a:avLst/>
          </a:prstGeom>
          <a:noFill/>
        </p:spPr>
        <p:txBody>
          <a:bodyPr wrap="square" rtlCol="0">
            <a:spAutoFit/>
          </a:bodyPr>
          <a:lstStyle/>
          <a:p>
            <a:r>
              <a:rPr lang="en-GB" sz="2400" i="1" dirty="0"/>
              <a:t>A </a:t>
            </a:r>
            <a:r>
              <a:rPr lang="en-GB" sz="2400" dirty="0"/>
              <a:t>= ?</a:t>
            </a:r>
            <a:endParaRPr lang="en-GB" sz="2400" baseline="-25000" dirty="0"/>
          </a:p>
        </p:txBody>
      </p:sp>
      <p:cxnSp>
        <p:nvCxnSpPr>
          <p:cNvPr id="48" name="Straight Arrow Connector 47"/>
          <p:cNvCxnSpPr/>
          <p:nvPr/>
        </p:nvCxnSpPr>
        <p:spPr>
          <a:xfrm>
            <a:off x="3648694" y="2574758"/>
            <a:ext cx="0" cy="2344905"/>
          </a:xfrm>
          <a:prstGeom prst="straightConnector1">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271563" y="4980119"/>
            <a:ext cx="879326" cy="461665"/>
          </a:xfrm>
          <a:prstGeom prst="rect">
            <a:avLst/>
          </a:prstGeom>
          <a:noFill/>
        </p:spPr>
        <p:txBody>
          <a:bodyPr wrap="square" rtlCol="0">
            <a:spAutoFit/>
          </a:bodyPr>
          <a:lstStyle/>
          <a:p>
            <a:r>
              <a:rPr lang="en-GB" sz="2400" i="1" dirty="0"/>
              <a:t>A </a:t>
            </a:r>
            <a:r>
              <a:rPr lang="en-GB" sz="2400" dirty="0"/>
              <a:t>= ?</a:t>
            </a:r>
            <a:endParaRPr lang="en-GB" sz="2400" baseline="-25000" dirty="0"/>
          </a:p>
        </p:txBody>
      </p:sp>
      <p:cxnSp>
        <p:nvCxnSpPr>
          <p:cNvPr id="57" name="Straight Arrow Connector 56"/>
          <p:cNvCxnSpPr/>
          <p:nvPr/>
        </p:nvCxnSpPr>
        <p:spPr>
          <a:xfrm>
            <a:off x="4638074" y="2574758"/>
            <a:ext cx="0" cy="2344905"/>
          </a:xfrm>
          <a:prstGeom prst="straightConnector1">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5235862" y="4980119"/>
            <a:ext cx="879326" cy="461665"/>
          </a:xfrm>
          <a:prstGeom prst="rect">
            <a:avLst/>
          </a:prstGeom>
          <a:noFill/>
        </p:spPr>
        <p:txBody>
          <a:bodyPr wrap="square" rtlCol="0">
            <a:spAutoFit/>
          </a:bodyPr>
          <a:lstStyle/>
          <a:p>
            <a:r>
              <a:rPr lang="en-GB" sz="2400" i="1" dirty="0"/>
              <a:t>A </a:t>
            </a:r>
            <a:r>
              <a:rPr lang="en-GB" sz="2400" dirty="0"/>
              <a:t>= ?</a:t>
            </a:r>
            <a:endParaRPr lang="en-GB" sz="2400" baseline="-25000" dirty="0"/>
          </a:p>
        </p:txBody>
      </p:sp>
      <p:cxnSp>
        <p:nvCxnSpPr>
          <p:cNvPr id="59" name="Straight Arrow Connector 58"/>
          <p:cNvCxnSpPr/>
          <p:nvPr/>
        </p:nvCxnSpPr>
        <p:spPr>
          <a:xfrm>
            <a:off x="5602373" y="2574758"/>
            <a:ext cx="0" cy="2344905"/>
          </a:xfrm>
          <a:prstGeom prst="straightConnector1">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150924" y="4980119"/>
            <a:ext cx="879326" cy="461665"/>
          </a:xfrm>
          <a:prstGeom prst="rect">
            <a:avLst/>
          </a:prstGeom>
          <a:noFill/>
        </p:spPr>
        <p:txBody>
          <a:bodyPr wrap="square" rtlCol="0">
            <a:spAutoFit/>
          </a:bodyPr>
          <a:lstStyle/>
          <a:p>
            <a:r>
              <a:rPr lang="en-GB" sz="2400" i="1" dirty="0"/>
              <a:t>A </a:t>
            </a:r>
            <a:r>
              <a:rPr lang="en-GB" sz="2400" dirty="0"/>
              <a:t>= ?</a:t>
            </a:r>
            <a:endParaRPr lang="en-GB" sz="2400" baseline="-25000" dirty="0"/>
          </a:p>
        </p:txBody>
      </p:sp>
      <p:cxnSp>
        <p:nvCxnSpPr>
          <p:cNvPr id="61" name="Straight Arrow Connector 60"/>
          <p:cNvCxnSpPr/>
          <p:nvPr/>
        </p:nvCxnSpPr>
        <p:spPr>
          <a:xfrm>
            <a:off x="6517435" y="2574758"/>
            <a:ext cx="0" cy="2344905"/>
          </a:xfrm>
          <a:prstGeom prst="straightConnector1">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7180102" y="4980119"/>
            <a:ext cx="879326" cy="461665"/>
          </a:xfrm>
          <a:prstGeom prst="rect">
            <a:avLst/>
          </a:prstGeom>
          <a:noFill/>
        </p:spPr>
        <p:txBody>
          <a:bodyPr wrap="square" rtlCol="0">
            <a:spAutoFit/>
          </a:bodyPr>
          <a:lstStyle/>
          <a:p>
            <a:r>
              <a:rPr lang="en-GB" sz="2400" i="1" dirty="0"/>
              <a:t>A </a:t>
            </a:r>
            <a:r>
              <a:rPr lang="en-GB" sz="2400" dirty="0"/>
              <a:t>= ?</a:t>
            </a:r>
            <a:endParaRPr lang="en-GB" sz="2400" baseline="-25000" dirty="0"/>
          </a:p>
        </p:txBody>
      </p:sp>
      <p:cxnSp>
        <p:nvCxnSpPr>
          <p:cNvPr id="63" name="Straight Arrow Connector 62"/>
          <p:cNvCxnSpPr/>
          <p:nvPr/>
        </p:nvCxnSpPr>
        <p:spPr>
          <a:xfrm>
            <a:off x="7546613" y="2574758"/>
            <a:ext cx="0" cy="2344905"/>
          </a:xfrm>
          <a:prstGeom prst="straightConnector1">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186767" y="4980119"/>
            <a:ext cx="879326" cy="461665"/>
          </a:xfrm>
          <a:prstGeom prst="rect">
            <a:avLst/>
          </a:prstGeom>
          <a:noFill/>
        </p:spPr>
        <p:txBody>
          <a:bodyPr wrap="square" rtlCol="0">
            <a:spAutoFit/>
          </a:bodyPr>
          <a:lstStyle/>
          <a:p>
            <a:r>
              <a:rPr lang="en-GB" sz="2400" i="1" dirty="0"/>
              <a:t>A </a:t>
            </a:r>
            <a:r>
              <a:rPr lang="en-GB" sz="2400" dirty="0"/>
              <a:t>= ?</a:t>
            </a:r>
            <a:endParaRPr lang="en-GB" sz="2400" baseline="-25000" dirty="0"/>
          </a:p>
        </p:txBody>
      </p:sp>
      <p:cxnSp>
        <p:nvCxnSpPr>
          <p:cNvPr id="65" name="Straight Arrow Connector 64"/>
          <p:cNvCxnSpPr/>
          <p:nvPr/>
        </p:nvCxnSpPr>
        <p:spPr>
          <a:xfrm>
            <a:off x="8553278" y="2574758"/>
            <a:ext cx="0" cy="2344905"/>
          </a:xfrm>
          <a:prstGeom prst="straightConnector1">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9192804" y="4980119"/>
            <a:ext cx="879326" cy="461665"/>
          </a:xfrm>
          <a:prstGeom prst="rect">
            <a:avLst/>
          </a:prstGeom>
          <a:noFill/>
        </p:spPr>
        <p:txBody>
          <a:bodyPr wrap="square" rtlCol="0">
            <a:spAutoFit/>
          </a:bodyPr>
          <a:lstStyle/>
          <a:p>
            <a:r>
              <a:rPr lang="en-GB" sz="2400" i="1" dirty="0"/>
              <a:t>A </a:t>
            </a:r>
            <a:r>
              <a:rPr lang="en-GB" sz="2400" dirty="0"/>
              <a:t>= ?</a:t>
            </a:r>
            <a:endParaRPr lang="en-GB" sz="2400" baseline="-25000" dirty="0"/>
          </a:p>
        </p:txBody>
      </p:sp>
      <p:cxnSp>
        <p:nvCxnSpPr>
          <p:cNvPr id="67" name="Straight Arrow Connector 66"/>
          <p:cNvCxnSpPr/>
          <p:nvPr/>
        </p:nvCxnSpPr>
        <p:spPr>
          <a:xfrm>
            <a:off x="9559315" y="2574758"/>
            <a:ext cx="0" cy="2344905"/>
          </a:xfrm>
          <a:prstGeom prst="straightConnector1">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0484021" y="1901890"/>
            <a:ext cx="1410926" cy="461665"/>
          </a:xfrm>
          <a:prstGeom prst="rect">
            <a:avLst/>
          </a:prstGeom>
          <a:noFill/>
        </p:spPr>
        <p:txBody>
          <a:bodyPr wrap="square" rtlCol="0">
            <a:spAutoFit/>
          </a:bodyPr>
          <a:lstStyle/>
          <a:p>
            <a:r>
              <a:rPr lang="en-GB" sz="2400" i="1" dirty="0" err="1"/>
              <a:t>i</a:t>
            </a:r>
            <a:r>
              <a:rPr lang="en-GB" sz="2400" dirty="0"/>
              <a:t> = </a:t>
            </a:r>
            <a:r>
              <a:rPr lang="tr-TR" sz="2400" dirty="0"/>
              <a:t>10</a:t>
            </a:r>
            <a:r>
              <a:rPr lang="en-GB" sz="2400" dirty="0"/>
              <a:t>%</a:t>
            </a:r>
          </a:p>
        </p:txBody>
      </p:sp>
    </p:spTree>
    <p:extLst>
      <p:ext uri="{BB962C8B-B14F-4D97-AF65-F5344CB8AC3E}">
        <p14:creationId xmlns:p14="http://schemas.microsoft.com/office/powerpoint/2010/main" val="3053855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Solution 4</a:t>
            </a:r>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16</a:t>
            </a:fld>
            <a:endParaRPr lang="en-GB"/>
          </a:p>
        </p:txBody>
      </p:sp>
      <p:sp>
        <p:nvSpPr>
          <p:cNvPr id="69" name="TextBox 68"/>
          <p:cNvSpPr txBox="1"/>
          <p:nvPr/>
        </p:nvSpPr>
        <p:spPr>
          <a:xfrm>
            <a:off x="838199" y="1956736"/>
            <a:ext cx="11005253" cy="3046988"/>
          </a:xfrm>
          <a:prstGeom prst="rect">
            <a:avLst/>
          </a:prstGeom>
          <a:noFill/>
        </p:spPr>
        <p:txBody>
          <a:bodyPr wrap="square" rtlCol="0">
            <a:spAutoFit/>
          </a:bodyPr>
          <a:lstStyle/>
          <a:p>
            <a:pPr marL="342900" indent="-342900">
              <a:buFont typeface="Arial" panose="020B0604020202020204" pitchFamily="34" charset="0"/>
              <a:buChar char="•"/>
            </a:pPr>
            <a:r>
              <a:rPr lang="en-GB" sz="2400" dirty="0"/>
              <a:t>To find the annuities, we should first calculate either the present or the future equivalent of all the cash flows. Then, we can convert it to an 8-year uniform payment plan using the formula P(A/P, </a:t>
            </a:r>
            <a:r>
              <a:rPr lang="tr-TR" sz="2400" dirty="0"/>
              <a:t>10</a:t>
            </a:r>
            <a:r>
              <a:rPr lang="en-GB" sz="2400" dirty="0"/>
              <a:t>%, 8) or F(A/F, </a:t>
            </a:r>
            <a:r>
              <a:rPr lang="tr-TR" sz="2400" dirty="0"/>
              <a:t>10</a:t>
            </a:r>
            <a:r>
              <a:rPr lang="en-GB" sz="2400" dirty="0"/>
              <a:t>%, 8) for the present value and the future value respectively. </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Using the readily available present value that we calculated in Exercise 3, we can find the annuity payments as;</a:t>
            </a:r>
          </a:p>
          <a:p>
            <a:r>
              <a:rPr lang="en-GB" sz="2400" i="1" dirty="0"/>
              <a:t>					A </a:t>
            </a:r>
            <a:r>
              <a:rPr lang="en-GB" sz="2400" dirty="0"/>
              <a:t>= </a:t>
            </a:r>
            <a:r>
              <a:rPr lang="en-GB" sz="2400" i="1" dirty="0"/>
              <a:t>P</a:t>
            </a:r>
            <a:r>
              <a:rPr lang="en-GB" sz="2400" baseline="-25000" dirty="0"/>
              <a:t>0</a:t>
            </a:r>
            <a:r>
              <a:rPr lang="en-GB" sz="2400" i="1" dirty="0"/>
              <a:t> </a:t>
            </a:r>
            <a:r>
              <a:rPr lang="en-GB" sz="2400" dirty="0"/>
              <a:t>(A/P, </a:t>
            </a:r>
            <a:r>
              <a:rPr lang="tr-TR" sz="2400" dirty="0"/>
              <a:t>10</a:t>
            </a:r>
            <a:r>
              <a:rPr lang="en-GB" sz="2400" dirty="0"/>
              <a:t>%, 8) </a:t>
            </a:r>
          </a:p>
        </p:txBody>
      </p:sp>
    </p:spTree>
    <p:extLst>
      <p:ext uri="{BB962C8B-B14F-4D97-AF65-F5344CB8AC3E}">
        <p14:creationId xmlns:p14="http://schemas.microsoft.com/office/powerpoint/2010/main" val="3442333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About the solutions</a:t>
            </a:r>
          </a:p>
        </p:txBody>
      </p:sp>
      <p:sp>
        <p:nvSpPr>
          <p:cNvPr id="3" name="Content Placeholder 2"/>
          <p:cNvSpPr>
            <a:spLocks noGrp="1"/>
          </p:cNvSpPr>
          <p:nvPr>
            <p:ph idx="1"/>
          </p:nvPr>
        </p:nvSpPr>
        <p:spPr>
          <a:xfrm>
            <a:off x="838200" y="1825625"/>
            <a:ext cx="10853928" cy="4351338"/>
          </a:xfrm>
        </p:spPr>
        <p:txBody>
          <a:bodyPr>
            <a:normAutofit lnSpcReduction="10000"/>
          </a:bodyPr>
          <a:lstStyle/>
          <a:p>
            <a:r>
              <a:rPr lang="en-GB" dirty="0"/>
              <a:t>Please note that the exercises can be solved without using uniform series (annuity) </a:t>
            </a:r>
            <a:r>
              <a:rPr lang="en-GB" u="sng" dirty="0"/>
              <a:t>unless you are told to do so</a:t>
            </a:r>
            <a:r>
              <a:rPr lang="en-GB" dirty="0"/>
              <a:t>. That is, you can solve them by using future (</a:t>
            </a:r>
            <a:r>
              <a:rPr lang="en-GB" i="1" dirty="0"/>
              <a:t>F</a:t>
            </a:r>
            <a:r>
              <a:rPr lang="en-GB" dirty="0"/>
              <a:t>) equivalent of a present sum (</a:t>
            </a:r>
            <a:r>
              <a:rPr lang="en-GB" i="1" dirty="0"/>
              <a:t>P</a:t>
            </a:r>
            <a:r>
              <a:rPr lang="en-GB" dirty="0"/>
              <a:t>) or p</a:t>
            </a:r>
            <a:r>
              <a:rPr lang="en-US" dirty="0"/>
              <a:t>resent equivalent of a future amount of money. However, this approach makes sense only when there is no pattern of uniform series or the number of periods is small.</a:t>
            </a:r>
          </a:p>
          <a:p>
            <a:r>
              <a:rPr lang="en-US" dirty="0"/>
              <a:t>Also note that, for any given cash flow you can find numerous equivalent set of cash flows. </a:t>
            </a:r>
          </a:p>
          <a:p>
            <a:endParaRPr lang="en-US" dirty="0"/>
          </a:p>
          <a:p>
            <a:r>
              <a:rPr lang="en-US" dirty="0">
                <a:solidFill>
                  <a:srgbClr val="FF0000"/>
                </a:solidFill>
              </a:rPr>
              <a:t>Attention</a:t>
            </a:r>
            <a:r>
              <a:rPr lang="en-US" dirty="0"/>
              <a:t>: The interest rates might differ from the ones we used in the class.</a:t>
            </a:r>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2</a:t>
            </a:fld>
            <a:endParaRPr lang="en-GB"/>
          </a:p>
        </p:txBody>
      </p:sp>
    </p:spTree>
    <p:extLst>
      <p:ext uri="{BB962C8B-B14F-4D97-AF65-F5344CB8AC3E}">
        <p14:creationId xmlns:p14="http://schemas.microsoft.com/office/powerpoint/2010/main" val="2574092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1</a:t>
            </a:r>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3</a:t>
            </a:fld>
            <a:endParaRPr lang="en-GB"/>
          </a:p>
        </p:txBody>
      </p:sp>
      <p:cxnSp>
        <p:nvCxnSpPr>
          <p:cNvPr id="11" name="Straight Connector 10"/>
          <p:cNvCxnSpPr/>
          <p:nvPr/>
        </p:nvCxnSpPr>
        <p:spPr>
          <a:xfrm>
            <a:off x="1708484" y="2574758"/>
            <a:ext cx="796490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696453" y="2574758"/>
            <a:ext cx="0" cy="2344905"/>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720391" y="2574758"/>
            <a:ext cx="0" cy="301792"/>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710991" y="2574758"/>
            <a:ext cx="0" cy="735180"/>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692066" y="2574758"/>
            <a:ext cx="0" cy="1978192"/>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696951" y="2574758"/>
            <a:ext cx="0" cy="1573380"/>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678026" y="2574758"/>
            <a:ext cx="0" cy="1573380"/>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682914" y="2574758"/>
            <a:ext cx="0" cy="1573380"/>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8663988" y="2574758"/>
            <a:ext cx="0" cy="735180"/>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546381" y="2186359"/>
            <a:ext cx="349094" cy="461665"/>
          </a:xfrm>
          <a:prstGeom prst="rect">
            <a:avLst/>
          </a:prstGeom>
          <a:noFill/>
        </p:spPr>
        <p:txBody>
          <a:bodyPr wrap="square" rtlCol="0">
            <a:spAutoFit/>
          </a:bodyPr>
          <a:lstStyle/>
          <a:p>
            <a:r>
              <a:rPr lang="en-GB" sz="2400" dirty="0"/>
              <a:t>0</a:t>
            </a:r>
          </a:p>
        </p:txBody>
      </p:sp>
      <p:sp>
        <p:nvSpPr>
          <p:cNvPr id="31" name="TextBox 30"/>
          <p:cNvSpPr txBox="1"/>
          <p:nvPr/>
        </p:nvSpPr>
        <p:spPr>
          <a:xfrm>
            <a:off x="2551265" y="2186359"/>
            <a:ext cx="349094" cy="461665"/>
          </a:xfrm>
          <a:prstGeom prst="rect">
            <a:avLst/>
          </a:prstGeom>
          <a:noFill/>
        </p:spPr>
        <p:txBody>
          <a:bodyPr wrap="square" rtlCol="0">
            <a:spAutoFit/>
          </a:bodyPr>
          <a:lstStyle/>
          <a:p>
            <a:r>
              <a:rPr lang="en-GB" sz="2400" dirty="0"/>
              <a:t>1</a:t>
            </a:r>
          </a:p>
        </p:txBody>
      </p:sp>
      <p:sp>
        <p:nvSpPr>
          <p:cNvPr id="32" name="TextBox 31"/>
          <p:cNvSpPr txBox="1"/>
          <p:nvPr/>
        </p:nvSpPr>
        <p:spPr>
          <a:xfrm>
            <a:off x="3550728" y="2186359"/>
            <a:ext cx="349094" cy="461665"/>
          </a:xfrm>
          <a:prstGeom prst="rect">
            <a:avLst/>
          </a:prstGeom>
          <a:noFill/>
        </p:spPr>
        <p:txBody>
          <a:bodyPr wrap="square" rtlCol="0">
            <a:spAutoFit/>
          </a:bodyPr>
          <a:lstStyle/>
          <a:p>
            <a:r>
              <a:rPr lang="en-GB" sz="2400" dirty="0"/>
              <a:t>2</a:t>
            </a:r>
          </a:p>
        </p:txBody>
      </p:sp>
      <p:sp>
        <p:nvSpPr>
          <p:cNvPr id="33" name="TextBox 32"/>
          <p:cNvSpPr txBox="1"/>
          <p:nvPr/>
        </p:nvSpPr>
        <p:spPr>
          <a:xfrm>
            <a:off x="4536679" y="2186359"/>
            <a:ext cx="349094" cy="461665"/>
          </a:xfrm>
          <a:prstGeom prst="rect">
            <a:avLst/>
          </a:prstGeom>
          <a:noFill/>
        </p:spPr>
        <p:txBody>
          <a:bodyPr wrap="square" rtlCol="0">
            <a:spAutoFit/>
          </a:bodyPr>
          <a:lstStyle/>
          <a:p>
            <a:r>
              <a:rPr lang="en-GB" sz="2400" dirty="0"/>
              <a:t>3</a:t>
            </a:r>
          </a:p>
        </p:txBody>
      </p:sp>
      <p:sp>
        <p:nvSpPr>
          <p:cNvPr id="34" name="TextBox 33"/>
          <p:cNvSpPr txBox="1"/>
          <p:nvPr/>
        </p:nvSpPr>
        <p:spPr>
          <a:xfrm>
            <a:off x="5526610" y="2186359"/>
            <a:ext cx="349094" cy="461665"/>
          </a:xfrm>
          <a:prstGeom prst="rect">
            <a:avLst/>
          </a:prstGeom>
          <a:noFill/>
        </p:spPr>
        <p:txBody>
          <a:bodyPr wrap="square" rtlCol="0">
            <a:spAutoFit/>
          </a:bodyPr>
          <a:lstStyle/>
          <a:p>
            <a:r>
              <a:rPr lang="en-GB" sz="2400" dirty="0"/>
              <a:t>4</a:t>
            </a:r>
          </a:p>
        </p:txBody>
      </p:sp>
      <p:sp>
        <p:nvSpPr>
          <p:cNvPr id="35" name="TextBox 34"/>
          <p:cNvSpPr txBox="1"/>
          <p:nvPr/>
        </p:nvSpPr>
        <p:spPr>
          <a:xfrm>
            <a:off x="6506462" y="2186359"/>
            <a:ext cx="349094" cy="461665"/>
          </a:xfrm>
          <a:prstGeom prst="rect">
            <a:avLst/>
          </a:prstGeom>
          <a:noFill/>
        </p:spPr>
        <p:txBody>
          <a:bodyPr wrap="square" rtlCol="0">
            <a:spAutoFit/>
          </a:bodyPr>
          <a:lstStyle/>
          <a:p>
            <a:r>
              <a:rPr lang="en-GB" sz="2400" dirty="0"/>
              <a:t>5</a:t>
            </a:r>
          </a:p>
        </p:txBody>
      </p:sp>
      <p:sp>
        <p:nvSpPr>
          <p:cNvPr id="36" name="TextBox 35"/>
          <p:cNvSpPr txBox="1"/>
          <p:nvPr/>
        </p:nvSpPr>
        <p:spPr>
          <a:xfrm>
            <a:off x="7480041" y="2186359"/>
            <a:ext cx="349094" cy="461665"/>
          </a:xfrm>
          <a:prstGeom prst="rect">
            <a:avLst/>
          </a:prstGeom>
          <a:noFill/>
        </p:spPr>
        <p:txBody>
          <a:bodyPr wrap="square" rtlCol="0">
            <a:spAutoFit/>
          </a:bodyPr>
          <a:lstStyle/>
          <a:p>
            <a:r>
              <a:rPr lang="en-GB" sz="2400" dirty="0"/>
              <a:t>6</a:t>
            </a:r>
          </a:p>
        </p:txBody>
      </p:sp>
      <p:sp>
        <p:nvSpPr>
          <p:cNvPr id="37" name="TextBox 36"/>
          <p:cNvSpPr txBox="1"/>
          <p:nvPr/>
        </p:nvSpPr>
        <p:spPr>
          <a:xfrm>
            <a:off x="8481946" y="2186359"/>
            <a:ext cx="349094" cy="461665"/>
          </a:xfrm>
          <a:prstGeom prst="rect">
            <a:avLst/>
          </a:prstGeom>
          <a:noFill/>
        </p:spPr>
        <p:txBody>
          <a:bodyPr wrap="square" rtlCol="0">
            <a:spAutoFit/>
          </a:bodyPr>
          <a:lstStyle/>
          <a:p>
            <a:r>
              <a:rPr lang="en-GB" sz="2400" dirty="0"/>
              <a:t>7</a:t>
            </a:r>
          </a:p>
        </p:txBody>
      </p:sp>
      <p:sp>
        <p:nvSpPr>
          <p:cNvPr id="38" name="TextBox 37"/>
          <p:cNvSpPr txBox="1"/>
          <p:nvPr/>
        </p:nvSpPr>
        <p:spPr>
          <a:xfrm>
            <a:off x="9491346" y="2186359"/>
            <a:ext cx="349094" cy="461665"/>
          </a:xfrm>
          <a:prstGeom prst="rect">
            <a:avLst/>
          </a:prstGeom>
          <a:noFill/>
        </p:spPr>
        <p:txBody>
          <a:bodyPr wrap="square" rtlCol="0">
            <a:spAutoFit/>
          </a:bodyPr>
          <a:lstStyle/>
          <a:p>
            <a:r>
              <a:rPr lang="en-GB" sz="2400" dirty="0"/>
              <a:t>8</a:t>
            </a:r>
          </a:p>
        </p:txBody>
      </p:sp>
      <p:sp>
        <p:nvSpPr>
          <p:cNvPr id="39" name="TextBox 38"/>
          <p:cNvSpPr txBox="1"/>
          <p:nvPr/>
        </p:nvSpPr>
        <p:spPr>
          <a:xfrm>
            <a:off x="2286149" y="2881683"/>
            <a:ext cx="879326" cy="461665"/>
          </a:xfrm>
          <a:prstGeom prst="rect">
            <a:avLst/>
          </a:prstGeom>
          <a:noFill/>
        </p:spPr>
        <p:txBody>
          <a:bodyPr wrap="square" rtlCol="0">
            <a:spAutoFit/>
          </a:bodyPr>
          <a:lstStyle/>
          <a:p>
            <a:r>
              <a:rPr lang="en-GB" sz="2400" dirty="0"/>
              <a:t>$100</a:t>
            </a:r>
          </a:p>
        </p:txBody>
      </p:sp>
      <p:sp>
        <p:nvSpPr>
          <p:cNvPr id="40" name="TextBox 39"/>
          <p:cNvSpPr txBox="1"/>
          <p:nvPr/>
        </p:nvSpPr>
        <p:spPr>
          <a:xfrm>
            <a:off x="3271328" y="3258492"/>
            <a:ext cx="879326" cy="461665"/>
          </a:xfrm>
          <a:prstGeom prst="rect">
            <a:avLst/>
          </a:prstGeom>
          <a:noFill/>
        </p:spPr>
        <p:txBody>
          <a:bodyPr wrap="square" rtlCol="0">
            <a:spAutoFit/>
          </a:bodyPr>
          <a:lstStyle/>
          <a:p>
            <a:r>
              <a:rPr lang="en-GB" sz="2400" dirty="0"/>
              <a:t>$200</a:t>
            </a:r>
          </a:p>
        </p:txBody>
      </p:sp>
      <p:sp>
        <p:nvSpPr>
          <p:cNvPr id="41" name="TextBox 40"/>
          <p:cNvSpPr txBox="1"/>
          <p:nvPr/>
        </p:nvSpPr>
        <p:spPr>
          <a:xfrm>
            <a:off x="4271563" y="4569869"/>
            <a:ext cx="879326" cy="461665"/>
          </a:xfrm>
          <a:prstGeom prst="rect">
            <a:avLst/>
          </a:prstGeom>
          <a:noFill/>
        </p:spPr>
        <p:txBody>
          <a:bodyPr wrap="square" rtlCol="0">
            <a:spAutoFit/>
          </a:bodyPr>
          <a:lstStyle/>
          <a:p>
            <a:r>
              <a:rPr lang="en-GB" sz="2400" dirty="0"/>
              <a:t>$500</a:t>
            </a:r>
          </a:p>
        </p:txBody>
      </p:sp>
      <p:sp>
        <p:nvSpPr>
          <p:cNvPr id="42" name="TextBox 41"/>
          <p:cNvSpPr txBox="1"/>
          <p:nvPr/>
        </p:nvSpPr>
        <p:spPr>
          <a:xfrm>
            <a:off x="5251273" y="4171162"/>
            <a:ext cx="879326" cy="461665"/>
          </a:xfrm>
          <a:prstGeom prst="rect">
            <a:avLst/>
          </a:prstGeom>
          <a:noFill/>
        </p:spPr>
        <p:txBody>
          <a:bodyPr wrap="square" rtlCol="0">
            <a:spAutoFit/>
          </a:bodyPr>
          <a:lstStyle/>
          <a:p>
            <a:r>
              <a:rPr lang="en-GB" sz="2400" dirty="0"/>
              <a:t>$400</a:t>
            </a:r>
          </a:p>
        </p:txBody>
      </p:sp>
      <p:sp>
        <p:nvSpPr>
          <p:cNvPr id="43" name="TextBox 42"/>
          <p:cNvSpPr txBox="1"/>
          <p:nvPr/>
        </p:nvSpPr>
        <p:spPr>
          <a:xfrm>
            <a:off x="6250142" y="4171162"/>
            <a:ext cx="879326" cy="461665"/>
          </a:xfrm>
          <a:prstGeom prst="rect">
            <a:avLst/>
          </a:prstGeom>
          <a:noFill/>
        </p:spPr>
        <p:txBody>
          <a:bodyPr wrap="square" rtlCol="0">
            <a:spAutoFit/>
          </a:bodyPr>
          <a:lstStyle/>
          <a:p>
            <a:r>
              <a:rPr lang="en-GB" sz="2400" dirty="0"/>
              <a:t>$400</a:t>
            </a:r>
          </a:p>
        </p:txBody>
      </p:sp>
      <p:sp>
        <p:nvSpPr>
          <p:cNvPr id="44" name="TextBox 43"/>
          <p:cNvSpPr txBox="1"/>
          <p:nvPr/>
        </p:nvSpPr>
        <p:spPr>
          <a:xfrm>
            <a:off x="7232981" y="4171162"/>
            <a:ext cx="879326" cy="461665"/>
          </a:xfrm>
          <a:prstGeom prst="rect">
            <a:avLst/>
          </a:prstGeom>
          <a:noFill/>
        </p:spPr>
        <p:txBody>
          <a:bodyPr wrap="square" rtlCol="0">
            <a:spAutoFit/>
          </a:bodyPr>
          <a:lstStyle/>
          <a:p>
            <a:r>
              <a:rPr lang="en-GB" sz="2400" dirty="0"/>
              <a:t>$400</a:t>
            </a:r>
          </a:p>
        </p:txBody>
      </p:sp>
      <p:sp>
        <p:nvSpPr>
          <p:cNvPr id="45" name="TextBox 44"/>
          <p:cNvSpPr txBox="1"/>
          <p:nvPr/>
        </p:nvSpPr>
        <p:spPr>
          <a:xfrm>
            <a:off x="8229530" y="3359926"/>
            <a:ext cx="879326" cy="461665"/>
          </a:xfrm>
          <a:prstGeom prst="rect">
            <a:avLst/>
          </a:prstGeom>
          <a:noFill/>
        </p:spPr>
        <p:txBody>
          <a:bodyPr wrap="square" rtlCol="0">
            <a:spAutoFit/>
          </a:bodyPr>
          <a:lstStyle/>
          <a:p>
            <a:r>
              <a:rPr lang="en-GB" sz="2400" dirty="0"/>
              <a:t>$200</a:t>
            </a:r>
          </a:p>
        </p:txBody>
      </p:sp>
      <p:sp>
        <p:nvSpPr>
          <p:cNvPr id="48" name="TextBox 47"/>
          <p:cNvSpPr txBox="1"/>
          <p:nvPr/>
        </p:nvSpPr>
        <p:spPr>
          <a:xfrm>
            <a:off x="9264533" y="4171162"/>
            <a:ext cx="879326" cy="461665"/>
          </a:xfrm>
          <a:prstGeom prst="rect">
            <a:avLst/>
          </a:prstGeom>
          <a:noFill/>
        </p:spPr>
        <p:txBody>
          <a:bodyPr wrap="square" rtlCol="0">
            <a:spAutoFit/>
          </a:bodyPr>
          <a:lstStyle/>
          <a:p>
            <a:r>
              <a:rPr lang="en-GB" sz="2400" dirty="0"/>
              <a:t>$400</a:t>
            </a:r>
          </a:p>
        </p:txBody>
      </p:sp>
      <p:cxnSp>
        <p:nvCxnSpPr>
          <p:cNvPr id="49" name="Straight Arrow Connector 48"/>
          <p:cNvCxnSpPr/>
          <p:nvPr/>
        </p:nvCxnSpPr>
        <p:spPr>
          <a:xfrm>
            <a:off x="9665893" y="2574758"/>
            <a:ext cx="0" cy="1573380"/>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235893" y="4927394"/>
            <a:ext cx="879326" cy="461665"/>
          </a:xfrm>
          <a:prstGeom prst="rect">
            <a:avLst/>
          </a:prstGeom>
          <a:noFill/>
        </p:spPr>
        <p:txBody>
          <a:bodyPr wrap="square" rtlCol="0">
            <a:spAutoFit/>
          </a:bodyPr>
          <a:lstStyle/>
          <a:p>
            <a:r>
              <a:rPr lang="en-GB" sz="2400" i="1" dirty="0"/>
              <a:t>P</a:t>
            </a:r>
            <a:r>
              <a:rPr lang="en-GB" sz="2400" baseline="-25000" dirty="0"/>
              <a:t>0</a:t>
            </a:r>
            <a:r>
              <a:rPr lang="en-GB" sz="2400" i="1" dirty="0"/>
              <a:t> </a:t>
            </a:r>
            <a:r>
              <a:rPr lang="en-GB" sz="2400" dirty="0"/>
              <a:t>= ?</a:t>
            </a:r>
            <a:endParaRPr lang="en-GB" sz="2400" baseline="-25000" dirty="0"/>
          </a:p>
        </p:txBody>
      </p:sp>
      <p:sp>
        <p:nvSpPr>
          <p:cNvPr id="46" name="TextBox 45"/>
          <p:cNvSpPr txBox="1"/>
          <p:nvPr/>
        </p:nvSpPr>
        <p:spPr>
          <a:xfrm>
            <a:off x="10484021" y="1901890"/>
            <a:ext cx="1410926" cy="461665"/>
          </a:xfrm>
          <a:prstGeom prst="rect">
            <a:avLst/>
          </a:prstGeom>
          <a:noFill/>
        </p:spPr>
        <p:txBody>
          <a:bodyPr wrap="square" rtlCol="0">
            <a:spAutoFit/>
          </a:bodyPr>
          <a:lstStyle/>
          <a:p>
            <a:r>
              <a:rPr lang="en-GB" sz="2400" i="1" dirty="0" err="1"/>
              <a:t>i</a:t>
            </a:r>
            <a:r>
              <a:rPr lang="en-GB" sz="2400" dirty="0"/>
              <a:t> = </a:t>
            </a:r>
            <a:r>
              <a:rPr lang="tr-TR" sz="2400" dirty="0"/>
              <a:t>1</a:t>
            </a:r>
            <a:r>
              <a:rPr lang="en-GB" sz="2400" dirty="0"/>
              <a:t>5%</a:t>
            </a:r>
          </a:p>
        </p:txBody>
      </p:sp>
    </p:spTree>
    <p:extLst>
      <p:ext uri="{BB962C8B-B14F-4D97-AF65-F5344CB8AC3E}">
        <p14:creationId xmlns:p14="http://schemas.microsoft.com/office/powerpoint/2010/main" val="3588208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Solution 1</a:t>
            </a:r>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4</a:t>
            </a:fld>
            <a:endParaRPr lang="en-GB"/>
          </a:p>
        </p:txBody>
      </p:sp>
      <p:cxnSp>
        <p:nvCxnSpPr>
          <p:cNvPr id="11" name="Straight Connector 10"/>
          <p:cNvCxnSpPr/>
          <p:nvPr/>
        </p:nvCxnSpPr>
        <p:spPr>
          <a:xfrm>
            <a:off x="838200" y="2966007"/>
            <a:ext cx="40227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32124" y="2966007"/>
            <a:ext cx="0" cy="1184310"/>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349271" y="2966007"/>
            <a:ext cx="0" cy="152422"/>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849580" y="2966007"/>
            <a:ext cx="0" cy="371308"/>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345078" y="2966007"/>
            <a:ext cx="0" cy="999099"/>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852602" y="2966007"/>
            <a:ext cx="0" cy="794646"/>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348101" y="2966007"/>
            <a:ext cx="0" cy="794646"/>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855626" y="2966007"/>
            <a:ext cx="0" cy="794646"/>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351124" y="2966007"/>
            <a:ext cx="0" cy="371308"/>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56329" y="2708884"/>
            <a:ext cx="176312" cy="261610"/>
          </a:xfrm>
          <a:prstGeom prst="rect">
            <a:avLst/>
          </a:prstGeom>
          <a:noFill/>
        </p:spPr>
        <p:txBody>
          <a:bodyPr wrap="square" rtlCol="0">
            <a:spAutoFit/>
          </a:bodyPr>
          <a:lstStyle/>
          <a:p>
            <a:r>
              <a:rPr lang="en-GB" sz="1100" dirty="0"/>
              <a:t>0</a:t>
            </a:r>
          </a:p>
        </p:txBody>
      </p:sp>
      <p:sp>
        <p:nvSpPr>
          <p:cNvPr id="31" name="TextBox 30"/>
          <p:cNvSpPr txBox="1"/>
          <p:nvPr/>
        </p:nvSpPr>
        <p:spPr>
          <a:xfrm>
            <a:off x="1263852" y="2708884"/>
            <a:ext cx="176312" cy="261610"/>
          </a:xfrm>
          <a:prstGeom prst="rect">
            <a:avLst/>
          </a:prstGeom>
          <a:noFill/>
        </p:spPr>
        <p:txBody>
          <a:bodyPr wrap="square" rtlCol="0">
            <a:spAutoFit/>
          </a:bodyPr>
          <a:lstStyle/>
          <a:p>
            <a:r>
              <a:rPr lang="en-GB" sz="1100" dirty="0"/>
              <a:t>1</a:t>
            </a:r>
          </a:p>
        </p:txBody>
      </p:sp>
      <p:sp>
        <p:nvSpPr>
          <p:cNvPr id="32" name="TextBox 31"/>
          <p:cNvSpPr txBox="1"/>
          <p:nvPr/>
        </p:nvSpPr>
        <p:spPr>
          <a:xfrm>
            <a:off x="1768638" y="2708884"/>
            <a:ext cx="176312" cy="261610"/>
          </a:xfrm>
          <a:prstGeom prst="rect">
            <a:avLst/>
          </a:prstGeom>
          <a:noFill/>
        </p:spPr>
        <p:txBody>
          <a:bodyPr wrap="square" rtlCol="0">
            <a:spAutoFit/>
          </a:bodyPr>
          <a:lstStyle/>
          <a:p>
            <a:r>
              <a:rPr lang="en-GB" sz="1100" dirty="0"/>
              <a:t>2</a:t>
            </a:r>
          </a:p>
        </p:txBody>
      </p:sp>
      <p:sp>
        <p:nvSpPr>
          <p:cNvPr id="33" name="TextBox 32"/>
          <p:cNvSpPr txBox="1"/>
          <p:nvPr/>
        </p:nvSpPr>
        <p:spPr>
          <a:xfrm>
            <a:off x="2266599" y="2708884"/>
            <a:ext cx="176312" cy="261610"/>
          </a:xfrm>
          <a:prstGeom prst="rect">
            <a:avLst/>
          </a:prstGeom>
          <a:noFill/>
        </p:spPr>
        <p:txBody>
          <a:bodyPr wrap="square" rtlCol="0">
            <a:spAutoFit/>
          </a:bodyPr>
          <a:lstStyle/>
          <a:p>
            <a:r>
              <a:rPr lang="en-GB" sz="1100" dirty="0"/>
              <a:t>3</a:t>
            </a:r>
          </a:p>
        </p:txBody>
      </p:sp>
      <p:sp>
        <p:nvSpPr>
          <p:cNvPr id="34" name="TextBox 33"/>
          <p:cNvSpPr txBox="1"/>
          <p:nvPr/>
        </p:nvSpPr>
        <p:spPr>
          <a:xfrm>
            <a:off x="2766570" y="2708884"/>
            <a:ext cx="176312" cy="261610"/>
          </a:xfrm>
          <a:prstGeom prst="rect">
            <a:avLst/>
          </a:prstGeom>
          <a:noFill/>
        </p:spPr>
        <p:txBody>
          <a:bodyPr wrap="square" rtlCol="0">
            <a:spAutoFit/>
          </a:bodyPr>
          <a:lstStyle/>
          <a:p>
            <a:r>
              <a:rPr lang="en-GB" sz="1100" dirty="0"/>
              <a:t>4</a:t>
            </a:r>
          </a:p>
        </p:txBody>
      </p:sp>
      <p:sp>
        <p:nvSpPr>
          <p:cNvPr id="35" name="TextBox 34"/>
          <p:cNvSpPr txBox="1"/>
          <p:nvPr/>
        </p:nvSpPr>
        <p:spPr>
          <a:xfrm>
            <a:off x="3261451" y="2708884"/>
            <a:ext cx="176312" cy="261610"/>
          </a:xfrm>
          <a:prstGeom prst="rect">
            <a:avLst/>
          </a:prstGeom>
          <a:noFill/>
        </p:spPr>
        <p:txBody>
          <a:bodyPr wrap="square" rtlCol="0">
            <a:spAutoFit/>
          </a:bodyPr>
          <a:lstStyle/>
          <a:p>
            <a:r>
              <a:rPr lang="en-GB" sz="1100" dirty="0"/>
              <a:t>5</a:t>
            </a:r>
          </a:p>
        </p:txBody>
      </p:sp>
      <p:sp>
        <p:nvSpPr>
          <p:cNvPr id="36" name="TextBox 35"/>
          <p:cNvSpPr txBox="1"/>
          <p:nvPr/>
        </p:nvSpPr>
        <p:spPr>
          <a:xfrm>
            <a:off x="3753164" y="2708884"/>
            <a:ext cx="176312" cy="261610"/>
          </a:xfrm>
          <a:prstGeom prst="rect">
            <a:avLst/>
          </a:prstGeom>
          <a:noFill/>
        </p:spPr>
        <p:txBody>
          <a:bodyPr wrap="square" rtlCol="0">
            <a:spAutoFit/>
          </a:bodyPr>
          <a:lstStyle/>
          <a:p>
            <a:r>
              <a:rPr lang="en-GB" sz="1100" dirty="0"/>
              <a:t>6</a:t>
            </a:r>
          </a:p>
        </p:txBody>
      </p:sp>
      <p:sp>
        <p:nvSpPr>
          <p:cNvPr id="37" name="TextBox 36"/>
          <p:cNvSpPr txBox="1"/>
          <p:nvPr/>
        </p:nvSpPr>
        <p:spPr>
          <a:xfrm>
            <a:off x="4259183" y="2708884"/>
            <a:ext cx="176312" cy="261610"/>
          </a:xfrm>
          <a:prstGeom prst="rect">
            <a:avLst/>
          </a:prstGeom>
          <a:noFill/>
        </p:spPr>
        <p:txBody>
          <a:bodyPr wrap="square" rtlCol="0">
            <a:spAutoFit/>
          </a:bodyPr>
          <a:lstStyle/>
          <a:p>
            <a:r>
              <a:rPr lang="en-GB" sz="1100" dirty="0"/>
              <a:t>7</a:t>
            </a:r>
          </a:p>
        </p:txBody>
      </p:sp>
      <p:sp>
        <p:nvSpPr>
          <p:cNvPr id="38" name="TextBox 37"/>
          <p:cNvSpPr txBox="1"/>
          <p:nvPr/>
        </p:nvSpPr>
        <p:spPr>
          <a:xfrm>
            <a:off x="4768987" y="2708884"/>
            <a:ext cx="176312" cy="261610"/>
          </a:xfrm>
          <a:prstGeom prst="rect">
            <a:avLst/>
          </a:prstGeom>
          <a:noFill/>
        </p:spPr>
        <p:txBody>
          <a:bodyPr wrap="square" rtlCol="0">
            <a:spAutoFit/>
          </a:bodyPr>
          <a:lstStyle/>
          <a:p>
            <a:r>
              <a:rPr lang="en-GB" sz="1100" dirty="0"/>
              <a:t>8</a:t>
            </a:r>
          </a:p>
        </p:txBody>
      </p:sp>
      <p:sp>
        <p:nvSpPr>
          <p:cNvPr id="39" name="TextBox 38"/>
          <p:cNvSpPr txBox="1"/>
          <p:nvPr/>
        </p:nvSpPr>
        <p:spPr>
          <a:xfrm>
            <a:off x="1037099" y="3121022"/>
            <a:ext cx="629820" cy="261610"/>
          </a:xfrm>
          <a:prstGeom prst="rect">
            <a:avLst/>
          </a:prstGeom>
          <a:noFill/>
        </p:spPr>
        <p:txBody>
          <a:bodyPr wrap="square" rtlCol="0">
            <a:spAutoFit/>
          </a:bodyPr>
          <a:lstStyle/>
          <a:p>
            <a:pPr algn="ctr"/>
            <a:r>
              <a:rPr lang="en-GB" sz="1100" dirty="0"/>
              <a:t>$100</a:t>
            </a:r>
          </a:p>
        </p:txBody>
      </p:sp>
      <p:sp>
        <p:nvSpPr>
          <p:cNvPr id="40" name="TextBox 39"/>
          <p:cNvSpPr txBox="1"/>
          <p:nvPr/>
        </p:nvSpPr>
        <p:spPr>
          <a:xfrm>
            <a:off x="1534670" y="3311332"/>
            <a:ext cx="629820" cy="261610"/>
          </a:xfrm>
          <a:prstGeom prst="rect">
            <a:avLst/>
          </a:prstGeom>
          <a:noFill/>
        </p:spPr>
        <p:txBody>
          <a:bodyPr wrap="square" rtlCol="0">
            <a:spAutoFit/>
          </a:bodyPr>
          <a:lstStyle/>
          <a:p>
            <a:pPr algn="ctr"/>
            <a:r>
              <a:rPr lang="en-GB" sz="1100" dirty="0"/>
              <a:t>$200</a:t>
            </a:r>
          </a:p>
        </p:txBody>
      </p:sp>
      <p:sp>
        <p:nvSpPr>
          <p:cNvPr id="41" name="TextBox 40"/>
          <p:cNvSpPr txBox="1"/>
          <p:nvPr/>
        </p:nvSpPr>
        <p:spPr>
          <a:xfrm>
            <a:off x="2039846" y="3973652"/>
            <a:ext cx="629820" cy="261610"/>
          </a:xfrm>
          <a:prstGeom prst="rect">
            <a:avLst/>
          </a:prstGeom>
          <a:noFill/>
        </p:spPr>
        <p:txBody>
          <a:bodyPr wrap="square" rtlCol="0">
            <a:spAutoFit/>
          </a:bodyPr>
          <a:lstStyle/>
          <a:p>
            <a:pPr algn="ctr"/>
            <a:r>
              <a:rPr lang="en-GB" sz="1100" dirty="0"/>
              <a:t>$500</a:t>
            </a:r>
          </a:p>
        </p:txBody>
      </p:sp>
      <p:sp>
        <p:nvSpPr>
          <p:cNvPr id="42" name="TextBox 41"/>
          <p:cNvSpPr txBox="1"/>
          <p:nvPr/>
        </p:nvSpPr>
        <p:spPr>
          <a:xfrm>
            <a:off x="2534655" y="3772282"/>
            <a:ext cx="629820" cy="261610"/>
          </a:xfrm>
          <a:prstGeom prst="rect">
            <a:avLst/>
          </a:prstGeom>
          <a:noFill/>
        </p:spPr>
        <p:txBody>
          <a:bodyPr wrap="square" rtlCol="0">
            <a:spAutoFit/>
          </a:bodyPr>
          <a:lstStyle/>
          <a:p>
            <a:pPr algn="ctr"/>
            <a:r>
              <a:rPr lang="en-GB" sz="1100" dirty="0"/>
              <a:t>$400</a:t>
            </a:r>
          </a:p>
        </p:txBody>
      </p:sp>
      <p:sp>
        <p:nvSpPr>
          <p:cNvPr id="43" name="TextBox 42"/>
          <p:cNvSpPr txBox="1"/>
          <p:nvPr/>
        </p:nvSpPr>
        <p:spPr>
          <a:xfrm>
            <a:off x="3039140" y="3772282"/>
            <a:ext cx="629820" cy="261610"/>
          </a:xfrm>
          <a:prstGeom prst="rect">
            <a:avLst/>
          </a:prstGeom>
          <a:noFill/>
        </p:spPr>
        <p:txBody>
          <a:bodyPr wrap="square" rtlCol="0">
            <a:spAutoFit/>
          </a:bodyPr>
          <a:lstStyle/>
          <a:p>
            <a:pPr algn="ctr"/>
            <a:r>
              <a:rPr lang="en-GB" sz="1100" dirty="0"/>
              <a:t>$400</a:t>
            </a:r>
          </a:p>
        </p:txBody>
      </p:sp>
      <p:sp>
        <p:nvSpPr>
          <p:cNvPr id="44" name="TextBox 43"/>
          <p:cNvSpPr txBox="1"/>
          <p:nvPr/>
        </p:nvSpPr>
        <p:spPr>
          <a:xfrm>
            <a:off x="3535530" y="3772282"/>
            <a:ext cx="629820" cy="261610"/>
          </a:xfrm>
          <a:prstGeom prst="rect">
            <a:avLst/>
          </a:prstGeom>
          <a:noFill/>
        </p:spPr>
        <p:txBody>
          <a:bodyPr wrap="square" rtlCol="0">
            <a:spAutoFit/>
          </a:bodyPr>
          <a:lstStyle/>
          <a:p>
            <a:pPr algn="ctr"/>
            <a:r>
              <a:rPr lang="en-GB" sz="1100" dirty="0"/>
              <a:t>$400</a:t>
            </a:r>
          </a:p>
        </p:txBody>
      </p:sp>
      <p:sp>
        <p:nvSpPr>
          <p:cNvPr id="45" name="TextBox 44"/>
          <p:cNvSpPr txBox="1"/>
          <p:nvPr/>
        </p:nvSpPr>
        <p:spPr>
          <a:xfrm>
            <a:off x="4038843" y="3362562"/>
            <a:ext cx="629820" cy="261610"/>
          </a:xfrm>
          <a:prstGeom prst="rect">
            <a:avLst/>
          </a:prstGeom>
          <a:noFill/>
        </p:spPr>
        <p:txBody>
          <a:bodyPr wrap="square" rtlCol="0">
            <a:spAutoFit/>
          </a:bodyPr>
          <a:lstStyle/>
          <a:p>
            <a:pPr algn="ctr"/>
            <a:r>
              <a:rPr lang="en-GB" sz="1100" dirty="0"/>
              <a:t>$200</a:t>
            </a:r>
          </a:p>
        </p:txBody>
      </p:sp>
      <p:sp>
        <p:nvSpPr>
          <p:cNvPr id="48" name="TextBox 47"/>
          <p:cNvSpPr txBox="1"/>
          <p:nvPr/>
        </p:nvSpPr>
        <p:spPr>
          <a:xfrm>
            <a:off x="4561579" y="3772282"/>
            <a:ext cx="629820" cy="261610"/>
          </a:xfrm>
          <a:prstGeom prst="rect">
            <a:avLst/>
          </a:prstGeom>
          <a:noFill/>
        </p:spPr>
        <p:txBody>
          <a:bodyPr wrap="square" rtlCol="0">
            <a:spAutoFit/>
          </a:bodyPr>
          <a:lstStyle/>
          <a:p>
            <a:pPr algn="ctr"/>
            <a:r>
              <a:rPr lang="en-GB" sz="1100" dirty="0"/>
              <a:t>$400</a:t>
            </a:r>
          </a:p>
        </p:txBody>
      </p:sp>
      <p:cxnSp>
        <p:nvCxnSpPr>
          <p:cNvPr id="49" name="Straight Arrow Connector 48"/>
          <p:cNvCxnSpPr/>
          <p:nvPr/>
        </p:nvCxnSpPr>
        <p:spPr>
          <a:xfrm>
            <a:off x="4857143" y="2966007"/>
            <a:ext cx="0" cy="794646"/>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46765" y="4135570"/>
            <a:ext cx="1320086" cy="261610"/>
          </a:xfrm>
          <a:prstGeom prst="rect">
            <a:avLst/>
          </a:prstGeom>
          <a:noFill/>
        </p:spPr>
        <p:txBody>
          <a:bodyPr wrap="square" rtlCol="0">
            <a:spAutoFit/>
          </a:bodyPr>
          <a:lstStyle/>
          <a:p>
            <a:pPr algn="ctr"/>
            <a:r>
              <a:rPr lang="en-GB" sz="1100" i="1" dirty="0"/>
              <a:t>P</a:t>
            </a:r>
            <a:r>
              <a:rPr lang="en-GB" sz="1100" baseline="-25000" dirty="0"/>
              <a:t>0</a:t>
            </a:r>
            <a:r>
              <a:rPr lang="en-GB" sz="1100" i="1" dirty="0"/>
              <a:t> </a:t>
            </a:r>
            <a:r>
              <a:rPr lang="en-GB" sz="1100" dirty="0"/>
              <a:t>= </a:t>
            </a:r>
            <a:r>
              <a:rPr lang="en-GB" sz="1100" i="1" dirty="0"/>
              <a:t>P</a:t>
            </a:r>
            <a:r>
              <a:rPr lang="en-GB" sz="1100" baseline="-25000" dirty="0"/>
              <a:t>0</a:t>
            </a:r>
            <a:r>
              <a:rPr lang="en-GB" sz="1100" baseline="30000" dirty="0"/>
              <a:t>1</a:t>
            </a:r>
            <a:r>
              <a:rPr lang="en-GB" sz="1100" dirty="0"/>
              <a:t> + </a:t>
            </a:r>
            <a:r>
              <a:rPr lang="en-GB" sz="1100" i="1" dirty="0"/>
              <a:t>P</a:t>
            </a:r>
            <a:r>
              <a:rPr lang="en-GB" sz="1100" baseline="-25000" dirty="0"/>
              <a:t>0</a:t>
            </a:r>
            <a:r>
              <a:rPr lang="en-GB" sz="1100" baseline="30000" dirty="0"/>
              <a:t>2</a:t>
            </a:r>
          </a:p>
        </p:txBody>
      </p:sp>
      <p:cxnSp>
        <p:nvCxnSpPr>
          <p:cNvPr id="46" name="Straight Connector 45"/>
          <p:cNvCxnSpPr/>
          <p:nvPr/>
        </p:nvCxnSpPr>
        <p:spPr>
          <a:xfrm>
            <a:off x="6705422" y="1989469"/>
            <a:ext cx="40227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6699346" y="1989469"/>
            <a:ext cx="0" cy="912481"/>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8719824" y="1989469"/>
            <a:ext cx="0" cy="794646"/>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9215323" y="1989469"/>
            <a:ext cx="0" cy="794646"/>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9722848" y="1989469"/>
            <a:ext cx="0" cy="794646"/>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623551" y="1732346"/>
            <a:ext cx="176312" cy="261610"/>
          </a:xfrm>
          <a:prstGeom prst="rect">
            <a:avLst/>
          </a:prstGeom>
          <a:noFill/>
        </p:spPr>
        <p:txBody>
          <a:bodyPr wrap="square" rtlCol="0">
            <a:spAutoFit/>
          </a:bodyPr>
          <a:lstStyle/>
          <a:p>
            <a:r>
              <a:rPr lang="en-GB" sz="1100" dirty="0"/>
              <a:t>0</a:t>
            </a:r>
          </a:p>
        </p:txBody>
      </p:sp>
      <p:sp>
        <p:nvSpPr>
          <p:cNvPr id="59" name="TextBox 58"/>
          <p:cNvSpPr txBox="1"/>
          <p:nvPr/>
        </p:nvSpPr>
        <p:spPr>
          <a:xfrm>
            <a:off x="7131074" y="1732346"/>
            <a:ext cx="176312" cy="261610"/>
          </a:xfrm>
          <a:prstGeom prst="rect">
            <a:avLst/>
          </a:prstGeom>
          <a:noFill/>
        </p:spPr>
        <p:txBody>
          <a:bodyPr wrap="square" rtlCol="0">
            <a:spAutoFit/>
          </a:bodyPr>
          <a:lstStyle/>
          <a:p>
            <a:r>
              <a:rPr lang="en-GB" sz="1100" dirty="0"/>
              <a:t>1</a:t>
            </a:r>
          </a:p>
        </p:txBody>
      </p:sp>
      <p:sp>
        <p:nvSpPr>
          <p:cNvPr id="60" name="TextBox 59"/>
          <p:cNvSpPr txBox="1"/>
          <p:nvPr/>
        </p:nvSpPr>
        <p:spPr>
          <a:xfrm>
            <a:off x="7635860" y="1732346"/>
            <a:ext cx="176312" cy="261610"/>
          </a:xfrm>
          <a:prstGeom prst="rect">
            <a:avLst/>
          </a:prstGeom>
          <a:noFill/>
        </p:spPr>
        <p:txBody>
          <a:bodyPr wrap="square" rtlCol="0">
            <a:spAutoFit/>
          </a:bodyPr>
          <a:lstStyle/>
          <a:p>
            <a:r>
              <a:rPr lang="en-GB" sz="1100" dirty="0"/>
              <a:t>2</a:t>
            </a:r>
          </a:p>
        </p:txBody>
      </p:sp>
      <p:sp>
        <p:nvSpPr>
          <p:cNvPr id="61" name="TextBox 60"/>
          <p:cNvSpPr txBox="1"/>
          <p:nvPr/>
        </p:nvSpPr>
        <p:spPr>
          <a:xfrm>
            <a:off x="8133821" y="1732346"/>
            <a:ext cx="176312" cy="261610"/>
          </a:xfrm>
          <a:prstGeom prst="rect">
            <a:avLst/>
          </a:prstGeom>
          <a:noFill/>
        </p:spPr>
        <p:txBody>
          <a:bodyPr wrap="square" rtlCol="0">
            <a:spAutoFit/>
          </a:bodyPr>
          <a:lstStyle/>
          <a:p>
            <a:r>
              <a:rPr lang="en-GB" sz="1100" dirty="0"/>
              <a:t>3</a:t>
            </a:r>
          </a:p>
        </p:txBody>
      </p:sp>
      <p:sp>
        <p:nvSpPr>
          <p:cNvPr id="62" name="TextBox 61"/>
          <p:cNvSpPr txBox="1"/>
          <p:nvPr/>
        </p:nvSpPr>
        <p:spPr>
          <a:xfrm>
            <a:off x="8633792" y="1732346"/>
            <a:ext cx="176312" cy="261610"/>
          </a:xfrm>
          <a:prstGeom prst="rect">
            <a:avLst/>
          </a:prstGeom>
          <a:noFill/>
        </p:spPr>
        <p:txBody>
          <a:bodyPr wrap="square" rtlCol="0">
            <a:spAutoFit/>
          </a:bodyPr>
          <a:lstStyle/>
          <a:p>
            <a:r>
              <a:rPr lang="en-GB" sz="1100" dirty="0"/>
              <a:t>4</a:t>
            </a:r>
          </a:p>
        </p:txBody>
      </p:sp>
      <p:sp>
        <p:nvSpPr>
          <p:cNvPr id="63" name="TextBox 62"/>
          <p:cNvSpPr txBox="1"/>
          <p:nvPr/>
        </p:nvSpPr>
        <p:spPr>
          <a:xfrm>
            <a:off x="9128673" y="1732346"/>
            <a:ext cx="176312" cy="261610"/>
          </a:xfrm>
          <a:prstGeom prst="rect">
            <a:avLst/>
          </a:prstGeom>
          <a:noFill/>
        </p:spPr>
        <p:txBody>
          <a:bodyPr wrap="square" rtlCol="0">
            <a:spAutoFit/>
          </a:bodyPr>
          <a:lstStyle/>
          <a:p>
            <a:r>
              <a:rPr lang="en-GB" sz="1100" dirty="0"/>
              <a:t>5</a:t>
            </a:r>
          </a:p>
        </p:txBody>
      </p:sp>
      <p:sp>
        <p:nvSpPr>
          <p:cNvPr id="64" name="TextBox 63"/>
          <p:cNvSpPr txBox="1"/>
          <p:nvPr/>
        </p:nvSpPr>
        <p:spPr>
          <a:xfrm>
            <a:off x="9620386" y="1732346"/>
            <a:ext cx="176312" cy="261610"/>
          </a:xfrm>
          <a:prstGeom prst="rect">
            <a:avLst/>
          </a:prstGeom>
          <a:noFill/>
        </p:spPr>
        <p:txBody>
          <a:bodyPr wrap="square" rtlCol="0">
            <a:spAutoFit/>
          </a:bodyPr>
          <a:lstStyle/>
          <a:p>
            <a:r>
              <a:rPr lang="en-GB" sz="1100" dirty="0"/>
              <a:t>6</a:t>
            </a:r>
          </a:p>
        </p:txBody>
      </p:sp>
      <p:sp>
        <p:nvSpPr>
          <p:cNvPr id="65" name="TextBox 64"/>
          <p:cNvSpPr txBox="1"/>
          <p:nvPr/>
        </p:nvSpPr>
        <p:spPr>
          <a:xfrm>
            <a:off x="10126405" y="1732346"/>
            <a:ext cx="176312" cy="261610"/>
          </a:xfrm>
          <a:prstGeom prst="rect">
            <a:avLst/>
          </a:prstGeom>
          <a:noFill/>
        </p:spPr>
        <p:txBody>
          <a:bodyPr wrap="square" rtlCol="0">
            <a:spAutoFit/>
          </a:bodyPr>
          <a:lstStyle/>
          <a:p>
            <a:r>
              <a:rPr lang="en-GB" sz="1100" dirty="0"/>
              <a:t>7</a:t>
            </a:r>
          </a:p>
        </p:txBody>
      </p:sp>
      <p:sp>
        <p:nvSpPr>
          <p:cNvPr id="66" name="TextBox 65"/>
          <p:cNvSpPr txBox="1"/>
          <p:nvPr/>
        </p:nvSpPr>
        <p:spPr>
          <a:xfrm>
            <a:off x="10636209" y="1732346"/>
            <a:ext cx="176312" cy="261610"/>
          </a:xfrm>
          <a:prstGeom prst="rect">
            <a:avLst/>
          </a:prstGeom>
          <a:noFill/>
        </p:spPr>
        <p:txBody>
          <a:bodyPr wrap="square" rtlCol="0">
            <a:spAutoFit/>
          </a:bodyPr>
          <a:lstStyle/>
          <a:p>
            <a:r>
              <a:rPr lang="en-GB" sz="1100" dirty="0"/>
              <a:t>8</a:t>
            </a:r>
          </a:p>
        </p:txBody>
      </p:sp>
      <p:sp>
        <p:nvSpPr>
          <p:cNvPr id="70" name="TextBox 69"/>
          <p:cNvSpPr txBox="1"/>
          <p:nvPr/>
        </p:nvSpPr>
        <p:spPr>
          <a:xfrm>
            <a:off x="8401877" y="2795744"/>
            <a:ext cx="629820" cy="261610"/>
          </a:xfrm>
          <a:prstGeom prst="rect">
            <a:avLst/>
          </a:prstGeom>
          <a:noFill/>
        </p:spPr>
        <p:txBody>
          <a:bodyPr wrap="square" rtlCol="0">
            <a:spAutoFit/>
          </a:bodyPr>
          <a:lstStyle/>
          <a:p>
            <a:pPr algn="ctr"/>
            <a:r>
              <a:rPr lang="en-GB" sz="1100" dirty="0"/>
              <a:t>$400</a:t>
            </a:r>
          </a:p>
        </p:txBody>
      </p:sp>
      <p:sp>
        <p:nvSpPr>
          <p:cNvPr id="71" name="TextBox 70"/>
          <p:cNvSpPr txBox="1"/>
          <p:nvPr/>
        </p:nvSpPr>
        <p:spPr>
          <a:xfrm>
            <a:off x="8906362" y="2795744"/>
            <a:ext cx="629820" cy="261610"/>
          </a:xfrm>
          <a:prstGeom prst="rect">
            <a:avLst/>
          </a:prstGeom>
          <a:noFill/>
        </p:spPr>
        <p:txBody>
          <a:bodyPr wrap="square" rtlCol="0">
            <a:spAutoFit/>
          </a:bodyPr>
          <a:lstStyle/>
          <a:p>
            <a:pPr algn="ctr"/>
            <a:r>
              <a:rPr lang="en-GB" sz="1100" dirty="0"/>
              <a:t>$400</a:t>
            </a:r>
          </a:p>
        </p:txBody>
      </p:sp>
      <p:sp>
        <p:nvSpPr>
          <p:cNvPr id="72" name="TextBox 71"/>
          <p:cNvSpPr txBox="1"/>
          <p:nvPr/>
        </p:nvSpPr>
        <p:spPr>
          <a:xfrm>
            <a:off x="9402752" y="2795744"/>
            <a:ext cx="629820" cy="261610"/>
          </a:xfrm>
          <a:prstGeom prst="rect">
            <a:avLst/>
          </a:prstGeom>
          <a:noFill/>
        </p:spPr>
        <p:txBody>
          <a:bodyPr wrap="square" rtlCol="0">
            <a:spAutoFit/>
          </a:bodyPr>
          <a:lstStyle/>
          <a:p>
            <a:pPr algn="ctr"/>
            <a:r>
              <a:rPr lang="en-GB" sz="1100" dirty="0"/>
              <a:t>$400</a:t>
            </a:r>
          </a:p>
        </p:txBody>
      </p:sp>
      <p:sp>
        <p:nvSpPr>
          <p:cNvPr id="76" name="TextBox 75"/>
          <p:cNvSpPr txBox="1"/>
          <p:nvPr/>
        </p:nvSpPr>
        <p:spPr>
          <a:xfrm>
            <a:off x="6373882" y="2892936"/>
            <a:ext cx="629820" cy="261610"/>
          </a:xfrm>
          <a:prstGeom prst="rect">
            <a:avLst/>
          </a:prstGeom>
          <a:noFill/>
        </p:spPr>
        <p:txBody>
          <a:bodyPr wrap="square" rtlCol="0">
            <a:spAutoFit/>
          </a:bodyPr>
          <a:lstStyle/>
          <a:p>
            <a:pPr algn="ctr"/>
            <a:r>
              <a:rPr lang="en-GB" sz="1100" b="1" i="1" dirty="0">
                <a:solidFill>
                  <a:srgbClr val="FF0000"/>
                </a:solidFill>
              </a:rPr>
              <a:t>P</a:t>
            </a:r>
            <a:r>
              <a:rPr lang="en-GB" sz="1100" b="1" baseline="-25000" dirty="0">
                <a:solidFill>
                  <a:srgbClr val="FF0000"/>
                </a:solidFill>
              </a:rPr>
              <a:t>0</a:t>
            </a:r>
            <a:r>
              <a:rPr lang="en-GB" sz="1100" b="1" baseline="30000" dirty="0">
                <a:solidFill>
                  <a:srgbClr val="FF0000"/>
                </a:solidFill>
              </a:rPr>
              <a:t>1</a:t>
            </a:r>
            <a:endParaRPr lang="en-GB" sz="1100" b="1" baseline="-25000" dirty="0">
              <a:solidFill>
                <a:srgbClr val="FF0000"/>
              </a:solidFill>
            </a:endParaRPr>
          </a:p>
        </p:txBody>
      </p:sp>
      <p:cxnSp>
        <p:nvCxnSpPr>
          <p:cNvPr id="77" name="Straight Connector 76"/>
          <p:cNvCxnSpPr/>
          <p:nvPr/>
        </p:nvCxnSpPr>
        <p:spPr>
          <a:xfrm>
            <a:off x="6699346" y="3895067"/>
            <a:ext cx="40227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6693270" y="3895067"/>
            <a:ext cx="0" cy="891791"/>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7210417" y="3895067"/>
            <a:ext cx="0" cy="152422"/>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7710726" y="3895067"/>
            <a:ext cx="0" cy="371308"/>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8206224" y="3895067"/>
            <a:ext cx="0" cy="999099"/>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10212270" y="3895067"/>
            <a:ext cx="0" cy="371308"/>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6617475" y="3637944"/>
            <a:ext cx="176312" cy="261610"/>
          </a:xfrm>
          <a:prstGeom prst="rect">
            <a:avLst/>
          </a:prstGeom>
          <a:noFill/>
        </p:spPr>
        <p:txBody>
          <a:bodyPr wrap="square" rtlCol="0">
            <a:spAutoFit/>
          </a:bodyPr>
          <a:lstStyle/>
          <a:p>
            <a:r>
              <a:rPr lang="en-GB" sz="1100" dirty="0"/>
              <a:t>0</a:t>
            </a:r>
          </a:p>
        </p:txBody>
      </p:sp>
      <p:sp>
        <p:nvSpPr>
          <p:cNvPr id="87" name="TextBox 86"/>
          <p:cNvSpPr txBox="1"/>
          <p:nvPr/>
        </p:nvSpPr>
        <p:spPr>
          <a:xfrm>
            <a:off x="7124998" y="3637944"/>
            <a:ext cx="176312" cy="261610"/>
          </a:xfrm>
          <a:prstGeom prst="rect">
            <a:avLst/>
          </a:prstGeom>
          <a:noFill/>
        </p:spPr>
        <p:txBody>
          <a:bodyPr wrap="square" rtlCol="0">
            <a:spAutoFit/>
          </a:bodyPr>
          <a:lstStyle/>
          <a:p>
            <a:r>
              <a:rPr lang="en-GB" sz="1100" dirty="0"/>
              <a:t>1</a:t>
            </a:r>
          </a:p>
        </p:txBody>
      </p:sp>
      <p:sp>
        <p:nvSpPr>
          <p:cNvPr id="88" name="TextBox 87"/>
          <p:cNvSpPr txBox="1"/>
          <p:nvPr/>
        </p:nvSpPr>
        <p:spPr>
          <a:xfrm>
            <a:off x="7629784" y="3637944"/>
            <a:ext cx="176312" cy="261610"/>
          </a:xfrm>
          <a:prstGeom prst="rect">
            <a:avLst/>
          </a:prstGeom>
          <a:noFill/>
        </p:spPr>
        <p:txBody>
          <a:bodyPr wrap="square" rtlCol="0">
            <a:spAutoFit/>
          </a:bodyPr>
          <a:lstStyle/>
          <a:p>
            <a:r>
              <a:rPr lang="en-GB" sz="1100" dirty="0"/>
              <a:t>2</a:t>
            </a:r>
          </a:p>
        </p:txBody>
      </p:sp>
      <p:sp>
        <p:nvSpPr>
          <p:cNvPr id="89" name="TextBox 88"/>
          <p:cNvSpPr txBox="1"/>
          <p:nvPr/>
        </p:nvSpPr>
        <p:spPr>
          <a:xfrm>
            <a:off x="8127745" y="3637944"/>
            <a:ext cx="176312" cy="261610"/>
          </a:xfrm>
          <a:prstGeom prst="rect">
            <a:avLst/>
          </a:prstGeom>
          <a:noFill/>
        </p:spPr>
        <p:txBody>
          <a:bodyPr wrap="square" rtlCol="0">
            <a:spAutoFit/>
          </a:bodyPr>
          <a:lstStyle/>
          <a:p>
            <a:r>
              <a:rPr lang="en-GB" sz="1100" dirty="0"/>
              <a:t>3</a:t>
            </a:r>
          </a:p>
        </p:txBody>
      </p:sp>
      <p:sp>
        <p:nvSpPr>
          <p:cNvPr id="90" name="TextBox 89"/>
          <p:cNvSpPr txBox="1"/>
          <p:nvPr/>
        </p:nvSpPr>
        <p:spPr>
          <a:xfrm>
            <a:off x="8627716" y="3637944"/>
            <a:ext cx="176312" cy="261610"/>
          </a:xfrm>
          <a:prstGeom prst="rect">
            <a:avLst/>
          </a:prstGeom>
          <a:noFill/>
        </p:spPr>
        <p:txBody>
          <a:bodyPr wrap="square" rtlCol="0">
            <a:spAutoFit/>
          </a:bodyPr>
          <a:lstStyle/>
          <a:p>
            <a:r>
              <a:rPr lang="en-GB" sz="1100" dirty="0"/>
              <a:t>4</a:t>
            </a:r>
          </a:p>
        </p:txBody>
      </p:sp>
      <p:sp>
        <p:nvSpPr>
          <p:cNvPr id="91" name="TextBox 90"/>
          <p:cNvSpPr txBox="1"/>
          <p:nvPr/>
        </p:nvSpPr>
        <p:spPr>
          <a:xfrm>
            <a:off x="9122597" y="3637944"/>
            <a:ext cx="176312" cy="261610"/>
          </a:xfrm>
          <a:prstGeom prst="rect">
            <a:avLst/>
          </a:prstGeom>
          <a:noFill/>
        </p:spPr>
        <p:txBody>
          <a:bodyPr wrap="square" rtlCol="0">
            <a:spAutoFit/>
          </a:bodyPr>
          <a:lstStyle/>
          <a:p>
            <a:r>
              <a:rPr lang="en-GB" sz="1100" dirty="0"/>
              <a:t>5</a:t>
            </a:r>
          </a:p>
        </p:txBody>
      </p:sp>
      <p:sp>
        <p:nvSpPr>
          <p:cNvPr id="92" name="TextBox 91"/>
          <p:cNvSpPr txBox="1"/>
          <p:nvPr/>
        </p:nvSpPr>
        <p:spPr>
          <a:xfrm>
            <a:off x="9614310" y="3637944"/>
            <a:ext cx="176312" cy="261610"/>
          </a:xfrm>
          <a:prstGeom prst="rect">
            <a:avLst/>
          </a:prstGeom>
          <a:noFill/>
        </p:spPr>
        <p:txBody>
          <a:bodyPr wrap="square" rtlCol="0">
            <a:spAutoFit/>
          </a:bodyPr>
          <a:lstStyle/>
          <a:p>
            <a:r>
              <a:rPr lang="en-GB" sz="1100" dirty="0"/>
              <a:t>6</a:t>
            </a:r>
          </a:p>
        </p:txBody>
      </p:sp>
      <p:sp>
        <p:nvSpPr>
          <p:cNvPr id="93" name="TextBox 92"/>
          <p:cNvSpPr txBox="1"/>
          <p:nvPr/>
        </p:nvSpPr>
        <p:spPr>
          <a:xfrm>
            <a:off x="10120329" y="3637944"/>
            <a:ext cx="176312" cy="261610"/>
          </a:xfrm>
          <a:prstGeom prst="rect">
            <a:avLst/>
          </a:prstGeom>
          <a:noFill/>
        </p:spPr>
        <p:txBody>
          <a:bodyPr wrap="square" rtlCol="0">
            <a:spAutoFit/>
          </a:bodyPr>
          <a:lstStyle/>
          <a:p>
            <a:r>
              <a:rPr lang="en-GB" sz="1100" dirty="0"/>
              <a:t>7</a:t>
            </a:r>
          </a:p>
        </p:txBody>
      </p:sp>
      <p:sp>
        <p:nvSpPr>
          <p:cNvPr id="94" name="TextBox 93"/>
          <p:cNvSpPr txBox="1"/>
          <p:nvPr/>
        </p:nvSpPr>
        <p:spPr>
          <a:xfrm>
            <a:off x="10630133" y="3637944"/>
            <a:ext cx="176312" cy="261610"/>
          </a:xfrm>
          <a:prstGeom prst="rect">
            <a:avLst/>
          </a:prstGeom>
          <a:noFill/>
        </p:spPr>
        <p:txBody>
          <a:bodyPr wrap="square" rtlCol="0">
            <a:spAutoFit/>
          </a:bodyPr>
          <a:lstStyle/>
          <a:p>
            <a:r>
              <a:rPr lang="en-GB" sz="1100" dirty="0"/>
              <a:t>8</a:t>
            </a:r>
          </a:p>
        </p:txBody>
      </p:sp>
      <p:sp>
        <p:nvSpPr>
          <p:cNvPr id="95" name="TextBox 94"/>
          <p:cNvSpPr txBox="1"/>
          <p:nvPr/>
        </p:nvSpPr>
        <p:spPr>
          <a:xfrm>
            <a:off x="6898245" y="4050082"/>
            <a:ext cx="629820" cy="261610"/>
          </a:xfrm>
          <a:prstGeom prst="rect">
            <a:avLst/>
          </a:prstGeom>
          <a:noFill/>
        </p:spPr>
        <p:txBody>
          <a:bodyPr wrap="square" rtlCol="0">
            <a:spAutoFit/>
          </a:bodyPr>
          <a:lstStyle/>
          <a:p>
            <a:pPr algn="ctr"/>
            <a:r>
              <a:rPr lang="en-GB" sz="1100" dirty="0"/>
              <a:t>$100</a:t>
            </a:r>
          </a:p>
        </p:txBody>
      </p:sp>
      <p:sp>
        <p:nvSpPr>
          <p:cNvPr id="96" name="TextBox 95"/>
          <p:cNvSpPr txBox="1"/>
          <p:nvPr/>
        </p:nvSpPr>
        <p:spPr>
          <a:xfrm>
            <a:off x="7395816" y="4240392"/>
            <a:ext cx="629820" cy="261610"/>
          </a:xfrm>
          <a:prstGeom prst="rect">
            <a:avLst/>
          </a:prstGeom>
          <a:noFill/>
        </p:spPr>
        <p:txBody>
          <a:bodyPr wrap="square" rtlCol="0">
            <a:spAutoFit/>
          </a:bodyPr>
          <a:lstStyle/>
          <a:p>
            <a:pPr algn="ctr"/>
            <a:r>
              <a:rPr lang="en-GB" sz="1100" dirty="0"/>
              <a:t>$200</a:t>
            </a:r>
          </a:p>
        </p:txBody>
      </p:sp>
      <p:sp>
        <p:nvSpPr>
          <p:cNvPr id="97" name="TextBox 96"/>
          <p:cNvSpPr txBox="1"/>
          <p:nvPr/>
        </p:nvSpPr>
        <p:spPr>
          <a:xfrm>
            <a:off x="7900992" y="4902712"/>
            <a:ext cx="629820" cy="261610"/>
          </a:xfrm>
          <a:prstGeom prst="rect">
            <a:avLst/>
          </a:prstGeom>
          <a:noFill/>
        </p:spPr>
        <p:txBody>
          <a:bodyPr wrap="square" rtlCol="0">
            <a:spAutoFit/>
          </a:bodyPr>
          <a:lstStyle/>
          <a:p>
            <a:pPr algn="ctr"/>
            <a:r>
              <a:rPr lang="en-GB" sz="1100" dirty="0"/>
              <a:t>$500</a:t>
            </a:r>
          </a:p>
        </p:txBody>
      </p:sp>
      <p:sp>
        <p:nvSpPr>
          <p:cNvPr id="101" name="TextBox 100"/>
          <p:cNvSpPr txBox="1"/>
          <p:nvPr/>
        </p:nvSpPr>
        <p:spPr>
          <a:xfrm>
            <a:off x="9899989" y="4291622"/>
            <a:ext cx="629820" cy="261610"/>
          </a:xfrm>
          <a:prstGeom prst="rect">
            <a:avLst/>
          </a:prstGeom>
          <a:noFill/>
        </p:spPr>
        <p:txBody>
          <a:bodyPr wrap="square" rtlCol="0">
            <a:spAutoFit/>
          </a:bodyPr>
          <a:lstStyle/>
          <a:p>
            <a:pPr algn="ctr"/>
            <a:r>
              <a:rPr lang="en-GB" sz="1100" dirty="0"/>
              <a:t>$200</a:t>
            </a:r>
          </a:p>
        </p:txBody>
      </p:sp>
      <p:sp>
        <p:nvSpPr>
          <p:cNvPr id="102" name="TextBox 101"/>
          <p:cNvSpPr txBox="1"/>
          <p:nvPr/>
        </p:nvSpPr>
        <p:spPr>
          <a:xfrm>
            <a:off x="10422725" y="4701342"/>
            <a:ext cx="629820" cy="261610"/>
          </a:xfrm>
          <a:prstGeom prst="rect">
            <a:avLst/>
          </a:prstGeom>
          <a:noFill/>
        </p:spPr>
        <p:txBody>
          <a:bodyPr wrap="square" rtlCol="0">
            <a:spAutoFit/>
          </a:bodyPr>
          <a:lstStyle/>
          <a:p>
            <a:pPr algn="ctr"/>
            <a:r>
              <a:rPr lang="en-GB" sz="1100" dirty="0"/>
              <a:t>$400</a:t>
            </a:r>
          </a:p>
        </p:txBody>
      </p:sp>
      <p:cxnSp>
        <p:nvCxnSpPr>
          <p:cNvPr id="103" name="Straight Arrow Connector 102"/>
          <p:cNvCxnSpPr/>
          <p:nvPr/>
        </p:nvCxnSpPr>
        <p:spPr>
          <a:xfrm>
            <a:off x="10718289" y="3895067"/>
            <a:ext cx="0" cy="794646"/>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6332206" y="4803255"/>
            <a:ext cx="671496" cy="261610"/>
          </a:xfrm>
          <a:prstGeom prst="rect">
            <a:avLst/>
          </a:prstGeom>
          <a:noFill/>
        </p:spPr>
        <p:txBody>
          <a:bodyPr wrap="square" rtlCol="0">
            <a:spAutoFit/>
          </a:bodyPr>
          <a:lstStyle/>
          <a:p>
            <a:pPr algn="ctr"/>
            <a:r>
              <a:rPr lang="en-GB" sz="1100" b="1" i="1" dirty="0">
                <a:solidFill>
                  <a:srgbClr val="00B0F0"/>
                </a:solidFill>
              </a:rPr>
              <a:t>P</a:t>
            </a:r>
            <a:r>
              <a:rPr lang="en-GB" sz="1100" b="1" baseline="-25000" dirty="0">
                <a:solidFill>
                  <a:srgbClr val="00B0F0"/>
                </a:solidFill>
              </a:rPr>
              <a:t>0</a:t>
            </a:r>
            <a:r>
              <a:rPr lang="en-GB" sz="1100" b="1" baseline="30000" dirty="0">
                <a:solidFill>
                  <a:srgbClr val="00B0F0"/>
                </a:solidFill>
              </a:rPr>
              <a:t>2</a:t>
            </a:r>
          </a:p>
        </p:txBody>
      </p:sp>
      <p:sp>
        <p:nvSpPr>
          <p:cNvPr id="9" name="TextBox 8"/>
          <p:cNvSpPr txBox="1"/>
          <p:nvPr/>
        </p:nvSpPr>
        <p:spPr>
          <a:xfrm>
            <a:off x="5520138" y="3154546"/>
            <a:ext cx="338554" cy="461665"/>
          </a:xfrm>
          <a:prstGeom prst="rect">
            <a:avLst/>
          </a:prstGeom>
          <a:noFill/>
        </p:spPr>
        <p:txBody>
          <a:bodyPr wrap="none" rtlCol="0">
            <a:spAutoFit/>
          </a:bodyPr>
          <a:lstStyle/>
          <a:p>
            <a:r>
              <a:rPr lang="en-GB" sz="2400" dirty="0"/>
              <a:t>≈</a:t>
            </a:r>
          </a:p>
        </p:txBody>
      </p:sp>
      <p:sp>
        <p:nvSpPr>
          <p:cNvPr id="133" name="TextBox 132"/>
          <p:cNvSpPr txBox="1"/>
          <p:nvPr/>
        </p:nvSpPr>
        <p:spPr>
          <a:xfrm>
            <a:off x="8530812" y="3154546"/>
            <a:ext cx="338554" cy="461665"/>
          </a:xfrm>
          <a:prstGeom prst="rect">
            <a:avLst/>
          </a:prstGeom>
          <a:noFill/>
        </p:spPr>
        <p:txBody>
          <a:bodyPr wrap="none" rtlCol="0">
            <a:spAutoFit/>
          </a:bodyPr>
          <a:lstStyle/>
          <a:p>
            <a:r>
              <a:rPr lang="en-GB" sz="2400" dirty="0"/>
              <a:t>+</a:t>
            </a:r>
          </a:p>
        </p:txBody>
      </p:sp>
      <p:sp>
        <p:nvSpPr>
          <p:cNvPr id="134" name="TextBox 133"/>
          <p:cNvSpPr txBox="1"/>
          <p:nvPr/>
        </p:nvSpPr>
        <p:spPr>
          <a:xfrm>
            <a:off x="662847" y="5287751"/>
            <a:ext cx="1903085" cy="461665"/>
          </a:xfrm>
          <a:prstGeom prst="rect">
            <a:avLst/>
          </a:prstGeom>
          <a:noFill/>
        </p:spPr>
        <p:txBody>
          <a:bodyPr wrap="none" rtlCol="0">
            <a:spAutoFit/>
          </a:bodyPr>
          <a:lstStyle/>
          <a:p>
            <a:r>
              <a:rPr lang="en-GB" sz="2400" i="1" dirty="0"/>
              <a:t>P</a:t>
            </a:r>
            <a:r>
              <a:rPr lang="en-GB" sz="2400" baseline="-25000" dirty="0"/>
              <a:t>0</a:t>
            </a:r>
            <a:r>
              <a:rPr lang="en-GB" sz="2400" i="1" dirty="0"/>
              <a:t> </a:t>
            </a:r>
            <a:r>
              <a:rPr lang="en-GB" sz="2400" dirty="0"/>
              <a:t>=</a:t>
            </a:r>
            <a:r>
              <a:rPr lang="en-GB" sz="2400" i="1" dirty="0"/>
              <a:t> </a:t>
            </a:r>
            <a:r>
              <a:rPr lang="en-GB" sz="2400" b="1" i="1" dirty="0">
                <a:solidFill>
                  <a:srgbClr val="FF0000"/>
                </a:solidFill>
              </a:rPr>
              <a:t>P</a:t>
            </a:r>
            <a:r>
              <a:rPr lang="en-GB" sz="2400" b="1" baseline="-25000" dirty="0">
                <a:solidFill>
                  <a:srgbClr val="FF0000"/>
                </a:solidFill>
              </a:rPr>
              <a:t>0</a:t>
            </a:r>
            <a:r>
              <a:rPr lang="en-GB" sz="2400" b="1" baseline="30000" dirty="0">
                <a:solidFill>
                  <a:srgbClr val="FF0000"/>
                </a:solidFill>
              </a:rPr>
              <a:t>1</a:t>
            </a:r>
            <a:r>
              <a:rPr lang="en-GB" sz="2400" dirty="0"/>
              <a:t> + </a:t>
            </a:r>
            <a:r>
              <a:rPr lang="en-GB" sz="2400" b="1" i="1" dirty="0">
                <a:solidFill>
                  <a:srgbClr val="00B0F0"/>
                </a:solidFill>
              </a:rPr>
              <a:t>P</a:t>
            </a:r>
            <a:r>
              <a:rPr lang="en-GB" sz="2400" b="1" baseline="-25000" dirty="0">
                <a:solidFill>
                  <a:srgbClr val="00B0F0"/>
                </a:solidFill>
              </a:rPr>
              <a:t>0</a:t>
            </a:r>
            <a:r>
              <a:rPr lang="en-GB" sz="2400" b="1" baseline="30000" dirty="0">
                <a:solidFill>
                  <a:srgbClr val="00B0F0"/>
                </a:solidFill>
              </a:rPr>
              <a:t>2</a:t>
            </a:r>
            <a:r>
              <a:rPr lang="en-GB" sz="2400" dirty="0"/>
              <a:t> </a:t>
            </a:r>
          </a:p>
        </p:txBody>
      </p:sp>
      <p:sp>
        <p:nvSpPr>
          <p:cNvPr id="135" name="TextBox 134"/>
          <p:cNvSpPr txBox="1"/>
          <p:nvPr/>
        </p:nvSpPr>
        <p:spPr>
          <a:xfrm>
            <a:off x="11083349" y="1989469"/>
            <a:ext cx="1104907" cy="830997"/>
          </a:xfrm>
          <a:prstGeom prst="rect">
            <a:avLst/>
          </a:prstGeom>
          <a:noFill/>
        </p:spPr>
        <p:txBody>
          <a:bodyPr wrap="square" rtlCol="0">
            <a:spAutoFit/>
          </a:bodyPr>
          <a:lstStyle/>
          <a:p>
            <a:r>
              <a:rPr lang="en-GB" sz="1600" dirty="0"/>
              <a:t>Deferred annuity with </a:t>
            </a:r>
            <a:r>
              <a:rPr lang="en-GB" sz="1600" i="1" dirty="0"/>
              <a:t>N</a:t>
            </a:r>
            <a:r>
              <a:rPr lang="en-GB" sz="1600" dirty="0"/>
              <a:t>=3</a:t>
            </a:r>
          </a:p>
        </p:txBody>
      </p:sp>
      <p:sp>
        <p:nvSpPr>
          <p:cNvPr id="136" name="TextBox 135"/>
          <p:cNvSpPr txBox="1"/>
          <p:nvPr/>
        </p:nvSpPr>
        <p:spPr>
          <a:xfrm>
            <a:off x="10992673" y="3757410"/>
            <a:ext cx="1195583" cy="1077218"/>
          </a:xfrm>
          <a:prstGeom prst="rect">
            <a:avLst/>
          </a:prstGeom>
          <a:noFill/>
        </p:spPr>
        <p:txBody>
          <a:bodyPr wrap="square" rtlCol="0">
            <a:spAutoFit/>
          </a:bodyPr>
          <a:lstStyle/>
          <a:p>
            <a:r>
              <a:rPr lang="en-GB" sz="1600" dirty="0"/>
              <a:t>5 individual cash flows in the future</a:t>
            </a:r>
          </a:p>
        </p:txBody>
      </p:sp>
    </p:spTree>
    <p:extLst>
      <p:ext uri="{BB962C8B-B14F-4D97-AF65-F5344CB8AC3E}">
        <p14:creationId xmlns:p14="http://schemas.microsoft.com/office/powerpoint/2010/main" val="3802910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Solution 1 – a</a:t>
            </a:r>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5</a:t>
            </a:fld>
            <a:endParaRPr lang="en-GB"/>
          </a:p>
        </p:txBody>
      </p:sp>
      <p:cxnSp>
        <p:nvCxnSpPr>
          <p:cNvPr id="46" name="Straight Connector 45"/>
          <p:cNvCxnSpPr/>
          <p:nvPr/>
        </p:nvCxnSpPr>
        <p:spPr>
          <a:xfrm>
            <a:off x="994387" y="2164910"/>
            <a:ext cx="40227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988311" y="2164910"/>
            <a:ext cx="0" cy="912481"/>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3008789" y="2164910"/>
            <a:ext cx="0" cy="794646"/>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504288" y="2164910"/>
            <a:ext cx="0" cy="794646"/>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4011813" y="2164910"/>
            <a:ext cx="0" cy="794646"/>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912516" y="1907787"/>
            <a:ext cx="176312" cy="261610"/>
          </a:xfrm>
          <a:prstGeom prst="rect">
            <a:avLst/>
          </a:prstGeom>
          <a:noFill/>
        </p:spPr>
        <p:txBody>
          <a:bodyPr wrap="square" rtlCol="0">
            <a:spAutoFit/>
          </a:bodyPr>
          <a:lstStyle/>
          <a:p>
            <a:r>
              <a:rPr lang="en-GB" sz="1100" dirty="0"/>
              <a:t>0</a:t>
            </a:r>
          </a:p>
        </p:txBody>
      </p:sp>
      <p:sp>
        <p:nvSpPr>
          <p:cNvPr id="59" name="TextBox 58"/>
          <p:cNvSpPr txBox="1"/>
          <p:nvPr/>
        </p:nvSpPr>
        <p:spPr>
          <a:xfrm>
            <a:off x="1420039" y="1907787"/>
            <a:ext cx="176312" cy="261610"/>
          </a:xfrm>
          <a:prstGeom prst="rect">
            <a:avLst/>
          </a:prstGeom>
          <a:noFill/>
        </p:spPr>
        <p:txBody>
          <a:bodyPr wrap="square" rtlCol="0">
            <a:spAutoFit/>
          </a:bodyPr>
          <a:lstStyle/>
          <a:p>
            <a:r>
              <a:rPr lang="en-GB" sz="1100" dirty="0"/>
              <a:t>1</a:t>
            </a:r>
          </a:p>
        </p:txBody>
      </p:sp>
      <p:sp>
        <p:nvSpPr>
          <p:cNvPr id="60" name="TextBox 59"/>
          <p:cNvSpPr txBox="1"/>
          <p:nvPr/>
        </p:nvSpPr>
        <p:spPr>
          <a:xfrm>
            <a:off x="1924825" y="1907787"/>
            <a:ext cx="176312" cy="261610"/>
          </a:xfrm>
          <a:prstGeom prst="rect">
            <a:avLst/>
          </a:prstGeom>
          <a:noFill/>
        </p:spPr>
        <p:txBody>
          <a:bodyPr wrap="square" rtlCol="0">
            <a:spAutoFit/>
          </a:bodyPr>
          <a:lstStyle/>
          <a:p>
            <a:r>
              <a:rPr lang="en-GB" sz="1100" dirty="0"/>
              <a:t>2</a:t>
            </a:r>
          </a:p>
        </p:txBody>
      </p:sp>
      <p:sp>
        <p:nvSpPr>
          <p:cNvPr id="61" name="TextBox 60"/>
          <p:cNvSpPr txBox="1"/>
          <p:nvPr/>
        </p:nvSpPr>
        <p:spPr>
          <a:xfrm>
            <a:off x="2422786" y="1907787"/>
            <a:ext cx="176312" cy="261610"/>
          </a:xfrm>
          <a:prstGeom prst="rect">
            <a:avLst/>
          </a:prstGeom>
          <a:noFill/>
        </p:spPr>
        <p:txBody>
          <a:bodyPr wrap="square" rtlCol="0">
            <a:spAutoFit/>
          </a:bodyPr>
          <a:lstStyle/>
          <a:p>
            <a:r>
              <a:rPr lang="en-GB" sz="1100" dirty="0"/>
              <a:t>3</a:t>
            </a:r>
          </a:p>
        </p:txBody>
      </p:sp>
      <p:sp>
        <p:nvSpPr>
          <p:cNvPr id="62" name="TextBox 61"/>
          <p:cNvSpPr txBox="1"/>
          <p:nvPr/>
        </p:nvSpPr>
        <p:spPr>
          <a:xfrm>
            <a:off x="2922757" y="1907787"/>
            <a:ext cx="176312" cy="261610"/>
          </a:xfrm>
          <a:prstGeom prst="rect">
            <a:avLst/>
          </a:prstGeom>
          <a:noFill/>
        </p:spPr>
        <p:txBody>
          <a:bodyPr wrap="square" rtlCol="0">
            <a:spAutoFit/>
          </a:bodyPr>
          <a:lstStyle/>
          <a:p>
            <a:r>
              <a:rPr lang="en-GB" sz="1100" dirty="0"/>
              <a:t>4</a:t>
            </a:r>
          </a:p>
        </p:txBody>
      </p:sp>
      <p:sp>
        <p:nvSpPr>
          <p:cNvPr id="63" name="TextBox 62"/>
          <p:cNvSpPr txBox="1"/>
          <p:nvPr/>
        </p:nvSpPr>
        <p:spPr>
          <a:xfrm>
            <a:off x="3417638" y="1907787"/>
            <a:ext cx="176312" cy="261610"/>
          </a:xfrm>
          <a:prstGeom prst="rect">
            <a:avLst/>
          </a:prstGeom>
          <a:noFill/>
        </p:spPr>
        <p:txBody>
          <a:bodyPr wrap="square" rtlCol="0">
            <a:spAutoFit/>
          </a:bodyPr>
          <a:lstStyle/>
          <a:p>
            <a:r>
              <a:rPr lang="en-GB" sz="1100" dirty="0"/>
              <a:t>5</a:t>
            </a:r>
          </a:p>
        </p:txBody>
      </p:sp>
      <p:sp>
        <p:nvSpPr>
          <p:cNvPr id="64" name="TextBox 63"/>
          <p:cNvSpPr txBox="1"/>
          <p:nvPr/>
        </p:nvSpPr>
        <p:spPr>
          <a:xfrm>
            <a:off x="3909351" y="1907787"/>
            <a:ext cx="176312" cy="261610"/>
          </a:xfrm>
          <a:prstGeom prst="rect">
            <a:avLst/>
          </a:prstGeom>
          <a:noFill/>
        </p:spPr>
        <p:txBody>
          <a:bodyPr wrap="square" rtlCol="0">
            <a:spAutoFit/>
          </a:bodyPr>
          <a:lstStyle/>
          <a:p>
            <a:r>
              <a:rPr lang="en-GB" sz="1100" dirty="0"/>
              <a:t>6</a:t>
            </a:r>
          </a:p>
        </p:txBody>
      </p:sp>
      <p:sp>
        <p:nvSpPr>
          <p:cNvPr id="65" name="TextBox 64"/>
          <p:cNvSpPr txBox="1"/>
          <p:nvPr/>
        </p:nvSpPr>
        <p:spPr>
          <a:xfrm>
            <a:off x="4415370" y="1907787"/>
            <a:ext cx="176312" cy="261610"/>
          </a:xfrm>
          <a:prstGeom prst="rect">
            <a:avLst/>
          </a:prstGeom>
          <a:noFill/>
        </p:spPr>
        <p:txBody>
          <a:bodyPr wrap="square" rtlCol="0">
            <a:spAutoFit/>
          </a:bodyPr>
          <a:lstStyle/>
          <a:p>
            <a:r>
              <a:rPr lang="en-GB" sz="1100" dirty="0"/>
              <a:t>7</a:t>
            </a:r>
          </a:p>
        </p:txBody>
      </p:sp>
      <p:sp>
        <p:nvSpPr>
          <p:cNvPr id="66" name="TextBox 65"/>
          <p:cNvSpPr txBox="1"/>
          <p:nvPr/>
        </p:nvSpPr>
        <p:spPr>
          <a:xfrm>
            <a:off x="4925174" y="1907787"/>
            <a:ext cx="176312" cy="261610"/>
          </a:xfrm>
          <a:prstGeom prst="rect">
            <a:avLst/>
          </a:prstGeom>
          <a:noFill/>
        </p:spPr>
        <p:txBody>
          <a:bodyPr wrap="square" rtlCol="0">
            <a:spAutoFit/>
          </a:bodyPr>
          <a:lstStyle/>
          <a:p>
            <a:r>
              <a:rPr lang="en-GB" sz="1100" dirty="0"/>
              <a:t>8</a:t>
            </a:r>
          </a:p>
        </p:txBody>
      </p:sp>
      <p:sp>
        <p:nvSpPr>
          <p:cNvPr id="70" name="TextBox 69"/>
          <p:cNvSpPr txBox="1"/>
          <p:nvPr/>
        </p:nvSpPr>
        <p:spPr>
          <a:xfrm>
            <a:off x="2690842" y="2971185"/>
            <a:ext cx="629820" cy="261610"/>
          </a:xfrm>
          <a:prstGeom prst="rect">
            <a:avLst/>
          </a:prstGeom>
          <a:noFill/>
        </p:spPr>
        <p:txBody>
          <a:bodyPr wrap="square" rtlCol="0">
            <a:spAutoFit/>
          </a:bodyPr>
          <a:lstStyle/>
          <a:p>
            <a:pPr algn="ctr"/>
            <a:r>
              <a:rPr lang="en-GB" sz="1100" dirty="0"/>
              <a:t>$400</a:t>
            </a:r>
          </a:p>
        </p:txBody>
      </p:sp>
      <p:sp>
        <p:nvSpPr>
          <p:cNvPr id="71" name="TextBox 70"/>
          <p:cNvSpPr txBox="1"/>
          <p:nvPr/>
        </p:nvSpPr>
        <p:spPr>
          <a:xfrm>
            <a:off x="3195327" y="2971185"/>
            <a:ext cx="629820" cy="261610"/>
          </a:xfrm>
          <a:prstGeom prst="rect">
            <a:avLst/>
          </a:prstGeom>
          <a:noFill/>
        </p:spPr>
        <p:txBody>
          <a:bodyPr wrap="square" rtlCol="0">
            <a:spAutoFit/>
          </a:bodyPr>
          <a:lstStyle/>
          <a:p>
            <a:pPr algn="ctr"/>
            <a:r>
              <a:rPr lang="en-GB" sz="1100" dirty="0"/>
              <a:t>$400</a:t>
            </a:r>
          </a:p>
        </p:txBody>
      </p:sp>
      <p:sp>
        <p:nvSpPr>
          <p:cNvPr id="72" name="TextBox 71"/>
          <p:cNvSpPr txBox="1"/>
          <p:nvPr/>
        </p:nvSpPr>
        <p:spPr>
          <a:xfrm>
            <a:off x="3691717" y="2971185"/>
            <a:ext cx="629820" cy="261610"/>
          </a:xfrm>
          <a:prstGeom prst="rect">
            <a:avLst/>
          </a:prstGeom>
          <a:noFill/>
        </p:spPr>
        <p:txBody>
          <a:bodyPr wrap="square" rtlCol="0">
            <a:spAutoFit/>
          </a:bodyPr>
          <a:lstStyle/>
          <a:p>
            <a:pPr algn="ctr"/>
            <a:r>
              <a:rPr lang="en-GB" sz="1100" dirty="0"/>
              <a:t>$400</a:t>
            </a:r>
          </a:p>
        </p:txBody>
      </p:sp>
      <p:sp>
        <p:nvSpPr>
          <p:cNvPr id="76" name="TextBox 75"/>
          <p:cNvSpPr txBox="1"/>
          <p:nvPr/>
        </p:nvSpPr>
        <p:spPr>
          <a:xfrm>
            <a:off x="662847" y="3068377"/>
            <a:ext cx="629820" cy="261610"/>
          </a:xfrm>
          <a:prstGeom prst="rect">
            <a:avLst/>
          </a:prstGeom>
          <a:noFill/>
        </p:spPr>
        <p:txBody>
          <a:bodyPr wrap="square" rtlCol="0">
            <a:spAutoFit/>
          </a:bodyPr>
          <a:lstStyle/>
          <a:p>
            <a:pPr algn="ctr"/>
            <a:r>
              <a:rPr lang="en-GB" sz="1100" b="1" i="1" dirty="0">
                <a:solidFill>
                  <a:srgbClr val="FF0000"/>
                </a:solidFill>
              </a:rPr>
              <a:t>P</a:t>
            </a:r>
            <a:r>
              <a:rPr lang="en-GB" sz="1100" b="1" baseline="-25000" dirty="0">
                <a:solidFill>
                  <a:srgbClr val="FF0000"/>
                </a:solidFill>
              </a:rPr>
              <a:t>0</a:t>
            </a:r>
            <a:r>
              <a:rPr lang="en-GB" sz="1100" b="1" baseline="30000" dirty="0">
                <a:solidFill>
                  <a:srgbClr val="FF0000"/>
                </a:solidFill>
              </a:rPr>
              <a:t>1</a:t>
            </a:r>
            <a:endParaRPr lang="en-GB" sz="1100" b="1" baseline="-25000" dirty="0">
              <a:solidFill>
                <a:srgbClr val="FF0000"/>
              </a:solidFill>
            </a:endParaRPr>
          </a:p>
        </p:txBody>
      </p:sp>
      <p:sp>
        <p:nvSpPr>
          <p:cNvPr id="134" name="TextBox 133"/>
          <p:cNvSpPr txBox="1"/>
          <p:nvPr/>
        </p:nvSpPr>
        <p:spPr>
          <a:xfrm>
            <a:off x="5013330" y="2226071"/>
            <a:ext cx="2369816" cy="400110"/>
          </a:xfrm>
          <a:prstGeom prst="rect">
            <a:avLst/>
          </a:prstGeom>
          <a:noFill/>
        </p:spPr>
        <p:txBody>
          <a:bodyPr wrap="none" rtlCol="0">
            <a:spAutoFit/>
          </a:bodyPr>
          <a:lstStyle/>
          <a:p>
            <a:r>
              <a:rPr lang="en-GB" sz="2000" b="1" i="1" dirty="0">
                <a:solidFill>
                  <a:srgbClr val="FFC000"/>
                </a:solidFill>
              </a:rPr>
              <a:t>F</a:t>
            </a:r>
            <a:r>
              <a:rPr lang="en-GB" sz="2000" b="1" baseline="-25000" dirty="0">
                <a:solidFill>
                  <a:srgbClr val="FFC000"/>
                </a:solidFill>
              </a:rPr>
              <a:t>3</a:t>
            </a:r>
            <a:r>
              <a:rPr lang="en-GB" sz="2000" b="1" dirty="0">
                <a:solidFill>
                  <a:srgbClr val="FFC000"/>
                </a:solidFill>
              </a:rPr>
              <a:t> </a:t>
            </a:r>
            <a:r>
              <a:rPr lang="en-GB" sz="2000" dirty="0"/>
              <a:t>= $400(P/A,</a:t>
            </a:r>
            <a:r>
              <a:rPr lang="tr-TR" sz="2000" dirty="0"/>
              <a:t>1</a:t>
            </a:r>
            <a:r>
              <a:rPr lang="en-GB" sz="2000" dirty="0"/>
              <a:t>5%,3)</a:t>
            </a:r>
          </a:p>
        </p:txBody>
      </p:sp>
      <p:sp>
        <p:nvSpPr>
          <p:cNvPr id="135" name="TextBox 134"/>
          <p:cNvSpPr txBox="1"/>
          <p:nvPr/>
        </p:nvSpPr>
        <p:spPr>
          <a:xfrm>
            <a:off x="1292667" y="3329988"/>
            <a:ext cx="2745933" cy="338554"/>
          </a:xfrm>
          <a:prstGeom prst="rect">
            <a:avLst/>
          </a:prstGeom>
          <a:noFill/>
        </p:spPr>
        <p:txBody>
          <a:bodyPr wrap="square" rtlCol="0">
            <a:spAutoFit/>
          </a:bodyPr>
          <a:lstStyle/>
          <a:p>
            <a:r>
              <a:rPr lang="en-GB" sz="1600" dirty="0"/>
              <a:t>Deferred annuity with </a:t>
            </a:r>
            <a:r>
              <a:rPr lang="en-GB" sz="1600" i="1" dirty="0"/>
              <a:t>N</a:t>
            </a:r>
            <a:r>
              <a:rPr lang="en-GB" sz="1600" dirty="0"/>
              <a:t>=3</a:t>
            </a:r>
          </a:p>
        </p:txBody>
      </p:sp>
      <p:cxnSp>
        <p:nvCxnSpPr>
          <p:cNvPr id="84" name="Straight Connector 83"/>
          <p:cNvCxnSpPr/>
          <p:nvPr/>
        </p:nvCxnSpPr>
        <p:spPr>
          <a:xfrm>
            <a:off x="7664104" y="2164910"/>
            <a:ext cx="40227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7658028" y="2164910"/>
            <a:ext cx="0" cy="912481"/>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7582233" y="1907787"/>
            <a:ext cx="176312" cy="261610"/>
          </a:xfrm>
          <a:prstGeom prst="rect">
            <a:avLst/>
          </a:prstGeom>
          <a:noFill/>
        </p:spPr>
        <p:txBody>
          <a:bodyPr wrap="square" rtlCol="0">
            <a:spAutoFit/>
          </a:bodyPr>
          <a:lstStyle/>
          <a:p>
            <a:r>
              <a:rPr lang="en-GB" sz="1100" dirty="0"/>
              <a:t>0</a:t>
            </a:r>
          </a:p>
        </p:txBody>
      </p:sp>
      <p:sp>
        <p:nvSpPr>
          <p:cNvPr id="107" name="TextBox 106"/>
          <p:cNvSpPr txBox="1"/>
          <p:nvPr/>
        </p:nvSpPr>
        <p:spPr>
          <a:xfrm>
            <a:off x="8089756" y="1907787"/>
            <a:ext cx="176312" cy="261610"/>
          </a:xfrm>
          <a:prstGeom prst="rect">
            <a:avLst/>
          </a:prstGeom>
          <a:noFill/>
        </p:spPr>
        <p:txBody>
          <a:bodyPr wrap="square" rtlCol="0">
            <a:spAutoFit/>
          </a:bodyPr>
          <a:lstStyle/>
          <a:p>
            <a:r>
              <a:rPr lang="en-GB" sz="1100" dirty="0"/>
              <a:t>1</a:t>
            </a:r>
          </a:p>
        </p:txBody>
      </p:sp>
      <p:sp>
        <p:nvSpPr>
          <p:cNvPr id="108" name="TextBox 107"/>
          <p:cNvSpPr txBox="1"/>
          <p:nvPr/>
        </p:nvSpPr>
        <p:spPr>
          <a:xfrm>
            <a:off x="8594542" y="1907787"/>
            <a:ext cx="176312" cy="261610"/>
          </a:xfrm>
          <a:prstGeom prst="rect">
            <a:avLst/>
          </a:prstGeom>
          <a:noFill/>
        </p:spPr>
        <p:txBody>
          <a:bodyPr wrap="square" rtlCol="0">
            <a:spAutoFit/>
          </a:bodyPr>
          <a:lstStyle/>
          <a:p>
            <a:r>
              <a:rPr lang="en-GB" sz="1100" dirty="0"/>
              <a:t>2</a:t>
            </a:r>
          </a:p>
        </p:txBody>
      </p:sp>
      <p:sp>
        <p:nvSpPr>
          <p:cNvPr id="109" name="TextBox 108"/>
          <p:cNvSpPr txBox="1"/>
          <p:nvPr/>
        </p:nvSpPr>
        <p:spPr>
          <a:xfrm>
            <a:off x="9092503" y="1907787"/>
            <a:ext cx="176312" cy="261610"/>
          </a:xfrm>
          <a:prstGeom prst="rect">
            <a:avLst/>
          </a:prstGeom>
          <a:noFill/>
        </p:spPr>
        <p:txBody>
          <a:bodyPr wrap="square" rtlCol="0">
            <a:spAutoFit/>
          </a:bodyPr>
          <a:lstStyle/>
          <a:p>
            <a:r>
              <a:rPr lang="en-GB" sz="1100" dirty="0"/>
              <a:t>3</a:t>
            </a:r>
          </a:p>
        </p:txBody>
      </p:sp>
      <p:sp>
        <p:nvSpPr>
          <p:cNvPr id="110" name="TextBox 109"/>
          <p:cNvSpPr txBox="1"/>
          <p:nvPr/>
        </p:nvSpPr>
        <p:spPr>
          <a:xfrm>
            <a:off x="9592474" y="1907787"/>
            <a:ext cx="176312" cy="261610"/>
          </a:xfrm>
          <a:prstGeom prst="rect">
            <a:avLst/>
          </a:prstGeom>
          <a:noFill/>
        </p:spPr>
        <p:txBody>
          <a:bodyPr wrap="square" rtlCol="0">
            <a:spAutoFit/>
          </a:bodyPr>
          <a:lstStyle/>
          <a:p>
            <a:r>
              <a:rPr lang="en-GB" sz="1100" dirty="0"/>
              <a:t>4</a:t>
            </a:r>
          </a:p>
        </p:txBody>
      </p:sp>
      <p:sp>
        <p:nvSpPr>
          <p:cNvPr id="111" name="TextBox 110"/>
          <p:cNvSpPr txBox="1"/>
          <p:nvPr/>
        </p:nvSpPr>
        <p:spPr>
          <a:xfrm>
            <a:off x="10087355" y="1907787"/>
            <a:ext cx="176312" cy="261610"/>
          </a:xfrm>
          <a:prstGeom prst="rect">
            <a:avLst/>
          </a:prstGeom>
          <a:noFill/>
        </p:spPr>
        <p:txBody>
          <a:bodyPr wrap="square" rtlCol="0">
            <a:spAutoFit/>
          </a:bodyPr>
          <a:lstStyle/>
          <a:p>
            <a:r>
              <a:rPr lang="en-GB" sz="1100" dirty="0"/>
              <a:t>5</a:t>
            </a:r>
          </a:p>
        </p:txBody>
      </p:sp>
      <p:sp>
        <p:nvSpPr>
          <p:cNvPr id="112" name="TextBox 111"/>
          <p:cNvSpPr txBox="1"/>
          <p:nvPr/>
        </p:nvSpPr>
        <p:spPr>
          <a:xfrm>
            <a:off x="10579068" y="1907787"/>
            <a:ext cx="176312" cy="261610"/>
          </a:xfrm>
          <a:prstGeom prst="rect">
            <a:avLst/>
          </a:prstGeom>
          <a:noFill/>
        </p:spPr>
        <p:txBody>
          <a:bodyPr wrap="square" rtlCol="0">
            <a:spAutoFit/>
          </a:bodyPr>
          <a:lstStyle/>
          <a:p>
            <a:r>
              <a:rPr lang="en-GB" sz="1100" dirty="0"/>
              <a:t>6</a:t>
            </a:r>
          </a:p>
        </p:txBody>
      </p:sp>
      <p:sp>
        <p:nvSpPr>
          <p:cNvPr id="113" name="TextBox 112"/>
          <p:cNvSpPr txBox="1"/>
          <p:nvPr/>
        </p:nvSpPr>
        <p:spPr>
          <a:xfrm>
            <a:off x="11085087" y="1907787"/>
            <a:ext cx="176312" cy="261610"/>
          </a:xfrm>
          <a:prstGeom prst="rect">
            <a:avLst/>
          </a:prstGeom>
          <a:noFill/>
        </p:spPr>
        <p:txBody>
          <a:bodyPr wrap="square" rtlCol="0">
            <a:spAutoFit/>
          </a:bodyPr>
          <a:lstStyle/>
          <a:p>
            <a:r>
              <a:rPr lang="en-GB" sz="1100" dirty="0"/>
              <a:t>7</a:t>
            </a:r>
          </a:p>
        </p:txBody>
      </p:sp>
      <p:sp>
        <p:nvSpPr>
          <p:cNvPr id="114" name="TextBox 113"/>
          <p:cNvSpPr txBox="1"/>
          <p:nvPr/>
        </p:nvSpPr>
        <p:spPr>
          <a:xfrm>
            <a:off x="11594891" y="1907787"/>
            <a:ext cx="176312" cy="261610"/>
          </a:xfrm>
          <a:prstGeom prst="rect">
            <a:avLst/>
          </a:prstGeom>
          <a:noFill/>
        </p:spPr>
        <p:txBody>
          <a:bodyPr wrap="square" rtlCol="0">
            <a:spAutoFit/>
          </a:bodyPr>
          <a:lstStyle/>
          <a:p>
            <a:r>
              <a:rPr lang="en-GB" sz="1100" dirty="0"/>
              <a:t>8</a:t>
            </a:r>
          </a:p>
        </p:txBody>
      </p:sp>
      <p:sp>
        <p:nvSpPr>
          <p:cNvPr id="118" name="TextBox 117"/>
          <p:cNvSpPr txBox="1"/>
          <p:nvPr/>
        </p:nvSpPr>
        <p:spPr>
          <a:xfrm>
            <a:off x="7332564" y="3068377"/>
            <a:ext cx="629820" cy="261610"/>
          </a:xfrm>
          <a:prstGeom prst="rect">
            <a:avLst/>
          </a:prstGeom>
          <a:noFill/>
        </p:spPr>
        <p:txBody>
          <a:bodyPr wrap="square" rtlCol="0">
            <a:spAutoFit/>
          </a:bodyPr>
          <a:lstStyle/>
          <a:p>
            <a:pPr algn="ctr"/>
            <a:r>
              <a:rPr lang="en-GB" sz="1100" i="1" dirty="0"/>
              <a:t>P</a:t>
            </a:r>
            <a:r>
              <a:rPr lang="en-GB" sz="1100" baseline="-25000" dirty="0"/>
              <a:t>0</a:t>
            </a:r>
            <a:r>
              <a:rPr lang="en-GB" sz="1100" baseline="30000" dirty="0"/>
              <a:t>1</a:t>
            </a:r>
            <a:endParaRPr lang="en-GB" sz="1100" baseline="-25000" dirty="0"/>
          </a:p>
        </p:txBody>
      </p:sp>
      <p:cxnSp>
        <p:nvCxnSpPr>
          <p:cNvPr id="119" name="Straight Arrow Connector 118"/>
          <p:cNvCxnSpPr/>
          <p:nvPr/>
        </p:nvCxnSpPr>
        <p:spPr>
          <a:xfrm>
            <a:off x="9199770" y="2164910"/>
            <a:ext cx="0" cy="912481"/>
          </a:xfrm>
          <a:prstGeom prst="straightConnector1">
            <a:avLst/>
          </a:prstGeom>
          <a:ln w="38100">
            <a:solidFill>
              <a:srgbClr val="FFC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8874306" y="3068377"/>
            <a:ext cx="629820" cy="261610"/>
          </a:xfrm>
          <a:prstGeom prst="rect">
            <a:avLst/>
          </a:prstGeom>
          <a:noFill/>
        </p:spPr>
        <p:txBody>
          <a:bodyPr wrap="square" rtlCol="0">
            <a:spAutoFit/>
          </a:bodyPr>
          <a:lstStyle/>
          <a:p>
            <a:pPr algn="ctr"/>
            <a:r>
              <a:rPr lang="en-GB" sz="1100" b="1" i="1" dirty="0">
                <a:solidFill>
                  <a:srgbClr val="FFC000"/>
                </a:solidFill>
              </a:rPr>
              <a:t>F</a:t>
            </a:r>
            <a:r>
              <a:rPr lang="en-GB" sz="1100" b="1" baseline="-25000" dirty="0">
                <a:solidFill>
                  <a:srgbClr val="FFC000"/>
                </a:solidFill>
              </a:rPr>
              <a:t>3</a:t>
            </a:r>
          </a:p>
        </p:txBody>
      </p:sp>
      <p:cxnSp>
        <p:nvCxnSpPr>
          <p:cNvPr id="7" name="Straight Arrow Connector 6"/>
          <p:cNvCxnSpPr/>
          <p:nvPr/>
        </p:nvCxnSpPr>
        <p:spPr>
          <a:xfrm>
            <a:off x="4925174" y="2997726"/>
            <a:ext cx="24073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471686" y="3344077"/>
            <a:ext cx="3299517" cy="707886"/>
          </a:xfrm>
          <a:prstGeom prst="rect">
            <a:avLst/>
          </a:prstGeom>
          <a:noFill/>
        </p:spPr>
        <p:txBody>
          <a:bodyPr wrap="square" rtlCol="0">
            <a:spAutoFit/>
          </a:bodyPr>
          <a:lstStyle/>
          <a:p>
            <a:pPr marL="449263" indent="-449263"/>
            <a:r>
              <a:rPr lang="en-GB" sz="2000" b="1" i="1" dirty="0">
                <a:solidFill>
                  <a:srgbClr val="FF0000"/>
                </a:solidFill>
              </a:rPr>
              <a:t>P</a:t>
            </a:r>
            <a:r>
              <a:rPr lang="en-GB" sz="2000" b="1" baseline="-25000" dirty="0">
                <a:solidFill>
                  <a:srgbClr val="FF0000"/>
                </a:solidFill>
              </a:rPr>
              <a:t>0</a:t>
            </a:r>
            <a:r>
              <a:rPr lang="en-GB" sz="2000" b="1" baseline="30000" dirty="0">
                <a:solidFill>
                  <a:srgbClr val="FF0000"/>
                </a:solidFill>
              </a:rPr>
              <a:t>1</a:t>
            </a:r>
            <a:r>
              <a:rPr lang="en-GB" sz="2000" dirty="0"/>
              <a:t> = $</a:t>
            </a:r>
            <a:r>
              <a:rPr lang="en-GB" sz="2000" b="1" i="1" dirty="0">
                <a:solidFill>
                  <a:srgbClr val="FFC000"/>
                </a:solidFill>
              </a:rPr>
              <a:t>F</a:t>
            </a:r>
            <a:r>
              <a:rPr lang="en-GB" sz="2000" b="1" baseline="-25000" dirty="0">
                <a:solidFill>
                  <a:srgbClr val="FFC000"/>
                </a:solidFill>
              </a:rPr>
              <a:t>3</a:t>
            </a:r>
            <a:r>
              <a:rPr lang="en-GB" sz="2000" dirty="0"/>
              <a:t>(P/F,</a:t>
            </a:r>
            <a:r>
              <a:rPr lang="tr-TR" sz="2000" dirty="0"/>
              <a:t>1</a:t>
            </a:r>
            <a:r>
              <a:rPr lang="en-GB" sz="2000" dirty="0"/>
              <a:t>5%,3)                 = $</a:t>
            </a:r>
            <a:r>
              <a:rPr lang="tr-TR" sz="2000" dirty="0"/>
              <a:t>600.48</a:t>
            </a:r>
            <a:endParaRPr lang="en-GB" sz="2000" dirty="0"/>
          </a:p>
        </p:txBody>
      </p:sp>
      <p:sp>
        <p:nvSpPr>
          <p:cNvPr id="122" name="TextBox 121"/>
          <p:cNvSpPr txBox="1"/>
          <p:nvPr/>
        </p:nvSpPr>
        <p:spPr>
          <a:xfrm>
            <a:off x="6076035" y="1878706"/>
            <a:ext cx="338554" cy="461665"/>
          </a:xfrm>
          <a:prstGeom prst="rect">
            <a:avLst/>
          </a:prstGeom>
          <a:noFill/>
        </p:spPr>
        <p:txBody>
          <a:bodyPr wrap="none" rtlCol="0">
            <a:spAutoFit/>
          </a:bodyPr>
          <a:lstStyle/>
          <a:p>
            <a:r>
              <a:rPr lang="en-GB" sz="2400" dirty="0"/>
              <a:t>≈</a:t>
            </a:r>
          </a:p>
        </p:txBody>
      </p:sp>
      <p:sp>
        <p:nvSpPr>
          <p:cNvPr id="99" name="TextBox 98">
            <a:extLst>
              <a:ext uri="{FF2B5EF4-FFF2-40B4-BE49-F238E27FC236}">
                <a16:creationId xmlns:a16="http://schemas.microsoft.com/office/drawing/2014/main" id="{CD3163AF-8800-4AAF-9703-3C588312CBBB}"/>
              </a:ext>
            </a:extLst>
          </p:cNvPr>
          <p:cNvSpPr txBox="1"/>
          <p:nvPr/>
        </p:nvSpPr>
        <p:spPr>
          <a:xfrm>
            <a:off x="5764465" y="3668542"/>
            <a:ext cx="409086" cy="400110"/>
          </a:xfrm>
          <a:prstGeom prst="rect">
            <a:avLst/>
          </a:prstGeom>
          <a:noFill/>
        </p:spPr>
        <p:txBody>
          <a:bodyPr wrap="none" rtlCol="0">
            <a:spAutoFit/>
          </a:bodyPr>
          <a:lstStyle/>
          <a:p>
            <a:r>
              <a:rPr lang="tr-TR" sz="2000" b="1" i="1" dirty="0" err="1">
                <a:solidFill>
                  <a:srgbClr val="FF0000"/>
                </a:solidFill>
              </a:rPr>
              <a:t>or</a:t>
            </a:r>
            <a:endParaRPr lang="en-GB" sz="2000" dirty="0">
              <a:solidFill>
                <a:srgbClr val="FF0000"/>
              </a:solidFill>
            </a:endParaRPr>
          </a:p>
        </p:txBody>
      </p:sp>
      <p:cxnSp>
        <p:nvCxnSpPr>
          <p:cNvPr id="100" name="Straight Connector 99">
            <a:extLst>
              <a:ext uri="{FF2B5EF4-FFF2-40B4-BE49-F238E27FC236}">
                <a16:creationId xmlns:a16="http://schemas.microsoft.com/office/drawing/2014/main" id="{43B271CC-288D-4C06-AB1E-23F7E6629CD1}"/>
              </a:ext>
            </a:extLst>
          </p:cNvPr>
          <p:cNvCxnSpPr/>
          <p:nvPr/>
        </p:nvCxnSpPr>
        <p:spPr>
          <a:xfrm>
            <a:off x="994387" y="4697314"/>
            <a:ext cx="40227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9EB87738-D7F5-44A5-9EE9-76994D30D735}"/>
              </a:ext>
            </a:extLst>
          </p:cNvPr>
          <p:cNvCxnSpPr/>
          <p:nvPr/>
        </p:nvCxnSpPr>
        <p:spPr>
          <a:xfrm>
            <a:off x="988311" y="4697314"/>
            <a:ext cx="0" cy="912481"/>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07B081F6-CB07-468C-8420-E8C1685F6BDD}"/>
              </a:ext>
            </a:extLst>
          </p:cNvPr>
          <p:cNvCxnSpPr/>
          <p:nvPr/>
        </p:nvCxnSpPr>
        <p:spPr>
          <a:xfrm>
            <a:off x="3008789" y="4697314"/>
            <a:ext cx="0" cy="794646"/>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F304D488-BADB-4BF6-9393-0B3FCF478A2D}"/>
              </a:ext>
            </a:extLst>
          </p:cNvPr>
          <p:cNvCxnSpPr/>
          <p:nvPr/>
        </p:nvCxnSpPr>
        <p:spPr>
          <a:xfrm>
            <a:off x="3504288" y="4697314"/>
            <a:ext cx="0" cy="794646"/>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3B1EBDCC-57EF-4ECB-B250-A049526BCBA0}"/>
              </a:ext>
            </a:extLst>
          </p:cNvPr>
          <p:cNvCxnSpPr/>
          <p:nvPr/>
        </p:nvCxnSpPr>
        <p:spPr>
          <a:xfrm>
            <a:off x="4011813" y="4697314"/>
            <a:ext cx="0" cy="794646"/>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16565E8B-1194-4A4D-A319-39CE3AB9B51D}"/>
              </a:ext>
            </a:extLst>
          </p:cNvPr>
          <p:cNvSpPr txBox="1"/>
          <p:nvPr/>
        </p:nvSpPr>
        <p:spPr>
          <a:xfrm>
            <a:off x="912516" y="4440191"/>
            <a:ext cx="176312" cy="261610"/>
          </a:xfrm>
          <a:prstGeom prst="rect">
            <a:avLst/>
          </a:prstGeom>
          <a:noFill/>
        </p:spPr>
        <p:txBody>
          <a:bodyPr wrap="square" rtlCol="0">
            <a:spAutoFit/>
          </a:bodyPr>
          <a:lstStyle/>
          <a:p>
            <a:r>
              <a:rPr lang="en-GB" sz="1100" dirty="0"/>
              <a:t>0</a:t>
            </a:r>
          </a:p>
        </p:txBody>
      </p:sp>
      <p:sp>
        <p:nvSpPr>
          <p:cNvPr id="115" name="TextBox 114">
            <a:extLst>
              <a:ext uri="{FF2B5EF4-FFF2-40B4-BE49-F238E27FC236}">
                <a16:creationId xmlns:a16="http://schemas.microsoft.com/office/drawing/2014/main" id="{77983273-1FDA-4FB4-A134-A86516015E12}"/>
              </a:ext>
            </a:extLst>
          </p:cNvPr>
          <p:cNvSpPr txBox="1"/>
          <p:nvPr/>
        </p:nvSpPr>
        <p:spPr>
          <a:xfrm>
            <a:off x="1420039" y="4440191"/>
            <a:ext cx="176312" cy="261610"/>
          </a:xfrm>
          <a:prstGeom prst="rect">
            <a:avLst/>
          </a:prstGeom>
          <a:noFill/>
        </p:spPr>
        <p:txBody>
          <a:bodyPr wrap="square" rtlCol="0">
            <a:spAutoFit/>
          </a:bodyPr>
          <a:lstStyle/>
          <a:p>
            <a:r>
              <a:rPr lang="en-GB" sz="1100" dirty="0"/>
              <a:t>1</a:t>
            </a:r>
          </a:p>
        </p:txBody>
      </p:sp>
      <p:sp>
        <p:nvSpPr>
          <p:cNvPr id="116" name="TextBox 115">
            <a:extLst>
              <a:ext uri="{FF2B5EF4-FFF2-40B4-BE49-F238E27FC236}">
                <a16:creationId xmlns:a16="http://schemas.microsoft.com/office/drawing/2014/main" id="{E8DA390F-A438-42CE-B5F6-E91D89E39CA4}"/>
              </a:ext>
            </a:extLst>
          </p:cNvPr>
          <p:cNvSpPr txBox="1"/>
          <p:nvPr/>
        </p:nvSpPr>
        <p:spPr>
          <a:xfrm>
            <a:off x="1924825" y="4440191"/>
            <a:ext cx="176312" cy="261610"/>
          </a:xfrm>
          <a:prstGeom prst="rect">
            <a:avLst/>
          </a:prstGeom>
          <a:noFill/>
        </p:spPr>
        <p:txBody>
          <a:bodyPr wrap="square" rtlCol="0">
            <a:spAutoFit/>
          </a:bodyPr>
          <a:lstStyle/>
          <a:p>
            <a:r>
              <a:rPr lang="en-GB" sz="1100" dirty="0"/>
              <a:t>2</a:t>
            </a:r>
          </a:p>
        </p:txBody>
      </p:sp>
      <p:sp>
        <p:nvSpPr>
          <p:cNvPr id="117" name="TextBox 116">
            <a:extLst>
              <a:ext uri="{FF2B5EF4-FFF2-40B4-BE49-F238E27FC236}">
                <a16:creationId xmlns:a16="http://schemas.microsoft.com/office/drawing/2014/main" id="{1072E03A-700A-4A71-8DE1-BBC0C804A2AA}"/>
              </a:ext>
            </a:extLst>
          </p:cNvPr>
          <p:cNvSpPr txBox="1"/>
          <p:nvPr/>
        </p:nvSpPr>
        <p:spPr>
          <a:xfrm>
            <a:off x="2422786" y="4440191"/>
            <a:ext cx="176312" cy="261610"/>
          </a:xfrm>
          <a:prstGeom prst="rect">
            <a:avLst/>
          </a:prstGeom>
          <a:noFill/>
        </p:spPr>
        <p:txBody>
          <a:bodyPr wrap="square" rtlCol="0">
            <a:spAutoFit/>
          </a:bodyPr>
          <a:lstStyle/>
          <a:p>
            <a:r>
              <a:rPr lang="en-GB" sz="1100" dirty="0"/>
              <a:t>3</a:t>
            </a:r>
          </a:p>
        </p:txBody>
      </p:sp>
      <p:sp>
        <p:nvSpPr>
          <p:cNvPr id="123" name="TextBox 122">
            <a:extLst>
              <a:ext uri="{FF2B5EF4-FFF2-40B4-BE49-F238E27FC236}">
                <a16:creationId xmlns:a16="http://schemas.microsoft.com/office/drawing/2014/main" id="{3E8C34E8-80EB-4222-AF6E-06424B8E3F29}"/>
              </a:ext>
            </a:extLst>
          </p:cNvPr>
          <p:cNvSpPr txBox="1"/>
          <p:nvPr/>
        </p:nvSpPr>
        <p:spPr>
          <a:xfrm>
            <a:off x="2922757" y="4440191"/>
            <a:ext cx="176312" cy="261610"/>
          </a:xfrm>
          <a:prstGeom prst="rect">
            <a:avLst/>
          </a:prstGeom>
          <a:noFill/>
        </p:spPr>
        <p:txBody>
          <a:bodyPr wrap="square" rtlCol="0">
            <a:spAutoFit/>
          </a:bodyPr>
          <a:lstStyle/>
          <a:p>
            <a:r>
              <a:rPr lang="en-GB" sz="1100" dirty="0"/>
              <a:t>4</a:t>
            </a:r>
          </a:p>
        </p:txBody>
      </p:sp>
      <p:sp>
        <p:nvSpPr>
          <p:cNvPr id="124" name="TextBox 123">
            <a:extLst>
              <a:ext uri="{FF2B5EF4-FFF2-40B4-BE49-F238E27FC236}">
                <a16:creationId xmlns:a16="http://schemas.microsoft.com/office/drawing/2014/main" id="{772FDE12-6835-4672-9A6B-10CF2EA4E933}"/>
              </a:ext>
            </a:extLst>
          </p:cNvPr>
          <p:cNvSpPr txBox="1"/>
          <p:nvPr/>
        </p:nvSpPr>
        <p:spPr>
          <a:xfrm>
            <a:off x="3417638" y="4440191"/>
            <a:ext cx="176312" cy="261610"/>
          </a:xfrm>
          <a:prstGeom prst="rect">
            <a:avLst/>
          </a:prstGeom>
          <a:noFill/>
        </p:spPr>
        <p:txBody>
          <a:bodyPr wrap="square" rtlCol="0">
            <a:spAutoFit/>
          </a:bodyPr>
          <a:lstStyle/>
          <a:p>
            <a:r>
              <a:rPr lang="en-GB" sz="1100" dirty="0"/>
              <a:t>5</a:t>
            </a:r>
          </a:p>
        </p:txBody>
      </p:sp>
      <p:sp>
        <p:nvSpPr>
          <p:cNvPr id="125" name="TextBox 124">
            <a:extLst>
              <a:ext uri="{FF2B5EF4-FFF2-40B4-BE49-F238E27FC236}">
                <a16:creationId xmlns:a16="http://schemas.microsoft.com/office/drawing/2014/main" id="{30AC8E49-4825-4013-A07B-28FDCF94AD0A}"/>
              </a:ext>
            </a:extLst>
          </p:cNvPr>
          <p:cNvSpPr txBox="1"/>
          <p:nvPr/>
        </p:nvSpPr>
        <p:spPr>
          <a:xfrm>
            <a:off x="3909351" y="4440191"/>
            <a:ext cx="176312" cy="261610"/>
          </a:xfrm>
          <a:prstGeom prst="rect">
            <a:avLst/>
          </a:prstGeom>
          <a:noFill/>
        </p:spPr>
        <p:txBody>
          <a:bodyPr wrap="square" rtlCol="0">
            <a:spAutoFit/>
          </a:bodyPr>
          <a:lstStyle/>
          <a:p>
            <a:r>
              <a:rPr lang="en-GB" sz="1100" dirty="0"/>
              <a:t>6</a:t>
            </a:r>
          </a:p>
        </p:txBody>
      </p:sp>
      <p:sp>
        <p:nvSpPr>
          <p:cNvPr id="126" name="TextBox 125">
            <a:extLst>
              <a:ext uri="{FF2B5EF4-FFF2-40B4-BE49-F238E27FC236}">
                <a16:creationId xmlns:a16="http://schemas.microsoft.com/office/drawing/2014/main" id="{1D59E5AD-D119-47A9-A94B-2A48A0021A3B}"/>
              </a:ext>
            </a:extLst>
          </p:cNvPr>
          <p:cNvSpPr txBox="1"/>
          <p:nvPr/>
        </p:nvSpPr>
        <p:spPr>
          <a:xfrm>
            <a:off x="4415370" y="4440191"/>
            <a:ext cx="176312" cy="261610"/>
          </a:xfrm>
          <a:prstGeom prst="rect">
            <a:avLst/>
          </a:prstGeom>
          <a:noFill/>
        </p:spPr>
        <p:txBody>
          <a:bodyPr wrap="square" rtlCol="0">
            <a:spAutoFit/>
          </a:bodyPr>
          <a:lstStyle/>
          <a:p>
            <a:r>
              <a:rPr lang="en-GB" sz="1100" dirty="0"/>
              <a:t>7</a:t>
            </a:r>
          </a:p>
        </p:txBody>
      </p:sp>
      <p:sp>
        <p:nvSpPr>
          <p:cNvPr id="127" name="TextBox 126">
            <a:extLst>
              <a:ext uri="{FF2B5EF4-FFF2-40B4-BE49-F238E27FC236}">
                <a16:creationId xmlns:a16="http://schemas.microsoft.com/office/drawing/2014/main" id="{3845DED6-7430-43DA-9A05-3803468A198A}"/>
              </a:ext>
            </a:extLst>
          </p:cNvPr>
          <p:cNvSpPr txBox="1"/>
          <p:nvPr/>
        </p:nvSpPr>
        <p:spPr>
          <a:xfrm>
            <a:off x="4925174" y="4440191"/>
            <a:ext cx="176312" cy="261610"/>
          </a:xfrm>
          <a:prstGeom prst="rect">
            <a:avLst/>
          </a:prstGeom>
          <a:noFill/>
        </p:spPr>
        <p:txBody>
          <a:bodyPr wrap="square" rtlCol="0">
            <a:spAutoFit/>
          </a:bodyPr>
          <a:lstStyle/>
          <a:p>
            <a:r>
              <a:rPr lang="en-GB" sz="1100" dirty="0"/>
              <a:t>8</a:t>
            </a:r>
          </a:p>
        </p:txBody>
      </p:sp>
      <p:sp>
        <p:nvSpPr>
          <p:cNvPr id="128" name="TextBox 127">
            <a:extLst>
              <a:ext uri="{FF2B5EF4-FFF2-40B4-BE49-F238E27FC236}">
                <a16:creationId xmlns:a16="http://schemas.microsoft.com/office/drawing/2014/main" id="{411EEC62-A9F1-412C-AB6C-0299693821F0}"/>
              </a:ext>
            </a:extLst>
          </p:cNvPr>
          <p:cNvSpPr txBox="1"/>
          <p:nvPr/>
        </p:nvSpPr>
        <p:spPr>
          <a:xfrm>
            <a:off x="2690842" y="5503589"/>
            <a:ext cx="629820" cy="261610"/>
          </a:xfrm>
          <a:prstGeom prst="rect">
            <a:avLst/>
          </a:prstGeom>
          <a:noFill/>
        </p:spPr>
        <p:txBody>
          <a:bodyPr wrap="square" rtlCol="0">
            <a:spAutoFit/>
          </a:bodyPr>
          <a:lstStyle/>
          <a:p>
            <a:pPr algn="ctr"/>
            <a:r>
              <a:rPr lang="en-GB" sz="1100" dirty="0"/>
              <a:t>$400</a:t>
            </a:r>
          </a:p>
        </p:txBody>
      </p:sp>
      <p:sp>
        <p:nvSpPr>
          <p:cNvPr id="129" name="TextBox 128">
            <a:extLst>
              <a:ext uri="{FF2B5EF4-FFF2-40B4-BE49-F238E27FC236}">
                <a16:creationId xmlns:a16="http://schemas.microsoft.com/office/drawing/2014/main" id="{DB4D4415-934A-4BE6-BD2C-81F578454F4B}"/>
              </a:ext>
            </a:extLst>
          </p:cNvPr>
          <p:cNvSpPr txBox="1"/>
          <p:nvPr/>
        </p:nvSpPr>
        <p:spPr>
          <a:xfrm>
            <a:off x="3195327" y="5503589"/>
            <a:ext cx="629820" cy="261610"/>
          </a:xfrm>
          <a:prstGeom prst="rect">
            <a:avLst/>
          </a:prstGeom>
          <a:noFill/>
        </p:spPr>
        <p:txBody>
          <a:bodyPr wrap="square" rtlCol="0">
            <a:spAutoFit/>
          </a:bodyPr>
          <a:lstStyle/>
          <a:p>
            <a:pPr algn="ctr"/>
            <a:r>
              <a:rPr lang="en-GB" sz="1100" dirty="0"/>
              <a:t>$400</a:t>
            </a:r>
          </a:p>
        </p:txBody>
      </p:sp>
      <p:sp>
        <p:nvSpPr>
          <p:cNvPr id="130" name="TextBox 129">
            <a:extLst>
              <a:ext uri="{FF2B5EF4-FFF2-40B4-BE49-F238E27FC236}">
                <a16:creationId xmlns:a16="http://schemas.microsoft.com/office/drawing/2014/main" id="{CF3AFFC4-EA5F-4528-96B9-AA8BAF1EC425}"/>
              </a:ext>
            </a:extLst>
          </p:cNvPr>
          <p:cNvSpPr txBox="1"/>
          <p:nvPr/>
        </p:nvSpPr>
        <p:spPr>
          <a:xfrm>
            <a:off x="3691717" y="5503589"/>
            <a:ext cx="629820" cy="261610"/>
          </a:xfrm>
          <a:prstGeom prst="rect">
            <a:avLst/>
          </a:prstGeom>
          <a:noFill/>
        </p:spPr>
        <p:txBody>
          <a:bodyPr wrap="square" rtlCol="0">
            <a:spAutoFit/>
          </a:bodyPr>
          <a:lstStyle/>
          <a:p>
            <a:pPr algn="ctr"/>
            <a:r>
              <a:rPr lang="en-GB" sz="1100" dirty="0"/>
              <a:t>$400</a:t>
            </a:r>
          </a:p>
        </p:txBody>
      </p:sp>
      <p:sp>
        <p:nvSpPr>
          <p:cNvPr id="131" name="TextBox 130">
            <a:extLst>
              <a:ext uri="{FF2B5EF4-FFF2-40B4-BE49-F238E27FC236}">
                <a16:creationId xmlns:a16="http://schemas.microsoft.com/office/drawing/2014/main" id="{6CF0E72C-A23A-462C-8FCE-8E46F0B24056}"/>
              </a:ext>
            </a:extLst>
          </p:cNvPr>
          <p:cNvSpPr txBox="1"/>
          <p:nvPr/>
        </p:nvSpPr>
        <p:spPr>
          <a:xfrm>
            <a:off x="662847" y="5600781"/>
            <a:ext cx="629820" cy="261610"/>
          </a:xfrm>
          <a:prstGeom prst="rect">
            <a:avLst/>
          </a:prstGeom>
          <a:noFill/>
        </p:spPr>
        <p:txBody>
          <a:bodyPr wrap="square" rtlCol="0">
            <a:spAutoFit/>
          </a:bodyPr>
          <a:lstStyle/>
          <a:p>
            <a:pPr algn="ctr"/>
            <a:r>
              <a:rPr lang="en-GB" sz="1100" b="1" i="1" dirty="0">
                <a:solidFill>
                  <a:srgbClr val="FF0000"/>
                </a:solidFill>
              </a:rPr>
              <a:t>P</a:t>
            </a:r>
            <a:r>
              <a:rPr lang="en-GB" sz="1100" b="1" baseline="-25000" dirty="0">
                <a:solidFill>
                  <a:srgbClr val="FF0000"/>
                </a:solidFill>
              </a:rPr>
              <a:t>0</a:t>
            </a:r>
            <a:r>
              <a:rPr lang="en-GB" sz="1100" b="1" baseline="30000" dirty="0">
                <a:solidFill>
                  <a:srgbClr val="FF0000"/>
                </a:solidFill>
              </a:rPr>
              <a:t>1</a:t>
            </a:r>
            <a:endParaRPr lang="en-GB" sz="1100" b="1" baseline="-25000" dirty="0">
              <a:solidFill>
                <a:srgbClr val="FF0000"/>
              </a:solidFill>
            </a:endParaRPr>
          </a:p>
        </p:txBody>
      </p:sp>
      <p:sp>
        <p:nvSpPr>
          <p:cNvPr id="132" name="TextBox 131">
            <a:extLst>
              <a:ext uri="{FF2B5EF4-FFF2-40B4-BE49-F238E27FC236}">
                <a16:creationId xmlns:a16="http://schemas.microsoft.com/office/drawing/2014/main" id="{A7DFE0CB-52AE-422C-871A-9F72EBDC0051}"/>
              </a:ext>
            </a:extLst>
          </p:cNvPr>
          <p:cNvSpPr txBox="1"/>
          <p:nvPr/>
        </p:nvSpPr>
        <p:spPr>
          <a:xfrm>
            <a:off x="5013330" y="4758475"/>
            <a:ext cx="2369816" cy="400110"/>
          </a:xfrm>
          <a:prstGeom prst="rect">
            <a:avLst/>
          </a:prstGeom>
          <a:noFill/>
        </p:spPr>
        <p:txBody>
          <a:bodyPr wrap="none" rtlCol="0">
            <a:spAutoFit/>
          </a:bodyPr>
          <a:lstStyle/>
          <a:p>
            <a:r>
              <a:rPr lang="en-GB" sz="2000" b="1" i="1" dirty="0">
                <a:solidFill>
                  <a:srgbClr val="FFC000"/>
                </a:solidFill>
              </a:rPr>
              <a:t>F</a:t>
            </a:r>
            <a:r>
              <a:rPr lang="tr-TR" sz="2000" b="1" baseline="-25000" dirty="0">
                <a:solidFill>
                  <a:srgbClr val="FFC000"/>
                </a:solidFill>
              </a:rPr>
              <a:t>6</a:t>
            </a:r>
            <a:r>
              <a:rPr lang="en-GB" sz="2000" b="1" dirty="0">
                <a:solidFill>
                  <a:srgbClr val="FFC000"/>
                </a:solidFill>
              </a:rPr>
              <a:t> </a:t>
            </a:r>
            <a:r>
              <a:rPr lang="en-GB" sz="2000" dirty="0"/>
              <a:t>= $400(</a:t>
            </a:r>
            <a:r>
              <a:rPr lang="tr-TR" sz="2000" dirty="0"/>
              <a:t>F</a:t>
            </a:r>
            <a:r>
              <a:rPr lang="en-GB" sz="2000" dirty="0"/>
              <a:t>/A,</a:t>
            </a:r>
            <a:r>
              <a:rPr lang="tr-TR" sz="2000" dirty="0"/>
              <a:t>1</a:t>
            </a:r>
            <a:r>
              <a:rPr lang="en-GB" sz="2000" dirty="0"/>
              <a:t>5%,3)</a:t>
            </a:r>
          </a:p>
        </p:txBody>
      </p:sp>
      <p:sp>
        <p:nvSpPr>
          <p:cNvPr id="133" name="TextBox 132">
            <a:extLst>
              <a:ext uri="{FF2B5EF4-FFF2-40B4-BE49-F238E27FC236}">
                <a16:creationId xmlns:a16="http://schemas.microsoft.com/office/drawing/2014/main" id="{77351053-1B27-4C0C-A9A3-1195C910EFDC}"/>
              </a:ext>
            </a:extLst>
          </p:cNvPr>
          <p:cNvSpPr txBox="1"/>
          <p:nvPr/>
        </p:nvSpPr>
        <p:spPr>
          <a:xfrm>
            <a:off x="1292667" y="5862392"/>
            <a:ext cx="2745933" cy="338554"/>
          </a:xfrm>
          <a:prstGeom prst="rect">
            <a:avLst/>
          </a:prstGeom>
          <a:noFill/>
        </p:spPr>
        <p:txBody>
          <a:bodyPr wrap="square" rtlCol="0">
            <a:spAutoFit/>
          </a:bodyPr>
          <a:lstStyle/>
          <a:p>
            <a:r>
              <a:rPr lang="en-GB" sz="1600" dirty="0"/>
              <a:t>Deferred annuity with </a:t>
            </a:r>
            <a:r>
              <a:rPr lang="en-GB" sz="1600" i="1" dirty="0"/>
              <a:t>N</a:t>
            </a:r>
            <a:r>
              <a:rPr lang="en-GB" sz="1600" dirty="0"/>
              <a:t>=3</a:t>
            </a:r>
          </a:p>
        </p:txBody>
      </p:sp>
      <p:cxnSp>
        <p:nvCxnSpPr>
          <p:cNvPr id="136" name="Straight Connector 135">
            <a:extLst>
              <a:ext uri="{FF2B5EF4-FFF2-40B4-BE49-F238E27FC236}">
                <a16:creationId xmlns:a16="http://schemas.microsoft.com/office/drawing/2014/main" id="{20CB8322-A93A-409B-AABE-75FB30217F03}"/>
              </a:ext>
            </a:extLst>
          </p:cNvPr>
          <p:cNvCxnSpPr/>
          <p:nvPr/>
        </p:nvCxnSpPr>
        <p:spPr>
          <a:xfrm>
            <a:off x="7664104" y="4697314"/>
            <a:ext cx="40227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AB10B5AD-5C88-46E0-B2A5-500A33858E54}"/>
              </a:ext>
            </a:extLst>
          </p:cNvPr>
          <p:cNvCxnSpPr/>
          <p:nvPr/>
        </p:nvCxnSpPr>
        <p:spPr>
          <a:xfrm>
            <a:off x="7658028" y="4697314"/>
            <a:ext cx="0" cy="912481"/>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B6A1FC23-0174-4A2E-AF08-C73AADB93338}"/>
              </a:ext>
            </a:extLst>
          </p:cNvPr>
          <p:cNvSpPr txBox="1"/>
          <p:nvPr/>
        </p:nvSpPr>
        <p:spPr>
          <a:xfrm>
            <a:off x="7582233" y="4440191"/>
            <a:ext cx="176312" cy="261610"/>
          </a:xfrm>
          <a:prstGeom prst="rect">
            <a:avLst/>
          </a:prstGeom>
          <a:noFill/>
        </p:spPr>
        <p:txBody>
          <a:bodyPr wrap="square" rtlCol="0">
            <a:spAutoFit/>
          </a:bodyPr>
          <a:lstStyle/>
          <a:p>
            <a:r>
              <a:rPr lang="en-GB" sz="1100" dirty="0"/>
              <a:t>0</a:t>
            </a:r>
          </a:p>
        </p:txBody>
      </p:sp>
      <p:sp>
        <p:nvSpPr>
          <p:cNvPr id="139" name="TextBox 138">
            <a:extLst>
              <a:ext uri="{FF2B5EF4-FFF2-40B4-BE49-F238E27FC236}">
                <a16:creationId xmlns:a16="http://schemas.microsoft.com/office/drawing/2014/main" id="{CF8740BB-E5ED-4079-80F7-72CB6E26D35C}"/>
              </a:ext>
            </a:extLst>
          </p:cNvPr>
          <p:cNvSpPr txBox="1"/>
          <p:nvPr/>
        </p:nvSpPr>
        <p:spPr>
          <a:xfrm>
            <a:off x="8089756" y="4440191"/>
            <a:ext cx="176312" cy="261610"/>
          </a:xfrm>
          <a:prstGeom prst="rect">
            <a:avLst/>
          </a:prstGeom>
          <a:noFill/>
        </p:spPr>
        <p:txBody>
          <a:bodyPr wrap="square" rtlCol="0">
            <a:spAutoFit/>
          </a:bodyPr>
          <a:lstStyle/>
          <a:p>
            <a:r>
              <a:rPr lang="en-GB" sz="1100" dirty="0"/>
              <a:t>1</a:t>
            </a:r>
          </a:p>
        </p:txBody>
      </p:sp>
      <p:sp>
        <p:nvSpPr>
          <p:cNvPr id="140" name="TextBox 139">
            <a:extLst>
              <a:ext uri="{FF2B5EF4-FFF2-40B4-BE49-F238E27FC236}">
                <a16:creationId xmlns:a16="http://schemas.microsoft.com/office/drawing/2014/main" id="{083836F2-BFB7-4588-A55F-75328F15A1F4}"/>
              </a:ext>
            </a:extLst>
          </p:cNvPr>
          <p:cNvSpPr txBox="1"/>
          <p:nvPr/>
        </p:nvSpPr>
        <p:spPr>
          <a:xfrm>
            <a:off x="8594542" y="4440191"/>
            <a:ext cx="176312" cy="261610"/>
          </a:xfrm>
          <a:prstGeom prst="rect">
            <a:avLst/>
          </a:prstGeom>
          <a:noFill/>
        </p:spPr>
        <p:txBody>
          <a:bodyPr wrap="square" rtlCol="0">
            <a:spAutoFit/>
          </a:bodyPr>
          <a:lstStyle/>
          <a:p>
            <a:r>
              <a:rPr lang="en-GB" sz="1100" dirty="0"/>
              <a:t>2</a:t>
            </a:r>
          </a:p>
        </p:txBody>
      </p:sp>
      <p:sp>
        <p:nvSpPr>
          <p:cNvPr id="141" name="TextBox 140">
            <a:extLst>
              <a:ext uri="{FF2B5EF4-FFF2-40B4-BE49-F238E27FC236}">
                <a16:creationId xmlns:a16="http://schemas.microsoft.com/office/drawing/2014/main" id="{F95B5A7C-1072-48EB-A162-CE4D13D006F6}"/>
              </a:ext>
            </a:extLst>
          </p:cNvPr>
          <p:cNvSpPr txBox="1"/>
          <p:nvPr/>
        </p:nvSpPr>
        <p:spPr>
          <a:xfrm>
            <a:off x="9092503" y="4440191"/>
            <a:ext cx="176312" cy="261610"/>
          </a:xfrm>
          <a:prstGeom prst="rect">
            <a:avLst/>
          </a:prstGeom>
          <a:noFill/>
        </p:spPr>
        <p:txBody>
          <a:bodyPr wrap="square" rtlCol="0">
            <a:spAutoFit/>
          </a:bodyPr>
          <a:lstStyle/>
          <a:p>
            <a:r>
              <a:rPr lang="en-GB" sz="1100" dirty="0"/>
              <a:t>3</a:t>
            </a:r>
          </a:p>
        </p:txBody>
      </p:sp>
      <p:sp>
        <p:nvSpPr>
          <p:cNvPr id="142" name="TextBox 141">
            <a:extLst>
              <a:ext uri="{FF2B5EF4-FFF2-40B4-BE49-F238E27FC236}">
                <a16:creationId xmlns:a16="http://schemas.microsoft.com/office/drawing/2014/main" id="{21EFDB39-FD2F-4F93-A7F4-2C6A5F26ED3C}"/>
              </a:ext>
            </a:extLst>
          </p:cNvPr>
          <p:cNvSpPr txBox="1"/>
          <p:nvPr/>
        </p:nvSpPr>
        <p:spPr>
          <a:xfrm>
            <a:off x="9592474" y="4440191"/>
            <a:ext cx="176312" cy="261610"/>
          </a:xfrm>
          <a:prstGeom prst="rect">
            <a:avLst/>
          </a:prstGeom>
          <a:noFill/>
        </p:spPr>
        <p:txBody>
          <a:bodyPr wrap="square" rtlCol="0">
            <a:spAutoFit/>
          </a:bodyPr>
          <a:lstStyle/>
          <a:p>
            <a:r>
              <a:rPr lang="en-GB" sz="1100" dirty="0"/>
              <a:t>4</a:t>
            </a:r>
          </a:p>
        </p:txBody>
      </p:sp>
      <p:sp>
        <p:nvSpPr>
          <p:cNvPr id="143" name="TextBox 142">
            <a:extLst>
              <a:ext uri="{FF2B5EF4-FFF2-40B4-BE49-F238E27FC236}">
                <a16:creationId xmlns:a16="http://schemas.microsoft.com/office/drawing/2014/main" id="{C3B9BDF3-CC5B-41BE-9F94-E3B1D9F9D338}"/>
              </a:ext>
            </a:extLst>
          </p:cNvPr>
          <p:cNvSpPr txBox="1"/>
          <p:nvPr/>
        </p:nvSpPr>
        <p:spPr>
          <a:xfrm>
            <a:off x="10087355" y="4440191"/>
            <a:ext cx="176312" cy="261610"/>
          </a:xfrm>
          <a:prstGeom prst="rect">
            <a:avLst/>
          </a:prstGeom>
          <a:noFill/>
        </p:spPr>
        <p:txBody>
          <a:bodyPr wrap="square" rtlCol="0">
            <a:spAutoFit/>
          </a:bodyPr>
          <a:lstStyle/>
          <a:p>
            <a:r>
              <a:rPr lang="en-GB" sz="1100" dirty="0"/>
              <a:t>5</a:t>
            </a:r>
          </a:p>
        </p:txBody>
      </p:sp>
      <p:sp>
        <p:nvSpPr>
          <p:cNvPr id="144" name="TextBox 143">
            <a:extLst>
              <a:ext uri="{FF2B5EF4-FFF2-40B4-BE49-F238E27FC236}">
                <a16:creationId xmlns:a16="http://schemas.microsoft.com/office/drawing/2014/main" id="{737A5E4B-2FDC-4C7E-8416-A764EDC8A1EA}"/>
              </a:ext>
            </a:extLst>
          </p:cNvPr>
          <p:cNvSpPr txBox="1"/>
          <p:nvPr/>
        </p:nvSpPr>
        <p:spPr>
          <a:xfrm>
            <a:off x="10579068" y="4440191"/>
            <a:ext cx="176312" cy="261610"/>
          </a:xfrm>
          <a:prstGeom prst="rect">
            <a:avLst/>
          </a:prstGeom>
          <a:noFill/>
        </p:spPr>
        <p:txBody>
          <a:bodyPr wrap="square" rtlCol="0">
            <a:spAutoFit/>
          </a:bodyPr>
          <a:lstStyle/>
          <a:p>
            <a:r>
              <a:rPr lang="en-GB" sz="1100" dirty="0"/>
              <a:t>6</a:t>
            </a:r>
          </a:p>
        </p:txBody>
      </p:sp>
      <p:sp>
        <p:nvSpPr>
          <p:cNvPr id="145" name="TextBox 144">
            <a:extLst>
              <a:ext uri="{FF2B5EF4-FFF2-40B4-BE49-F238E27FC236}">
                <a16:creationId xmlns:a16="http://schemas.microsoft.com/office/drawing/2014/main" id="{DF2191AB-78B5-42F3-944F-0B8FA90ABC10}"/>
              </a:ext>
            </a:extLst>
          </p:cNvPr>
          <p:cNvSpPr txBox="1"/>
          <p:nvPr/>
        </p:nvSpPr>
        <p:spPr>
          <a:xfrm>
            <a:off x="11085087" y="4440191"/>
            <a:ext cx="176312" cy="261610"/>
          </a:xfrm>
          <a:prstGeom prst="rect">
            <a:avLst/>
          </a:prstGeom>
          <a:noFill/>
        </p:spPr>
        <p:txBody>
          <a:bodyPr wrap="square" rtlCol="0">
            <a:spAutoFit/>
          </a:bodyPr>
          <a:lstStyle/>
          <a:p>
            <a:r>
              <a:rPr lang="en-GB" sz="1100" dirty="0"/>
              <a:t>7</a:t>
            </a:r>
          </a:p>
        </p:txBody>
      </p:sp>
      <p:sp>
        <p:nvSpPr>
          <p:cNvPr id="146" name="TextBox 145">
            <a:extLst>
              <a:ext uri="{FF2B5EF4-FFF2-40B4-BE49-F238E27FC236}">
                <a16:creationId xmlns:a16="http://schemas.microsoft.com/office/drawing/2014/main" id="{5A2F11E2-F5CA-4528-9871-DCD4F9519F6D}"/>
              </a:ext>
            </a:extLst>
          </p:cNvPr>
          <p:cNvSpPr txBox="1"/>
          <p:nvPr/>
        </p:nvSpPr>
        <p:spPr>
          <a:xfrm>
            <a:off x="11594891" y="4440191"/>
            <a:ext cx="176312" cy="261610"/>
          </a:xfrm>
          <a:prstGeom prst="rect">
            <a:avLst/>
          </a:prstGeom>
          <a:noFill/>
        </p:spPr>
        <p:txBody>
          <a:bodyPr wrap="square" rtlCol="0">
            <a:spAutoFit/>
          </a:bodyPr>
          <a:lstStyle/>
          <a:p>
            <a:r>
              <a:rPr lang="en-GB" sz="1100" dirty="0"/>
              <a:t>8</a:t>
            </a:r>
          </a:p>
        </p:txBody>
      </p:sp>
      <p:sp>
        <p:nvSpPr>
          <p:cNvPr id="147" name="TextBox 146">
            <a:extLst>
              <a:ext uri="{FF2B5EF4-FFF2-40B4-BE49-F238E27FC236}">
                <a16:creationId xmlns:a16="http://schemas.microsoft.com/office/drawing/2014/main" id="{B31BE6A6-75BC-4017-B033-871742EDD956}"/>
              </a:ext>
            </a:extLst>
          </p:cNvPr>
          <p:cNvSpPr txBox="1"/>
          <p:nvPr/>
        </p:nvSpPr>
        <p:spPr>
          <a:xfrm>
            <a:off x="7332564" y="5600781"/>
            <a:ext cx="629820" cy="261610"/>
          </a:xfrm>
          <a:prstGeom prst="rect">
            <a:avLst/>
          </a:prstGeom>
          <a:noFill/>
        </p:spPr>
        <p:txBody>
          <a:bodyPr wrap="square" rtlCol="0">
            <a:spAutoFit/>
          </a:bodyPr>
          <a:lstStyle/>
          <a:p>
            <a:pPr algn="ctr"/>
            <a:r>
              <a:rPr lang="en-GB" sz="1100" i="1" dirty="0"/>
              <a:t>P</a:t>
            </a:r>
            <a:r>
              <a:rPr lang="en-GB" sz="1100" baseline="-25000" dirty="0"/>
              <a:t>0</a:t>
            </a:r>
            <a:r>
              <a:rPr lang="en-GB" sz="1100" baseline="30000" dirty="0"/>
              <a:t>1</a:t>
            </a:r>
            <a:endParaRPr lang="en-GB" sz="1100" baseline="-25000" dirty="0"/>
          </a:p>
        </p:txBody>
      </p:sp>
      <p:cxnSp>
        <p:nvCxnSpPr>
          <p:cNvPr id="148" name="Straight Arrow Connector 147">
            <a:extLst>
              <a:ext uri="{FF2B5EF4-FFF2-40B4-BE49-F238E27FC236}">
                <a16:creationId xmlns:a16="http://schemas.microsoft.com/office/drawing/2014/main" id="{68F64958-BC40-4B25-A9B9-A3CE66B5C1EB}"/>
              </a:ext>
            </a:extLst>
          </p:cNvPr>
          <p:cNvCxnSpPr/>
          <p:nvPr/>
        </p:nvCxnSpPr>
        <p:spPr>
          <a:xfrm>
            <a:off x="10669055" y="4697314"/>
            <a:ext cx="0" cy="912481"/>
          </a:xfrm>
          <a:prstGeom prst="straightConnector1">
            <a:avLst/>
          </a:prstGeom>
          <a:ln w="38100">
            <a:solidFill>
              <a:srgbClr val="FFC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49" name="TextBox 148">
            <a:extLst>
              <a:ext uri="{FF2B5EF4-FFF2-40B4-BE49-F238E27FC236}">
                <a16:creationId xmlns:a16="http://schemas.microsoft.com/office/drawing/2014/main" id="{2BABA908-AB65-4965-9E53-590B2777323F}"/>
              </a:ext>
            </a:extLst>
          </p:cNvPr>
          <p:cNvSpPr txBox="1"/>
          <p:nvPr/>
        </p:nvSpPr>
        <p:spPr>
          <a:xfrm>
            <a:off x="10343591" y="5600781"/>
            <a:ext cx="629820" cy="261610"/>
          </a:xfrm>
          <a:prstGeom prst="rect">
            <a:avLst/>
          </a:prstGeom>
          <a:noFill/>
        </p:spPr>
        <p:txBody>
          <a:bodyPr wrap="square" rtlCol="0">
            <a:spAutoFit/>
          </a:bodyPr>
          <a:lstStyle/>
          <a:p>
            <a:pPr algn="ctr"/>
            <a:r>
              <a:rPr lang="en-GB" sz="1100" b="1" i="1" dirty="0">
                <a:solidFill>
                  <a:srgbClr val="FFC000"/>
                </a:solidFill>
              </a:rPr>
              <a:t>F</a:t>
            </a:r>
            <a:r>
              <a:rPr lang="tr-TR" sz="1100" b="1" baseline="-25000" dirty="0">
                <a:solidFill>
                  <a:srgbClr val="FFC000"/>
                </a:solidFill>
              </a:rPr>
              <a:t>6</a:t>
            </a:r>
            <a:endParaRPr lang="en-GB" sz="1100" b="1" baseline="-25000" dirty="0">
              <a:solidFill>
                <a:srgbClr val="FFC000"/>
              </a:solidFill>
            </a:endParaRPr>
          </a:p>
        </p:txBody>
      </p:sp>
      <p:cxnSp>
        <p:nvCxnSpPr>
          <p:cNvPr id="150" name="Straight Arrow Connector 149">
            <a:extLst>
              <a:ext uri="{FF2B5EF4-FFF2-40B4-BE49-F238E27FC236}">
                <a16:creationId xmlns:a16="http://schemas.microsoft.com/office/drawing/2014/main" id="{D81BB78B-8004-4A20-B8EF-2CCB622AEE4B}"/>
              </a:ext>
            </a:extLst>
          </p:cNvPr>
          <p:cNvCxnSpPr/>
          <p:nvPr/>
        </p:nvCxnSpPr>
        <p:spPr>
          <a:xfrm>
            <a:off x="4925174" y="5530130"/>
            <a:ext cx="24073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5FE8FBE4-5458-4A4D-8533-A37E7F490CA3}"/>
              </a:ext>
            </a:extLst>
          </p:cNvPr>
          <p:cNvSpPr txBox="1"/>
          <p:nvPr/>
        </p:nvSpPr>
        <p:spPr>
          <a:xfrm>
            <a:off x="6076035" y="4411110"/>
            <a:ext cx="338554" cy="461665"/>
          </a:xfrm>
          <a:prstGeom prst="rect">
            <a:avLst/>
          </a:prstGeom>
          <a:noFill/>
        </p:spPr>
        <p:txBody>
          <a:bodyPr wrap="none" rtlCol="0">
            <a:spAutoFit/>
          </a:bodyPr>
          <a:lstStyle/>
          <a:p>
            <a:r>
              <a:rPr lang="en-GB" sz="2400" dirty="0"/>
              <a:t>≈</a:t>
            </a:r>
          </a:p>
        </p:txBody>
      </p:sp>
      <p:sp>
        <p:nvSpPr>
          <p:cNvPr id="152" name="TextBox 151">
            <a:extLst>
              <a:ext uri="{FF2B5EF4-FFF2-40B4-BE49-F238E27FC236}">
                <a16:creationId xmlns:a16="http://schemas.microsoft.com/office/drawing/2014/main" id="{A7099943-3563-447F-994B-78C3F8758BBF}"/>
              </a:ext>
            </a:extLst>
          </p:cNvPr>
          <p:cNvSpPr txBox="1"/>
          <p:nvPr/>
        </p:nvSpPr>
        <p:spPr>
          <a:xfrm>
            <a:off x="8471686" y="5800889"/>
            <a:ext cx="3299517" cy="707886"/>
          </a:xfrm>
          <a:prstGeom prst="rect">
            <a:avLst/>
          </a:prstGeom>
          <a:noFill/>
        </p:spPr>
        <p:txBody>
          <a:bodyPr wrap="square" rtlCol="0">
            <a:spAutoFit/>
          </a:bodyPr>
          <a:lstStyle/>
          <a:p>
            <a:pPr marL="449263" indent="-449263"/>
            <a:r>
              <a:rPr lang="en-GB" sz="2000" b="1" i="1" dirty="0">
                <a:solidFill>
                  <a:srgbClr val="FF0000"/>
                </a:solidFill>
              </a:rPr>
              <a:t>P</a:t>
            </a:r>
            <a:r>
              <a:rPr lang="en-GB" sz="2000" b="1" baseline="-25000" dirty="0">
                <a:solidFill>
                  <a:srgbClr val="FF0000"/>
                </a:solidFill>
              </a:rPr>
              <a:t>0</a:t>
            </a:r>
            <a:r>
              <a:rPr lang="en-GB" sz="2000" b="1" baseline="30000" dirty="0">
                <a:solidFill>
                  <a:srgbClr val="FF0000"/>
                </a:solidFill>
              </a:rPr>
              <a:t>1</a:t>
            </a:r>
            <a:r>
              <a:rPr lang="en-GB" sz="2000" dirty="0"/>
              <a:t> = $</a:t>
            </a:r>
            <a:r>
              <a:rPr lang="en-GB" sz="2000" b="1" i="1" dirty="0">
                <a:solidFill>
                  <a:srgbClr val="FFC000"/>
                </a:solidFill>
              </a:rPr>
              <a:t>F</a:t>
            </a:r>
            <a:r>
              <a:rPr lang="tr-TR" sz="2000" b="1" baseline="-25000" dirty="0">
                <a:solidFill>
                  <a:srgbClr val="FFC000"/>
                </a:solidFill>
              </a:rPr>
              <a:t>6</a:t>
            </a:r>
            <a:r>
              <a:rPr lang="en-GB" sz="2000" dirty="0"/>
              <a:t>(P/F,</a:t>
            </a:r>
            <a:r>
              <a:rPr lang="tr-TR" sz="2000" dirty="0"/>
              <a:t>1</a:t>
            </a:r>
            <a:r>
              <a:rPr lang="en-GB" sz="2000" dirty="0"/>
              <a:t>5%,</a:t>
            </a:r>
            <a:r>
              <a:rPr lang="tr-TR" sz="2000" dirty="0"/>
              <a:t>6</a:t>
            </a:r>
            <a:r>
              <a:rPr lang="en-GB" sz="2000" dirty="0"/>
              <a:t>)                 = $</a:t>
            </a:r>
            <a:r>
              <a:rPr lang="tr-TR" sz="2000" dirty="0"/>
              <a:t>600.46</a:t>
            </a:r>
            <a:endParaRPr lang="en-GB" sz="2000" dirty="0"/>
          </a:p>
        </p:txBody>
      </p:sp>
      <p:sp>
        <p:nvSpPr>
          <p:cNvPr id="153" name="TextBox 152">
            <a:extLst>
              <a:ext uri="{FF2B5EF4-FFF2-40B4-BE49-F238E27FC236}">
                <a16:creationId xmlns:a16="http://schemas.microsoft.com/office/drawing/2014/main" id="{06261707-3B75-4259-B8E5-DEA527E77BE1}"/>
              </a:ext>
            </a:extLst>
          </p:cNvPr>
          <p:cNvSpPr txBox="1"/>
          <p:nvPr/>
        </p:nvSpPr>
        <p:spPr>
          <a:xfrm>
            <a:off x="5277775" y="2519405"/>
            <a:ext cx="1213794" cy="400110"/>
          </a:xfrm>
          <a:prstGeom prst="rect">
            <a:avLst/>
          </a:prstGeom>
          <a:noFill/>
        </p:spPr>
        <p:txBody>
          <a:bodyPr wrap="none" rtlCol="0">
            <a:spAutoFit/>
          </a:bodyPr>
          <a:lstStyle/>
          <a:p>
            <a:r>
              <a:rPr lang="en-GB" sz="2000" dirty="0"/>
              <a:t>= $</a:t>
            </a:r>
            <a:r>
              <a:rPr lang="tr-TR" sz="2000" dirty="0"/>
              <a:t>913.28</a:t>
            </a:r>
            <a:endParaRPr lang="en-GB" sz="2000" dirty="0"/>
          </a:p>
        </p:txBody>
      </p:sp>
      <p:sp>
        <p:nvSpPr>
          <p:cNvPr id="154" name="TextBox 153">
            <a:extLst>
              <a:ext uri="{FF2B5EF4-FFF2-40B4-BE49-F238E27FC236}">
                <a16:creationId xmlns:a16="http://schemas.microsoft.com/office/drawing/2014/main" id="{100763B4-0C21-4DAE-8469-B5283054E365}"/>
              </a:ext>
            </a:extLst>
          </p:cNvPr>
          <p:cNvSpPr txBox="1"/>
          <p:nvPr/>
        </p:nvSpPr>
        <p:spPr>
          <a:xfrm>
            <a:off x="5277775" y="5081925"/>
            <a:ext cx="1083951" cy="400110"/>
          </a:xfrm>
          <a:prstGeom prst="rect">
            <a:avLst/>
          </a:prstGeom>
          <a:noFill/>
        </p:spPr>
        <p:txBody>
          <a:bodyPr wrap="none" rtlCol="0">
            <a:spAutoFit/>
          </a:bodyPr>
          <a:lstStyle/>
          <a:p>
            <a:r>
              <a:rPr lang="en-GB" sz="2000" dirty="0"/>
              <a:t>= $</a:t>
            </a:r>
            <a:r>
              <a:rPr lang="tr-TR" sz="2000" dirty="0"/>
              <a:t>1,389</a:t>
            </a:r>
            <a:endParaRPr lang="en-GB" sz="2000" dirty="0"/>
          </a:p>
        </p:txBody>
      </p:sp>
    </p:spTree>
    <p:extLst>
      <p:ext uri="{BB962C8B-B14F-4D97-AF65-F5344CB8AC3E}">
        <p14:creationId xmlns:p14="http://schemas.microsoft.com/office/powerpoint/2010/main" val="1410649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5137603" y="2944145"/>
            <a:ext cx="1195583" cy="1077218"/>
          </a:xfrm>
          <a:prstGeom prst="rect">
            <a:avLst/>
          </a:prstGeom>
          <a:noFill/>
        </p:spPr>
        <p:txBody>
          <a:bodyPr wrap="square" rtlCol="0">
            <a:spAutoFit/>
          </a:bodyPr>
          <a:lstStyle/>
          <a:p>
            <a:r>
              <a:rPr lang="en-GB" sz="1600" dirty="0"/>
              <a:t>5 individual cash flows in the future</a:t>
            </a:r>
          </a:p>
        </p:txBody>
      </p:sp>
      <p:sp>
        <p:nvSpPr>
          <p:cNvPr id="2" name="Title 1"/>
          <p:cNvSpPr>
            <a:spLocks noGrp="1"/>
          </p:cNvSpPr>
          <p:nvPr>
            <p:ph type="title"/>
          </p:nvPr>
        </p:nvSpPr>
        <p:spPr/>
        <p:txBody>
          <a:bodyPr/>
          <a:lstStyle/>
          <a:p>
            <a:r>
              <a:rPr lang="en-GB" dirty="0"/>
              <a:t>Solution 1 – </a:t>
            </a:r>
            <a:r>
              <a:rPr lang="tr-TR" dirty="0"/>
              <a:t>b</a:t>
            </a:r>
            <a:endParaRPr lang="en-GB" dirty="0"/>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6</a:t>
            </a:fld>
            <a:endParaRPr lang="en-GB"/>
          </a:p>
        </p:txBody>
      </p:sp>
      <p:cxnSp>
        <p:nvCxnSpPr>
          <p:cNvPr id="77" name="Straight Connector 76"/>
          <p:cNvCxnSpPr/>
          <p:nvPr/>
        </p:nvCxnSpPr>
        <p:spPr>
          <a:xfrm>
            <a:off x="844276" y="3081802"/>
            <a:ext cx="40227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838200" y="3081802"/>
            <a:ext cx="0" cy="891791"/>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1355347" y="3081802"/>
            <a:ext cx="0" cy="152422"/>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1855656" y="3081802"/>
            <a:ext cx="0" cy="371308"/>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2351154" y="3081802"/>
            <a:ext cx="0" cy="999099"/>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4357200" y="3081802"/>
            <a:ext cx="0" cy="371308"/>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762405" y="2824679"/>
            <a:ext cx="176312" cy="261610"/>
          </a:xfrm>
          <a:prstGeom prst="rect">
            <a:avLst/>
          </a:prstGeom>
          <a:noFill/>
        </p:spPr>
        <p:txBody>
          <a:bodyPr wrap="square" rtlCol="0">
            <a:spAutoFit/>
          </a:bodyPr>
          <a:lstStyle/>
          <a:p>
            <a:r>
              <a:rPr lang="en-GB" sz="1100" dirty="0"/>
              <a:t>0</a:t>
            </a:r>
          </a:p>
        </p:txBody>
      </p:sp>
      <p:sp>
        <p:nvSpPr>
          <p:cNvPr id="87" name="TextBox 86"/>
          <p:cNvSpPr txBox="1"/>
          <p:nvPr/>
        </p:nvSpPr>
        <p:spPr>
          <a:xfrm>
            <a:off x="1269928" y="2824679"/>
            <a:ext cx="176312" cy="261610"/>
          </a:xfrm>
          <a:prstGeom prst="rect">
            <a:avLst/>
          </a:prstGeom>
          <a:noFill/>
        </p:spPr>
        <p:txBody>
          <a:bodyPr wrap="square" rtlCol="0">
            <a:spAutoFit/>
          </a:bodyPr>
          <a:lstStyle/>
          <a:p>
            <a:r>
              <a:rPr lang="en-GB" sz="1100" dirty="0"/>
              <a:t>1</a:t>
            </a:r>
          </a:p>
        </p:txBody>
      </p:sp>
      <p:sp>
        <p:nvSpPr>
          <p:cNvPr id="88" name="TextBox 87"/>
          <p:cNvSpPr txBox="1"/>
          <p:nvPr/>
        </p:nvSpPr>
        <p:spPr>
          <a:xfrm>
            <a:off x="1774714" y="2824679"/>
            <a:ext cx="176312" cy="261610"/>
          </a:xfrm>
          <a:prstGeom prst="rect">
            <a:avLst/>
          </a:prstGeom>
          <a:noFill/>
        </p:spPr>
        <p:txBody>
          <a:bodyPr wrap="square" rtlCol="0">
            <a:spAutoFit/>
          </a:bodyPr>
          <a:lstStyle/>
          <a:p>
            <a:r>
              <a:rPr lang="en-GB" sz="1100" dirty="0"/>
              <a:t>2</a:t>
            </a:r>
          </a:p>
        </p:txBody>
      </p:sp>
      <p:sp>
        <p:nvSpPr>
          <p:cNvPr id="89" name="TextBox 88"/>
          <p:cNvSpPr txBox="1"/>
          <p:nvPr/>
        </p:nvSpPr>
        <p:spPr>
          <a:xfrm>
            <a:off x="2272675" y="2824679"/>
            <a:ext cx="176312" cy="261610"/>
          </a:xfrm>
          <a:prstGeom prst="rect">
            <a:avLst/>
          </a:prstGeom>
          <a:noFill/>
        </p:spPr>
        <p:txBody>
          <a:bodyPr wrap="square" rtlCol="0">
            <a:spAutoFit/>
          </a:bodyPr>
          <a:lstStyle/>
          <a:p>
            <a:r>
              <a:rPr lang="en-GB" sz="1100" dirty="0"/>
              <a:t>3</a:t>
            </a:r>
          </a:p>
        </p:txBody>
      </p:sp>
      <p:sp>
        <p:nvSpPr>
          <p:cNvPr id="90" name="TextBox 89"/>
          <p:cNvSpPr txBox="1"/>
          <p:nvPr/>
        </p:nvSpPr>
        <p:spPr>
          <a:xfrm>
            <a:off x="2772646" y="2824679"/>
            <a:ext cx="176312" cy="261610"/>
          </a:xfrm>
          <a:prstGeom prst="rect">
            <a:avLst/>
          </a:prstGeom>
          <a:noFill/>
        </p:spPr>
        <p:txBody>
          <a:bodyPr wrap="square" rtlCol="0">
            <a:spAutoFit/>
          </a:bodyPr>
          <a:lstStyle/>
          <a:p>
            <a:r>
              <a:rPr lang="en-GB" sz="1100" dirty="0"/>
              <a:t>4</a:t>
            </a:r>
          </a:p>
        </p:txBody>
      </p:sp>
      <p:sp>
        <p:nvSpPr>
          <p:cNvPr id="91" name="TextBox 90"/>
          <p:cNvSpPr txBox="1"/>
          <p:nvPr/>
        </p:nvSpPr>
        <p:spPr>
          <a:xfrm>
            <a:off x="3267527" y="2824679"/>
            <a:ext cx="176312" cy="261610"/>
          </a:xfrm>
          <a:prstGeom prst="rect">
            <a:avLst/>
          </a:prstGeom>
          <a:noFill/>
        </p:spPr>
        <p:txBody>
          <a:bodyPr wrap="square" rtlCol="0">
            <a:spAutoFit/>
          </a:bodyPr>
          <a:lstStyle/>
          <a:p>
            <a:r>
              <a:rPr lang="en-GB" sz="1100" dirty="0"/>
              <a:t>5</a:t>
            </a:r>
          </a:p>
        </p:txBody>
      </p:sp>
      <p:sp>
        <p:nvSpPr>
          <p:cNvPr id="92" name="TextBox 91"/>
          <p:cNvSpPr txBox="1"/>
          <p:nvPr/>
        </p:nvSpPr>
        <p:spPr>
          <a:xfrm>
            <a:off x="3759240" y="2824679"/>
            <a:ext cx="176312" cy="261610"/>
          </a:xfrm>
          <a:prstGeom prst="rect">
            <a:avLst/>
          </a:prstGeom>
          <a:noFill/>
        </p:spPr>
        <p:txBody>
          <a:bodyPr wrap="square" rtlCol="0">
            <a:spAutoFit/>
          </a:bodyPr>
          <a:lstStyle/>
          <a:p>
            <a:r>
              <a:rPr lang="en-GB" sz="1100" dirty="0"/>
              <a:t>6</a:t>
            </a:r>
          </a:p>
        </p:txBody>
      </p:sp>
      <p:sp>
        <p:nvSpPr>
          <p:cNvPr id="93" name="TextBox 92"/>
          <p:cNvSpPr txBox="1"/>
          <p:nvPr/>
        </p:nvSpPr>
        <p:spPr>
          <a:xfrm>
            <a:off x="4265259" y="2824679"/>
            <a:ext cx="176312" cy="261610"/>
          </a:xfrm>
          <a:prstGeom prst="rect">
            <a:avLst/>
          </a:prstGeom>
          <a:noFill/>
        </p:spPr>
        <p:txBody>
          <a:bodyPr wrap="square" rtlCol="0">
            <a:spAutoFit/>
          </a:bodyPr>
          <a:lstStyle/>
          <a:p>
            <a:r>
              <a:rPr lang="en-GB" sz="1100" dirty="0"/>
              <a:t>7</a:t>
            </a:r>
          </a:p>
        </p:txBody>
      </p:sp>
      <p:sp>
        <p:nvSpPr>
          <p:cNvPr id="94" name="TextBox 93"/>
          <p:cNvSpPr txBox="1"/>
          <p:nvPr/>
        </p:nvSpPr>
        <p:spPr>
          <a:xfrm>
            <a:off x="4775063" y="2824679"/>
            <a:ext cx="176312" cy="261610"/>
          </a:xfrm>
          <a:prstGeom prst="rect">
            <a:avLst/>
          </a:prstGeom>
          <a:noFill/>
        </p:spPr>
        <p:txBody>
          <a:bodyPr wrap="square" rtlCol="0">
            <a:spAutoFit/>
          </a:bodyPr>
          <a:lstStyle/>
          <a:p>
            <a:r>
              <a:rPr lang="en-GB" sz="1100" dirty="0"/>
              <a:t>8</a:t>
            </a:r>
          </a:p>
        </p:txBody>
      </p:sp>
      <p:sp>
        <p:nvSpPr>
          <p:cNvPr id="95" name="TextBox 94"/>
          <p:cNvSpPr txBox="1"/>
          <p:nvPr/>
        </p:nvSpPr>
        <p:spPr>
          <a:xfrm>
            <a:off x="1043175" y="3236817"/>
            <a:ext cx="629820" cy="261610"/>
          </a:xfrm>
          <a:prstGeom prst="rect">
            <a:avLst/>
          </a:prstGeom>
          <a:noFill/>
        </p:spPr>
        <p:txBody>
          <a:bodyPr wrap="square" rtlCol="0">
            <a:spAutoFit/>
          </a:bodyPr>
          <a:lstStyle/>
          <a:p>
            <a:pPr algn="ctr"/>
            <a:r>
              <a:rPr lang="en-GB" sz="1100" dirty="0"/>
              <a:t>$100</a:t>
            </a:r>
          </a:p>
        </p:txBody>
      </p:sp>
      <p:sp>
        <p:nvSpPr>
          <p:cNvPr id="96" name="TextBox 95"/>
          <p:cNvSpPr txBox="1"/>
          <p:nvPr/>
        </p:nvSpPr>
        <p:spPr>
          <a:xfrm>
            <a:off x="1540746" y="3427127"/>
            <a:ext cx="629820" cy="261610"/>
          </a:xfrm>
          <a:prstGeom prst="rect">
            <a:avLst/>
          </a:prstGeom>
          <a:noFill/>
        </p:spPr>
        <p:txBody>
          <a:bodyPr wrap="square" rtlCol="0">
            <a:spAutoFit/>
          </a:bodyPr>
          <a:lstStyle/>
          <a:p>
            <a:pPr algn="ctr"/>
            <a:r>
              <a:rPr lang="en-GB" sz="1100" dirty="0"/>
              <a:t>$200</a:t>
            </a:r>
          </a:p>
        </p:txBody>
      </p:sp>
      <p:sp>
        <p:nvSpPr>
          <p:cNvPr id="97" name="TextBox 96"/>
          <p:cNvSpPr txBox="1"/>
          <p:nvPr/>
        </p:nvSpPr>
        <p:spPr>
          <a:xfrm>
            <a:off x="2045922" y="4089447"/>
            <a:ext cx="629820" cy="261610"/>
          </a:xfrm>
          <a:prstGeom prst="rect">
            <a:avLst/>
          </a:prstGeom>
          <a:noFill/>
        </p:spPr>
        <p:txBody>
          <a:bodyPr wrap="square" rtlCol="0">
            <a:spAutoFit/>
          </a:bodyPr>
          <a:lstStyle/>
          <a:p>
            <a:pPr algn="ctr"/>
            <a:r>
              <a:rPr lang="en-GB" sz="1100" dirty="0"/>
              <a:t>$500</a:t>
            </a:r>
          </a:p>
        </p:txBody>
      </p:sp>
      <p:sp>
        <p:nvSpPr>
          <p:cNvPr id="101" name="TextBox 100"/>
          <p:cNvSpPr txBox="1"/>
          <p:nvPr/>
        </p:nvSpPr>
        <p:spPr>
          <a:xfrm>
            <a:off x="4044919" y="3478357"/>
            <a:ext cx="629820" cy="261610"/>
          </a:xfrm>
          <a:prstGeom prst="rect">
            <a:avLst/>
          </a:prstGeom>
          <a:noFill/>
        </p:spPr>
        <p:txBody>
          <a:bodyPr wrap="square" rtlCol="0">
            <a:spAutoFit/>
          </a:bodyPr>
          <a:lstStyle/>
          <a:p>
            <a:pPr algn="ctr"/>
            <a:r>
              <a:rPr lang="en-GB" sz="1100" dirty="0"/>
              <a:t>$200</a:t>
            </a:r>
          </a:p>
        </p:txBody>
      </p:sp>
      <p:sp>
        <p:nvSpPr>
          <p:cNvPr id="102" name="TextBox 101"/>
          <p:cNvSpPr txBox="1"/>
          <p:nvPr/>
        </p:nvSpPr>
        <p:spPr>
          <a:xfrm>
            <a:off x="4567655" y="3888077"/>
            <a:ext cx="629820" cy="261610"/>
          </a:xfrm>
          <a:prstGeom prst="rect">
            <a:avLst/>
          </a:prstGeom>
          <a:noFill/>
        </p:spPr>
        <p:txBody>
          <a:bodyPr wrap="square" rtlCol="0">
            <a:spAutoFit/>
          </a:bodyPr>
          <a:lstStyle/>
          <a:p>
            <a:pPr algn="ctr"/>
            <a:r>
              <a:rPr lang="en-GB" sz="1100" dirty="0"/>
              <a:t>$400</a:t>
            </a:r>
          </a:p>
        </p:txBody>
      </p:sp>
      <p:cxnSp>
        <p:nvCxnSpPr>
          <p:cNvPr id="103" name="Straight Arrow Connector 102"/>
          <p:cNvCxnSpPr/>
          <p:nvPr/>
        </p:nvCxnSpPr>
        <p:spPr>
          <a:xfrm>
            <a:off x="4863219" y="3081802"/>
            <a:ext cx="0" cy="794646"/>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477136" y="3989990"/>
            <a:ext cx="671496" cy="261610"/>
          </a:xfrm>
          <a:prstGeom prst="rect">
            <a:avLst/>
          </a:prstGeom>
          <a:noFill/>
        </p:spPr>
        <p:txBody>
          <a:bodyPr wrap="square" rtlCol="0">
            <a:spAutoFit/>
          </a:bodyPr>
          <a:lstStyle/>
          <a:p>
            <a:pPr algn="ctr"/>
            <a:r>
              <a:rPr lang="en-GB" sz="1100" b="1" i="1" dirty="0">
                <a:solidFill>
                  <a:srgbClr val="00B0F0"/>
                </a:solidFill>
              </a:rPr>
              <a:t>P</a:t>
            </a:r>
            <a:r>
              <a:rPr lang="en-GB" sz="1100" b="1" baseline="-25000" dirty="0">
                <a:solidFill>
                  <a:srgbClr val="00B0F0"/>
                </a:solidFill>
              </a:rPr>
              <a:t>0</a:t>
            </a:r>
            <a:r>
              <a:rPr lang="en-GB" sz="1100" b="1" baseline="30000" dirty="0">
                <a:solidFill>
                  <a:srgbClr val="00B0F0"/>
                </a:solidFill>
              </a:rPr>
              <a:t>2</a:t>
            </a:r>
          </a:p>
        </p:txBody>
      </p:sp>
      <p:sp>
        <p:nvSpPr>
          <p:cNvPr id="9" name="TextBox 8"/>
          <p:cNvSpPr txBox="1"/>
          <p:nvPr/>
        </p:nvSpPr>
        <p:spPr>
          <a:xfrm>
            <a:off x="6582952" y="3154546"/>
            <a:ext cx="338554" cy="461665"/>
          </a:xfrm>
          <a:prstGeom prst="rect">
            <a:avLst/>
          </a:prstGeom>
          <a:noFill/>
        </p:spPr>
        <p:txBody>
          <a:bodyPr wrap="none" rtlCol="0">
            <a:spAutoFit/>
          </a:bodyPr>
          <a:lstStyle/>
          <a:p>
            <a:r>
              <a:rPr lang="en-GB" sz="2400" dirty="0"/>
              <a:t>≈</a:t>
            </a:r>
          </a:p>
        </p:txBody>
      </p:sp>
      <p:sp>
        <p:nvSpPr>
          <p:cNvPr id="133" name="TextBox 132"/>
          <p:cNvSpPr txBox="1"/>
          <p:nvPr/>
        </p:nvSpPr>
        <p:spPr>
          <a:xfrm>
            <a:off x="8710447" y="2207248"/>
            <a:ext cx="338554" cy="461665"/>
          </a:xfrm>
          <a:prstGeom prst="rect">
            <a:avLst/>
          </a:prstGeom>
          <a:noFill/>
        </p:spPr>
        <p:txBody>
          <a:bodyPr wrap="square" rtlCol="0">
            <a:spAutoFit/>
          </a:bodyPr>
          <a:lstStyle/>
          <a:p>
            <a:r>
              <a:rPr lang="en-GB" sz="2400" dirty="0"/>
              <a:t>+</a:t>
            </a:r>
          </a:p>
        </p:txBody>
      </p:sp>
      <p:sp>
        <p:nvSpPr>
          <p:cNvPr id="134" name="TextBox 133"/>
          <p:cNvSpPr txBox="1"/>
          <p:nvPr/>
        </p:nvSpPr>
        <p:spPr>
          <a:xfrm>
            <a:off x="758516" y="4705817"/>
            <a:ext cx="6444370" cy="1569660"/>
          </a:xfrm>
          <a:prstGeom prst="rect">
            <a:avLst/>
          </a:prstGeom>
          <a:noFill/>
        </p:spPr>
        <p:txBody>
          <a:bodyPr wrap="square" rtlCol="0">
            <a:spAutoFit/>
          </a:bodyPr>
          <a:lstStyle/>
          <a:p>
            <a:pPr marL="623888" indent="-623888"/>
            <a:r>
              <a:rPr lang="en-GB" sz="2400" b="1" i="1" dirty="0">
                <a:solidFill>
                  <a:srgbClr val="00B0F0"/>
                </a:solidFill>
              </a:rPr>
              <a:t>P</a:t>
            </a:r>
            <a:r>
              <a:rPr lang="en-GB" sz="2400" b="1" baseline="-25000" dirty="0">
                <a:solidFill>
                  <a:srgbClr val="00B0F0"/>
                </a:solidFill>
              </a:rPr>
              <a:t>0</a:t>
            </a:r>
            <a:r>
              <a:rPr lang="en-GB" sz="2400" b="1" baseline="30000" dirty="0">
                <a:solidFill>
                  <a:srgbClr val="00B0F0"/>
                </a:solidFill>
              </a:rPr>
              <a:t>2</a:t>
            </a:r>
            <a:r>
              <a:rPr lang="en-GB" sz="2400" dirty="0"/>
              <a:t> = $100(P/F, </a:t>
            </a:r>
            <a:r>
              <a:rPr lang="tr-TR" sz="2400" dirty="0"/>
              <a:t>1</a:t>
            </a:r>
            <a:r>
              <a:rPr lang="en-GB" sz="2400" dirty="0"/>
              <a:t>5%, 1) + $200(P/F, </a:t>
            </a:r>
            <a:r>
              <a:rPr lang="tr-TR" sz="2400" dirty="0"/>
              <a:t>1</a:t>
            </a:r>
            <a:r>
              <a:rPr lang="en-GB" sz="2400" dirty="0"/>
              <a:t>5%, 2) + $500(P/F, </a:t>
            </a:r>
            <a:r>
              <a:rPr lang="tr-TR" sz="2400" dirty="0"/>
              <a:t>1</a:t>
            </a:r>
            <a:r>
              <a:rPr lang="en-GB" sz="2400" dirty="0"/>
              <a:t>5%, 3) + $200(P/F, </a:t>
            </a:r>
            <a:r>
              <a:rPr lang="tr-TR" sz="2400" dirty="0"/>
              <a:t>1</a:t>
            </a:r>
            <a:r>
              <a:rPr lang="en-GB" sz="2400" dirty="0"/>
              <a:t>5%, 7) + $400(P/F, </a:t>
            </a:r>
            <a:r>
              <a:rPr lang="tr-TR" sz="2400" dirty="0"/>
              <a:t>1</a:t>
            </a:r>
            <a:r>
              <a:rPr lang="en-GB" sz="2400" dirty="0"/>
              <a:t>5%, 8)</a:t>
            </a:r>
          </a:p>
          <a:p>
            <a:pPr marL="449263" indent="-449263"/>
            <a:r>
              <a:rPr lang="en-GB" sz="2400" dirty="0"/>
              <a:t>	= $</a:t>
            </a:r>
            <a:r>
              <a:rPr lang="tr-TR" sz="2400" dirty="0"/>
              <a:t>772.87</a:t>
            </a:r>
            <a:endParaRPr lang="en-GB" sz="2400" dirty="0"/>
          </a:p>
        </p:txBody>
      </p:sp>
      <p:cxnSp>
        <p:nvCxnSpPr>
          <p:cNvPr id="82" name="Straight Connector 81"/>
          <p:cNvCxnSpPr/>
          <p:nvPr/>
        </p:nvCxnSpPr>
        <p:spPr>
          <a:xfrm>
            <a:off x="7743548" y="1961068"/>
            <a:ext cx="22723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8032241" y="1961068"/>
            <a:ext cx="0" cy="86100"/>
          </a:xfrm>
          <a:prstGeom prst="straightConnector1">
            <a:avLst/>
          </a:prstGeom>
          <a:ln w="12700">
            <a:solidFill>
              <a:schemeClr val="tx1"/>
            </a:solidFill>
            <a:prstDash val="solid"/>
            <a:tailEnd type="triangle" w="sm" len="sm"/>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7697301" y="1815825"/>
            <a:ext cx="99595" cy="169277"/>
          </a:xfrm>
          <a:prstGeom prst="rect">
            <a:avLst/>
          </a:prstGeom>
          <a:noFill/>
        </p:spPr>
        <p:txBody>
          <a:bodyPr wrap="square" rtlCol="0">
            <a:spAutoFit/>
          </a:bodyPr>
          <a:lstStyle/>
          <a:p>
            <a:r>
              <a:rPr lang="en-GB" sz="500" dirty="0"/>
              <a:t>0</a:t>
            </a:r>
          </a:p>
        </p:txBody>
      </p:sp>
      <p:sp>
        <p:nvSpPr>
          <p:cNvPr id="106" name="TextBox 105"/>
          <p:cNvSpPr txBox="1"/>
          <p:nvPr/>
        </p:nvSpPr>
        <p:spPr>
          <a:xfrm>
            <a:off x="7983990" y="1815825"/>
            <a:ext cx="99595" cy="169277"/>
          </a:xfrm>
          <a:prstGeom prst="rect">
            <a:avLst/>
          </a:prstGeom>
          <a:noFill/>
        </p:spPr>
        <p:txBody>
          <a:bodyPr wrap="square" rtlCol="0">
            <a:spAutoFit/>
          </a:bodyPr>
          <a:lstStyle/>
          <a:p>
            <a:r>
              <a:rPr lang="en-GB" sz="500" dirty="0"/>
              <a:t>1</a:t>
            </a:r>
          </a:p>
        </p:txBody>
      </p:sp>
      <p:sp>
        <p:nvSpPr>
          <p:cNvPr id="107" name="TextBox 106"/>
          <p:cNvSpPr txBox="1"/>
          <p:nvPr/>
        </p:nvSpPr>
        <p:spPr>
          <a:xfrm>
            <a:off x="8269132" y="1815825"/>
            <a:ext cx="99595" cy="169277"/>
          </a:xfrm>
          <a:prstGeom prst="rect">
            <a:avLst/>
          </a:prstGeom>
          <a:noFill/>
        </p:spPr>
        <p:txBody>
          <a:bodyPr wrap="square" rtlCol="0">
            <a:spAutoFit/>
          </a:bodyPr>
          <a:lstStyle/>
          <a:p>
            <a:r>
              <a:rPr lang="en-GB" sz="500" dirty="0"/>
              <a:t>2</a:t>
            </a:r>
          </a:p>
        </p:txBody>
      </p:sp>
      <p:sp>
        <p:nvSpPr>
          <p:cNvPr id="108" name="TextBox 107"/>
          <p:cNvSpPr txBox="1"/>
          <p:nvPr/>
        </p:nvSpPr>
        <p:spPr>
          <a:xfrm>
            <a:off x="8550420" y="1815825"/>
            <a:ext cx="99595" cy="169277"/>
          </a:xfrm>
          <a:prstGeom prst="rect">
            <a:avLst/>
          </a:prstGeom>
          <a:noFill/>
        </p:spPr>
        <p:txBody>
          <a:bodyPr wrap="square" rtlCol="0">
            <a:spAutoFit/>
          </a:bodyPr>
          <a:lstStyle/>
          <a:p>
            <a:r>
              <a:rPr lang="en-GB" sz="500" dirty="0"/>
              <a:t>3</a:t>
            </a:r>
          </a:p>
        </p:txBody>
      </p:sp>
      <p:sp>
        <p:nvSpPr>
          <p:cNvPr id="109" name="TextBox 108"/>
          <p:cNvSpPr txBox="1"/>
          <p:nvPr/>
        </p:nvSpPr>
        <p:spPr>
          <a:xfrm>
            <a:off x="8832842" y="1815825"/>
            <a:ext cx="99595" cy="169277"/>
          </a:xfrm>
          <a:prstGeom prst="rect">
            <a:avLst/>
          </a:prstGeom>
          <a:noFill/>
        </p:spPr>
        <p:txBody>
          <a:bodyPr wrap="square" rtlCol="0">
            <a:spAutoFit/>
          </a:bodyPr>
          <a:lstStyle/>
          <a:p>
            <a:r>
              <a:rPr lang="en-GB" sz="500" dirty="0"/>
              <a:t>4</a:t>
            </a:r>
          </a:p>
        </p:txBody>
      </p:sp>
      <p:sp>
        <p:nvSpPr>
          <p:cNvPr id="110" name="TextBox 109"/>
          <p:cNvSpPr txBox="1"/>
          <p:nvPr/>
        </p:nvSpPr>
        <p:spPr>
          <a:xfrm>
            <a:off x="9112390" y="1815825"/>
            <a:ext cx="99595" cy="169277"/>
          </a:xfrm>
          <a:prstGeom prst="rect">
            <a:avLst/>
          </a:prstGeom>
          <a:noFill/>
        </p:spPr>
        <p:txBody>
          <a:bodyPr wrap="square" rtlCol="0">
            <a:spAutoFit/>
          </a:bodyPr>
          <a:lstStyle/>
          <a:p>
            <a:r>
              <a:rPr lang="en-GB" sz="500" dirty="0"/>
              <a:t>5</a:t>
            </a:r>
          </a:p>
        </p:txBody>
      </p:sp>
      <p:sp>
        <p:nvSpPr>
          <p:cNvPr id="111" name="TextBox 110"/>
          <p:cNvSpPr txBox="1"/>
          <p:nvPr/>
        </p:nvSpPr>
        <p:spPr>
          <a:xfrm>
            <a:off x="9390148" y="1815825"/>
            <a:ext cx="99595" cy="169277"/>
          </a:xfrm>
          <a:prstGeom prst="rect">
            <a:avLst/>
          </a:prstGeom>
          <a:noFill/>
        </p:spPr>
        <p:txBody>
          <a:bodyPr wrap="square" rtlCol="0">
            <a:spAutoFit/>
          </a:bodyPr>
          <a:lstStyle/>
          <a:p>
            <a:r>
              <a:rPr lang="en-GB" sz="500" dirty="0"/>
              <a:t>6</a:t>
            </a:r>
          </a:p>
        </p:txBody>
      </p:sp>
      <p:sp>
        <p:nvSpPr>
          <p:cNvPr id="112" name="TextBox 111"/>
          <p:cNvSpPr txBox="1"/>
          <p:nvPr/>
        </p:nvSpPr>
        <p:spPr>
          <a:xfrm>
            <a:off x="9675987" y="1815825"/>
            <a:ext cx="99595" cy="169277"/>
          </a:xfrm>
          <a:prstGeom prst="rect">
            <a:avLst/>
          </a:prstGeom>
          <a:noFill/>
        </p:spPr>
        <p:txBody>
          <a:bodyPr wrap="square" rtlCol="0">
            <a:spAutoFit/>
          </a:bodyPr>
          <a:lstStyle/>
          <a:p>
            <a:r>
              <a:rPr lang="en-GB" sz="500" dirty="0"/>
              <a:t>7</a:t>
            </a:r>
          </a:p>
        </p:txBody>
      </p:sp>
      <p:sp>
        <p:nvSpPr>
          <p:cNvPr id="113" name="TextBox 112"/>
          <p:cNvSpPr txBox="1"/>
          <p:nvPr/>
        </p:nvSpPr>
        <p:spPr>
          <a:xfrm>
            <a:off x="9963964" y="1815825"/>
            <a:ext cx="99595" cy="169277"/>
          </a:xfrm>
          <a:prstGeom prst="rect">
            <a:avLst/>
          </a:prstGeom>
          <a:noFill/>
        </p:spPr>
        <p:txBody>
          <a:bodyPr wrap="square" rtlCol="0">
            <a:spAutoFit/>
          </a:bodyPr>
          <a:lstStyle/>
          <a:p>
            <a:r>
              <a:rPr lang="en-GB" sz="500" dirty="0"/>
              <a:t>8</a:t>
            </a:r>
          </a:p>
        </p:txBody>
      </p:sp>
      <p:sp>
        <p:nvSpPr>
          <p:cNvPr id="114" name="TextBox 113"/>
          <p:cNvSpPr txBox="1"/>
          <p:nvPr/>
        </p:nvSpPr>
        <p:spPr>
          <a:xfrm>
            <a:off x="7855902" y="2048633"/>
            <a:ext cx="355772" cy="169277"/>
          </a:xfrm>
          <a:prstGeom prst="rect">
            <a:avLst/>
          </a:prstGeom>
          <a:noFill/>
        </p:spPr>
        <p:txBody>
          <a:bodyPr wrap="square" rtlCol="0">
            <a:spAutoFit/>
          </a:bodyPr>
          <a:lstStyle/>
          <a:p>
            <a:pPr algn="ctr"/>
            <a:r>
              <a:rPr lang="en-GB" sz="500" dirty="0"/>
              <a:t>$100</a:t>
            </a:r>
          </a:p>
        </p:txBody>
      </p:sp>
      <p:cxnSp>
        <p:nvCxnSpPr>
          <p:cNvPr id="218" name="Straight Connector 217"/>
          <p:cNvCxnSpPr/>
          <p:nvPr/>
        </p:nvCxnSpPr>
        <p:spPr>
          <a:xfrm>
            <a:off x="7743548" y="2877738"/>
            <a:ext cx="22723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Arrow Connector 219"/>
          <p:cNvCxnSpPr/>
          <p:nvPr/>
        </p:nvCxnSpPr>
        <p:spPr>
          <a:xfrm>
            <a:off x="8314855" y="2877738"/>
            <a:ext cx="0" cy="209744"/>
          </a:xfrm>
          <a:prstGeom prst="straightConnector1">
            <a:avLst/>
          </a:prstGeom>
          <a:ln w="12700">
            <a:solidFill>
              <a:schemeClr val="tx1"/>
            </a:solidFill>
            <a:prstDash val="solid"/>
            <a:tailEnd type="triangle" w="sm" len="sm"/>
          </a:ln>
        </p:spPr>
        <p:style>
          <a:lnRef idx="1">
            <a:schemeClr val="accent1"/>
          </a:lnRef>
          <a:fillRef idx="0">
            <a:schemeClr val="accent1"/>
          </a:fillRef>
          <a:effectRef idx="0">
            <a:schemeClr val="accent1"/>
          </a:effectRef>
          <a:fontRef idx="minor">
            <a:schemeClr val="tx1"/>
          </a:fontRef>
        </p:style>
      </p:cxnSp>
      <p:sp>
        <p:nvSpPr>
          <p:cNvPr id="223" name="TextBox 222"/>
          <p:cNvSpPr txBox="1"/>
          <p:nvPr/>
        </p:nvSpPr>
        <p:spPr>
          <a:xfrm>
            <a:off x="7697301" y="2732495"/>
            <a:ext cx="99595" cy="169277"/>
          </a:xfrm>
          <a:prstGeom prst="rect">
            <a:avLst/>
          </a:prstGeom>
          <a:noFill/>
        </p:spPr>
        <p:txBody>
          <a:bodyPr wrap="square" rtlCol="0">
            <a:spAutoFit/>
          </a:bodyPr>
          <a:lstStyle/>
          <a:p>
            <a:r>
              <a:rPr lang="en-GB" sz="500" dirty="0"/>
              <a:t>0</a:t>
            </a:r>
          </a:p>
        </p:txBody>
      </p:sp>
      <p:sp>
        <p:nvSpPr>
          <p:cNvPr id="224" name="TextBox 223"/>
          <p:cNvSpPr txBox="1"/>
          <p:nvPr/>
        </p:nvSpPr>
        <p:spPr>
          <a:xfrm>
            <a:off x="7983990" y="2732495"/>
            <a:ext cx="99595" cy="169277"/>
          </a:xfrm>
          <a:prstGeom prst="rect">
            <a:avLst/>
          </a:prstGeom>
          <a:noFill/>
        </p:spPr>
        <p:txBody>
          <a:bodyPr wrap="square" rtlCol="0">
            <a:spAutoFit/>
          </a:bodyPr>
          <a:lstStyle/>
          <a:p>
            <a:r>
              <a:rPr lang="en-GB" sz="500" dirty="0"/>
              <a:t>1</a:t>
            </a:r>
          </a:p>
        </p:txBody>
      </p:sp>
      <p:sp>
        <p:nvSpPr>
          <p:cNvPr id="225" name="TextBox 224"/>
          <p:cNvSpPr txBox="1"/>
          <p:nvPr/>
        </p:nvSpPr>
        <p:spPr>
          <a:xfrm>
            <a:off x="8269132" y="2732495"/>
            <a:ext cx="99595" cy="169277"/>
          </a:xfrm>
          <a:prstGeom prst="rect">
            <a:avLst/>
          </a:prstGeom>
          <a:noFill/>
        </p:spPr>
        <p:txBody>
          <a:bodyPr wrap="square" rtlCol="0">
            <a:spAutoFit/>
          </a:bodyPr>
          <a:lstStyle/>
          <a:p>
            <a:r>
              <a:rPr lang="en-GB" sz="500" dirty="0"/>
              <a:t>2</a:t>
            </a:r>
          </a:p>
        </p:txBody>
      </p:sp>
      <p:sp>
        <p:nvSpPr>
          <p:cNvPr id="226" name="TextBox 225"/>
          <p:cNvSpPr txBox="1"/>
          <p:nvPr/>
        </p:nvSpPr>
        <p:spPr>
          <a:xfrm>
            <a:off x="8550420" y="2732495"/>
            <a:ext cx="99595" cy="169277"/>
          </a:xfrm>
          <a:prstGeom prst="rect">
            <a:avLst/>
          </a:prstGeom>
          <a:noFill/>
        </p:spPr>
        <p:txBody>
          <a:bodyPr wrap="square" rtlCol="0">
            <a:spAutoFit/>
          </a:bodyPr>
          <a:lstStyle/>
          <a:p>
            <a:r>
              <a:rPr lang="en-GB" sz="500" dirty="0"/>
              <a:t>3</a:t>
            </a:r>
          </a:p>
        </p:txBody>
      </p:sp>
      <p:sp>
        <p:nvSpPr>
          <p:cNvPr id="227" name="TextBox 226"/>
          <p:cNvSpPr txBox="1"/>
          <p:nvPr/>
        </p:nvSpPr>
        <p:spPr>
          <a:xfrm>
            <a:off x="8832842" y="2732495"/>
            <a:ext cx="99595" cy="169277"/>
          </a:xfrm>
          <a:prstGeom prst="rect">
            <a:avLst/>
          </a:prstGeom>
          <a:noFill/>
        </p:spPr>
        <p:txBody>
          <a:bodyPr wrap="square" rtlCol="0">
            <a:spAutoFit/>
          </a:bodyPr>
          <a:lstStyle/>
          <a:p>
            <a:r>
              <a:rPr lang="en-GB" sz="500" dirty="0"/>
              <a:t>4</a:t>
            </a:r>
          </a:p>
        </p:txBody>
      </p:sp>
      <p:sp>
        <p:nvSpPr>
          <p:cNvPr id="228" name="TextBox 227"/>
          <p:cNvSpPr txBox="1"/>
          <p:nvPr/>
        </p:nvSpPr>
        <p:spPr>
          <a:xfrm>
            <a:off x="9112390" y="2732495"/>
            <a:ext cx="99595" cy="169277"/>
          </a:xfrm>
          <a:prstGeom prst="rect">
            <a:avLst/>
          </a:prstGeom>
          <a:noFill/>
        </p:spPr>
        <p:txBody>
          <a:bodyPr wrap="square" rtlCol="0">
            <a:spAutoFit/>
          </a:bodyPr>
          <a:lstStyle/>
          <a:p>
            <a:r>
              <a:rPr lang="en-GB" sz="500" dirty="0"/>
              <a:t>5</a:t>
            </a:r>
          </a:p>
        </p:txBody>
      </p:sp>
      <p:sp>
        <p:nvSpPr>
          <p:cNvPr id="229" name="TextBox 228"/>
          <p:cNvSpPr txBox="1"/>
          <p:nvPr/>
        </p:nvSpPr>
        <p:spPr>
          <a:xfrm>
            <a:off x="9390148" y="2732495"/>
            <a:ext cx="99595" cy="169277"/>
          </a:xfrm>
          <a:prstGeom prst="rect">
            <a:avLst/>
          </a:prstGeom>
          <a:noFill/>
        </p:spPr>
        <p:txBody>
          <a:bodyPr wrap="square" rtlCol="0">
            <a:spAutoFit/>
          </a:bodyPr>
          <a:lstStyle/>
          <a:p>
            <a:r>
              <a:rPr lang="en-GB" sz="500" dirty="0"/>
              <a:t>6</a:t>
            </a:r>
          </a:p>
        </p:txBody>
      </p:sp>
      <p:sp>
        <p:nvSpPr>
          <p:cNvPr id="230" name="TextBox 229"/>
          <p:cNvSpPr txBox="1"/>
          <p:nvPr/>
        </p:nvSpPr>
        <p:spPr>
          <a:xfrm>
            <a:off x="9675987" y="2732495"/>
            <a:ext cx="99595" cy="169277"/>
          </a:xfrm>
          <a:prstGeom prst="rect">
            <a:avLst/>
          </a:prstGeom>
          <a:noFill/>
        </p:spPr>
        <p:txBody>
          <a:bodyPr wrap="square" rtlCol="0">
            <a:spAutoFit/>
          </a:bodyPr>
          <a:lstStyle/>
          <a:p>
            <a:r>
              <a:rPr lang="en-GB" sz="500" dirty="0"/>
              <a:t>7</a:t>
            </a:r>
          </a:p>
        </p:txBody>
      </p:sp>
      <p:sp>
        <p:nvSpPr>
          <p:cNvPr id="231" name="TextBox 230"/>
          <p:cNvSpPr txBox="1"/>
          <p:nvPr/>
        </p:nvSpPr>
        <p:spPr>
          <a:xfrm>
            <a:off x="9963964" y="2732495"/>
            <a:ext cx="99595" cy="169277"/>
          </a:xfrm>
          <a:prstGeom prst="rect">
            <a:avLst/>
          </a:prstGeom>
          <a:noFill/>
        </p:spPr>
        <p:txBody>
          <a:bodyPr wrap="square" rtlCol="0">
            <a:spAutoFit/>
          </a:bodyPr>
          <a:lstStyle/>
          <a:p>
            <a:r>
              <a:rPr lang="en-GB" sz="500" dirty="0"/>
              <a:t>8</a:t>
            </a:r>
          </a:p>
        </p:txBody>
      </p:sp>
      <p:sp>
        <p:nvSpPr>
          <p:cNvPr id="233" name="TextBox 232"/>
          <p:cNvSpPr txBox="1"/>
          <p:nvPr/>
        </p:nvSpPr>
        <p:spPr>
          <a:xfrm>
            <a:off x="8136969" y="3072804"/>
            <a:ext cx="355772" cy="169277"/>
          </a:xfrm>
          <a:prstGeom prst="rect">
            <a:avLst/>
          </a:prstGeom>
          <a:noFill/>
        </p:spPr>
        <p:txBody>
          <a:bodyPr wrap="square" rtlCol="0">
            <a:spAutoFit/>
          </a:bodyPr>
          <a:lstStyle/>
          <a:p>
            <a:pPr algn="ctr"/>
            <a:r>
              <a:rPr lang="en-GB" sz="500" dirty="0"/>
              <a:t>$200</a:t>
            </a:r>
          </a:p>
        </p:txBody>
      </p:sp>
      <p:cxnSp>
        <p:nvCxnSpPr>
          <p:cNvPr id="239" name="Straight Connector 238"/>
          <p:cNvCxnSpPr/>
          <p:nvPr/>
        </p:nvCxnSpPr>
        <p:spPr>
          <a:xfrm>
            <a:off x="7743548" y="3784286"/>
            <a:ext cx="22723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p:nvPr/>
        </p:nvCxnSpPr>
        <p:spPr>
          <a:xfrm>
            <a:off x="8594751" y="3784286"/>
            <a:ext cx="0" cy="564369"/>
          </a:xfrm>
          <a:prstGeom prst="straightConnector1">
            <a:avLst/>
          </a:prstGeom>
          <a:ln w="12700">
            <a:solidFill>
              <a:schemeClr val="tx1"/>
            </a:solidFill>
            <a:prstDash val="solid"/>
            <a:tailEnd type="triangle" w="sm" len="sm"/>
          </a:ln>
        </p:spPr>
        <p:style>
          <a:lnRef idx="1">
            <a:schemeClr val="accent1"/>
          </a:lnRef>
          <a:fillRef idx="0">
            <a:schemeClr val="accent1"/>
          </a:fillRef>
          <a:effectRef idx="0">
            <a:schemeClr val="accent1"/>
          </a:effectRef>
          <a:fontRef idx="minor">
            <a:schemeClr val="tx1"/>
          </a:fontRef>
        </p:style>
      </p:cxnSp>
      <p:sp>
        <p:nvSpPr>
          <p:cNvPr id="244" name="TextBox 243"/>
          <p:cNvSpPr txBox="1"/>
          <p:nvPr/>
        </p:nvSpPr>
        <p:spPr>
          <a:xfrm>
            <a:off x="7697301" y="3639043"/>
            <a:ext cx="99595" cy="169277"/>
          </a:xfrm>
          <a:prstGeom prst="rect">
            <a:avLst/>
          </a:prstGeom>
          <a:noFill/>
        </p:spPr>
        <p:txBody>
          <a:bodyPr wrap="square" rtlCol="0">
            <a:spAutoFit/>
          </a:bodyPr>
          <a:lstStyle/>
          <a:p>
            <a:r>
              <a:rPr lang="en-GB" sz="500" dirty="0"/>
              <a:t>0</a:t>
            </a:r>
          </a:p>
        </p:txBody>
      </p:sp>
      <p:sp>
        <p:nvSpPr>
          <p:cNvPr id="245" name="TextBox 244"/>
          <p:cNvSpPr txBox="1"/>
          <p:nvPr/>
        </p:nvSpPr>
        <p:spPr>
          <a:xfrm>
            <a:off x="7983990" y="3639043"/>
            <a:ext cx="99595" cy="169277"/>
          </a:xfrm>
          <a:prstGeom prst="rect">
            <a:avLst/>
          </a:prstGeom>
          <a:noFill/>
        </p:spPr>
        <p:txBody>
          <a:bodyPr wrap="square" rtlCol="0">
            <a:spAutoFit/>
          </a:bodyPr>
          <a:lstStyle/>
          <a:p>
            <a:r>
              <a:rPr lang="en-GB" sz="500" dirty="0"/>
              <a:t>1</a:t>
            </a:r>
          </a:p>
        </p:txBody>
      </p:sp>
      <p:sp>
        <p:nvSpPr>
          <p:cNvPr id="246" name="TextBox 245"/>
          <p:cNvSpPr txBox="1"/>
          <p:nvPr/>
        </p:nvSpPr>
        <p:spPr>
          <a:xfrm>
            <a:off x="8269132" y="3639043"/>
            <a:ext cx="99595" cy="169277"/>
          </a:xfrm>
          <a:prstGeom prst="rect">
            <a:avLst/>
          </a:prstGeom>
          <a:noFill/>
        </p:spPr>
        <p:txBody>
          <a:bodyPr wrap="square" rtlCol="0">
            <a:spAutoFit/>
          </a:bodyPr>
          <a:lstStyle/>
          <a:p>
            <a:r>
              <a:rPr lang="en-GB" sz="500" dirty="0"/>
              <a:t>2</a:t>
            </a:r>
          </a:p>
        </p:txBody>
      </p:sp>
      <p:sp>
        <p:nvSpPr>
          <p:cNvPr id="247" name="TextBox 246"/>
          <p:cNvSpPr txBox="1"/>
          <p:nvPr/>
        </p:nvSpPr>
        <p:spPr>
          <a:xfrm>
            <a:off x="8550420" y="3639043"/>
            <a:ext cx="99595" cy="169277"/>
          </a:xfrm>
          <a:prstGeom prst="rect">
            <a:avLst/>
          </a:prstGeom>
          <a:noFill/>
        </p:spPr>
        <p:txBody>
          <a:bodyPr wrap="square" rtlCol="0">
            <a:spAutoFit/>
          </a:bodyPr>
          <a:lstStyle/>
          <a:p>
            <a:r>
              <a:rPr lang="en-GB" sz="500" dirty="0"/>
              <a:t>3</a:t>
            </a:r>
          </a:p>
        </p:txBody>
      </p:sp>
      <p:sp>
        <p:nvSpPr>
          <p:cNvPr id="248" name="TextBox 247"/>
          <p:cNvSpPr txBox="1"/>
          <p:nvPr/>
        </p:nvSpPr>
        <p:spPr>
          <a:xfrm>
            <a:off x="8832842" y="3639043"/>
            <a:ext cx="99595" cy="169277"/>
          </a:xfrm>
          <a:prstGeom prst="rect">
            <a:avLst/>
          </a:prstGeom>
          <a:noFill/>
        </p:spPr>
        <p:txBody>
          <a:bodyPr wrap="square" rtlCol="0">
            <a:spAutoFit/>
          </a:bodyPr>
          <a:lstStyle/>
          <a:p>
            <a:r>
              <a:rPr lang="en-GB" sz="500" dirty="0"/>
              <a:t>4</a:t>
            </a:r>
          </a:p>
        </p:txBody>
      </p:sp>
      <p:sp>
        <p:nvSpPr>
          <p:cNvPr id="249" name="TextBox 248"/>
          <p:cNvSpPr txBox="1"/>
          <p:nvPr/>
        </p:nvSpPr>
        <p:spPr>
          <a:xfrm>
            <a:off x="9112390" y="3639043"/>
            <a:ext cx="99595" cy="169277"/>
          </a:xfrm>
          <a:prstGeom prst="rect">
            <a:avLst/>
          </a:prstGeom>
          <a:noFill/>
        </p:spPr>
        <p:txBody>
          <a:bodyPr wrap="square" rtlCol="0">
            <a:spAutoFit/>
          </a:bodyPr>
          <a:lstStyle/>
          <a:p>
            <a:r>
              <a:rPr lang="en-GB" sz="500" dirty="0"/>
              <a:t>5</a:t>
            </a:r>
          </a:p>
        </p:txBody>
      </p:sp>
      <p:sp>
        <p:nvSpPr>
          <p:cNvPr id="250" name="TextBox 249"/>
          <p:cNvSpPr txBox="1"/>
          <p:nvPr/>
        </p:nvSpPr>
        <p:spPr>
          <a:xfrm>
            <a:off x="9390148" y="3639043"/>
            <a:ext cx="99595" cy="169277"/>
          </a:xfrm>
          <a:prstGeom prst="rect">
            <a:avLst/>
          </a:prstGeom>
          <a:noFill/>
        </p:spPr>
        <p:txBody>
          <a:bodyPr wrap="square" rtlCol="0">
            <a:spAutoFit/>
          </a:bodyPr>
          <a:lstStyle/>
          <a:p>
            <a:r>
              <a:rPr lang="en-GB" sz="500" dirty="0"/>
              <a:t>6</a:t>
            </a:r>
          </a:p>
        </p:txBody>
      </p:sp>
      <p:sp>
        <p:nvSpPr>
          <p:cNvPr id="251" name="TextBox 250"/>
          <p:cNvSpPr txBox="1"/>
          <p:nvPr/>
        </p:nvSpPr>
        <p:spPr>
          <a:xfrm>
            <a:off x="9675987" y="3639043"/>
            <a:ext cx="99595" cy="169277"/>
          </a:xfrm>
          <a:prstGeom prst="rect">
            <a:avLst/>
          </a:prstGeom>
          <a:noFill/>
        </p:spPr>
        <p:txBody>
          <a:bodyPr wrap="square" rtlCol="0">
            <a:spAutoFit/>
          </a:bodyPr>
          <a:lstStyle/>
          <a:p>
            <a:r>
              <a:rPr lang="en-GB" sz="500" dirty="0"/>
              <a:t>7</a:t>
            </a:r>
          </a:p>
        </p:txBody>
      </p:sp>
      <p:sp>
        <p:nvSpPr>
          <p:cNvPr id="252" name="TextBox 251"/>
          <p:cNvSpPr txBox="1"/>
          <p:nvPr/>
        </p:nvSpPr>
        <p:spPr>
          <a:xfrm>
            <a:off x="9963964" y="3639043"/>
            <a:ext cx="99595" cy="169277"/>
          </a:xfrm>
          <a:prstGeom prst="rect">
            <a:avLst/>
          </a:prstGeom>
          <a:noFill/>
        </p:spPr>
        <p:txBody>
          <a:bodyPr wrap="square" rtlCol="0">
            <a:spAutoFit/>
          </a:bodyPr>
          <a:lstStyle/>
          <a:p>
            <a:r>
              <a:rPr lang="en-GB" sz="500" dirty="0"/>
              <a:t>8</a:t>
            </a:r>
          </a:p>
        </p:txBody>
      </p:sp>
      <p:sp>
        <p:nvSpPr>
          <p:cNvPr id="255" name="TextBox 254"/>
          <p:cNvSpPr txBox="1"/>
          <p:nvPr/>
        </p:nvSpPr>
        <p:spPr>
          <a:xfrm>
            <a:off x="8422332" y="4353482"/>
            <a:ext cx="355772" cy="169277"/>
          </a:xfrm>
          <a:prstGeom prst="rect">
            <a:avLst/>
          </a:prstGeom>
          <a:noFill/>
        </p:spPr>
        <p:txBody>
          <a:bodyPr wrap="square" rtlCol="0">
            <a:spAutoFit/>
          </a:bodyPr>
          <a:lstStyle/>
          <a:p>
            <a:pPr algn="ctr"/>
            <a:r>
              <a:rPr lang="en-GB" sz="500" dirty="0"/>
              <a:t>$500</a:t>
            </a:r>
          </a:p>
        </p:txBody>
      </p:sp>
      <p:cxnSp>
        <p:nvCxnSpPr>
          <p:cNvPr id="260" name="Straight Connector 259"/>
          <p:cNvCxnSpPr/>
          <p:nvPr/>
        </p:nvCxnSpPr>
        <p:spPr>
          <a:xfrm>
            <a:off x="7743548" y="4668620"/>
            <a:ext cx="22723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4" name="Straight Arrow Connector 263"/>
          <p:cNvCxnSpPr/>
          <p:nvPr/>
        </p:nvCxnSpPr>
        <p:spPr>
          <a:xfrm>
            <a:off x="9727922" y="4668620"/>
            <a:ext cx="0" cy="209744"/>
          </a:xfrm>
          <a:prstGeom prst="straightConnector1">
            <a:avLst/>
          </a:prstGeom>
          <a:ln w="12700">
            <a:solidFill>
              <a:schemeClr val="tx1"/>
            </a:solidFill>
            <a:prstDash val="solid"/>
            <a:tailEnd type="triangle" w="sm" len="sm"/>
          </a:ln>
        </p:spPr>
        <p:style>
          <a:lnRef idx="1">
            <a:schemeClr val="accent1"/>
          </a:lnRef>
          <a:fillRef idx="0">
            <a:schemeClr val="accent1"/>
          </a:fillRef>
          <a:effectRef idx="0">
            <a:schemeClr val="accent1"/>
          </a:effectRef>
          <a:fontRef idx="minor">
            <a:schemeClr val="tx1"/>
          </a:fontRef>
        </p:style>
      </p:cxnSp>
      <p:sp>
        <p:nvSpPr>
          <p:cNvPr id="265" name="TextBox 264"/>
          <p:cNvSpPr txBox="1"/>
          <p:nvPr/>
        </p:nvSpPr>
        <p:spPr>
          <a:xfrm>
            <a:off x="7697301" y="4523377"/>
            <a:ext cx="99595" cy="169277"/>
          </a:xfrm>
          <a:prstGeom prst="rect">
            <a:avLst/>
          </a:prstGeom>
          <a:noFill/>
        </p:spPr>
        <p:txBody>
          <a:bodyPr wrap="square" rtlCol="0">
            <a:spAutoFit/>
          </a:bodyPr>
          <a:lstStyle/>
          <a:p>
            <a:r>
              <a:rPr lang="en-GB" sz="500" dirty="0"/>
              <a:t>0</a:t>
            </a:r>
          </a:p>
        </p:txBody>
      </p:sp>
      <p:sp>
        <p:nvSpPr>
          <p:cNvPr id="266" name="TextBox 265"/>
          <p:cNvSpPr txBox="1"/>
          <p:nvPr/>
        </p:nvSpPr>
        <p:spPr>
          <a:xfrm>
            <a:off x="7983990" y="4523377"/>
            <a:ext cx="99595" cy="169277"/>
          </a:xfrm>
          <a:prstGeom prst="rect">
            <a:avLst/>
          </a:prstGeom>
          <a:noFill/>
        </p:spPr>
        <p:txBody>
          <a:bodyPr wrap="square" rtlCol="0">
            <a:spAutoFit/>
          </a:bodyPr>
          <a:lstStyle/>
          <a:p>
            <a:r>
              <a:rPr lang="en-GB" sz="500" dirty="0"/>
              <a:t>1</a:t>
            </a:r>
          </a:p>
        </p:txBody>
      </p:sp>
      <p:sp>
        <p:nvSpPr>
          <p:cNvPr id="267" name="TextBox 266"/>
          <p:cNvSpPr txBox="1"/>
          <p:nvPr/>
        </p:nvSpPr>
        <p:spPr>
          <a:xfrm>
            <a:off x="8269132" y="4523377"/>
            <a:ext cx="99595" cy="169277"/>
          </a:xfrm>
          <a:prstGeom prst="rect">
            <a:avLst/>
          </a:prstGeom>
          <a:noFill/>
        </p:spPr>
        <p:txBody>
          <a:bodyPr wrap="square" rtlCol="0">
            <a:spAutoFit/>
          </a:bodyPr>
          <a:lstStyle/>
          <a:p>
            <a:r>
              <a:rPr lang="en-GB" sz="500" dirty="0"/>
              <a:t>2</a:t>
            </a:r>
          </a:p>
        </p:txBody>
      </p:sp>
      <p:sp>
        <p:nvSpPr>
          <p:cNvPr id="268" name="TextBox 267"/>
          <p:cNvSpPr txBox="1"/>
          <p:nvPr/>
        </p:nvSpPr>
        <p:spPr>
          <a:xfrm>
            <a:off x="8550420" y="4523377"/>
            <a:ext cx="99595" cy="169277"/>
          </a:xfrm>
          <a:prstGeom prst="rect">
            <a:avLst/>
          </a:prstGeom>
          <a:noFill/>
        </p:spPr>
        <p:txBody>
          <a:bodyPr wrap="square" rtlCol="0">
            <a:spAutoFit/>
          </a:bodyPr>
          <a:lstStyle/>
          <a:p>
            <a:r>
              <a:rPr lang="en-GB" sz="500" dirty="0"/>
              <a:t>3</a:t>
            </a:r>
          </a:p>
        </p:txBody>
      </p:sp>
      <p:sp>
        <p:nvSpPr>
          <p:cNvPr id="269" name="TextBox 268"/>
          <p:cNvSpPr txBox="1"/>
          <p:nvPr/>
        </p:nvSpPr>
        <p:spPr>
          <a:xfrm>
            <a:off x="8832842" y="4523377"/>
            <a:ext cx="99595" cy="169277"/>
          </a:xfrm>
          <a:prstGeom prst="rect">
            <a:avLst/>
          </a:prstGeom>
          <a:noFill/>
        </p:spPr>
        <p:txBody>
          <a:bodyPr wrap="square" rtlCol="0">
            <a:spAutoFit/>
          </a:bodyPr>
          <a:lstStyle/>
          <a:p>
            <a:r>
              <a:rPr lang="en-GB" sz="500" dirty="0"/>
              <a:t>4</a:t>
            </a:r>
          </a:p>
        </p:txBody>
      </p:sp>
      <p:sp>
        <p:nvSpPr>
          <p:cNvPr id="270" name="TextBox 269"/>
          <p:cNvSpPr txBox="1"/>
          <p:nvPr/>
        </p:nvSpPr>
        <p:spPr>
          <a:xfrm>
            <a:off x="9112390" y="4523377"/>
            <a:ext cx="99595" cy="169277"/>
          </a:xfrm>
          <a:prstGeom prst="rect">
            <a:avLst/>
          </a:prstGeom>
          <a:noFill/>
        </p:spPr>
        <p:txBody>
          <a:bodyPr wrap="square" rtlCol="0">
            <a:spAutoFit/>
          </a:bodyPr>
          <a:lstStyle/>
          <a:p>
            <a:r>
              <a:rPr lang="en-GB" sz="500" dirty="0"/>
              <a:t>5</a:t>
            </a:r>
          </a:p>
        </p:txBody>
      </p:sp>
      <p:sp>
        <p:nvSpPr>
          <p:cNvPr id="271" name="TextBox 270"/>
          <p:cNvSpPr txBox="1"/>
          <p:nvPr/>
        </p:nvSpPr>
        <p:spPr>
          <a:xfrm>
            <a:off x="9390148" y="4523377"/>
            <a:ext cx="99595" cy="169277"/>
          </a:xfrm>
          <a:prstGeom prst="rect">
            <a:avLst/>
          </a:prstGeom>
          <a:noFill/>
        </p:spPr>
        <p:txBody>
          <a:bodyPr wrap="square" rtlCol="0">
            <a:spAutoFit/>
          </a:bodyPr>
          <a:lstStyle/>
          <a:p>
            <a:r>
              <a:rPr lang="en-GB" sz="500" dirty="0"/>
              <a:t>6</a:t>
            </a:r>
          </a:p>
        </p:txBody>
      </p:sp>
      <p:sp>
        <p:nvSpPr>
          <p:cNvPr id="272" name="TextBox 271"/>
          <p:cNvSpPr txBox="1"/>
          <p:nvPr/>
        </p:nvSpPr>
        <p:spPr>
          <a:xfrm>
            <a:off x="9675987" y="4523377"/>
            <a:ext cx="99595" cy="169277"/>
          </a:xfrm>
          <a:prstGeom prst="rect">
            <a:avLst/>
          </a:prstGeom>
          <a:noFill/>
        </p:spPr>
        <p:txBody>
          <a:bodyPr wrap="square" rtlCol="0">
            <a:spAutoFit/>
          </a:bodyPr>
          <a:lstStyle/>
          <a:p>
            <a:r>
              <a:rPr lang="en-GB" sz="500" dirty="0"/>
              <a:t>7</a:t>
            </a:r>
          </a:p>
        </p:txBody>
      </p:sp>
      <p:sp>
        <p:nvSpPr>
          <p:cNvPr id="273" name="TextBox 272"/>
          <p:cNvSpPr txBox="1"/>
          <p:nvPr/>
        </p:nvSpPr>
        <p:spPr>
          <a:xfrm>
            <a:off x="9963964" y="4523377"/>
            <a:ext cx="99595" cy="169277"/>
          </a:xfrm>
          <a:prstGeom prst="rect">
            <a:avLst/>
          </a:prstGeom>
          <a:noFill/>
        </p:spPr>
        <p:txBody>
          <a:bodyPr wrap="square" rtlCol="0">
            <a:spAutoFit/>
          </a:bodyPr>
          <a:lstStyle/>
          <a:p>
            <a:r>
              <a:rPr lang="en-GB" sz="500" dirty="0"/>
              <a:t>8</a:t>
            </a:r>
          </a:p>
        </p:txBody>
      </p:sp>
      <p:sp>
        <p:nvSpPr>
          <p:cNvPr id="277" name="TextBox 276"/>
          <p:cNvSpPr txBox="1"/>
          <p:nvPr/>
        </p:nvSpPr>
        <p:spPr>
          <a:xfrm>
            <a:off x="9551521" y="4892625"/>
            <a:ext cx="355772" cy="169277"/>
          </a:xfrm>
          <a:prstGeom prst="rect">
            <a:avLst/>
          </a:prstGeom>
          <a:noFill/>
        </p:spPr>
        <p:txBody>
          <a:bodyPr wrap="square" rtlCol="0">
            <a:spAutoFit/>
          </a:bodyPr>
          <a:lstStyle/>
          <a:p>
            <a:pPr algn="ctr"/>
            <a:r>
              <a:rPr lang="en-GB" sz="500" dirty="0"/>
              <a:t>$200</a:t>
            </a:r>
          </a:p>
        </p:txBody>
      </p:sp>
      <p:cxnSp>
        <p:nvCxnSpPr>
          <p:cNvPr id="281" name="Straight Connector 280"/>
          <p:cNvCxnSpPr/>
          <p:nvPr/>
        </p:nvCxnSpPr>
        <p:spPr>
          <a:xfrm>
            <a:off x="7743548" y="5621121"/>
            <a:ext cx="22723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7697301" y="5475878"/>
            <a:ext cx="99595" cy="169277"/>
          </a:xfrm>
          <a:prstGeom prst="rect">
            <a:avLst/>
          </a:prstGeom>
          <a:noFill/>
        </p:spPr>
        <p:txBody>
          <a:bodyPr wrap="square" rtlCol="0">
            <a:spAutoFit/>
          </a:bodyPr>
          <a:lstStyle/>
          <a:p>
            <a:r>
              <a:rPr lang="en-GB" sz="500" dirty="0"/>
              <a:t>0</a:t>
            </a:r>
          </a:p>
        </p:txBody>
      </p:sp>
      <p:sp>
        <p:nvSpPr>
          <p:cNvPr id="287" name="TextBox 286"/>
          <p:cNvSpPr txBox="1"/>
          <p:nvPr/>
        </p:nvSpPr>
        <p:spPr>
          <a:xfrm>
            <a:off x="7983990" y="5475878"/>
            <a:ext cx="99595" cy="169277"/>
          </a:xfrm>
          <a:prstGeom prst="rect">
            <a:avLst/>
          </a:prstGeom>
          <a:noFill/>
        </p:spPr>
        <p:txBody>
          <a:bodyPr wrap="square" rtlCol="0">
            <a:spAutoFit/>
          </a:bodyPr>
          <a:lstStyle/>
          <a:p>
            <a:r>
              <a:rPr lang="en-GB" sz="500" dirty="0"/>
              <a:t>1</a:t>
            </a:r>
          </a:p>
        </p:txBody>
      </p:sp>
      <p:sp>
        <p:nvSpPr>
          <p:cNvPr id="288" name="TextBox 287"/>
          <p:cNvSpPr txBox="1"/>
          <p:nvPr/>
        </p:nvSpPr>
        <p:spPr>
          <a:xfrm>
            <a:off x="8269132" y="5475878"/>
            <a:ext cx="99595" cy="169277"/>
          </a:xfrm>
          <a:prstGeom prst="rect">
            <a:avLst/>
          </a:prstGeom>
          <a:noFill/>
        </p:spPr>
        <p:txBody>
          <a:bodyPr wrap="square" rtlCol="0">
            <a:spAutoFit/>
          </a:bodyPr>
          <a:lstStyle/>
          <a:p>
            <a:r>
              <a:rPr lang="en-GB" sz="500" dirty="0"/>
              <a:t>2</a:t>
            </a:r>
          </a:p>
        </p:txBody>
      </p:sp>
      <p:sp>
        <p:nvSpPr>
          <p:cNvPr id="289" name="TextBox 288"/>
          <p:cNvSpPr txBox="1"/>
          <p:nvPr/>
        </p:nvSpPr>
        <p:spPr>
          <a:xfrm>
            <a:off x="8550420" y="5475878"/>
            <a:ext cx="99595" cy="169277"/>
          </a:xfrm>
          <a:prstGeom prst="rect">
            <a:avLst/>
          </a:prstGeom>
          <a:noFill/>
        </p:spPr>
        <p:txBody>
          <a:bodyPr wrap="square" rtlCol="0">
            <a:spAutoFit/>
          </a:bodyPr>
          <a:lstStyle/>
          <a:p>
            <a:r>
              <a:rPr lang="en-GB" sz="500" dirty="0"/>
              <a:t>3</a:t>
            </a:r>
          </a:p>
        </p:txBody>
      </p:sp>
      <p:sp>
        <p:nvSpPr>
          <p:cNvPr id="290" name="TextBox 289"/>
          <p:cNvSpPr txBox="1"/>
          <p:nvPr/>
        </p:nvSpPr>
        <p:spPr>
          <a:xfrm>
            <a:off x="8832842" y="5475878"/>
            <a:ext cx="99595" cy="169277"/>
          </a:xfrm>
          <a:prstGeom prst="rect">
            <a:avLst/>
          </a:prstGeom>
          <a:noFill/>
        </p:spPr>
        <p:txBody>
          <a:bodyPr wrap="square" rtlCol="0">
            <a:spAutoFit/>
          </a:bodyPr>
          <a:lstStyle/>
          <a:p>
            <a:r>
              <a:rPr lang="en-GB" sz="500" dirty="0"/>
              <a:t>4</a:t>
            </a:r>
          </a:p>
        </p:txBody>
      </p:sp>
      <p:sp>
        <p:nvSpPr>
          <p:cNvPr id="291" name="TextBox 290"/>
          <p:cNvSpPr txBox="1"/>
          <p:nvPr/>
        </p:nvSpPr>
        <p:spPr>
          <a:xfrm>
            <a:off x="9112390" y="5475878"/>
            <a:ext cx="99595" cy="169277"/>
          </a:xfrm>
          <a:prstGeom prst="rect">
            <a:avLst/>
          </a:prstGeom>
          <a:noFill/>
        </p:spPr>
        <p:txBody>
          <a:bodyPr wrap="square" rtlCol="0">
            <a:spAutoFit/>
          </a:bodyPr>
          <a:lstStyle/>
          <a:p>
            <a:r>
              <a:rPr lang="en-GB" sz="500" dirty="0"/>
              <a:t>5</a:t>
            </a:r>
          </a:p>
        </p:txBody>
      </p:sp>
      <p:sp>
        <p:nvSpPr>
          <p:cNvPr id="292" name="TextBox 291"/>
          <p:cNvSpPr txBox="1"/>
          <p:nvPr/>
        </p:nvSpPr>
        <p:spPr>
          <a:xfrm>
            <a:off x="9390148" y="5475878"/>
            <a:ext cx="99595" cy="169277"/>
          </a:xfrm>
          <a:prstGeom prst="rect">
            <a:avLst/>
          </a:prstGeom>
          <a:noFill/>
        </p:spPr>
        <p:txBody>
          <a:bodyPr wrap="square" rtlCol="0">
            <a:spAutoFit/>
          </a:bodyPr>
          <a:lstStyle/>
          <a:p>
            <a:r>
              <a:rPr lang="en-GB" sz="500" dirty="0"/>
              <a:t>6</a:t>
            </a:r>
          </a:p>
        </p:txBody>
      </p:sp>
      <p:sp>
        <p:nvSpPr>
          <p:cNvPr id="293" name="TextBox 292"/>
          <p:cNvSpPr txBox="1"/>
          <p:nvPr/>
        </p:nvSpPr>
        <p:spPr>
          <a:xfrm>
            <a:off x="9675987" y="5475878"/>
            <a:ext cx="99595" cy="169277"/>
          </a:xfrm>
          <a:prstGeom prst="rect">
            <a:avLst/>
          </a:prstGeom>
          <a:noFill/>
        </p:spPr>
        <p:txBody>
          <a:bodyPr wrap="square" rtlCol="0">
            <a:spAutoFit/>
          </a:bodyPr>
          <a:lstStyle/>
          <a:p>
            <a:r>
              <a:rPr lang="en-GB" sz="500" dirty="0"/>
              <a:t>7</a:t>
            </a:r>
          </a:p>
        </p:txBody>
      </p:sp>
      <p:sp>
        <p:nvSpPr>
          <p:cNvPr id="294" name="TextBox 293"/>
          <p:cNvSpPr txBox="1"/>
          <p:nvPr/>
        </p:nvSpPr>
        <p:spPr>
          <a:xfrm>
            <a:off x="9963964" y="5475878"/>
            <a:ext cx="99595" cy="169277"/>
          </a:xfrm>
          <a:prstGeom prst="rect">
            <a:avLst/>
          </a:prstGeom>
          <a:noFill/>
        </p:spPr>
        <p:txBody>
          <a:bodyPr wrap="square" rtlCol="0">
            <a:spAutoFit/>
          </a:bodyPr>
          <a:lstStyle/>
          <a:p>
            <a:r>
              <a:rPr lang="en-GB" sz="500" dirty="0"/>
              <a:t>8</a:t>
            </a:r>
          </a:p>
        </p:txBody>
      </p:sp>
      <p:sp>
        <p:nvSpPr>
          <p:cNvPr id="299" name="TextBox 298"/>
          <p:cNvSpPr txBox="1"/>
          <p:nvPr/>
        </p:nvSpPr>
        <p:spPr>
          <a:xfrm>
            <a:off x="9846803" y="6076568"/>
            <a:ext cx="355772" cy="169277"/>
          </a:xfrm>
          <a:prstGeom prst="rect">
            <a:avLst/>
          </a:prstGeom>
          <a:noFill/>
        </p:spPr>
        <p:txBody>
          <a:bodyPr wrap="square" rtlCol="0">
            <a:spAutoFit/>
          </a:bodyPr>
          <a:lstStyle/>
          <a:p>
            <a:pPr algn="ctr"/>
            <a:r>
              <a:rPr lang="en-GB" sz="500" dirty="0"/>
              <a:t>$400</a:t>
            </a:r>
          </a:p>
        </p:txBody>
      </p:sp>
      <p:cxnSp>
        <p:nvCxnSpPr>
          <p:cNvPr id="300" name="Straight Arrow Connector 299"/>
          <p:cNvCxnSpPr/>
          <p:nvPr/>
        </p:nvCxnSpPr>
        <p:spPr>
          <a:xfrm>
            <a:off x="10013761" y="5621121"/>
            <a:ext cx="0" cy="448878"/>
          </a:xfrm>
          <a:prstGeom prst="straightConnector1">
            <a:avLst/>
          </a:prstGeom>
          <a:ln w="12700">
            <a:solidFill>
              <a:schemeClr val="tx1"/>
            </a:solidFill>
            <a:prstDash val="solid"/>
            <a:tailEnd type="triangle" w="sm" len="sm"/>
          </a:ln>
        </p:spPr>
        <p:style>
          <a:lnRef idx="1">
            <a:schemeClr val="accent1"/>
          </a:lnRef>
          <a:fillRef idx="0">
            <a:schemeClr val="accent1"/>
          </a:fillRef>
          <a:effectRef idx="0">
            <a:schemeClr val="accent1"/>
          </a:effectRef>
          <a:fontRef idx="minor">
            <a:schemeClr val="tx1"/>
          </a:fontRef>
        </p:style>
      </p:cxnSp>
      <p:sp>
        <p:nvSpPr>
          <p:cNvPr id="301" name="TextBox 300"/>
          <p:cNvSpPr txBox="1"/>
          <p:nvPr/>
        </p:nvSpPr>
        <p:spPr>
          <a:xfrm>
            <a:off x="8710447" y="3069848"/>
            <a:ext cx="338554" cy="461665"/>
          </a:xfrm>
          <a:prstGeom prst="rect">
            <a:avLst/>
          </a:prstGeom>
          <a:noFill/>
        </p:spPr>
        <p:txBody>
          <a:bodyPr wrap="square" rtlCol="0">
            <a:spAutoFit/>
          </a:bodyPr>
          <a:lstStyle/>
          <a:p>
            <a:r>
              <a:rPr lang="en-GB" sz="2400" dirty="0"/>
              <a:t>+</a:t>
            </a:r>
          </a:p>
        </p:txBody>
      </p:sp>
      <p:sp>
        <p:nvSpPr>
          <p:cNvPr id="302" name="TextBox 301"/>
          <p:cNvSpPr txBox="1"/>
          <p:nvPr/>
        </p:nvSpPr>
        <p:spPr>
          <a:xfrm>
            <a:off x="8710447" y="4151702"/>
            <a:ext cx="338554" cy="461665"/>
          </a:xfrm>
          <a:prstGeom prst="rect">
            <a:avLst/>
          </a:prstGeom>
          <a:noFill/>
        </p:spPr>
        <p:txBody>
          <a:bodyPr wrap="square" rtlCol="0">
            <a:spAutoFit/>
          </a:bodyPr>
          <a:lstStyle/>
          <a:p>
            <a:r>
              <a:rPr lang="en-GB" sz="2400" dirty="0"/>
              <a:t>+</a:t>
            </a:r>
          </a:p>
        </p:txBody>
      </p:sp>
      <p:sp>
        <p:nvSpPr>
          <p:cNvPr id="303" name="TextBox 302"/>
          <p:cNvSpPr txBox="1"/>
          <p:nvPr/>
        </p:nvSpPr>
        <p:spPr>
          <a:xfrm>
            <a:off x="8710447" y="5075150"/>
            <a:ext cx="338554" cy="461665"/>
          </a:xfrm>
          <a:prstGeom prst="rect">
            <a:avLst/>
          </a:prstGeom>
          <a:noFill/>
        </p:spPr>
        <p:txBody>
          <a:bodyPr wrap="square" rtlCol="0">
            <a:spAutoFit/>
          </a:bodyPr>
          <a:lstStyle/>
          <a:p>
            <a:r>
              <a:rPr lang="en-GB" sz="2400" dirty="0"/>
              <a:t>+</a:t>
            </a:r>
          </a:p>
        </p:txBody>
      </p:sp>
    </p:spTree>
    <p:extLst>
      <p:ext uri="{BB962C8B-B14F-4D97-AF65-F5344CB8AC3E}">
        <p14:creationId xmlns:p14="http://schemas.microsoft.com/office/powerpoint/2010/main" val="1079049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Solution 1 (cont’d)</a:t>
            </a:r>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7</a:t>
            </a:fld>
            <a:endParaRPr lang="en-GB"/>
          </a:p>
        </p:txBody>
      </p:sp>
      <p:cxnSp>
        <p:nvCxnSpPr>
          <p:cNvPr id="11" name="Straight Connector 10"/>
          <p:cNvCxnSpPr/>
          <p:nvPr/>
        </p:nvCxnSpPr>
        <p:spPr>
          <a:xfrm>
            <a:off x="838200" y="2966007"/>
            <a:ext cx="40227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32124" y="2966007"/>
            <a:ext cx="0" cy="1184310"/>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349271" y="2966007"/>
            <a:ext cx="0" cy="152422"/>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849580" y="2966007"/>
            <a:ext cx="0" cy="371308"/>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345078" y="2966007"/>
            <a:ext cx="0" cy="999099"/>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852602" y="2966007"/>
            <a:ext cx="0" cy="794646"/>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348101" y="2966007"/>
            <a:ext cx="0" cy="794646"/>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855626" y="2966007"/>
            <a:ext cx="0" cy="794646"/>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351124" y="2966007"/>
            <a:ext cx="0" cy="371308"/>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56329" y="2708884"/>
            <a:ext cx="176312" cy="261610"/>
          </a:xfrm>
          <a:prstGeom prst="rect">
            <a:avLst/>
          </a:prstGeom>
          <a:noFill/>
        </p:spPr>
        <p:txBody>
          <a:bodyPr wrap="square" rtlCol="0">
            <a:spAutoFit/>
          </a:bodyPr>
          <a:lstStyle/>
          <a:p>
            <a:r>
              <a:rPr lang="en-GB" sz="1100" dirty="0"/>
              <a:t>0</a:t>
            </a:r>
          </a:p>
        </p:txBody>
      </p:sp>
      <p:sp>
        <p:nvSpPr>
          <p:cNvPr id="31" name="TextBox 30"/>
          <p:cNvSpPr txBox="1"/>
          <p:nvPr/>
        </p:nvSpPr>
        <p:spPr>
          <a:xfrm>
            <a:off x="1263852" y="2708884"/>
            <a:ext cx="176312" cy="261610"/>
          </a:xfrm>
          <a:prstGeom prst="rect">
            <a:avLst/>
          </a:prstGeom>
          <a:noFill/>
        </p:spPr>
        <p:txBody>
          <a:bodyPr wrap="square" rtlCol="0">
            <a:spAutoFit/>
          </a:bodyPr>
          <a:lstStyle/>
          <a:p>
            <a:r>
              <a:rPr lang="en-GB" sz="1100" dirty="0"/>
              <a:t>1</a:t>
            </a:r>
          </a:p>
        </p:txBody>
      </p:sp>
      <p:sp>
        <p:nvSpPr>
          <p:cNvPr id="32" name="TextBox 31"/>
          <p:cNvSpPr txBox="1"/>
          <p:nvPr/>
        </p:nvSpPr>
        <p:spPr>
          <a:xfrm>
            <a:off x="1768638" y="2708884"/>
            <a:ext cx="176312" cy="261610"/>
          </a:xfrm>
          <a:prstGeom prst="rect">
            <a:avLst/>
          </a:prstGeom>
          <a:noFill/>
        </p:spPr>
        <p:txBody>
          <a:bodyPr wrap="square" rtlCol="0">
            <a:spAutoFit/>
          </a:bodyPr>
          <a:lstStyle/>
          <a:p>
            <a:r>
              <a:rPr lang="en-GB" sz="1100" dirty="0"/>
              <a:t>2</a:t>
            </a:r>
          </a:p>
        </p:txBody>
      </p:sp>
      <p:sp>
        <p:nvSpPr>
          <p:cNvPr id="33" name="TextBox 32"/>
          <p:cNvSpPr txBox="1"/>
          <p:nvPr/>
        </p:nvSpPr>
        <p:spPr>
          <a:xfrm>
            <a:off x="2266599" y="2708884"/>
            <a:ext cx="176312" cy="261610"/>
          </a:xfrm>
          <a:prstGeom prst="rect">
            <a:avLst/>
          </a:prstGeom>
          <a:noFill/>
        </p:spPr>
        <p:txBody>
          <a:bodyPr wrap="square" rtlCol="0">
            <a:spAutoFit/>
          </a:bodyPr>
          <a:lstStyle/>
          <a:p>
            <a:r>
              <a:rPr lang="en-GB" sz="1100" dirty="0"/>
              <a:t>3</a:t>
            </a:r>
          </a:p>
        </p:txBody>
      </p:sp>
      <p:sp>
        <p:nvSpPr>
          <p:cNvPr id="34" name="TextBox 33"/>
          <p:cNvSpPr txBox="1"/>
          <p:nvPr/>
        </p:nvSpPr>
        <p:spPr>
          <a:xfrm>
            <a:off x="2766570" y="2708884"/>
            <a:ext cx="176312" cy="261610"/>
          </a:xfrm>
          <a:prstGeom prst="rect">
            <a:avLst/>
          </a:prstGeom>
          <a:noFill/>
        </p:spPr>
        <p:txBody>
          <a:bodyPr wrap="square" rtlCol="0">
            <a:spAutoFit/>
          </a:bodyPr>
          <a:lstStyle/>
          <a:p>
            <a:r>
              <a:rPr lang="en-GB" sz="1100" dirty="0"/>
              <a:t>4</a:t>
            </a:r>
          </a:p>
        </p:txBody>
      </p:sp>
      <p:sp>
        <p:nvSpPr>
          <p:cNvPr id="35" name="TextBox 34"/>
          <p:cNvSpPr txBox="1"/>
          <p:nvPr/>
        </p:nvSpPr>
        <p:spPr>
          <a:xfrm>
            <a:off x="3261451" y="2708884"/>
            <a:ext cx="176312" cy="261610"/>
          </a:xfrm>
          <a:prstGeom prst="rect">
            <a:avLst/>
          </a:prstGeom>
          <a:noFill/>
        </p:spPr>
        <p:txBody>
          <a:bodyPr wrap="square" rtlCol="0">
            <a:spAutoFit/>
          </a:bodyPr>
          <a:lstStyle/>
          <a:p>
            <a:r>
              <a:rPr lang="en-GB" sz="1100" dirty="0"/>
              <a:t>5</a:t>
            </a:r>
          </a:p>
        </p:txBody>
      </p:sp>
      <p:sp>
        <p:nvSpPr>
          <p:cNvPr id="36" name="TextBox 35"/>
          <p:cNvSpPr txBox="1"/>
          <p:nvPr/>
        </p:nvSpPr>
        <p:spPr>
          <a:xfrm>
            <a:off x="3753164" y="2708884"/>
            <a:ext cx="176312" cy="261610"/>
          </a:xfrm>
          <a:prstGeom prst="rect">
            <a:avLst/>
          </a:prstGeom>
          <a:noFill/>
        </p:spPr>
        <p:txBody>
          <a:bodyPr wrap="square" rtlCol="0">
            <a:spAutoFit/>
          </a:bodyPr>
          <a:lstStyle/>
          <a:p>
            <a:r>
              <a:rPr lang="en-GB" sz="1100" dirty="0"/>
              <a:t>6</a:t>
            </a:r>
          </a:p>
        </p:txBody>
      </p:sp>
      <p:sp>
        <p:nvSpPr>
          <p:cNvPr id="37" name="TextBox 36"/>
          <p:cNvSpPr txBox="1"/>
          <p:nvPr/>
        </p:nvSpPr>
        <p:spPr>
          <a:xfrm>
            <a:off x="4259183" y="2708884"/>
            <a:ext cx="176312" cy="261610"/>
          </a:xfrm>
          <a:prstGeom prst="rect">
            <a:avLst/>
          </a:prstGeom>
          <a:noFill/>
        </p:spPr>
        <p:txBody>
          <a:bodyPr wrap="square" rtlCol="0">
            <a:spAutoFit/>
          </a:bodyPr>
          <a:lstStyle/>
          <a:p>
            <a:r>
              <a:rPr lang="en-GB" sz="1100" dirty="0"/>
              <a:t>7</a:t>
            </a:r>
          </a:p>
        </p:txBody>
      </p:sp>
      <p:sp>
        <p:nvSpPr>
          <p:cNvPr id="38" name="TextBox 37"/>
          <p:cNvSpPr txBox="1"/>
          <p:nvPr/>
        </p:nvSpPr>
        <p:spPr>
          <a:xfrm>
            <a:off x="4768987" y="2708884"/>
            <a:ext cx="176312" cy="261610"/>
          </a:xfrm>
          <a:prstGeom prst="rect">
            <a:avLst/>
          </a:prstGeom>
          <a:noFill/>
        </p:spPr>
        <p:txBody>
          <a:bodyPr wrap="square" rtlCol="0">
            <a:spAutoFit/>
          </a:bodyPr>
          <a:lstStyle/>
          <a:p>
            <a:r>
              <a:rPr lang="en-GB" sz="1100" dirty="0"/>
              <a:t>8</a:t>
            </a:r>
          </a:p>
        </p:txBody>
      </p:sp>
      <p:sp>
        <p:nvSpPr>
          <p:cNvPr id="39" name="TextBox 38"/>
          <p:cNvSpPr txBox="1"/>
          <p:nvPr/>
        </p:nvSpPr>
        <p:spPr>
          <a:xfrm>
            <a:off x="1037099" y="3121022"/>
            <a:ext cx="629820" cy="261610"/>
          </a:xfrm>
          <a:prstGeom prst="rect">
            <a:avLst/>
          </a:prstGeom>
          <a:noFill/>
        </p:spPr>
        <p:txBody>
          <a:bodyPr wrap="square" rtlCol="0">
            <a:spAutoFit/>
          </a:bodyPr>
          <a:lstStyle/>
          <a:p>
            <a:pPr algn="ctr"/>
            <a:r>
              <a:rPr lang="en-GB" sz="1100" dirty="0"/>
              <a:t>$100</a:t>
            </a:r>
          </a:p>
        </p:txBody>
      </p:sp>
      <p:sp>
        <p:nvSpPr>
          <p:cNvPr id="40" name="TextBox 39"/>
          <p:cNvSpPr txBox="1"/>
          <p:nvPr/>
        </p:nvSpPr>
        <p:spPr>
          <a:xfrm>
            <a:off x="1534670" y="3311332"/>
            <a:ext cx="629820" cy="261610"/>
          </a:xfrm>
          <a:prstGeom prst="rect">
            <a:avLst/>
          </a:prstGeom>
          <a:noFill/>
        </p:spPr>
        <p:txBody>
          <a:bodyPr wrap="square" rtlCol="0">
            <a:spAutoFit/>
          </a:bodyPr>
          <a:lstStyle/>
          <a:p>
            <a:pPr algn="ctr"/>
            <a:r>
              <a:rPr lang="en-GB" sz="1100" dirty="0"/>
              <a:t>$200</a:t>
            </a:r>
          </a:p>
        </p:txBody>
      </p:sp>
      <p:sp>
        <p:nvSpPr>
          <p:cNvPr id="41" name="TextBox 40"/>
          <p:cNvSpPr txBox="1"/>
          <p:nvPr/>
        </p:nvSpPr>
        <p:spPr>
          <a:xfrm>
            <a:off x="2039846" y="3973652"/>
            <a:ext cx="629820" cy="261610"/>
          </a:xfrm>
          <a:prstGeom prst="rect">
            <a:avLst/>
          </a:prstGeom>
          <a:noFill/>
        </p:spPr>
        <p:txBody>
          <a:bodyPr wrap="square" rtlCol="0">
            <a:spAutoFit/>
          </a:bodyPr>
          <a:lstStyle/>
          <a:p>
            <a:pPr algn="ctr"/>
            <a:r>
              <a:rPr lang="en-GB" sz="1100" dirty="0"/>
              <a:t>$500</a:t>
            </a:r>
          </a:p>
        </p:txBody>
      </p:sp>
      <p:sp>
        <p:nvSpPr>
          <p:cNvPr id="42" name="TextBox 41"/>
          <p:cNvSpPr txBox="1"/>
          <p:nvPr/>
        </p:nvSpPr>
        <p:spPr>
          <a:xfrm>
            <a:off x="2534655" y="3772282"/>
            <a:ext cx="629820" cy="261610"/>
          </a:xfrm>
          <a:prstGeom prst="rect">
            <a:avLst/>
          </a:prstGeom>
          <a:noFill/>
        </p:spPr>
        <p:txBody>
          <a:bodyPr wrap="square" rtlCol="0">
            <a:spAutoFit/>
          </a:bodyPr>
          <a:lstStyle/>
          <a:p>
            <a:pPr algn="ctr"/>
            <a:r>
              <a:rPr lang="en-GB" sz="1100" dirty="0"/>
              <a:t>$400</a:t>
            </a:r>
          </a:p>
        </p:txBody>
      </p:sp>
      <p:sp>
        <p:nvSpPr>
          <p:cNvPr id="43" name="TextBox 42"/>
          <p:cNvSpPr txBox="1"/>
          <p:nvPr/>
        </p:nvSpPr>
        <p:spPr>
          <a:xfrm>
            <a:off x="3039140" y="3772282"/>
            <a:ext cx="629820" cy="261610"/>
          </a:xfrm>
          <a:prstGeom prst="rect">
            <a:avLst/>
          </a:prstGeom>
          <a:noFill/>
        </p:spPr>
        <p:txBody>
          <a:bodyPr wrap="square" rtlCol="0">
            <a:spAutoFit/>
          </a:bodyPr>
          <a:lstStyle/>
          <a:p>
            <a:pPr algn="ctr"/>
            <a:r>
              <a:rPr lang="en-GB" sz="1100" dirty="0"/>
              <a:t>$400</a:t>
            </a:r>
          </a:p>
        </p:txBody>
      </p:sp>
      <p:sp>
        <p:nvSpPr>
          <p:cNvPr id="44" name="TextBox 43"/>
          <p:cNvSpPr txBox="1"/>
          <p:nvPr/>
        </p:nvSpPr>
        <p:spPr>
          <a:xfrm>
            <a:off x="3535530" y="3772282"/>
            <a:ext cx="629820" cy="261610"/>
          </a:xfrm>
          <a:prstGeom prst="rect">
            <a:avLst/>
          </a:prstGeom>
          <a:noFill/>
        </p:spPr>
        <p:txBody>
          <a:bodyPr wrap="square" rtlCol="0">
            <a:spAutoFit/>
          </a:bodyPr>
          <a:lstStyle/>
          <a:p>
            <a:pPr algn="ctr"/>
            <a:r>
              <a:rPr lang="en-GB" sz="1100" dirty="0"/>
              <a:t>$400</a:t>
            </a:r>
          </a:p>
        </p:txBody>
      </p:sp>
      <p:sp>
        <p:nvSpPr>
          <p:cNvPr id="45" name="TextBox 44"/>
          <p:cNvSpPr txBox="1"/>
          <p:nvPr/>
        </p:nvSpPr>
        <p:spPr>
          <a:xfrm>
            <a:off x="4038843" y="3362562"/>
            <a:ext cx="629820" cy="261610"/>
          </a:xfrm>
          <a:prstGeom prst="rect">
            <a:avLst/>
          </a:prstGeom>
          <a:noFill/>
        </p:spPr>
        <p:txBody>
          <a:bodyPr wrap="square" rtlCol="0">
            <a:spAutoFit/>
          </a:bodyPr>
          <a:lstStyle/>
          <a:p>
            <a:pPr algn="ctr"/>
            <a:r>
              <a:rPr lang="en-GB" sz="1100" dirty="0"/>
              <a:t>$200</a:t>
            </a:r>
          </a:p>
        </p:txBody>
      </p:sp>
      <p:sp>
        <p:nvSpPr>
          <p:cNvPr id="48" name="TextBox 47"/>
          <p:cNvSpPr txBox="1"/>
          <p:nvPr/>
        </p:nvSpPr>
        <p:spPr>
          <a:xfrm>
            <a:off x="4561579" y="3772282"/>
            <a:ext cx="629820" cy="261610"/>
          </a:xfrm>
          <a:prstGeom prst="rect">
            <a:avLst/>
          </a:prstGeom>
          <a:noFill/>
        </p:spPr>
        <p:txBody>
          <a:bodyPr wrap="square" rtlCol="0">
            <a:spAutoFit/>
          </a:bodyPr>
          <a:lstStyle/>
          <a:p>
            <a:pPr algn="ctr"/>
            <a:r>
              <a:rPr lang="en-GB" sz="1100" dirty="0"/>
              <a:t>$400</a:t>
            </a:r>
          </a:p>
        </p:txBody>
      </p:sp>
      <p:cxnSp>
        <p:nvCxnSpPr>
          <p:cNvPr id="49" name="Straight Arrow Connector 48"/>
          <p:cNvCxnSpPr/>
          <p:nvPr/>
        </p:nvCxnSpPr>
        <p:spPr>
          <a:xfrm>
            <a:off x="4857143" y="2966007"/>
            <a:ext cx="0" cy="794646"/>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46765" y="4135570"/>
            <a:ext cx="1320086" cy="261610"/>
          </a:xfrm>
          <a:prstGeom prst="rect">
            <a:avLst/>
          </a:prstGeom>
          <a:noFill/>
        </p:spPr>
        <p:txBody>
          <a:bodyPr wrap="square" rtlCol="0">
            <a:spAutoFit/>
          </a:bodyPr>
          <a:lstStyle/>
          <a:p>
            <a:pPr algn="ctr"/>
            <a:r>
              <a:rPr lang="en-GB" sz="1100" i="1" dirty="0"/>
              <a:t>P</a:t>
            </a:r>
            <a:r>
              <a:rPr lang="en-GB" sz="1100" baseline="-25000" dirty="0"/>
              <a:t>0</a:t>
            </a:r>
            <a:r>
              <a:rPr lang="en-GB" sz="1100" i="1" dirty="0"/>
              <a:t> </a:t>
            </a:r>
            <a:r>
              <a:rPr lang="en-GB" sz="1100" dirty="0"/>
              <a:t>= </a:t>
            </a:r>
            <a:r>
              <a:rPr lang="en-GB" sz="1100" i="1" dirty="0"/>
              <a:t>P</a:t>
            </a:r>
            <a:r>
              <a:rPr lang="en-GB" sz="1100" baseline="-25000" dirty="0"/>
              <a:t>0</a:t>
            </a:r>
            <a:r>
              <a:rPr lang="en-GB" sz="1100" baseline="30000" dirty="0"/>
              <a:t>1</a:t>
            </a:r>
            <a:r>
              <a:rPr lang="en-GB" sz="1100" dirty="0"/>
              <a:t> + </a:t>
            </a:r>
            <a:r>
              <a:rPr lang="en-GB" sz="1100" i="1" dirty="0"/>
              <a:t>P</a:t>
            </a:r>
            <a:r>
              <a:rPr lang="en-GB" sz="1100" baseline="-25000" dirty="0"/>
              <a:t>0</a:t>
            </a:r>
            <a:r>
              <a:rPr lang="en-GB" sz="1100" baseline="30000" dirty="0"/>
              <a:t>2</a:t>
            </a:r>
          </a:p>
        </p:txBody>
      </p:sp>
      <p:cxnSp>
        <p:nvCxnSpPr>
          <p:cNvPr id="46" name="Straight Connector 45"/>
          <p:cNvCxnSpPr/>
          <p:nvPr/>
        </p:nvCxnSpPr>
        <p:spPr>
          <a:xfrm>
            <a:off x="6705422" y="1989469"/>
            <a:ext cx="40227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6699346" y="1989469"/>
            <a:ext cx="0" cy="912481"/>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8719824" y="1989469"/>
            <a:ext cx="0" cy="794646"/>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9215323" y="1989469"/>
            <a:ext cx="0" cy="794646"/>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9722848" y="1989469"/>
            <a:ext cx="0" cy="794646"/>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623551" y="1732346"/>
            <a:ext cx="176312" cy="261610"/>
          </a:xfrm>
          <a:prstGeom prst="rect">
            <a:avLst/>
          </a:prstGeom>
          <a:noFill/>
        </p:spPr>
        <p:txBody>
          <a:bodyPr wrap="square" rtlCol="0">
            <a:spAutoFit/>
          </a:bodyPr>
          <a:lstStyle/>
          <a:p>
            <a:r>
              <a:rPr lang="en-GB" sz="1100" dirty="0"/>
              <a:t>0</a:t>
            </a:r>
          </a:p>
        </p:txBody>
      </p:sp>
      <p:sp>
        <p:nvSpPr>
          <p:cNvPr id="59" name="TextBox 58"/>
          <p:cNvSpPr txBox="1"/>
          <p:nvPr/>
        </p:nvSpPr>
        <p:spPr>
          <a:xfrm>
            <a:off x="7131074" y="1732346"/>
            <a:ext cx="176312" cy="261610"/>
          </a:xfrm>
          <a:prstGeom prst="rect">
            <a:avLst/>
          </a:prstGeom>
          <a:noFill/>
        </p:spPr>
        <p:txBody>
          <a:bodyPr wrap="square" rtlCol="0">
            <a:spAutoFit/>
          </a:bodyPr>
          <a:lstStyle/>
          <a:p>
            <a:r>
              <a:rPr lang="en-GB" sz="1100" dirty="0"/>
              <a:t>1</a:t>
            </a:r>
          </a:p>
        </p:txBody>
      </p:sp>
      <p:sp>
        <p:nvSpPr>
          <p:cNvPr id="60" name="TextBox 59"/>
          <p:cNvSpPr txBox="1"/>
          <p:nvPr/>
        </p:nvSpPr>
        <p:spPr>
          <a:xfrm>
            <a:off x="7635860" y="1732346"/>
            <a:ext cx="176312" cy="261610"/>
          </a:xfrm>
          <a:prstGeom prst="rect">
            <a:avLst/>
          </a:prstGeom>
          <a:noFill/>
        </p:spPr>
        <p:txBody>
          <a:bodyPr wrap="square" rtlCol="0">
            <a:spAutoFit/>
          </a:bodyPr>
          <a:lstStyle/>
          <a:p>
            <a:r>
              <a:rPr lang="en-GB" sz="1100" dirty="0"/>
              <a:t>2</a:t>
            </a:r>
          </a:p>
        </p:txBody>
      </p:sp>
      <p:sp>
        <p:nvSpPr>
          <p:cNvPr id="61" name="TextBox 60"/>
          <p:cNvSpPr txBox="1"/>
          <p:nvPr/>
        </p:nvSpPr>
        <p:spPr>
          <a:xfrm>
            <a:off x="8133821" y="1732346"/>
            <a:ext cx="176312" cy="261610"/>
          </a:xfrm>
          <a:prstGeom prst="rect">
            <a:avLst/>
          </a:prstGeom>
          <a:noFill/>
        </p:spPr>
        <p:txBody>
          <a:bodyPr wrap="square" rtlCol="0">
            <a:spAutoFit/>
          </a:bodyPr>
          <a:lstStyle/>
          <a:p>
            <a:r>
              <a:rPr lang="en-GB" sz="1100" dirty="0"/>
              <a:t>3</a:t>
            </a:r>
          </a:p>
        </p:txBody>
      </p:sp>
      <p:sp>
        <p:nvSpPr>
          <p:cNvPr id="62" name="TextBox 61"/>
          <p:cNvSpPr txBox="1"/>
          <p:nvPr/>
        </p:nvSpPr>
        <p:spPr>
          <a:xfrm>
            <a:off x="8633792" y="1732346"/>
            <a:ext cx="176312" cy="261610"/>
          </a:xfrm>
          <a:prstGeom prst="rect">
            <a:avLst/>
          </a:prstGeom>
          <a:noFill/>
        </p:spPr>
        <p:txBody>
          <a:bodyPr wrap="square" rtlCol="0">
            <a:spAutoFit/>
          </a:bodyPr>
          <a:lstStyle/>
          <a:p>
            <a:r>
              <a:rPr lang="en-GB" sz="1100" dirty="0"/>
              <a:t>4</a:t>
            </a:r>
          </a:p>
        </p:txBody>
      </p:sp>
      <p:sp>
        <p:nvSpPr>
          <p:cNvPr id="63" name="TextBox 62"/>
          <p:cNvSpPr txBox="1"/>
          <p:nvPr/>
        </p:nvSpPr>
        <p:spPr>
          <a:xfrm>
            <a:off x="9128673" y="1732346"/>
            <a:ext cx="176312" cy="261610"/>
          </a:xfrm>
          <a:prstGeom prst="rect">
            <a:avLst/>
          </a:prstGeom>
          <a:noFill/>
        </p:spPr>
        <p:txBody>
          <a:bodyPr wrap="square" rtlCol="0">
            <a:spAutoFit/>
          </a:bodyPr>
          <a:lstStyle/>
          <a:p>
            <a:r>
              <a:rPr lang="en-GB" sz="1100" dirty="0"/>
              <a:t>5</a:t>
            </a:r>
          </a:p>
        </p:txBody>
      </p:sp>
      <p:sp>
        <p:nvSpPr>
          <p:cNvPr id="64" name="TextBox 63"/>
          <p:cNvSpPr txBox="1"/>
          <p:nvPr/>
        </p:nvSpPr>
        <p:spPr>
          <a:xfrm>
            <a:off x="9620386" y="1732346"/>
            <a:ext cx="176312" cy="261610"/>
          </a:xfrm>
          <a:prstGeom prst="rect">
            <a:avLst/>
          </a:prstGeom>
          <a:noFill/>
        </p:spPr>
        <p:txBody>
          <a:bodyPr wrap="square" rtlCol="0">
            <a:spAutoFit/>
          </a:bodyPr>
          <a:lstStyle/>
          <a:p>
            <a:r>
              <a:rPr lang="en-GB" sz="1100" dirty="0"/>
              <a:t>6</a:t>
            </a:r>
          </a:p>
        </p:txBody>
      </p:sp>
      <p:sp>
        <p:nvSpPr>
          <p:cNvPr id="65" name="TextBox 64"/>
          <p:cNvSpPr txBox="1"/>
          <p:nvPr/>
        </p:nvSpPr>
        <p:spPr>
          <a:xfrm>
            <a:off x="10126405" y="1732346"/>
            <a:ext cx="176312" cy="261610"/>
          </a:xfrm>
          <a:prstGeom prst="rect">
            <a:avLst/>
          </a:prstGeom>
          <a:noFill/>
        </p:spPr>
        <p:txBody>
          <a:bodyPr wrap="square" rtlCol="0">
            <a:spAutoFit/>
          </a:bodyPr>
          <a:lstStyle/>
          <a:p>
            <a:r>
              <a:rPr lang="en-GB" sz="1100" dirty="0"/>
              <a:t>7</a:t>
            </a:r>
          </a:p>
        </p:txBody>
      </p:sp>
      <p:sp>
        <p:nvSpPr>
          <p:cNvPr id="66" name="TextBox 65"/>
          <p:cNvSpPr txBox="1"/>
          <p:nvPr/>
        </p:nvSpPr>
        <p:spPr>
          <a:xfrm>
            <a:off x="10636209" y="1732346"/>
            <a:ext cx="176312" cy="261610"/>
          </a:xfrm>
          <a:prstGeom prst="rect">
            <a:avLst/>
          </a:prstGeom>
          <a:noFill/>
        </p:spPr>
        <p:txBody>
          <a:bodyPr wrap="square" rtlCol="0">
            <a:spAutoFit/>
          </a:bodyPr>
          <a:lstStyle/>
          <a:p>
            <a:r>
              <a:rPr lang="en-GB" sz="1100" dirty="0"/>
              <a:t>8</a:t>
            </a:r>
          </a:p>
        </p:txBody>
      </p:sp>
      <p:sp>
        <p:nvSpPr>
          <p:cNvPr id="70" name="TextBox 69"/>
          <p:cNvSpPr txBox="1"/>
          <p:nvPr/>
        </p:nvSpPr>
        <p:spPr>
          <a:xfrm>
            <a:off x="8401877" y="2795744"/>
            <a:ext cx="629820" cy="261610"/>
          </a:xfrm>
          <a:prstGeom prst="rect">
            <a:avLst/>
          </a:prstGeom>
          <a:noFill/>
        </p:spPr>
        <p:txBody>
          <a:bodyPr wrap="square" rtlCol="0">
            <a:spAutoFit/>
          </a:bodyPr>
          <a:lstStyle/>
          <a:p>
            <a:pPr algn="ctr"/>
            <a:r>
              <a:rPr lang="en-GB" sz="1100" dirty="0"/>
              <a:t>$400</a:t>
            </a:r>
          </a:p>
        </p:txBody>
      </p:sp>
      <p:sp>
        <p:nvSpPr>
          <p:cNvPr id="71" name="TextBox 70"/>
          <p:cNvSpPr txBox="1"/>
          <p:nvPr/>
        </p:nvSpPr>
        <p:spPr>
          <a:xfrm>
            <a:off x="8906362" y="2795744"/>
            <a:ext cx="629820" cy="261610"/>
          </a:xfrm>
          <a:prstGeom prst="rect">
            <a:avLst/>
          </a:prstGeom>
          <a:noFill/>
        </p:spPr>
        <p:txBody>
          <a:bodyPr wrap="square" rtlCol="0">
            <a:spAutoFit/>
          </a:bodyPr>
          <a:lstStyle/>
          <a:p>
            <a:pPr algn="ctr"/>
            <a:r>
              <a:rPr lang="en-GB" sz="1100" dirty="0"/>
              <a:t>$400</a:t>
            </a:r>
          </a:p>
        </p:txBody>
      </p:sp>
      <p:sp>
        <p:nvSpPr>
          <p:cNvPr id="72" name="TextBox 71"/>
          <p:cNvSpPr txBox="1"/>
          <p:nvPr/>
        </p:nvSpPr>
        <p:spPr>
          <a:xfrm>
            <a:off x="9402752" y="2795744"/>
            <a:ext cx="629820" cy="261610"/>
          </a:xfrm>
          <a:prstGeom prst="rect">
            <a:avLst/>
          </a:prstGeom>
          <a:noFill/>
        </p:spPr>
        <p:txBody>
          <a:bodyPr wrap="square" rtlCol="0">
            <a:spAutoFit/>
          </a:bodyPr>
          <a:lstStyle/>
          <a:p>
            <a:pPr algn="ctr"/>
            <a:r>
              <a:rPr lang="en-GB" sz="1100" dirty="0"/>
              <a:t>$400</a:t>
            </a:r>
          </a:p>
        </p:txBody>
      </p:sp>
      <p:sp>
        <p:nvSpPr>
          <p:cNvPr id="76" name="TextBox 75"/>
          <p:cNvSpPr txBox="1"/>
          <p:nvPr/>
        </p:nvSpPr>
        <p:spPr>
          <a:xfrm>
            <a:off x="6373882" y="2892936"/>
            <a:ext cx="629820" cy="261610"/>
          </a:xfrm>
          <a:prstGeom prst="rect">
            <a:avLst/>
          </a:prstGeom>
          <a:noFill/>
        </p:spPr>
        <p:txBody>
          <a:bodyPr wrap="square" rtlCol="0">
            <a:spAutoFit/>
          </a:bodyPr>
          <a:lstStyle/>
          <a:p>
            <a:pPr algn="ctr"/>
            <a:r>
              <a:rPr lang="en-GB" sz="1100" b="1" i="1" dirty="0">
                <a:solidFill>
                  <a:srgbClr val="FF0000"/>
                </a:solidFill>
              </a:rPr>
              <a:t>P</a:t>
            </a:r>
            <a:r>
              <a:rPr lang="en-GB" sz="1100" b="1" baseline="-25000" dirty="0">
                <a:solidFill>
                  <a:srgbClr val="FF0000"/>
                </a:solidFill>
              </a:rPr>
              <a:t>0</a:t>
            </a:r>
            <a:r>
              <a:rPr lang="en-GB" sz="1100" b="1" baseline="30000" dirty="0">
                <a:solidFill>
                  <a:srgbClr val="FF0000"/>
                </a:solidFill>
              </a:rPr>
              <a:t>1</a:t>
            </a:r>
            <a:endParaRPr lang="en-GB" sz="1100" b="1" baseline="-25000" dirty="0">
              <a:solidFill>
                <a:srgbClr val="FF0000"/>
              </a:solidFill>
            </a:endParaRPr>
          </a:p>
        </p:txBody>
      </p:sp>
      <p:cxnSp>
        <p:nvCxnSpPr>
          <p:cNvPr id="77" name="Straight Connector 76"/>
          <p:cNvCxnSpPr/>
          <p:nvPr/>
        </p:nvCxnSpPr>
        <p:spPr>
          <a:xfrm>
            <a:off x="6699346" y="3895067"/>
            <a:ext cx="40227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6693270" y="3895067"/>
            <a:ext cx="0" cy="891791"/>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7210417" y="3895067"/>
            <a:ext cx="0" cy="152422"/>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7710726" y="3895067"/>
            <a:ext cx="0" cy="371308"/>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8206224" y="3895067"/>
            <a:ext cx="0" cy="999099"/>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10212270" y="3895067"/>
            <a:ext cx="0" cy="371308"/>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6617475" y="3637944"/>
            <a:ext cx="176312" cy="261610"/>
          </a:xfrm>
          <a:prstGeom prst="rect">
            <a:avLst/>
          </a:prstGeom>
          <a:noFill/>
        </p:spPr>
        <p:txBody>
          <a:bodyPr wrap="square" rtlCol="0">
            <a:spAutoFit/>
          </a:bodyPr>
          <a:lstStyle/>
          <a:p>
            <a:r>
              <a:rPr lang="en-GB" sz="1100" dirty="0"/>
              <a:t>0</a:t>
            </a:r>
          </a:p>
        </p:txBody>
      </p:sp>
      <p:sp>
        <p:nvSpPr>
          <p:cNvPr id="87" name="TextBox 86"/>
          <p:cNvSpPr txBox="1"/>
          <p:nvPr/>
        </p:nvSpPr>
        <p:spPr>
          <a:xfrm>
            <a:off x="7124998" y="3637944"/>
            <a:ext cx="176312" cy="261610"/>
          </a:xfrm>
          <a:prstGeom prst="rect">
            <a:avLst/>
          </a:prstGeom>
          <a:noFill/>
        </p:spPr>
        <p:txBody>
          <a:bodyPr wrap="square" rtlCol="0">
            <a:spAutoFit/>
          </a:bodyPr>
          <a:lstStyle/>
          <a:p>
            <a:r>
              <a:rPr lang="en-GB" sz="1100" dirty="0"/>
              <a:t>1</a:t>
            </a:r>
          </a:p>
        </p:txBody>
      </p:sp>
      <p:sp>
        <p:nvSpPr>
          <p:cNvPr id="88" name="TextBox 87"/>
          <p:cNvSpPr txBox="1"/>
          <p:nvPr/>
        </p:nvSpPr>
        <p:spPr>
          <a:xfrm>
            <a:off x="7629784" y="3637944"/>
            <a:ext cx="176312" cy="261610"/>
          </a:xfrm>
          <a:prstGeom prst="rect">
            <a:avLst/>
          </a:prstGeom>
          <a:noFill/>
        </p:spPr>
        <p:txBody>
          <a:bodyPr wrap="square" rtlCol="0">
            <a:spAutoFit/>
          </a:bodyPr>
          <a:lstStyle/>
          <a:p>
            <a:r>
              <a:rPr lang="en-GB" sz="1100" dirty="0"/>
              <a:t>2</a:t>
            </a:r>
          </a:p>
        </p:txBody>
      </p:sp>
      <p:sp>
        <p:nvSpPr>
          <p:cNvPr id="89" name="TextBox 88"/>
          <p:cNvSpPr txBox="1"/>
          <p:nvPr/>
        </p:nvSpPr>
        <p:spPr>
          <a:xfrm>
            <a:off x="8127745" y="3637944"/>
            <a:ext cx="176312" cy="261610"/>
          </a:xfrm>
          <a:prstGeom prst="rect">
            <a:avLst/>
          </a:prstGeom>
          <a:noFill/>
        </p:spPr>
        <p:txBody>
          <a:bodyPr wrap="square" rtlCol="0">
            <a:spAutoFit/>
          </a:bodyPr>
          <a:lstStyle/>
          <a:p>
            <a:r>
              <a:rPr lang="en-GB" sz="1100" dirty="0"/>
              <a:t>3</a:t>
            </a:r>
          </a:p>
        </p:txBody>
      </p:sp>
      <p:sp>
        <p:nvSpPr>
          <p:cNvPr id="90" name="TextBox 89"/>
          <p:cNvSpPr txBox="1"/>
          <p:nvPr/>
        </p:nvSpPr>
        <p:spPr>
          <a:xfrm>
            <a:off x="8627716" y="3637944"/>
            <a:ext cx="176312" cy="261610"/>
          </a:xfrm>
          <a:prstGeom prst="rect">
            <a:avLst/>
          </a:prstGeom>
          <a:noFill/>
        </p:spPr>
        <p:txBody>
          <a:bodyPr wrap="square" rtlCol="0">
            <a:spAutoFit/>
          </a:bodyPr>
          <a:lstStyle/>
          <a:p>
            <a:r>
              <a:rPr lang="en-GB" sz="1100" dirty="0"/>
              <a:t>4</a:t>
            </a:r>
          </a:p>
        </p:txBody>
      </p:sp>
      <p:sp>
        <p:nvSpPr>
          <p:cNvPr id="91" name="TextBox 90"/>
          <p:cNvSpPr txBox="1"/>
          <p:nvPr/>
        </p:nvSpPr>
        <p:spPr>
          <a:xfrm>
            <a:off x="9122597" y="3637944"/>
            <a:ext cx="176312" cy="261610"/>
          </a:xfrm>
          <a:prstGeom prst="rect">
            <a:avLst/>
          </a:prstGeom>
          <a:noFill/>
        </p:spPr>
        <p:txBody>
          <a:bodyPr wrap="square" rtlCol="0">
            <a:spAutoFit/>
          </a:bodyPr>
          <a:lstStyle/>
          <a:p>
            <a:r>
              <a:rPr lang="en-GB" sz="1100" dirty="0"/>
              <a:t>5</a:t>
            </a:r>
          </a:p>
        </p:txBody>
      </p:sp>
      <p:sp>
        <p:nvSpPr>
          <p:cNvPr id="92" name="TextBox 91"/>
          <p:cNvSpPr txBox="1"/>
          <p:nvPr/>
        </p:nvSpPr>
        <p:spPr>
          <a:xfrm>
            <a:off x="9614310" y="3637944"/>
            <a:ext cx="176312" cy="261610"/>
          </a:xfrm>
          <a:prstGeom prst="rect">
            <a:avLst/>
          </a:prstGeom>
          <a:noFill/>
        </p:spPr>
        <p:txBody>
          <a:bodyPr wrap="square" rtlCol="0">
            <a:spAutoFit/>
          </a:bodyPr>
          <a:lstStyle/>
          <a:p>
            <a:r>
              <a:rPr lang="en-GB" sz="1100" dirty="0"/>
              <a:t>6</a:t>
            </a:r>
          </a:p>
        </p:txBody>
      </p:sp>
      <p:sp>
        <p:nvSpPr>
          <p:cNvPr id="93" name="TextBox 92"/>
          <p:cNvSpPr txBox="1"/>
          <p:nvPr/>
        </p:nvSpPr>
        <p:spPr>
          <a:xfrm>
            <a:off x="10120329" y="3637944"/>
            <a:ext cx="176312" cy="261610"/>
          </a:xfrm>
          <a:prstGeom prst="rect">
            <a:avLst/>
          </a:prstGeom>
          <a:noFill/>
        </p:spPr>
        <p:txBody>
          <a:bodyPr wrap="square" rtlCol="0">
            <a:spAutoFit/>
          </a:bodyPr>
          <a:lstStyle/>
          <a:p>
            <a:r>
              <a:rPr lang="en-GB" sz="1100" dirty="0"/>
              <a:t>7</a:t>
            </a:r>
          </a:p>
        </p:txBody>
      </p:sp>
      <p:sp>
        <p:nvSpPr>
          <p:cNvPr id="94" name="TextBox 93"/>
          <p:cNvSpPr txBox="1"/>
          <p:nvPr/>
        </p:nvSpPr>
        <p:spPr>
          <a:xfrm>
            <a:off x="10630133" y="3637944"/>
            <a:ext cx="176312" cy="261610"/>
          </a:xfrm>
          <a:prstGeom prst="rect">
            <a:avLst/>
          </a:prstGeom>
          <a:noFill/>
        </p:spPr>
        <p:txBody>
          <a:bodyPr wrap="square" rtlCol="0">
            <a:spAutoFit/>
          </a:bodyPr>
          <a:lstStyle/>
          <a:p>
            <a:r>
              <a:rPr lang="en-GB" sz="1100" dirty="0"/>
              <a:t>8</a:t>
            </a:r>
          </a:p>
        </p:txBody>
      </p:sp>
      <p:sp>
        <p:nvSpPr>
          <p:cNvPr id="95" name="TextBox 94"/>
          <p:cNvSpPr txBox="1"/>
          <p:nvPr/>
        </p:nvSpPr>
        <p:spPr>
          <a:xfrm>
            <a:off x="6898245" y="4050082"/>
            <a:ext cx="629820" cy="261610"/>
          </a:xfrm>
          <a:prstGeom prst="rect">
            <a:avLst/>
          </a:prstGeom>
          <a:noFill/>
        </p:spPr>
        <p:txBody>
          <a:bodyPr wrap="square" rtlCol="0">
            <a:spAutoFit/>
          </a:bodyPr>
          <a:lstStyle/>
          <a:p>
            <a:pPr algn="ctr"/>
            <a:r>
              <a:rPr lang="en-GB" sz="1100" dirty="0"/>
              <a:t>$100</a:t>
            </a:r>
          </a:p>
        </p:txBody>
      </p:sp>
      <p:sp>
        <p:nvSpPr>
          <p:cNvPr id="96" name="TextBox 95"/>
          <p:cNvSpPr txBox="1"/>
          <p:nvPr/>
        </p:nvSpPr>
        <p:spPr>
          <a:xfrm>
            <a:off x="7395816" y="4240392"/>
            <a:ext cx="629820" cy="261610"/>
          </a:xfrm>
          <a:prstGeom prst="rect">
            <a:avLst/>
          </a:prstGeom>
          <a:noFill/>
        </p:spPr>
        <p:txBody>
          <a:bodyPr wrap="square" rtlCol="0">
            <a:spAutoFit/>
          </a:bodyPr>
          <a:lstStyle/>
          <a:p>
            <a:pPr algn="ctr"/>
            <a:r>
              <a:rPr lang="en-GB" sz="1100" dirty="0"/>
              <a:t>$200</a:t>
            </a:r>
          </a:p>
        </p:txBody>
      </p:sp>
      <p:sp>
        <p:nvSpPr>
          <p:cNvPr id="97" name="TextBox 96"/>
          <p:cNvSpPr txBox="1"/>
          <p:nvPr/>
        </p:nvSpPr>
        <p:spPr>
          <a:xfrm>
            <a:off x="7900992" y="4902712"/>
            <a:ext cx="629820" cy="261610"/>
          </a:xfrm>
          <a:prstGeom prst="rect">
            <a:avLst/>
          </a:prstGeom>
          <a:noFill/>
        </p:spPr>
        <p:txBody>
          <a:bodyPr wrap="square" rtlCol="0">
            <a:spAutoFit/>
          </a:bodyPr>
          <a:lstStyle/>
          <a:p>
            <a:pPr algn="ctr"/>
            <a:r>
              <a:rPr lang="en-GB" sz="1100" dirty="0"/>
              <a:t>$500</a:t>
            </a:r>
          </a:p>
        </p:txBody>
      </p:sp>
      <p:sp>
        <p:nvSpPr>
          <p:cNvPr id="101" name="TextBox 100"/>
          <p:cNvSpPr txBox="1"/>
          <p:nvPr/>
        </p:nvSpPr>
        <p:spPr>
          <a:xfrm>
            <a:off x="9899989" y="4291622"/>
            <a:ext cx="629820" cy="261610"/>
          </a:xfrm>
          <a:prstGeom prst="rect">
            <a:avLst/>
          </a:prstGeom>
          <a:noFill/>
        </p:spPr>
        <p:txBody>
          <a:bodyPr wrap="square" rtlCol="0">
            <a:spAutoFit/>
          </a:bodyPr>
          <a:lstStyle/>
          <a:p>
            <a:pPr algn="ctr"/>
            <a:r>
              <a:rPr lang="en-GB" sz="1100" dirty="0"/>
              <a:t>$200</a:t>
            </a:r>
          </a:p>
        </p:txBody>
      </p:sp>
      <p:sp>
        <p:nvSpPr>
          <p:cNvPr id="102" name="TextBox 101"/>
          <p:cNvSpPr txBox="1"/>
          <p:nvPr/>
        </p:nvSpPr>
        <p:spPr>
          <a:xfrm>
            <a:off x="10422725" y="4701342"/>
            <a:ext cx="629820" cy="261610"/>
          </a:xfrm>
          <a:prstGeom prst="rect">
            <a:avLst/>
          </a:prstGeom>
          <a:noFill/>
        </p:spPr>
        <p:txBody>
          <a:bodyPr wrap="square" rtlCol="0">
            <a:spAutoFit/>
          </a:bodyPr>
          <a:lstStyle/>
          <a:p>
            <a:pPr algn="ctr"/>
            <a:r>
              <a:rPr lang="en-GB" sz="1100" dirty="0"/>
              <a:t>$400</a:t>
            </a:r>
          </a:p>
        </p:txBody>
      </p:sp>
      <p:cxnSp>
        <p:nvCxnSpPr>
          <p:cNvPr id="103" name="Straight Arrow Connector 102"/>
          <p:cNvCxnSpPr/>
          <p:nvPr/>
        </p:nvCxnSpPr>
        <p:spPr>
          <a:xfrm>
            <a:off x="10718289" y="3895067"/>
            <a:ext cx="0" cy="794646"/>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6332206" y="4803255"/>
            <a:ext cx="671496" cy="261610"/>
          </a:xfrm>
          <a:prstGeom prst="rect">
            <a:avLst/>
          </a:prstGeom>
          <a:noFill/>
        </p:spPr>
        <p:txBody>
          <a:bodyPr wrap="square" rtlCol="0">
            <a:spAutoFit/>
          </a:bodyPr>
          <a:lstStyle/>
          <a:p>
            <a:pPr algn="ctr"/>
            <a:r>
              <a:rPr lang="en-GB" sz="1100" b="1" i="1" dirty="0">
                <a:solidFill>
                  <a:srgbClr val="00B0F0"/>
                </a:solidFill>
              </a:rPr>
              <a:t>P</a:t>
            </a:r>
            <a:r>
              <a:rPr lang="en-GB" sz="1100" b="1" baseline="-25000" dirty="0">
                <a:solidFill>
                  <a:srgbClr val="00B0F0"/>
                </a:solidFill>
              </a:rPr>
              <a:t>0</a:t>
            </a:r>
            <a:r>
              <a:rPr lang="en-GB" sz="1100" b="1" baseline="30000" dirty="0">
                <a:solidFill>
                  <a:srgbClr val="00B0F0"/>
                </a:solidFill>
              </a:rPr>
              <a:t>2</a:t>
            </a:r>
          </a:p>
        </p:txBody>
      </p:sp>
      <p:sp>
        <p:nvSpPr>
          <p:cNvPr id="9" name="TextBox 8"/>
          <p:cNvSpPr txBox="1"/>
          <p:nvPr/>
        </p:nvSpPr>
        <p:spPr>
          <a:xfrm>
            <a:off x="5520138" y="3154546"/>
            <a:ext cx="338554" cy="461665"/>
          </a:xfrm>
          <a:prstGeom prst="rect">
            <a:avLst/>
          </a:prstGeom>
          <a:noFill/>
        </p:spPr>
        <p:txBody>
          <a:bodyPr wrap="none" rtlCol="0">
            <a:spAutoFit/>
          </a:bodyPr>
          <a:lstStyle/>
          <a:p>
            <a:r>
              <a:rPr lang="en-GB" sz="2400" dirty="0"/>
              <a:t>≈</a:t>
            </a:r>
          </a:p>
        </p:txBody>
      </p:sp>
      <p:sp>
        <p:nvSpPr>
          <p:cNvPr id="133" name="TextBox 132"/>
          <p:cNvSpPr txBox="1"/>
          <p:nvPr/>
        </p:nvSpPr>
        <p:spPr>
          <a:xfrm>
            <a:off x="8530812" y="3154546"/>
            <a:ext cx="338554" cy="461665"/>
          </a:xfrm>
          <a:prstGeom prst="rect">
            <a:avLst/>
          </a:prstGeom>
          <a:noFill/>
        </p:spPr>
        <p:txBody>
          <a:bodyPr wrap="none" rtlCol="0">
            <a:spAutoFit/>
          </a:bodyPr>
          <a:lstStyle/>
          <a:p>
            <a:r>
              <a:rPr lang="en-GB" sz="2400" dirty="0"/>
              <a:t>+</a:t>
            </a:r>
          </a:p>
        </p:txBody>
      </p:sp>
      <p:sp>
        <p:nvSpPr>
          <p:cNvPr id="134" name="TextBox 133"/>
          <p:cNvSpPr txBox="1"/>
          <p:nvPr/>
        </p:nvSpPr>
        <p:spPr>
          <a:xfrm>
            <a:off x="662847" y="5287751"/>
            <a:ext cx="3308919" cy="461665"/>
          </a:xfrm>
          <a:prstGeom prst="rect">
            <a:avLst/>
          </a:prstGeom>
          <a:noFill/>
        </p:spPr>
        <p:txBody>
          <a:bodyPr wrap="none" rtlCol="0">
            <a:spAutoFit/>
          </a:bodyPr>
          <a:lstStyle/>
          <a:p>
            <a:r>
              <a:rPr lang="en-GB" sz="2400" i="1" dirty="0"/>
              <a:t>P</a:t>
            </a:r>
            <a:r>
              <a:rPr lang="en-GB" sz="2400" baseline="-25000" dirty="0"/>
              <a:t>0</a:t>
            </a:r>
            <a:r>
              <a:rPr lang="en-GB" sz="2400" i="1" dirty="0"/>
              <a:t> </a:t>
            </a:r>
            <a:r>
              <a:rPr lang="en-GB" sz="2400" dirty="0"/>
              <a:t>=</a:t>
            </a:r>
            <a:r>
              <a:rPr lang="en-GB" sz="2400" i="1" dirty="0"/>
              <a:t> </a:t>
            </a:r>
            <a:r>
              <a:rPr lang="en-GB" sz="2400" b="1" i="1" dirty="0">
                <a:solidFill>
                  <a:srgbClr val="FF0000"/>
                </a:solidFill>
              </a:rPr>
              <a:t>P</a:t>
            </a:r>
            <a:r>
              <a:rPr lang="en-GB" sz="2400" b="1" baseline="-25000" dirty="0">
                <a:solidFill>
                  <a:srgbClr val="FF0000"/>
                </a:solidFill>
              </a:rPr>
              <a:t>0</a:t>
            </a:r>
            <a:r>
              <a:rPr lang="en-GB" sz="2400" b="1" baseline="30000" dirty="0">
                <a:solidFill>
                  <a:srgbClr val="FF0000"/>
                </a:solidFill>
              </a:rPr>
              <a:t>1</a:t>
            </a:r>
            <a:r>
              <a:rPr lang="en-GB" sz="2400" dirty="0"/>
              <a:t> + </a:t>
            </a:r>
            <a:r>
              <a:rPr lang="en-GB" sz="2400" b="1" i="1" dirty="0">
                <a:solidFill>
                  <a:srgbClr val="00B0F0"/>
                </a:solidFill>
              </a:rPr>
              <a:t>P</a:t>
            </a:r>
            <a:r>
              <a:rPr lang="en-GB" sz="2400" b="1" baseline="-25000" dirty="0">
                <a:solidFill>
                  <a:srgbClr val="00B0F0"/>
                </a:solidFill>
              </a:rPr>
              <a:t>0</a:t>
            </a:r>
            <a:r>
              <a:rPr lang="en-GB" sz="2400" b="1" baseline="30000" dirty="0">
                <a:solidFill>
                  <a:srgbClr val="00B0F0"/>
                </a:solidFill>
              </a:rPr>
              <a:t>2</a:t>
            </a:r>
            <a:r>
              <a:rPr lang="en-GB" sz="2400" dirty="0"/>
              <a:t> = $</a:t>
            </a:r>
            <a:r>
              <a:rPr lang="tr-TR" sz="2400" dirty="0"/>
              <a:t>1,373.33</a:t>
            </a:r>
            <a:endParaRPr lang="en-GB" sz="2400" dirty="0"/>
          </a:p>
        </p:txBody>
      </p:sp>
      <p:sp>
        <p:nvSpPr>
          <p:cNvPr id="135" name="TextBox 134"/>
          <p:cNvSpPr txBox="1"/>
          <p:nvPr/>
        </p:nvSpPr>
        <p:spPr>
          <a:xfrm>
            <a:off x="11083349" y="1989469"/>
            <a:ext cx="1104907" cy="830997"/>
          </a:xfrm>
          <a:prstGeom prst="rect">
            <a:avLst/>
          </a:prstGeom>
          <a:noFill/>
        </p:spPr>
        <p:txBody>
          <a:bodyPr wrap="square" rtlCol="0">
            <a:spAutoFit/>
          </a:bodyPr>
          <a:lstStyle/>
          <a:p>
            <a:r>
              <a:rPr lang="en-GB" sz="1600" dirty="0"/>
              <a:t>Deferred annuity with </a:t>
            </a:r>
            <a:r>
              <a:rPr lang="en-GB" sz="1600" i="1" dirty="0"/>
              <a:t>N</a:t>
            </a:r>
            <a:r>
              <a:rPr lang="en-GB" sz="1600" dirty="0"/>
              <a:t>=3</a:t>
            </a:r>
          </a:p>
        </p:txBody>
      </p:sp>
      <p:sp>
        <p:nvSpPr>
          <p:cNvPr id="136" name="TextBox 135"/>
          <p:cNvSpPr txBox="1"/>
          <p:nvPr/>
        </p:nvSpPr>
        <p:spPr>
          <a:xfrm>
            <a:off x="10992673" y="3757410"/>
            <a:ext cx="1195583" cy="1077218"/>
          </a:xfrm>
          <a:prstGeom prst="rect">
            <a:avLst/>
          </a:prstGeom>
          <a:noFill/>
        </p:spPr>
        <p:txBody>
          <a:bodyPr wrap="square" rtlCol="0">
            <a:spAutoFit/>
          </a:bodyPr>
          <a:lstStyle/>
          <a:p>
            <a:r>
              <a:rPr lang="en-GB" sz="1600" dirty="0"/>
              <a:t>5 individual cash flows in the future</a:t>
            </a:r>
          </a:p>
        </p:txBody>
      </p:sp>
    </p:spTree>
    <p:extLst>
      <p:ext uri="{BB962C8B-B14F-4D97-AF65-F5344CB8AC3E}">
        <p14:creationId xmlns:p14="http://schemas.microsoft.com/office/powerpoint/2010/main" val="1507673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2</a:t>
            </a:r>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8</a:t>
            </a:fld>
            <a:endParaRPr lang="en-GB"/>
          </a:p>
        </p:txBody>
      </p:sp>
      <p:cxnSp>
        <p:nvCxnSpPr>
          <p:cNvPr id="11" name="Straight Connector 10"/>
          <p:cNvCxnSpPr/>
          <p:nvPr/>
        </p:nvCxnSpPr>
        <p:spPr>
          <a:xfrm>
            <a:off x="1708484" y="2574758"/>
            <a:ext cx="796490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710991" y="2574758"/>
            <a:ext cx="0" cy="735180"/>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546381" y="2186359"/>
            <a:ext cx="349094" cy="461665"/>
          </a:xfrm>
          <a:prstGeom prst="rect">
            <a:avLst/>
          </a:prstGeom>
          <a:noFill/>
        </p:spPr>
        <p:txBody>
          <a:bodyPr wrap="square" rtlCol="0">
            <a:spAutoFit/>
          </a:bodyPr>
          <a:lstStyle/>
          <a:p>
            <a:r>
              <a:rPr lang="en-GB" sz="2400" dirty="0"/>
              <a:t>0</a:t>
            </a:r>
          </a:p>
        </p:txBody>
      </p:sp>
      <p:sp>
        <p:nvSpPr>
          <p:cNvPr id="31" name="TextBox 30"/>
          <p:cNvSpPr txBox="1"/>
          <p:nvPr/>
        </p:nvSpPr>
        <p:spPr>
          <a:xfrm>
            <a:off x="2551265" y="2186359"/>
            <a:ext cx="349094" cy="461665"/>
          </a:xfrm>
          <a:prstGeom prst="rect">
            <a:avLst/>
          </a:prstGeom>
          <a:noFill/>
        </p:spPr>
        <p:txBody>
          <a:bodyPr wrap="square" rtlCol="0">
            <a:spAutoFit/>
          </a:bodyPr>
          <a:lstStyle/>
          <a:p>
            <a:r>
              <a:rPr lang="en-GB" sz="2400" dirty="0"/>
              <a:t>1</a:t>
            </a:r>
          </a:p>
        </p:txBody>
      </p:sp>
      <p:sp>
        <p:nvSpPr>
          <p:cNvPr id="32" name="TextBox 31"/>
          <p:cNvSpPr txBox="1"/>
          <p:nvPr/>
        </p:nvSpPr>
        <p:spPr>
          <a:xfrm>
            <a:off x="3550728" y="2186359"/>
            <a:ext cx="349094" cy="461665"/>
          </a:xfrm>
          <a:prstGeom prst="rect">
            <a:avLst/>
          </a:prstGeom>
          <a:noFill/>
        </p:spPr>
        <p:txBody>
          <a:bodyPr wrap="square" rtlCol="0">
            <a:spAutoFit/>
          </a:bodyPr>
          <a:lstStyle/>
          <a:p>
            <a:r>
              <a:rPr lang="en-GB" sz="2400" dirty="0"/>
              <a:t>2</a:t>
            </a:r>
          </a:p>
        </p:txBody>
      </p:sp>
      <p:sp>
        <p:nvSpPr>
          <p:cNvPr id="33" name="TextBox 32"/>
          <p:cNvSpPr txBox="1"/>
          <p:nvPr/>
        </p:nvSpPr>
        <p:spPr>
          <a:xfrm>
            <a:off x="4536679" y="2186359"/>
            <a:ext cx="349094" cy="461665"/>
          </a:xfrm>
          <a:prstGeom prst="rect">
            <a:avLst/>
          </a:prstGeom>
          <a:noFill/>
        </p:spPr>
        <p:txBody>
          <a:bodyPr wrap="square" rtlCol="0">
            <a:spAutoFit/>
          </a:bodyPr>
          <a:lstStyle/>
          <a:p>
            <a:r>
              <a:rPr lang="en-GB" sz="2400" dirty="0"/>
              <a:t>3</a:t>
            </a:r>
          </a:p>
        </p:txBody>
      </p:sp>
      <p:sp>
        <p:nvSpPr>
          <p:cNvPr id="34" name="TextBox 33"/>
          <p:cNvSpPr txBox="1"/>
          <p:nvPr/>
        </p:nvSpPr>
        <p:spPr>
          <a:xfrm>
            <a:off x="5526610" y="2186359"/>
            <a:ext cx="349094" cy="461665"/>
          </a:xfrm>
          <a:prstGeom prst="rect">
            <a:avLst/>
          </a:prstGeom>
          <a:noFill/>
        </p:spPr>
        <p:txBody>
          <a:bodyPr wrap="square" rtlCol="0">
            <a:spAutoFit/>
          </a:bodyPr>
          <a:lstStyle/>
          <a:p>
            <a:r>
              <a:rPr lang="en-GB" sz="2400" dirty="0"/>
              <a:t>4</a:t>
            </a:r>
          </a:p>
        </p:txBody>
      </p:sp>
      <p:sp>
        <p:nvSpPr>
          <p:cNvPr id="35" name="TextBox 34"/>
          <p:cNvSpPr txBox="1"/>
          <p:nvPr/>
        </p:nvSpPr>
        <p:spPr>
          <a:xfrm>
            <a:off x="6506462" y="2186359"/>
            <a:ext cx="349094" cy="461665"/>
          </a:xfrm>
          <a:prstGeom prst="rect">
            <a:avLst/>
          </a:prstGeom>
          <a:noFill/>
        </p:spPr>
        <p:txBody>
          <a:bodyPr wrap="square" rtlCol="0">
            <a:spAutoFit/>
          </a:bodyPr>
          <a:lstStyle/>
          <a:p>
            <a:r>
              <a:rPr lang="en-GB" sz="2400" dirty="0"/>
              <a:t>5</a:t>
            </a:r>
          </a:p>
        </p:txBody>
      </p:sp>
      <p:sp>
        <p:nvSpPr>
          <p:cNvPr id="36" name="TextBox 35"/>
          <p:cNvSpPr txBox="1"/>
          <p:nvPr/>
        </p:nvSpPr>
        <p:spPr>
          <a:xfrm>
            <a:off x="7480041" y="2186359"/>
            <a:ext cx="349094" cy="461665"/>
          </a:xfrm>
          <a:prstGeom prst="rect">
            <a:avLst/>
          </a:prstGeom>
          <a:noFill/>
        </p:spPr>
        <p:txBody>
          <a:bodyPr wrap="square" rtlCol="0">
            <a:spAutoFit/>
          </a:bodyPr>
          <a:lstStyle/>
          <a:p>
            <a:r>
              <a:rPr lang="en-GB" sz="2400" dirty="0"/>
              <a:t>6</a:t>
            </a:r>
          </a:p>
        </p:txBody>
      </p:sp>
      <p:sp>
        <p:nvSpPr>
          <p:cNvPr id="37" name="TextBox 36"/>
          <p:cNvSpPr txBox="1"/>
          <p:nvPr/>
        </p:nvSpPr>
        <p:spPr>
          <a:xfrm>
            <a:off x="8481946" y="2186359"/>
            <a:ext cx="349094" cy="461665"/>
          </a:xfrm>
          <a:prstGeom prst="rect">
            <a:avLst/>
          </a:prstGeom>
          <a:noFill/>
        </p:spPr>
        <p:txBody>
          <a:bodyPr wrap="square" rtlCol="0">
            <a:spAutoFit/>
          </a:bodyPr>
          <a:lstStyle/>
          <a:p>
            <a:r>
              <a:rPr lang="en-GB" sz="2400" dirty="0"/>
              <a:t>7</a:t>
            </a:r>
          </a:p>
        </p:txBody>
      </p:sp>
      <p:sp>
        <p:nvSpPr>
          <p:cNvPr id="38" name="TextBox 37"/>
          <p:cNvSpPr txBox="1"/>
          <p:nvPr/>
        </p:nvSpPr>
        <p:spPr>
          <a:xfrm>
            <a:off x="9491346" y="2186359"/>
            <a:ext cx="349094" cy="461665"/>
          </a:xfrm>
          <a:prstGeom prst="rect">
            <a:avLst/>
          </a:prstGeom>
          <a:noFill/>
        </p:spPr>
        <p:txBody>
          <a:bodyPr wrap="square" rtlCol="0">
            <a:spAutoFit/>
          </a:bodyPr>
          <a:lstStyle/>
          <a:p>
            <a:r>
              <a:rPr lang="en-GB" sz="2400" dirty="0"/>
              <a:t>8</a:t>
            </a:r>
          </a:p>
        </p:txBody>
      </p:sp>
      <p:sp>
        <p:nvSpPr>
          <p:cNvPr id="40" name="TextBox 39"/>
          <p:cNvSpPr txBox="1"/>
          <p:nvPr/>
        </p:nvSpPr>
        <p:spPr>
          <a:xfrm>
            <a:off x="3271328" y="3258492"/>
            <a:ext cx="879326" cy="461665"/>
          </a:xfrm>
          <a:prstGeom prst="rect">
            <a:avLst/>
          </a:prstGeom>
          <a:noFill/>
        </p:spPr>
        <p:txBody>
          <a:bodyPr wrap="square" rtlCol="0">
            <a:spAutoFit/>
          </a:bodyPr>
          <a:lstStyle/>
          <a:p>
            <a:r>
              <a:rPr lang="en-GB" sz="2400" dirty="0"/>
              <a:t>$200</a:t>
            </a:r>
          </a:p>
        </p:txBody>
      </p:sp>
      <p:cxnSp>
        <p:nvCxnSpPr>
          <p:cNvPr id="46" name="Straight Arrow Connector 45"/>
          <p:cNvCxnSpPr/>
          <p:nvPr/>
        </p:nvCxnSpPr>
        <p:spPr>
          <a:xfrm>
            <a:off x="2729917" y="2574758"/>
            <a:ext cx="0" cy="735180"/>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290254" y="3258492"/>
            <a:ext cx="879326" cy="461665"/>
          </a:xfrm>
          <a:prstGeom prst="rect">
            <a:avLst/>
          </a:prstGeom>
          <a:noFill/>
        </p:spPr>
        <p:txBody>
          <a:bodyPr wrap="square" rtlCol="0">
            <a:spAutoFit/>
          </a:bodyPr>
          <a:lstStyle/>
          <a:p>
            <a:r>
              <a:rPr lang="en-GB" sz="2400" dirty="0"/>
              <a:t>$200</a:t>
            </a:r>
          </a:p>
        </p:txBody>
      </p:sp>
      <p:cxnSp>
        <p:nvCxnSpPr>
          <p:cNvPr id="51" name="Straight Arrow Connector 50"/>
          <p:cNvCxnSpPr/>
          <p:nvPr/>
        </p:nvCxnSpPr>
        <p:spPr>
          <a:xfrm>
            <a:off x="1708484" y="2574758"/>
            <a:ext cx="0" cy="735180"/>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68821" y="3258492"/>
            <a:ext cx="879326" cy="461665"/>
          </a:xfrm>
          <a:prstGeom prst="rect">
            <a:avLst/>
          </a:prstGeom>
          <a:noFill/>
        </p:spPr>
        <p:txBody>
          <a:bodyPr wrap="square" rtlCol="0">
            <a:spAutoFit/>
          </a:bodyPr>
          <a:lstStyle/>
          <a:p>
            <a:r>
              <a:rPr lang="en-GB" sz="2400" dirty="0"/>
              <a:t>$200</a:t>
            </a:r>
          </a:p>
        </p:txBody>
      </p:sp>
      <p:cxnSp>
        <p:nvCxnSpPr>
          <p:cNvPr id="53" name="Straight Arrow Connector 52"/>
          <p:cNvCxnSpPr/>
          <p:nvPr/>
        </p:nvCxnSpPr>
        <p:spPr>
          <a:xfrm>
            <a:off x="6661481" y="2574758"/>
            <a:ext cx="0" cy="735180"/>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5680407" y="2574758"/>
            <a:ext cx="0" cy="735180"/>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240744" y="3258492"/>
            <a:ext cx="879326" cy="461665"/>
          </a:xfrm>
          <a:prstGeom prst="rect">
            <a:avLst/>
          </a:prstGeom>
          <a:noFill/>
        </p:spPr>
        <p:txBody>
          <a:bodyPr wrap="square" rtlCol="0">
            <a:spAutoFit/>
          </a:bodyPr>
          <a:lstStyle/>
          <a:p>
            <a:r>
              <a:rPr lang="en-GB" sz="2400" dirty="0"/>
              <a:t>$200</a:t>
            </a:r>
          </a:p>
        </p:txBody>
      </p:sp>
      <p:sp>
        <p:nvSpPr>
          <p:cNvPr id="56" name="TextBox 55"/>
          <p:cNvSpPr txBox="1"/>
          <p:nvPr/>
        </p:nvSpPr>
        <p:spPr>
          <a:xfrm>
            <a:off x="6293664" y="3258492"/>
            <a:ext cx="879326" cy="461665"/>
          </a:xfrm>
          <a:prstGeom prst="rect">
            <a:avLst/>
          </a:prstGeom>
          <a:noFill/>
        </p:spPr>
        <p:txBody>
          <a:bodyPr wrap="square" rtlCol="0">
            <a:spAutoFit/>
          </a:bodyPr>
          <a:lstStyle/>
          <a:p>
            <a:r>
              <a:rPr lang="en-GB" sz="2400" dirty="0"/>
              <a:t>$200</a:t>
            </a:r>
          </a:p>
        </p:txBody>
      </p:sp>
      <p:cxnSp>
        <p:nvCxnSpPr>
          <p:cNvPr id="57" name="Straight Arrow Connector 56"/>
          <p:cNvCxnSpPr/>
          <p:nvPr/>
        </p:nvCxnSpPr>
        <p:spPr>
          <a:xfrm>
            <a:off x="9673389" y="2574758"/>
            <a:ext cx="0" cy="2344905"/>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9226230" y="4927394"/>
            <a:ext cx="879326" cy="461665"/>
          </a:xfrm>
          <a:prstGeom prst="rect">
            <a:avLst/>
          </a:prstGeom>
          <a:noFill/>
        </p:spPr>
        <p:txBody>
          <a:bodyPr wrap="square" rtlCol="0">
            <a:spAutoFit/>
          </a:bodyPr>
          <a:lstStyle/>
          <a:p>
            <a:r>
              <a:rPr lang="en-GB" sz="2400" i="1" dirty="0"/>
              <a:t>F</a:t>
            </a:r>
            <a:r>
              <a:rPr lang="en-GB" sz="2400" baseline="-25000" dirty="0"/>
              <a:t>8</a:t>
            </a:r>
            <a:r>
              <a:rPr lang="en-GB" sz="2400" dirty="0"/>
              <a:t>= ?</a:t>
            </a:r>
            <a:endParaRPr lang="en-GB" sz="2400" baseline="-25000" dirty="0"/>
          </a:p>
        </p:txBody>
      </p:sp>
      <p:sp>
        <p:nvSpPr>
          <p:cNvPr id="28" name="TextBox 27"/>
          <p:cNvSpPr txBox="1"/>
          <p:nvPr/>
        </p:nvSpPr>
        <p:spPr>
          <a:xfrm>
            <a:off x="10484021" y="1901890"/>
            <a:ext cx="1410926" cy="461665"/>
          </a:xfrm>
          <a:prstGeom prst="rect">
            <a:avLst/>
          </a:prstGeom>
          <a:noFill/>
        </p:spPr>
        <p:txBody>
          <a:bodyPr wrap="square" rtlCol="0">
            <a:spAutoFit/>
          </a:bodyPr>
          <a:lstStyle/>
          <a:p>
            <a:r>
              <a:rPr lang="en-GB" sz="2400" i="1" dirty="0" err="1"/>
              <a:t>i</a:t>
            </a:r>
            <a:r>
              <a:rPr lang="en-GB" sz="2400" dirty="0"/>
              <a:t> = 8%</a:t>
            </a:r>
          </a:p>
        </p:txBody>
      </p:sp>
    </p:spTree>
    <p:extLst>
      <p:ext uri="{BB962C8B-B14F-4D97-AF65-F5344CB8AC3E}">
        <p14:creationId xmlns:p14="http://schemas.microsoft.com/office/powerpoint/2010/main" val="236205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Solution 2</a:t>
            </a:r>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9</a:t>
            </a:fld>
            <a:endParaRPr lang="en-GB"/>
          </a:p>
        </p:txBody>
      </p:sp>
      <p:cxnSp>
        <p:nvCxnSpPr>
          <p:cNvPr id="11" name="Straight Connector 10"/>
          <p:cNvCxnSpPr/>
          <p:nvPr/>
        </p:nvCxnSpPr>
        <p:spPr>
          <a:xfrm>
            <a:off x="959666" y="2128151"/>
            <a:ext cx="41281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997545" y="2128151"/>
            <a:ext cx="0" cy="381036"/>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75650" y="1883306"/>
            <a:ext cx="180932" cy="276999"/>
          </a:xfrm>
          <a:prstGeom prst="rect">
            <a:avLst/>
          </a:prstGeom>
          <a:noFill/>
        </p:spPr>
        <p:txBody>
          <a:bodyPr wrap="square" rtlCol="0">
            <a:spAutoFit/>
          </a:bodyPr>
          <a:lstStyle/>
          <a:p>
            <a:r>
              <a:rPr lang="en-GB" sz="1200" dirty="0"/>
              <a:t>0</a:t>
            </a:r>
          </a:p>
        </p:txBody>
      </p:sp>
      <p:sp>
        <p:nvSpPr>
          <p:cNvPr id="31" name="TextBox 30"/>
          <p:cNvSpPr txBox="1"/>
          <p:nvPr/>
        </p:nvSpPr>
        <p:spPr>
          <a:xfrm>
            <a:off x="1396471" y="1883306"/>
            <a:ext cx="180932" cy="276999"/>
          </a:xfrm>
          <a:prstGeom prst="rect">
            <a:avLst/>
          </a:prstGeom>
          <a:noFill/>
        </p:spPr>
        <p:txBody>
          <a:bodyPr wrap="square" rtlCol="0">
            <a:spAutoFit/>
          </a:bodyPr>
          <a:lstStyle/>
          <a:p>
            <a:r>
              <a:rPr lang="en-GB" sz="1200" dirty="0"/>
              <a:t>1</a:t>
            </a:r>
          </a:p>
        </p:txBody>
      </p:sp>
      <p:sp>
        <p:nvSpPr>
          <p:cNvPr id="32" name="TextBox 31"/>
          <p:cNvSpPr txBox="1"/>
          <p:nvPr/>
        </p:nvSpPr>
        <p:spPr>
          <a:xfrm>
            <a:off x="1914482" y="1883306"/>
            <a:ext cx="180932" cy="276999"/>
          </a:xfrm>
          <a:prstGeom prst="rect">
            <a:avLst/>
          </a:prstGeom>
          <a:noFill/>
        </p:spPr>
        <p:txBody>
          <a:bodyPr wrap="square" rtlCol="0">
            <a:spAutoFit/>
          </a:bodyPr>
          <a:lstStyle/>
          <a:p>
            <a:r>
              <a:rPr lang="en-GB" sz="1200" dirty="0"/>
              <a:t>2</a:t>
            </a:r>
          </a:p>
        </p:txBody>
      </p:sp>
      <p:sp>
        <p:nvSpPr>
          <p:cNvPr id="33" name="TextBox 32"/>
          <p:cNvSpPr txBox="1"/>
          <p:nvPr/>
        </p:nvSpPr>
        <p:spPr>
          <a:xfrm>
            <a:off x="2425491" y="1883306"/>
            <a:ext cx="180932" cy="276999"/>
          </a:xfrm>
          <a:prstGeom prst="rect">
            <a:avLst/>
          </a:prstGeom>
          <a:noFill/>
        </p:spPr>
        <p:txBody>
          <a:bodyPr wrap="square" rtlCol="0">
            <a:spAutoFit/>
          </a:bodyPr>
          <a:lstStyle/>
          <a:p>
            <a:r>
              <a:rPr lang="en-GB" sz="1200" dirty="0"/>
              <a:t>3</a:t>
            </a:r>
          </a:p>
        </p:txBody>
      </p:sp>
      <p:sp>
        <p:nvSpPr>
          <p:cNvPr id="34" name="TextBox 33"/>
          <p:cNvSpPr txBox="1"/>
          <p:nvPr/>
        </p:nvSpPr>
        <p:spPr>
          <a:xfrm>
            <a:off x="2938562" y="1883306"/>
            <a:ext cx="180932" cy="276999"/>
          </a:xfrm>
          <a:prstGeom prst="rect">
            <a:avLst/>
          </a:prstGeom>
          <a:noFill/>
        </p:spPr>
        <p:txBody>
          <a:bodyPr wrap="square" rtlCol="0">
            <a:spAutoFit/>
          </a:bodyPr>
          <a:lstStyle/>
          <a:p>
            <a:r>
              <a:rPr lang="en-GB" sz="1200" dirty="0"/>
              <a:t>4</a:t>
            </a:r>
          </a:p>
        </p:txBody>
      </p:sp>
      <p:sp>
        <p:nvSpPr>
          <p:cNvPr id="35" name="TextBox 34"/>
          <p:cNvSpPr txBox="1"/>
          <p:nvPr/>
        </p:nvSpPr>
        <p:spPr>
          <a:xfrm>
            <a:off x="3446409" y="1883306"/>
            <a:ext cx="180932" cy="276999"/>
          </a:xfrm>
          <a:prstGeom prst="rect">
            <a:avLst/>
          </a:prstGeom>
          <a:noFill/>
        </p:spPr>
        <p:txBody>
          <a:bodyPr wrap="square" rtlCol="0">
            <a:spAutoFit/>
          </a:bodyPr>
          <a:lstStyle/>
          <a:p>
            <a:r>
              <a:rPr lang="en-GB" sz="1200" dirty="0"/>
              <a:t>5</a:t>
            </a:r>
          </a:p>
        </p:txBody>
      </p:sp>
      <p:sp>
        <p:nvSpPr>
          <p:cNvPr id="36" name="TextBox 35"/>
          <p:cNvSpPr txBox="1"/>
          <p:nvPr/>
        </p:nvSpPr>
        <p:spPr>
          <a:xfrm>
            <a:off x="3951005" y="1883306"/>
            <a:ext cx="180932" cy="276999"/>
          </a:xfrm>
          <a:prstGeom prst="rect">
            <a:avLst/>
          </a:prstGeom>
          <a:noFill/>
        </p:spPr>
        <p:txBody>
          <a:bodyPr wrap="square" rtlCol="0">
            <a:spAutoFit/>
          </a:bodyPr>
          <a:lstStyle/>
          <a:p>
            <a:r>
              <a:rPr lang="en-GB" sz="1200" dirty="0"/>
              <a:t>6</a:t>
            </a:r>
          </a:p>
        </p:txBody>
      </p:sp>
      <p:sp>
        <p:nvSpPr>
          <p:cNvPr id="37" name="TextBox 36"/>
          <p:cNvSpPr txBox="1"/>
          <p:nvPr/>
        </p:nvSpPr>
        <p:spPr>
          <a:xfrm>
            <a:off x="4470282" y="1883306"/>
            <a:ext cx="180932" cy="276999"/>
          </a:xfrm>
          <a:prstGeom prst="rect">
            <a:avLst/>
          </a:prstGeom>
          <a:noFill/>
        </p:spPr>
        <p:txBody>
          <a:bodyPr wrap="square" rtlCol="0">
            <a:spAutoFit/>
          </a:bodyPr>
          <a:lstStyle/>
          <a:p>
            <a:r>
              <a:rPr lang="en-GB" sz="1200" dirty="0"/>
              <a:t>7</a:t>
            </a:r>
          </a:p>
        </p:txBody>
      </p:sp>
      <p:sp>
        <p:nvSpPr>
          <p:cNvPr id="38" name="TextBox 37"/>
          <p:cNvSpPr txBox="1"/>
          <p:nvPr/>
        </p:nvSpPr>
        <p:spPr>
          <a:xfrm>
            <a:off x="4993444" y="1883306"/>
            <a:ext cx="180932" cy="276999"/>
          </a:xfrm>
          <a:prstGeom prst="rect">
            <a:avLst/>
          </a:prstGeom>
          <a:noFill/>
        </p:spPr>
        <p:txBody>
          <a:bodyPr wrap="square" rtlCol="0">
            <a:spAutoFit/>
          </a:bodyPr>
          <a:lstStyle/>
          <a:p>
            <a:r>
              <a:rPr lang="en-GB" sz="1200" dirty="0"/>
              <a:t>8</a:t>
            </a:r>
          </a:p>
        </p:txBody>
      </p:sp>
      <p:sp>
        <p:nvSpPr>
          <p:cNvPr id="40" name="TextBox 39"/>
          <p:cNvSpPr txBox="1"/>
          <p:nvPr/>
        </p:nvSpPr>
        <p:spPr>
          <a:xfrm>
            <a:off x="1783743" y="2482524"/>
            <a:ext cx="921094" cy="276999"/>
          </a:xfrm>
          <a:prstGeom prst="rect">
            <a:avLst/>
          </a:prstGeom>
          <a:noFill/>
        </p:spPr>
        <p:txBody>
          <a:bodyPr wrap="square" rtlCol="0">
            <a:spAutoFit/>
          </a:bodyPr>
          <a:lstStyle/>
          <a:p>
            <a:r>
              <a:rPr lang="en-GB" sz="1200" dirty="0"/>
              <a:t>$200</a:t>
            </a:r>
          </a:p>
        </p:txBody>
      </p:sp>
      <p:cxnSp>
        <p:nvCxnSpPr>
          <p:cNvPr id="46" name="Straight Arrow Connector 45"/>
          <p:cNvCxnSpPr/>
          <p:nvPr/>
        </p:nvCxnSpPr>
        <p:spPr>
          <a:xfrm>
            <a:off x="1489064" y="2128151"/>
            <a:ext cx="0" cy="381036"/>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275262" y="2482524"/>
            <a:ext cx="921094" cy="276999"/>
          </a:xfrm>
          <a:prstGeom prst="rect">
            <a:avLst/>
          </a:prstGeom>
          <a:noFill/>
        </p:spPr>
        <p:txBody>
          <a:bodyPr wrap="square" rtlCol="0">
            <a:spAutoFit/>
          </a:bodyPr>
          <a:lstStyle/>
          <a:p>
            <a:r>
              <a:rPr lang="en-GB" sz="1200" dirty="0"/>
              <a:t>$200</a:t>
            </a:r>
          </a:p>
        </p:txBody>
      </p:sp>
      <p:cxnSp>
        <p:nvCxnSpPr>
          <p:cNvPr id="51" name="Straight Arrow Connector 50"/>
          <p:cNvCxnSpPr/>
          <p:nvPr/>
        </p:nvCxnSpPr>
        <p:spPr>
          <a:xfrm>
            <a:off x="959666" y="2128151"/>
            <a:ext cx="0" cy="381036"/>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745864" y="2482524"/>
            <a:ext cx="921094" cy="276999"/>
          </a:xfrm>
          <a:prstGeom prst="rect">
            <a:avLst/>
          </a:prstGeom>
          <a:noFill/>
        </p:spPr>
        <p:txBody>
          <a:bodyPr wrap="square" rtlCol="0">
            <a:spAutoFit/>
          </a:bodyPr>
          <a:lstStyle/>
          <a:p>
            <a:r>
              <a:rPr lang="en-GB" sz="1200" dirty="0"/>
              <a:t>$200</a:t>
            </a:r>
          </a:p>
        </p:txBody>
      </p:sp>
      <p:cxnSp>
        <p:nvCxnSpPr>
          <p:cNvPr id="53" name="Straight Arrow Connector 52"/>
          <p:cNvCxnSpPr/>
          <p:nvPr/>
        </p:nvCxnSpPr>
        <p:spPr>
          <a:xfrm>
            <a:off x="3526754" y="2128151"/>
            <a:ext cx="0" cy="381036"/>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3018273" y="2128151"/>
            <a:ext cx="0" cy="381036"/>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804471" y="2482524"/>
            <a:ext cx="921094" cy="276999"/>
          </a:xfrm>
          <a:prstGeom prst="rect">
            <a:avLst/>
          </a:prstGeom>
          <a:noFill/>
        </p:spPr>
        <p:txBody>
          <a:bodyPr wrap="square" rtlCol="0">
            <a:spAutoFit/>
          </a:bodyPr>
          <a:lstStyle/>
          <a:p>
            <a:r>
              <a:rPr lang="en-GB" sz="1200" dirty="0"/>
              <a:t>$200</a:t>
            </a:r>
          </a:p>
        </p:txBody>
      </p:sp>
      <p:sp>
        <p:nvSpPr>
          <p:cNvPr id="56" name="TextBox 55"/>
          <p:cNvSpPr txBox="1"/>
          <p:nvPr/>
        </p:nvSpPr>
        <p:spPr>
          <a:xfrm>
            <a:off x="3350189" y="2482524"/>
            <a:ext cx="921094" cy="276999"/>
          </a:xfrm>
          <a:prstGeom prst="rect">
            <a:avLst/>
          </a:prstGeom>
          <a:noFill/>
        </p:spPr>
        <p:txBody>
          <a:bodyPr wrap="square" rtlCol="0">
            <a:spAutoFit/>
          </a:bodyPr>
          <a:lstStyle/>
          <a:p>
            <a:r>
              <a:rPr lang="en-GB" sz="1200" dirty="0"/>
              <a:t>$200</a:t>
            </a:r>
          </a:p>
        </p:txBody>
      </p:sp>
      <p:cxnSp>
        <p:nvCxnSpPr>
          <p:cNvPr id="57" name="Straight Arrow Connector 56"/>
          <p:cNvCxnSpPr/>
          <p:nvPr/>
        </p:nvCxnSpPr>
        <p:spPr>
          <a:xfrm>
            <a:off x="5087795" y="2128151"/>
            <a:ext cx="0" cy="1215340"/>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870108" y="3347499"/>
            <a:ext cx="921094" cy="400110"/>
          </a:xfrm>
          <a:prstGeom prst="rect">
            <a:avLst/>
          </a:prstGeom>
          <a:noFill/>
        </p:spPr>
        <p:txBody>
          <a:bodyPr wrap="square" rtlCol="0">
            <a:spAutoFit/>
          </a:bodyPr>
          <a:lstStyle/>
          <a:p>
            <a:r>
              <a:rPr lang="en-GB" sz="2000" i="1" dirty="0"/>
              <a:t>F</a:t>
            </a:r>
            <a:r>
              <a:rPr lang="en-GB" sz="2000" baseline="-25000" dirty="0"/>
              <a:t>8 </a:t>
            </a:r>
            <a:r>
              <a:rPr lang="en-GB" sz="2000" dirty="0"/>
              <a:t>= ?</a:t>
            </a:r>
            <a:endParaRPr lang="en-GB" sz="2000" baseline="-25000" dirty="0"/>
          </a:p>
        </p:txBody>
      </p:sp>
      <p:sp>
        <p:nvSpPr>
          <p:cNvPr id="39" name="TextBox 38"/>
          <p:cNvSpPr txBox="1"/>
          <p:nvPr/>
        </p:nvSpPr>
        <p:spPr>
          <a:xfrm>
            <a:off x="5524377" y="2364116"/>
            <a:ext cx="338554" cy="461665"/>
          </a:xfrm>
          <a:prstGeom prst="rect">
            <a:avLst/>
          </a:prstGeom>
          <a:noFill/>
        </p:spPr>
        <p:txBody>
          <a:bodyPr wrap="none" rtlCol="0">
            <a:spAutoFit/>
          </a:bodyPr>
          <a:lstStyle/>
          <a:p>
            <a:r>
              <a:rPr lang="en-GB" sz="2400" dirty="0"/>
              <a:t>≈</a:t>
            </a:r>
          </a:p>
        </p:txBody>
      </p:sp>
      <p:cxnSp>
        <p:nvCxnSpPr>
          <p:cNvPr id="41" name="Straight Connector 40"/>
          <p:cNvCxnSpPr/>
          <p:nvPr/>
        </p:nvCxnSpPr>
        <p:spPr>
          <a:xfrm>
            <a:off x="6431187" y="2128151"/>
            <a:ext cx="41281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7469066" y="2128151"/>
            <a:ext cx="0" cy="381036"/>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347171" y="1883306"/>
            <a:ext cx="180932" cy="276999"/>
          </a:xfrm>
          <a:prstGeom prst="rect">
            <a:avLst/>
          </a:prstGeom>
          <a:noFill/>
        </p:spPr>
        <p:txBody>
          <a:bodyPr wrap="square" rtlCol="0">
            <a:spAutoFit/>
          </a:bodyPr>
          <a:lstStyle/>
          <a:p>
            <a:r>
              <a:rPr lang="en-GB" sz="1200" dirty="0"/>
              <a:t>0</a:t>
            </a:r>
          </a:p>
        </p:txBody>
      </p:sp>
      <p:sp>
        <p:nvSpPr>
          <p:cNvPr id="44" name="TextBox 43"/>
          <p:cNvSpPr txBox="1"/>
          <p:nvPr/>
        </p:nvSpPr>
        <p:spPr>
          <a:xfrm>
            <a:off x="6867992" y="1883306"/>
            <a:ext cx="180932" cy="276999"/>
          </a:xfrm>
          <a:prstGeom prst="rect">
            <a:avLst/>
          </a:prstGeom>
          <a:noFill/>
        </p:spPr>
        <p:txBody>
          <a:bodyPr wrap="square" rtlCol="0">
            <a:spAutoFit/>
          </a:bodyPr>
          <a:lstStyle/>
          <a:p>
            <a:r>
              <a:rPr lang="en-GB" sz="1200" dirty="0"/>
              <a:t>1</a:t>
            </a:r>
          </a:p>
        </p:txBody>
      </p:sp>
      <p:sp>
        <p:nvSpPr>
          <p:cNvPr id="45" name="TextBox 44"/>
          <p:cNvSpPr txBox="1"/>
          <p:nvPr/>
        </p:nvSpPr>
        <p:spPr>
          <a:xfrm>
            <a:off x="7386003" y="1883306"/>
            <a:ext cx="180932" cy="276999"/>
          </a:xfrm>
          <a:prstGeom prst="rect">
            <a:avLst/>
          </a:prstGeom>
          <a:noFill/>
        </p:spPr>
        <p:txBody>
          <a:bodyPr wrap="square" rtlCol="0">
            <a:spAutoFit/>
          </a:bodyPr>
          <a:lstStyle/>
          <a:p>
            <a:r>
              <a:rPr lang="en-GB" sz="1200" dirty="0"/>
              <a:t>2</a:t>
            </a:r>
          </a:p>
        </p:txBody>
      </p:sp>
      <p:sp>
        <p:nvSpPr>
          <p:cNvPr id="48" name="TextBox 47"/>
          <p:cNvSpPr txBox="1"/>
          <p:nvPr/>
        </p:nvSpPr>
        <p:spPr>
          <a:xfrm>
            <a:off x="7897012" y="1883306"/>
            <a:ext cx="180932" cy="276999"/>
          </a:xfrm>
          <a:prstGeom prst="rect">
            <a:avLst/>
          </a:prstGeom>
          <a:noFill/>
        </p:spPr>
        <p:txBody>
          <a:bodyPr wrap="square" rtlCol="0">
            <a:spAutoFit/>
          </a:bodyPr>
          <a:lstStyle/>
          <a:p>
            <a:r>
              <a:rPr lang="en-GB" sz="1200" dirty="0"/>
              <a:t>3</a:t>
            </a:r>
          </a:p>
        </p:txBody>
      </p:sp>
      <p:sp>
        <p:nvSpPr>
          <p:cNvPr id="49" name="TextBox 48"/>
          <p:cNvSpPr txBox="1"/>
          <p:nvPr/>
        </p:nvSpPr>
        <p:spPr>
          <a:xfrm>
            <a:off x="8410083" y="1883306"/>
            <a:ext cx="180932" cy="276999"/>
          </a:xfrm>
          <a:prstGeom prst="rect">
            <a:avLst/>
          </a:prstGeom>
          <a:noFill/>
        </p:spPr>
        <p:txBody>
          <a:bodyPr wrap="square" rtlCol="0">
            <a:spAutoFit/>
          </a:bodyPr>
          <a:lstStyle/>
          <a:p>
            <a:r>
              <a:rPr lang="en-GB" sz="1200" dirty="0"/>
              <a:t>4</a:t>
            </a:r>
          </a:p>
        </p:txBody>
      </p:sp>
      <p:sp>
        <p:nvSpPr>
          <p:cNvPr id="50" name="TextBox 49"/>
          <p:cNvSpPr txBox="1"/>
          <p:nvPr/>
        </p:nvSpPr>
        <p:spPr>
          <a:xfrm>
            <a:off x="8917930" y="1883306"/>
            <a:ext cx="180932" cy="276999"/>
          </a:xfrm>
          <a:prstGeom prst="rect">
            <a:avLst/>
          </a:prstGeom>
          <a:noFill/>
        </p:spPr>
        <p:txBody>
          <a:bodyPr wrap="square" rtlCol="0">
            <a:spAutoFit/>
          </a:bodyPr>
          <a:lstStyle/>
          <a:p>
            <a:r>
              <a:rPr lang="en-GB" sz="1200" dirty="0"/>
              <a:t>5</a:t>
            </a:r>
          </a:p>
        </p:txBody>
      </p:sp>
      <p:sp>
        <p:nvSpPr>
          <p:cNvPr id="59" name="TextBox 58"/>
          <p:cNvSpPr txBox="1"/>
          <p:nvPr/>
        </p:nvSpPr>
        <p:spPr>
          <a:xfrm>
            <a:off x="9422526" y="1883306"/>
            <a:ext cx="180932" cy="276999"/>
          </a:xfrm>
          <a:prstGeom prst="rect">
            <a:avLst/>
          </a:prstGeom>
          <a:noFill/>
        </p:spPr>
        <p:txBody>
          <a:bodyPr wrap="square" rtlCol="0">
            <a:spAutoFit/>
          </a:bodyPr>
          <a:lstStyle/>
          <a:p>
            <a:r>
              <a:rPr lang="en-GB" sz="1200" dirty="0"/>
              <a:t>6</a:t>
            </a:r>
          </a:p>
        </p:txBody>
      </p:sp>
      <p:sp>
        <p:nvSpPr>
          <p:cNvPr id="60" name="TextBox 59"/>
          <p:cNvSpPr txBox="1"/>
          <p:nvPr/>
        </p:nvSpPr>
        <p:spPr>
          <a:xfrm>
            <a:off x="9941803" y="1883306"/>
            <a:ext cx="180932" cy="276999"/>
          </a:xfrm>
          <a:prstGeom prst="rect">
            <a:avLst/>
          </a:prstGeom>
          <a:noFill/>
        </p:spPr>
        <p:txBody>
          <a:bodyPr wrap="square" rtlCol="0">
            <a:spAutoFit/>
          </a:bodyPr>
          <a:lstStyle/>
          <a:p>
            <a:r>
              <a:rPr lang="en-GB" sz="1200" dirty="0"/>
              <a:t>7</a:t>
            </a:r>
          </a:p>
        </p:txBody>
      </p:sp>
      <p:sp>
        <p:nvSpPr>
          <p:cNvPr id="61" name="TextBox 60"/>
          <p:cNvSpPr txBox="1"/>
          <p:nvPr/>
        </p:nvSpPr>
        <p:spPr>
          <a:xfrm>
            <a:off x="10464965" y="1883306"/>
            <a:ext cx="180932" cy="276999"/>
          </a:xfrm>
          <a:prstGeom prst="rect">
            <a:avLst/>
          </a:prstGeom>
          <a:noFill/>
        </p:spPr>
        <p:txBody>
          <a:bodyPr wrap="square" rtlCol="0">
            <a:spAutoFit/>
          </a:bodyPr>
          <a:lstStyle/>
          <a:p>
            <a:r>
              <a:rPr lang="en-GB" sz="1200" dirty="0"/>
              <a:t>8</a:t>
            </a:r>
          </a:p>
        </p:txBody>
      </p:sp>
      <p:sp>
        <p:nvSpPr>
          <p:cNvPr id="62" name="TextBox 61"/>
          <p:cNvSpPr txBox="1"/>
          <p:nvPr/>
        </p:nvSpPr>
        <p:spPr>
          <a:xfrm>
            <a:off x="7255264" y="2482524"/>
            <a:ext cx="921094" cy="276999"/>
          </a:xfrm>
          <a:prstGeom prst="rect">
            <a:avLst/>
          </a:prstGeom>
          <a:noFill/>
        </p:spPr>
        <p:txBody>
          <a:bodyPr wrap="square" rtlCol="0">
            <a:spAutoFit/>
          </a:bodyPr>
          <a:lstStyle/>
          <a:p>
            <a:r>
              <a:rPr lang="en-GB" sz="1200" dirty="0"/>
              <a:t>$200</a:t>
            </a:r>
          </a:p>
        </p:txBody>
      </p:sp>
      <p:cxnSp>
        <p:nvCxnSpPr>
          <p:cNvPr id="63" name="Straight Arrow Connector 62"/>
          <p:cNvCxnSpPr/>
          <p:nvPr/>
        </p:nvCxnSpPr>
        <p:spPr>
          <a:xfrm>
            <a:off x="6960585" y="2128151"/>
            <a:ext cx="0" cy="381036"/>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6746783" y="2482524"/>
            <a:ext cx="921094" cy="276999"/>
          </a:xfrm>
          <a:prstGeom prst="rect">
            <a:avLst/>
          </a:prstGeom>
          <a:noFill/>
        </p:spPr>
        <p:txBody>
          <a:bodyPr wrap="square" rtlCol="0">
            <a:spAutoFit/>
          </a:bodyPr>
          <a:lstStyle/>
          <a:p>
            <a:r>
              <a:rPr lang="en-GB" sz="1200" dirty="0"/>
              <a:t>$200</a:t>
            </a:r>
          </a:p>
        </p:txBody>
      </p:sp>
      <p:cxnSp>
        <p:nvCxnSpPr>
          <p:cNvPr id="65" name="Straight Arrow Connector 64"/>
          <p:cNvCxnSpPr/>
          <p:nvPr/>
        </p:nvCxnSpPr>
        <p:spPr>
          <a:xfrm>
            <a:off x="6431187" y="2128151"/>
            <a:ext cx="0" cy="381036"/>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6217385" y="2482524"/>
            <a:ext cx="921094" cy="276999"/>
          </a:xfrm>
          <a:prstGeom prst="rect">
            <a:avLst/>
          </a:prstGeom>
          <a:noFill/>
        </p:spPr>
        <p:txBody>
          <a:bodyPr wrap="square" rtlCol="0">
            <a:spAutoFit/>
          </a:bodyPr>
          <a:lstStyle/>
          <a:p>
            <a:r>
              <a:rPr lang="en-GB" sz="1200" dirty="0"/>
              <a:t>$200</a:t>
            </a:r>
          </a:p>
        </p:txBody>
      </p:sp>
      <p:cxnSp>
        <p:nvCxnSpPr>
          <p:cNvPr id="71" name="Straight Arrow Connector 70"/>
          <p:cNvCxnSpPr/>
          <p:nvPr/>
        </p:nvCxnSpPr>
        <p:spPr>
          <a:xfrm>
            <a:off x="10559316" y="2128151"/>
            <a:ext cx="0" cy="1215340"/>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6431187" y="4419739"/>
            <a:ext cx="41281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47171" y="4174894"/>
            <a:ext cx="180932" cy="276999"/>
          </a:xfrm>
          <a:prstGeom prst="rect">
            <a:avLst/>
          </a:prstGeom>
          <a:noFill/>
        </p:spPr>
        <p:txBody>
          <a:bodyPr wrap="square" rtlCol="0">
            <a:spAutoFit/>
          </a:bodyPr>
          <a:lstStyle/>
          <a:p>
            <a:r>
              <a:rPr lang="en-GB" sz="1200" dirty="0"/>
              <a:t>0</a:t>
            </a:r>
          </a:p>
        </p:txBody>
      </p:sp>
      <p:sp>
        <p:nvSpPr>
          <p:cNvPr id="75" name="TextBox 74"/>
          <p:cNvSpPr txBox="1"/>
          <p:nvPr/>
        </p:nvSpPr>
        <p:spPr>
          <a:xfrm>
            <a:off x="6867992" y="4174894"/>
            <a:ext cx="180932" cy="276999"/>
          </a:xfrm>
          <a:prstGeom prst="rect">
            <a:avLst/>
          </a:prstGeom>
          <a:noFill/>
        </p:spPr>
        <p:txBody>
          <a:bodyPr wrap="square" rtlCol="0">
            <a:spAutoFit/>
          </a:bodyPr>
          <a:lstStyle/>
          <a:p>
            <a:r>
              <a:rPr lang="en-GB" sz="1200" dirty="0"/>
              <a:t>1</a:t>
            </a:r>
          </a:p>
        </p:txBody>
      </p:sp>
      <p:sp>
        <p:nvSpPr>
          <p:cNvPr id="76" name="TextBox 75"/>
          <p:cNvSpPr txBox="1"/>
          <p:nvPr/>
        </p:nvSpPr>
        <p:spPr>
          <a:xfrm>
            <a:off x="7386003" y="4174894"/>
            <a:ext cx="180932" cy="276999"/>
          </a:xfrm>
          <a:prstGeom prst="rect">
            <a:avLst/>
          </a:prstGeom>
          <a:noFill/>
        </p:spPr>
        <p:txBody>
          <a:bodyPr wrap="square" rtlCol="0">
            <a:spAutoFit/>
          </a:bodyPr>
          <a:lstStyle/>
          <a:p>
            <a:r>
              <a:rPr lang="en-GB" sz="1200" dirty="0"/>
              <a:t>2</a:t>
            </a:r>
          </a:p>
        </p:txBody>
      </p:sp>
      <p:sp>
        <p:nvSpPr>
          <p:cNvPr id="77" name="TextBox 76"/>
          <p:cNvSpPr txBox="1"/>
          <p:nvPr/>
        </p:nvSpPr>
        <p:spPr>
          <a:xfrm>
            <a:off x="7897012" y="4174894"/>
            <a:ext cx="180932" cy="276999"/>
          </a:xfrm>
          <a:prstGeom prst="rect">
            <a:avLst/>
          </a:prstGeom>
          <a:noFill/>
        </p:spPr>
        <p:txBody>
          <a:bodyPr wrap="square" rtlCol="0">
            <a:spAutoFit/>
          </a:bodyPr>
          <a:lstStyle/>
          <a:p>
            <a:r>
              <a:rPr lang="en-GB" sz="1200" dirty="0"/>
              <a:t>3</a:t>
            </a:r>
          </a:p>
        </p:txBody>
      </p:sp>
      <p:sp>
        <p:nvSpPr>
          <p:cNvPr id="78" name="TextBox 77"/>
          <p:cNvSpPr txBox="1"/>
          <p:nvPr/>
        </p:nvSpPr>
        <p:spPr>
          <a:xfrm>
            <a:off x="8410083" y="4174894"/>
            <a:ext cx="180932" cy="276999"/>
          </a:xfrm>
          <a:prstGeom prst="rect">
            <a:avLst/>
          </a:prstGeom>
          <a:noFill/>
        </p:spPr>
        <p:txBody>
          <a:bodyPr wrap="square" rtlCol="0">
            <a:spAutoFit/>
          </a:bodyPr>
          <a:lstStyle/>
          <a:p>
            <a:r>
              <a:rPr lang="en-GB" sz="1200" dirty="0"/>
              <a:t>4</a:t>
            </a:r>
          </a:p>
        </p:txBody>
      </p:sp>
      <p:sp>
        <p:nvSpPr>
          <p:cNvPr id="79" name="TextBox 78"/>
          <p:cNvSpPr txBox="1"/>
          <p:nvPr/>
        </p:nvSpPr>
        <p:spPr>
          <a:xfrm>
            <a:off x="8917930" y="4174894"/>
            <a:ext cx="180932" cy="276999"/>
          </a:xfrm>
          <a:prstGeom prst="rect">
            <a:avLst/>
          </a:prstGeom>
          <a:noFill/>
        </p:spPr>
        <p:txBody>
          <a:bodyPr wrap="square" rtlCol="0">
            <a:spAutoFit/>
          </a:bodyPr>
          <a:lstStyle/>
          <a:p>
            <a:r>
              <a:rPr lang="en-GB" sz="1200" dirty="0"/>
              <a:t>5</a:t>
            </a:r>
          </a:p>
        </p:txBody>
      </p:sp>
      <p:sp>
        <p:nvSpPr>
          <p:cNvPr id="80" name="TextBox 79"/>
          <p:cNvSpPr txBox="1"/>
          <p:nvPr/>
        </p:nvSpPr>
        <p:spPr>
          <a:xfrm>
            <a:off x="9422526" y="4174894"/>
            <a:ext cx="180932" cy="276999"/>
          </a:xfrm>
          <a:prstGeom prst="rect">
            <a:avLst/>
          </a:prstGeom>
          <a:noFill/>
        </p:spPr>
        <p:txBody>
          <a:bodyPr wrap="square" rtlCol="0">
            <a:spAutoFit/>
          </a:bodyPr>
          <a:lstStyle/>
          <a:p>
            <a:r>
              <a:rPr lang="en-GB" sz="1200" dirty="0"/>
              <a:t>6</a:t>
            </a:r>
          </a:p>
        </p:txBody>
      </p:sp>
      <p:sp>
        <p:nvSpPr>
          <p:cNvPr id="81" name="TextBox 80"/>
          <p:cNvSpPr txBox="1"/>
          <p:nvPr/>
        </p:nvSpPr>
        <p:spPr>
          <a:xfrm>
            <a:off x="9941803" y="4174894"/>
            <a:ext cx="180932" cy="276999"/>
          </a:xfrm>
          <a:prstGeom prst="rect">
            <a:avLst/>
          </a:prstGeom>
          <a:noFill/>
        </p:spPr>
        <p:txBody>
          <a:bodyPr wrap="square" rtlCol="0">
            <a:spAutoFit/>
          </a:bodyPr>
          <a:lstStyle/>
          <a:p>
            <a:r>
              <a:rPr lang="en-GB" sz="1200" dirty="0"/>
              <a:t>7</a:t>
            </a:r>
          </a:p>
        </p:txBody>
      </p:sp>
      <p:sp>
        <p:nvSpPr>
          <p:cNvPr id="82" name="TextBox 81"/>
          <p:cNvSpPr txBox="1"/>
          <p:nvPr/>
        </p:nvSpPr>
        <p:spPr>
          <a:xfrm>
            <a:off x="10464965" y="4174894"/>
            <a:ext cx="180932" cy="276999"/>
          </a:xfrm>
          <a:prstGeom prst="rect">
            <a:avLst/>
          </a:prstGeom>
          <a:noFill/>
        </p:spPr>
        <p:txBody>
          <a:bodyPr wrap="square" rtlCol="0">
            <a:spAutoFit/>
          </a:bodyPr>
          <a:lstStyle/>
          <a:p>
            <a:r>
              <a:rPr lang="en-GB" sz="1200" dirty="0"/>
              <a:t>8</a:t>
            </a:r>
          </a:p>
        </p:txBody>
      </p:sp>
      <p:cxnSp>
        <p:nvCxnSpPr>
          <p:cNvPr id="88" name="Straight Arrow Connector 87"/>
          <p:cNvCxnSpPr/>
          <p:nvPr/>
        </p:nvCxnSpPr>
        <p:spPr>
          <a:xfrm>
            <a:off x="8998275" y="4419739"/>
            <a:ext cx="0" cy="381036"/>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8489794" y="4419739"/>
            <a:ext cx="0" cy="381036"/>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8275992" y="4774112"/>
            <a:ext cx="921094" cy="276999"/>
          </a:xfrm>
          <a:prstGeom prst="rect">
            <a:avLst/>
          </a:prstGeom>
          <a:noFill/>
        </p:spPr>
        <p:txBody>
          <a:bodyPr wrap="square" rtlCol="0">
            <a:spAutoFit/>
          </a:bodyPr>
          <a:lstStyle/>
          <a:p>
            <a:r>
              <a:rPr lang="en-GB" sz="1200" dirty="0"/>
              <a:t>$200</a:t>
            </a:r>
          </a:p>
        </p:txBody>
      </p:sp>
      <p:sp>
        <p:nvSpPr>
          <p:cNvPr id="91" name="TextBox 90"/>
          <p:cNvSpPr txBox="1"/>
          <p:nvPr/>
        </p:nvSpPr>
        <p:spPr>
          <a:xfrm>
            <a:off x="8821710" y="4774112"/>
            <a:ext cx="921094" cy="276999"/>
          </a:xfrm>
          <a:prstGeom prst="rect">
            <a:avLst/>
          </a:prstGeom>
          <a:noFill/>
        </p:spPr>
        <p:txBody>
          <a:bodyPr wrap="square" rtlCol="0">
            <a:spAutoFit/>
          </a:bodyPr>
          <a:lstStyle/>
          <a:p>
            <a:r>
              <a:rPr lang="en-GB" sz="1200" dirty="0"/>
              <a:t>$200</a:t>
            </a:r>
          </a:p>
        </p:txBody>
      </p:sp>
      <p:cxnSp>
        <p:nvCxnSpPr>
          <p:cNvPr id="92" name="Straight Arrow Connector 91"/>
          <p:cNvCxnSpPr/>
          <p:nvPr/>
        </p:nvCxnSpPr>
        <p:spPr>
          <a:xfrm>
            <a:off x="10559316" y="4419739"/>
            <a:ext cx="0" cy="1215340"/>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10122735" y="3347499"/>
            <a:ext cx="921094" cy="400110"/>
          </a:xfrm>
          <a:prstGeom prst="rect">
            <a:avLst/>
          </a:prstGeom>
          <a:noFill/>
        </p:spPr>
        <p:txBody>
          <a:bodyPr wrap="square" rtlCol="0">
            <a:spAutoFit/>
          </a:bodyPr>
          <a:lstStyle/>
          <a:p>
            <a:pPr algn="ctr"/>
            <a:r>
              <a:rPr lang="en-GB" sz="2000" b="1" i="1" dirty="0">
                <a:solidFill>
                  <a:srgbClr val="FF0000"/>
                </a:solidFill>
              </a:rPr>
              <a:t>F</a:t>
            </a:r>
            <a:r>
              <a:rPr lang="en-GB" sz="2000" b="1" baseline="-25000" dirty="0">
                <a:solidFill>
                  <a:srgbClr val="FF0000"/>
                </a:solidFill>
              </a:rPr>
              <a:t>8 </a:t>
            </a:r>
            <a:r>
              <a:rPr lang="en-GB" sz="2000" b="1" baseline="30000" dirty="0">
                <a:solidFill>
                  <a:srgbClr val="FF0000"/>
                </a:solidFill>
              </a:rPr>
              <a:t>1</a:t>
            </a:r>
          </a:p>
        </p:txBody>
      </p:sp>
      <p:sp>
        <p:nvSpPr>
          <p:cNvPr id="94" name="TextBox 93"/>
          <p:cNvSpPr txBox="1"/>
          <p:nvPr/>
        </p:nvSpPr>
        <p:spPr>
          <a:xfrm>
            <a:off x="10122735" y="5688726"/>
            <a:ext cx="921094" cy="400110"/>
          </a:xfrm>
          <a:prstGeom prst="rect">
            <a:avLst/>
          </a:prstGeom>
          <a:noFill/>
        </p:spPr>
        <p:txBody>
          <a:bodyPr wrap="square" rtlCol="0">
            <a:spAutoFit/>
          </a:bodyPr>
          <a:lstStyle/>
          <a:p>
            <a:pPr algn="ctr"/>
            <a:r>
              <a:rPr lang="en-GB" sz="2000" b="1" i="1" dirty="0">
                <a:solidFill>
                  <a:srgbClr val="00B0F0"/>
                </a:solidFill>
              </a:rPr>
              <a:t>F</a:t>
            </a:r>
            <a:r>
              <a:rPr lang="en-GB" sz="2000" b="1" baseline="-25000" dirty="0">
                <a:solidFill>
                  <a:srgbClr val="00B0F0"/>
                </a:solidFill>
              </a:rPr>
              <a:t>8 </a:t>
            </a:r>
            <a:r>
              <a:rPr lang="en-GB" sz="2000" b="1" baseline="30000" dirty="0">
                <a:solidFill>
                  <a:srgbClr val="00B0F0"/>
                </a:solidFill>
              </a:rPr>
              <a:t>2</a:t>
            </a:r>
          </a:p>
        </p:txBody>
      </p:sp>
      <p:sp>
        <p:nvSpPr>
          <p:cNvPr id="95" name="TextBox 94"/>
          <p:cNvSpPr txBox="1"/>
          <p:nvPr/>
        </p:nvSpPr>
        <p:spPr>
          <a:xfrm>
            <a:off x="11083349" y="1989469"/>
            <a:ext cx="1104907" cy="830997"/>
          </a:xfrm>
          <a:prstGeom prst="rect">
            <a:avLst/>
          </a:prstGeom>
          <a:noFill/>
        </p:spPr>
        <p:txBody>
          <a:bodyPr wrap="square" rtlCol="0">
            <a:spAutoFit/>
          </a:bodyPr>
          <a:lstStyle/>
          <a:p>
            <a:r>
              <a:rPr lang="en-GB" sz="1600" dirty="0"/>
              <a:t>Deferred annuity with </a:t>
            </a:r>
            <a:r>
              <a:rPr lang="en-GB" sz="1600" i="1" dirty="0"/>
              <a:t>N</a:t>
            </a:r>
            <a:r>
              <a:rPr lang="en-GB" sz="1600" dirty="0"/>
              <a:t>=3</a:t>
            </a:r>
          </a:p>
        </p:txBody>
      </p:sp>
      <p:sp>
        <p:nvSpPr>
          <p:cNvPr id="96" name="TextBox 95"/>
          <p:cNvSpPr txBox="1"/>
          <p:nvPr/>
        </p:nvSpPr>
        <p:spPr>
          <a:xfrm>
            <a:off x="11083349" y="4583164"/>
            <a:ext cx="1104907" cy="830997"/>
          </a:xfrm>
          <a:prstGeom prst="rect">
            <a:avLst/>
          </a:prstGeom>
          <a:noFill/>
        </p:spPr>
        <p:txBody>
          <a:bodyPr wrap="square" rtlCol="0">
            <a:spAutoFit/>
          </a:bodyPr>
          <a:lstStyle/>
          <a:p>
            <a:r>
              <a:rPr lang="en-GB" sz="1600" dirty="0"/>
              <a:t>Deferred annuity with </a:t>
            </a:r>
            <a:r>
              <a:rPr lang="en-GB" sz="1600" i="1" dirty="0"/>
              <a:t>N</a:t>
            </a:r>
            <a:r>
              <a:rPr lang="en-GB" sz="1600" dirty="0"/>
              <a:t>=2</a:t>
            </a:r>
          </a:p>
        </p:txBody>
      </p:sp>
      <p:sp>
        <p:nvSpPr>
          <p:cNvPr id="97" name="TextBox 96"/>
          <p:cNvSpPr txBox="1"/>
          <p:nvPr/>
        </p:nvSpPr>
        <p:spPr>
          <a:xfrm>
            <a:off x="8252461" y="3593485"/>
            <a:ext cx="338554" cy="461665"/>
          </a:xfrm>
          <a:prstGeom prst="rect">
            <a:avLst/>
          </a:prstGeom>
          <a:noFill/>
        </p:spPr>
        <p:txBody>
          <a:bodyPr wrap="square" rtlCol="0">
            <a:spAutoFit/>
          </a:bodyPr>
          <a:lstStyle/>
          <a:p>
            <a:r>
              <a:rPr lang="en-GB" sz="2400" dirty="0"/>
              <a:t>+</a:t>
            </a:r>
          </a:p>
        </p:txBody>
      </p:sp>
      <p:sp>
        <p:nvSpPr>
          <p:cNvPr id="7" name="Rectangle 6"/>
          <p:cNvSpPr/>
          <p:nvPr/>
        </p:nvSpPr>
        <p:spPr>
          <a:xfrm>
            <a:off x="614258" y="4543279"/>
            <a:ext cx="1850186" cy="461665"/>
          </a:xfrm>
          <a:prstGeom prst="rect">
            <a:avLst/>
          </a:prstGeom>
        </p:spPr>
        <p:txBody>
          <a:bodyPr wrap="none">
            <a:spAutoFit/>
          </a:bodyPr>
          <a:lstStyle/>
          <a:p>
            <a:pPr marL="355600" indent="-355600"/>
            <a:r>
              <a:rPr lang="en-GB" sz="2400" i="1" dirty="0"/>
              <a:t>F</a:t>
            </a:r>
            <a:r>
              <a:rPr lang="en-GB" sz="2400" baseline="-25000" dirty="0"/>
              <a:t>8 	</a:t>
            </a:r>
            <a:r>
              <a:rPr lang="en-GB" sz="2400" dirty="0"/>
              <a:t>= </a:t>
            </a:r>
            <a:r>
              <a:rPr lang="en-GB" sz="2400" b="1" i="1" dirty="0">
                <a:solidFill>
                  <a:srgbClr val="FF0000"/>
                </a:solidFill>
              </a:rPr>
              <a:t>F</a:t>
            </a:r>
            <a:r>
              <a:rPr lang="en-GB" sz="2400" b="1" baseline="-25000" dirty="0">
                <a:solidFill>
                  <a:srgbClr val="FF0000"/>
                </a:solidFill>
              </a:rPr>
              <a:t>8 </a:t>
            </a:r>
            <a:r>
              <a:rPr lang="en-GB" sz="2400" b="1" baseline="30000" dirty="0">
                <a:solidFill>
                  <a:srgbClr val="FF0000"/>
                </a:solidFill>
              </a:rPr>
              <a:t>1</a:t>
            </a:r>
            <a:r>
              <a:rPr lang="en-GB" sz="2400" dirty="0"/>
              <a:t> + </a:t>
            </a:r>
            <a:r>
              <a:rPr lang="en-GB" sz="2400" b="1" i="1" dirty="0">
                <a:solidFill>
                  <a:srgbClr val="00B0F0"/>
                </a:solidFill>
              </a:rPr>
              <a:t>F</a:t>
            </a:r>
            <a:r>
              <a:rPr lang="en-GB" sz="2400" b="1" baseline="-25000" dirty="0">
                <a:solidFill>
                  <a:srgbClr val="00B0F0"/>
                </a:solidFill>
              </a:rPr>
              <a:t>8 </a:t>
            </a:r>
            <a:r>
              <a:rPr lang="en-GB" sz="2400" b="1" baseline="30000" dirty="0">
                <a:solidFill>
                  <a:srgbClr val="00B0F0"/>
                </a:solidFill>
              </a:rPr>
              <a:t>2</a:t>
            </a:r>
          </a:p>
        </p:txBody>
      </p:sp>
    </p:spTree>
    <p:extLst>
      <p:ext uri="{BB962C8B-B14F-4D97-AF65-F5344CB8AC3E}">
        <p14:creationId xmlns:p14="http://schemas.microsoft.com/office/powerpoint/2010/main" val="272453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1335</TotalTime>
  <Words>1482</Words>
  <Application>Microsoft Office PowerPoint</Application>
  <PresentationFormat>Widescreen</PresentationFormat>
  <Paragraphs>604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IE 260 – ENGINEERING ECONOMY  Exercises Cash-Flow Diagrams</vt:lpstr>
      <vt:lpstr>About the solutions</vt:lpstr>
      <vt:lpstr>Exercise 1</vt:lpstr>
      <vt:lpstr>Solution 1</vt:lpstr>
      <vt:lpstr>Solution 1 – a</vt:lpstr>
      <vt:lpstr>Solution 1 – b</vt:lpstr>
      <vt:lpstr>Solution 1 (cont’d)</vt:lpstr>
      <vt:lpstr>Exercise 2</vt:lpstr>
      <vt:lpstr>Solution 2</vt:lpstr>
      <vt:lpstr>Solution 2 (cont’d)</vt:lpstr>
      <vt:lpstr>Solution 2 (cont’d)</vt:lpstr>
      <vt:lpstr>Solution 2 (cont’d)</vt:lpstr>
      <vt:lpstr>Exercise 3</vt:lpstr>
      <vt:lpstr>Solution 3</vt:lpstr>
      <vt:lpstr>Exercise 4</vt:lpstr>
      <vt:lpstr>Solution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 260 – ENGINEERING ECONOMY</dc:title>
  <dc:creator>umahiryildirim</dc:creator>
  <cp:lastModifiedBy>Mahir Yildirim</cp:lastModifiedBy>
  <cp:revision>65</cp:revision>
  <dcterms:created xsi:type="dcterms:W3CDTF">2016-09-26T07:09:03Z</dcterms:created>
  <dcterms:modified xsi:type="dcterms:W3CDTF">2017-10-29T16:07:48Z</dcterms:modified>
</cp:coreProperties>
</file>