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4" autoAdjust="0"/>
  </p:normalViewPr>
  <p:slideViewPr>
    <p:cSldViewPr snapToGrid="0">
      <p:cViewPr varScale="1">
        <p:scale>
          <a:sx n="101" d="100"/>
          <a:sy n="101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ir.yildirim\Dropbox\Dersler\2016-2017-2\IE260%20-%20Engineering%20Economics%20Analysis\IE%20260%20Grades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'gc_TRIB01.UG.2016.2.IE_260.01-0'!$AI$6:$AI$15</c:f>
              <c:strCache>
                <c:ptCount val="10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</c:strCache>
            </c:strRef>
          </c:cat>
          <c:val>
            <c:numRef>
              <c:f>'gc_TRIB01.UG.2016.2.IE_260.01-0'!$AM$6:$AM$15</c:f>
              <c:numCache>
                <c:formatCode>0.0%</c:formatCode>
                <c:ptCount val="10"/>
                <c:pt idx="0">
                  <c:v>3.1914893617021274E-2</c:v>
                </c:pt>
                <c:pt idx="1">
                  <c:v>2.9255319148936171E-2</c:v>
                </c:pt>
                <c:pt idx="2">
                  <c:v>4.2553191489361701E-2</c:v>
                </c:pt>
                <c:pt idx="3">
                  <c:v>4.7872340425531915E-2</c:v>
                </c:pt>
                <c:pt idx="4">
                  <c:v>5.0531914893617018E-2</c:v>
                </c:pt>
                <c:pt idx="5">
                  <c:v>8.7765957446808512E-2</c:v>
                </c:pt>
                <c:pt idx="6">
                  <c:v>9.3085106382978719E-2</c:v>
                </c:pt>
                <c:pt idx="7">
                  <c:v>5.5851063829787231E-2</c:v>
                </c:pt>
                <c:pt idx="8">
                  <c:v>6.3829787234042548E-2</c:v>
                </c:pt>
                <c:pt idx="9">
                  <c:v>0.13297872340425532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C-4651-B7BD-419FF0A3A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152496"/>
        <c:axId val="564163728"/>
      </c:barChart>
      <c:catAx>
        <c:axId val="5641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163728"/>
        <c:crosses val="autoZero"/>
        <c:auto val="1"/>
        <c:lblAlgn val="ctr"/>
        <c:lblOffset val="100"/>
        <c:noMultiLvlLbl val="0"/>
      </c:catAx>
      <c:valAx>
        <c:axId val="56416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15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D4815-6210-475C-9248-E097171EE799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C58D1-2C66-4750-8CF3-5DD4E3E5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6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991A5-889F-4A8E-B259-E7941E578AF7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37A4-2D4E-4643-8792-22154B9F0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0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9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492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1457134"/>
            <a:ext cx="10442864" cy="0"/>
          </a:xfrm>
          <a:prstGeom prst="line">
            <a:avLst/>
          </a:prstGeom>
          <a:ln w="38100">
            <a:solidFill>
              <a:srgbClr val="E129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02"/>
          <a:stretch/>
        </p:blipFill>
        <p:spPr>
          <a:xfrm>
            <a:off x="232823" y="449065"/>
            <a:ext cx="427972" cy="6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9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0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ahir.yildirim@bilgi.edu.tr?subject=IE%2026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782" y="611045"/>
            <a:ext cx="10880436" cy="2080200"/>
          </a:xfrm>
        </p:spPr>
        <p:txBody>
          <a:bodyPr anchor="ctr" anchorCtr="0">
            <a:normAutofit/>
          </a:bodyPr>
          <a:lstStyle/>
          <a:p>
            <a:r>
              <a:rPr lang="en-GB" dirty="0"/>
              <a:t>IE 260 – ENGINEERING ECONOMY</a:t>
            </a:r>
            <a:br>
              <a:rPr lang="en-GB" sz="2200" dirty="0"/>
            </a:br>
            <a:br>
              <a:rPr lang="en-GB" sz="2200" dirty="0"/>
            </a:br>
            <a:r>
              <a:rPr lang="tr-TR" sz="5400" i="1" dirty="0">
                <a:solidFill>
                  <a:srgbClr val="C00000"/>
                </a:solidFill>
              </a:rPr>
              <a:t>Course Content &amp; Syllabus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8964"/>
            <a:ext cx="12192000" cy="1278082"/>
          </a:xfrm>
        </p:spPr>
        <p:txBody>
          <a:bodyPr anchor="ctr" anchorCtr="0">
            <a:normAutofit/>
          </a:bodyPr>
          <a:lstStyle/>
          <a:p>
            <a:r>
              <a:rPr lang="en-GB" sz="3600" dirty="0"/>
              <a:t>U. MAHİR YILDIRIM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36" y="4860716"/>
            <a:ext cx="523392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8" y="1601349"/>
            <a:ext cx="2160458" cy="42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0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Course </a:t>
            </a:r>
            <a:r>
              <a:rPr lang="tr-TR" b="1" dirty="0"/>
              <a:t>Learning </a:t>
            </a:r>
            <a:r>
              <a:rPr lang="tr-TR" b="1" dirty="0" err="1"/>
              <a:t>Outcomes</a:t>
            </a:r>
            <a:r>
              <a:rPr lang="en-US" dirty="0"/>
              <a:t>:  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tr-TR" dirty="0"/>
              <a:t>D</a:t>
            </a:r>
            <a:r>
              <a:rPr lang="en-GB" dirty="0" err="1"/>
              <a:t>evelop</a:t>
            </a:r>
            <a:r>
              <a:rPr lang="en-GB" dirty="0"/>
              <a:t> an understanding of basic concepts of Engineering Economy.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Evaluate the profit of a firm, carry out the breakeven analysis and employ this tool to make production decision</a:t>
            </a:r>
            <a:r>
              <a:rPr lang="tr-TR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dirty="0"/>
              <a:t>D</a:t>
            </a:r>
            <a:r>
              <a:rPr lang="en-GB" dirty="0"/>
              <a:t>escribe time value of money, economic equivalence, and cash flow.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Calculate common capital appraisal techniques such as NPV, IRR, Payback period</a:t>
            </a:r>
            <a:r>
              <a:rPr lang="tr-TR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Use capital appraisal techniques to compare among alternatives and determine the most profitable alternative. </a:t>
            </a:r>
            <a:endParaRPr lang="tr-TR" dirty="0"/>
          </a:p>
          <a:p>
            <a:pPr marL="514350" lvl="0" indent="-514350">
              <a:buFont typeface="+mj-lt"/>
              <a:buAutoNum type="arabicPeriod"/>
            </a:pPr>
            <a:r>
              <a:rPr lang="tr-TR" dirty="0"/>
              <a:t>P</a:t>
            </a:r>
            <a:r>
              <a:rPr lang="en-GB" dirty="0" err="1"/>
              <a:t>erform</a:t>
            </a:r>
            <a:r>
              <a:rPr lang="en-GB" dirty="0"/>
              <a:t> benefit-cost analysis.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01349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  </a:t>
            </a:r>
            <a:endParaRPr lang="en-GB" dirty="0"/>
          </a:p>
          <a:p>
            <a:pPr lvl="0" fontAlgn="base"/>
            <a:r>
              <a:rPr lang="en-US" dirty="0"/>
              <a:t>Attendance is required. Students participating less than </a:t>
            </a:r>
            <a:r>
              <a:rPr lang="en-US" b="1" dirty="0">
                <a:solidFill>
                  <a:srgbClr val="FF0000"/>
                </a:solidFill>
              </a:rPr>
              <a:t>70%</a:t>
            </a:r>
            <a:r>
              <a:rPr lang="en-US" b="1" dirty="0"/>
              <a:t> </a:t>
            </a:r>
            <a:r>
              <a:rPr lang="en-US" dirty="0"/>
              <a:t>of lecture and class hours (separately) will not be eligible to take the final exam. </a:t>
            </a:r>
            <a:endParaRPr lang="tr-TR" dirty="0"/>
          </a:p>
          <a:p>
            <a:pPr fontAlgn="base"/>
            <a:r>
              <a:rPr lang="tr-TR" dirty="0"/>
              <a:t>The overall average must be at least </a:t>
            </a:r>
            <a:r>
              <a:rPr lang="tr-TR" b="1" dirty="0">
                <a:solidFill>
                  <a:srgbClr val="FF0000"/>
                </a:solidFill>
              </a:rPr>
              <a:t>40</a:t>
            </a:r>
            <a:r>
              <a:rPr lang="tr-TR" dirty="0"/>
              <a:t> for the course to be able to get a passing grade. </a:t>
            </a:r>
            <a:endParaRPr lang="en-GB" dirty="0"/>
          </a:p>
          <a:p>
            <a:pPr lvl="0" fontAlgn="base"/>
            <a:r>
              <a:rPr lang="en-US" dirty="0"/>
              <a:t>Excused absences must be documented and is subject to instructor evaluation for legitimacy. </a:t>
            </a:r>
            <a:endParaRPr lang="en-GB" dirty="0"/>
          </a:p>
          <a:p>
            <a:r>
              <a:rPr lang="en-US" dirty="0"/>
              <a:t>Adherence to the University Academic Integrity policy is expected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0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01349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tr-TR" b="1" dirty="0"/>
              <a:t>Instructor		</a:t>
            </a:r>
            <a:r>
              <a:rPr lang="tr-TR" dirty="0"/>
              <a:t>: U. Mahir Yıldırım</a:t>
            </a:r>
          </a:p>
          <a:p>
            <a:pPr marL="0" indent="0" fontAlgn="base">
              <a:buNone/>
            </a:pPr>
            <a:r>
              <a:rPr lang="en-US" b="1" dirty="0"/>
              <a:t>Teaching Assistant</a:t>
            </a:r>
            <a:r>
              <a:rPr lang="tr-TR" b="1" dirty="0"/>
              <a:t>	</a:t>
            </a:r>
            <a:r>
              <a:rPr lang="en-US" dirty="0"/>
              <a:t>:</a:t>
            </a:r>
            <a:r>
              <a:rPr lang="tr-TR" b="1" dirty="0"/>
              <a:t> </a:t>
            </a:r>
            <a:r>
              <a:rPr lang="tr-TR" dirty="0"/>
              <a:t>Onur Yılmaz</a:t>
            </a:r>
            <a:endParaRPr lang="en-GB" dirty="0"/>
          </a:p>
          <a:p>
            <a:pPr marL="0" indent="0" fontAlgn="base">
              <a:buNone/>
            </a:pPr>
            <a:endParaRPr lang="tr-TR" b="1" dirty="0"/>
          </a:p>
          <a:p>
            <a:pPr marL="0" indent="0" fontAlgn="base">
              <a:buNone/>
            </a:pPr>
            <a:r>
              <a:rPr lang="tr-TR" b="1" dirty="0"/>
              <a:t>Keep in touch</a:t>
            </a:r>
            <a:r>
              <a:rPr lang="tr-TR" dirty="0"/>
              <a:t> </a:t>
            </a:r>
          </a:p>
          <a:p>
            <a:pPr fontAlgn="base"/>
            <a:r>
              <a:rPr lang="tr-TR" dirty="0"/>
              <a:t>Always get in contact </a:t>
            </a:r>
            <a:r>
              <a:rPr lang="tr-TR" dirty="0" err="1"/>
              <a:t>with</a:t>
            </a:r>
            <a:r>
              <a:rPr lang="tr-TR" dirty="0"/>
              <a:t> us before it is too late!</a:t>
            </a:r>
          </a:p>
          <a:p>
            <a:pPr lvl="1" fontAlgn="base"/>
            <a:r>
              <a:rPr lang="tr-TR" dirty="0"/>
              <a:t>To: </a:t>
            </a:r>
            <a:r>
              <a:rPr lang="tr-TR" dirty="0">
                <a:hlinkClick r:id="rId2"/>
              </a:rPr>
              <a:t>mahir.yildirim@bilgi.edu.tr</a:t>
            </a:r>
            <a:r>
              <a:rPr lang="tr-TR" dirty="0"/>
              <a:t> / </a:t>
            </a:r>
            <a:r>
              <a:rPr lang="en-US" dirty="0">
                <a:hlinkClick r:id="rId2"/>
              </a:rPr>
              <a:t>bilgi.onuryilmaz@gmail.com</a:t>
            </a:r>
            <a:endParaRPr lang="tr-TR" dirty="0"/>
          </a:p>
          <a:p>
            <a:pPr lvl="1" fontAlgn="base"/>
            <a:r>
              <a:rPr lang="tr-TR" dirty="0"/>
              <a:t>Subject: IE 260 - …</a:t>
            </a:r>
          </a:p>
          <a:p>
            <a:pPr lvl="1" fontAlgn="base"/>
            <a:endParaRPr lang="tr-TR" dirty="0"/>
          </a:p>
          <a:p>
            <a:pPr fontAlgn="base"/>
            <a:r>
              <a:rPr lang="tr-TR" dirty="0"/>
              <a:t>Office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announced</a:t>
            </a:r>
            <a:r>
              <a:rPr lang="tr-TR" dirty="0"/>
              <a:t>.</a:t>
            </a:r>
          </a:p>
          <a:p>
            <a:pPr marL="0" indent="0" fontAlgn="base">
              <a:buNone/>
            </a:pPr>
            <a:endParaRPr lang="en-GB" dirty="0"/>
          </a:p>
          <a:p>
            <a:pPr lvl="0" fontAlgn="base"/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bilgi e-mail </a:t>
            </a:r>
            <a:r>
              <a:rPr lang="tr-TR" dirty="0" err="1"/>
              <a:t>account</a:t>
            </a:r>
            <a:r>
              <a:rPr lang="tr-TR" dirty="0"/>
              <a:t> </a:t>
            </a:r>
            <a:r>
              <a:rPr lang="tr-TR" dirty="0" err="1"/>
              <a:t>regularly</a:t>
            </a:r>
            <a:endParaRPr lang="tr-TR" dirty="0"/>
          </a:p>
          <a:p>
            <a:pPr lvl="0" fontAlgn="base"/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Blackboard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regularly</a:t>
            </a:r>
            <a:r>
              <a:rPr lang="tr-TR" dirty="0"/>
              <a:t> </a:t>
            </a:r>
          </a:p>
          <a:p>
            <a:pPr lvl="0" fontAlgn="base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01349"/>
            <a:ext cx="10515601" cy="4351338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b="1" dirty="0"/>
              <a:t>Required text</a:t>
            </a:r>
            <a:endParaRPr lang="tr-TR" b="1" dirty="0"/>
          </a:p>
          <a:p>
            <a:pPr marL="0" indent="0">
              <a:buNone/>
              <a:tabLst>
                <a:tab pos="268288" algn="l"/>
              </a:tabLst>
            </a:pPr>
            <a:r>
              <a:rPr lang="tr-TR" b="1" dirty="0"/>
              <a:t>	</a:t>
            </a:r>
            <a:r>
              <a:rPr lang="tr-TR" dirty="0"/>
              <a:t>Engineering Economy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r>
              <a:rPr lang="tr-TR" dirty="0"/>
              <a:t>	</a:t>
            </a:r>
            <a:r>
              <a:rPr lang="en-US" sz="2000" i="1" dirty="0"/>
              <a:t>Sullivan W., Wicks E., </a:t>
            </a:r>
            <a:r>
              <a:rPr lang="en-US" sz="2000" i="1" dirty="0" err="1"/>
              <a:t>Koeling</a:t>
            </a:r>
            <a:r>
              <a:rPr lang="en-US" sz="2000" i="1" dirty="0"/>
              <a:t> C.</a:t>
            </a:r>
            <a:r>
              <a:rPr lang="tr-TR" sz="2000" i="1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8288" algn="l"/>
              </a:tabLst>
            </a:pPr>
            <a:endParaRPr lang="en-GB" sz="2000" i="1" dirty="0"/>
          </a:p>
          <a:p>
            <a:endParaRPr lang="tr-TR" dirty="0"/>
          </a:p>
          <a:p>
            <a:endParaRPr lang="en-GB" dirty="0"/>
          </a:p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Readings</a:t>
            </a:r>
            <a:endParaRPr lang="tr-TR" b="1" dirty="0"/>
          </a:p>
          <a:p>
            <a:pPr marL="0" indent="0">
              <a:buNone/>
              <a:tabLst>
                <a:tab pos="268288" algn="l"/>
              </a:tabLst>
            </a:pPr>
            <a:r>
              <a:rPr lang="tr-TR" b="1" dirty="0"/>
              <a:t>	</a:t>
            </a:r>
            <a:r>
              <a:rPr lang="en-GB" sz="2000" dirty="0"/>
              <a:t>Fundamentals of Engineering Economics</a:t>
            </a:r>
            <a:r>
              <a:rPr lang="tr-TR" sz="2000" dirty="0"/>
              <a:t>,</a:t>
            </a:r>
            <a:r>
              <a:rPr lang="en-GB" sz="2000" dirty="0"/>
              <a:t> Park C.S. 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GB" sz="2000" dirty="0"/>
              <a:t>•	Engineering Economy, Blank L, Tarquin A.,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6</a:t>
            </a:fld>
            <a:endParaRPr lang="en-GB"/>
          </a:p>
        </p:txBody>
      </p:sp>
      <p:pic>
        <p:nvPicPr>
          <p:cNvPr id="4" name="Picture 2" descr="https://www.pearsonhighered.com/assets/bigcovers/0/1/3/3/01334392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84" y="1601349"/>
            <a:ext cx="1978202" cy="245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0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491"/>
            <a:ext cx="10515600" cy="461433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Exams and Grading:</a:t>
            </a:r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pPr lvl="0"/>
            <a:endParaRPr lang="tr-TR" dirty="0"/>
          </a:p>
          <a:p>
            <a:pPr lvl="0"/>
            <a:endParaRPr lang="tr-TR" dirty="0"/>
          </a:p>
          <a:p>
            <a:pPr lvl="0"/>
            <a:r>
              <a:rPr lang="en-US" dirty="0"/>
              <a:t>Your quizzes will be online on Blackboard.	 	</a:t>
            </a:r>
            <a:endParaRPr lang="en-GB" dirty="0"/>
          </a:p>
          <a:p>
            <a:pPr lvl="0"/>
            <a:r>
              <a:rPr lang="en-US" dirty="0"/>
              <a:t>You will have </a:t>
            </a:r>
            <a:r>
              <a:rPr lang="tr-TR" b="1" u="sng" dirty="0" err="1"/>
              <a:t>individual</a:t>
            </a:r>
            <a:r>
              <a:rPr lang="tr-TR" dirty="0"/>
              <a:t> </a:t>
            </a:r>
            <a:r>
              <a:rPr lang="en-US" dirty="0"/>
              <a:t>homework assignments.</a:t>
            </a:r>
            <a:r>
              <a:rPr lang="en-US" b="1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46908"/>
              </p:ext>
            </p:extLst>
          </p:nvPr>
        </p:nvGraphicFramePr>
        <p:xfrm>
          <a:off x="1193533" y="2187642"/>
          <a:ext cx="10160267" cy="2754696"/>
        </p:xfrm>
        <a:graphic>
          <a:graphicData uri="http://schemas.openxmlformats.org/drawingml/2006/table">
            <a:tbl>
              <a:tblPr firstRow="1" firstCol="1" bandRow="1"/>
              <a:tblGrid>
                <a:gridCol w="2943243">
                  <a:extLst>
                    <a:ext uri="{9D8B030D-6E8A-4147-A177-3AD203B41FA5}">
                      <a16:colId xmlns:a16="http://schemas.microsoft.com/office/drawing/2014/main" val="116927283"/>
                    </a:ext>
                  </a:extLst>
                </a:gridCol>
                <a:gridCol w="1637762">
                  <a:extLst>
                    <a:ext uri="{9D8B030D-6E8A-4147-A177-3AD203B41FA5}">
                      <a16:colId xmlns:a16="http://schemas.microsoft.com/office/drawing/2014/main" val="3970259749"/>
                    </a:ext>
                  </a:extLst>
                </a:gridCol>
                <a:gridCol w="2633358">
                  <a:extLst>
                    <a:ext uri="{9D8B030D-6E8A-4147-A177-3AD203B41FA5}">
                      <a16:colId xmlns:a16="http://schemas.microsoft.com/office/drawing/2014/main" val="3420076831"/>
                    </a:ext>
                  </a:extLst>
                </a:gridCol>
                <a:gridCol w="2945904">
                  <a:extLst>
                    <a:ext uri="{9D8B030D-6E8A-4147-A177-3AD203B41FA5}">
                      <a16:colId xmlns:a16="http://schemas.microsoft.com/office/drawing/2014/main" val="4164153507"/>
                    </a:ext>
                  </a:extLst>
                </a:gridCol>
              </a:tblGrid>
              <a:tr h="319221">
                <a:tc>
                  <a:txBody>
                    <a:bodyPr/>
                    <a:lstStyle/>
                    <a:p>
                      <a:pPr marL="234950" marR="13970" indent="-2349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Evaluation Type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Points (each)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0480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Percentage (total)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004784"/>
                  </a:ext>
                </a:extLst>
              </a:tr>
              <a:tr h="634353">
                <a:tc>
                  <a:txBody>
                    <a:bodyPr/>
                    <a:lstStyle/>
                    <a:p>
                      <a:pPr marL="234950" indent="-2349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Homework</a:t>
                      </a:r>
                    </a:p>
                    <a:p>
                      <a:pPr marL="234950" indent="-2349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Assignments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100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206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701533"/>
                  </a:ext>
                </a:extLst>
              </a:tr>
              <a:tr h="329242">
                <a:tc>
                  <a:txBody>
                    <a:bodyPr/>
                    <a:lstStyle/>
                    <a:p>
                      <a:pPr marL="234950" indent="-2349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Online</a:t>
                      </a:r>
                      <a:r>
                        <a:rPr lang="tr-T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Quizzes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100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206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10236"/>
                  </a:ext>
                </a:extLst>
              </a:tr>
              <a:tr h="326174">
                <a:tc>
                  <a:txBody>
                    <a:bodyPr/>
                    <a:lstStyle/>
                    <a:p>
                      <a:pPr marL="234950" indent="-2349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Midterm </a:t>
                      </a:r>
                      <a:endParaRPr lang="en-GB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100 </a:t>
                      </a:r>
                      <a:endParaRPr lang="en-GB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206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25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92908"/>
                  </a:ext>
                </a:extLst>
              </a:tr>
              <a:tr h="329242">
                <a:tc>
                  <a:txBody>
                    <a:bodyPr/>
                    <a:lstStyle/>
                    <a:p>
                      <a:pPr marL="234950" indent="-2349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Final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460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100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206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35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6786"/>
                  </a:ext>
                </a:extLst>
              </a:tr>
              <a:tr h="319221">
                <a:tc>
                  <a:txBody>
                    <a:bodyPr/>
                    <a:lstStyle/>
                    <a:p>
                      <a:pPr marL="234950" indent="-2349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TOTAL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940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940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en-GB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2065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100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310" marR="55880" marT="254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/>
              <a:t>Tentative</a:t>
            </a:r>
            <a:r>
              <a:rPr lang="tr-TR" dirty="0"/>
              <a:t> Lecture Schedule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58686-A2C6-429D-9765-ED0A2C34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5956"/>
            <a:ext cx="5600700" cy="48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Previous Semester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FF			: 13.0 % 		- </a:t>
            </a:r>
            <a:r>
              <a:rPr lang="tr-TR" i="1" dirty="0"/>
              <a:t>Yes, attendance matters !</a:t>
            </a:r>
            <a:endParaRPr lang="tr-TR" dirty="0"/>
          </a:p>
          <a:p>
            <a:r>
              <a:rPr lang="tr-TR" dirty="0"/>
              <a:t>F (excluding FF's)	: 13.6 %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E Exam</a:t>
            </a:r>
          </a:p>
          <a:p>
            <a:pPr lvl="1"/>
            <a:r>
              <a:rPr lang="tr-TR" dirty="0"/>
              <a:t>Only some of those who get F can take the exam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IE 260 - COURSE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878051"/>
              </p:ext>
            </p:extLst>
          </p:nvPr>
        </p:nvGraphicFramePr>
        <p:xfrm>
          <a:off x="931652" y="2735206"/>
          <a:ext cx="5449018" cy="186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30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288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IE 260 – ENGINEERING ECONOMY  Course Content &amp; Syllabus</vt:lpstr>
      <vt:lpstr>Expectations?</vt:lpstr>
      <vt:lpstr>Syllabus</vt:lpstr>
      <vt:lpstr>Syllabus (cont’d)</vt:lpstr>
      <vt:lpstr>Syllabus (cont’d)</vt:lpstr>
      <vt:lpstr>Syllabus (cont’d)</vt:lpstr>
      <vt:lpstr>Syllabus (cont’d)</vt:lpstr>
      <vt:lpstr>Tentative Lecture Schedule</vt:lpstr>
      <vt:lpstr>Previous Semester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260 – ENGINEERING ECONOMY</dc:title>
  <dc:creator>umahiryildirim</dc:creator>
  <cp:lastModifiedBy>Mahir Yildirim</cp:lastModifiedBy>
  <cp:revision>53</cp:revision>
  <dcterms:created xsi:type="dcterms:W3CDTF">2016-09-26T07:09:03Z</dcterms:created>
  <dcterms:modified xsi:type="dcterms:W3CDTF">2017-10-01T14:53:54Z</dcterms:modified>
  <cp:contentStatus/>
</cp:coreProperties>
</file>