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68" r:id="rId2"/>
    <p:sldId id="267" r:id="rId3"/>
    <p:sldId id="281" r:id="rId4"/>
    <p:sldId id="282" r:id="rId5"/>
    <p:sldId id="283" r:id="rId6"/>
    <p:sldId id="284" r:id="rId7"/>
    <p:sldId id="270" r:id="rId8"/>
    <p:sldId id="273" r:id="rId9"/>
    <p:sldId id="271" r:id="rId10"/>
    <p:sldId id="274" r:id="rId11"/>
    <p:sldId id="275" r:id="rId12"/>
    <p:sldId id="285" r:id="rId13"/>
    <p:sldId id="286" r:id="rId14"/>
    <p:sldId id="276" r:id="rId15"/>
    <p:sldId id="277" r:id="rId16"/>
    <p:sldId id="278" r:id="rId17"/>
    <p:sldId id="279" r:id="rId18"/>
    <p:sldId id="280" r:id="rId19"/>
    <p:sldId id="287" r:id="rId20"/>
    <p:sldId id="291" r:id="rId21"/>
    <p:sldId id="294" r:id="rId22"/>
    <p:sldId id="297" r:id="rId23"/>
    <p:sldId id="319" r:id="rId24"/>
    <p:sldId id="320" r:id="rId25"/>
    <p:sldId id="310" r:id="rId26"/>
    <p:sldId id="298" r:id="rId27"/>
    <p:sldId id="312" r:id="rId28"/>
    <p:sldId id="299" r:id="rId29"/>
    <p:sldId id="313" r:id="rId30"/>
    <p:sldId id="295" r:id="rId31"/>
    <p:sldId id="296" r:id="rId32"/>
    <p:sldId id="315" r:id="rId33"/>
    <p:sldId id="292" r:id="rId34"/>
    <p:sldId id="316" r:id="rId35"/>
    <p:sldId id="317" r:id="rId36"/>
    <p:sldId id="293" r:id="rId37"/>
    <p:sldId id="288" r:id="rId38"/>
    <p:sldId id="289" r:id="rId39"/>
    <p:sldId id="290" r:id="rId40"/>
    <p:sldId id="318" r:id="rId41"/>
    <p:sldId id="300" r:id="rId42"/>
    <p:sldId id="308" r:id="rId43"/>
    <p:sldId id="307" r:id="rId44"/>
    <p:sldId id="309" r:id="rId45"/>
    <p:sldId id="301" r:id="rId46"/>
    <p:sldId id="302" r:id="rId47"/>
    <p:sldId id="303" r:id="rId48"/>
    <p:sldId id="304" r:id="rId49"/>
    <p:sldId id="30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0F8"/>
    <a:srgbClr val="E12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656FB-BF66-4EBE-8358-D642C7286967}" type="datetimeFigureOut">
              <a:rPr lang="en-GB" smtClean="0"/>
              <a:t>11/04/2018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88EF8-2316-4881-928A-F048B2532F7A}" type="slidenum">
              <a:rPr lang="en-GB" smtClean="0"/>
              <a:t>‹#›</a:t>
            </a:fld>
            <a:endParaRPr lang="en-GB"/>
          </a:p>
        </p:txBody>
      </p:sp>
    </p:spTree>
    <p:extLst>
      <p:ext uri="{BB962C8B-B14F-4D97-AF65-F5344CB8AC3E}">
        <p14:creationId xmlns:p14="http://schemas.microsoft.com/office/powerpoint/2010/main" val="167136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Comparing</a:t>
            </a:r>
            <a:r>
              <a:rPr lang="tr-TR" dirty="0"/>
              <a:t> 2 </a:t>
            </a:r>
            <a:r>
              <a:rPr lang="tr-TR" dirty="0" err="1"/>
              <a:t>universities</a:t>
            </a:r>
            <a:r>
              <a:rPr lang="tr-TR" dirty="0"/>
              <a:t>. </a:t>
            </a:r>
            <a:r>
              <a:rPr lang="tr-TR" dirty="0" err="1"/>
              <a:t>Restaurants</a:t>
            </a:r>
            <a:r>
              <a:rPr lang="tr-TR" dirty="0"/>
              <a:t>.</a:t>
            </a:r>
            <a:endParaRPr lang="en-GB" dirty="0"/>
          </a:p>
        </p:txBody>
      </p:sp>
      <p:sp>
        <p:nvSpPr>
          <p:cNvPr id="4" name="Slide Number Placeholder 3"/>
          <p:cNvSpPr>
            <a:spLocks noGrp="1"/>
          </p:cNvSpPr>
          <p:nvPr>
            <p:ph type="sldNum" sz="quarter" idx="10"/>
          </p:nvPr>
        </p:nvSpPr>
        <p:spPr/>
        <p:txBody>
          <a:bodyPr/>
          <a:lstStyle/>
          <a:p>
            <a:fld id="{DCD88EF8-2316-4881-928A-F048B2532F7A}" type="slidenum">
              <a:rPr lang="en-GB" smtClean="0"/>
              <a:t>29</a:t>
            </a:fld>
            <a:endParaRPr lang="en-GB"/>
          </a:p>
        </p:txBody>
      </p:sp>
    </p:spTree>
    <p:extLst>
      <p:ext uri="{BB962C8B-B14F-4D97-AF65-F5344CB8AC3E}">
        <p14:creationId xmlns:p14="http://schemas.microsoft.com/office/powerpoint/2010/main" val="4136200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D88EF8-2316-4881-928A-F048B2532F7A}" type="slidenum">
              <a:rPr lang="en-GB" smtClean="0"/>
              <a:t>30</a:t>
            </a:fld>
            <a:endParaRPr lang="en-GB"/>
          </a:p>
        </p:txBody>
      </p:sp>
    </p:spTree>
    <p:extLst>
      <p:ext uri="{BB962C8B-B14F-4D97-AF65-F5344CB8AC3E}">
        <p14:creationId xmlns:p14="http://schemas.microsoft.com/office/powerpoint/2010/main" val="3046818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Examples</a:t>
            </a:r>
            <a:endParaRPr lang="en-GB" dirty="0"/>
          </a:p>
        </p:txBody>
      </p:sp>
      <p:sp>
        <p:nvSpPr>
          <p:cNvPr id="4" name="Slide Number Placeholder 3"/>
          <p:cNvSpPr>
            <a:spLocks noGrp="1"/>
          </p:cNvSpPr>
          <p:nvPr>
            <p:ph type="sldNum" sz="quarter" idx="10"/>
          </p:nvPr>
        </p:nvSpPr>
        <p:spPr/>
        <p:txBody>
          <a:bodyPr/>
          <a:lstStyle/>
          <a:p>
            <a:fld id="{DCD88EF8-2316-4881-928A-F048B2532F7A}" type="slidenum">
              <a:rPr lang="en-GB" smtClean="0"/>
              <a:t>40</a:t>
            </a:fld>
            <a:endParaRPr lang="en-GB"/>
          </a:p>
        </p:txBody>
      </p:sp>
    </p:spTree>
    <p:extLst>
      <p:ext uri="{BB962C8B-B14F-4D97-AF65-F5344CB8AC3E}">
        <p14:creationId xmlns:p14="http://schemas.microsoft.com/office/powerpoint/2010/main" val="2654541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5A85178-E2F3-4B03-991A-0FBF3497F01C}"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803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1D854D7-9528-4741-9C90-B888E3B9DCB8}"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09640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BC25660-BC33-4738-A9BB-B8AFA5CCC1AF}"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7113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F52F3C7-5186-42B7-993A-B4707887F47B}"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83902"/>
          <a:stretch/>
        </p:blipFill>
        <p:spPr>
          <a:xfrm>
            <a:off x="55418" y="425845"/>
            <a:ext cx="782782" cy="1204121"/>
          </a:xfrm>
          <a:prstGeom prst="rect">
            <a:avLst/>
          </a:prstGeom>
        </p:spPr>
      </p:pic>
      <p:cxnSp>
        <p:nvCxnSpPr>
          <p:cNvPr id="9" name="Straight Connector 8"/>
          <p:cNvCxnSpPr/>
          <p:nvPr userDrawn="1"/>
        </p:nvCxnSpPr>
        <p:spPr>
          <a:xfrm>
            <a:off x="838200" y="1677267"/>
            <a:ext cx="10442864" cy="0"/>
          </a:xfrm>
          <a:prstGeom prst="line">
            <a:avLst/>
          </a:prstGeom>
          <a:ln w="38100">
            <a:solidFill>
              <a:srgbClr val="E129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39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1294B3-AD74-4BD9-B9E5-C08449011EF5}"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62837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9BF13F1-872C-46CE-91DE-8EBF1BB19080}" type="datetime1">
              <a:rPr lang="en-GB" smtClean="0"/>
              <a:t>11/04/2018</a:t>
            </a:fld>
            <a:endParaRPr lang="en-GB"/>
          </a:p>
        </p:txBody>
      </p:sp>
      <p:sp>
        <p:nvSpPr>
          <p:cNvPr id="6" name="Footer Placeholder 5"/>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45498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886069E-C6BC-41E8-B67C-5E2CDD0C53EB}" type="datetime1">
              <a:rPr lang="en-GB" smtClean="0"/>
              <a:t>11/04/2018</a:t>
            </a:fld>
            <a:endParaRPr lang="en-GB"/>
          </a:p>
        </p:txBody>
      </p:sp>
      <p:sp>
        <p:nvSpPr>
          <p:cNvPr id="8" name="Footer Placeholder 7"/>
          <p:cNvSpPr>
            <a:spLocks noGrp="1"/>
          </p:cNvSpPr>
          <p:nvPr>
            <p:ph type="ftr" sz="quarter" idx="11"/>
          </p:nvPr>
        </p:nvSpPr>
        <p:spPr/>
        <p:txBody>
          <a:bodyPr/>
          <a:lstStyle/>
          <a:p>
            <a:r>
              <a:rPr lang="en-GB"/>
              <a:t>U. Mahir Yıldırım</a:t>
            </a:r>
          </a:p>
        </p:txBody>
      </p:sp>
      <p:sp>
        <p:nvSpPr>
          <p:cNvPr id="9" name="Slide Number Placeholder 8"/>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59730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4DF75B7-7DEA-44F5-AFD8-09F50C76A42F}" type="datetime1">
              <a:rPr lang="en-GB" smtClean="0"/>
              <a:t>11/04/2018</a:t>
            </a:fld>
            <a:endParaRPr lang="en-GB"/>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69706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3F8C7-3A2B-4A96-B681-ED07FD439C26}" type="datetime1">
              <a:rPr lang="en-GB" smtClean="0"/>
              <a:t>11/04/2018</a:t>
            </a:fld>
            <a:endParaRPr lang="en-GB"/>
          </a:p>
        </p:txBody>
      </p:sp>
      <p:sp>
        <p:nvSpPr>
          <p:cNvPr id="3" name="Footer Placeholder 2"/>
          <p:cNvSpPr>
            <a:spLocks noGrp="1"/>
          </p:cNvSpPr>
          <p:nvPr>
            <p:ph type="ftr" sz="quarter" idx="11"/>
          </p:nvPr>
        </p:nvSpPr>
        <p:spPr/>
        <p:txBody>
          <a:bodyPr/>
          <a:lstStyle/>
          <a:p>
            <a:r>
              <a:rPr lang="en-GB"/>
              <a:t>U. Mahir Yıldırım</a:t>
            </a:r>
          </a:p>
        </p:txBody>
      </p:sp>
      <p:sp>
        <p:nvSpPr>
          <p:cNvPr id="4" name="Slide Number Placeholder 3"/>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95699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C11960-2429-4D6A-9545-5E0A0525D64A}" type="datetime1">
              <a:rPr lang="en-GB" smtClean="0"/>
              <a:t>11/04/2018</a:t>
            </a:fld>
            <a:endParaRPr lang="en-GB"/>
          </a:p>
        </p:txBody>
      </p:sp>
      <p:sp>
        <p:nvSpPr>
          <p:cNvPr id="6" name="Footer Placeholder 5"/>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4784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327086-C32E-4DB8-9DB8-098298294464}" type="datetime1">
              <a:rPr lang="en-GB" smtClean="0"/>
              <a:t>11/04/2018</a:t>
            </a:fld>
            <a:endParaRPr lang="en-GB"/>
          </a:p>
        </p:txBody>
      </p:sp>
      <p:sp>
        <p:nvSpPr>
          <p:cNvPr id="6" name="Footer Placeholder 5"/>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8130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C6891-777D-420B-A949-007BE2155932}" type="datetime1">
              <a:rPr lang="en-GB" smtClean="0"/>
              <a:t>11/04/2018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U. Mahir Yıldırım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36F40-6EB3-4B30-9BDC-3E3CF0A1C0BC}" type="slidenum">
              <a:rPr lang="en-GB" smtClean="0"/>
              <a:t>‹#›</a:t>
            </a:fld>
            <a:endParaRPr lang="en-GB"/>
          </a:p>
        </p:txBody>
      </p:sp>
    </p:spTree>
    <p:extLst>
      <p:ext uri="{BB962C8B-B14F-4D97-AF65-F5344CB8AC3E}">
        <p14:creationId xmlns:p14="http://schemas.microsoft.com/office/powerpoint/2010/main" val="199035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tuik.gov.tr/PreHaberBultenleri.do;jsessionid=pnvvZhchpLTFLg7nvXsTmZgjrJRZyj7Fvxdgjs7tyQ1f1Sr57J2g!-1513453130?id=24789"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economist.com/content/big-mac-inde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theguardian.com/news/datablog/2014/sep/25/comparing-the-minimum-wage-across-europe-using-the-price-of-a-big-ma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turkiye.gov.tr/eyup-belediyesi-arsa-rayic"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888673"/>
            <a:ext cx="12192000" cy="1278082"/>
          </a:xfrm>
        </p:spPr>
        <p:txBody>
          <a:bodyPr anchor="ctr" anchorCtr="0">
            <a:normAutofit/>
          </a:bodyPr>
          <a:lstStyle/>
          <a:p>
            <a:r>
              <a:rPr lang="en-GB" sz="3600" dirty="0"/>
              <a:t>U. MAHİR YILDIRIM</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479036" y="4676238"/>
            <a:ext cx="5233927" cy="1495634"/>
          </a:xfrm>
          <a:prstGeom prst="rect">
            <a:avLst/>
          </a:prstGeom>
        </p:spPr>
      </p:pic>
      <p:sp>
        <p:nvSpPr>
          <p:cNvPr id="6" name="Title 1"/>
          <p:cNvSpPr>
            <a:spLocks noGrp="1"/>
          </p:cNvSpPr>
          <p:nvPr>
            <p:ph type="ctrTitle"/>
          </p:nvPr>
        </p:nvSpPr>
        <p:spPr>
          <a:xfrm>
            <a:off x="655782" y="611045"/>
            <a:ext cx="10880436" cy="2080200"/>
          </a:xfrm>
        </p:spPr>
        <p:txBody>
          <a:bodyPr anchor="ctr" anchorCtr="0">
            <a:normAutofit fontScale="90000"/>
          </a:bodyPr>
          <a:lstStyle/>
          <a:p>
            <a:r>
              <a:rPr lang="en-GB" dirty="0"/>
              <a:t>IE 260 – ENGINEERING ECONOMY</a:t>
            </a:r>
            <a:br>
              <a:rPr lang="en-GB" sz="2200" dirty="0"/>
            </a:br>
            <a:br>
              <a:rPr lang="en-GB" sz="2200" dirty="0"/>
            </a:br>
            <a:r>
              <a:rPr lang="en-GB" sz="5400" b="1" dirty="0"/>
              <a:t>Chapter 3</a:t>
            </a:r>
            <a:br>
              <a:rPr lang="en-GB" dirty="0"/>
            </a:br>
            <a:r>
              <a:rPr lang="en-US" sz="5400" i="1" dirty="0"/>
              <a:t>Cost Estimation Techniques</a:t>
            </a:r>
            <a:endParaRPr lang="en-GB" i="1" dirty="0"/>
          </a:p>
        </p:txBody>
      </p:sp>
    </p:spTree>
    <p:extLst>
      <p:ext uri="{BB962C8B-B14F-4D97-AF65-F5344CB8AC3E}">
        <p14:creationId xmlns:p14="http://schemas.microsoft.com/office/powerpoint/2010/main" val="331073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Integrated Cost Estimation Approach</a:t>
            </a:r>
            <a:br>
              <a:rPr lang="en-GB" dirty="0"/>
            </a:br>
            <a:r>
              <a:rPr lang="en-GB" sz="2800" i="1" dirty="0"/>
              <a:t>3 basic components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a:t>Work breakdown structure (WBS)</a:t>
            </a:r>
            <a:endParaRPr lang="en-US" dirty="0"/>
          </a:p>
          <a:p>
            <a:pPr marL="514350" indent="-514350">
              <a:buFont typeface="+mj-lt"/>
              <a:buAutoNum type="arabicPeriod"/>
            </a:pPr>
            <a:r>
              <a:rPr lang="en-US" b="1" dirty="0"/>
              <a:t>Cost and revenue structure (classification) </a:t>
            </a:r>
          </a:p>
          <a:p>
            <a:pPr marL="514350" indent="-514350">
              <a:buFont typeface="+mj-lt"/>
              <a:buAutoNum type="arabicPeriod"/>
            </a:pPr>
            <a:r>
              <a:rPr lang="en-US" b="1" dirty="0"/>
              <a:t>Estimating techniques (models) </a:t>
            </a:r>
          </a:p>
          <a:p>
            <a:pPr marL="514350" indent="-514350">
              <a:buFont typeface="+mj-lt"/>
              <a:buAutoNum type="arabicPeriod"/>
            </a:pPr>
            <a:endParaRPr lang="en-US" b="1" i="1" dirty="0"/>
          </a:p>
          <a:p>
            <a:pPr marL="0" indent="0">
              <a:buNone/>
            </a:pPr>
            <a:r>
              <a:rPr lang="en-US" dirty="0"/>
              <a:t>Three basic components, together with integrating procedural steps, provide an organized approach for developing the cash flows for the alternatives. </a:t>
            </a: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10</a:t>
            </a:fld>
            <a:endParaRPr lang="en-GB"/>
          </a:p>
        </p:txBody>
      </p:sp>
    </p:spTree>
    <p:extLst>
      <p:ext uri="{BB962C8B-B14F-4D97-AF65-F5344CB8AC3E}">
        <p14:creationId xmlns:p14="http://schemas.microsoft.com/office/powerpoint/2010/main" val="236416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2"/>
          <a:srcRect l="7082" t="35005" r="62613" b="32336"/>
          <a:stretch/>
        </p:blipFill>
        <p:spPr>
          <a:xfrm>
            <a:off x="8105775" y="2412206"/>
            <a:ext cx="938214" cy="485776"/>
          </a:xfrm>
          <a:prstGeom prst="rect">
            <a:avLst/>
          </a:prstGeom>
        </p:spPr>
      </p:pic>
      <p:grpSp>
        <p:nvGrpSpPr>
          <p:cNvPr id="20" name="Group 19">
            <a:extLst>
              <a:ext uri="{FF2B5EF4-FFF2-40B4-BE49-F238E27FC236}">
                <a16:creationId xmlns:a16="http://schemas.microsoft.com/office/drawing/2014/main" id="{5AAE7D8A-A296-47A6-8390-A40CC81AE0CF}"/>
              </a:ext>
            </a:extLst>
          </p:cNvPr>
          <p:cNvGrpSpPr/>
          <p:nvPr/>
        </p:nvGrpSpPr>
        <p:grpSpPr>
          <a:xfrm>
            <a:off x="7951228" y="2284325"/>
            <a:ext cx="843523" cy="739360"/>
            <a:chOff x="7951228" y="2284325"/>
            <a:chExt cx="843523" cy="739360"/>
          </a:xfrm>
        </p:grpSpPr>
        <p:sp>
          <p:nvSpPr>
            <p:cNvPr id="18" name="Rectangle 17">
              <a:extLst>
                <a:ext uri="{FF2B5EF4-FFF2-40B4-BE49-F238E27FC236}">
                  <a16:creationId xmlns:a16="http://schemas.microsoft.com/office/drawing/2014/main" id="{99E7CBFB-DCA5-4086-AB49-6E5F01820D6C}"/>
                </a:ext>
              </a:extLst>
            </p:cNvPr>
            <p:cNvSpPr/>
            <p:nvPr/>
          </p:nvSpPr>
          <p:spPr>
            <a:xfrm>
              <a:off x="8549480" y="2371032"/>
              <a:ext cx="163514"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68CF2534-A747-4E3E-9ECA-10F8EA901ECC}"/>
                </a:ext>
              </a:extLst>
            </p:cNvPr>
            <p:cNvSpPr/>
            <p:nvPr/>
          </p:nvSpPr>
          <p:spPr>
            <a:xfrm>
              <a:off x="8523286" y="2320182"/>
              <a:ext cx="45719"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3CEE8012-E721-4E90-BB3B-4BC6565BC856}"/>
                </a:ext>
              </a:extLst>
            </p:cNvPr>
            <p:cNvSpPr/>
            <p:nvPr/>
          </p:nvSpPr>
          <p:spPr>
            <a:xfrm>
              <a:off x="8610600" y="2391619"/>
              <a:ext cx="163514"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D410B3C6-515F-47EB-80EB-F9785D1F6FC2}"/>
                </a:ext>
              </a:extLst>
            </p:cNvPr>
            <p:cNvSpPr/>
            <p:nvPr/>
          </p:nvSpPr>
          <p:spPr>
            <a:xfrm>
              <a:off x="8631237" y="2775694"/>
              <a:ext cx="163514"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ABB65E5-BB6A-4FA2-9800-4118A3D924CA}"/>
                </a:ext>
              </a:extLst>
            </p:cNvPr>
            <p:cNvSpPr/>
            <p:nvPr/>
          </p:nvSpPr>
          <p:spPr>
            <a:xfrm>
              <a:off x="8521699" y="2837884"/>
              <a:ext cx="163514"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F7264EC-EC01-488A-B16B-8624C3C7A2A6}"/>
                </a:ext>
              </a:extLst>
            </p:cNvPr>
            <p:cNvSpPr/>
            <p:nvPr/>
          </p:nvSpPr>
          <p:spPr>
            <a:xfrm>
              <a:off x="8487248" y="2880810"/>
              <a:ext cx="163514"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E30F3CE1-B96C-470B-9FE6-F261B071145C}"/>
                </a:ext>
              </a:extLst>
            </p:cNvPr>
            <p:cNvSpPr/>
            <p:nvPr/>
          </p:nvSpPr>
          <p:spPr>
            <a:xfrm>
              <a:off x="8013697" y="2826544"/>
              <a:ext cx="163514"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9CAA95CC-D23A-4CC4-8576-F1C877A1885A}"/>
                </a:ext>
              </a:extLst>
            </p:cNvPr>
            <p:cNvSpPr/>
            <p:nvPr/>
          </p:nvSpPr>
          <p:spPr>
            <a:xfrm>
              <a:off x="7960195" y="2724151"/>
              <a:ext cx="163514"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481EE2FB-E8C6-4CCB-9FEC-875E03099CC8}"/>
                </a:ext>
              </a:extLst>
            </p:cNvPr>
            <p:cNvSpPr/>
            <p:nvPr/>
          </p:nvSpPr>
          <p:spPr>
            <a:xfrm>
              <a:off x="7951228" y="2569936"/>
              <a:ext cx="163514"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81D52776-56D4-406B-97BD-5DF2FB56D435}"/>
                </a:ext>
              </a:extLst>
            </p:cNvPr>
            <p:cNvSpPr/>
            <p:nvPr/>
          </p:nvSpPr>
          <p:spPr>
            <a:xfrm>
              <a:off x="8013697" y="2284325"/>
              <a:ext cx="163514"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Picture 15"/>
          <p:cNvPicPr>
            <a:picLocks noChangeAspect="1"/>
          </p:cNvPicPr>
          <p:nvPr/>
        </p:nvPicPr>
        <p:blipFill>
          <a:blip r:embed="rId2"/>
          <a:stretch>
            <a:fillRect/>
          </a:stretch>
        </p:blipFill>
        <p:spPr>
          <a:xfrm>
            <a:off x="7886545" y="1891491"/>
            <a:ext cx="3095780" cy="1487518"/>
          </a:xfrm>
          <a:prstGeom prst="rect">
            <a:avLst/>
          </a:prstGeom>
        </p:spPr>
      </p:pic>
      <p:pic>
        <p:nvPicPr>
          <p:cNvPr id="1026" name="Picture 2" descr="https://img1.123freevectors.com/wp-content/uploads/new/transport/086-car-top-view-vector-free.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3492359">
            <a:off x="7497487" y="1160840"/>
            <a:ext cx="3724826" cy="29488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The Work Breakdown Structure (WBS)</a:t>
            </a:r>
            <a:endParaRPr lang="en-GB" dirty="0"/>
          </a:p>
        </p:txBody>
      </p:sp>
      <p:pic>
        <p:nvPicPr>
          <p:cNvPr id="4" name="Picture 3"/>
          <p:cNvPicPr>
            <a:picLocks noChangeAspect="1"/>
          </p:cNvPicPr>
          <p:nvPr/>
        </p:nvPicPr>
        <p:blipFill>
          <a:blip r:embed="rId4"/>
          <a:stretch>
            <a:fillRect/>
          </a:stretch>
        </p:blipFill>
        <p:spPr>
          <a:xfrm>
            <a:off x="838200" y="1825625"/>
            <a:ext cx="5876925" cy="4229100"/>
          </a:xfrm>
          <a:prstGeom prst="rect">
            <a:avLst/>
          </a:prstGeom>
        </p:spPr>
      </p:pic>
      <p:sp>
        <p:nvSpPr>
          <p:cNvPr id="5" name="Rectangle 4"/>
          <p:cNvSpPr/>
          <p:nvPr/>
        </p:nvSpPr>
        <p:spPr>
          <a:xfrm>
            <a:off x="6896100" y="3922323"/>
            <a:ext cx="4927600" cy="2308324"/>
          </a:xfrm>
          <a:prstGeom prst="rect">
            <a:avLst/>
          </a:prstGeom>
        </p:spPr>
        <p:txBody>
          <a:bodyPr wrap="square">
            <a:spAutoFit/>
          </a:bodyPr>
          <a:lstStyle/>
          <a:p>
            <a:r>
              <a:rPr lang="en-US" sz="2400" dirty="0"/>
              <a:t>This is a technique for </a:t>
            </a:r>
          </a:p>
          <a:p>
            <a:pPr marL="342900" indent="-342900">
              <a:buFont typeface="Arial" panose="020B0604020202020204" pitchFamily="34" charset="0"/>
              <a:buChar char="•"/>
            </a:pPr>
            <a:r>
              <a:rPr lang="en-US" sz="2400" dirty="0"/>
              <a:t>explicitly defining, </a:t>
            </a:r>
          </a:p>
          <a:p>
            <a:pPr marL="800100" lvl="1" indent="-342900">
              <a:buFont typeface="Arial" panose="020B0604020202020204" pitchFamily="34" charset="0"/>
              <a:buChar char="•"/>
            </a:pPr>
            <a:r>
              <a:rPr lang="en-US" sz="2400" dirty="0"/>
              <a:t>the work elements of a project</a:t>
            </a:r>
          </a:p>
          <a:p>
            <a:pPr marL="800100" lvl="1" indent="-342900">
              <a:buFont typeface="Arial" panose="020B0604020202020204" pitchFamily="34" charset="0"/>
              <a:buChar char="•"/>
            </a:pPr>
            <a:r>
              <a:rPr lang="en-US" sz="2400" dirty="0"/>
              <a:t>their interrelationships </a:t>
            </a:r>
          </a:p>
          <a:p>
            <a:pPr marL="342900" indent="-342900">
              <a:buFont typeface="Arial" panose="020B0604020202020204" pitchFamily="34" charset="0"/>
              <a:buChar char="•"/>
            </a:pPr>
            <a:r>
              <a:rPr lang="en-US" sz="2400" dirty="0"/>
              <a:t>developing relevant cost and revenue data </a:t>
            </a:r>
            <a:endParaRPr lang="en-GB" sz="2400" dirty="0"/>
          </a:p>
        </p:txBody>
      </p:sp>
      <p:sp>
        <p:nvSpPr>
          <p:cNvPr id="6" name="Rectangle 5"/>
          <p:cNvSpPr/>
          <p:nvPr/>
        </p:nvSpPr>
        <p:spPr>
          <a:xfrm>
            <a:off x="3500929" y="2106815"/>
            <a:ext cx="759921" cy="528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357929" y="3205365"/>
            <a:ext cx="607521" cy="4585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577128" y="3205365"/>
            <a:ext cx="607521" cy="4585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4796327" y="3205365"/>
            <a:ext cx="607521" cy="4585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583229" y="4221365"/>
            <a:ext cx="563071" cy="401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2402379" y="4221365"/>
            <a:ext cx="563071" cy="401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213591" y="4221365"/>
            <a:ext cx="563071" cy="401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4021627" y="4221365"/>
            <a:ext cx="563071" cy="401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4840777" y="4221365"/>
            <a:ext cx="563071" cy="401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651989" y="4221365"/>
            <a:ext cx="563071" cy="40143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ooter Placeholder 2"/>
          <p:cNvSpPr>
            <a:spLocks noGrp="1"/>
          </p:cNvSpPr>
          <p:nvPr>
            <p:ph type="ftr" sz="quarter" idx="11"/>
          </p:nvPr>
        </p:nvSpPr>
        <p:spPr/>
        <p:txBody>
          <a:bodyPr/>
          <a:lstStyle/>
          <a:p>
            <a:r>
              <a:rPr lang="en-GB" dirty="0"/>
              <a:t>U. Mahir Yıldırım</a:t>
            </a:r>
          </a:p>
        </p:txBody>
      </p:sp>
      <p:sp>
        <p:nvSpPr>
          <p:cNvPr id="17" name="Slide Number Placeholder 16"/>
          <p:cNvSpPr>
            <a:spLocks noGrp="1"/>
          </p:cNvSpPr>
          <p:nvPr>
            <p:ph type="sldNum" sz="quarter" idx="12"/>
          </p:nvPr>
        </p:nvSpPr>
        <p:spPr/>
        <p:txBody>
          <a:bodyPr/>
          <a:lstStyle/>
          <a:p>
            <a:fld id="{1AE36F40-6EB3-4B30-9BDC-3E3CF0A1C0BC}" type="slidenum">
              <a:rPr lang="en-GB" smtClean="0"/>
              <a:t>11</a:t>
            </a:fld>
            <a:endParaRPr lang="en-GB" dirty="0"/>
          </a:p>
        </p:txBody>
      </p:sp>
    </p:spTree>
    <p:extLst>
      <p:ext uri="{BB962C8B-B14F-4D97-AF65-F5344CB8AC3E}">
        <p14:creationId xmlns:p14="http://schemas.microsoft.com/office/powerpoint/2010/main" val="31349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07057" cy="1325563"/>
          </a:xfrm>
        </p:spPr>
        <p:txBody>
          <a:bodyPr/>
          <a:lstStyle/>
          <a:p>
            <a:r>
              <a:rPr lang="en-US" dirty="0"/>
              <a:t>The Work Breakdown Structure (WBS) (cont’d)</a:t>
            </a:r>
            <a:endParaRPr lang="en-GB" dirty="0"/>
          </a:p>
        </p:txBody>
      </p:sp>
      <p:sp>
        <p:nvSpPr>
          <p:cNvPr id="3" name="Content Placeholder 2"/>
          <p:cNvSpPr>
            <a:spLocks noGrp="1"/>
          </p:cNvSpPr>
          <p:nvPr>
            <p:ph idx="1"/>
          </p:nvPr>
        </p:nvSpPr>
        <p:spPr/>
        <p:txBody>
          <a:bodyPr/>
          <a:lstStyle/>
          <a:p>
            <a:r>
              <a:rPr lang="en-US" dirty="0"/>
              <a:t>Each level of a WBS divides the work elements into increasing detail.</a:t>
            </a:r>
          </a:p>
          <a:p>
            <a:r>
              <a:rPr lang="en-US" dirty="0"/>
              <a:t>Both functional and physical work elements are included.</a:t>
            </a:r>
          </a:p>
          <a:p>
            <a:r>
              <a:rPr lang="en-US" dirty="0"/>
              <a:t>The content and resource requirements for a work element are the</a:t>
            </a:r>
            <a:br>
              <a:rPr lang="en-US" dirty="0"/>
            </a:br>
            <a:r>
              <a:rPr lang="en-US" dirty="0"/>
              <a:t>sum of the activities and resources of related sub-elements below it.</a:t>
            </a:r>
          </a:p>
          <a:p>
            <a:r>
              <a:rPr lang="en-US" dirty="0"/>
              <a:t>A project WBS usually includes recurring and nonrecurring work</a:t>
            </a:r>
            <a:br>
              <a:rPr lang="en-US" dirty="0"/>
            </a:br>
            <a:r>
              <a:rPr lang="en-US" dirty="0"/>
              <a:t>elements. </a:t>
            </a:r>
            <a:br>
              <a:rPr lang="en-US" dirty="0"/>
            </a:br>
            <a:br>
              <a:rPr lang="en-US" dirty="0"/>
            </a:b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12</a:t>
            </a:fld>
            <a:endParaRPr lang="en-GB"/>
          </a:p>
        </p:txBody>
      </p:sp>
    </p:spTree>
    <p:extLst>
      <p:ext uri="{BB962C8B-B14F-4D97-AF65-F5344CB8AC3E}">
        <p14:creationId xmlns:p14="http://schemas.microsoft.com/office/powerpoint/2010/main" val="296099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Solution</a:t>
            </a:r>
            <a:br>
              <a:rPr lang="en-GB" dirty="0"/>
            </a:br>
            <a:r>
              <a:rPr lang="en-US" sz="3100" i="1" dirty="0"/>
              <a:t>A WBS for a Construction Project</a:t>
            </a:r>
            <a:endParaRPr lang="en-GB" sz="3100" i="1" dirty="0"/>
          </a:p>
        </p:txBody>
      </p:sp>
      <p:sp>
        <p:nvSpPr>
          <p:cNvPr id="3" name="Footer Placeholder 2"/>
          <p:cNvSpPr>
            <a:spLocks noGrp="1"/>
          </p:cNvSpPr>
          <p:nvPr>
            <p:ph type="ftr" sz="quarter" idx="11"/>
          </p:nvPr>
        </p:nvSpPr>
        <p:spPr/>
        <p:txBody>
          <a:bodyPr/>
          <a:lstStyle/>
          <a:p>
            <a:r>
              <a:rPr lang="en-GB" dirty="0"/>
              <a:t>U. Mahir Yıldırım</a:t>
            </a:r>
          </a:p>
        </p:txBody>
      </p:sp>
      <p:sp>
        <p:nvSpPr>
          <p:cNvPr id="4" name="Slide Number Placeholder 3"/>
          <p:cNvSpPr>
            <a:spLocks noGrp="1"/>
          </p:cNvSpPr>
          <p:nvPr>
            <p:ph type="sldNum" sz="quarter" idx="12"/>
          </p:nvPr>
        </p:nvSpPr>
        <p:spPr/>
        <p:txBody>
          <a:bodyPr/>
          <a:lstStyle/>
          <a:p>
            <a:fld id="{1AE36F40-6EB3-4B30-9BDC-3E3CF0A1C0BC}" type="slidenum">
              <a:rPr lang="en-GB" smtClean="0"/>
              <a:t>13</a:t>
            </a:fld>
            <a:endParaRPr lang="en-GB"/>
          </a:p>
        </p:txBody>
      </p:sp>
      <p:pic>
        <p:nvPicPr>
          <p:cNvPr id="6" name="Picture 5"/>
          <p:cNvPicPr>
            <a:picLocks noChangeAspect="1"/>
          </p:cNvPicPr>
          <p:nvPr/>
        </p:nvPicPr>
        <p:blipFill>
          <a:blip r:embed="rId2"/>
          <a:stretch>
            <a:fillRect/>
          </a:stretch>
        </p:blipFill>
        <p:spPr>
          <a:xfrm>
            <a:off x="2691479" y="1850345"/>
            <a:ext cx="6809041" cy="4840740"/>
          </a:xfrm>
          <a:prstGeom prst="rect">
            <a:avLst/>
          </a:prstGeom>
        </p:spPr>
      </p:pic>
    </p:spTree>
    <p:extLst>
      <p:ext uri="{BB962C8B-B14F-4D97-AF65-F5344CB8AC3E}">
        <p14:creationId xmlns:p14="http://schemas.microsoft.com/office/powerpoint/2010/main" val="120839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Cost and Revenue Structure</a:t>
            </a:r>
            <a:endParaRPr lang="en-GB" dirty="0"/>
          </a:p>
        </p:txBody>
      </p:sp>
      <p:sp>
        <p:nvSpPr>
          <p:cNvPr id="3" name="Content Placeholder 2"/>
          <p:cNvSpPr>
            <a:spLocks noGrp="1"/>
          </p:cNvSpPr>
          <p:nvPr>
            <p:ph idx="1"/>
          </p:nvPr>
        </p:nvSpPr>
        <p:spPr/>
        <p:txBody>
          <a:bodyPr>
            <a:normAutofit/>
          </a:bodyPr>
          <a:lstStyle/>
          <a:p>
            <a:r>
              <a:rPr lang="en-US" dirty="0"/>
              <a:t>This structure is used to identify and categorize the costs and revenues for estimates of cash flows at each level of the WBS.</a:t>
            </a:r>
          </a:p>
          <a:p>
            <a:endParaRPr lang="en-US" sz="1400" dirty="0"/>
          </a:p>
          <a:p>
            <a:r>
              <a:rPr lang="en-US" dirty="0"/>
              <a:t>Some categories of costs and revenues that are typically needed in an</a:t>
            </a:r>
            <a:endParaRPr lang="en-US" sz="2200" dirty="0"/>
          </a:p>
        </p:txBody>
      </p:sp>
      <p:sp>
        <p:nvSpPr>
          <p:cNvPr id="4" name="Content Placeholder 2"/>
          <p:cNvSpPr txBox="1">
            <a:spLocks/>
          </p:cNvSpPr>
          <p:nvPr/>
        </p:nvSpPr>
        <p:spPr>
          <a:xfrm>
            <a:off x="6562724" y="3603850"/>
            <a:ext cx="5153025" cy="2181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6"/>
            </a:pPr>
            <a:r>
              <a:rPr lang="en-US" sz="2200" dirty="0"/>
              <a:t>Overhead costs</a:t>
            </a:r>
          </a:p>
          <a:p>
            <a:pPr marL="514350" indent="-514350">
              <a:buFont typeface="+mj-lt"/>
              <a:buAutoNum type="arabicPeriod" startAt="6"/>
            </a:pPr>
            <a:r>
              <a:rPr lang="en-US" sz="2200" dirty="0"/>
              <a:t>Disposal costs</a:t>
            </a:r>
          </a:p>
          <a:p>
            <a:pPr marL="514350" indent="-514350">
              <a:buFont typeface="+mj-lt"/>
              <a:buAutoNum type="arabicPeriod" startAt="6"/>
            </a:pPr>
            <a:r>
              <a:rPr lang="en-US" sz="2200" dirty="0"/>
              <a:t>Revenues based on sales, etc.</a:t>
            </a:r>
          </a:p>
          <a:p>
            <a:pPr marL="514350" indent="-514350">
              <a:buFont typeface="+mj-lt"/>
              <a:buAutoNum type="arabicPeriod" startAt="6"/>
            </a:pPr>
            <a:r>
              <a:rPr lang="en-US" sz="2200" dirty="0"/>
              <a:t>Quality (and scrap) costs</a:t>
            </a:r>
          </a:p>
          <a:p>
            <a:pPr marL="514350" indent="-514350">
              <a:buFont typeface="+mj-lt"/>
              <a:buAutoNum type="arabicPeriod" startAt="6"/>
            </a:pPr>
            <a:r>
              <a:rPr lang="en-US" sz="2200" dirty="0"/>
              <a:t>Market (or salvage) values </a:t>
            </a:r>
            <a:endParaRPr lang="en-GB" sz="2200" dirty="0"/>
          </a:p>
        </p:txBody>
      </p:sp>
      <p:sp>
        <p:nvSpPr>
          <p:cNvPr id="5" name="Content Placeholder 2"/>
          <p:cNvSpPr txBox="1">
            <a:spLocks/>
          </p:cNvSpPr>
          <p:nvPr/>
        </p:nvSpPr>
        <p:spPr>
          <a:xfrm>
            <a:off x="1047750" y="3603850"/>
            <a:ext cx="5153025" cy="2181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2200" dirty="0"/>
              <a:t>Capital investment (fixed and working)</a:t>
            </a:r>
          </a:p>
          <a:p>
            <a:pPr marL="514350" indent="-514350">
              <a:buFont typeface="+mj-lt"/>
              <a:buAutoNum type="arabicPeriod"/>
            </a:pPr>
            <a:r>
              <a:rPr lang="en-US" sz="2200" dirty="0"/>
              <a:t>Labor costs</a:t>
            </a:r>
          </a:p>
          <a:p>
            <a:pPr marL="514350" indent="-514350">
              <a:buFont typeface="+mj-lt"/>
              <a:buAutoNum type="arabicPeriod"/>
            </a:pPr>
            <a:r>
              <a:rPr lang="en-US" sz="2200" dirty="0"/>
              <a:t>Material costs</a:t>
            </a:r>
          </a:p>
          <a:p>
            <a:pPr marL="514350" indent="-514350">
              <a:buFont typeface="+mj-lt"/>
              <a:buAutoNum type="arabicPeriod"/>
            </a:pPr>
            <a:r>
              <a:rPr lang="en-US" sz="2200" dirty="0"/>
              <a:t>Maintenance costs</a:t>
            </a:r>
          </a:p>
          <a:p>
            <a:pPr marL="514350" indent="-514350">
              <a:buFont typeface="+mj-lt"/>
              <a:buAutoNum type="arabicPeriod"/>
            </a:pPr>
            <a:r>
              <a:rPr lang="en-US" sz="2200" dirty="0"/>
              <a:t>Property taxes and insurance</a:t>
            </a:r>
          </a:p>
        </p:txBody>
      </p:sp>
      <p:sp>
        <p:nvSpPr>
          <p:cNvPr id="6" name="Footer Placeholder 5"/>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14</a:t>
            </a:fld>
            <a:endParaRPr lang="en-GB"/>
          </a:p>
        </p:txBody>
      </p:sp>
    </p:spTree>
    <p:extLst>
      <p:ext uri="{BB962C8B-B14F-4D97-AF65-F5344CB8AC3E}">
        <p14:creationId xmlns:p14="http://schemas.microsoft.com/office/powerpoint/2010/main" val="3995527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Estimating</a:t>
            </a:r>
          </a:p>
        </p:txBody>
      </p:sp>
      <p:sp>
        <p:nvSpPr>
          <p:cNvPr id="3" name="Content Placeholder 2"/>
          <p:cNvSpPr>
            <a:spLocks noGrp="1"/>
          </p:cNvSpPr>
          <p:nvPr>
            <p:ph idx="1"/>
          </p:nvPr>
        </p:nvSpPr>
        <p:spPr>
          <a:xfrm>
            <a:off x="838201" y="2246539"/>
            <a:ext cx="9815286" cy="4351338"/>
          </a:xfrm>
        </p:spPr>
        <p:txBody>
          <a:bodyPr>
            <a:normAutofit/>
          </a:bodyPr>
          <a:lstStyle/>
          <a:p>
            <a:pPr marL="514350" indent="-514350">
              <a:buFont typeface="+mj-lt"/>
              <a:buAutoNum type="arabicPeriod"/>
            </a:pPr>
            <a:endParaRPr lang="en-US" b="1" dirty="0"/>
          </a:p>
          <a:p>
            <a:pPr marL="514350" indent="-514350">
              <a:buFont typeface="+mj-lt"/>
              <a:buAutoNum type="arabicPeriod"/>
            </a:pPr>
            <a:endParaRPr lang="en-US" b="1" dirty="0"/>
          </a:p>
          <a:p>
            <a:pPr marL="514350" indent="-514350">
              <a:buFont typeface="+mj-lt"/>
              <a:buAutoNum type="arabicPeriod"/>
            </a:pPr>
            <a:endParaRPr lang="en-US" b="1" dirty="0"/>
          </a:p>
          <a:p>
            <a:pPr marL="0" indent="0">
              <a:buNone/>
            </a:pPr>
            <a:r>
              <a:rPr lang="en-US" dirty="0"/>
              <a:t>Cost and revenue estimates can be classified according to detail, accuracy, and their intended use. </a:t>
            </a:r>
            <a:br>
              <a:rPr lang="en-US" dirty="0"/>
            </a:br>
            <a:endParaRPr lang="en-US" b="1" dirty="0"/>
          </a:p>
        </p:txBody>
      </p:sp>
      <p:sp>
        <p:nvSpPr>
          <p:cNvPr id="5" name="Content Placeholder 2"/>
          <p:cNvSpPr txBox="1">
            <a:spLocks/>
          </p:cNvSpPr>
          <p:nvPr/>
        </p:nvSpPr>
        <p:spPr>
          <a:xfrm>
            <a:off x="1930400" y="1825625"/>
            <a:ext cx="9423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purpose of estimating is to develop cash-flow </a:t>
            </a:r>
            <a:r>
              <a:rPr lang="tr-TR" dirty="0"/>
              <a:t>p</a:t>
            </a:r>
            <a:r>
              <a:rPr lang="en-US" dirty="0" err="1"/>
              <a:t>rojections</a:t>
            </a:r>
            <a:r>
              <a:rPr lang="tr-TR" dirty="0"/>
              <a:t>    -</a:t>
            </a:r>
            <a:r>
              <a:rPr lang="en-US" i="1" dirty="0">
                <a:solidFill>
                  <a:srgbClr val="FF0000"/>
                </a:solidFill>
              </a:rPr>
              <a:t>not</a:t>
            </a:r>
            <a:r>
              <a:rPr lang="en-US" i="1" dirty="0"/>
              <a:t> </a:t>
            </a:r>
            <a:r>
              <a:rPr lang="en-US" dirty="0"/>
              <a:t>to produce exact data about the future, which is virtually impossible. </a:t>
            </a:r>
          </a:p>
        </p:txBody>
      </p:sp>
      <p:pic>
        <p:nvPicPr>
          <p:cNvPr id="2050" name="Picture 2" descr="http://www.staugustinechico.com/wp-content/uploads/2015/05/remember.jpg"/>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38200" y="1825625"/>
            <a:ext cx="979412" cy="146911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15</a:t>
            </a:fld>
            <a:endParaRPr lang="en-GB"/>
          </a:p>
        </p:txBody>
      </p:sp>
    </p:spTree>
    <p:extLst>
      <p:ext uri="{BB962C8B-B14F-4D97-AF65-F5344CB8AC3E}">
        <p14:creationId xmlns:p14="http://schemas.microsoft.com/office/powerpoint/2010/main" val="3564159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and revenue estimates</a:t>
            </a:r>
            <a:endParaRPr lang="en-GB" dirty="0"/>
          </a:p>
        </p:txBody>
      </p:sp>
      <p:sp>
        <p:nvSpPr>
          <p:cNvPr id="3" name="Content Placeholder 2"/>
          <p:cNvSpPr>
            <a:spLocks noGrp="1"/>
          </p:cNvSpPr>
          <p:nvPr>
            <p:ph idx="1"/>
          </p:nvPr>
        </p:nvSpPr>
        <p:spPr>
          <a:xfrm>
            <a:off x="838200" y="2476438"/>
            <a:ext cx="7318829" cy="4351338"/>
          </a:xfrm>
        </p:spPr>
        <p:txBody>
          <a:bodyPr/>
          <a:lstStyle/>
          <a:p>
            <a:pPr marL="514350" indent="-514350">
              <a:buFont typeface="+mj-lt"/>
              <a:buAutoNum type="arabicPeriod"/>
            </a:pPr>
            <a:r>
              <a:rPr lang="en-US" b="1" dirty="0"/>
              <a:t>Order-of-magnitude estimates: </a:t>
            </a:r>
            <a:r>
              <a:rPr lang="en-US" dirty="0"/>
              <a:t>used in the planning and initial evaluation stage of a project.</a:t>
            </a:r>
          </a:p>
          <a:p>
            <a:pPr marL="514350" indent="-514350">
              <a:buFont typeface="+mj-lt"/>
              <a:buAutoNum type="arabicPeriod"/>
            </a:pPr>
            <a:r>
              <a:rPr lang="en-US" b="1" dirty="0" err="1"/>
              <a:t>Semidetailed</a:t>
            </a:r>
            <a:r>
              <a:rPr lang="en-US" b="1" dirty="0"/>
              <a:t>, or budget, estimates: </a:t>
            </a:r>
            <a:r>
              <a:rPr lang="en-US" dirty="0"/>
              <a:t>used in the preliminary or conceptual design stage of a project.</a:t>
            </a:r>
          </a:p>
          <a:p>
            <a:pPr marL="514350" indent="-514350">
              <a:buFont typeface="+mj-lt"/>
              <a:buAutoNum type="arabicPeriod"/>
            </a:pPr>
            <a:r>
              <a:rPr lang="en-US" b="1" dirty="0"/>
              <a:t>Definitive (detailed)</a:t>
            </a:r>
            <a:r>
              <a:rPr lang="en-US" dirty="0"/>
              <a:t> </a:t>
            </a:r>
            <a:r>
              <a:rPr lang="en-US" b="1" dirty="0"/>
              <a:t>estimates</a:t>
            </a:r>
            <a:r>
              <a:rPr lang="en-US" dirty="0"/>
              <a:t>: used in the detailed engineering/construction stage of a project.</a:t>
            </a:r>
            <a:endParaRPr lang="en-GB" dirty="0"/>
          </a:p>
          <a:p>
            <a:endParaRPr lang="en-GB" dirty="0"/>
          </a:p>
        </p:txBody>
      </p:sp>
      <p:pic>
        <p:nvPicPr>
          <p:cNvPr id="4" name="Picture 3"/>
          <p:cNvPicPr>
            <a:picLocks noChangeAspect="1"/>
          </p:cNvPicPr>
          <p:nvPr/>
        </p:nvPicPr>
        <p:blipFill>
          <a:blip r:embed="rId2"/>
          <a:stretch>
            <a:fillRect/>
          </a:stretch>
        </p:blipFill>
        <p:spPr>
          <a:xfrm>
            <a:off x="9869714" y="2106951"/>
            <a:ext cx="2322286" cy="2837544"/>
          </a:xfrm>
          <a:prstGeom prst="rect">
            <a:avLst/>
          </a:prstGeom>
        </p:spPr>
      </p:pic>
      <p:sp>
        <p:nvSpPr>
          <p:cNvPr id="5" name="Rectangle 4"/>
          <p:cNvSpPr/>
          <p:nvPr/>
        </p:nvSpPr>
        <p:spPr>
          <a:xfrm>
            <a:off x="8211596" y="2609221"/>
            <a:ext cx="1192955" cy="584775"/>
          </a:xfrm>
          <a:prstGeom prst="rect">
            <a:avLst/>
          </a:prstGeom>
        </p:spPr>
        <p:txBody>
          <a:bodyPr wrap="none">
            <a:spAutoFit/>
          </a:bodyPr>
          <a:lstStyle/>
          <a:p>
            <a:r>
              <a:rPr lang="en-US" sz="3200" dirty="0">
                <a:solidFill>
                  <a:srgbClr val="FF0000"/>
                </a:solidFill>
              </a:rPr>
              <a:t>±30% </a:t>
            </a:r>
            <a:endParaRPr lang="en-GB" sz="3200" dirty="0">
              <a:solidFill>
                <a:srgbClr val="FF0000"/>
              </a:solidFill>
            </a:endParaRPr>
          </a:p>
        </p:txBody>
      </p:sp>
      <p:sp>
        <p:nvSpPr>
          <p:cNvPr id="6" name="Rectangle 5"/>
          <p:cNvSpPr/>
          <p:nvPr/>
        </p:nvSpPr>
        <p:spPr>
          <a:xfrm>
            <a:off x="8211596" y="3890908"/>
            <a:ext cx="1192955" cy="584775"/>
          </a:xfrm>
          <a:prstGeom prst="rect">
            <a:avLst/>
          </a:prstGeom>
        </p:spPr>
        <p:txBody>
          <a:bodyPr wrap="none">
            <a:spAutoFit/>
          </a:bodyPr>
          <a:lstStyle/>
          <a:p>
            <a:r>
              <a:rPr lang="en-US" sz="3200" dirty="0">
                <a:solidFill>
                  <a:schemeClr val="accent2">
                    <a:lumMod val="75000"/>
                  </a:schemeClr>
                </a:solidFill>
              </a:rPr>
              <a:t>±15% </a:t>
            </a:r>
            <a:endParaRPr lang="en-GB" sz="3200" dirty="0">
              <a:solidFill>
                <a:schemeClr val="accent2">
                  <a:lumMod val="75000"/>
                </a:schemeClr>
              </a:solidFill>
            </a:endParaRPr>
          </a:p>
        </p:txBody>
      </p:sp>
      <p:sp>
        <p:nvSpPr>
          <p:cNvPr id="7" name="Rectangle 6"/>
          <p:cNvSpPr/>
          <p:nvPr/>
        </p:nvSpPr>
        <p:spPr>
          <a:xfrm>
            <a:off x="8419986" y="5114463"/>
            <a:ext cx="984565" cy="584775"/>
          </a:xfrm>
          <a:prstGeom prst="rect">
            <a:avLst/>
          </a:prstGeom>
        </p:spPr>
        <p:txBody>
          <a:bodyPr wrap="none">
            <a:spAutoFit/>
          </a:bodyPr>
          <a:lstStyle/>
          <a:p>
            <a:r>
              <a:rPr lang="en-US" sz="3200" dirty="0">
                <a:solidFill>
                  <a:srgbClr val="00B050"/>
                </a:solidFill>
              </a:rPr>
              <a:t>±5% </a:t>
            </a:r>
            <a:endParaRPr lang="en-GB" sz="3200" dirty="0">
              <a:solidFill>
                <a:srgbClr val="00B050"/>
              </a:solidFill>
            </a:endParaRPr>
          </a:p>
        </p:txBody>
      </p:sp>
      <p:sp>
        <p:nvSpPr>
          <p:cNvPr id="8" name="Rectangle 7"/>
          <p:cNvSpPr/>
          <p:nvPr/>
        </p:nvSpPr>
        <p:spPr>
          <a:xfrm>
            <a:off x="7840917" y="1799100"/>
            <a:ext cx="2142702" cy="461665"/>
          </a:xfrm>
          <a:prstGeom prst="rect">
            <a:avLst/>
          </a:prstGeom>
        </p:spPr>
        <p:txBody>
          <a:bodyPr wrap="none">
            <a:spAutoFit/>
          </a:bodyPr>
          <a:lstStyle/>
          <a:p>
            <a:r>
              <a:rPr lang="en-US" sz="2400" dirty="0"/>
              <a:t>Accuracy Range</a:t>
            </a:r>
            <a:endParaRPr lang="en-GB" sz="2400" dirty="0"/>
          </a:p>
        </p:txBody>
      </p:sp>
      <p:sp>
        <p:nvSpPr>
          <p:cNvPr id="9" name="Footer Placeholder 8"/>
          <p:cNvSpPr>
            <a:spLocks noGrp="1"/>
          </p:cNvSpPr>
          <p:nvPr>
            <p:ph type="ftr" sz="quarter" idx="11"/>
          </p:nvPr>
        </p:nvSpPr>
        <p:spPr/>
        <p:txBody>
          <a:bodyPr/>
          <a:lstStyle/>
          <a:p>
            <a:r>
              <a:rPr lang="en-GB"/>
              <a:t>U. Mahir Yıldırım</a:t>
            </a:r>
          </a:p>
        </p:txBody>
      </p:sp>
      <p:sp>
        <p:nvSpPr>
          <p:cNvPr id="10" name="Slide Number Placeholder 9"/>
          <p:cNvSpPr>
            <a:spLocks noGrp="1"/>
          </p:cNvSpPr>
          <p:nvPr>
            <p:ph type="sldNum" sz="quarter" idx="12"/>
          </p:nvPr>
        </p:nvSpPr>
        <p:spPr/>
        <p:txBody>
          <a:bodyPr/>
          <a:lstStyle/>
          <a:p>
            <a:fld id="{1AE36F40-6EB3-4B30-9BDC-3E3CF0A1C0BC}" type="slidenum">
              <a:rPr lang="en-GB" smtClean="0"/>
              <a:t>16</a:t>
            </a:fld>
            <a:endParaRPr lang="en-GB"/>
          </a:p>
        </p:txBody>
      </p:sp>
    </p:spTree>
    <p:extLst>
      <p:ext uri="{BB962C8B-B14F-4D97-AF65-F5344CB8AC3E}">
        <p14:creationId xmlns:p14="http://schemas.microsoft.com/office/powerpoint/2010/main" val="207845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Accuracy of the estimates</a:t>
            </a:r>
          </a:p>
        </p:txBody>
      </p:sp>
      <p:sp>
        <p:nvSpPr>
          <p:cNvPr id="3" name="Content Placeholder 2"/>
          <p:cNvSpPr>
            <a:spLocks noGrp="1"/>
          </p:cNvSpPr>
          <p:nvPr>
            <p:ph idx="1"/>
          </p:nvPr>
        </p:nvSpPr>
        <p:spPr>
          <a:xfrm>
            <a:off x="838200" y="1665968"/>
            <a:ext cx="10515600" cy="4351338"/>
          </a:xfrm>
        </p:spPr>
        <p:txBody>
          <a:bodyPr>
            <a:normAutofit/>
          </a:bodyPr>
          <a:lstStyle/>
          <a:p>
            <a:r>
              <a:rPr lang="en-US" dirty="0"/>
              <a:t>A cost or revenue estimate can vary from a “back of the envelope” calculation by an expert to a very detailed and accurate prediction of the future prepared by a project team. </a:t>
            </a:r>
          </a:p>
          <a:p>
            <a:endParaRPr lang="en-US" dirty="0"/>
          </a:p>
          <a:p>
            <a:r>
              <a:rPr lang="en-US" dirty="0"/>
              <a:t>Depends on;</a:t>
            </a:r>
          </a:p>
          <a:p>
            <a:pPr marL="971550" lvl="1" indent="-514350">
              <a:buFont typeface="+mj-lt"/>
              <a:buAutoNum type="arabicPeriod"/>
            </a:pPr>
            <a:r>
              <a:rPr lang="en-US" dirty="0"/>
              <a:t>Time and effort available as justified by the importance of the study</a:t>
            </a:r>
          </a:p>
          <a:p>
            <a:pPr marL="971550" lvl="1" indent="-514350">
              <a:buFont typeface="+mj-lt"/>
              <a:buAutoNum type="arabicPeriod"/>
            </a:pPr>
            <a:r>
              <a:rPr lang="en-US" dirty="0"/>
              <a:t>Difficulty of estimating the items in question</a:t>
            </a:r>
          </a:p>
          <a:p>
            <a:pPr marL="971550" lvl="1" indent="-514350">
              <a:buFont typeface="+mj-lt"/>
              <a:buAutoNum type="arabicPeriod"/>
            </a:pPr>
            <a:r>
              <a:rPr lang="en-US" dirty="0"/>
              <a:t>Methods or techniques employed</a:t>
            </a:r>
          </a:p>
          <a:p>
            <a:pPr marL="971550" lvl="1" indent="-514350">
              <a:buFont typeface="+mj-lt"/>
              <a:buAutoNum type="arabicPeriod"/>
            </a:pPr>
            <a:r>
              <a:rPr lang="en-US" dirty="0"/>
              <a:t>Qualifications of the estimator(s)</a:t>
            </a:r>
          </a:p>
          <a:p>
            <a:pPr marL="971550" lvl="1" indent="-514350">
              <a:buFont typeface="+mj-lt"/>
              <a:buAutoNum type="arabicPeriod"/>
            </a:pPr>
            <a:r>
              <a:rPr lang="en-US" dirty="0"/>
              <a:t>Sensitivity of study results to particular factor estimates </a:t>
            </a:r>
            <a:endParaRPr lang="en-GB" dirty="0"/>
          </a:p>
        </p:txBody>
      </p:sp>
      <p:pic>
        <p:nvPicPr>
          <p:cNvPr id="3074" name="Picture 2" descr="https://media.licdn.com/mpr/mpr/shrinknp_800_800/AAEAAQAAAAAAAAN4AAAAJGMxNjEwZGI1LTE0NDctNGM5MS05NDdjLWM1ZDJmOWU3NzQzO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714" y="4462451"/>
            <a:ext cx="3012032" cy="225902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7518400" y="2090057"/>
            <a:ext cx="317862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17</a:t>
            </a:fld>
            <a:endParaRPr lang="en-GB"/>
          </a:p>
        </p:txBody>
      </p:sp>
    </p:spTree>
    <p:extLst>
      <p:ext uri="{BB962C8B-B14F-4D97-AF65-F5344CB8AC3E}">
        <p14:creationId xmlns:p14="http://schemas.microsoft.com/office/powerpoint/2010/main" val="324318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3074"/>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Sources of Estimating Data</a:t>
            </a:r>
          </a:p>
        </p:txBody>
      </p:sp>
      <p:sp>
        <p:nvSpPr>
          <p:cNvPr id="3" name="Content Placeholder 2"/>
          <p:cNvSpPr>
            <a:spLocks noGrp="1"/>
          </p:cNvSpPr>
          <p:nvPr>
            <p:ph idx="1"/>
          </p:nvPr>
        </p:nvSpPr>
        <p:spPr/>
        <p:txBody>
          <a:bodyPr>
            <a:normAutofit/>
          </a:bodyPr>
          <a:lstStyle/>
          <a:p>
            <a:r>
              <a:rPr lang="en-US" dirty="0"/>
              <a:t>Accounting records</a:t>
            </a:r>
          </a:p>
          <a:p>
            <a:pPr lvl="1"/>
            <a:r>
              <a:rPr lang="en-US" dirty="0"/>
              <a:t>good for historical data, but limited for engineering economic analysis.</a:t>
            </a:r>
          </a:p>
          <a:p>
            <a:r>
              <a:rPr lang="en-US" dirty="0"/>
              <a:t>Other sources inside the firm</a:t>
            </a:r>
          </a:p>
          <a:p>
            <a:pPr lvl="1"/>
            <a:r>
              <a:rPr lang="en-US" dirty="0"/>
              <a:t>e.g., sales, engineering, production, purchasing. </a:t>
            </a:r>
          </a:p>
          <a:p>
            <a:r>
              <a:rPr lang="en-US" dirty="0"/>
              <a:t>Sources outside the firm</a:t>
            </a:r>
          </a:p>
          <a:p>
            <a:pPr lvl="1"/>
            <a:r>
              <a:rPr lang="en-US" dirty="0"/>
              <a:t>government data, industry surveys, trade journals, and personal contacts. </a:t>
            </a:r>
          </a:p>
          <a:p>
            <a:r>
              <a:rPr lang="en-US" dirty="0"/>
              <a:t>Research and development</a:t>
            </a:r>
          </a:p>
          <a:p>
            <a:pPr lvl="1"/>
            <a:r>
              <a:rPr lang="en-US" dirty="0"/>
              <a:t>e.g., pilot plant, test marketing program, surveys. </a:t>
            </a: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18</a:t>
            </a:fld>
            <a:endParaRPr lang="en-GB"/>
          </a:p>
        </p:txBody>
      </p:sp>
    </p:spTree>
    <p:extLst>
      <p:ext uri="{BB962C8B-B14F-4D97-AF65-F5344CB8AC3E}">
        <p14:creationId xmlns:p14="http://schemas.microsoft.com/office/powerpoint/2010/main" val="2373968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Estimating Techniques (Models)</a:t>
            </a:r>
          </a:p>
        </p:txBody>
      </p:sp>
      <p:sp>
        <p:nvSpPr>
          <p:cNvPr id="3" name="Content Placeholder 2"/>
          <p:cNvSpPr>
            <a:spLocks noGrp="1"/>
          </p:cNvSpPr>
          <p:nvPr>
            <p:ph idx="1"/>
          </p:nvPr>
        </p:nvSpPr>
        <p:spPr/>
        <p:txBody>
          <a:bodyPr/>
          <a:lstStyle/>
          <a:p>
            <a:pPr marL="514350" indent="-514350">
              <a:buFont typeface="+mj-lt"/>
              <a:buAutoNum type="arabicPeriod"/>
            </a:pPr>
            <a:r>
              <a:rPr lang="fr-FR" dirty="0"/>
              <a:t>Indexes</a:t>
            </a:r>
          </a:p>
          <a:p>
            <a:pPr marL="514350" indent="-514350">
              <a:buFont typeface="+mj-lt"/>
              <a:buAutoNum type="arabicPeriod"/>
            </a:pPr>
            <a:r>
              <a:rPr lang="fr-FR" dirty="0"/>
              <a:t>Unit technique</a:t>
            </a:r>
          </a:p>
          <a:p>
            <a:pPr marL="514350" indent="-514350">
              <a:buFont typeface="+mj-lt"/>
              <a:buAutoNum type="arabicPeriod"/>
            </a:pPr>
            <a:r>
              <a:rPr lang="fr-FR" dirty="0"/>
              <a:t>Factor technique </a:t>
            </a:r>
            <a:br>
              <a:rPr lang="fr-FR" dirty="0"/>
            </a:b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19</a:t>
            </a:fld>
            <a:endParaRPr lang="en-GB"/>
          </a:p>
        </p:txBody>
      </p:sp>
    </p:spTree>
    <p:extLst>
      <p:ext uri="{BB962C8B-B14F-4D97-AF65-F5344CB8AC3E}">
        <p14:creationId xmlns:p14="http://schemas.microsoft.com/office/powerpoint/2010/main" val="190690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Chapter 3</a:t>
            </a:r>
          </a:p>
        </p:txBody>
      </p:sp>
      <p:sp>
        <p:nvSpPr>
          <p:cNvPr id="3" name="Content Placeholder 2"/>
          <p:cNvSpPr>
            <a:spLocks noGrp="1"/>
          </p:cNvSpPr>
          <p:nvPr>
            <p:ph idx="1"/>
          </p:nvPr>
        </p:nvSpPr>
        <p:spPr/>
        <p:txBody>
          <a:bodyPr>
            <a:noAutofit/>
          </a:bodyPr>
          <a:lstStyle/>
          <a:p>
            <a:pPr marL="0" indent="0">
              <a:buNone/>
            </a:pPr>
            <a:endParaRPr lang="en-US" sz="3200" dirty="0"/>
          </a:p>
          <a:p>
            <a:pPr marL="0" indent="0">
              <a:buNone/>
            </a:pPr>
            <a:endParaRPr lang="en-US" sz="3200" dirty="0"/>
          </a:p>
          <a:p>
            <a:pPr marL="0" indent="0">
              <a:buNone/>
            </a:pPr>
            <a:r>
              <a:rPr lang="en-US" sz="3200" dirty="0"/>
              <a:t>The objective of Chapter 3 is to present an assortment of methods for estimating important factors in an engineering economy study.</a:t>
            </a:r>
          </a:p>
          <a:p>
            <a:pPr marL="0" indent="0">
              <a:buNone/>
            </a:pPr>
            <a:br>
              <a:rPr lang="en-US" sz="3200" dirty="0"/>
            </a:br>
            <a:r>
              <a:rPr lang="en-US" sz="3200" dirty="0"/>
              <a:t> </a:t>
            </a:r>
            <a:br>
              <a:rPr lang="en-US" sz="3200" dirty="0"/>
            </a:br>
            <a:r>
              <a:rPr lang="en-US" sz="3200" dirty="0"/>
              <a:t> </a:t>
            </a:r>
            <a:br>
              <a:rPr lang="en-US" sz="3200" dirty="0"/>
            </a:br>
            <a:endParaRPr lang="en-GB" sz="3200"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2</a:t>
            </a:fld>
            <a:endParaRPr lang="en-GB"/>
          </a:p>
        </p:txBody>
      </p:sp>
    </p:spTree>
    <p:extLst>
      <p:ext uri="{BB962C8B-B14F-4D97-AF65-F5344CB8AC3E}">
        <p14:creationId xmlns:p14="http://schemas.microsoft.com/office/powerpoint/2010/main" val="3988945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i="1" dirty="0"/>
              <a:t>Estimating Techniques (Models)</a:t>
            </a:r>
            <a:br>
              <a:rPr lang="en-GB" dirty="0"/>
            </a:br>
            <a:r>
              <a:rPr lang="fr-FR" dirty="0"/>
              <a:t>Indexes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An </a:t>
                </a:r>
                <a:r>
                  <a:rPr lang="en-US" i="1" dirty="0"/>
                  <a:t>index </a:t>
                </a:r>
                <a:r>
                  <a:rPr lang="en-US" dirty="0"/>
                  <a:t>(</a:t>
                </a:r>
                <a:r>
                  <a:rPr lang="en-US" i="1" dirty="0">
                    <a:latin typeface="Times New Roman" panose="02020603050405020304" pitchFamily="18" charset="0"/>
                    <a:cs typeface="Times New Roman" panose="02020603050405020304" pitchFamily="18" charset="0"/>
                  </a:rPr>
                  <a:t>I</a:t>
                </a:r>
                <a:r>
                  <a:rPr lang="en-US" dirty="0"/>
                  <a:t>)</a:t>
                </a:r>
                <a:r>
                  <a:rPr lang="en-US" i="1" dirty="0"/>
                  <a:t> </a:t>
                </a:r>
                <a:r>
                  <a:rPr lang="en-US" dirty="0"/>
                  <a:t>is a dimensionless number that indicates how a cost or a price has changed with time (typically escalated) with respect to a base year. </a:t>
                </a:r>
              </a:p>
              <a:p>
                <a:r>
                  <a:rPr lang="en-US" dirty="0"/>
                  <a:t>Indexes provide a convenient means for developing present and future cost and price estimates from historical data. </a:t>
                </a:r>
              </a:p>
              <a:p>
                <a:endParaRPr lang="en-US" dirty="0"/>
              </a:p>
              <a:p>
                <a:r>
                  <a:rPr lang="en-US" dirty="0"/>
                  <a:t>Index value in year </a:t>
                </a:r>
                <a:r>
                  <a:rPr lang="en-US" i="1" dirty="0"/>
                  <a:t>n</a:t>
                </a:r>
                <a:r>
                  <a:rPr lang="en-US" dirty="0"/>
                  <a:t>:</a:t>
                </a:r>
                <a:r>
                  <a:rPr lang="en-US" i="1" dirty="0"/>
                  <a:t> </a:t>
                </a:r>
                <a14:m>
                  <m:oMath xmlns:m="http://schemas.openxmlformats.org/officeDocument/2006/math">
                    <m:sSub>
                      <m:sSubPr>
                        <m:ctrlPr>
                          <a:rPr lang="en-GB" b="0"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GB" b="0" i="1" dirty="0" smtClean="0">
                                <a:latin typeface="Cambria Math" panose="02040503050406030204" pitchFamily="18" charset="0"/>
                              </a:rPr>
                              <m:t>𝐼</m:t>
                            </m:r>
                          </m:e>
                        </m:acc>
                      </m:e>
                      <m:sub>
                        <m:r>
                          <a:rPr lang="en-GB" b="0" i="1" dirty="0" smtClean="0">
                            <a:latin typeface="Cambria Math" panose="02040503050406030204" pitchFamily="18" charset="0"/>
                          </a:rPr>
                          <m:t>𝑛</m:t>
                        </m:r>
                      </m:sub>
                    </m:sSub>
                  </m:oMath>
                </a14:m>
                <a:endParaRPr lang="en-US" dirty="0"/>
              </a:p>
              <a:p>
                <a:r>
                  <a:rPr lang="en-US" dirty="0"/>
                  <a:t>Index value in year </a:t>
                </a:r>
                <a:r>
                  <a:rPr lang="en-US" i="1" dirty="0"/>
                  <a:t>k</a:t>
                </a:r>
                <a:r>
                  <a:rPr lang="en-US" dirty="0"/>
                  <a:t>:</a:t>
                </a:r>
                <a:r>
                  <a:rPr lang="en-US" i="1" dirty="0"/>
                  <a:t> </a:t>
                </a:r>
                <a14:m>
                  <m:oMath xmlns:m="http://schemas.openxmlformats.org/officeDocument/2006/math">
                    <m:sSub>
                      <m:sSubPr>
                        <m:ctrlPr>
                          <a:rPr lang="en-GB"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GB" i="1" dirty="0">
                                <a:latin typeface="Cambria Math" panose="02040503050406030204" pitchFamily="18" charset="0"/>
                              </a:rPr>
                              <m:t>𝐼</m:t>
                            </m:r>
                          </m:e>
                        </m:acc>
                      </m:e>
                      <m:sub>
                        <m:r>
                          <a:rPr lang="en-GB" b="0" i="1" dirty="0" smtClean="0">
                            <a:latin typeface="Cambria Math" panose="02040503050406030204" pitchFamily="18" charset="0"/>
                          </a:rPr>
                          <m:t>𝑘</m:t>
                        </m:r>
                      </m:sub>
                    </m:sSub>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20</a:t>
            </a:fld>
            <a:endParaRPr lang="en-GB"/>
          </a:p>
        </p:txBody>
      </p:sp>
    </p:spTree>
    <p:extLst>
      <p:ext uri="{BB962C8B-B14F-4D97-AF65-F5344CB8AC3E}">
        <p14:creationId xmlns:p14="http://schemas.microsoft.com/office/powerpoint/2010/main" val="4269244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i="1" dirty="0"/>
              <a:t>Estimating Techniques (Models)</a:t>
            </a:r>
            <a:br>
              <a:rPr lang="en-GB" dirty="0"/>
            </a:br>
            <a:r>
              <a:rPr lang="fr-FR" dirty="0"/>
              <a:t>Indexes (</a:t>
            </a:r>
            <a:r>
              <a:rPr lang="fr-FR" dirty="0" err="1"/>
              <a:t>cont’d</a:t>
            </a:r>
            <a:r>
              <a:rPr lang="fr-FR" dirty="0"/>
              <a:t>)</a:t>
            </a:r>
            <a:endParaRPr lang="en-GB" dirty="0"/>
          </a:p>
        </p:txBody>
      </p:sp>
      <p:grpSp>
        <p:nvGrpSpPr>
          <p:cNvPr id="7" name="Group 6"/>
          <p:cNvGrpSpPr/>
          <p:nvPr/>
        </p:nvGrpSpPr>
        <p:grpSpPr>
          <a:xfrm>
            <a:off x="838200" y="1825625"/>
            <a:ext cx="10414292" cy="2786132"/>
            <a:chOff x="838200" y="1825625"/>
            <a:chExt cx="10414292" cy="2786132"/>
          </a:xfrm>
        </p:grpSpPr>
        <p:pic>
          <p:nvPicPr>
            <p:cNvPr id="5" name="Picture 4"/>
            <p:cNvPicPr>
              <a:picLocks noChangeAspect="1"/>
            </p:cNvPicPr>
            <p:nvPr/>
          </p:nvPicPr>
          <p:blipFill>
            <a:blip r:embed="rId2"/>
            <a:stretch>
              <a:fillRect/>
            </a:stretch>
          </p:blipFill>
          <p:spPr>
            <a:xfrm>
              <a:off x="838200" y="1825625"/>
              <a:ext cx="10414292" cy="2786132"/>
            </a:xfrm>
            <a:prstGeom prst="rect">
              <a:avLst/>
            </a:prstGeom>
          </p:spPr>
        </p:pic>
        <p:sp>
          <p:nvSpPr>
            <p:cNvPr id="6" name="Rectangle 5"/>
            <p:cNvSpPr/>
            <p:nvPr/>
          </p:nvSpPr>
          <p:spPr>
            <a:xfrm>
              <a:off x="10444109" y="1934817"/>
              <a:ext cx="808383" cy="6758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Footer Placeholder 3"/>
          <p:cNvSpPr>
            <a:spLocks noGrp="1"/>
          </p:cNvSpPr>
          <p:nvPr>
            <p:ph type="ftr" sz="quarter" idx="11"/>
          </p:nvPr>
        </p:nvSpPr>
        <p:spPr/>
        <p:txBody>
          <a:bodyPr/>
          <a:lstStyle/>
          <a:p>
            <a:r>
              <a:rPr lang="en-GB"/>
              <a:t>U. Mahir Yıldırım</a:t>
            </a:r>
          </a:p>
        </p:txBody>
      </p:sp>
      <p:sp>
        <p:nvSpPr>
          <p:cNvPr id="8" name="Slide Number Placeholder 7"/>
          <p:cNvSpPr>
            <a:spLocks noGrp="1"/>
          </p:cNvSpPr>
          <p:nvPr>
            <p:ph type="sldNum" sz="quarter" idx="12"/>
          </p:nvPr>
        </p:nvSpPr>
        <p:spPr/>
        <p:txBody>
          <a:bodyPr/>
          <a:lstStyle/>
          <a:p>
            <a:fld id="{1AE36F40-6EB3-4B30-9BDC-3E3CF0A1C0BC}" type="slidenum">
              <a:rPr lang="en-GB" smtClean="0"/>
              <a:t>21</a:t>
            </a:fld>
            <a:endParaRPr lang="en-GB"/>
          </a:p>
        </p:txBody>
      </p:sp>
    </p:spTree>
    <p:extLst>
      <p:ext uri="{BB962C8B-B14F-4D97-AF65-F5344CB8AC3E}">
        <p14:creationId xmlns:p14="http://schemas.microsoft.com/office/powerpoint/2010/main" val="2110941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certain index for the cost of purchasing and installing utility boilers is keyed to 1990, where its baseline value was arbitrarily set at 100. Company XYZ installed a 50,000-lb/hour boiler for $525,000 in 2002 when the index had a value of 468. This same company must install another boiler of the same size in 2016. The index in 2016 is 542. What is the approximate cost of the new boiler? </a:t>
            </a:r>
          </a:p>
        </p:txBody>
      </p:sp>
      <p:sp>
        <p:nvSpPr>
          <p:cNvPr id="4" name="Title 1"/>
          <p:cNvSpPr>
            <a:spLocks noGrp="1"/>
          </p:cNvSpPr>
          <p:nvPr>
            <p:ph type="title"/>
          </p:nvPr>
        </p:nvSpPr>
        <p:spPr>
          <a:xfrm>
            <a:off x="838200" y="365125"/>
            <a:ext cx="10515600" cy="1325563"/>
          </a:xfrm>
        </p:spPr>
        <p:txBody>
          <a:bodyPr/>
          <a:lstStyle/>
          <a:p>
            <a:r>
              <a:rPr lang="en-GB" dirty="0"/>
              <a:t>Example</a:t>
            </a:r>
            <a:br>
              <a:rPr lang="en-GB" dirty="0"/>
            </a:br>
            <a:r>
              <a:rPr lang="en-US" sz="2800" i="1" dirty="0"/>
              <a:t>Indexing the Cost of a New Boiler</a:t>
            </a:r>
            <a:endParaRPr lang="en-GB" sz="2800" i="1" dirty="0"/>
          </a:p>
        </p:txBody>
      </p:sp>
      <p:sp>
        <p:nvSpPr>
          <p:cNvPr id="2" name="Footer Placeholder 1"/>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22</a:t>
            </a:fld>
            <a:endParaRPr lang="en-GB"/>
          </a:p>
        </p:txBody>
      </p:sp>
    </p:spTree>
    <p:extLst>
      <p:ext uri="{BB962C8B-B14F-4D97-AF65-F5344CB8AC3E}">
        <p14:creationId xmlns:p14="http://schemas.microsoft.com/office/powerpoint/2010/main" val="3037714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50593F-B8D0-442D-85E2-ED5F719DE64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ooter Placeholder 1"/>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23</a:t>
            </a:fld>
            <a:endParaRPr lang="en-GB"/>
          </a:p>
        </p:txBody>
      </p:sp>
      <p:pic>
        <p:nvPicPr>
          <p:cNvPr id="6" name="Picture 5">
            <a:extLst>
              <a:ext uri="{FF2B5EF4-FFF2-40B4-BE49-F238E27FC236}">
                <a16:creationId xmlns:a16="http://schemas.microsoft.com/office/drawing/2014/main" id="{C0DF5EEF-E13C-481C-82D5-8AF788B86677}"/>
              </a:ext>
            </a:extLst>
          </p:cNvPr>
          <p:cNvPicPr>
            <a:picLocks noChangeAspect="1"/>
          </p:cNvPicPr>
          <p:nvPr/>
        </p:nvPicPr>
        <p:blipFill rotWithShape="1">
          <a:blip r:embed="rId2"/>
          <a:srcRect b="36375"/>
          <a:stretch/>
        </p:blipFill>
        <p:spPr>
          <a:xfrm>
            <a:off x="1630566" y="-1"/>
            <a:ext cx="5168900" cy="4333751"/>
          </a:xfrm>
          <a:prstGeom prst="rect">
            <a:avLst/>
          </a:prstGeom>
        </p:spPr>
      </p:pic>
      <p:pic>
        <p:nvPicPr>
          <p:cNvPr id="13" name="Picture 12">
            <a:extLst>
              <a:ext uri="{FF2B5EF4-FFF2-40B4-BE49-F238E27FC236}">
                <a16:creationId xmlns:a16="http://schemas.microsoft.com/office/drawing/2014/main" id="{E67F6C6C-13EB-43BA-9424-51AFB6EAD2D4}"/>
              </a:ext>
            </a:extLst>
          </p:cNvPr>
          <p:cNvPicPr>
            <a:picLocks noChangeAspect="1"/>
          </p:cNvPicPr>
          <p:nvPr/>
        </p:nvPicPr>
        <p:blipFill rotWithShape="1">
          <a:blip r:embed="rId2"/>
          <a:srcRect t="63625"/>
          <a:stretch/>
        </p:blipFill>
        <p:spPr>
          <a:xfrm>
            <a:off x="7023100" y="700487"/>
            <a:ext cx="5168900" cy="2477688"/>
          </a:xfrm>
          <a:prstGeom prst="rect">
            <a:avLst/>
          </a:prstGeom>
        </p:spPr>
      </p:pic>
      <p:pic>
        <p:nvPicPr>
          <p:cNvPr id="15" name="Picture 14">
            <a:extLst>
              <a:ext uri="{FF2B5EF4-FFF2-40B4-BE49-F238E27FC236}">
                <a16:creationId xmlns:a16="http://schemas.microsoft.com/office/drawing/2014/main" id="{69ABAF2C-D2E9-4F72-823B-5F4CBA9E24D9}"/>
              </a:ext>
            </a:extLst>
          </p:cNvPr>
          <p:cNvPicPr>
            <a:picLocks noChangeAspect="1"/>
          </p:cNvPicPr>
          <p:nvPr/>
        </p:nvPicPr>
        <p:blipFill rotWithShape="1">
          <a:blip r:embed="rId2"/>
          <a:srcRect l="24188" r="20393" b="88401"/>
          <a:stretch/>
        </p:blipFill>
        <p:spPr>
          <a:xfrm>
            <a:off x="8430032" y="-1"/>
            <a:ext cx="2864535" cy="790007"/>
          </a:xfrm>
          <a:prstGeom prst="rect">
            <a:avLst/>
          </a:prstGeom>
        </p:spPr>
      </p:pic>
      <p:pic>
        <p:nvPicPr>
          <p:cNvPr id="16" name="Picture 2" descr="http://www.staugustinechico.com/wp-content/uploads/2015/05/remember.jpg">
            <a:extLst>
              <a:ext uri="{FF2B5EF4-FFF2-40B4-BE49-F238E27FC236}">
                <a16:creationId xmlns:a16="http://schemas.microsoft.com/office/drawing/2014/main" id="{3DFBA698-DFC7-4AEB-A70B-EDBC191C519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0" y="0"/>
            <a:ext cx="163830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440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certain index for the cost of purchasing and installing utility boilers is keyed to 1990, where its baseline value was arbitrarily set at 100. Company XYZ installed a 50,000-lb/hour boiler for $525,000 in 2002 when the index had a value of 468. This same company must install another boiler of the same size in 2016. The index in 2016 is 542. What is the approximate cost of the new boiler? </a:t>
            </a:r>
          </a:p>
          <a:p>
            <a:endParaRPr lang="en-US" sz="1600" dirty="0"/>
          </a:p>
          <a:p>
            <a:r>
              <a:rPr lang="en-US" dirty="0">
                <a:solidFill>
                  <a:srgbClr val="FF0000"/>
                </a:solidFill>
              </a:rPr>
              <a:t>Solution</a:t>
            </a:r>
          </a:p>
          <a:p>
            <a:pPr marL="0" indent="0">
              <a:buNone/>
            </a:pPr>
            <a:r>
              <a:rPr lang="en-US" i="1" dirty="0"/>
              <a:t>	n </a:t>
            </a:r>
            <a:r>
              <a:rPr lang="en-US" dirty="0"/>
              <a:t>= 2016, </a:t>
            </a:r>
            <a:r>
              <a:rPr lang="en-US" i="1" dirty="0"/>
              <a:t>k </a:t>
            </a:r>
            <a:r>
              <a:rPr lang="en-US" dirty="0"/>
              <a:t>= 2002 → </a:t>
            </a:r>
            <a:r>
              <a:rPr lang="en-US" i="1" dirty="0"/>
              <a:t>C</a:t>
            </a:r>
            <a:r>
              <a:rPr lang="en-US" baseline="-25000" dirty="0"/>
              <a:t>2016 </a:t>
            </a:r>
            <a:r>
              <a:rPr lang="en-US" dirty="0"/>
              <a:t>= $525,000 (542/468) = $608,013</a:t>
            </a:r>
            <a:br>
              <a:rPr lang="en-US" dirty="0"/>
            </a:br>
            <a:endParaRPr lang="en-GB" dirty="0"/>
          </a:p>
        </p:txBody>
      </p:sp>
      <p:sp>
        <p:nvSpPr>
          <p:cNvPr id="4" name="Title 1"/>
          <p:cNvSpPr>
            <a:spLocks noGrp="1"/>
          </p:cNvSpPr>
          <p:nvPr>
            <p:ph type="title"/>
          </p:nvPr>
        </p:nvSpPr>
        <p:spPr>
          <a:xfrm>
            <a:off x="838200" y="365125"/>
            <a:ext cx="10515600" cy="1325563"/>
          </a:xfrm>
        </p:spPr>
        <p:txBody>
          <a:bodyPr/>
          <a:lstStyle/>
          <a:p>
            <a:r>
              <a:rPr lang="en-GB" dirty="0"/>
              <a:t>Example</a:t>
            </a:r>
            <a:br>
              <a:rPr lang="en-GB" dirty="0"/>
            </a:br>
            <a:r>
              <a:rPr lang="en-US" sz="2800" i="1" dirty="0"/>
              <a:t>Indexing the Cost of a New Boiler</a:t>
            </a:r>
            <a:endParaRPr lang="en-GB" sz="2800" i="1" dirty="0"/>
          </a:p>
        </p:txBody>
      </p:sp>
      <p:sp>
        <p:nvSpPr>
          <p:cNvPr id="2" name="Footer Placeholder 1"/>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24</a:t>
            </a:fld>
            <a:endParaRPr lang="en-GB"/>
          </a:p>
        </p:txBody>
      </p:sp>
    </p:spTree>
    <p:extLst>
      <p:ext uri="{BB962C8B-B14F-4D97-AF65-F5344CB8AC3E}">
        <p14:creationId xmlns:p14="http://schemas.microsoft.com/office/powerpoint/2010/main" val="180420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17A6-CF34-4CDC-B0E9-2A08CAC7EC3B}"/>
              </a:ext>
            </a:extLst>
          </p:cNvPr>
          <p:cNvSpPr>
            <a:spLocks noGrp="1"/>
          </p:cNvSpPr>
          <p:nvPr>
            <p:ph type="title"/>
          </p:nvPr>
        </p:nvSpPr>
        <p:spPr/>
        <p:txBody>
          <a:bodyPr/>
          <a:lstStyle/>
          <a:p>
            <a:r>
              <a:rPr lang="tr-TR" dirty="0"/>
              <a:t>An </a:t>
            </a:r>
            <a:r>
              <a:rPr lang="tr-TR" dirty="0" err="1"/>
              <a:t>index</a:t>
            </a:r>
            <a:r>
              <a:rPr lang="tr-TR" dirty="0"/>
              <a:t> </a:t>
            </a:r>
            <a:r>
              <a:rPr lang="tr-TR" dirty="0" err="1"/>
              <a:t>example</a:t>
            </a:r>
            <a:r>
              <a:rPr lang="tr-TR" dirty="0"/>
              <a:t> </a:t>
            </a:r>
            <a:r>
              <a:rPr lang="tr-TR" dirty="0" err="1"/>
              <a:t>from</a:t>
            </a:r>
            <a:r>
              <a:rPr lang="tr-TR" dirty="0"/>
              <a:t> </a:t>
            </a:r>
            <a:r>
              <a:rPr lang="tr-TR" dirty="0" err="1"/>
              <a:t>Turkey</a:t>
            </a:r>
            <a:r>
              <a:rPr lang="tr-TR" dirty="0"/>
              <a:t>?</a:t>
            </a:r>
            <a:endParaRPr lang="en-GB" dirty="0"/>
          </a:p>
        </p:txBody>
      </p:sp>
      <p:sp>
        <p:nvSpPr>
          <p:cNvPr id="3" name="Content Placeholder 2">
            <a:extLst>
              <a:ext uri="{FF2B5EF4-FFF2-40B4-BE49-F238E27FC236}">
                <a16:creationId xmlns:a16="http://schemas.microsoft.com/office/drawing/2014/main" id="{BB0C051A-A246-4C16-9DC5-5722489E5912}"/>
              </a:ext>
            </a:extLst>
          </p:cNvPr>
          <p:cNvSpPr>
            <a:spLocks noGrp="1"/>
          </p:cNvSpPr>
          <p:nvPr>
            <p:ph idx="1"/>
          </p:nvPr>
        </p:nvSpPr>
        <p:spPr>
          <a:xfrm>
            <a:off x="838199" y="1825625"/>
            <a:ext cx="11132127" cy="4351338"/>
          </a:xfrm>
        </p:spPr>
        <p:txBody>
          <a:bodyPr>
            <a:normAutofit/>
          </a:bodyPr>
          <a:lstStyle/>
          <a:p>
            <a:r>
              <a:rPr lang="en-GB" b="1" dirty="0"/>
              <a:t>Consumer price index (CPI)</a:t>
            </a:r>
            <a:endParaRPr lang="tr-TR" b="1" dirty="0"/>
          </a:p>
          <a:p>
            <a:pPr marL="0" indent="0">
              <a:buNone/>
            </a:pPr>
            <a:r>
              <a:rPr lang="tr-TR" b="1" dirty="0"/>
              <a:t>   </a:t>
            </a:r>
            <a:r>
              <a:rPr lang="en-GB" i="1" dirty="0" err="1"/>
              <a:t>Tüketici</a:t>
            </a:r>
            <a:r>
              <a:rPr lang="en-GB" i="1" dirty="0"/>
              <a:t> </a:t>
            </a:r>
            <a:r>
              <a:rPr lang="en-GB" i="1" dirty="0" err="1"/>
              <a:t>fiyat</a:t>
            </a:r>
            <a:r>
              <a:rPr lang="en-GB" i="1" dirty="0"/>
              <a:t> </a:t>
            </a:r>
            <a:r>
              <a:rPr lang="en-GB" i="1" dirty="0" err="1"/>
              <a:t>endeksi</a:t>
            </a:r>
            <a:r>
              <a:rPr lang="en-GB" i="1" dirty="0"/>
              <a:t> (TÜFE)</a:t>
            </a:r>
          </a:p>
          <a:p>
            <a:pPr lvl="1"/>
            <a:r>
              <a:rPr lang="en-US" dirty="0"/>
              <a:t>a composite price index that measures average change in the prices paid for food, shelter, medical care, transportation, apparel, and other selected goods and services used by individuals and families. </a:t>
            </a:r>
            <a:endParaRPr lang="tr-TR" dirty="0"/>
          </a:p>
          <a:p>
            <a:pPr lvl="1"/>
            <a:r>
              <a:rPr lang="en-US" dirty="0"/>
              <a:t>calculated monthly from survey information by Turkish Statistical Institute (TÜİK)</a:t>
            </a:r>
            <a:endParaRPr lang="tr-TR" dirty="0"/>
          </a:p>
          <a:p>
            <a:endParaRPr lang="tr-TR" sz="1200" dirty="0"/>
          </a:p>
          <a:p>
            <a:r>
              <a:rPr lang="tr-TR" dirty="0" err="1"/>
              <a:t>September</a:t>
            </a:r>
            <a:r>
              <a:rPr lang="tr-TR" dirty="0"/>
              <a:t> 2017, TÜİK</a:t>
            </a:r>
          </a:p>
          <a:p>
            <a:pPr lvl="1"/>
            <a:r>
              <a:rPr lang="tr-TR" dirty="0">
                <a:hlinkClick r:id="rId2"/>
              </a:rPr>
              <a:t>http://www.tuik.gov.tr/PreHaberBultenleri.do;jsessionid=pnvvZhchpLTFLg7nvXsTmZgjrJRZyj7Fvxdgjs7tyQ1f1Sr57J2g!-1513453130?id=24789</a:t>
            </a:r>
            <a:r>
              <a:rPr lang="tr-TR" dirty="0"/>
              <a:t> </a:t>
            </a:r>
            <a:endParaRPr lang="en-GB" dirty="0"/>
          </a:p>
        </p:txBody>
      </p:sp>
      <p:sp>
        <p:nvSpPr>
          <p:cNvPr id="4" name="Footer Placeholder 3">
            <a:extLst>
              <a:ext uri="{FF2B5EF4-FFF2-40B4-BE49-F238E27FC236}">
                <a16:creationId xmlns:a16="http://schemas.microsoft.com/office/drawing/2014/main" id="{F354AE60-C6CB-488A-919E-090351138E0B}"/>
              </a:ext>
            </a:extLst>
          </p:cNvPr>
          <p:cNvSpPr>
            <a:spLocks noGrp="1"/>
          </p:cNvSpPr>
          <p:nvPr>
            <p:ph type="ftr" sz="quarter" idx="11"/>
          </p:nvPr>
        </p:nvSpPr>
        <p:spPr/>
        <p:txBody>
          <a:bodyPr/>
          <a:lstStyle/>
          <a:p>
            <a:r>
              <a:rPr lang="en-GB"/>
              <a:t>U. Mahir Yıldırım</a:t>
            </a:r>
          </a:p>
        </p:txBody>
      </p:sp>
      <p:sp>
        <p:nvSpPr>
          <p:cNvPr id="5" name="Slide Number Placeholder 4">
            <a:extLst>
              <a:ext uri="{FF2B5EF4-FFF2-40B4-BE49-F238E27FC236}">
                <a16:creationId xmlns:a16="http://schemas.microsoft.com/office/drawing/2014/main" id="{49359F9D-D16F-46A2-88CD-7E4DCDFD0F1A}"/>
              </a:ext>
            </a:extLst>
          </p:cNvPr>
          <p:cNvSpPr>
            <a:spLocks noGrp="1"/>
          </p:cNvSpPr>
          <p:nvPr>
            <p:ph type="sldNum" sz="quarter" idx="12"/>
          </p:nvPr>
        </p:nvSpPr>
        <p:spPr/>
        <p:txBody>
          <a:bodyPr/>
          <a:lstStyle/>
          <a:p>
            <a:fld id="{1AE36F40-6EB3-4B30-9BDC-3E3CF0A1C0BC}" type="slidenum">
              <a:rPr lang="en-GB" smtClean="0"/>
              <a:t>25</a:t>
            </a:fld>
            <a:endParaRPr lang="en-GB"/>
          </a:p>
        </p:txBody>
      </p:sp>
    </p:spTree>
    <p:extLst>
      <p:ext uri="{BB962C8B-B14F-4D97-AF65-F5344CB8AC3E}">
        <p14:creationId xmlns:p14="http://schemas.microsoft.com/office/powerpoint/2010/main" val="29905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Indexes can be created for a single item or for multiple items. </a:t>
            </a:r>
          </a:p>
          <a:p>
            <a:endParaRPr lang="en-US" sz="1400" dirty="0"/>
          </a:p>
          <a:p>
            <a:r>
              <a:rPr lang="en-US" dirty="0"/>
              <a:t>The developer of an index can assign different weights to the items in the index according to their contribution to total cost. For example, a general weighted index is given by </a:t>
            </a:r>
            <a:br>
              <a:rPr lang="en-US" dirty="0"/>
            </a:br>
            <a:endParaRPr lang="en-GB" dirty="0"/>
          </a:p>
        </p:txBody>
      </p:sp>
      <p:sp>
        <p:nvSpPr>
          <p:cNvPr id="4" name="Title 1"/>
          <p:cNvSpPr>
            <a:spLocks noGrp="1"/>
          </p:cNvSpPr>
          <p:nvPr>
            <p:ph type="title"/>
          </p:nvPr>
        </p:nvSpPr>
        <p:spPr>
          <a:xfrm>
            <a:off x="838200" y="365125"/>
            <a:ext cx="10515600" cy="1325563"/>
          </a:xfrm>
        </p:spPr>
        <p:txBody>
          <a:bodyPr/>
          <a:lstStyle/>
          <a:p>
            <a:r>
              <a:rPr lang="en-GB" sz="2800" i="1" dirty="0"/>
              <a:t>Estimating Techniques (Models)</a:t>
            </a:r>
            <a:br>
              <a:rPr lang="en-GB" dirty="0"/>
            </a:br>
            <a:r>
              <a:rPr lang="fr-FR" dirty="0"/>
              <a:t>Indexes (</a:t>
            </a:r>
            <a:r>
              <a:rPr lang="fr-FR" dirty="0" err="1"/>
              <a:t>cont’d</a:t>
            </a:r>
            <a:r>
              <a:rPr lang="fr-FR" dirty="0"/>
              <a:t>)</a:t>
            </a:r>
            <a:endParaRPr lang="en-GB" dirty="0"/>
          </a:p>
        </p:txBody>
      </p:sp>
      <p:pic>
        <p:nvPicPr>
          <p:cNvPr id="5" name="Picture 4"/>
          <p:cNvPicPr>
            <a:picLocks noChangeAspect="1"/>
          </p:cNvPicPr>
          <p:nvPr/>
        </p:nvPicPr>
        <p:blipFill>
          <a:blip r:embed="rId2"/>
          <a:stretch>
            <a:fillRect/>
          </a:stretch>
        </p:blipFill>
        <p:spPr>
          <a:xfrm>
            <a:off x="1734619" y="3906912"/>
            <a:ext cx="7356115" cy="2449438"/>
          </a:xfrm>
          <a:prstGeom prst="rect">
            <a:avLst/>
          </a:prstGeom>
        </p:spPr>
      </p:pic>
      <p:sp>
        <p:nvSpPr>
          <p:cNvPr id="2" name="Footer Placeholder 1"/>
          <p:cNvSpPr>
            <a:spLocks noGrp="1"/>
          </p:cNvSpPr>
          <p:nvPr>
            <p:ph type="ftr" sz="quarter" idx="11"/>
          </p:nvPr>
        </p:nvSpPr>
        <p:spPr/>
        <p:txBody>
          <a:bodyPr/>
          <a:lstStyle/>
          <a:p>
            <a:r>
              <a:rPr lang="en-GB" dirty="0"/>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26</a:t>
            </a:fld>
            <a:endParaRPr lang="en-GB"/>
          </a:p>
        </p:txBody>
      </p:sp>
    </p:spTree>
    <p:extLst>
      <p:ext uri="{BB962C8B-B14F-4D97-AF65-F5344CB8AC3E}">
        <p14:creationId xmlns:p14="http://schemas.microsoft.com/office/powerpoint/2010/main" val="302581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943600" cy="4351338"/>
          </a:xfrm>
        </p:spPr>
        <p:txBody>
          <a:bodyPr>
            <a:normAutofit/>
          </a:bodyPr>
          <a:lstStyle/>
          <a:p>
            <a:r>
              <a:rPr lang="en-US" sz="2400" dirty="0"/>
              <a:t>Based on the following data, develop a weighted index for the price of a gallon of gasoline in 2014, when 1996 is the reference year having an index value of 99.2. </a:t>
            </a:r>
            <a:endParaRPr lang="tr-TR" sz="2400" dirty="0"/>
          </a:p>
          <a:p>
            <a:r>
              <a:rPr lang="en-US" sz="2400" dirty="0"/>
              <a:t>The weight placed on </a:t>
            </a:r>
            <a:r>
              <a:rPr lang="en-US" sz="2400" i="1" dirty="0"/>
              <a:t>regular unleaded </a:t>
            </a:r>
            <a:r>
              <a:rPr lang="en-US" sz="2400" dirty="0"/>
              <a:t>gasoline is three times that of either premium or unleaded plus, because roughly three times as much regular unleaded is sold compared with premium or unleaded plus. </a:t>
            </a:r>
            <a:endParaRPr lang="en-GB" sz="2400" dirty="0"/>
          </a:p>
        </p:txBody>
      </p:sp>
      <p:sp>
        <p:nvSpPr>
          <p:cNvPr id="4" name="Title 1"/>
          <p:cNvSpPr>
            <a:spLocks noGrp="1"/>
          </p:cNvSpPr>
          <p:nvPr>
            <p:ph type="title"/>
          </p:nvPr>
        </p:nvSpPr>
        <p:spPr>
          <a:xfrm>
            <a:off x="838200" y="365125"/>
            <a:ext cx="10515600" cy="1325563"/>
          </a:xfrm>
        </p:spPr>
        <p:txBody>
          <a:bodyPr/>
          <a:lstStyle/>
          <a:p>
            <a:r>
              <a:rPr lang="tr-TR" dirty="0" err="1"/>
              <a:t>Example</a:t>
            </a:r>
            <a:r>
              <a:rPr lang="tr-TR" dirty="0"/>
              <a:t> </a:t>
            </a:r>
            <a:br>
              <a:rPr lang="en-GB" dirty="0"/>
            </a:br>
            <a:r>
              <a:rPr lang="en-US" sz="2800" i="1" dirty="0"/>
              <a:t>Weighted Index for Gasoline Cost</a:t>
            </a:r>
            <a:endParaRPr lang="en-GB" sz="2800" i="1" dirty="0"/>
          </a:p>
        </p:txBody>
      </p:sp>
      <p:pic>
        <p:nvPicPr>
          <p:cNvPr id="2" name="Picture 1"/>
          <p:cNvPicPr>
            <a:picLocks noChangeAspect="1"/>
          </p:cNvPicPr>
          <p:nvPr/>
        </p:nvPicPr>
        <p:blipFill>
          <a:blip r:embed="rId2"/>
          <a:stretch>
            <a:fillRect/>
          </a:stretch>
        </p:blipFill>
        <p:spPr>
          <a:xfrm>
            <a:off x="6781800" y="1825624"/>
            <a:ext cx="5247432" cy="2162175"/>
          </a:xfrm>
          <a:prstGeom prst="rect">
            <a:avLst/>
          </a:prstGeom>
        </p:spPr>
      </p:pic>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27</a:t>
            </a:fld>
            <a:endParaRPr lang="en-GB"/>
          </a:p>
        </p:txBody>
      </p:sp>
    </p:spTree>
    <p:extLst>
      <p:ext uri="{BB962C8B-B14F-4D97-AF65-F5344CB8AC3E}">
        <p14:creationId xmlns:p14="http://schemas.microsoft.com/office/powerpoint/2010/main" val="3928554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tr-TR" dirty="0"/>
              <a:t>Solution</a:t>
            </a:r>
            <a:br>
              <a:rPr lang="en-GB" dirty="0"/>
            </a:br>
            <a:r>
              <a:rPr lang="en-US" sz="2800" i="1" dirty="0"/>
              <a:t>Weighted Index for Gasoline Cost</a:t>
            </a:r>
            <a:endParaRPr lang="en-GB" sz="2800" i="1" dirty="0"/>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28</a:t>
            </a:fld>
            <a:endParaRPr lang="en-GB"/>
          </a:p>
        </p:txBody>
      </p:sp>
      <p:grpSp>
        <p:nvGrpSpPr>
          <p:cNvPr id="13" name="Group 12">
            <a:extLst>
              <a:ext uri="{FF2B5EF4-FFF2-40B4-BE49-F238E27FC236}">
                <a16:creationId xmlns:a16="http://schemas.microsoft.com/office/drawing/2014/main" id="{D3C0E2C4-977F-4A7C-BEEB-1C0DBD7FD997}"/>
              </a:ext>
            </a:extLst>
          </p:cNvPr>
          <p:cNvGrpSpPr/>
          <p:nvPr/>
        </p:nvGrpSpPr>
        <p:grpSpPr>
          <a:xfrm>
            <a:off x="838200" y="1843087"/>
            <a:ext cx="8245475" cy="3954617"/>
            <a:chOff x="1000125" y="1919287"/>
            <a:chExt cx="10191750" cy="4888071"/>
          </a:xfrm>
        </p:grpSpPr>
        <p:pic>
          <p:nvPicPr>
            <p:cNvPr id="9" name="Picture 8">
              <a:extLst>
                <a:ext uri="{FF2B5EF4-FFF2-40B4-BE49-F238E27FC236}">
                  <a16:creationId xmlns:a16="http://schemas.microsoft.com/office/drawing/2014/main" id="{6E740BD0-0A77-4493-99AB-DB4977A26CC7}"/>
                </a:ext>
              </a:extLst>
            </p:cNvPr>
            <p:cNvPicPr>
              <a:picLocks noChangeAspect="1"/>
            </p:cNvPicPr>
            <p:nvPr/>
          </p:nvPicPr>
          <p:blipFill>
            <a:blip r:embed="rId2"/>
            <a:stretch>
              <a:fillRect/>
            </a:stretch>
          </p:blipFill>
          <p:spPr>
            <a:xfrm>
              <a:off x="1000125" y="1919287"/>
              <a:ext cx="10191750" cy="3019425"/>
            </a:xfrm>
            <a:prstGeom prst="rect">
              <a:avLst/>
            </a:prstGeom>
          </p:spPr>
        </p:pic>
        <p:pic>
          <p:nvPicPr>
            <p:cNvPr id="12" name="Picture 11">
              <a:extLst>
                <a:ext uri="{FF2B5EF4-FFF2-40B4-BE49-F238E27FC236}">
                  <a16:creationId xmlns:a16="http://schemas.microsoft.com/office/drawing/2014/main" id="{E44C4BDE-9FA4-410D-94A3-3EEB39BB2BF7}"/>
                </a:ext>
              </a:extLst>
            </p:cNvPr>
            <p:cNvPicPr>
              <a:picLocks noChangeAspect="1"/>
            </p:cNvPicPr>
            <p:nvPr/>
          </p:nvPicPr>
          <p:blipFill rotWithShape="1">
            <a:blip r:embed="rId3"/>
            <a:srcRect l="16406"/>
            <a:stretch/>
          </p:blipFill>
          <p:spPr>
            <a:xfrm>
              <a:off x="1000125" y="4938712"/>
              <a:ext cx="10191750" cy="1868646"/>
            </a:xfrm>
            <a:prstGeom prst="rect">
              <a:avLst/>
            </a:prstGeom>
          </p:spPr>
        </p:pic>
      </p:grpSp>
    </p:spTree>
    <p:extLst>
      <p:ext uri="{BB962C8B-B14F-4D97-AF65-F5344CB8AC3E}">
        <p14:creationId xmlns:p14="http://schemas.microsoft.com/office/powerpoint/2010/main" val="4047208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C5C25-EC4C-474D-8E36-C4DF1DAD4A20}"/>
              </a:ext>
            </a:extLst>
          </p:cNvPr>
          <p:cNvSpPr>
            <a:spLocks noGrp="1"/>
          </p:cNvSpPr>
          <p:nvPr>
            <p:ph type="title"/>
          </p:nvPr>
        </p:nvSpPr>
        <p:spPr/>
        <p:txBody>
          <a:bodyPr/>
          <a:lstStyle/>
          <a:p>
            <a:r>
              <a:rPr lang="tr-TR" dirty="0" err="1"/>
              <a:t>Comparing</a:t>
            </a:r>
            <a:r>
              <a:rPr lang="tr-TR" dirty="0"/>
              <a:t> </a:t>
            </a:r>
            <a:r>
              <a:rPr lang="tr-TR" dirty="0" err="1"/>
              <a:t>countries</a:t>
            </a:r>
            <a:r>
              <a:rPr lang="tr-TR" dirty="0"/>
              <a:t> </a:t>
            </a:r>
            <a:r>
              <a:rPr lang="tr-TR" dirty="0" err="1"/>
              <a:t>using</a:t>
            </a:r>
            <a:r>
              <a:rPr lang="tr-TR" dirty="0"/>
              <a:t> </a:t>
            </a:r>
            <a:r>
              <a:rPr lang="tr-TR" dirty="0" err="1"/>
              <a:t>indexes</a:t>
            </a:r>
            <a:r>
              <a:rPr lang="tr-TR" dirty="0"/>
              <a:t>?</a:t>
            </a:r>
            <a:endParaRPr lang="en-GB" dirty="0"/>
          </a:p>
        </p:txBody>
      </p:sp>
      <p:sp>
        <p:nvSpPr>
          <p:cNvPr id="4" name="Footer Placeholder 3">
            <a:extLst>
              <a:ext uri="{FF2B5EF4-FFF2-40B4-BE49-F238E27FC236}">
                <a16:creationId xmlns:a16="http://schemas.microsoft.com/office/drawing/2014/main" id="{E0F02692-B3B3-432A-8D50-3C285605C3CB}"/>
              </a:ext>
            </a:extLst>
          </p:cNvPr>
          <p:cNvSpPr>
            <a:spLocks noGrp="1"/>
          </p:cNvSpPr>
          <p:nvPr>
            <p:ph type="ftr" sz="quarter" idx="11"/>
          </p:nvPr>
        </p:nvSpPr>
        <p:spPr/>
        <p:txBody>
          <a:bodyPr/>
          <a:lstStyle/>
          <a:p>
            <a:r>
              <a:rPr lang="en-GB"/>
              <a:t>U. Mahir Yıldırım</a:t>
            </a:r>
          </a:p>
        </p:txBody>
      </p:sp>
      <p:sp>
        <p:nvSpPr>
          <p:cNvPr id="5" name="Slide Number Placeholder 4">
            <a:extLst>
              <a:ext uri="{FF2B5EF4-FFF2-40B4-BE49-F238E27FC236}">
                <a16:creationId xmlns:a16="http://schemas.microsoft.com/office/drawing/2014/main" id="{78C96ED1-F35E-4F29-A984-71804537C221}"/>
              </a:ext>
            </a:extLst>
          </p:cNvPr>
          <p:cNvSpPr>
            <a:spLocks noGrp="1"/>
          </p:cNvSpPr>
          <p:nvPr>
            <p:ph type="sldNum" sz="quarter" idx="12"/>
          </p:nvPr>
        </p:nvSpPr>
        <p:spPr/>
        <p:txBody>
          <a:bodyPr/>
          <a:lstStyle/>
          <a:p>
            <a:fld id="{1AE36F40-6EB3-4B30-9BDC-3E3CF0A1C0BC}" type="slidenum">
              <a:rPr lang="en-GB" smtClean="0"/>
              <a:t>29</a:t>
            </a:fld>
            <a:endParaRPr lang="en-GB"/>
          </a:p>
        </p:txBody>
      </p:sp>
      <p:pic>
        <p:nvPicPr>
          <p:cNvPr id="6" name="Picture 5">
            <a:extLst>
              <a:ext uri="{FF2B5EF4-FFF2-40B4-BE49-F238E27FC236}">
                <a16:creationId xmlns:a16="http://schemas.microsoft.com/office/drawing/2014/main" id="{ECC23235-FE3B-4A49-B1C9-B021BBE7543A}"/>
              </a:ext>
            </a:extLst>
          </p:cNvPr>
          <p:cNvPicPr>
            <a:picLocks noChangeAspect="1"/>
          </p:cNvPicPr>
          <p:nvPr/>
        </p:nvPicPr>
        <p:blipFill rotWithShape="1">
          <a:blip r:embed="rId3"/>
          <a:srcRect t="1184"/>
          <a:stretch/>
        </p:blipFill>
        <p:spPr>
          <a:xfrm>
            <a:off x="838200" y="1813560"/>
            <a:ext cx="7180263" cy="4042916"/>
          </a:xfrm>
          <a:prstGeom prst="rect">
            <a:avLst/>
          </a:prstGeom>
        </p:spPr>
      </p:pic>
    </p:spTree>
    <p:extLst>
      <p:ext uri="{BB962C8B-B14F-4D97-AF65-F5344CB8AC3E}">
        <p14:creationId xmlns:p14="http://schemas.microsoft.com/office/powerpoint/2010/main" val="330606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3594100" y="1825625"/>
            <a:ext cx="7759700" cy="4351338"/>
          </a:xfrm>
        </p:spPr>
        <p:txBody>
          <a:bodyPr/>
          <a:lstStyle/>
          <a:p>
            <a:pPr marL="0" indent="0">
              <a:buNone/>
            </a:pPr>
            <a:r>
              <a:rPr lang="en-US" dirty="0"/>
              <a:t>In Chapter 1, we described the engineering economic analysis procedure in terms of seven steps. In this chapter, we address Step 3, development of the outcomes and cash flows for each alternative.</a:t>
            </a:r>
          </a:p>
          <a:p>
            <a:pPr marL="0" indent="0">
              <a:buNone/>
            </a:pPr>
            <a:endParaRPr lang="en-US" dirty="0"/>
          </a:p>
          <a:p>
            <a:pPr marL="0" indent="0">
              <a:buNone/>
            </a:pPr>
            <a:r>
              <a:rPr lang="en-US" dirty="0"/>
              <a:t>We introduce the role of </a:t>
            </a:r>
            <a:r>
              <a:rPr lang="en-US" i="1" dirty="0"/>
              <a:t>cost estimating </a:t>
            </a:r>
            <a:r>
              <a:rPr lang="en-US" dirty="0"/>
              <a:t>in engineering practice.</a:t>
            </a:r>
            <a:endParaRPr lang="en-GB" dirty="0"/>
          </a:p>
        </p:txBody>
      </p:sp>
      <p:pic>
        <p:nvPicPr>
          <p:cNvPr id="4" name="Picture 3"/>
          <p:cNvPicPr>
            <a:picLocks noChangeAspect="1"/>
          </p:cNvPicPr>
          <p:nvPr/>
        </p:nvPicPr>
        <p:blipFill>
          <a:blip r:embed="rId2"/>
          <a:stretch>
            <a:fillRect/>
          </a:stretch>
        </p:blipFill>
        <p:spPr>
          <a:xfrm>
            <a:off x="838200" y="1825625"/>
            <a:ext cx="2598738" cy="4784863"/>
          </a:xfrm>
          <a:prstGeom prst="rect">
            <a:avLst/>
          </a:prstGeom>
        </p:spPr>
      </p:pic>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a:t>
            </a:fld>
            <a:endParaRPr lang="en-GB"/>
          </a:p>
        </p:txBody>
      </p:sp>
    </p:spTree>
    <p:extLst>
      <p:ext uri="{BB962C8B-B14F-4D97-AF65-F5344CB8AC3E}">
        <p14:creationId xmlns:p14="http://schemas.microsoft.com/office/powerpoint/2010/main" val="400498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Big-Mac Index</a:t>
            </a:r>
          </a:p>
        </p:txBody>
      </p:sp>
      <p:sp>
        <p:nvSpPr>
          <p:cNvPr id="3" name="Content Placeholder 2"/>
          <p:cNvSpPr>
            <a:spLocks noGrp="1"/>
          </p:cNvSpPr>
          <p:nvPr>
            <p:ph idx="1"/>
          </p:nvPr>
        </p:nvSpPr>
        <p:spPr>
          <a:xfrm>
            <a:off x="838199" y="1825625"/>
            <a:ext cx="9352723" cy="4351338"/>
          </a:xfrm>
        </p:spPr>
        <p:txBody>
          <a:bodyPr>
            <a:normAutofit/>
          </a:bodyPr>
          <a:lstStyle/>
          <a:p>
            <a:r>
              <a:rPr lang="en-US" dirty="0"/>
              <a:t>Invented by </a:t>
            </a:r>
            <a:r>
              <a:rPr lang="en-US" i="1" dirty="0"/>
              <a:t>The Economist</a:t>
            </a:r>
            <a:r>
              <a:rPr lang="en-US" dirty="0"/>
              <a:t> in 1986 as an informal way of measuring the purchasing power parity (PPP) between two currencies and provides a test of the extent to which market exchange rates result in goods costing the same in different countries. </a:t>
            </a:r>
          </a:p>
          <a:p>
            <a:endParaRPr lang="en-US" dirty="0"/>
          </a:p>
          <a:p>
            <a:r>
              <a:rPr lang="en-US" dirty="0"/>
              <a:t>It "seeks to make exchange-rate theory a bit more digestible".</a:t>
            </a:r>
            <a:endParaRPr lang="tr-TR" dirty="0"/>
          </a:p>
          <a:p>
            <a:endParaRPr lang="tr-TR" dirty="0"/>
          </a:p>
          <a:p>
            <a:r>
              <a:rPr lang="en-US" dirty="0">
                <a:hlinkClick r:id="rId3"/>
              </a:rPr>
              <a:t>http://www.economist.com/content/big-mac-index</a:t>
            </a:r>
            <a:r>
              <a:rPr lang="tr-TR" dirty="0"/>
              <a:t> </a:t>
            </a:r>
            <a:endParaRPr lang="en-US" dirty="0"/>
          </a:p>
          <a:p>
            <a:endParaRPr lang="en-US" dirty="0"/>
          </a:p>
        </p:txBody>
      </p:sp>
      <p:pic>
        <p:nvPicPr>
          <p:cNvPr id="4098" name="Picture 2" descr="http://cdn.static-economist.com/sites/default/files/imagecache/290-width/images/2013/01/blogs/graphic-detail/20120825_wop773_290_0.jpg"/>
          <p:cNvPicPr>
            <a:picLocks noChangeAspect="1" noChangeArrowheads="1"/>
          </p:cNvPicPr>
          <p:nvPr/>
        </p:nvPicPr>
        <p:blipFill rotWithShape="1">
          <a:blip r:embed="rId4">
            <a:extLst>
              <a:ext uri="{28A0092B-C50C-407E-A947-70E740481C1C}">
                <a14:useLocalDpi xmlns:a14="http://schemas.microsoft.com/office/drawing/2010/main" val="0"/>
              </a:ext>
            </a:extLst>
          </a:blip>
          <a:srcRect l="21207" r="20689"/>
          <a:stretch/>
        </p:blipFill>
        <p:spPr bwMode="auto">
          <a:xfrm>
            <a:off x="10093395" y="1825625"/>
            <a:ext cx="1697727" cy="164231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30</a:t>
            </a:fld>
            <a:endParaRPr lang="en-GB"/>
          </a:p>
        </p:txBody>
      </p:sp>
    </p:spTree>
    <p:extLst>
      <p:ext uri="{BB962C8B-B14F-4D97-AF65-F5344CB8AC3E}">
        <p14:creationId xmlns:p14="http://schemas.microsoft.com/office/powerpoint/2010/main" val="2876472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GB" sz="2800" i="1" dirty="0"/>
              <a:t>Big-Mac Index</a:t>
            </a:r>
          </a:p>
        </p:txBody>
      </p:sp>
      <p:sp>
        <p:nvSpPr>
          <p:cNvPr id="3" name="Content Placeholder 2"/>
          <p:cNvSpPr>
            <a:spLocks noGrp="1"/>
          </p:cNvSpPr>
          <p:nvPr>
            <p:ph idx="1"/>
          </p:nvPr>
        </p:nvSpPr>
        <p:spPr/>
        <p:txBody>
          <a:bodyPr/>
          <a:lstStyle/>
          <a:p>
            <a:r>
              <a:rPr lang="en-US" dirty="0"/>
              <a:t>Using figures in July 2008;</a:t>
            </a:r>
          </a:p>
          <a:p>
            <a:pPr lvl="1"/>
            <a:r>
              <a:rPr lang="en-US" dirty="0"/>
              <a:t>the price of a Big Mac was $3.57 in the United States (varies by store)</a:t>
            </a:r>
          </a:p>
          <a:p>
            <a:pPr lvl="1"/>
            <a:r>
              <a:rPr lang="en-US" dirty="0"/>
              <a:t>the price of a Big Mac was £2.29 in the United Kingdom (varies by region)</a:t>
            </a:r>
          </a:p>
          <a:p>
            <a:pPr lvl="1"/>
            <a:r>
              <a:rPr lang="en-US" dirty="0"/>
              <a:t>the implied purchasing power parity was $1.56 to £1, that is                           $3.57/£2.29 = 1.56</a:t>
            </a:r>
          </a:p>
          <a:p>
            <a:pPr lvl="1"/>
            <a:r>
              <a:rPr lang="en-US" dirty="0"/>
              <a:t>this compares with an actual exchange rate of $2.00 to £1 at the time                   (2.00-1.56)/1.56 = 28%</a:t>
            </a:r>
          </a:p>
          <a:p>
            <a:pPr lvl="1"/>
            <a:r>
              <a:rPr lang="en-US" dirty="0"/>
              <a:t>the pound was thus overvalued against the dollar by 28%</a:t>
            </a:r>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31</a:t>
            </a:fld>
            <a:endParaRPr lang="en-GB"/>
          </a:p>
        </p:txBody>
      </p:sp>
    </p:spTree>
    <p:extLst>
      <p:ext uri="{BB962C8B-B14F-4D97-AF65-F5344CB8AC3E}">
        <p14:creationId xmlns:p14="http://schemas.microsoft.com/office/powerpoint/2010/main" val="343415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22000" cy="1325563"/>
          </a:xfrm>
        </p:spPr>
        <p:txBody>
          <a:bodyPr>
            <a:normAutofit/>
          </a:bodyPr>
          <a:lstStyle/>
          <a:p>
            <a:r>
              <a:rPr lang="en-GB" dirty="0"/>
              <a:t>Example</a:t>
            </a:r>
            <a:br>
              <a:rPr lang="tr-TR" dirty="0"/>
            </a:br>
            <a:r>
              <a:rPr lang="en-GB" sz="2800" i="1" dirty="0"/>
              <a:t>Comparing the minimum wage across Europe using the price of a Big Mac</a:t>
            </a:r>
          </a:p>
        </p:txBody>
      </p:sp>
      <p:sp>
        <p:nvSpPr>
          <p:cNvPr id="3" name="Content Placeholder 2"/>
          <p:cNvSpPr>
            <a:spLocks noGrp="1"/>
          </p:cNvSpPr>
          <p:nvPr>
            <p:ph idx="1"/>
          </p:nvPr>
        </p:nvSpPr>
        <p:spPr/>
        <p:txBody>
          <a:bodyPr/>
          <a:lstStyle/>
          <a:p>
            <a:r>
              <a:rPr lang="tr-TR" dirty="0" err="1"/>
              <a:t>Comparing</a:t>
            </a:r>
            <a:r>
              <a:rPr lang="tr-TR" dirty="0"/>
              <a:t> </a:t>
            </a:r>
            <a:r>
              <a:rPr lang="tr-TR" dirty="0" err="1"/>
              <a:t>Portugal's</a:t>
            </a:r>
            <a:r>
              <a:rPr lang="tr-TR" dirty="0"/>
              <a:t> minimum </a:t>
            </a:r>
            <a:r>
              <a:rPr lang="tr-TR" dirty="0" err="1"/>
              <a:t>wage</a:t>
            </a:r>
            <a:r>
              <a:rPr lang="tr-TR" dirty="0"/>
              <a:t> </a:t>
            </a:r>
            <a:r>
              <a:rPr lang="tr-TR" dirty="0" err="1"/>
              <a:t>to</a:t>
            </a:r>
            <a:r>
              <a:rPr lang="tr-TR" dirty="0"/>
              <a:t> </a:t>
            </a:r>
            <a:r>
              <a:rPr lang="tr-TR" dirty="0" err="1"/>
              <a:t>other</a:t>
            </a:r>
            <a:r>
              <a:rPr lang="tr-TR" dirty="0"/>
              <a:t> </a:t>
            </a:r>
            <a:r>
              <a:rPr lang="tr-TR" dirty="0" err="1"/>
              <a:t>countries</a:t>
            </a:r>
            <a:r>
              <a:rPr lang="tr-TR" dirty="0"/>
              <a:t> in Europe (</a:t>
            </a:r>
            <a:r>
              <a:rPr lang="tr-TR" dirty="0" err="1"/>
              <a:t>The</a:t>
            </a:r>
            <a:r>
              <a:rPr lang="tr-TR" dirty="0"/>
              <a:t> </a:t>
            </a:r>
            <a:r>
              <a:rPr lang="tr-TR" dirty="0" err="1"/>
              <a:t>Guardian</a:t>
            </a:r>
            <a:r>
              <a:rPr lang="tr-TR" dirty="0"/>
              <a:t>, 2014)</a:t>
            </a:r>
          </a:p>
          <a:p>
            <a:pPr lvl="1"/>
            <a:r>
              <a:rPr lang="en-US" dirty="0">
                <a:hlinkClick r:id="rId2"/>
              </a:rPr>
              <a:t>https://www.theguardian.com/news/datablog/2014/sep/25/comparing-the-minimum-wage-across-europe-using-the-price-of-a-big-mac</a:t>
            </a:r>
            <a:r>
              <a:rPr lang="tr-TR" dirty="0"/>
              <a:t> </a:t>
            </a:r>
            <a:endParaRPr lang="en-US"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32</a:t>
            </a:fld>
            <a:endParaRPr lang="en-GB"/>
          </a:p>
        </p:txBody>
      </p:sp>
      <p:pic>
        <p:nvPicPr>
          <p:cNvPr id="6" name="Picture 5">
            <a:extLst>
              <a:ext uri="{FF2B5EF4-FFF2-40B4-BE49-F238E27FC236}">
                <a16:creationId xmlns:a16="http://schemas.microsoft.com/office/drawing/2014/main" id="{0D4BD1C2-01D6-40DC-8221-1397FE7B23C4}"/>
              </a:ext>
            </a:extLst>
          </p:cNvPr>
          <p:cNvPicPr>
            <a:picLocks noChangeAspect="1"/>
          </p:cNvPicPr>
          <p:nvPr/>
        </p:nvPicPr>
        <p:blipFill>
          <a:blip r:embed="rId3"/>
          <a:stretch>
            <a:fillRect/>
          </a:stretch>
        </p:blipFill>
        <p:spPr>
          <a:xfrm>
            <a:off x="1530350" y="3546475"/>
            <a:ext cx="5981700" cy="2000250"/>
          </a:xfrm>
          <a:prstGeom prst="rect">
            <a:avLst/>
          </a:prstGeom>
        </p:spPr>
      </p:pic>
      <p:sp>
        <p:nvSpPr>
          <p:cNvPr id="7" name="Rectangle 6">
            <a:extLst>
              <a:ext uri="{FF2B5EF4-FFF2-40B4-BE49-F238E27FC236}">
                <a16:creationId xmlns:a16="http://schemas.microsoft.com/office/drawing/2014/main" id="{29CAD843-9FC4-45E8-82D5-CE3FDCA2A913}"/>
              </a:ext>
            </a:extLst>
          </p:cNvPr>
          <p:cNvSpPr/>
          <p:nvPr/>
        </p:nvSpPr>
        <p:spPr>
          <a:xfrm rot="5400000">
            <a:off x="2101453" y="5656297"/>
            <a:ext cx="724694" cy="411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a:solidFill>
                  <a:schemeClr val="tx1"/>
                </a:solidFill>
              </a:rPr>
              <a:t>… </a:t>
            </a:r>
            <a:endParaRPr lang="en-GB" sz="2800" dirty="0">
              <a:solidFill>
                <a:schemeClr val="tx1"/>
              </a:solidFill>
            </a:endParaRPr>
          </a:p>
        </p:txBody>
      </p:sp>
      <p:sp>
        <p:nvSpPr>
          <p:cNvPr id="8" name="Rectangle 7">
            <a:extLst>
              <a:ext uri="{FF2B5EF4-FFF2-40B4-BE49-F238E27FC236}">
                <a16:creationId xmlns:a16="http://schemas.microsoft.com/office/drawing/2014/main" id="{6F28FD4C-58DC-4031-8210-074C80A193B8}"/>
              </a:ext>
            </a:extLst>
          </p:cNvPr>
          <p:cNvSpPr/>
          <p:nvPr/>
        </p:nvSpPr>
        <p:spPr>
          <a:xfrm rot="5400000">
            <a:off x="6546453" y="5656297"/>
            <a:ext cx="724694" cy="411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800" dirty="0">
                <a:solidFill>
                  <a:schemeClr val="tx1"/>
                </a:solidFill>
              </a:rPr>
              <a:t>… </a:t>
            </a:r>
            <a:endParaRPr lang="en-GB" sz="2800" dirty="0">
              <a:solidFill>
                <a:schemeClr val="tx1"/>
              </a:solidFill>
            </a:endParaRPr>
          </a:p>
        </p:txBody>
      </p:sp>
    </p:spTree>
    <p:extLst>
      <p:ext uri="{BB962C8B-B14F-4D97-AF65-F5344CB8AC3E}">
        <p14:creationId xmlns:p14="http://schemas.microsoft.com/office/powerpoint/2010/main" val="860927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i="1" dirty="0"/>
              <a:t>Estimating Techniques (Models)</a:t>
            </a:r>
            <a:br>
              <a:rPr lang="en-GB" dirty="0"/>
            </a:br>
            <a:r>
              <a:rPr lang="fr-FR" dirty="0"/>
              <a:t>Unit technique</a:t>
            </a:r>
            <a:endParaRPr lang="en-GB" dirty="0"/>
          </a:p>
        </p:txBody>
      </p:sp>
      <p:sp>
        <p:nvSpPr>
          <p:cNvPr id="3" name="Content Placeholder 2"/>
          <p:cNvSpPr>
            <a:spLocks noGrp="1"/>
          </p:cNvSpPr>
          <p:nvPr>
            <p:ph idx="1"/>
          </p:nvPr>
        </p:nvSpPr>
        <p:spPr/>
        <p:txBody>
          <a:bodyPr>
            <a:normAutofit/>
          </a:bodyPr>
          <a:lstStyle/>
          <a:p>
            <a:r>
              <a:rPr lang="en-US" dirty="0"/>
              <a:t>The unit technique is one that is widely known and understood</a:t>
            </a:r>
          </a:p>
          <a:p>
            <a:endParaRPr lang="en-US" dirty="0"/>
          </a:p>
          <a:p>
            <a:r>
              <a:rPr lang="en-US" dirty="0"/>
              <a:t>A “per unit factor” is used, along with the appropriate number of units, to find the total estimate of cost. </a:t>
            </a:r>
          </a:p>
          <a:p>
            <a:r>
              <a:rPr lang="en-US" dirty="0"/>
              <a:t>An often used example is the cost of a particular house. Using a per unit factor of, say, $120 per square meter, and applying that to a house with 3,000 square meter, results in an estimated cost of $120 x 3,000 = $360,000. This techniques is useful in preliminary estimates, but using average costs can be very misleading </a:t>
            </a:r>
            <a:br>
              <a:rPr lang="en-US" dirty="0"/>
            </a:b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33</a:t>
            </a:fld>
            <a:endParaRPr lang="en-GB"/>
          </a:p>
        </p:txBody>
      </p:sp>
    </p:spTree>
    <p:extLst>
      <p:ext uri="{BB962C8B-B14F-4D97-AF65-F5344CB8AC3E}">
        <p14:creationId xmlns:p14="http://schemas.microsoft.com/office/powerpoint/2010/main" val="3402603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err="1"/>
              <a:t>Example</a:t>
            </a:r>
            <a:r>
              <a:rPr lang="tr-TR" dirty="0"/>
              <a:t> – Land </a:t>
            </a:r>
            <a:r>
              <a:rPr lang="tr-TR" dirty="0" err="1"/>
              <a:t>Current</a:t>
            </a:r>
            <a:r>
              <a:rPr lang="tr-TR" dirty="0"/>
              <a:t> Value in Eyüp</a:t>
            </a:r>
            <a:br>
              <a:rPr lang="tr-TR" dirty="0"/>
            </a:br>
            <a:r>
              <a:rPr lang="tr-TR" sz="2800" i="1" dirty="0" err="1"/>
              <a:t>Unit</a:t>
            </a:r>
            <a:r>
              <a:rPr lang="tr-TR" sz="2800" i="1" dirty="0"/>
              <a:t> </a:t>
            </a:r>
            <a:r>
              <a:rPr lang="tr-TR" sz="2800" i="1" dirty="0" err="1"/>
              <a:t>Technique</a:t>
            </a:r>
            <a:endParaRPr lang="en-GB" sz="2800" dirty="0"/>
          </a:p>
        </p:txBody>
      </p:sp>
      <p:sp>
        <p:nvSpPr>
          <p:cNvPr id="3" name="Content Placeholder 2"/>
          <p:cNvSpPr>
            <a:spLocks noGrp="1"/>
          </p:cNvSpPr>
          <p:nvPr>
            <p:ph idx="1"/>
          </p:nvPr>
        </p:nvSpPr>
        <p:spPr/>
        <p:txBody>
          <a:bodyPr>
            <a:normAutofit/>
          </a:bodyPr>
          <a:lstStyle/>
          <a:p>
            <a:r>
              <a:rPr lang="en-US" dirty="0">
                <a:hlinkClick r:id="rId2"/>
              </a:rPr>
              <a:t>https://www.turkiye.gov.tr/eyup-belediyesi-arsa-rayic</a:t>
            </a:r>
            <a:endParaRPr lang="tr-TR" dirty="0"/>
          </a:p>
          <a:p>
            <a:endParaRPr lang="tr-TR" dirty="0"/>
          </a:p>
          <a:p>
            <a:endParaRPr lang="tr-TR" dirty="0"/>
          </a:p>
          <a:p>
            <a:endParaRPr lang="tr-TR" dirty="0"/>
          </a:p>
          <a:p>
            <a:r>
              <a:rPr lang="tr-TR" dirty="0" err="1"/>
              <a:t>Hence</a:t>
            </a:r>
            <a:r>
              <a:rPr lang="tr-TR" dirty="0"/>
              <a:t>, a 300 m</a:t>
            </a:r>
            <a:r>
              <a:rPr lang="tr-TR" baseline="30000" dirty="0"/>
              <a:t>2</a:t>
            </a:r>
            <a:r>
              <a:rPr lang="tr-TR" dirty="0"/>
              <a:t> </a:t>
            </a:r>
            <a:r>
              <a:rPr lang="tr-TR" dirty="0" err="1"/>
              <a:t>land</a:t>
            </a:r>
            <a:r>
              <a:rPr lang="tr-TR" dirty="0"/>
              <a:t> in </a:t>
            </a:r>
            <a:r>
              <a:rPr lang="tr-TR" dirty="0" err="1"/>
              <a:t>this</a:t>
            </a:r>
            <a:r>
              <a:rPr lang="tr-TR" dirty="0"/>
              <a:t> </a:t>
            </a:r>
            <a:r>
              <a:rPr lang="tr-TR" dirty="0" err="1"/>
              <a:t>region</a:t>
            </a:r>
            <a:r>
              <a:rPr lang="tr-TR" dirty="0"/>
              <a:t> has an </a:t>
            </a:r>
            <a:r>
              <a:rPr lang="tr-TR" dirty="0" err="1"/>
              <a:t>estimated</a:t>
            </a:r>
            <a:r>
              <a:rPr lang="tr-TR" dirty="0"/>
              <a:t> </a:t>
            </a:r>
            <a:r>
              <a:rPr lang="tr-TR" dirty="0" err="1"/>
              <a:t>cost</a:t>
            </a:r>
            <a:r>
              <a:rPr lang="tr-TR" dirty="0"/>
              <a:t> of                           300 m</a:t>
            </a:r>
            <a:r>
              <a:rPr lang="tr-TR" baseline="30000" dirty="0"/>
              <a:t>2</a:t>
            </a:r>
            <a:r>
              <a:rPr lang="tr-TR" dirty="0"/>
              <a:t> x 672.74 </a:t>
            </a:r>
            <a:r>
              <a:rPr lang="en-GB" dirty="0"/>
              <a:t>₺</a:t>
            </a:r>
            <a:r>
              <a:rPr lang="tr-TR" dirty="0"/>
              <a:t>/m</a:t>
            </a:r>
            <a:r>
              <a:rPr lang="tr-TR" baseline="30000" dirty="0"/>
              <a:t>2</a:t>
            </a:r>
            <a:r>
              <a:rPr lang="en-GB" dirty="0"/>
              <a:t> </a:t>
            </a:r>
            <a:r>
              <a:rPr lang="tr-TR" dirty="0"/>
              <a:t>= 201,822</a:t>
            </a:r>
            <a:r>
              <a:rPr lang="en-GB" dirty="0"/>
              <a:t> ₺</a:t>
            </a:r>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34</a:t>
            </a:fld>
            <a:endParaRPr lang="en-GB"/>
          </a:p>
        </p:txBody>
      </p:sp>
      <p:pic>
        <p:nvPicPr>
          <p:cNvPr id="7" name="Picture 6">
            <a:extLst>
              <a:ext uri="{FF2B5EF4-FFF2-40B4-BE49-F238E27FC236}">
                <a16:creationId xmlns:a16="http://schemas.microsoft.com/office/drawing/2014/main" id="{0772F7D6-6F78-4F29-8E4D-C81F1D4AFF57}"/>
              </a:ext>
            </a:extLst>
          </p:cNvPr>
          <p:cNvPicPr>
            <a:picLocks noChangeAspect="1"/>
          </p:cNvPicPr>
          <p:nvPr/>
        </p:nvPicPr>
        <p:blipFill>
          <a:blip r:embed="rId3"/>
          <a:stretch>
            <a:fillRect/>
          </a:stretch>
        </p:blipFill>
        <p:spPr>
          <a:xfrm>
            <a:off x="1073150" y="2356644"/>
            <a:ext cx="9639300" cy="1257300"/>
          </a:xfrm>
          <a:prstGeom prst="rect">
            <a:avLst/>
          </a:prstGeom>
        </p:spPr>
      </p:pic>
    </p:spTree>
    <p:extLst>
      <p:ext uri="{BB962C8B-B14F-4D97-AF65-F5344CB8AC3E}">
        <p14:creationId xmlns:p14="http://schemas.microsoft.com/office/powerpoint/2010/main" val="4009858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i="1" dirty="0"/>
              <a:t>Estimating Techniques (Models)</a:t>
            </a:r>
            <a:br>
              <a:rPr lang="en-GB" dirty="0"/>
            </a:br>
            <a:r>
              <a:rPr lang="fr-FR" dirty="0"/>
              <a:t>Unit technique</a:t>
            </a:r>
            <a:r>
              <a:rPr lang="tr-TR" dirty="0"/>
              <a:t> (</a:t>
            </a:r>
            <a:r>
              <a:rPr lang="tr-TR" dirty="0" err="1"/>
              <a:t>cont'd</a:t>
            </a:r>
            <a:r>
              <a:rPr lang="tr-TR" dirty="0"/>
              <a:t>)</a:t>
            </a:r>
            <a:endParaRPr lang="en-GB" dirty="0"/>
          </a:p>
        </p:txBody>
      </p:sp>
      <p:sp>
        <p:nvSpPr>
          <p:cNvPr id="3" name="Content Placeholder 2"/>
          <p:cNvSpPr>
            <a:spLocks noGrp="1"/>
          </p:cNvSpPr>
          <p:nvPr>
            <p:ph idx="1"/>
          </p:nvPr>
        </p:nvSpPr>
        <p:spPr>
          <a:xfrm>
            <a:off x="4165600" y="1825625"/>
            <a:ext cx="7188200" cy="4351338"/>
          </a:xfrm>
        </p:spPr>
        <p:txBody>
          <a:bodyPr>
            <a:normAutofit/>
          </a:bodyPr>
          <a:lstStyle/>
          <a:p>
            <a:r>
              <a:rPr lang="en-US" dirty="0"/>
              <a:t>This technique is useful in preliminary estimates, but using average costs can be very misleading </a:t>
            </a:r>
            <a:br>
              <a:rPr lang="en-US" dirty="0"/>
            </a:b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35</a:t>
            </a:fld>
            <a:endParaRPr lang="en-GB"/>
          </a:p>
        </p:txBody>
      </p:sp>
      <p:pic>
        <p:nvPicPr>
          <p:cNvPr id="6" name="Picture 5">
            <a:extLst>
              <a:ext uri="{FF2B5EF4-FFF2-40B4-BE49-F238E27FC236}">
                <a16:creationId xmlns:a16="http://schemas.microsoft.com/office/drawing/2014/main" id="{90A3CDEC-6F14-4B78-8A42-D287C540411C}"/>
              </a:ext>
            </a:extLst>
          </p:cNvPr>
          <p:cNvPicPr>
            <a:picLocks noChangeAspect="1"/>
          </p:cNvPicPr>
          <p:nvPr/>
        </p:nvPicPr>
        <p:blipFill>
          <a:blip r:embed="rId2"/>
          <a:stretch>
            <a:fillRect/>
          </a:stretch>
        </p:blipFill>
        <p:spPr>
          <a:xfrm>
            <a:off x="838200" y="1825625"/>
            <a:ext cx="3015852" cy="4143375"/>
          </a:xfrm>
          <a:prstGeom prst="rect">
            <a:avLst/>
          </a:prstGeom>
        </p:spPr>
      </p:pic>
      <p:pic>
        <p:nvPicPr>
          <p:cNvPr id="7" name="Picture 6">
            <a:extLst>
              <a:ext uri="{FF2B5EF4-FFF2-40B4-BE49-F238E27FC236}">
                <a16:creationId xmlns:a16="http://schemas.microsoft.com/office/drawing/2014/main" id="{1F978980-52EB-404D-B8AC-39B61343B706}"/>
              </a:ext>
            </a:extLst>
          </p:cNvPr>
          <p:cNvPicPr>
            <a:picLocks noChangeAspect="1"/>
          </p:cNvPicPr>
          <p:nvPr/>
        </p:nvPicPr>
        <p:blipFill>
          <a:blip r:embed="rId3"/>
          <a:stretch>
            <a:fillRect/>
          </a:stretch>
        </p:blipFill>
        <p:spPr>
          <a:xfrm>
            <a:off x="838200" y="1825625"/>
            <a:ext cx="3015852" cy="4143376"/>
          </a:xfrm>
          <a:prstGeom prst="rect">
            <a:avLst/>
          </a:prstGeom>
        </p:spPr>
      </p:pic>
    </p:spTree>
    <p:extLst>
      <p:ext uri="{BB962C8B-B14F-4D97-AF65-F5344CB8AC3E}">
        <p14:creationId xmlns:p14="http://schemas.microsoft.com/office/powerpoint/2010/main" val="377619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i="1" dirty="0"/>
              <a:t>Estimating Techniques (Models)</a:t>
            </a:r>
            <a:br>
              <a:rPr lang="en-GB" dirty="0"/>
            </a:br>
            <a:r>
              <a:rPr lang="fr-FR" dirty="0"/>
              <a:t>Factor technique</a:t>
            </a:r>
            <a:endParaRPr lang="en-GB" dirty="0"/>
          </a:p>
        </p:txBody>
      </p:sp>
      <p:sp>
        <p:nvSpPr>
          <p:cNvPr id="3" name="Content Placeholder 2"/>
          <p:cNvSpPr>
            <a:spLocks noGrp="1"/>
          </p:cNvSpPr>
          <p:nvPr>
            <p:ph idx="1"/>
          </p:nvPr>
        </p:nvSpPr>
        <p:spPr/>
        <p:txBody>
          <a:bodyPr/>
          <a:lstStyle/>
          <a:p>
            <a:r>
              <a:rPr lang="en-US" dirty="0"/>
              <a:t>An extension of the unit technique where the products of several quantities are summed and then added to components estimated directly</a:t>
            </a:r>
          </a:p>
          <a:p>
            <a:pPr marL="0" indent="0">
              <a:buNone/>
            </a:pPr>
            <a:br>
              <a:rPr lang="fr-FR" dirty="0"/>
            </a:br>
            <a:endParaRPr lang="en-GB" dirty="0"/>
          </a:p>
        </p:txBody>
      </p:sp>
      <p:pic>
        <p:nvPicPr>
          <p:cNvPr id="4" name="Picture 3"/>
          <p:cNvPicPr>
            <a:picLocks noChangeAspect="1"/>
          </p:cNvPicPr>
          <p:nvPr/>
        </p:nvPicPr>
        <p:blipFill>
          <a:blip r:embed="rId2"/>
          <a:stretch>
            <a:fillRect/>
          </a:stretch>
        </p:blipFill>
        <p:spPr>
          <a:xfrm>
            <a:off x="4352925" y="2995612"/>
            <a:ext cx="3486150" cy="866775"/>
          </a:xfrm>
          <a:prstGeom prst="rect">
            <a:avLst/>
          </a:prstGeom>
        </p:spPr>
      </p:pic>
      <p:pic>
        <p:nvPicPr>
          <p:cNvPr id="5" name="Picture 4"/>
          <p:cNvPicPr>
            <a:picLocks noChangeAspect="1"/>
          </p:cNvPicPr>
          <p:nvPr/>
        </p:nvPicPr>
        <p:blipFill>
          <a:blip r:embed="rId3"/>
          <a:stretch>
            <a:fillRect/>
          </a:stretch>
        </p:blipFill>
        <p:spPr>
          <a:xfrm>
            <a:off x="1789250" y="4146549"/>
            <a:ext cx="9382125" cy="1771650"/>
          </a:xfrm>
          <a:prstGeom prst="rect">
            <a:avLst/>
          </a:prstGeom>
        </p:spPr>
      </p:pic>
      <p:sp>
        <p:nvSpPr>
          <p:cNvPr id="6" name="Footer Placeholder 5"/>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36</a:t>
            </a:fld>
            <a:endParaRPr lang="en-GB"/>
          </a:p>
        </p:txBody>
      </p:sp>
    </p:spTree>
    <p:extLst>
      <p:ext uri="{BB962C8B-B14F-4D97-AF65-F5344CB8AC3E}">
        <p14:creationId xmlns:p14="http://schemas.microsoft.com/office/powerpoint/2010/main" val="3770083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fr-FR" sz="2800" i="1" dirty="0"/>
              <a:t>Factor technique</a:t>
            </a:r>
            <a:endParaRPr lang="en-GB" sz="2800" i="1" dirty="0"/>
          </a:p>
        </p:txBody>
      </p:sp>
      <p:sp>
        <p:nvSpPr>
          <p:cNvPr id="3" name="Content Placeholder 2"/>
          <p:cNvSpPr>
            <a:spLocks noGrp="1"/>
          </p:cNvSpPr>
          <p:nvPr>
            <p:ph idx="1"/>
          </p:nvPr>
        </p:nvSpPr>
        <p:spPr/>
        <p:txBody>
          <a:bodyPr/>
          <a:lstStyle/>
          <a:p>
            <a:r>
              <a:rPr lang="en-US" dirty="0"/>
              <a:t>Suppose that we need a slightly refined estimate of the cost of a house consisting of 2,000 square meter</a:t>
            </a:r>
            <a:r>
              <a:rPr lang="tr-TR" dirty="0"/>
              <a:t>s</a:t>
            </a:r>
            <a:r>
              <a:rPr lang="en-US" dirty="0"/>
              <a:t>, two porches, and a garage.</a:t>
            </a:r>
          </a:p>
          <a:p>
            <a:r>
              <a:rPr lang="en-US" dirty="0"/>
              <a:t>Using a unit factor of $85 per square meter, $10,000 per porch, and $8,000 per garage for the two directly estimated components, we can calculate the total estimate as</a:t>
            </a:r>
          </a:p>
          <a:p>
            <a:pPr marL="0" indent="0">
              <a:buNone/>
            </a:pPr>
            <a:br>
              <a:rPr lang="en-US" dirty="0"/>
            </a:br>
            <a:r>
              <a:rPr lang="en-US" dirty="0"/>
              <a:t>	($10,000 × 2) + $8,000 + ($85 × 2,000) = $198,000 </a:t>
            </a:r>
            <a:br>
              <a:rPr lang="en-US" dirty="0"/>
            </a:b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37</a:t>
            </a:fld>
            <a:endParaRPr lang="en-GB"/>
          </a:p>
        </p:txBody>
      </p:sp>
    </p:spTree>
    <p:extLst>
      <p:ext uri="{BB962C8B-B14F-4D97-AF65-F5344CB8AC3E}">
        <p14:creationId xmlns:p14="http://schemas.microsoft.com/office/powerpoint/2010/main" val="251250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Parametric Cost Estimating</a:t>
            </a:r>
          </a:p>
        </p:txBody>
      </p:sp>
      <p:sp>
        <p:nvSpPr>
          <p:cNvPr id="3" name="Content Placeholder 2"/>
          <p:cNvSpPr>
            <a:spLocks noGrp="1"/>
          </p:cNvSpPr>
          <p:nvPr>
            <p:ph idx="1"/>
          </p:nvPr>
        </p:nvSpPr>
        <p:spPr/>
        <p:txBody>
          <a:bodyPr/>
          <a:lstStyle/>
          <a:p>
            <a:r>
              <a:rPr lang="en-US" dirty="0"/>
              <a:t>Parametric cost estimating is the use of historical cost data and</a:t>
            </a:r>
            <a:br>
              <a:rPr lang="en-US" dirty="0"/>
            </a:br>
            <a:r>
              <a:rPr lang="en-US" dirty="0"/>
              <a:t>statistical techniques (e.g., linear regression) to predict future costs.</a:t>
            </a:r>
          </a:p>
          <a:p>
            <a:r>
              <a:rPr lang="en-US" dirty="0"/>
              <a:t>Parametric models are used in the early design stages to get an idea of how much the product (or project) will cost, on the basis of a few</a:t>
            </a:r>
            <a:br>
              <a:rPr lang="en-US" dirty="0"/>
            </a:br>
            <a:r>
              <a:rPr lang="en-US" dirty="0"/>
              <a:t>physical attributes (such as weight, volume, and power) </a:t>
            </a:r>
            <a:br>
              <a:rPr lang="en-US" dirty="0"/>
            </a:b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38</a:t>
            </a:fld>
            <a:endParaRPr lang="en-GB"/>
          </a:p>
        </p:txBody>
      </p:sp>
    </p:spTree>
    <p:extLst>
      <p:ext uri="{BB962C8B-B14F-4D97-AF65-F5344CB8AC3E}">
        <p14:creationId xmlns:p14="http://schemas.microsoft.com/office/powerpoint/2010/main" val="1471890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i="1" dirty="0"/>
              <a:t>Parametric Cost Estimating</a:t>
            </a:r>
            <a:br>
              <a:rPr lang="en-GB" dirty="0"/>
            </a:br>
            <a:r>
              <a:rPr lang="en-GB" dirty="0"/>
              <a:t>Power-Sizing Technique</a:t>
            </a:r>
          </a:p>
        </p:txBody>
      </p:sp>
      <p:sp>
        <p:nvSpPr>
          <p:cNvPr id="3" name="Content Placeholder 2"/>
          <p:cNvSpPr>
            <a:spLocks noGrp="1"/>
          </p:cNvSpPr>
          <p:nvPr>
            <p:ph idx="1"/>
          </p:nvPr>
        </p:nvSpPr>
        <p:spPr/>
        <p:txBody>
          <a:bodyPr/>
          <a:lstStyle/>
          <a:p>
            <a:r>
              <a:rPr lang="en-GB" dirty="0"/>
              <a:t>Also referred to as </a:t>
            </a:r>
            <a:r>
              <a:rPr lang="en-GB" i="1" dirty="0"/>
              <a:t>exponential model</a:t>
            </a:r>
            <a:r>
              <a:rPr lang="en-GB" dirty="0"/>
              <a:t> </a:t>
            </a:r>
          </a:p>
          <a:p>
            <a:r>
              <a:rPr lang="en-US" dirty="0"/>
              <a:t>Frequently used for developing capital investment estimates for industrial plants and equipment. </a:t>
            </a:r>
            <a:br>
              <a:rPr lang="en-US" dirty="0"/>
            </a:br>
            <a:br>
              <a:rPr lang="en-GB" dirty="0"/>
            </a:br>
            <a:endParaRPr lang="en-GB" dirty="0"/>
          </a:p>
        </p:txBody>
      </p:sp>
      <p:pic>
        <p:nvPicPr>
          <p:cNvPr id="5" name="Picture 4"/>
          <p:cNvPicPr>
            <a:picLocks noChangeAspect="1"/>
          </p:cNvPicPr>
          <p:nvPr/>
        </p:nvPicPr>
        <p:blipFill>
          <a:blip r:embed="rId2"/>
          <a:stretch>
            <a:fillRect/>
          </a:stretch>
        </p:blipFill>
        <p:spPr>
          <a:xfrm>
            <a:off x="1914525" y="3178037"/>
            <a:ext cx="7691293" cy="3118565"/>
          </a:xfrm>
          <a:prstGeom prst="rect">
            <a:avLst/>
          </a:prstGeom>
        </p:spPr>
      </p:pic>
      <p:sp>
        <p:nvSpPr>
          <p:cNvPr id="4" name="Footer Placeholder 3"/>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39</a:t>
            </a:fld>
            <a:endParaRPr lang="en-GB"/>
          </a:p>
        </p:txBody>
      </p:sp>
    </p:spTree>
    <p:extLst>
      <p:ext uri="{BB962C8B-B14F-4D97-AF65-F5344CB8AC3E}">
        <p14:creationId xmlns:p14="http://schemas.microsoft.com/office/powerpoint/2010/main" val="267705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of prospective outcomes</a:t>
            </a:r>
          </a:p>
        </p:txBody>
      </p:sp>
      <p:sp>
        <p:nvSpPr>
          <p:cNvPr id="3" name="Content Placeholder 2"/>
          <p:cNvSpPr>
            <a:spLocks noGrp="1"/>
          </p:cNvSpPr>
          <p:nvPr>
            <p:ph idx="1"/>
          </p:nvPr>
        </p:nvSpPr>
        <p:spPr/>
        <p:txBody>
          <a:bodyPr/>
          <a:lstStyle/>
          <a:p>
            <a:r>
              <a:rPr lang="en-US" dirty="0"/>
              <a:t>Estimating the future cash flows for feasible alternatives is a</a:t>
            </a:r>
            <a:br>
              <a:rPr lang="en-US" dirty="0"/>
            </a:br>
            <a:r>
              <a:rPr lang="en-US" dirty="0"/>
              <a:t>critical step in engineering economy studies.</a:t>
            </a:r>
          </a:p>
          <a:p>
            <a:r>
              <a:rPr lang="en-US" dirty="0"/>
              <a:t>Estimating costs, revenues, useful lives, and</a:t>
            </a:r>
            <a:r>
              <a:rPr lang="tr-TR" dirty="0"/>
              <a:t> </a:t>
            </a:r>
            <a:r>
              <a:rPr lang="en-US" dirty="0"/>
              <a:t>other pertinent data can be the most difficult, expensive, and</a:t>
            </a:r>
            <a:r>
              <a:rPr lang="tr-TR" dirty="0"/>
              <a:t> </a:t>
            </a:r>
            <a:r>
              <a:rPr lang="en-US" dirty="0"/>
              <a:t>time-consuming part of the study. </a:t>
            </a:r>
            <a:br>
              <a:rPr lang="en-US" dirty="0"/>
            </a:b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4</a:t>
            </a:fld>
            <a:endParaRPr lang="en-GB"/>
          </a:p>
        </p:txBody>
      </p:sp>
    </p:spTree>
    <p:extLst>
      <p:ext uri="{BB962C8B-B14F-4D97-AF65-F5344CB8AC3E}">
        <p14:creationId xmlns:p14="http://schemas.microsoft.com/office/powerpoint/2010/main" val="4192596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i="1" dirty="0"/>
              <a:t>Parametric Cost Estimating</a:t>
            </a:r>
            <a:br>
              <a:rPr lang="en-GB" dirty="0"/>
            </a:br>
            <a:r>
              <a:rPr lang="en-GB" dirty="0"/>
              <a:t>Power-Sizing Technique</a:t>
            </a:r>
            <a:r>
              <a:rPr lang="tr-TR" dirty="0"/>
              <a:t> (</a:t>
            </a:r>
            <a:r>
              <a:rPr lang="tr-TR" dirty="0" err="1"/>
              <a:t>cont'd</a:t>
            </a:r>
            <a:r>
              <a:rPr lang="tr-TR" dirty="0"/>
              <a:t>)</a:t>
            </a:r>
            <a:endParaRPr lang="en-GB" dirty="0"/>
          </a:p>
        </p:txBody>
      </p:sp>
      <p:sp>
        <p:nvSpPr>
          <p:cNvPr id="3" name="Content Placeholder 2"/>
          <p:cNvSpPr>
            <a:spLocks noGrp="1"/>
          </p:cNvSpPr>
          <p:nvPr>
            <p:ph idx="1"/>
          </p:nvPr>
        </p:nvSpPr>
        <p:spPr/>
        <p:txBody>
          <a:bodyPr>
            <a:normAutofit/>
          </a:bodyPr>
          <a:lstStyle/>
          <a:p>
            <a:r>
              <a:rPr lang="en-GB" i="1" dirty="0"/>
              <a:t>X </a:t>
            </a:r>
            <a:r>
              <a:rPr lang="en-GB" dirty="0"/>
              <a:t>= </a:t>
            </a:r>
            <a:r>
              <a:rPr lang="en-GB" i="1" dirty="0"/>
              <a:t>cost-capacity factor </a:t>
            </a:r>
            <a:r>
              <a:rPr lang="en-GB" dirty="0"/>
              <a:t>to reflect economies of scale. </a:t>
            </a:r>
            <a:br>
              <a:rPr lang="en-GB" dirty="0"/>
            </a:br>
            <a:endParaRPr lang="tr-TR" dirty="0"/>
          </a:p>
          <a:p>
            <a:r>
              <a:rPr lang="en-GB" i="1" dirty="0"/>
              <a:t>X &lt; </a:t>
            </a:r>
            <a:r>
              <a:rPr lang="en-GB" dirty="0"/>
              <a:t>1 </a:t>
            </a:r>
            <a:endParaRPr lang="tr-TR" dirty="0"/>
          </a:p>
          <a:p>
            <a:pPr lvl="1"/>
            <a:r>
              <a:rPr lang="en-GB" dirty="0"/>
              <a:t>indicates decreasing economies</a:t>
            </a:r>
            <a:r>
              <a:rPr lang="tr-TR" dirty="0"/>
              <a:t> </a:t>
            </a:r>
            <a:r>
              <a:rPr lang="en-GB" dirty="0"/>
              <a:t>of scale </a:t>
            </a:r>
            <a:endParaRPr lang="tr-TR" dirty="0"/>
          </a:p>
          <a:p>
            <a:pPr lvl="1"/>
            <a:r>
              <a:rPr lang="en-GB" dirty="0"/>
              <a:t>each additional unit of capacity costs less than the previous unit</a:t>
            </a:r>
            <a:endParaRPr lang="tr-TR" dirty="0"/>
          </a:p>
          <a:p>
            <a:r>
              <a:rPr lang="en-GB" i="1" dirty="0"/>
              <a:t>X &gt; </a:t>
            </a:r>
            <a:r>
              <a:rPr lang="en-GB" dirty="0"/>
              <a:t>1</a:t>
            </a:r>
            <a:endParaRPr lang="tr-TR" dirty="0"/>
          </a:p>
          <a:p>
            <a:pPr lvl="1"/>
            <a:r>
              <a:rPr lang="en-GB" dirty="0"/>
              <a:t>indicates increasing economies of scale </a:t>
            </a:r>
            <a:endParaRPr lang="tr-TR" dirty="0"/>
          </a:p>
          <a:p>
            <a:pPr lvl="1"/>
            <a:r>
              <a:rPr lang="en-GB" dirty="0"/>
              <a:t>each additional unit of capacity costs more</a:t>
            </a:r>
            <a:r>
              <a:rPr lang="tr-TR" dirty="0"/>
              <a:t> </a:t>
            </a:r>
            <a:r>
              <a:rPr lang="en-GB" dirty="0"/>
              <a:t>than the previous unit</a:t>
            </a:r>
            <a:endParaRPr lang="tr-TR" dirty="0"/>
          </a:p>
          <a:p>
            <a:r>
              <a:rPr lang="en-GB" i="1" dirty="0"/>
              <a:t>X </a:t>
            </a:r>
            <a:r>
              <a:rPr lang="en-GB" dirty="0"/>
              <a:t>= 1 indicates a linear cost relationship with size. </a:t>
            </a:r>
          </a:p>
        </p:txBody>
      </p:sp>
      <p:sp>
        <p:nvSpPr>
          <p:cNvPr id="4" name="Footer Placeholder 3"/>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40</a:t>
            </a:fld>
            <a:endParaRPr lang="en-GB"/>
          </a:p>
        </p:txBody>
      </p:sp>
    </p:spTree>
    <p:extLst>
      <p:ext uri="{BB962C8B-B14F-4D97-AF65-F5344CB8AC3E}">
        <p14:creationId xmlns:p14="http://schemas.microsoft.com/office/powerpoint/2010/main" val="688675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r>
              <a:rPr lang="tr-TR" dirty="0"/>
              <a:t> 1</a:t>
            </a:r>
            <a:br>
              <a:rPr lang="en-GB" dirty="0"/>
            </a:br>
            <a:r>
              <a:rPr lang="en-US" sz="2800" i="1" dirty="0"/>
              <a:t>Power-Sizing Model for Cost Estimating</a:t>
            </a:r>
            <a:endParaRPr lang="en-GB" sz="2800" i="1" dirty="0"/>
          </a:p>
        </p:txBody>
      </p:sp>
      <p:sp>
        <p:nvSpPr>
          <p:cNvPr id="3" name="Content Placeholder 2"/>
          <p:cNvSpPr>
            <a:spLocks noGrp="1"/>
          </p:cNvSpPr>
          <p:nvPr>
            <p:ph idx="1"/>
          </p:nvPr>
        </p:nvSpPr>
        <p:spPr/>
        <p:txBody>
          <a:bodyPr/>
          <a:lstStyle/>
          <a:p>
            <a:r>
              <a:rPr lang="en-US" dirty="0"/>
              <a:t>Suppose that an aircraft manufacturer desires to make a preliminary estimate of the cost of building a 600-MW fossil-fuel plant for the assembly of its new long distance aircraft. It is known that a 200-MW plant cost $100 million 20 years ago when the approximate cost index was 400, and that cost index is now 1,200. The cost-capacity factor for a fossil-fuel power plant is 0.79. </a:t>
            </a:r>
            <a:br>
              <a:rPr lang="en-US" dirty="0"/>
            </a:b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41</a:t>
            </a:fld>
            <a:endParaRPr lang="en-GB"/>
          </a:p>
        </p:txBody>
      </p:sp>
    </p:spTree>
    <p:extLst>
      <p:ext uri="{BB962C8B-B14F-4D97-AF65-F5344CB8AC3E}">
        <p14:creationId xmlns:p14="http://schemas.microsoft.com/office/powerpoint/2010/main" val="27129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Solution 1</a:t>
            </a:r>
            <a:br>
              <a:rPr lang="en-GB" dirty="0"/>
            </a:br>
            <a:r>
              <a:rPr lang="en-US" sz="2800" i="1" dirty="0"/>
              <a:t>Power-Sizing Model for Cost Estimating</a:t>
            </a:r>
            <a:endParaRPr lang="en-GB" sz="2800" i="1"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42</a:t>
            </a:fld>
            <a:endParaRPr lang="en-GB"/>
          </a:p>
        </p:txBody>
      </p:sp>
      <p:pic>
        <p:nvPicPr>
          <p:cNvPr id="8" name="Picture 7">
            <a:extLst>
              <a:ext uri="{FF2B5EF4-FFF2-40B4-BE49-F238E27FC236}">
                <a16:creationId xmlns:a16="http://schemas.microsoft.com/office/drawing/2014/main" id="{F260530F-0F5E-4A5F-8DB3-917B9B08FA69}"/>
              </a:ext>
            </a:extLst>
          </p:cNvPr>
          <p:cNvPicPr>
            <a:picLocks noChangeAspect="1"/>
          </p:cNvPicPr>
          <p:nvPr/>
        </p:nvPicPr>
        <p:blipFill>
          <a:blip r:embed="rId2"/>
          <a:stretch>
            <a:fillRect/>
          </a:stretch>
        </p:blipFill>
        <p:spPr>
          <a:xfrm>
            <a:off x="838201" y="1814781"/>
            <a:ext cx="8305800" cy="3828638"/>
          </a:xfrm>
          <a:prstGeom prst="rect">
            <a:avLst/>
          </a:prstGeom>
        </p:spPr>
      </p:pic>
    </p:spTree>
    <p:extLst>
      <p:ext uri="{BB962C8B-B14F-4D97-AF65-F5344CB8AC3E}">
        <p14:creationId xmlns:p14="http://schemas.microsoft.com/office/powerpoint/2010/main" val="196788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r>
              <a:rPr lang="tr-TR" dirty="0"/>
              <a:t> 2</a:t>
            </a:r>
            <a:br>
              <a:rPr lang="en-GB" dirty="0"/>
            </a:br>
            <a:r>
              <a:rPr lang="en-US" sz="2800" i="1" dirty="0"/>
              <a:t>Power-Sizing Model for Cost Estimating</a:t>
            </a:r>
            <a:endParaRPr lang="en-GB" sz="2800" i="1" dirty="0"/>
          </a:p>
        </p:txBody>
      </p:sp>
      <p:sp>
        <p:nvSpPr>
          <p:cNvPr id="3" name="Content Placeholder 2"/>
          <p:cNvSpPr>
            <a:spLocks noGrp="1"/>
          </p:cNvSpPr>
          <p:nvPr>
            <p:ph idx="1"/>
          </p:nvPr>
        </p:nvSpPr>
        <p:spPr>
          <a:xfrm>
            <a:off x="838200" y="1825625"/>
            <a:ext cx="8169274" cy="3641725"/>
          </a:xfrm>
        </p:spPr>
        <p:txBody>
          <a:bodyPr>
            <a:normAutofit lnSpcReduction="10000"/>
          </a:bodyPr>
          <a:lstStyle/>
          <a:p>
            <a:r>
              <a:rPr lang="en-US" altLang="en-US" dirty="0"/>
              <a:t>Acme Logistics provides “Less than truck load” (LTL) services throughout the U.S.  They have several hubs where they use cross-docking to move goods from one trailer to another.  Acme built its last hub 10 years ago, and it had 36 dock doors.  The cost index at that time was 140, and the total cost was $6 million.  Acme plans a new hub that will have 48 dock doors.  The cost index now is 195, and Acme will use a capacity factor of 0.82.  What is the estimated cost of the new hub?</a:t>
            </a:r>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43</a:t>
            </a:fld>
            <a:endParaRPr lang="en-GB"/>
          </a:p>
        </p:txBody>
      </p:sp>
      <p:pic>
        <p:nvPicPr>
          <p:cNvPr id="1026" name="Picture 2" descr="https://www.logisticsplus.net/wp-content/uploads/2017/07/FTL-vs-LTL.png">
            <a:extLst>
              <a:ext uri="{FF2B5EF4-FFF2-40B4-BE49-F238E27FC236}">
                <a16:creationId xmlns:a16="http://schemas.microsoft.com/office/drawing/2014/main" id="{803E73CD-D2B8-41FF-89D4-94724FB642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7474" y="1374775"/>
            <a:ext cx="28670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216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Solution 2</a:t>
            </a:r>
            <a:br>
              <a:rPr lang="en-GB" dirty="0"/>
            </a:br>
            <a:r>
              <a:rPr lang="en-US" sz="2800" i="1" dirty="0"/>
              <a:t>Power-Sizing Model for Cost Estimating</a:t>
            </a:r>
            <a:endParaRPr lang="en-GB" sz="2800" i="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932157"/>
                <a:ext cx="10515600" cy="4351338"/>
              </a:xfrm>
            </p:spPr>
            <p:txBody>
              <a:bodyPr/>
              <a:lstStyle/>
              <a:p>
                <a:r>
                  <a:rPr lang="tr-TR" altLang="en-US" dirty="0"/>
                  <a:t>Update </a:t>
                </a:r>
                <a:r>
                  <a:rPr lang="tr-TR" altLang="en-US" dirty="0" err="1"/>
                  <a:t>the</a:t>
                </a:r>
                <a:r>
                  <a:rPr lang="tr-TR" altLang="en-US" dirty="0"/>
                  <a:t> </a:t>
                </a:r>
                <a:r>
                  <a:rPr lang="tr-TR" altLang="en-US" dirty="0" err="1"/>
                  <a:t>cost</a:t>
                </a:r>
                <a:r>
                  <a:rPr lang="tr-TR" altLang="en-US" dirty="0"/>
                  <a:t> </a:t>
                </a:r>
                <a:r>
                  <a:rPr lang="tr-TR" altLang="en-US" dirty="0" err="1"/>
                  <a:t>estimate</a:t>
                </a:r>
                <a:r>
                  <a:rPr lang="tr-TR" altLang="en-US" dirty="0"/>
                  <a:t> </a:t>
                </a:r>
                <a:r>
                  <a:rPr lang="tr-TR" altLang="en-US" dirty="0" err="1"/>
                  <a:t>for</a:t>
                </a:r>
                <a:r>
                  <a:rPr lang="tr-TR" altLang="en-US" dirty="0"/>
                  <a:t> a </a:t>
                </a:r>
                <a:r>
                  <a:rPr lang="tr-TR" altLang="en-US" dirty="0" err="1"/>
                  <a:t>hub</a:t>
                </a:r>
                <a:r>
                  <a:rPr lang="tr-TR" altLang="en-US" dirty="0"/>
                  <a:t> </a:t>
                </a:r>
                <a:r>
                  <a:rPr lang="tr-TR" altLang="en-US" dirty="0" err="1"/>
                  <a:t>with</a:t>
                </a:r>
                <a:r>
                  <a:rPr lang="tr-TR" altLang="en-US" dirty="0"/>
                  <a:t> 36 </a:t>
                </a:r>
                <a:r>
                  <a:rPr lang="tr-TR" altLang="en-US" dirty="0" err="1"/>
                  <a:t>doors</a:t>
                </a:r>
                <a:r>
                  <a:rPr lang="tr-TR" altLang="en-US" dirty="0"/>
                  <a:t>;</a:t>
                </a:r>
              </a:p>
              <a:p>
                <a:endParaRPr lang="tr-TR" altLang="en-US" dirty="0"/>
              </a:p>
              <a:p>
                <a:pPr marL="0" indent="0">
                  <a:buNone/>
                </a:pPr>
                <a14:m>
                  <m:oMathPara xmlns:m="http://schemas.openxmlformats.org/officeDocument/2006/math">
                    <m:oMathParaPr>
                      <m:jc m:val="centerGroup"/>
                    </m:oMathParaPr>
                    <m:oMath xmlns:m="http://schemas.openxmlformats.org/officeDocument/2006/math">
                      <m:sSub>
                        <m:sSubPr>
                          <m:ctrlPr>
                            <a:rPr lang="tr-TR" altLang="en-US" b="0" i="1" smtClean="0">
                              <a:latin typeface="Cambria Math" panose="02040503050406030204" pitchFamily="18" charset="0"/>
                            </a:rPr>
                          </m:ctrlPr>
                        </m:sSubPr>
                        <m:e>
                          <m:r>
                            <a:rPr lang="tr-TR" altLang="en-US" b="0" i="1" smtClean="0">
                              <a:latin typeface="Cambria Math" panose="02040503050406030204" pitchFamily="18" charset="0"/>
                            </a:rPr>
                            <m:t>𝐶</m:t>
                          </m:r>
                        </m:e>
                        <m:sub>
                          <m:r>
                            <a:rPr lang="tr-TR" altLang="en-US" b="0" i="1" smtClean="0">
                              <a:latin typeface="Cambria Math" panose="02040503050406030204" pitchFamily="18" charset="0"/>
                            </a:rPr>
                            <m:t>𝐵</m:t>
                          </m:r>
                        </m:sub>
                      </m:sSub>
                      <m:r>
                        <a:rPr lang="tr-TR" altLang="en-US" b="0" i="1" smtClean="0">
                          <a:latin typeface="Cambria Math" panose="02040503050406030204" pitchFamily="18" charset="0"/>
                        </a:rPr>
                        <m:t>=$6</m:t>
                      </m:r>
                      <m:r>
                        <m:rPr>
                          <m:sty m:val="p"/>
                        </m:rPr>
                        <a:rPr lang="tr-TR" altLang="en-US" b="0" i="0" smtClean="0">
                          <a:latin typeface="Cambria Math" panose="02040503050406030204" pitchFamily="18" charset="0"/>
                        </a:rPr>
                        <m:t>M</m:t>
                      </m:r>
                      <m:r>
                        <a:rPr lang="tr-TR" altLang="en-US" b="0" i="1" smtClean="0">
                          <a:latin typeface="Cambria Math" panose="02040503050406030204" pitchFamily="18" charset="0"/>
                        </a:rPr>
                        <m:t> </m:t>
                      </m:r>
                      <m:d>
                        <m:dPr>
                          <m:ctrlPr>
                            <a:rPr lang="tr-TR" altLang="en-US" b="0" i="1" smtClean="0">
                              <a:latin typeface="Cambria Math" panose="02040503050406030204" pitchFamily="18" charset="0"/>
                            </a:rPr>
                          </m:ctrlPr>
                        </m:dPr>
                        <m:e>
                          <m:f>
                            <m:fPr>
                              <m:ctrlPr>
                                <a:rPr lang="tr-TR" altLang="en-US" b="0" i="1" smtClean="0">
                                  <a:latin typeface="Cambria Math" panose="02040503050406030204" pitchFamily="18" charset="0"/>
                                </a:rPr>
                              </m:ctrlPr>
                            </m:fPr>
                            <m:num>
                              <m:r>
                                <a:rPr lang="tr-TR" altLang="en-US" b="0" i="1" smtClean="0">
                                  <a:latin typeface="Cambria Math" panose="02040503050406030204" pitchFamily="18" charset="0"/>
                                </a:rPr>
                                <m:t>195</m:t>
                              </m:r>
                            </m:num>
                            <m:den>
                              <m:r>
                                <a:rPr lang="tr-TR" altLang="en-US" b="0" i="1" smtClean="0">
                                  <a:latin typeface="Cambria Math" panose="02040503050406030204" pitchFamily="18" charset="0"/>
                                </a:rPr>
                                <m:t>140</m:t>
                              </m:r>
                            </m:den>
                          </m:f>
                        </m:e>
                      </m:d>
                      <m:r>
                        <a:rPr lang="tr-TR" altLang="en-US" b="0" i="1" smtClean="0">
                          <a:latin typeface="Cambria Math" panose="02040503050406030204" pitchFamily="18" charset="0"/>
                        </a:rPr>
                        <m:t>=$8.</m:t>
                      </m:r>
                      <m:r>
                        <a:rPr lang="tr-TR" altLang="en-US" b="0" i="0" smtClean="0">
                          <a:latin typeface="Cambria Math" panose="02040503050406030204" pitchFamily="18" charset="0"/>
                        </a:rPr>
                        <m:t>36</m:t>
                      </m:r>
                      <m:r>
                        <m:rPr>
                          <m:sty m:val="p"/>
                        </m:rPr>
                        <a:rPr lang="tr-TR" altLang="en-US" b="0" i="0" smtClean="0">
                          <a:latin typeface="Cambria Math" panose="02040503050406030204" pitchFamily="18" charset="0"/>
                        </a:rPr>
                        <m:t>M</m:t>
                      </m:r>
                    </m:oMath>
                  </m:oMathPara>
                </a14:m>
                <a:endParaRPr lang="tr-TR" altLang="en-US" b="0" dirty="0"/>
              </a:p>
              <a:p>
                <a:pPr marL="0" indent="0">
                  <a:buNone/>
                </a:pPr>
                <a:endParaRPr lang="tr-TR" altLang="en-US" dirty="0"/>
              </a:p>
              <a:p>
                <a:pPr marL="0" indent="0">
                  <a:buNone/>
                </a:pPr>
                <a:r>
                  <a:rPr lang="tr-TR" altLang="en-US" dirty="0">
                    <a:solidFill>
                      <a:srgbClr val="FF0000"/>
                    </a:solidFill>
                  </a:rPr>
                  <a:t>Find </a:t>
                </a:r>
                <a:r>
                  <a:rPr lang="tr-TR" altLang="en-US" dirty="0" err="1">
                    <a:solidFill>
                      <a:srgbClr val="FF0000"/>
                    </a:solidFill>
                  </a:rPr>
                  <a:t>the</a:t>
                </a:r>
                <a:r>
                  <a:rPr lang="tr-TR" altLang="en-US" dirty="0">
                    <a:solidFill>
                      <a:srgbClr val="FF0000"/>
                    </a:solidFill>
                  </a:rPr>
                  <a:t> </a:t>
                </a:r>
                <a:r>
                  <a:rPr lang="tr-TR" altLang="en-US" dirty="0" err="1">
                    <a:solidFill>
                      <a:srgbClr val="FF0000"/>
                    </a:solidFill>
                  </a:rPr>
                  <a:t>estimate</a:t>
                </a:r>
                <a:r>
                  <a:rPr lang="tr-TR" altLang="en-US" dirty="0">
                    <a:solidFill>
                      <a:srgbClr val="FF0000"/>
                    </a:solidFill>
                  </a:rPr>
                  <a:t> </a:t>
                </a:r>
                <a:r>
                  <a:rPr lang="tr-TR" altLang="en-US" dirty="0" err="1">
                    <a:solidFill>
                      <a:srgbClr val="FF0000"/>
                    </a:solidFill>
                  </a:rPr>
                  <a:t>for</a:t>
                </a:r>
                <a:r>
                  <a:rPr lang="tr-TR" altLang="en-US" dirty="0">
                    <a:solidFill>
                      <a:srgbClr val="FF0000"/>
                    </a:solidFill>
                  </a:rPr>
                  <a:t> a </a:t>
                </a:r>
                <a:r>
                  <a:rPr lang="tr-TR" altLang="en-US" dirty="0" err="1">
                    <a:solidFill>
                      <a:srgbClr val="FF0000"/>
                    </a:solidFill>
                  </a:rPr>
                  <a:t>hub</a:t>
                </a:r>
                <a:r>
                  <a:rPr lang="tr-TR" altLang="en-US" dirty="0">
                    <a:solidFill>
                      <a:srgbClr val="FF0000"/>
                    </a:solidFill>
                  </a:rPr>
                  <a:t> </a:t>
                </a:r>
                <a:r>
                  <a:rPr lang="tr-TR" altLang="en-US" dirty="0" err="1">
                    <a:solidFill>
                      <a:srgbClr val="FF0000"/>
                    </a:solidFill>
                  </a:rPr>
                  <a:t>with</a:t>
                </a:r>
                <a:r>
                  <a:rPr lang="tr-TR" altLang="en-US" dirty="0">
                    <a:solidFill>
                      <a:srgbClr val="FF0000"/>
                    </a:solidFill>
                  </a:rPr>
                  <a:t> 48 </a:t>
                </a:r>
                <a:r>
                  <a:rPr lang="tr-TR" altLang="en-US" dirty="0" err="1">
                    <a:solidFill>
                      <a:srgbClr val="FF0000"/>
                    </a:solidFill>
                  </a:rPr>
                  <a:t>doors</a:t>
                </a:r>
                <a:endParaRPr lang="tr-TR" altLang="en-US" b="0" dirty="0">
                  <a:solidFill>
                    <a:srgbClr val="FF0000"/>
                  </a:solidFill>
                </a:endParaRPr>
              </a:p>
              <a:p>
                <a:pPr marL="0" indent="0">
                  <a:buNone/>
                </a:pPr>
                <a:endParaRPr lang="tr-TR" altLang="en-US" b="0"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sSub>
                        <m:sSubPr>
                          <m:ctrlPr>
                            <a:rPr lang="tr-TR" altLang="en-US" b="0" i="1" smtClean="0">
                              <a:solidFill>
                                <a:srgbClr val="FF0000"/>
                              </a:solidFill>
                              <a:latin typeface="Cambria Math" panose="02040503050406030204" pitchFamily="18" charset="0"/>
                            </a:rPr>
                          </m:ctrlPr>
                        </m:sSubPr>
                        <m:e>
                          <m:r>
                            <a:rPr lang="tr-TR" altLang="en-US" b="0" i="1" smtClean="0">
                              <a:solidFill>
                                <a:srgbClr val="FF0000"/>
                              </a:solidFill>
                              <a:latin typeface="Cambria Math" panose="02040503050406030204" pitchFamily="18" charset="0"/>
                            </a:rPr>
                            <m:t>𝐶</m:t>
                          </m:r>
                        </m:e>
                        <m:sub>
                          <m:r>
                            <a:rPr lang="tr-TR" altLang="en-US" b="0" i="1" smtClean="0">
                              <a:solidFill>
                                <a:srgbClr val="FF0000"/>
                              </a:solidFill>
                              <a:latin typeface="Cambria Math" panose="02040503050406030204" pitchFamily="18" charset="0"/>
                            </a:rPr>
                            <m:t>𝐴</m:t>
                          </m:r>
                        </m:sub>
                      </m:sSub>
                      <m:r>
                        <a:rPr lang="tr-TR" altLang="en-US" b="0" i="1" smtClean="0">
                          <a:solidFill>
                            <a:srgbClr val="FF0000"/>
                          </a:solidFill>
                          <a:latin typeface="Cambria Math" panose="02040503050406030204" pitchFamily="18" charset="0"/>
                        </a:rPr>
                        <m:t>=$8.36</m:t>
                      </m:r>
                      <m:r>
                        <m:rPr>
                          <m:sty m:val="p"/>
                        </m:rPr>
                        <a:rPr lang="tr-TR" altLang="en-US" b="0" i="0" smtClean="0">
                          <a:solidFill>
                            <a:srgbClr val="FF0000"/>
                          </a:solidFill>
                          <a:latin typeface="Cambria Math" panose="02040503050406030204" pitchFamily="18" charset="0"/>
                        </a:rPr>
                        <m:t>M</m:t>
                      </m:r>
                      <m:r>
                        <a:rPr lang="tr-TR" altLang="en-US" b="0" i="0" smtClean="0">
                          <a:solidFill>
                            <a:srgbClr val="FF0000"/>
                          </a:solidFill>
                          <a:latin typeface="Cambria Math" panose="02040503050406030204" pitchFamily="18" charset="0"/>
                        </a:rPr>
                        <m:t> </m:t>
                      </m:r>
                      <m:sSup>
                        <m:sSupPr>
                          <m:ctrlPr>
                            <a:rPr lang="tr-TR" altLang="en-US" b="0" i="1" smtClean="0">
                              <a:solidFill>
                                <a:srgbClr val="FF0000"/>
                              </a:solidFill>
                              <a:latin typeface="Cambria Math" panose="02040503050406030204" pitchFamily="18" charset="0"/>
                            </a:rPr>
                          </m:ctrlPr>
                        </m:sSupPr>
                        <m:e>
                          <m:d>
                            <m:dPr>
                              <m:ctrlPr>
                                <a:rPr lang="tr-TR" altLang="en-US" b="0" i="1" smtClean="0">
                                  <a:solidFill>
                                    <a:srgbClr val="FF0000"/>
                                  </a:solidFill>
                                  <a:latin typeface="Cambria Math" panose="02040503050406030204" pitchFamily="18" charset="0"/>
                                </a:rPr>
                              </m:ctrlPr>
                            </m:dPr>
                            <m:e>
                              <m:f>
                                <m:fPr>
                                  <m:ctrlPr>
                                    <a:rPr lang="tr-TR" altLang="en-US" b="0" i="1" smtClean="0">
                                      <a:solidFill>
                                        <a:srgbClr val="FF0000"/>
                                      </a:solidFill>
                                      <a:latin typeface="Cambria Math" panose="02040503050406030204" pitchFamily="18" charset="0"/>
                                    </a:rPr>
                                  </m:ctrlPr>
                                </m:fPr>
                                <m:num>
                                  <m:r>
                                    <a:rPr lang="tr-TR" altLang="en-US" b="0" i="1" smtClean="0">
                                      <a:solidFill>
                                        <a:srgbClr val="FF0000"/>
                                      </a:solidFill>
                                      <a:latin typeface="Cambria Math" panose="02040503050406030204" pitchFamily="18" charset="0"/>
                                    </a:rPr>
                                    <m:t>48</m:t>
                                  </m:r>
                                </m:num>
                                <m:den>
                                  <m:r>
                                    <a:rPr lang="tr-TR" altLang="en-US" b="0" i="1" smtClean="0">
                                      <a:solidFill>
                                        <a:srgbClr val="FF0000"/>
                                      </a:solidFill>
                                      <a:latin typeface="Cambria Math" panose="02040503050406030204" pitchFamily="18" charset="0"/>
                                    </a:rPr>
                                    <m:t>36</m:t>
                                  </m:r>
                                </m:den>
                              </m:f>
                            </m:e>
                          </m:d>
                        </m:e>
                        <m:sup>
                          <m:r>
                            <a:rPr lang="tr-TR" altLang="en-US" b="0" i="1" smtClean="0">
                              <a:solidFill>
                                <a:srgbClr val="FF0000"/>
                              </a:solidFill>
                              <a:latin typeface="Cambria Math" panose="02040503050406030204" pitchFamily="18" charset="0"/>
                            </a:rPr>
                            <m:t>0.82</m:t>
                          </m:r>
                        </m:sup>
                      </m:sSup>
                      <m:r>
                        <a:rPr lang="tr-TR" altLang="en-US" b="0" i="1" smtClean="0">
                          <a:solidFill>
                            <a:srgbClr val="FF0000"/>
                          </a:solidFill>
                          <a:latin typeface="Cambria Math" panose="02040503050406030204" pitchFamily="18" charset="0"/>
                        </a:rPr>
                        <m:t>=$10.58</m:t>
                      </m:r>
                      <m:r>
                        <m:rPr>
                          <m:sty m:val="p"/>
                        </m:rPr>
                        <a:rPr lang="tr-TR" altLang="en-US" b="0" i="0" smtClean="0">
                          <a:solidFill>
                            <a:srgbClr val="FF0000"/>
                          </a:solidFill>
                          <a:latin typeface="Cambria Math" panose="02040503050406030204" pitchFamily="18" charset="0"/>
                        </a:rPr>
                        <m:t>M</m:t>
                      </m:r>
                    </m:oMath>
                  </m:oMathPara>
                </a14:m>
                <a:endParaRPr lang="tr-TR" altLang="en-US" dirty="0">
                  <a:solidFill>
                    <a:srgbClr val="FF0000"/>
                  </a:solidFill>
                </a:endParaRPr>
              </a:p>
              <a:p>
                <a:pPr marL="0" indent="0">
                  <a:buNone/>
                </a:pPr>
                <a:endParaRPr lang="en-US"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932157"/>
                <a:ext cx="10515600" cy="4351338"/>
              </a:xfrm>
              <a:blipFill>
                <a:blip r:embed="rId2"/>
                <a:stretch>
                  <a:fillRect l="-1217"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44</a:t>
            </a:fld>
            <a:endParaRPr lang="en-GB"/>
          </a:p>
        </p:txBody>
      </p:sp>
    </p:spTree>
    <p:extLst>
      <p:ext uri="{BB962C8B-B14F-4D97-AF65-F5344CB8AC3E}">
        <p14:creationId xmlns:p14="http://schemas.microsoft.com/office/powerpoint/2010/main" val="4041864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4595191" cy="4734201"/>
          </a:xfrm>
        </p:spPr>
        <p:txBody>
          <a:bodyPr>
            <a:normAutofit/>
          </a:bodyPr>
          <a:lstStyle/>
          <a:p>
            <a:r>
              <a:rPr lang="en-US" dirty="0"/>
              <a:t>A </a:t>
            </a:r>
            <a:r>
              <a:rPr lang="en-US" i="1" dirty="0"/>
              <a:t>learning curve </a:t>
            </a:r>
            <a:r>
              <a:rPr lang="en-US" dirty="0"/>
              <a:t>reflects increased efficiency and performance with</a:t>
            </a:r>
            <a:br>
              <a:rPr lang="en-US" dirty="0"/>
            </a:br>
            <a:r>
              <a:rPr lang="en-US" dirty="0"/>
              <a:t>repetitive production of a good or service.</a:t>
            </a:r>
          </a:p>
          <a:p>
            <a:r>
              <a:rPr lang="en-US" dirty="0"/>
              <a:t>The concept is that some input resources decrease, on a per output-unit basis, as the number of units produced increases. </a:t>
            </a:r>
            <a:br>
              <a:rPr lang="en-US" dirty="0"/>
            </a:br>
            <a:endParaRPr lang="en-GB" dirty="0"/>
          </a:p>
        </p:txBody>
      </p:sp>
      <p:sp>
        <p:nvSpPr>
          <p:cNvPr id="5" name="Title 1"/>
          <p:cNvSpPr>
            <a:spLocks noGrp="1"/>
          </p:cNvSpPr>
          <p:nvPr>
            <p:ph type="title"/>
          </p:nvPr>
        </p:nvSpPr>
        <p:spPr/>
        <p:txBody>
          <a:bodyPr/>
          <a:lstStyle/>
          <a:p>
            <a:r>
              <a:rPr lang="en-GB" sz="2800" i="1" dirty="0"/>
              <a:t>Parametric Cost Estimating</a:t>
            </a:r>
            <a:br>
              <a:rPr lang="en-GB" dirty="0"/>
            </a:br>
            <a:r>
              <a:rPr lang="en-GB" dirty="0"/>
              <a:t>Learning and Improvement</a:t>
            </a:r>
          </a:p>
        </p:txBody>
      </p:sp>
      <p:pic>
        <p:nvPicPr>
          <p:cNvPr id="5122" name="Picture 2" descr="https://hsimonis.files.wordpress.com/2010/07/learning-curve-aircraft-manufactu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5183" y="1825624"/>
            <a:ext cx="5804766" cy="340953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GB"/>
              <a:t>U. Mahir Yıldırım</a:t>
            </a:r>
          </a:p>
        </p:txBody>
      </p:sp>
      <p:sp>
        <p:nvSpPr>
          <p:cNvPr id="4" name="Slide Number Placeholder 3"/>
          <p:cNvSpPr>
            <a:spLocks noGrp="1"/>
          </p:cNvSpPr>
          <p:nvPr>
            <p:ph type="sldNum" sz="quarter" idx="12"/>
          </p:nvPr>
        </p:nvSpPr>
        <p:spPr/>
        <p:txBody>
          <a:bodyPr/>
          <a:lstStyle/>
          <a:p>
            <a:fld id="{1AE36F40-6EB3-4B30-9BDC-3E3CF0A1C0BC}" type="slidenum">
              <a:rPr lang="en-GB" smtClean="0"/>
              <a:t>45</a:t>
            </a:fld>
            <a:endParaRPr lang="en-GB"/>
          </a:p>
        </p:txBody>
      </p:sp>
    </p:spTree>
    <p:extLst>
      <p:ext uri="{BB962C8B-B14F-4D97-AF65-F5344CB8AC3E}">
        <p14:creationId xmlns:p14="http://schemas.microsoft.com/office/powerpoint/2010/main" val="184330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i="1" dirty="0"/>
              <a:t>Parametric Cost Estimating</a:t>
            </a:r>
            <a:br>
              <a:rPr lang="en-GB" dirty="0"/>
            </a:br>
            <a:r>
              <a:rPr lang="en-GB" dirty="0"/>
              <a:t>Learning Curve</a:t>
            </a:r>
          </a:p>
        </p:txBody>
      </p:sp>
      <p:sp>
        <p:nvSpPr>
          <p:cNvPr id="3" name="Content Placeholder 2"/>
          <p:cNvSpPr>
            <a:spLocks noGrp="1"/>
          </p:cNvSpPr>
          <p:nvPr>
            <p:ph idx="1"/>
          </p:nvPr>
        </p:nvSpPr>
        <p:spPr/>
        <p:txBody>
          <a:bodyPr/>
          <a:lstStyle/>
          <a:p>
            <a:r>
              <a:rPr lang="en-US" dirty="0"/>
              <a:t>Most learning curves assume a constant percentage reduction occurs as the number of units produced is doubled</a:t>
            </a:r>
          </a:p>
          <a:p>
            <a:pPr marL="0" indent="0">
              <a:buNone/>
            </a:pPr>
            <a:br>
              <a:rPr lang="en-US" dirty="0"/>
            </a:br>
            <a:endParaRPr lang="en-GB" dirty="0"/>
          </a:p>
        </p:txBody>
      </p:sp>
      <p:pic>
        <p:nvPicPr>
          <p:cNvPr id="4" name="Picture 3"/>
          <p:cNvPicPr>
            <a:picLocks noChangeAspect="1"/>
          </p:cNvPicPr>
          <p:nvPr/>
        </p:nvPicPr>
        <p:blipFill>
          <a:blip r:embed="rId2"/>
          <a:stretch>
            <a:fillRect/>
          </a:stretch>
        </p:blipFill>
        <p:spPr>
          <a:xfrm>
            <a:off x="2612749" y="2719048"/>
            <a:ext cx="7394852" cy="2971828"/>
          </a:xfrm>
          <a:prstGeom prst="rect">
            <a:avLst/>
          </a:prstGeom>
        </p:spPr>
      </p:pic>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46</a:t>
            </a:fld>
            <a:endParaRPr lang="en-GB"/>
          </a:p>
        </p:txBody>
      </p:sp>
    </p:spTree>
    <p:extLst>
      <p:ext uri="{BB962C8B-B14F-4D97-AF65-F5344CB8AC3E}">
        <p14:creationId xmlns:p14="http://schemas.microsoft.com/office/powerpoint/2010/main" val="500326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GB" sz="2800" i="1" dirty="0"/>
              <a:t>Learning and Improvement</a:t>
            </a:r>
          </a:p>
        </p:txBody>
      </p:sp>
      <p:sp>
        <p:nvSpPr>
          <p:cNvPr id="3" name="Content Placeholder 2"/>
          <p:cNvSpPr>
            <a:spLocks noGrp="1"/>
          </p:cNvSpPr>
          <p:nvPr>
            <p:ph idx="1"/>
          </p:nvPr>
        </p:nvSpPr>
        <p:spPr/>
        <p:txBody>
          <a:bodyPr/>
          <a:lstStyle/>
          <a:p>
            <a:r>
              <a:rPr lang="en-US" dirty="0"/>
              <a:t>Assume the first unit of production required 3 hours time for assembly. The learning rate is 75%. Find </a:t>
            </a:r>
          </a:p>
          <a:p>
            <a:pPr marL="971550" lvl="1" indent="-514350">
              <a:buFont typeface="+mj-lt"/>
              <a:buAutoNum type="alphaLcParenR"/>
            </a:pPr>
            <a:r>
              <a:rPr lang="en-US" dirty="0"/>
              <a:t>the time to assemble the 8</a:t>
            </a:r>
            <a:r>
              <a:rPr lang="en-US" baseline="30000" dirty="0"/>
              <a:t>th</a:t>
            </a:r>
            <a:r>
              <a:rPr lang="en-US" dirty="0"/>
              <a:t> unit, and </a:t>
            </a:r>
          </a:p>
          <a:p>
            <a:pPr marL="971550" lvl="1" indent="-514350">
              <a:buFont typeface="+mj-lt"/>
              <a:buAutoNum type="alphaLcParenR"/>
            </a:pPr>
            <a:r>
              <a:rPr lang="en-US" dirty="0"/>
              <a:t>the time needed to assemble the first 6 units. </a:t>
            </a:r>
            <a:endParaRPr lang="en-GB" dirty="0"/>
          </a:p>
        </p:txBody>
      </p:sp>
      <p:pic>
        <p:nvPicPr>
          <p:cNvPr id="5" name="Picture 4"/>
          <p:cNvPicPr>
            <a:picLocks noChangeAspect="1"/>
          </p:cNvPicPr>
          <p:nvPr/>
        </p:nvPicPr>
        <p:blipFill>
          <a:blip r:embed="rId2"/>
          <a:stretch>
            <a:fillRect/>
          </a:stretch>
        </p:blipFill>
        <p:spPr>
          <a:xfrm>
            <a:off x="1896304" y="3645694"/>
            <a:ext cx="3257550" cy="1581150"/>
          </a:xfrm>
          <a:prstGeom prst="rect">
            <a:avLst/>
          </a:prstGeom>
        </p:spPr>
      </p:pic>
      <p:pic>
        <p:nvPicPr>
          <p:cNvPr id="6" name="Picture 5"/>
          <p:cNvPicPr>
            <a:picLocks noChangeAspect="1"/>
          </p:cNvPicPr>
          <p:nvPr/>
        </p:nvPicPr>
        <p:blipFill>
          <a:blip r:embed="rId3"/>
          <a:stretch>
            <a:fillRect/>
          </a:stretch>
        </p:blipFill>
        <p:spPr>
          <a:xfrm>
            <a:off x="5849592" y="3645694"/>
            <a:ext cx="3752850" cy="2000250"/>
          </a:xfrm>
          <a:prstGeom prst="rect">
            <a:avLst/>
          </a:prstGeom>
        </p:spPr>
      </p:pic>
      <p:sp>
        <p:nvSpPr>
          <p:cNvPr id="4" name="Footer Placeholder 3"/>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47</a:t>
            </a:fld>
            <a:endParaRPr lang="en-GB"/>
          </a:p>
        </p:txBody>
      </p:sp>
    </p:spTree>
    <p:extLst>
      <p:ext uri="{BB962C8B-B14F-4D97-AF65-F5344CB8AC3E}">
        <p14:creationId xmlns:p14="http://schemas.microsoft.com/office/powerpoint/2010/main" val="49164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2800" i="1" dirty="0"/>
              <a:t>Parametric Cost Estimating</a:t>
            </a:r>
            <a:br>
              <a:rPr lang="en-GB" dirty="0"/>
            </a:br>
            <a:r>
              <a:rPr lang="en-US" dirty="0"/>
              <a:t>Developing a Cost Estimating Relationship (CER)</a:t>
            </a:r>
            <a:endParaRPr lang="en-GB" dirty="0"/>
          </a:p>
        </p:txBody>
      </p:sp>
      <p:sp>
        <p:nvSpPr>
          <p:cNvPr id="3" name="Content Placeholder 2"/>
          <p:cNvSpPr>
            <a:spLocks noGrp="1"/>
          </p:cNvSpPr>
          <p:nvPr>
            <p:ph idx="1"/>
          </p:nvPr>
        </p:nvSpPr>
        <p:spPr/>
        <p:txBody>
          <a:bodyPr/>
          <a:lstStyle/>
          <a:p>
            <a:r>
              <a:rPr lang="en-US" sz="2400" dirty="0"/>
              <a:t>A cost estimating relationship (CER) describes the cost of a project as a function of design variables</a:t>
            </a:r>
          </a:p>
          <a:p>
            <a:r>
              <a:rPr lang="en-US" sz="2400" dirty="0"/>
              <a:t>There are four basic steps in developing a CER.</a:t>
            </a:r>
          </a:p>
          <a:p>
            <a:pPr lvl="1"/>
            <a:r>
              <a:rPr lang="en-US" sz="2000" dirty="0"/>
              <a:t>Problem definition</a:t>
            </a:r>
          </a:p>
          <a:p>
            <a:pPr lvl="1"/>
            <a:r>
              <a:rPr lang="en-US" sz="2000" dirty="0"/>
              <a:t>Data collection and normalization</a:t>
            </a:r>
          </a:p>
          <a:p>
            <a:pPr lvl="1"/>
            <a:r>
              <a:rPr lang="en-US" sz="2000" dirty="0"/>
              <a:t>CER equation development</a:t>
            </a:r>
          </a:p>
          <a:p>
            <a:pPr lvl="1"/>
            <a:r>
              <a:rPr lang="en-US" sz="2000" dirty="0"/>
              <a:t>Model validation and documentation </a:t>
            </a:r>
            <a:br>
              <a:rPr lang="en-US" dirty="0"/>
            </a:br>
            <a:endParaRPr lang="en-GB" dirty="0"/>
          </a:p>
        </p:txBody>
      </p:sp>
      <p:pic>
        <p:nvPicPr>
          <p:cNvPr id="5" name="Picture 4"/>
          <p:cNvPicPr>
            <a:picLocks noChangeAspect="1"/>
          </p:cNvPicPr>
          <p:nvPr/>
        </p:nvPicPr>
        <p:blipFill>
          <a:blip r:embed="rId2"/>
          <a:stretch>
            <a:fillRect/>
          </a:stretch>
        </p:blipFill>
        <p:spPr>
          <a:xfrm>
            <a:off x="4950101" y="4432403"/>
            <a:ext cx="6406598" cy="1834254"/>
          </a:xfrm>
          <a:prstGeom prst="rect">
            <a:avLst/>
          </a:prstGeom>
        </p:spPr>
      </p:pic>
      <p:sp>
        <p:nvSpPr>
          <p:cNvPr id="4" name="Footer Placeholder 3"/>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48</a:t>
            </a:fld>
            <a:endParaRPr lang="en-GB"/>
          </a:p>
        </p:txBody>
      </p:sp>
    </p:spTree>
    <p:extLst>
      <p:ext uri="{BB962C8B-B14F-4D97-AF65-F5344CB8AC3E}">
        <p14:creationId xmlns:p14="http://schemas.microsoft.com/office/powerpoint/2010/main" val="279966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a:solidFill>
                  <a:schemeClr val="tx1"/>
                </a:solidFill>
              </a:rPr>
              <a:t>End of Chapter 3</a:t>
            </a:r>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49</a:t>
            </a:fld>
            <a:endParaRPr lang="en-GB"/>
          </a:p>
        </p:txBody>
      </p:sp>
    </p:spTree>
    <p:extLst>
      <p:ext uri="{BB962C8B-B14F-4D97-AF65-F5344CB8AC3E}">
        <p14:creationId xmlns:p14="http://schemas.microsoft.com/office/powerpoint/2010/main" val="213409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of cost estimating are used for a variety of purposes</a:t>
            </a:r>
            <a:endParaRPr lang="en-GB" dirty="0"/>
          </a:p>
        </p:txBody>
      </p:sp>
      <p:sp>
        <p:nvSpPr>
          <p:cNvPr id="3" name="Content Placeholder 2"/>
          <p:cNvSpPr>
            <a:spLocks noGrp="1"/>
          </p:cNvSpPr>
          <p:nvPr>
            <p:ph idx="1"/>
          </p:nvPr>
        </p:nvSpPr>
        <p:spPr/>
        <p:txBody>
          <a:bodyPr/>
          <a:lstStyle/>
          <a:p>
            <a:r>
              <a:rPr lang="en-US" dirty="0"/>
              <a:t>Setting selling prices for quoting, bidding, or evaluating contracts.</a:t>
            </a:r>
          </a:p>
          <a:p>
            <a:r>
              <a:rPr lang="en-US" dirty="0"/>
              <a:t>Determining if a proposed product can be made and distributed at a profit. </a:t>
            </a:r>
          </a:p>
          <a:p>
            <a:r>
              <a:rPr lang="en-US" dirty="0"/>
              <a:t>Evaluating how much capital can be justified for changes and improvements. </a:t>
            </a:r>
          </a:p>
          <a:p>
            <a:r>
              <a:rPr lang="en-US" dirty="0"/>
              <a:t>Setting benchmarks for productivity improvement programs </a:t>
            </a:r>
            <a:br>
              <a:rPr lang="en-US" dirty="0"/>
            </a:b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5</a:t>
            </a:fld>
            <a:endParaRPr lang="en-GB"/>
          </a:p>
        </p:txBody>
      </p:sp>
    </p:spTree>
    <p:extLst>
      <p:ext uri="{BB962C8B-B14F-4D97-AF65-F5344CB8AC3E}">
        <p14:creationId xmlns:p14="http://schemas.microsoft.com/office/powerpoint/2010/main" val="340667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1121571" cy="4649066"/>
          </a:xfrm>
        </p:spPr>
        <p:txBody>
          <a:bodyPr>
            <a:normAutofit fontScale="92500"/>
          </a:bodyPr>
          <a:lstStyle/>
          <a:p>
            <a:r>
              <a:rPr lang="en-US" dirty="0"/>
              <a:t>The top-down approach </a:t>
            </a:r>
          </a:p>
          <a:p>
            <a:pPr lvl="1"/>
            <a:r>
              <a:rPr lang="en-US" dirty="0"/>
              <a:t>Top-down uses historical data from similar projects. It is best used when alternatives are still being developed and refined.</a:t>
            </a:r>
          </a:p>
          <a:p>
            <a:pPr lvl="1"/>
            <a:r>
              <a:rPr lang="en-US" dirty="0"/>
              <a:t>Focuses on “what </a:t>
            </a:r>
            <a:r>
              <a:rPr lang="en-US" i="1" dirty="0"/>
              <a:t>should </a:t>
            </a:r>
            <a:r>
              <a:rPr lang="en-US" dirty="0"/>
              <a:t>the product cost” instead of “what d</a:t>
            </a:r>
            <a:r>
              <a:rPr lang="en-US" i="1" dirty="0"/>
              <a:t>oes </a:t>
            </a:r>
            <a:r>
              <a:rPr lang="en-US" dirty="0"/>
              <a:t>the product cost,” with the aim of designing costs out of products before they enter the manufacturing process. Costs are viewed as an input to the design process.</a:t>
            </a:r>
          </a:p>
          <a:p>
            <a:r>
              <a:rPr lang="en-US" dirty="0"/>
              <a:t>The bottom-up approach </a:t>
            </a:r>
          </a:p>
          <a:p>
            <a:pPr lvl="1"/>
            <a:r>
              <a:rPr lang="en-US" dirty="0"/>
              <a:t>a more detailed method of cost estimating. Usually works best when the detail concerning the desired output (a product or a service) has been defined and clarified. </a:t>
            </a:r>
          </a:p>
          <a:p>
            <a:pPr lvl="1"/>
            <a:r>
              <a:rPr lang="en-US" dirty="0"/>
              <a:t>breaks down a project into small, manageable units and estimates their economic consequences. </a:t>
            </a:r>
          </a:p>
          <a:p>
            <a:pPr lvl="1"/>
            <a:r>
              <a:rPr lang="en-US" dirty="0"/>
              <a:t>commonly used to make decisions about what to produce and how to price products </a:t>
            </a:r>
            <a:br>
              <a:rPr lang="en-US" dirty="0"/>
            </a:br>
            <a:endParaRPr lang="en-GB" dirty="0"/>
          </a:p>
        </p:txBody>
      </p:sp>
      <p:sp>
        <p:nvSpPr>
          <p:cNvPr id="6" name="Title 1"/>
          <p:cNvSpPr>
            <a:spLocks noGrp="1"/>
          </p:cNvSpPr>
          <p:nvPr>
            <p:ph type="title"/>
          </p:nvPr>
        </p:nvSpPr>
        <p:spPr>
          <a:xfrm>
            <a:off x="838200" y="365125"/>
            <a:ext cx="10515600" cy="1325563"/>
          </a:xfrm>
        </p:spPr>
        <p:txBody>
          <a:bodyPr>
            <a:normAutofit/>
          </a:bodyPr>
          <a:lstStyle/>
          <a:p>
            <a:r>
              <a:rPr lang="en-GB" dirty="0"/>
              <a:t>Cost Estimating</a:t>
            </a:r>
            <a:br>
              <a:rPr lang="en-GB" dirty="0"/>
            </a:br>
            <a:r>
              <a:rPr lang="en-GB" sz="2800" i="1" dirty="0"/>
              <a:t>2 fundamental approaches </a:t>
            </a:r>
          </a:p>
        </p:txBody>
      </p:sp>
      <p:sp>
        <p:nvSpPr>
          <p:cNvPr id="2" name="Footer Placeholder 1"/>
          <p:cNvSpPr>
            <a:spLocks noGrp="1"/>
          </p:cNvSpPr>
          <p:nvPr>
            <p:ph type="ftr" sz="quarter" idx="11"/>
          </p:nvPr>
        </p:nvSpPr>
        <p:spPr/>
        <p:txBody>
          <a:bodyPr/>
          <a:lstStyle/>
          <a:p>
            <a:r>
              <a:rPr lang="en-GB"/>
              <a:t>U. Mahir Yıldırım</a:t>
            </a:r>
          </a:p>
        </p:txBody>
      </p:sp>
      <p:sp>
        <p:nvSpPr>
          <p:cNvPr id="4" name="Slide Number Placeholder 3"/>
          <p:cNvSpPr>
            <a:spLocks noGrp="1"/>
          </p:cNvSpPr>
          <p:nvPr>
            <p:ph type="sldNum" sz="quarter" idx="12"/>
          </p:nvPr>
        </p:nvSpPr>
        <p:spPr/>
        <p:txBody>
          <a:bodyPr/>
          <a:lstStyle/>
          <a:p>
            <a:fld id="{1AE36F40-6EB3-4B30-9BDC-3E3CF0A1C0BC}" type="slidenum">
              <a:rPr lang="en-GB" smtClean="0"/>
              <a:t>6</a:t>
            </a:fld>
            <a:endParaRPr lang="en-GB"/>
          </a:p>
        </p:txBody>
      </p:sp>
    </p:spTree>
    <p:extLst>
      <p:ext uri="{BB962C8B-B14F-4D97-AF65-F5344CB8AC3E}">
        <p14:creationId xmlns:p14="http://schemas.microsoft.com/office/powerpoint/2010/main" val="231861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br>
              <a:rPr lang="en-GB" dirty="0"/>
            </a:br>
            <a:r>
              <a:rPr lang="en-US" sz="2800" i="1" dirty="0"/>
              <a:t>Estimating the Cost of a College Degree - top-down approach </a:t>
            </a:r>
            <a:endParaRPr lang="en-GB" sz="2800" i="1" dirty="0"/>
          </a:p>
        </p:txBody>
      </p:sp>
      <p:sp>
        <p:nvSpPr>
          <p:cNvPr id="3" name="Content Placeholder 2"/>
          <p:cNvSpPr>
            <a:spLocks noGrp="1"/>
          </p:cNvSpPr>
          <p:nvPr>
            <p:ph idx="1"/>
          </p:nvPr>
        </p:nvSpPr>
        <p:spPr/>
        <p:txBody>
          <a:bodyPr>
            <a:normAutofit fontScale="92500" lnSpcReduction="20000"/>
          </a:bodyPr>
          <a:lstStyle/>
          <a:p>
            <a:r>
              <a:rPr lang="en-US" dirty="0"/>
              <a:t>Forecast the expense of getting a Bachelor of Science (B.S.) from the university you are attending. </a:t>
            </a:r>
          </a:p>
          <a:p>
            <a:r>
              <a:rPr lang="en-US" dirty="0"/>
              <a:t>A top-down approach would take the published cost of a four-year degree at the same (or a similar) university and adjust it for inflation and extraordinary items that an incoming student might encounter.</a:t>
            </a:r>
          </a:p>
          <a:p>
            <a:r>
              <a:rPr lang="en-US" dirty="0"/>
              <a:t>For example, suppose that the published cost of attending your university is $15,750 for the current year. </a:t>
            </a:r>
          </a:p>
          <a:p>
            <a:r>
              <a:rPr lang="en-US" dirty="0"/>
              <a:t>This figure is anticipated to increase at the rate of 6% per year and includes fulltime tuition and fees, university housing, and a weekly meal plan. </a:t>
            </a:r>
          </a:p>
          <a:p>
            <a:r>
              <a:rPr lang="en-US" dirty="0"/>
              <a:t>Not included are the costs of books, supplies, and other personal expenses. For our initial estimate, these “other” expenses are assumed to remain constant at $5,000 per year. </a:t>
            </a:r>
            <a:br>
              <a:rPr lang="en-US" dirty="0"/>
            </a:br>
            <a:endParaRPr lang="en-GB" dirty="0"/>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7</a:t>
            </a:fld>
            <a:endParaRPr lang="en-GB"/>
          </a:p>
        </p:txBody>
      </p:sp>
    </p:spTree>
    <p:extLst>
      <p:ext uri="{BB962C8B-B14F-4D97-AF65-F5344CB8AC3E}">
        <p14:creationId xmlns:p14="http://schemas.microsoft.com/office/powerpoint/2010/main" val="409805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br>
              <a:rPr lang="en-GB" dirty="0"/>
            </a:br>
            <a:r>
              <a:rPr lang="en-US" sz="2800" i="1" dirty="0"/>
              <a:t>Estimating the Cost of a College Degree - top-down approach (cont’d)</a:t>
            </a:r>
            <a:endParaRPr lang="en-GB" sz="2800" i="1" dirty="0"/>
          </a:p>
        </p:txBody>
      </p:sp>
      <p:sp>
        <p:nvSpPr>
          <p:cNvPr id="3" name="Content Placeholder 2"/>
          <p:cNvSpPr>
            <a:spLocks noGrp="1"/>
          </p:cNvSpPr>
          <p:nvPr>
            <p:ph idx="1"/>
          </p:nvPr>
        </p:nvSpPr>
        <p:spPr/>
        <p:txBody>
          <a:bodyPr>
            <a:normAutofit/>
          </a:bodyPr>
          <a:lstStyle/>
          <a:p>
            <a:r>
              <a:rPr lang="en-US" sz="2400" dirty="0"/>
              <a:t>The total estimated cost for four years </a:t>
            </a:r>
          </a:p>
          <a:p>
            <a:r>
              <a:rPr lang="en-US" sz="2400" dirty="0"/>
              <a:t>Adjust the published cost for inflation each year and add in the cost of “other” expenses </a:t>
            </a:r>
            <a:br>
              <a:rPr lang="en-US" sz="2400" dirty="0"/>
            </a:br>
            <a:br>
              <a:rPr lang="en-US" sz="2400" dirty="0"/>
            </a:br>
            <a:endParaRPr lang="en-GB" sz="2400" dirty="0"/>
          </a:p>
        </p:txBody>
      </p:sp>
      <p:pic>
        <p:nvPicPr>
          <p:cNvPr id="4" name="Picture 3"/>
          <p:cNvPicPr>
            <a:picLocks noChangeAspect="1"/>
          </p:cNvPicPr>
          <p:nvPr/>
        </p:nvPicPr>
        <p:blipFill>
          <a:blip r:embed="rId2"/>
          <a:stretch>
            <a:fillRect/>
          </a:stretch>
        </p:blipFill>
        <p:spPr>
          <a:xfrm>
            <a:off x="2218909" y="3043380"/>
            <a:ext cx="7550982" cy="2710876"/>
          </a:xfrm>
          <a:prstGeom prst="rect">
            <a:avLst/>
          </a:prstGeom>
        </p:spPr>
      </p:pic>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8</a:t>
            </a:fld>
            <a:endParaRPr lang="en-GB"/>
          </a:p>
        </p:txBody>
      </p:sp>
    </p:spTree>
    <p:extLst>
      <p:ext uri="{BB962C8B-B14F-4D97-AF65-F5344CB8AC3E}">
        <p14:creationId xmlns:p14="http://schemas.microsoft.com/office/powerpoint/2010/main" val="3530458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p:txBody>
          <a:bodyPr/>
          <a:lstStyle/>
          <a:p>
            <a:r>
              <a:rPr lang="en-GB" dirty="0"/>
              <a:t>U. Mahir Yıldırım</a:t>
            </a:r>
          </a:p>
        </p:txBody>
      </p:sp>
      <p:sp>
        <p:nvSpPr>
          <p:cNvPr id="2" name="Title 1"/>
          <p:cNvSpPr>
            <a:spLocks noGrp="1"/>
          </p:cNvSpPr>
          <p:nvPr>
            <p:ph type="title"/>
          </p:nvPr>
        </p:nvSpPr>
        <p:spPr/>
        <p:txBody>
          <a:bodyPr>
            <a:normAutofit/>
          </a:bodyPr>
          <a:lstStyle/>
          <a:p>
            <a:r>
              <a:rPr lang="en-GB" dirty="0"/>
              <a:t>Example</a:t>
            </a:r>
            <a:br>
              <a:rPr lang="en-GB" dirty="0"/>
            </a:br>
            <a:r>
              <a:rPr lang="en-US" sz="2800" i="1" dirty="0"/>
              <a:t>Estimating the Cost of a College Degree – bottom-up approach </a:t>
            </a:r>
            <a:endParaRPr lang="en-GB" sz="2800" i="1" dirty="0"/>
          </a:p>
        </p:txBody>
      </p:sp>
      <p:sp>
        <p:nvSpPr>
          <p:cNvPr id="3" name="Content Placeholder 2"/>
          <p:cNvSpPr>
            <a:spLocks noGrp="1"/>
          </p:cNvSpPr>
          <p:nvPr>
            <p:ph idx="1"/>
          </p:nvPr>
        </p:nvSpPr>
        <p:spPr>
          <a:xfrm>
            <a:off x="838200" y="1816388"/>
            <a:ext cx="10515600" cy="4351338"/>
          </a:xfrm>
        </p:spPr>
        <p:txBody>
          <a:bodyPr>
            <a:normAutofit/>
          </a:bodyPr>
          <a:lstStyle/>
          <a:p>
            <a:r>
              <a:rPr lang="en-US" dirty="0"/>
              <a:t>First break down anticipated expenses into the typical categories </a:t>
            </a:r>
            <a:br>
              <a:rPr lang="en-US" dirty="0"/>
            </a:br>
            <a:br>
              <a:rPr lang="en-US" dirty="0"/>
            </a:br>
            <a:endParaRPr lang="en-GB" dirty="0"/>
          </a:p>
        </p:txBody>
      </p:sp>
      <p:pic>
        <p:nvPicPr>
          <p:cNvPr id="4" name="Picture 3"/>
          <p:cNvPicPr>
            <a:picLocks noChangeAspect="1"/>
          </p:cNvPicPr>
          <p:nvPr/>
        </p:nvPicPr>
        <p:blipFill>
          <a:blip r:embed="rId2"/>
          <a:stretch>
            <a:fillRect/>
          </a:stretch>
        </p:blipFill>
        <p:spPr>
          <a:xfrm>
            <a:off x="1929823" y="2299855"/>
            <a:ext cx="7787613" cy="4483532"/>
          </a:xfrm>
          <a:prstGeom prst="rect">
            <a:avLst/>
          </a:prstGeom>
        </p:spPr>
      </p:pic>
      <p:sp>
        <p:nvSpPr>
          <p:cNvPr id="5" name="Rectangle 4"/>
          <p:cNvSpPr/>
          <p:nvPr/>
        </p:nvSpPr>
        <p:spPr>
          <a:xfrm>
            <a:off x="3066472" y="4387850"/>
            <a:ext cx="562553" cy="209550"/>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2016</a:t>
            </a:r>
          </a:p>
        </p:txBody>
      </p:sp>
      <p:sp>
        <p:nvSpPr>
          <p:cNvPr id="6" name="Rectangle 5"/>
          <p:cNvSpPr/>
          <p:nvPr/>
        </p:nvSpPr>
        <p:spPr>
          <a:xfrm>
            <a:off x="3222047" y="4041342"/>
            <a:ext cx="562553" cy="209550"/>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2017</a:t>
            </a:r>
          </a:p>
        </p:txBody>
      </p:sp>
      <p:sp>
        <p:nvSpPr>
          <p:cNvPr id="7" name="Rectangle 6"/>
          <p:cNvSpPr/>
          <p:nvPr/>
        </p:nvSpPr>
        <p:spPr>
          <a:xfrm>
            <a:off x="3412547" y="3700751"/>
            <a:ext cx="562553" cy="209550"/>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2018</a:t>
            </a:r>
          </a:p>
        </p:txBody>
      </p:sp>
      <p:sp>
        <p:nvSpPr>
          <p:cNvPr id="8" name="Rectangle 7"/>
          <p:cNvSpPr/>
          <p:nvPr/>
        </p:nvSpPr>
        <p:spPr>
          <a:xfrm>
            <a:off x="3574472" y="3353377"/>
            <a:ext cx="562553" cy="209550"/>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2019</a:t>
            </a:r>
          </a:p>
        </p:txBody>
      </p:sp>
      <p:sp>
        <p:nvSpPr>
          <p:cNvPr id="10" name="Slide Number Placeholder 9"/>
          <p:cNvSpPr>
            <a:spLocks noGrp="1"/>
          </p:cNvSpPr>
          <p:nvPr>
            <p:ph type="sldNum" sz="quarter" idx="12"/>
          </p:nvPr>
        </p:nvSpPr>
        <p:spPr/>
        <p:txBody>
          <a:bodyPr/>
          <a:lstStyle/>
          <a:p>
            <a:fld id="{1AE36F40-6EB3-4B30-9BDC-3E3CF0A1C0BC}" type="slidenum">
              <a:rPr lang="en-GB" smtClean="0"/>
              <a:t>9</a:t>
            </a:fld>
            <a:endParaRPr lang="en-GB"/>
          </a:p>
        </p:txBody>
      </p:sp>
    </p:spTree>
    <p:extLst>
      <p:ext uri="{BB962C8B-B14F-4D97-AF65-F5344CB8AC3E}">
        <p14:creationId xmlns:p14="http://schemas.microsoft.com/office/powerpoint/2010/main" val="1465018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TotalTime>
  <Words>2501</Words>
  <Application>Microsoft Office PowerPoint</Application>
  <PresentationFormat>Widescreen</PresentationFormat>
  <Paragraphs>326</Paragraphs>
  <Slides>49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Cambria Math</vt:lpstr>
      <vt:lpstr>Times New Roman</vt:lpstr>
      <vt:lpstr>Office Theme</vt:lpstr>
      <vt:lpstr>IE 260 – ENGINEERING ECONOMY  Chapter 3 Cost Estimation Techniques</vt:lpstr>
      <vt:lpstr>Chapter 3</vt:lpstr>
      <vt:lpstr>Introduction</vt:lpstr>
      <vt:lpstr>Development of prospective outcomes</vt:lpstr>
      <vt:lpstr>Results of cost estimating are used for a variety of purposes</vt:lpstr>
      <vt:lpstr>Cost Estimating 2 fundamental approaches </vt:lpstr>
      <vt:lpstr>Example Estimating the Cost of a College Degree - top-down approach </vt:lpstr>
      <vt:lpstr>Example Estimating the Cost of a College Degree - top-down approach (cont’d)</vt:lpstr>
      <vt:lpstr>Example Estimating the Cost of a College Degree – bottom-up approach </vt:lpstr>
      <vt:lpstr>The Integrated Cost Estimation Approach 3 basic components</vt:lpstr>
      <vt:lpstr>The Work Breakdown Structure (WBS)</vt:lpstr>
      <vt:lpstr>The Work Breakdown Structure (WBS) (cont’d)</vt:lpstr>
      <vt:lpstr>Solution A WBS for a Construction Project</vt:lpstr>
      <vt:lpstr>The Cost and Revenue Structure</vt:lpstr>
      <vt:lpstr>Estimating</vt:lpstr>
      <vt:lpstr>Cost and revenue estimates</vt:lpstr>
      <vt:lpstr>Accuracy of the estimates</vt:lpstr>
      <vt:lpstr>Sources of Estimating Data</vt:lpstr>
      <vt:lpstr>Estimating Techniques (Models)</vt:lpstr>
      <vt:lpstr>Estimating Techniques (Models) Indexes</vt:lpstr>
      <vt:lpstr>Estimating Techniques (Models) Indexes (cont’d)</vt:lpstr>
      <vt:lpstr>Example Indexing the Cost of a New Boiler</vt:lpstr>
      <vt:lpstr>PowerPoint Presentation</vt:lpstr>
      <vt:lpstr>Example Indexing the Cost of a New Boiler</vt:lpstr>
      <vt:lpstr>An index example from Turkey?</vt:lpstr>
      <vt:lpstr>Estimating Techniques (Models) Indexes (cont’d)</vt:lpstr>
      <vt:lpstr>Example  Weighted Index for Gasoline Cost</vt:lpstr>
      <vt:lpstr>Solution Weighted Index for Gasoline Cost</vt:lpstr>
      <vt:lpstr>Comparing countries using indexes?</vt:lpstr>
      <vt:lpstr>Big-Mac Index</vt:lpstr>
      <vt:lpstr>Example Big-Mac Index</vt:lpstr>
      <vt:lpstr>Example Comparing the minimum wage across Europe using the price of a Big Mac</vt:lpstr>
      <vt:lpstr>Estimating Techniques (Models) Unit technique</vt:lpstr>
      <vt:lpstr>Example – Land Current Value in Eyüp Unit Technique</vt:lpstr>
      <vt:lpstr>Estimating Techniques (Models) Unit technique (cont'd)</vt:lpstr>
      <vt:lpstr>Estimating Techniques (Models) Factor technique</vt:lpstr>
      <vt:lpstr>Example Factor technique</vt:lpstr>
      <vt:lpstr>Parametric Cost Estimating</vt:lpstr>
      <vt:lpstr>Parametric Cost Estimating Power-Sizing Technique</vt:lpstr>
      <vt:lpstr>Parametric Cost Estimating Power-Sizing Technique (cont'd)</vt:lpstr>
      <vt:lpstr>Example 1 Power-Sizing Model for Cost Estimating</vt:lpstr>
      <vt:lpstr>Solution 1 Power-Sizing Model for Cost Estimating</vt:lpstr>
      <vt:lpstr>Example 2 Power-Sizing Model for Cost Estimating</vt:lpstr>
      <vt:lpstr>Solution 2 Power-Sizing Model for Cost Estimating</vt:lpstr>
      <vt:lpstr>Parametric Cost Estimating Learning and Improvement</vt:lpstr>
      <vt:lpstr>Parametric Cost Estimating Learning Curve</vt:lpstr>
      <vt:lpstr>Example Learning and Improvement</vt:lpstr>
      <vt:lpstr>Parametric Cost Estimating Developing a Cost Estimating Relationship (CER)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260 – ENGINEERING ECONOMY</dc:title>
  <dc:creator>umahiryildirim</dc:creator>
  <cp:lastModifiedBy>BB8</cp:lastModifiedBy>
  <cp:revision>76</cp:revision>
  <dcterms:created xsi:type="dcterms:W3CDTF">2016-09-26T07:09:03Z</dcterms:created>
  <dcterms:modified xsi:type="dcterms:W3CDTF">2018-04-11T14:08:52Z</dcterms:modified>
</cp:coreProperties>
</file>