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22" r:id="rId16"/>
    <p:sldId id="323" r:id="rId17"/>
    <p:sldId id="306" r:id="rId18"/>
    <p:sldId id="307" r:id="rId19"/>
    <p:sldId id="308" r:id="rId20"/>
    <p:sldId id="309" r:id="rId21"/>
    <p:sldId id="310" r:id="rId22"/>
    <p:sldId id="311" r:id="rId23"/>
    <p:sldId id="325" r:id="rId24"/>
    <p:sldId id="312" r:id="rId25"/>
    <p:sldId id="313" r:id="rId26"/>
    <p:sldId id="324" r:id="rId27"/>
    <p:sldId id="314" r:id="rId28"/>
    <p:sldId id="315" r:id="rId29"/>
    <p:sldId id="316" r:id="rId30"/>
    <p:sldId id="317" r:id="rId31"/>
    <p:sldId id="318" r:id="rId32"/>
    <p:sldId id="319" r:id="rId33"/>
    <p:sldId id="320" r:id="rId34"/>
    <p:sldId id="321" r:id="rId3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19/11/2017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80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19/11/2017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09640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19/11/2017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7113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19/11/2017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83902"/>
          <a:stretch/>
        </p:blipFill>
        <p:spPr>
          <a:xfrm>
            <a:off x="55418" y="425845"/>
            <a:ext cx="782782" cy="1204121"/>
          </a:xfrm>
          <a:prstGeom prst="rect">
            <a:avLst/>
          </a:prstGeom>
        </p:spPr>
      </p:pic>
      <p:cxnSp>
        <p:nvCxnSpPr>
          <p:cNvPr id="9" name="Straight Connector 8"/>
          <p:cNvCxnSpPr/>
          <p:nvPr userDrawn="1"/>
        </p:nvCxnSpPr>
        <p:spPr>
          <a:xfrm>
            <a:off x="838200" y="1677267"/>
            <a:ext cx="10442864" cy="0"/>
          </a:xfrm>
          <a:prstGeom prst="line">
            <a:avLst/>
          </a:prstGeom>
          <a:ln w="38100">
            <a:solidFill>
              <a:srgbClr val="E129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39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B124BB-B863-4C20-B34C-0548A8E84568}" type="datetimeFigureOut">
              <a:rPr lang="en-GB" smtClean="0"/>
              <a:t>19/11/2017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62837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1B124BB-B863-4C20-B34C-0548A8E84568}" type="datetimeFigureOut">
              <a:rPr lang="en-GB" smtClean="0"/>
              <a:t>19/11/2017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45498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1B124BB-B863-4C20-B34C-0548A8E84568}" type="datetimeFigureOut">
              <a:rPr lang="en-GB" smtClean="0"/>
              <a:t>19/11/2017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59730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1B124BB-B863-4C20-B34C-0548A8E84568}" type="datetimeFigureOut">
              <a:rPr lang="en-GB" smtClean="0"/>
              <a:t>19/11/2017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69706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124BB-B863-4C20-B34C-0548A8E84568}" type="datetimeFigureOut">
              <a:rPr lang="en-GB" smtClean="0"/>
              <a:t>19/11/2017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95699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124BB-B863-4C20-B34C-0548A8E84568}" type="datetimeFigureOut">
              <a:rPr lang="en-GB" smtClean="0"/>
              <a:t>19/11/2017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4784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124BB-B863-4C20-B34C-0548A8E84568}" type="datetimeFigureOut">
              <a:rPr lang="en-GB" smtClean="0"/>
              <a:t>19/11/2017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8130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124BB-B863-4C20-B34C-0548A8E84568}" type="datetimeFigureOut">
              <a:rPr lang="en-GB" smtClean="0"/>
              <a:t>19/11/2017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36F40-6EB3-4B30-9BDC-3E3CF0A1C0BC}" type="slidenum">
              <a:rPr lang="en-GB" smtClean="0"/>
              <a:t>‹#›</a:t>
            </a:fld>
            <a:endParaRPr lang="en-GB"/>
          </a:p>
        </p:txBody>
      </p:sp>
    </p:spTree>
    <p:extLst>
      <p:ext uri="{BB962C8B-B14F-4D97-AF65-F5344CB8AC3E}">
        <p14:creationId xmlns:p14="http://schemas.microsoft.com/office/powerpoint/2010/main" val="199035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79036" y="4676238"/>
            <a:ext cx="5233927" cy="1495634"/>
          </a:xfrm>
          <a:prstGeom prst="rect">
            <a:avLst/>
          </a:prstGeom>
        </p:spPr>
      </p:pic>
      <p:sp>
        <p:nvSpPr>
          <p:cNvPr id="6" name="Title 1"/>
          <p:cNvSpPr>
            <a:spLocks noGrp="1"/>
          </p:cNvSpPr>
          <p:nvPr>
            <p:ph type="ctrTitle"/>
          </p:nvPr>
        </p:nvSpPr>
        <p:spPr>
          <a:xfrm>
            <a:off x="655782" y="611045"/>
            <a:ext cx="10880436" cy="2080200"/>
          </a:xfrm>
        </p:spPr>
        <p:txBody>
          <a:bodyPr anchor="ctr" anchorCtr="0">
            <a:normAutofit fontScale="90000"/>
          </a:bodyPr>
          <a:lstStyle/>
          <a:p>
            <a:r>
              <a:rPr lang="en-GB" dirty="0"/>
              <a:t>IE 260 – ENGINEERING ECONOMY</a:t>
            </a:r>
            <a:br>
              <a:rPr lang="en-GB" sz="2200" dirty="0"/>
            </a:br>
            <a:br>
              <a:rPr lang="en-GB" sz="2200" dirty="0"/>
            </a:br>
            <a:r>
              <a:rPr lang="en-GB" sz="5400" b="1" dirty="0"/>
              <a:t>Chapter 6</a:t>
            </a:r>
            <a:br>
              <a:rPr lang="en-GB" dirty="0"/>
            </a:br>
            <a:r>
              <a:rPr lang="en-US" sz="4900" i="1" dirty="0"/>
              <a:t>Comparison and Selecting among Alternatives</a:t>
            </a:r>
            <a:r>
              <a:rPr lang="tr-TR" sz="4900" i="1" dirty="0"/>
              <a:t> II</a:t>
            </a:r>
            <a:endParaRPr lang="en-GB" i="1" dirty="0"/>
          </a:p>
        </p:txBody>
      </p:sp>
      <p:sp>
        <p:nvSpPr>
          <p:cNvPr id="7" name="Subtitle 2"/>
          <p:cNvSpPr>
            <a:spLocks noGrp="1"/>
          </p:cNvSpPr>
          <p:nvPr>
            <p:ph type="subTitle" idx="1"/>
          </p:nvPr>
        </p:nvSpPr>
        <p:spPr>
          <a:xfrm>
            <a:off x="0" y="2888673"/>
            <a:ext cx="12192000" cy="1278082"/>
          </a:xfrm>
        </p:spPr>
        <p:txBody>
          <a:bodyPr anchor="ctr" anchorCtr="0">
            <a:normAutofit/>
          </a:bodyPr>
          <a:lstStyle/>
          <a:p>
            <a:r>
              <a:rPr lang="en-GB" sz="3600" dirty="0"/>
              <a:t>U. MAHİR YILDIRIM</a:t>
            </a:r>
          </a:p>
        </p:txBody>
      </p:sp>
    </p:spTree>
    <p:extLst>
      <p:ext uri="{BB962C8B-B14F-4D97-AF65-F5344CB8AC3E}">
        <p14:creationId xmlns:p14="http://schemas.microsoft.com/office/powerpoint/2010/main" val="331073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r>
              <a:rPr lang="tr-TR" dirty="0"/>
              <a:t> 1</a:t>
            </a:r>
            <a:br>
              <a:rPr lang="en-GB" dirty="0"/>
            </a:br>
            <a:r>
              <a:rPr lang="en-GB" sz="2800" i="1" dirty="0"/>
              <a:t>Incremental Analysis: Investment Alternatives</a:t>
            </a:r>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a:t>Suppose that we are analyzing the following six mutually exclusive alternatives for a small investment project, using the IRR method. </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The useful life of each alternative is 10 years, and the MARR is 10% per year. Also, net annual revenues less expenses vary among all alternatives. If the study period is 10 years, and the market (salvage) values are zero, which alternative should be chosen?</a:t>
            </a:r>
            <a:endParaRPr lang="en-GB" sz="2400" dirty="0"/>
          </a:p>
        </p:txBody>
      </p:sp>
      <p:pic>
        <p:nvPicPr>
          <p:cNvPr id="4" name="Picture 3"/>
          <p:cNvPicPr>
            <a:picLocks noChangeAspect="1"/>
          </p:cNvPicPr>
          <p:nvPr/>
        </p:nvPicPr>
        <p:blipFill>
          <a:blip r:embed="rId2"/>
          <a:stretch>
            <a:fillRect/>
          </a:stretch>
        </p:blipFill>
        <p:spPr>
          <a:xfrm>
            <a:off x="1133476" y="2752041"/>
            <a:ext cx="7648575" cy="2190750"/>
          </a:xfrm>
          <a:prstGeom prst="rect">
            <a:avLst/>
          </a:prstGeom>
        </p:spPr>
      </p:pic>
      <p:sp>
        <p:nvSpPr>
          <p:cNvPr id="5" name="Rectangle 4"/>
          <p:cNvSpPr/>
          <p:nvPr/>
        </p:nvSpPr>
        <p:spPr>
          <a:xfrm>
            <a:off x="8972552" y="3199626"/>
            <a:ext cx="2676524" cy="1477328"/>
          </a:xfrm>
          <a:prstGeom prst="rect">
            <a:avLst/>
          </a:prstGeom>
        </p:spPr>
        <p:txBody>
          <a:bodyPr wrap="square">
            <a:spAutoFit/>
          </a:bodyPr>
          <a:lstStyle/>
          <a:p>
            <a:r>
              <a:rPr lang="en-US" dirty="0"/>
              <a:t>Notice that the alternatives have been </a:t>
            </a:r>
            <a:r>
              <a:rPr lang="en-US" i="1" dirty="0"/>
              <a:t>rank-ordered </a:t>
            </a:r>
            <a:r>
              <a:rPr lang="en-US" dirty="0"/>
              <a:t>from </a:t>
            </a:r>
            <a:r>
              <a:rPr lang="en-US" i="1" dirty="0"/>
              <a:t>low capital investment </a:t>
            </a:r>
            <a:r>
              <a:rPr lang="en-US" dirty="0"/>
              <a:t>to high capital investment.</a:t>
            </a:r>
          </a:p>
        </p:txBody>
      </p:sp>
      <p:cxnSp>
        <p:nvCxnSpPr>
          <p:cNvPr id="8" name="Straight Arrow Connector 7"/>
          <p:cNvCxnSpPr/>
          <p:nvPr/>
        </p:nvCxnSpPr>
        <p:spPr>
          <a:xfrm>
            <a:off x="3705226" y="3938290"/>
            <a:ext cx="507682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Alternative A;</a:t>
            </a:r>
          </a:p>
          <a:p>
            <a:pPr lvl="1"/>
            <a:r>
              <a:rPr lang="en-GB" dirty="0"/>
              <a:t>For </a:t>
            </a:r>
            <a:r>
              <a:rPr lang="en-GB" i="1" dirty="0" err="1"/>
              <a:t>i</a:t>
            </a:r>
            <a:r>
              <a:rPr lang="en-GB" dirty="0"/>
              <a:t>% = IRR, PW=0, FW=0, AW=0</a:t>
            </a:r>
          </a:p>
          <a:p>
            <a:pPr lvl="1"/>
            <a:r>
              <a:rPr lang="en-GB" dirty="0"/>
              <a:t>Using AW = 0	</a:t>
            </a:r>
          </a:p>
          <a:p>
            <a:pPr lvl="1"/>
            <a:r>
              <a:rPr lang="pt-BR" dirty="0"/>
              <a:t>0 = -$900(</a:t>
            </a:r>
            <a:r>
              <a:rPr lang="pt-BR" i="1" dirty="0"/>
              <a:t>A/P</a:t>
            </a:r>
            <a:r>
              <a:rPr lang="pt-BR" dirty="0"/>
              <a:t>,</a:t>
            </a:r>
            <a:r>
              <a:rPr lang="pt-BR" i="1" dirty="0"/>
              <a:t>i</a:t>
            </a:r>
            <a:r>
              <a:rPr lang="pt-BR" dirty="0"/>
              <a:t>′ %, 10)</a:t>
            </a:r>
            <a:r>
              <a:rPr lang="pt-BR" i="1" dirty="0"/>
              <a:t> </a:t>
            </a:r>
            <a:r>
              <a:rPr lang="pt-BR" dirty="0"/>
              <a:t>+ $150; </a:t>
            </a:r>
            <a:r>
              <a:rPr lang="pt-BR" i="1" dirty="0"/>
              <a:t>i</a:t>
            </a:r>
            <a:r>
              <a:rPr lang="pt-BR" dirty="0"/>
              <a:t>′% = 10.6% </a:t>
            </a:r>
            <a:br>
              <a:rPr lang="pt-BR" dirty="0"/>
            </a:br>
            <a:endParaRPr lang="en-GB" dirty="0"/>
          </a:p>
        </p:txBody>
      </p:sp>
      <p:sp>
        <p:nvSpPr>
          <p:cNvPr id="5" name="Title 1"/>
          <p:cNvSpPr>
            <a:spLocks noGrp="1"/>
          </p:cNvSpPr>
          <p:nvPr>
            <p:ph type="title"/>
          </p:nvPr>
        </p:nvSpPr>
        <p:spPr>
          <a:xfrm>
            <a:off x="838200" y="365125"/>
            <a:ext cx="10515600" cy="1325563"/>
          </a:xfrm>
        </p:spPr>
        <p:txBody>
          <a:bodyPr/>
          <a:lstStyle/>
          <a:p>
            <a:r>
              <a:rPr lang="en-GB" dirty="0"/>
              <a:t>Solution</a:t>
            </a:r>
            <a:r>
              <a:rPr lang="tr-TR" dirty="0"/>
              <a:t> 1</a:t>
            </a:r>
            <a:br>
              <a:rPr lang="en-GB" dirty="0"/>
            </a:br>
            <a:r>
              <a:rPr lang="en-GB" sz="2800" i="1" dirty="0"/>
              <a:t>Incremental Analysis: Investment Alternatives</a:t>
            </a:r>
          </a:p>
        </p:txBody>
      </p:sp>
      <p:pic>
        <p:nvPicPr>
          <p:cNvPr id="6" name="Picture 5"/>
          <p:cNvPicPr>
            <a:picLocks noChangeAspect="1"/>
          </p:cNvPicPr>
          <p:nvPr/>
        </p:nvPicPr>
        <p:blipFill>
          <a:blip r:embed="rId2"/>
          <a:stretch>
            <a:fillRect/>
          </a:stretch>
        </p:blipFill>
        <p:spPr>
          <a:xfrm>
            <a:off x="838200" y="3614737"/>
            <a:ext cx="7562850" cy="1190625"/>
          </a:xfrm>
          <a:prstGeom prst="rect">
            <a:avLst/>
          </a:prstGeom>
        </p:spPr>
      </p:pic>
      <p:sp>
        <p:nvSpPr>
          <p:cNvPr id="7" name="Rectangle 6"/>
          <p:cNvSpPr/>
          <p:nvPr/>
        </p:nvSpPr>
        <p:spPr>
          <a:xfrm>
            <a:off x="8234954" y="1981517"/>
            <a:ext cx="3776071" cy="1785104"/>
          </a:xfrm>
          <a:prstGeom prst="rect">
            <a:avLst/>
          </a:prstGeom>
        </p:spPr>
        <p:txBody>
          <a:bodyPr wrap="square">
            <a:spAutoFit/>
          </a:bodyPr>
          <a:lstStyle/>
          <a:p>
            <a:r>
              <a:rPr lang="en-GB" dirty="0"/>
              <a:t>Alternative</a:t>
            </a:r>
            <a:r>
              <a:rPr lang="tr-TR" dirty="0"/>
              <a:t> </a:t>
            </a:r>
            <a:r>
              <a:rPr lang="en-GB" i="1" dirty="0"/>
              <a:t>D </a:t>
            </a:r>
            <a:r>
              <a:rPr lang="en-GB" dirty="0"/>
              <a:t>may</a:t>
            </a:r>
            <a:r>
              <a:rPr lang="tr-TR" dirty="0"/>
              <a:t> </a:t>
            </a:r>
            <a:r>
              <a:rPr lang="en-GB" dirty="0"/>
              <a:t>not be the best choice, since </a:t>
            </a:r>
            <a:r>
              <a:rPr lang="en-GB" b="1" i="1" dirty="0">
                <a:solidFill>
                  <a:srgbClr val="00B0F0"/>
                </a:solidFill>
              </a:rPr>
              <a:t>maximization of IRR does not guarantee maximization</a:t>
            </a:r>
            <a:r>
              <a:rPr lang="tr-TR" b="1" i="1" dirty="0">
                <a:solidFill>
                  <a:srgbClr val="00B0F0"/>
                </a:solidFill>
              </a:rPr>
              <a:t> </a:t>
            </a:r>
            <a:r>
              <a:rPr lang="en-GB" b="1" i="1" dirty="0">
                <a:solidFill>
                  <a:srgbClr val="00B0F0"/>
                </a:solidFill>
              </a:rPr>
              <a:t>of equivalent worth on total investment at the MARR. </a:t>
            </a:r>
            <a:br>
              <a:rPr lang="en-GB" sz="2000" b="1" dirty="0">
                <a:solidFill>
                  <a:srgbClr val="00B0F0"/>
                </a:solidFill>
              </a:rPr>
            </a:br>
            <a:endParaRPr lang="en-GB" sz="2000" b="1" dirty="0">
              <a:solidFill>
                <a:srgbClr val="00B0F0"/>
              </a:solidFill>
            </a:endParaRPr>
          </a:p>
        </p:txBody>
      </p:sp>
      <p:sp>
        <p:nvSpPr>
          <p:cNvPr id="8" name="Rectangle 7"/>
          <p:cNvSpPr/>
          <p:nvPr/>
        </p:nvSpPr>
        <p:spPr>
          <a:xfrm>
            <a:off x="5057775" y="3705225"/>
            <a:ext cx="657225" cy="9774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5687703" y="3705225"/>
            <a:ext cx="408297" cy="461665"/>
          </a:xfrm>
          <a:prstGeom prst="rect">
            <a:avLst/>
          </a:prstGeom>
        </p:spPr>
        <p:txBody>
          <a:bodyPr wrap="square">
            <a:spAutoFit/>
          </a:bodyPr>
          <a:lstStyle/>
          <a:p>
            <a:r>
              <a:rPr lang="pt-BR" sz="2400" b="1" dirty="0">
                <a:solidFill>
                  <a:srgbClr val="FF0000"/>
                </a:solidFill>
              </a:rPr>
              <a:t>!</a:t>
            </a:r>
            <a:endParaRPr lang="en-GB" sz="2400" b="1" dirty="0">
              <a:solidFill>
                <a:srgbClr val="FF0000"/>
              </a:solidFill>
            </a:endParaRPr>
          </a:p>
        </p:txBody>
      </p:sp>
      <p:sp>
        <p:nvSpPr>
          <p:cNvPr id="10" name="Rectangle 9"/>
          <p:cNvSpPr/>
          <p:nvPr/>
        </p:nvSpPr>
        <p:spPr>
          <a:xfrm>
            <a:off x="3457575" y="3705225"/>
            <a:ext cx="657225" cy="97744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5018571" y="3775868"/>
            <a:ext cx="835354" cy="392609"/>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5057776" y="4235946"/>
            <a:ext cx="835354" cy="392609"/>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2964180" y="4800639"/>
            <a:ext cx="1752600" cy="369332"/>
          </a:xfrm>
          <a:prstGeom prst="rect">
            <a:avLst/>
          </a:prstGeom>
        </p:spPr>
        <p:txBody>
          <a:bodyPr wrap="square">
            <a:spAutoFit/>
          </a:bodyPr>
          <a:lstStyle/>
          <a:p>
            <a:r>
              <a:rPr lang="en-GB" b="1" dirty="0">
                <a:solidFill>
                  <a:srgbClr val="00B0F0"/>
                </a:solidFill>
              </a:rPr>
              <a:t>base alternative </a:t>
            </a:r>
          </a:p>
        </p:txBody>
      </p:sp>
      <p:sp>
        <p:nvSpPr>
          <p:cNvPr id="14" name="Rectangle 13"/>
          <p:cNvSpPr/>
          <p:nvPr/>
        </p:nvSpPr>
        <p:spPr>
          <a:xfrm>
            <a:off x="2964179" y="5252600"/>
            <a:ext cx="5567519" cy="1200329"/>
          </a:xfrm>
          <a:prstGeom prst="rect">
            <a:avLst/>
          </a:prstGeom>
        </p:spPr>
        <p:txBody>
          <a:bodyPr wrap="square">
            <a:spAutoFit/>
          </a:bodyPr>
          <a:lstStyle/>
          <a:p>
            <a:r>
              <a:rPr lang="en-US" dirty="0"/>
              <a:t>Because it is the mutually exclusive alternative with the lowest capital investment ($900) whose IRR (10.6%) is equal to or greater than MARR (10%). </a:t>
            </a:r>
            <a:br>
              <a:rPr lang="en-US" dirty="0"/>
            </a:br>
            <a:endParaRPr lang="en-GB" dirty="0"/>
          </a:p>
        </p:txBody>
      </p:sp>
      <p:sp>
        <p:nvSpPr>
          <p:cNvPr id="15" name="Rectangle 14"/>
          <p:cNvSpPr/>
          <p:nvPr/>
        </p:nvSpPr>
        <p:spPr>
          <a:xfrm>
            <a:off x="5852257" y="3705225"/>
            <a:ext cx="657225" cy="97744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p:cNvCxnSpPr/>
          <p:nvPr/>
        </p:nvCxnSpPr>
        <p:spPr>
          <a:xfrm flipV="1">
            <a:off x="6509482" y="2627790"/>
            <a:ext cx="1628280" cy="107743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6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 grpId="1" animBg="1"/>
      <p:bldP spid="9" grpId="0"/>
      <p:bldP spid="9" grpId="1"/>
      <p:bldP spid="10" grpId="0" animBg="1"/>
      <p:bldP spid="11" grpId="0" animBg="1"/>
      <p:bldP spid="12" grpId="0" animBg="1"/>
      <p:bldP spid="13" grpId="0"/>
      <p:bldP spid="14"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4069736"/>
            <a:ext cx="9953625" cy="1752600"/>
          </a:xfrm>
          <a:prstGeom prst="rect">
            <a:avLst/>
          </a:prstGeom>
        </p:spPr>
      </p:pic>
      <p:sp>
        <p:nvSpPr>
          <p:cNvPr id="5" name="Title 1"/>
          <p:cNvSpPr>
            <a:spLocks noGrp="1"/>
          </p:cNvSpPr>
          <p:nvPr>
            <p:ph type="title"/>
          </p:nvPr>
        </p:nvSpPr>
        <p:spPr>
          <a:xfrm>
            <a:off x="838200" y="365125"/>
            <a:ext cx="10515600" cy="1325563"/>
          </a:xfrm>
        </p:spPr>
        <p:txBody>
          <a:bodyPr/>
          <a:lstStyle/>
          <a:p>
            <a:r>
              <a:rPr lang="en-GB" dirty="0"/>
              <a:t>Solution </a:t>
            </a:r>
            <a:r>
              <a:rPr lang="tr-TR" dirty="0"/>
              <a:t>1 </a:t>
            </a:r>
            <a:r>
              <a:rPr lang="en-GB" dirty="0"/>
              <a:t>(cont’d)</a:t>
            </a:r>
            <a:br>
              <a:rPr lang="en-GB" dirty="0"/>
            </a:br>
            <a:r>
              <a:rPr lang="en-GB" sz="2800" i="1" dirty="0"/>
              <a:t>Incremental Analysis: Investment Alternatives</a:t>
            </a:r>
          </a:p>
        </p:txBody>
      </p:sp>
      <p:sp>
        <p:nvSpPr>
          <p:cNvPr id="6" name="Rectangle 5"/>
          <p:cNvSpPr/>
          <p:nvPr/>
        </p:nvSpPr>
        <p:spPr>
          <a:xfrm>
            <a:off x="5627523" y="5084965"/>
            <a:ext cx="1055852" cy="527820"/>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627523" y="4557145"/>
            <a:ext cx="1055852" cy="527820"/>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6959173" y="4098788"/>
            <a:ext cx="1055852" cy="311473"/>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959173" y="5084965"/>
            <a:ext cx="1055852" cy="527820"/>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959173" y="4557145"/>
            <a:ext cx="1055852" cy="527820"/>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8290823" y="4098789"/>
            <a:ext cx="1055852" cy="311473"/>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8290823" y="5084965"/>
            <a:ext cx="1055852" cy="527820"/>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8290823" y="4557145"/>
            <a:ext cx="1055852" cy="527820"/>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9622473" y="4098789"/>
            <a:ext cx="1055852" cy="311473"/>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9622473" y="5084965"/>
            <a:ext cx="1055852" cy="527820"/>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9622473" y="4557145"/>
            <a:ext cx="1055852" cy="527820"/>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p:cNvPicPr>
            <a:picLocks noChangeAspect="1"/>
          </p:cNvPicPr>
          <p:nvPr/>
        </p:nvPicPr>
        <p:blipFill>
          <a:blip r:embed="rId3"/>
          <a:stretch>
            <a:fillRect/>
          </a:stretch>
        </p:blipFill>
        <p:spPr>
          <a:xfrm>
            <a:off x="838200" y="1740171"/>
            <a:ext cx="7648575" cy="2190750"/>
          </a:xfrm>
          <a:prstGeom prst="rect">
            <a:avLst/>
          </a:prstGeom>
        </p:spPr>
      </p:pic>
      <p:sp>
        <p:nvSpPr>
          <p:cNvPr id="18" name="Rectangle 17"/>
          <p:cNvSpPr/>
          <p:nvPr/>
        </p:nvSpPr>
        <p:spPr>
          <a:xfrm>
            <a:off x="4846288" y="2405573"/>
            <a:ext cx="1055852" cy="366202"/>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4846288" y="2909771"/>
            <a:ext cx="1055852" cy="750617"/>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8486775" y="1740171"/>
            <a:ext cx="1410964" cy="369332"/>
          </a:xfrm>
          <a:prstGeom prst="rect">
            <a:avLst/>
          </a:prstGeom>
        </p:spPr>
        <p:txBody>
          <a:bodyPr wrap="none">
            <a:spAutoFit/>
          </a:bodyPr>
          <a:lstStyle/>
          <a:p>
            <a:r>
              <a:rPr lang="en-US" dirty="0"/>
              <a:t>MARR (10%) </a:t>
            </a:r>
            <a:endParaRPr lang="en-GB" dirty="0"/>
          </a:p>
        </p:txBody>
      </p:sp>
      <p:sp>
        <p:nvSpPr>
          <p:cNvPr id="20" name="Rectangle 19"/>
          <p:cNvSpPr/>
          <p:nvPr/>
        </p:nvSpPr>
        <p:spPr>
          <a:xfrm>
            <a:off x="838201" y="5942568"/>
            <a:ext cx="10515600" cy="707886"/>
          </a:xfrm>
          <a:prstGeom prst="rect">
            <a:avLst/>
          </a:prstGeom>
        </p:spPr>
        <p:txBody>
          <a:bodyPr wrap="square">
            <a:spAutoFit/>
          </a:bodyPr>
          <a:lstStyle/>
          <a:p>
            <a:r>
              <a:rPr lang="en-GB" sz="2000" dirty="0"/>
              <a:t>Alternative </a:t>
            </a:r>
            <a:r>
              <a:rPr lang="en-GB" sz="2000" i="1" dirty="0"/>
              <a:t>E </a:t>
            </a:r>
            <a:r>
              <a:rPr lang="en-GB" sz="2000" dirty="0"/>
              <a:t>will be chosen (not </a:t>
            </a:r>
            <a:r>
              <a:rPr lang="en-GB" sz="2000" i="1" dirty="0"/>
              <a:t>D</a:t>
            </a:r>
            <a:r>
              <a:rPr lang="en-GB" sz="2000" dirty="0"/>
              <a:t>)</a:t>
            </a:r>
            <a:r>
              <a:rPr lang="tr-TR" sz="2000" dirty="0"/>
              <a:t> </a:t>
            </a:r>
            <a:r>
              <a:rPr lang="en-GB" sz="2000" dirty="0"/>
              <a:t>because it requires the largest investment for which the last increment of capital</a:t>
            </a:r>
            <a:r>
              <a:rPr lang="tr-TR" sz="2000" dirty="0"/>
              <a:t> </a:t>
            </a:r>
            <a:r>
              <a:rPr lang="en-GB" sz="2000" dirty="0"/>
              <a:t>investment is justified. </a:t>
            </a:r>
          </a:p>
        </p:txBody>
      </p:sp>
      <p:sp>
        <p:nvSpPr>
          <p:cNvPr id="21" name="Rectangle 20"/>
          <p:cNvSpPr/>
          <p:nvPr/>
        </p:nvSpPr>
        <p:spPr>
          <a:xfrm>
            <a:off x="5627523" y="4098788"/>
            <a:ext cx="1055852" cy="311473"/>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538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0" grpId="0"/>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tr-TR" dirty="0"/>
              <a:t>C</a:t>
            </a:r>
            <a:r>
              <a:rPr lang="en-GB" dirty="0" err="1"/>
              <a:t>hoos</a:t>
            </a:r>
            <a:r>
              <a:rPr lang="tr-TR" dirty="0"/>
              <a:t>ing </a:t>
            </a:r>
            <a:r>
              <a:rPr lang="en-GB" dirty="0"/>
              <a:t>the mutually exclusive alternative </a:t>
            </a:r>
            <a:endParaRPr lang="tr-TR" dirty="0"/>
          </a:p>
          <a:p>
            <a:pPr marL="514350" indent="-514350">
              <a:buFont typeface="+mj-lt"/>
              <a:buAutoNum type="arabicPeriod"/>
            </a:pPr>
            <a:r>
              <a:rPr lang="en-GB" dirty="0"/>
              <a:t>with the highest overall IRR on total cash</a:t>
            </a:r>
            <a:r>
              <a:rPr lang="tr-TR" dirty="0"/>
              <a:t> </a:t>
            </a:r>
            <a:r>
              <a:rPr lang="en-GB" dirty="0"/>
              <a:t>flow, </a:t>
            </a:r>
            <a:endParaRPr lang="tr-TR" dirty="0"/>
          </a:p>
          <a:p>
            <a:pPr marL="514350" indent="-514350">
              <a:buFont typeface="+mj-lt"/>
              <a:buAutoNum type="arabicPeriod"/>
            </a:pPr>
            <a:r>
              <a:rPr lang="en-GB" dirty="0"/>
              <a:t>with the highest IRR on an incremental capital investment, or </a:t>
            </a:r>
            <a:endParaRPr lang="tr-TR" dirty="0"/>
          </a:p>
          <a:p>
            <a:pPr marL="514350" indent="-514350">
              <a:buFont typeface="+mj-lt"/>
              <a:buAutoNum type="arabicPeriod"/>
            </a:pPr>
            <a:r>
              <a:rPr lang="en-GB" dirty="0"/>
              <a:t>with</a:t>
            </a:r>
            <a:r>
              <a:rPr lang="tr-TR" dirty="0"/>
              <a:t> </a:t>
            </a:r>
            <a:r>
              <a:rPr lang="en-GB" dirty="0"/>
              <a:t>the largest capital investment that has an IRR greater than or equal to the MARR. </a:t>
            </a:r>
            <a:endParaRPr lang="tr-TR" dirty="0"/>
          </a:p>
          <a:p>
            <a:pPr marL="0" indent="0">
              <a:buNone/>
            </a:pPr>
            <a:br>
              <a:rPr lang="en-GB" dirty="0"/>
            </a:br>
            <a:endParaRPr lang="en-GB" dirty="0"/>
          </a:p>
        </p:txBody>
      </p:sp>
      <p:sp>
        <p:nvSpPr>
          <p:cNvPr id="4" name="Title 1"/>
          <p:cNvSpPr>
            <a:spLocks noGrp="1"/>
          </p:cNvSpPr>
          <p:nvPr>
            <p:ph type="title"/>
          </p:nvPr>
        </p:nvSpPr>
        <p:spPr>
          <a:xfrm>
            <a:off x="838200" y="365125"/>
            <a:ext cx="10515600" cy="1325563"/>
          </a:xfrm>
        </p:spPr>
        <p:txBody>
          <a:bodyPr/>
          <a:lstStyle/>
          <a:p>
            <a:r>
              <a:rPr lang="en-GB" dirty="0"/>
              <a:t>Three errors commonly made in this type of analysis </a:t>
            </a:r>
            <a:endParaRPr lang="en-GB" sz="2800" i="1" dirty="0"/>
          </a:p>
        </p:txBody>
      </p:sp>
    </p:spTree>
    <p:extLst>
      <p:ext uri="{BB962C8B-B14F-4D97-AF65-F5344CB8AC3E}">
        <p14:creationId xmlns:p14="http://schemas.microsoft.com/office/powerpoint/2010/main" val="1806112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 errors commonly made in this type of analysis </a:t>
            </a:r>
            <a:r>
              <a:rPr lang="tr-TR" dirty="0"/>
              <a:t>(cont’d)</a:t>
            </a:r>
            <a:endParaRPr lang="en-GB" dirty="0"/>
          </a:p>
        </p:txBody>
      </p:sp>
      <p:pic>
        <p:nvPicPr>
          <p:cNvPr id="4" name="Picture 3"/>
          <p:cNvPicPr>
            <a:picLocks noChangeAspect="1"/>
          </p:cNvPicPr>
          <p:nvPr/>
        </p:nvPicPr>
        <p:blipFill>
          <a:blip r:embed="rId2"/>
          <a:stretch>
            <a:fillRect/>
          </a:stretch>
        </p:blipFill>
        <p:spPr>
          <a:xfrm>
            <a:off x="2105025" y="1862365"/>
            <a:ext cx="7562850" cy="1190625"/>
          </a:xfrm>
          <a:prstGeom prst="rect">
            <a:avLst/>
          </a:prstGeom>
        </p:spPr>
      </p:pic>
      <p:sp>
        <p:nvSpPr>
          <p:cNvPr id="5" name="Rectangle 4"/>
          <p:cNvSpPr/>
          <p:nvPr/>
        </p:nvSpPr>
        <p:spPr>
          <a:xfrm>
            <a:off x="838200" y="1825625"/>
            <a:ext cx="1182375" cy="523220"/>
          </a:xfrm>
          <a:prstGeom prst="rect">
            <a:avLst/>
          </a:prstGeom>
        </p:spPr>
        <p:txBody>
          <a:bodyPr wrap="none">
            <a:spAutoFit/>
          </a:bodyPr>
          <a:lstStyle/>
          <a:p>
            <a:r>
              <a:rPr lang="en-GB" sz="2800" dirty="0"/>
              <a:t>Error 1</a:t>
            </a:r>
          </a:p>
        </p:txBody>
      </p:sp>
      <p:sp>
        <p:nvSpPr>
          <p:cNvPr id="6" name="Rectangle 5"/>
          <p:cNvSpPr/>
          <p:nvPr/>
        </p:nvSpPr>
        <p:spPr>
          <a:xfrm>
            <a:off x="7153275" y="1968955"/>
            <a:ext cx="657225" cy="9774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38200" y="3159580"/>
            <a:ext cx="1182375" cy="523220"/>
          </a:xfrm>
          <a:prstGeom prst="rect">
            <a:avLst/>
          </a:prstGeom>
        </p:spPr>
        <p:txBody>
          <a:bodyPr wrap="none">
            <a:spAutoFit/>
          </a:bodyPr>
          <a:lstStyle/>
          <a:p>
            <a:r>
              <a:rPr lang="en-GB" sz="2800" dirty="0"/>
              <a:t>Error </a:t>
            </a:r>
            <a:r>
              <a:rPr lang="tr-TR" sz="2800" dirty="0"/>
              <a:t>2</a:t>
            </a:r>
            <a:endParaRPr lang="en-GB" sz="2800" dirty="0"/>
          </a:p>
        </p:txBody>
      </p:sp>
      <p:pic>
        <p:nvPicPr>
          <p:cNvPr id="8" name="Picture 7"/>
          <p:cNvPicPr>
            <a:picLocks noChangeAspect="1"/>
          </p:cNvPicPr>
          <p:nvPr/>
        </p:nvPicPr>
        <p:blipFill>
          <a:blip r:embed="rId3"/>
          <a:stretch>
            <a:fillRect/>
          </a:stretch>
        </p:blipFill>
        <p:spPr>
          <a:xfrm>
            <a:off x="2105025" y="3159580"/>
            <a:ext cx="9953625" cy="1752600"/>
          </a:xfrm>
          <a:prstGeom prst="rect">
            <a:avLst/>
          </a:prstGeom>
        </p:spPr>
      </p:pic>
      <p:sp>
        <p:nvSpPr>
          <p:cNvPr id="9" name="Rectangle 8"/>
          <p:cNvSpPr/>
          <p:nvPr/>
        </p:nvSpPr>
        <p:spPr>
          <a:xfrm>
            <a:off x="8229600" y="3194077"/>
            <a:ext cx="1085850" cy="1587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rotWithShape="1">
          <a:blip r:embed="rId4"/>
          <a:srcRect t="29710"/>
          <a:stretch/>
        </p:blipFill>
        <p:spPr>
          <a:xfrm>
            <a:off x="2105025" y="5018770"/>
            <a:ext cx="7648575" cy="1539875"/>
          </a:xfrm>
          <a:prstGeom prst="rect">
            <a:avLst/>
          </a:prstGeom>
        </p:spPr>
      </p:pic>
      <p:sp>
        <p:nvSpPr>
          <p:cNvPr id="11" name="Rectangle 10"/>
          <p:cNvSpPr/>
          <p:nvPr/>
        </p:nvSpPr>
        <p:spPr>
          <a:xfrm>
            <a:off x="8772525" y="5018770"/>
            <a:ext cx="981075" cy="1448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172325" y="2565626"/>
            <a:ext cx="638175" cy="272824"/>
          </a:xfrm>
          <a:prstGeom prst="rect">
            <a:avLst/>
          </a:prstGeom>
          <a:solidFill>
            <a:srgbClr val="FF0000">
              <a:alpha val="29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229600" y="4185448"/>
            <a:ext cx="1085850" cy="253202"/>
          </a:xfrm>
          <a:prstGeom prst="rect">
            <a:avLst/>
          </a:prstGeom>
          <a:solidFill>
            <a:srgbClr val="FF0000">
              <a:alpha val="29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772524" y="5559967"/>
            <a:ext cx="981075" cy="260352"/>
          </a:xfrm>
          <a:prstGeom prst="rect">
            <a:avLst/>
          </a:prstGeom>
          <a:solidFill>
            <a:srgbClr val="FF0000">
              <a:alpha val="29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38200" y="5018770"/>
            <a:ext cx="1182375" cy="523220"/>
          </a:xfrm>
          <a:prstGeom prst="rect">
            <a:avLst/>
          </a:prstGeom>
        </p:spPr>
        <p:txBody>
          <a:bodyPr wrap="none">
            <a:spAutoFit/>
          </a:bodyPr>
          <a:lstStyle/>
          <a:p>
            <a:r>
              <a:rPr lang="en-GB" sz="2800" dirty="0"/>
              <a:t>Error </a:t>
            </a:r>
            <a:r>
              <a:rPr lang="tr-TR" sz="2800" dirty="0"/>
              <a:t>3</a:t>
            </a:r>
            <a:endParaRPr lang="en-GB" sz="2800" dirty="0"/>
          </a:p>
        </p:txBody>
      </p:sp>
    </p:spTree>
    <p:extLst>
      <p:ext uri="{BB962C8B-B14F-4D97-AF65-F5344CB8AC3E}">
        <p14:creationId xmlns:p14="http://schemas.microsoft.com/office/powerpoint/2010/main" val="249568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animBg="1"/>
      <p:bldP spid="14" grpId="0" animBg="1"/>
      <p:bldP spid="15"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r>
              <a:rPr lang="tr-TR" dirty="0"/>
              <a:t> 2</a:t>
            </a:r>
            <a:br>
              <a:rPr lang="en-GB" dirty="0"/>
            </a:br>
            <a:r>
              <a:rPr lang="en-GB" sz="2800" i="1" dirty="0"/>
              <a:t>Incremental Analysis: Investment Alternatives</a:t>
            </a:r>
            <a:endParaRPr lang="en-GB" sz="2800" dirty="0"/>
          </a:p>
        </p:txBody>
      </p:sp>
      <p:sp>
        <p:nvSpPr>
          <p:cNvPr id="3" name="Content Placeholder 2"/>
          <p:cNvSpPr>
            <a:spLocks noGrp="1"/>
          </p:cNvSpPr>
          <p:nvPr>
            <p:ph idx="1"/>
          </p:nvPr>
        </p:nvSpPr>
        <p:spPr/>
        <p:txBody>
          <a:bodyPr>
            <a:normAutofit fontScale="92500" lnSpcReduction="20000"/>
          </a:bodyPr>
          <a:lstStyle/>
          <a:p>
            <a:r>
              <a:rPr lang="en-GB" dirty="0"/>
              <a:t>The owner of a downtown parking lot now determine whether it would be financially attractive to construct an office building on the site now being used for parking</a:t>
            </a:r>
            <a:r>
              <a:rPr lang="en-GB"/>
              <a:t>: </a:t>
            </a:r>
            <a:endParaRPr lang="tr-TR" dirty="0">
              <a:solidFill>
                <a:srgbClr val="FF0000"/>
              </a:solidFill>
            </a:endParaRPr>
          </a:p>
          <a:p>
            <a:endParaRPr lang="tr-TR" dirty="0"/>
          </a:p>
          <a:p>
            <a:endParaRPr lang="tr-TR" dirty="0"/>
          </a:p>
          <a:p>
            <a:endParaRPr lang="tr-TR" dirty="0"/>
          </a:p>
          <a:p>
            <a:endParaRPr lang="tr-TR" dirty="0"/>
          </a:p>
          <a:p>
            <a:endParaRPr lang="tr-TR" dirty="0"/>
          </a:p>
          <a:p>
            <a:endParaRPr lang="tr-TR" dirty="0"/>
          </a:p>
          <a:p>
            <a:r>
              <a:rPr lang="en-GB" dirty="0"/>
              <a:t>The study period is 15 years. For each plan, the property has an estimated market value that is equal to 50% of the investment cost. Comment on which plan is the best if the MARR is 10%. </a:t>
            </a:r>
          </a:p>
        </p:txBody>
      </p:sp>
      <p:graphicFrame>
        <p:nvGraphicFramePr>
          <p:cNvPr id="5" name="Table 4"/>
          <p:cNvGraphicFramePr>
            <a:graphicFrameLocks noGrp="1"/>
          </p:cNvGraphicFramePr>
          <p:nvPr>
            <p:extLst>
              <p:ext uri="{D42A27DB-BD31-4B8C-83A1-F6EECF244321}">
                <p14:modId xmlns:p14="http://schemas.microsoft.com/office/powerpoint/2010/main" val="2017462942"/>
              </p:ext>
            </p:extLst>
          </p:nvPr>
        </p:nvGraphicFramePr>
        <p:xfrm>
          <a:off x="1676400" y="2910416"/>
          <a:ext cx="8029575" cy="2123440"/>
        </p:xfrm>
        <a:graphic>
          <a:graphicData uri="http://schemas.openxmlformats.org/drawingml/2006/table">
            <a:tbl>
              <a:tblPr firstRow="1" bandRow="1">
                <a:tableStyleId>{5940675A-B579-460E-94D1-54222C63F5DA}</a:tableStyleId>
              </a:tblPr>
              <a:tblGrid>
                <a:gridCol w="4038600">
                  <a:extLst>
                    <a:ext uri="{9D8B030D-6E8A-4147-A177-3AD203B41FA5}">
                      <a16:colId xmlns:a16="http://schemas.microsoft.com/office/drawing/2014/main" val="1387721201"/>
                    </a:ext>
                  </a:extLst>
                </a:gridCol>
                <a:gridCol w="1895475">
                  <a:extLst>
                    <a:ext uri="{9D8B030D-6E8A-4147-A177-3AD203B41FA5}">
                      <a16:colId xmlns:a16="http://schemas.microsoft.com/office/drawing/2014/main" val="286372387"/>
                    </a:ext>
                  </a:extLst>
                </a:gridCol>
                <a:gridCol w="2095500">
                  <a:extLst>
                    <a:ext uri="{9D8B030D-6E8A-4147-A177-3AD203B41FA5}">
                      <a16:colId xmlns:a16="http://schemas.microsoft.com/office/drawing/2014/main" val="1893866190"/>
                    </a:ext>
                  </a:extLst>
                </a:gridCol>
              </a:tblGrid>
              <a:tr h="370840">
                <a:tc>
                  <a:txBody>
                    <a:bodyPr/>
                    <a:lstStyle/>
                    <a:p>
                      <a:endParaRPr lang="en-GB" dirty="0"/>
                    </a:p>
                  </a:txBody>
                  <a:tcPr/>
                </a:tc>
                <a:tc>
                  <a:txBody>
                    <a:bodyPr/>
                    <a:lstStyle/>
                    <a:p>
                      <a:pPr algn="r"/>
                      <a:r>
                        <a:rPr lang="en-GB" dirty="0"/>
                        <a:t>Investment</a:t>
                      </a:r>
                      <a:r>
                        <a:rPr lang="tr-TR" dirty="0"/>
                        <a:t> (TL)</a:t>
                      </a:r>
                      <a:endParaRPr lang="en-GB" dirty="0"/>
                    </a:p>
                  </a:txBody>
                  <a:tcPr/>
                </a:tc>
                <a:tc>
                  <a:txBody>
                    <a:bodyPr/>
                    <a:lstStyle/>
                    <a:p>
                      <a:pPr algn="r"/>
                      <a:r>
                        <a:rPr lang="en-GB" dirty="0"/>
                        <a:t>Net</a:t>
                      </a:r>
                      <a:r>
                        <a:rPr lang="tr-TR" dirty="0"/>
                        <a:t> </a:t>
                      </a:r>
                      <a:r>
                        <a:rPr lang="tr-TR" dirty="0" err="1"/>
                        <a:t>Annual</a:t>
                      </a:r>
                      <a:r>
                        <a:rPr lang="tr-TR" dirty="0"/>
                        <a:t> </a:t>
                      </a:r>
                      <a:r>
                        <a:rPr lang="en-GB" dirty="0"/>
                        <a:t> Revenue </a:t>
                      </a:r>
                      <a:r>
                        <a:rPr lang="tr-TR" dirty="0"/>
                        <a:t>(TL)</a:t>
                      </a:r>
                      <a:endParaRPr lang="en-GB" dirty="0"/>
                    </a:p>
                  </a:txBody>
                  <a:tcPr/>
                </a:tc>
                <a:extLst>
                  <a:ext uri="{0D108BD9-81ED-4DB2-BD59-A6C34878D82A}">
                    <a16:rowId xmlns:a16="http://schemas.microsoft.com/office/drawing/2014/main" val="2480937262"/>
                  </a:ext>
                </a:extLst>
              </a:tr>
              <a:tr h="370840">
                <a:tc>
                  <a:txBody>
                    <a:bodyPr/>
                    <a:lstStyle/>
                    <a:p>
                      <a:r>
                        <a:rPr lang="en-GB" dirty="0"/>
                        <a:t>P. Keep existing parking lot, but improve </a:t>
                      </a:r>
                    </a:p>
                  </a:txBody>
                  <a:tcPr/>
                </a:tc>
                <a:tc>
                  <a:txBody>
                    <a:bodyPr/>
                    <a:lstStyle/>
                    <a:p>
                      <a:pPr algn="r"/>
                      <a:r>
                        <a:rPr lang="en-GB" dirty="0"/>
                        <a:t>200,000</a:t>
                      </a:r>
                    </a:p>
                  </a:txBody>
                  <a:tcPr/>
                </a:tc>
                <a:tc>
                  <a:txBody>
                    <a:bodyPr/>
                    <a:lstStyle/>
                    <a:p>
                      <a:pPr algn="r"/>
                      <a:r>
                        <a:rPr lang="tr-TR" dirty="0"/>
                        <a:t>22,000</a:t>
                      </a:r>
                      <a:endParaRPr lang="en-GB" dirty="0"/>
                    </a:p>
                  </a:txBody>
                  <a:tcPr/>
                </a:tc>
                <a:extLst>
                  <a:ext uri="{0D108BD9-81ED-4DB2-BD59-A6C34878D82A}">
                    <a16:rowId xmlns:a16="http://schemas.microsoft.com/office/drawing/2014/main" val="2702115397"/>
                  </a:ext>
                </a:extLst>
              </a:tr>
              <a:tr h="370840">
                <a:tc>
                  <a:txBody>
                    <a:bodyPr/>
                    <a:lstStyle/>
                    <a:p>
                      <a:r>
                        <a:rPr lang="en-GB" dirty="0"/>
                        <a:t>B1. Construct one-story building </a:t>
                      </a:r>
                    </a:p>
                  </a:txBody>
                  <a:tcPr/>
                </a:tc>
                <a:tc>
                  <a:txBody>
                    <a:bodyPr/>
                    <a:lstStyle/>
                    <a:p>
                      <a:pPr algn="r"/>
                      <a:r>
                        <a:rPr lang="tr-TR" dirty="0"/>
                        <a:t>4</a:t>
                      </a:r>
                      <a:r>
                        <a:rPr lang="en-GB" dirty="0"/>
                        <a:t>,000,000 </a:t>
                      </a:r>
                    </a:p>
                  </a:txBody>
                  <a:tcPr/>
                </a:tc>
                <a:tc>
                  <a:txBody>
                    <a:bodyPr/>
                    <a:lstStyle/>
                    <a:p>
                      <a:pPr algn="r"/>
                      <a:r>
                        <a:rPr lang="tr-TR" dirty="0"/>
                        <a:t>600,000</a:t>
                      </a:r>
                      <a:endParaRPr lang="en-GB" dirty="0"/>
                    </a:p>
                  </a:txBody>
                  <a:tcPr/>
                </a:tc>
                <a:extLst>
                  <a:ext uri="{0D108BD9-81ED-4DB2-BD59-A6C34878D82A}">
                    <a16:rowId xmlns:a16="http://schemas.microsoft.com/office/drawing/2014/main" val="1407142463"/>
                  </a:ext>
                </a:extLst>
              </a:tr>
              <a:tr h="370840">
                <a:tc>
                  <a:txBody>
                    <a:bodyPr/>
                    <a:lstStyle/>
                    <a:p>
                      <a:r>
                        <a:rPr lang="en-GB" dirty="0"/>
                        <a:t>B2. Construct two-story building </a:t>
                      </a:r>
                    </a:p>
                  </a:txBody>
                  <a:tcPr/>
                </a:tc>
                <a:tc>
                  <a:txBody>
                    <a:bodyPr/>
                    <a:lstStyle/>
                    <a:p>
                      <a:pPr algn="r"/>
                      <a:r>
                        <a:rPr lang="tr-TR" dirty="0"/>
                        <a:t>5,550,000</a:t>
                      </a:r>
                      <a:endParaRPr lang="en-GB" dirty="0"/>
                    </a:p>
                  </a:txBody>
                  <a:tcPr/>
                </a:tc>
                <a:tc>
                  <a:txBody>
                    <a:bodyPr/>
                    <a:lstStyle/>
                    <a:p>
                      <a:pPr algn="r"/>
                      <a:r>
                        <a:rPr lang="tr-TR" dirty="0"/>
                        <a:t>720,000</a:t>
                      </a:r>
                      <a:endParaRPr lang="en-GB" dirty="0"/>
                    </a:p>
                  </a:txBody>
                  <a:tcPr/>
                </a:tc>
                <a:extLst>
                  <a:ext uri="{0D108BD9-81ED-4DB2-BD59-A6C34878D82A}">
                    <a16:rowId xmlns:a16="http://schemas.microsoft.com/office/drawing/2014/main" val="2187762460"/>
                  </a:ext>
                </a:extLst>
              </a:tr>
              <a:tr h="370840">
                <a:tc>
                  <a:txBody>
                    <a:bodyPr/>
                    <a:lstStyle/>
                    <a:p>
                      <a:r>
                        <a:rPr lang="en-GB" dirty="0"/>
                        <a:t>B3. Construct three-story building </a:t>
                      </a:r>
                    </a:p>
                  </a:txBody>
                  <a:tcPr/>
                </a:tc>
                <a:tc>
                  <a:txBody>
                    <a:bodyPr/>
                    <a:lstStyle/>
                    <a:p>
                      <a:pPr algn="r"/>
                      <a:r>
                        <a:rPr lang="tr-TR" dirty="0"/>
                        <a:t>7,500,000</a:t>
                      </a:r>
                      <a:endParaRPr lang="en-GB" dirty="0"/>
                    </a:p>
                  </a:txBody>
                  <a:tcPr/>
                </a:tc>
                <a:tc>
                  <a:txBody>
                    <a:bodyPr/>
                    <a:lstStyle/>
                    <a:p>
                      <a:pPr algn="r"/>
                      <a:r>
                        <a:rPr lang="tr-TR" dirty="0"/>
                        <a:t>960,000</a:t>
                      </a:r>
                      <a:endParaRPr lang="en-GB" dirty="0"/>
                    </a:p>
                  </a:txBody>
                  <a:tcPr/>
                </a:tc>
                <a:extLst>
                  <a:ext uri="{0D108BD9-81ED-4DB2-BD59-A6C34878D82A}">
                    <a16:rowId xmlns:a16="http://schemas.microsoft.com/office/drawing/2014/main" val="3755510526"/>
                  </a:ext>
                </a:extLst>
              </a:tr>
            </a:tbl>
          </a:graphicData>
        </a:graphic>
      </p:graphicFrame>
    </p:spTree>
    <p:extLst>
      <p:ext uri="{BB962C8B-B14F-4D97-AF65-F5344CB8AC3E}">
        <p14:creationId xmlns:p14="http://schemas.microsoft.com/office/powerpoint/2010/main" val="3513039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Solution 2</a:t>
            </a:r>
            <a:br>
              <a:rPr lang="en-GB" dirty="0"/>
            </a:br>
            <a:r>
              <a:rPr lang="en-GB" sz="2800" i="1" dirty="0"/>
              <a:t>Incremental Analysis: Investment Alternatives</a:t>
            </a:r>
            <a:endParaRPr lang="en-GB" sz="2800" dirty="0"/>
          </a:p>
        </p:txBody>
      </p:sp>
      <p:graphicFrame>
        <p:nvGraphicFramePr>
          <p:cNvPr id="9" name="Table 8"/>
          <p:cNvGraphicFramePr>
            <a:graphicFrameLocks noGrp="1"/>
          </p:cNvGraphicFramePr>
          <p:nvPr>
            <p:extLst>
              <p:ext uri="{D42A27DB-BD31-4B8C-83A1-F6EECF244321}">
                <p14:modId xmlns:p14="http://schemas.microsoft.com/office/powerpoint/2010/main" val="3366450894"/>
              </p:ext>
            </p:extLst>
          </p:nvPr>
        </p:nvGraphicFramePr>
        <p:xfrm>
          <a:off x="830212" y="1902464"/>
          <a:ext cx="9360000" cy="1854200"/>
        </p:xfrm>
        <a:graphic>
          <a:graphicData uri="http://schemas.openxmlformats.org/drawingml/2006/table">
            <a:tbl>
              <a:tblPr firstRow="1" bandRow="1">
                <a:tableStyleId>{5940675A-B579-460E-94D1-54222C63F5DA}</a:tableStyleId>
              </a:tblPr>
              <a:tblGrid>
                <a:gridCol w="1872000">
                  <a:extLst>
                    <a:ext uri="{9D8B030D-6E8A-4147-A177-3AD203B41FA5}">
                      <a16:colId xmlns:a16="http://schemas.microsoft.com/office/drawing/2014/main" val="570301752"/>
                    </a:ext>
                  </a:extLst>
                </a:gridCol>
                <a:gridCol w="1872000">
                  <a:extLst>
                    <a:ext uri="{9D8B030D-6E8A-4147-A177-3AD203B41FA5}">
                      <a16:colId xmlns:a16="http://schemas.microsoft.com/office/drawing/2014/main" val="3711929118"/>
                    </a:ext>
                  </a:extLst>
                </a:gridCol>
                <a:gridCol w="1872000">
                  <a:extLst>
                    <a:ext uri="{9D8B030D-6E8A-4147-A177-3AD203B41FA5}">
                      <a16:colId xmlns:a16="http://schemas.microsoft.com/office/drawing/2014/main" val="3303354939"/>
                    </a:ext>
                  </a:extLst>
                </a:gridCol>
                <a:gridCol w="1872000">
                  <a:extLst>
                    <a:ext uri="{9D8B030D-6E8A-4147-A177-3AD203B41FA5}">
                      <a16:colId xmlns:a16="http://schemas.microsoft.com/office/drawing/2014/main" val="388842889"/>
                    </a:ext>
                  </a:extLst>
                </a:gridCol>
                <a:gridCol w="1872000">
                  <a:extLst>
                    <a:ext uri="{9D8B030D-6E8A-4147-A177-3AD203B41FA5}">
                      <a16:colId xmlns:a16="http://schemas.microsoft.com/office/drawing/2014/main" val="1385035626"/>
                    </a:ext>
                  </a:extLst>
                </a:gridCol>
              </a:tblGrid>
              <a:tr h="370840">
                <a:tc>
                  <a:txBody>
                    <a:bodyPr/>
                    <a:lstStyle/>
                    <a:p>
                      <a:endParaRPr lang="en-GB" dirty="0"/>
                    </a:p>
                  </a:txBody>
                  <a:tcPr/>
                </a:tc>
                <a:tc>
                  <a:txBody>
                    <a:bodyPr/>
                    <a:lstStyle/>
                    <a:p>
                      <a:pPr algn="r"/>
                      <a:r>
                        <a:rPr lang="tr-TR" dirty="0"/>
                        <a:t>P</a:t>
                      </a:r>
                      <a:endParaRPr lang="en-GB" dirty="0"/>
                    </a:p>
                  </a:txBody>
                  <a:tcPr/>
                </a:tc>
                <a:tc>
                  <a:txBody>
                    <a:bodyPr/>
                    <a:lstStyle/>
                    <a:p>
                      <a:pPr algn="r"/>
                      <a:r>
                        <a:rPr lang="tr-TR" dirty="0"/>
                        <a:t>B1</a:t>
                      </a:r>
                      <a:endParaRPr lang="en-GB" dirty="0"/>
                    </a:p>
                  </a:txBody>
                  <a:tcPr/>
                </a:tc>
                <a:tc>
                  <a:txBody>
                    <a:bodyPr/>
                    <a:lstStyle/>
                    <a:p>
                      <a:pPr algn="r"/>
                      <a:r>
                        <a:rPr lang="tr-TR" dirty="0"/>
                        <a:t>B2</a:t>
                      </a:r>
                      <a:endParaRPr lang="en-GB" dirty="0"/>
                    </a:p>
                  </a:txBody>
                  <a:tcPr/>
                </a:tc>
                <a:tc>
                  <a:txBody>
                    <a:bodyPr/>
                    <a:lstStyle/>
                    <a:p>
                      <a:pPr algn="r"/>
                      <a:r>
                        <a:rPr lang="tr-TR" dirty="0"/>
                        <a:t>B3</a:t>
                      </a:r>
                      <a:endParaRPr lang="en-GB" dirty="0"/>
                    </a:p>
                  </a:txBody>
                  <a:tcPr/>
                </a:tc>
                <a:extLst>
                  <a:ext uri="{0D108BD9-81ED-4DB2-BD59-A6C34878D82A}">
                    <a16:rowId xmlns:a16="http://schemas.microsoft.com/office/drawing/2014/main" val="3839949388"/>
                  </a:ext>
                </a:extLst>
              </a:tr>
              <a:tr h="370840">
                <a:tc>
                  <a:txBody>
                    <a:bodyPr/>
                    <a:lstStyle/>
                    <a:p>
                      <a:r>
                        <a:rPr lang="en-GB" dirty="0"/>
                        <a:t>Investment</a:t>
                      </a:r>
                      <a:r>
                        <a:rPr lang="tr-TR" dirty="0"/>
                        <a:t> (TL)</a:t>
                      </a:r>
                      <a:endParaRPr lang="en-GB" dirty="0"/>
                    </a:p>
                  </a:txBody>
                  <a:tcPr/>
                </a:tc>
                <a:tc>
                  <a:txBody>
                    <a:bodyPr/>
                    <a:lstStyle/>
                    <a:p>
                      <a:pPr algn="r"/>
                      <a:r>
                        <a:rPr lang="tr-TR" dirty="0"/>
                        <a:t>200,000</a:t>
                      </a:r>
                      <a:endParaRPr lang="en-GB" dirty="0"/>
                    </a:p>
                  </a:txBody>
                  <a:tcPr/>
                </a:tc>
                <a:tc>
                  <a:txBody>
                    <a:bodyPr/>
                    <a:lstStyle/>
                    <a:p>
                      <a:pPr algn="r"/>
                      <a:r>
                        <a:rPr lang="tr-TR" dirty="0"/>
                        <a:t>4,000,000</a:t>
                      </a:r>
                      <a:endParaRPr lang="en-GB" dirty="0"/>
                    </a:p>
                  </a:txBody>
                  <a:tcPr/>
                </a:tc>
                <a:tc>
                  <a:txBody>
                    <a:bodyPr/>
                    <a:lstStyle/>
                    <a:p>
                      <a:pPr algn="r"/>
                      <a:r>
                        <a:rPr lang="tr-TR" dirty="0"/>
                        <a:t>5,550,000</a:t>
                      </a:r>
                      <a:endParaRPr lang="en-GB" dirty="0"/>
                    </a:p>
                  </a:txBody>
                  <a:tcPr/>
                </a:tc>
                <a:tc>
                  <a:txBody>
                    <a:bodyPr/>
                    <a:lstStyle/>
                    <a:p>
                      <a:pPr algn="r"/>
                      <a:r>
                        <a:rPr lang="tr-TR" dirty="0"/>
                        <a:t>7,500,000</a:t>
                      </a:r>
                      <a:endParaRPr lang="en-GB" dirty="0"/>
                    </a:p>
                  </a:txBody>
                  <a:tcPr/>
                </a:tc>
                <a:extLst>
                  <a:ext uri="{0D108BD9-81ED-4DB2-BD59-A6C34878D82A}">
                    <a16:rowId xmlns:a16="http://schemas.microsoft.com/office/drawing/2014/main" val="2697258237"/>
                  </a:ext>
                </a:extLst>
              </a:tr>
              <a:tr h="370840">
                <a:tc>
                  <a:txBody>
                    <a:bodyPr/>
                    <a:lstStyle/>
                    <a:p>
                      <a:r>
                        <a:rPr lang="tr-TR" dirty="0"/>
                        <a:t>Net Revenue (TL)</a:t>
                      </a:r>
                      <a:endParaRPr lang="en-GB" dirty="0"/>
                    </a:p>
                  </a:txBody>
                  <a:tcPr/>
                </a:tc>
                <a:tc>
                  <a:txBody>
                    <a:bodyPr/>
                    <a:lstStyle/>
                    <a:p>
                      <a:pPr algn="r"/>
                      <a:r>
                        <a:rPr lang="tr-TR" dirty="0"/>
                        <a:t>22,000</a:t>
                      </a:r>
                      <a:endParaRPr lang="en-GB" dirty="0"/>
                    </a:p>
                  </a:txBody>
                  <a:tcPr/>
                </a:tc>
                <a:tc>
                  <a:txBody>
                    <a:bodyPr/>
                    <a:lstStyle/>
                    <a:p>
                      <a:pPr algn="r"/>
                      <a:r>
                        <a:rPr lang="tr-TR" dirty="0"/>
                        <a:t>600,000</a:t>
                      </a:r>
                      <a:endParaRPr lang="en-GB" dirty="0"/>
                    </a:p>
                  </a:txBody>
                  <a:tcPr/>
                </a:tc>
                <a:tc>
                  <a:txBody>
                    <a:bodyPr/>
                    <a:lstStyle/>
                    <a:p>
                      <a:pPr algn="r"/>
                      <a:r>
                        <a:rPr lang="tr-TR" dirty="0"/>
                        <a:t>720,000</a:t>
                      </a:r>
                      <a:endParaRPr lang="en-GB" dirty="0"/>
                    </a:p>
                  </a:txBody>
                  <a:tcPr/>
                </a:tc>
                <a:tc>
                  <a:txBody>
                    <a:bodyPr/>
                    <a:lstStyle/>
                    <a:p>
                      <a:pPr algn="r"/>
                      <a:r>
                        <a:rPr lang="tr-TR" dirty="0"/>
                        <a:t>960,000</a:t>
                      </a:r>
                      <a:endParaRPr lang="en-GB" dirty="0"/>
                    </a:p>
                  </a:txBody>
                  <a:tcPr/>
                </a:tc>
                <a:extLst>
                  <a:ext uri="{0D108BD9-81ED-4DB2-BD59-A6C34878D82A}">
                    <a16:rowId xmlns:a16="http://schemas.microsoft.com/office/drawing/2014/main" val="38679674"/>
                  </a:ext>
                </a:extLst>
              </a:tr>
              <a:tr h="370840">
                <a:tc>
                  <a:txBody>
                    <a:bodyPr/>
                    <a:lstStyle/>
                    <a:p>
                      <a:r>
                        <a:rPr lang="tr-TR" dirty="0"/>
                        <a:t>Market Value (TL)</a:t>
                      </a:r>
                      <a:endParaRPr lang="en-GB" dirty="0"/>
                    </a:p>
                  </a:txBody>
                  <a:tcPr/>
                </a:tc>
                <a:tc>
                  <a:txBody>
                    <a:bodyPr/>
                    <a:lstStyle/>
                    <a:p>
                      <a:pPr algn="r"/>
                      <a:r>
                        <a:rPr lang="tr-TR" dirty="0"/>
                        <a:t>100,000</a:t>
                      </a:r>
                      <a:endParaRPr lang="en-GB" dirty="0"/>
                    </a:p>
                  </a:txBody>
                  <a:tcPr/>
                </a:tc>
                <a:tc>
                  <a:txBody>
                    <a:bodyPr/>
                    <a:lstStyle/>
                    <a:p>
                      <a:pPr algn="r"/>
                      <a:r>
                        <a:rPr lang="tr-TR" dirty="0"/>
                        <a:t>2,000,000</a:t>
                      </a:r>
                      <a:endParaRPr lang="en-GB" dirty="0"/>
                    </a:p>
                  </a:txBody>
                  <a:tcPr/>
                </a:tc>
                <a:tc>
                  <a:txBody>
                    <a:bodyPr/>
                    <a:lstStyle/>
                    <a:p>
                      <a:pPr algn="r"/>
                      <a:r>
                        <a:rPr lang="tr-TR" dirty="0"/>
                        <a:t>2,775,000</a:t>
                      </a:r>
                      <a:endParaRPr lang="en-GB" dirty="0"/>
                    </a:p>
                  </a:txBody>
                  <a:tcPr/>
                </a:tc>
                <a:tc>
                  <a:txBody>
                    <a:bodyPr/>
                    <a:lstStyle/>
                    <a:p>
                      <a:pPr algn="r"/>
                      <a:r>
                        <a:rPr lang="tr-TR" dirty="0"/>
                        <a:t>3,750,000</a:t>
                      </a:r>
                      <a:endParaRPr lang="en-GB" dirty="0"/>
                    </a:p>
                  </a:txBody>
                  <a:tcPr/>
                </a:tc>
                <a:extLst>
                  <a:ext uri="{0D108BD9-81ED-4DB2-BD59-A6C34878D82A}">
                    <a16:rowId xmlns:a16="http://schemas.microsoft.com/office/drawing/2014/main" val="1099353077"/>
                  </a:ext>
                </a:extLst>
              </a:tr>
              <a:tr h="370840">
                <a:tc>
                  <a:txBody>
                    <a:bodyPr/>
                    <a:lstStyle/>
                    <a:p>
                      <a:r>
                        <a:rPr lang="tr-TR" dirty="0"/>
                        <a:t>IRR</a:t>
                      </a:r>
                      <a:endParaRPr lang="en-GB" dirty="0"/>
                    </a:p>
                  </a:txBody>
                  <a:tcPr/>
                </a:tc>
                <a:tc>
                  <a:txBody>
                    <a:bodyPr/>
                    <a:lstStyle/>
                    <a:p>
                      <a:pPr algn="r"/>
                      <a:r>
                        <a:rPr lang="tr-TR" dirty="0"/>
                        <a:t>9.3%</a:t>
                      </a:r>
                      <a:endParaRPr lang="en-GB" dirty="0"/>
                    </a:p>
                  </a:txBody>
                  <a:tcPr/>
                </a:tc>
                <a:tc>
                  <a:txBody>
                    <a:bodyPr/>
                    <a:lstStyle/>
                    <a:p>
                      <a:pPr algn="r"/>
                      <a:r>
                        <a:rPr lang="tr-TR" dirty="0"/>
                        <a:t>13.8%</a:t>
                      </a:r>
                      <a:endParaRPr lang="en-GB" dirty="0"/>
                    </a:p>
                  </a:txBody>
                  <a:tcPr/>
                </a:tc>
                <a:tc>
                  <a:txBody>
                    <a:bodyPr/>
                    <a:lstStyle/>
                    <a:p>
                      <a:pPr algn="r"/>
                      <a:r>
                        <a:rPr lang="tr-TR" dirty="0"/>
                        <a:t>11.6%</a:t>
                      </a:r>
                      <a:endParaRPr lang="en-GB" dirty="0"/>
                    </a:p>
                  </a:txBody>
                  <a:tcPr/>
                </a:tc>
                <a:tc>
                  <a:txBody>
                    <a:bodyPr/>
                    <a:lstStyle/>
                    <a:p>
                      <a:pPr algn="r"/>
                      <a:r>
                        <a:rPr lang="tr-TR" dirty="0"/>
                        <a:t>11.4%</a:t>
                      </a:r>
                      <a:endParaRPr lang="en-GB" dirty="0"/>
                    </a:p>
                  </a:txBody>
                  <a:tcPr/>
                </a:tc>
                <a:extLst>
                  <a:ext uri="{0D108BD9-81ED-4DB2-BD59-A6C34878D82A}">
                    <a16:rowId xmlns:a16="http://schemas.microsoft.com/office/drawing/2014/main" val="4731842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35837267"/>
              </p:ext>
            </p:extLst>
          </p:nvPr>
        </p:nvGraphicFramePr>
        <p:xfrm>
          <a:off x="838200" y="3858902"/>
          <a:ext cx="7488000" cy="2590800"/>
        </p:xfrm>
        <a:graphic>
          <a:graphicData uri="http://schemas.openxmlformats.org/drawingml/2006/table">
            <a:tbl>
              <a:tblPr firstRow="1" bandRow="1">
                <a:tableStyleId>{5940675A-B579-460E-94D1-54222C63F5DA}</a:tableStyleId>
              </a:tblPr>
              <a:tblGrid>
                <a:gridCol w="1872000">
                  <a:extLst>
                    <a:ext uri="{9D8B030D-6E8A-4147-A177-3AD203B41FA5}">
                      <a16:colId xmlns:a16="http://schemas.microsoft.com/office/drawing/2014/main" val="570301752"/>
                    </a:ext>
                  </a:extLst>
                </a:gridCol>
                <a:gridCol w="1872000">
                  <a:extLst>
                    <a:ext uri="{9D8B030D-6E8A-4147-A177-3AD203B41FA5}">
                      <a16:colId xmlns:a16="http://schemas.microsoft.com/office/drawing/2014/main" val="3711929118"/>
                    </a:ext>
                  </a:extLst>
                </a:gridCol>
                <a:gridCol w="1872000">
                  <a:extLst>
                    <a:ext uri="{9D8B030D-6E8A-4147-A177-3AD203B41FA5}">
                      <a16:colId xmlns:a16="http://schemas.microsoft.com/office/drawing/2014/main" val="3303354939"/>
                    </a:ext>
                  </a:extLst>
                </a:gridCol>
                <a:gridCol w="1872000">
                  <a:extLst>
                    <a:ext uri="{9D8B030D-6E8A-4147-A177-3AD203B41FA5}">
                      <a16:colId xmlns:a16="http://schemas.microsoft.com/office/drawing/2014/main" val="388842889"/>
                    </a:ext>
                  </a:extLst>
                </a:gridCol>
              </a:tblGrid>
              <a:tr h="352580">
                <a:tc>
                  <a:txBody>
                    <a:bodyPr/>
                    <a:lstStyle/>
                    <a:p>
                      <a:endParaRPr lang="en-GB" dirty="0"/>
                    </a:p>
                  </a:txBody>
                  <a:tcPr>
                    <a:solidFill>
                      <a:schemeClr val="bg1"/>
                    </a:solidFill>
                  </a:tcPr>
                </a:tc>
                <a:tc>
                  <a:txBody>
                    <a:bodyPr/>
                    <a:lstStyle/>
                    <a:p>
                      <a:pPr algn="r"/>
                      <a:r>
                        <a:rPr lang="tr-TR" dirty="0"/>
                        <a:t>B1</a:t>
                      </a:r>
                      <a:endParaRPr lang="en-GB" dirty="0"/>
                    </a:p>
                  </a:txBody>
                  <a:tcPr>
                    <a:solidFill>
                      <a:schemeClr val="bg1"/>
                    </a:solidFill>
                  </a:tcPr>
                </a:tc>
                <a:tc>
                  <a:txBody>
                    <a:bodyPr/>
                    <a:lstStyle/>
                    <a:p>
                      <a:pPr algn="r"/>
                      <a:r>
                        <a:rPr lang="tr-TR" dirty="0"/>
                        <a:t>∆(B2-B1)</a:t>
                      </a:r>
                      <a:endParaRPr lang="en-GB" dirty="0"/>
                    </a:p>
                  </a:txBody>
                  <a:tcP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tr-TR" dirty="0"/>
                        <a:t>∆(B3-B1)</a:t>
                      </a:r>
                      <a:endParaRPr lang="en-GB" dirty="0"/>
                    </a:p>
                  </a:txBody>
                  <a:tcPr>
                    <a:solidFill>
                      <a:schemeClr val="bg1"/>
                    </a:solidFill>
                  </a:tcPr>
                </a:tc>
                <a:extLst>
                  <a:ext uri="{0D108BD9-81ED-4DB2-BD59-A6C34878D82A}">
                    <a16:rowId xmlns:a16="http://schemas.microsoft.com/office/drawing/2014/main" val="3839949388"/>
                  </a:ext>
                </a:extLst>
              </a:tr>
              <a:tr h="370840">
                <a:tc>
                  <a:txBody>
                    <a:bodyPr/>
                    <a:lstStyle/>
                    <a:p>
                      <a:r>
                        <a:rPr lang="en-GB" dirty="0"/>
                        <a:t>Investment</a:t>
                      </a:r>
                      <a:r>
                        <a:rPr lang="tr-TR" dirty="0"/>
                        <a:t> (TL)</a:t>
                      </a:r>
                      <a:endParaRPr lang="en-GB" dirty="0"/>
                    </a:p>
                  </a:txBody>
                  <a:tcPr>
                    <a:solidFill>
                      <a:schemeClr val="bg1"/>
                    </a:solidFill>
                  </a:tcPr>
                </a:tc>
                <a:tc>
                  <a:txBody>
                    <a:bodyPr/>
                    <a:lstStyle/>
                    <a:p>
                      <a:pPr algn="r"/>
                      <a:r>
                        <a:rPr lang="tr-TR" dirty="0"/>
                        <a:t>4,000,000</a:t>
                      </a:r>
                      <a:endParaRPr lang="en-GB" dirty="0"/>
                    </a:p>
                  </a:txBody>
                  <a:tcPr>
                    <a:solidFill>
                      <a:schemeClr val="bg1"/>
                    </a:solidFill>
                  </a:tcPr>
                </a:tc>
                <a:tc>
                  <a:txBody>
                    <a:bodyPr/>
                    <a:lstStyle/>
                    <a:p>
                      <a:pPr algn="r"/>
                      <a:r>
                        <a:rPr lang="tr-TR" dirty="0"/>
                        <a:t>1,550,000</a:t>
                      </a:r>
                      <a:endParaRPr lang="en-GB" dirty="0"/>
                    </a:p>
                  </a:txBody>
                  <a:tcPr>
                    <a:solidFill>
                      <a:schemeClr val="bg1"/>
                    </a:solidFill>
                  </a:tcPr>
                </a:tc>
                <a:tc>
                  <a:txBody>
                    <a:bodyPr/>
                    <a:lstStyle/>
                    <a:p>
                      <a:pPr algn="r"/>
                      <a:r>
                        <a:rPr lang="tr-TR" dirty="0"/>
                        <a:t>3,500,000</a:t>
                      </a:r>
                      <a:endParaRPr lang="en-GB" dirty="0"/>
                    </a:p>
                  </a:txBody>
                  <a:tcPr>
                    <a:solidFill>
                      <a:schemeClr val="bg1"/>
                    </a:solidFill>
                  </a:tcPr>
                </a:tc>
                <a:extLst>
                  <a:ext uri="{0D108BD9-81ED-4DB2-BD59-A6C34878D82A}">
                    <a16:rowId xmlns:a16="http://schemas.microsoft.com/office/drawing/2014/main" val="2697258237"/>
                  </a:ext>
                </a:extLst>
              </a:tr>
              <a:tr h="370840">
                <a:tc>
                  <a:txBody>
                    <a:bodyPr/>
                    <a:lstStyle/>
                    <a:p>
                      <a:r>
                        <a:rPr lang="tr-TR" dirty="0"/>
                        <a:t>Revenue (TL)</a:t>
                      </a:r>
                      <a:endParaRPr lang="en-GB" dirty="0"/>
                    </a:p>
                  </a:txBody>
                  <a:tcPr>
                    <a:solidFill>
                      <a:schemeClr val="bg1"/>
                    </a:solidFill>
                  </a:tcPr>
                </a:tc>
                <a:tc>
                  <a:txBody>
                    <a:bodyPr/>
                    <a:lstStyle/>
                    <a:p>
                      <a:pPr algn="r"/>
                      <a:r>
                        <a:rPr lang="tr-TR" dirty="0"/>
                        <a:t>600,000</a:t>
                      </a:r>
                      <a:endParaRPr lang="en-GB" dirty="0"/>
                    </a:p>
                  </a:txBody>
                  <a:tcPr>
                    <a:solidFill>
                      <a:schemeClr val="bg1"/>
                    </a:solidFill>
                  </a:tcPr>
                </a:tc>
                <a:tc>
                  <a:txBody>
                    <a:bodyPr/>
                    <a:lstStyle/>
                    <a:p>
                      <a:pPr algn="r"/>
                      <a:r>
                        <a:rPr lang="tr-TR" dirty="0"/>
                        <a:t>120,000</a:t>
                      </a:r>
                      <a:endParaRPr lang="en-GB" dirty="0"/>
                    </a:p>
                  </a:txBody>
                  <a:tcPr>
                    <a:solidFill>
                      <a:schemeClr val="bg1"/>
                    </a:solidFill>
                  </a:tcPr>
                </a:tc>
                <a:tc>
                  <a:txBody>
                    <a:bodyPr/>
                    <a:lstStyle/>
                    <a:p>
                      <a:pPr algn="r"/>
                      <a:r>
                        <a:rPr lang="tr-TR" dirty="0"/>
                        <a:t>360,000</a:t>
                      </a:r>
                      <a:endParaRPr lang="en-GB" dirty="0"/>
                    </a:p>
                  </a:txBody>
                  <a:tcPr>
                    <a:solidFill>
                      <a:schemeClr val="bg1"/>
                    </a:solidFill>
                  </a:tcPr>
                </a:tc>
                <a:extLst>
                  <a:ext uri="{0D108BD9-81ED-4DB2-BD59-A6C34878D82A}">
                    <a16:rowId xmlns:a16="http://schemas.microsoft.com/office/drawing/2014/main" val="38679674"/>
                  </a:ext>
                </a:extLst>
              </a:tr>
              <a:tr h="370840">
                <a:tc>
                  <a:txBody>
                    <a:bodyPr/>
                    <a:lstStyle/>
                    <a:p>
                      <a:r>
                        <a:rPr lang="tr-TR" dirty="0"/>
                        <a:t>Market Value (TL)</a:t>
                      </a:r>
                      <a:endParaRPr lang="en-GB" dirty="0"/>
                    </a:p>
                  </a:txBody>
                  <a:tcPr>
                    <a:solidFill>
                      <a:schemeClr val="bg1"/>
                    </a:solidFill>
                  </a:tcPr>
                </a:tc>
                <a:tc>
                  <a:txBody>
                    <a:bodyPr/>
                    <a:lstStyle/>
                    <a:p>
                      <a:pPr algn="r"/>
                      <a:r>
                        <a:rPr lang="tr-TR" dirty="0"/>
                        <a:t>2,000,000</a:t>
                      </a:r>
                      <a:endParaRPr lang="en-GB" dirty="0"/>
                    </a:p>
                  </a:txBody>
                  <a:tcPr>
                    <a:solidFill>
                      <a:schemeClr val="bg1"/>
                    </a:solidFill>
                  </a:tcPr>
                </a:tc>
                <a:tc>
                  <a:txBody>
                    <a:bodyPr/>
                    <a:lstStyle/>
                    <a:p>
                      <a:pPr algn="r"/>
                      <a:r>
                        <a:rPr lang="tr-TR" dirty="0"/>
                        <a:t>755,000</a:t>
                      </a:r>
                      <a:endParaRPr lang="en-GB" dirty="0"/>
                    </a:p>
                  </a:txBody>
                  <a:tcPr>
                    <a:solidFill>
                      <a:schemeClr val="bg1"/>
                    </a:solidFill>
                  </a:tcPr>
                </a:tc>
                <a:tc>
                  <a:txBody>
                    <a:bodyPr/>
                    <a:lstStyle/>
                    <a:p>
                      <a:pPr algn="r"/>
                      <a:r>
                        <a:rPr lang="tr-TR" dirty="0"/>
                        <a:t>1,750,000</a:t>
                      </a:r>
                      <a:endParaRPr lang="en-GB" dirty="0"/>
                    </a:p>
                  </a:txBody>
                  <a:tcPr>
                    <a:solidFill>
                      <a:schemeClr val="bg1"/>
                    </a:solidFill>
                  </a:tcPr>
                </a:tc>
                <a:extLst>
                  <a:ext uri="{0D108BD9-81ED-4DB2-BD59-A6C34878D82A}">
                    <a16:rowId xmlns:a16="http://schemas.microsoft.com/office/drawing/2014/main" val="1099353077"/>
                  </a:ext>
                </a:extLst>
              </a:tr>
              <a:tr h="370840">
                <a:tc>
                  <a:txBody>
                    <a:bodyPr/>
                    <a:lstStyle/>
                    <a:p>
                      <a:r>
                        <a:rPr lang="tr-TR" dirty="0"/>
                        <a:t>IRR</a:t>
                      </a:r>
                      <a:endParaRPr lang="en-GB" dirty="0"/>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a:ln>
                            <a:noFill/>
                          </a:ln>
                          <a:solidFill>
                            <a:prstClr val="black"/>
                          </a:solidFill>
                          <a:effectLst/>
                          <a:uLnTx/>
                          <a:uFillTx/>
                          <a:latin typeface="Calibri" panose="020F0502020204030204"/>
                          <a:ea typeface="+mn-ea"/>
                          <a:cs typeface="+mn-cs"/>
                        </a:rPr>
                        <a:t>13.8%</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5.5%</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algn="r"/>
                      <a:r>
                        <a:rPr lang="tr-TR" dirty="0"/>
                        <a:t>8.5%</a:t>
                      </a:r>
                      <a:endParaRPr lang="en-GB" dirty="0"/>
                    </a:p>
                  </a:txBody>
                  <a:tcPr>
                    <a:solidFill>
                      <a:schemeClr val="bg1"/>
                    </a:solidFill>
                  </a:tcPr>
                </a:tc>
                <a:extLst>
                  <a:ext uri="{0D108BD9-81ED-4DB2-BD59-A6C34878D82A}">
                    <a16:rowId xmlns:a16="http://schemas.microsoft.com/office/drawing/2014/main" val="47318427"/>
                  </a:ext>
                </a:extLst>
              </a:tr>
              <a:tr h="370840">
                <a:tc>
                  <a:txBody>
                    <a:bodyPr/>
                    <a:lstStyle/>
                    <a:p>
                      <a:r>
                        <a:rPr lang="tr-TR" dirty="0"/>
                        <a:t>Justifiable</a:t>
                      </a:r>
                      <a:endParaRPr lang="en-GB" dirty="0"/>
                    </a:p>
                  </a:txBody>
                  <a:tcPr>
                    <a:solidFill>
                      <a:schemeClr val="bg1"/>
                    </a:solidFill>
                  </a:tcPr>
                </a:tc>
                <a:tc>
                  <a:txBody>
                    <a:bodyPr/>
                    <a:lstStyle/>
                    <a:p>
                      <a:pPr algn="r"/>
                      <a:r>
                        <a:rPr lang="tr-TR" dirty="0"/>
                        <a:t>Y</a:t>
                      </a:r>
                      <a:endParaRPr lang="en-GB" dirty="0"/>
                    </a:p>
                  </a:txBody>
                  <a:tcPr>
                    <a:solidFill>
                      <a:schemeClr val="bg1"/>
                    </a:solidFill>
                  </a:tcPr>
                </a:tc>
                <a:tc>
                  <a:txBody>
                    <a:bodyPr/>
                    <a:lstStyle/>
                    <a:p>
                      <a:pPr algn="r"/>
                      <a:r>
                        <a:rPr lang="tr-TR" dirty="0"/>
                        <a:t>N</a:t>
                      </a:r>
                      <a:endParaRPr lang="en-GB" dirty="0"/>
                    </a:p>
                  </a:txBody>
                  <a:tcPr>
                    <a:solidFill>
                      <a:schemeClr val="bg1"/>
                    </a:solidFill>
                  </a:tcPr>
                </a:tc>
                <a:tc>
                  <a:txBody>
                    <a:bodyPr/>
                    <a:lstStyle/>
                    <a:p>
                      <a:pPr algn="r"/>
                      <a:r>
                        <a:rPr lang="tr-TR" dirty="0"/>
                        <a:t>N</a:t>
                      </a:r>
                      <a:endParaRPr lang="en-GB" dirty="0"/>
                    </a:p>
                  </a:txBody>
                  <a:tcPr>
                    <a:solidFill>
                      <a:schemeClr val="bg1"/>
                    </a:solidFill>
                  </a:tcPr>
                </a:tc>
                <a:extLst>
                  <a:ext uri="{0D108BD9-81ED-4DB2-BD59-A6C34878D82A}">
                    <a16:rowId xmlns:a16="http://schemas.microsoft.com/office/drawing/2014/main" val="1865718386"/>
                  </a:ext>
                </a:extLst>
              </a:tr>
              <a:tr h="370840">
                <a:tc>
                  <a:txBody>
                    <a:bodyPr/>
                    <a:lstStyle/>
                    <a:p>
                      <a:r>
                        <a:rPr lang="tr-TR" dirty="0"/>
                        <a:t>Base Alternative</a:t>
                      </a:r>
                      <a:endParaRPr lang="en-GB" dirty="0"/>
                    </a:p>
                  </a:txBody>
                  <a:tcPr>
                    <a:solidFill>
                      <a:schemeClr val="bg1"/>
                    </a:solidFill>
                  </a:tcPr>
                </a:tc>
                <a:tc>
                  <a:txBody>
                    <a:bodyPr/>
                    <a:lstStyle/>
                    <a:p>
                      <a:pPr algn="r"/>
                      <a:r>
                        <a:rPr lang="tr-TR" dirty="0"/>
                        <a:t>B1</a:t>
                      </a:r>
                      <a:endParaRPr lang="en-GB" dirty="0"/>
                    </a:p>
                  </a:txBody>
                  <a:tcPr>
                    <a:solidFill>
                      <a:schemeClr val="bg1"/>
                    </a:solidFill>
                  </a:tcPr>
                </a:tc>
                <a:tc>
                  <a:txBody>
                    <a:bodyPr/>
                    <a:lstStyle/>
                    <a:p>
                      <a:pPr algn="r"/>
                      <a:r>
                        <a:rPr lang="tr-TR" dirty="0"/>
                        <a:t>B1</a:t>
                      </a:r>
                      <a:endParaRPr lang="en-GB" dirty="0"/>
                    </a:p>
                  </a:txBody>
                  <a:tcPr>
                    <a:solidFill>
                      <a:schemeClr val="bg1"/>
                    </a:solidFill>
                  </a:tcPr>
                </a:tc>
                <a:tc>
                  <a:txBody>
                    <a:bodyPr/>
                    <a:lstStyle/>
                    <a:p>
                      <a:pPr algn="r"/>
                      <a:r>
                        <a:rPr lang="tr-TR" dirty="0"/>
                        <a:t>B1</a:t>
                      </a:r>
                      <a:endParaRPr lang="en-GB" dirty="0"/>
                    </a:p>
                  </a:txBody>
                  <a:tcPr>
                    <a:solidFill>
                      <a:schemeClr val="bg1"/>
                    </a:solidFill>
                  </a:tcPr>
                </a:tc>
                <a:extLst>
                  <a:ext uri="{0D108BD9-81ED-4DB2-BD59-A6C34878D82A}">
                    <a16:rowId xmlns:a16="http://schemas.microsoft.com/office/drawing/2014/main" val="4100155514"/>
                  </a:ext>
                </a:extLst>
              </a:tr>
            </a:tbl>
          </a:graphicData>
        </a:graphic>
      </p:graphicFrame>
      <p:sp>
        <p:nvSpPr>
          <p:cNvPr id="14" name="Rectangle 13"/>
          <p:cNvSpPr/>
          <p:nvPr/>
        </p:nvSpPr>
        <p:spPr>
          <a:xfrm>
            <a:off x="5457825" y="3885095"/>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457825" y="4252914"/>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5457825" y="4622477"/>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457825" y="4994762"/>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457825" y="5374833"/>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457825" y="5729007"/>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457825" y="6108932"/>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7294245" y="3885095"/>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7294245" y="4252914"/>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294245" y="4622477"/>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7294245" y="4994762"/>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7294245" y="5374833"/>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294245" y="5729007"/>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7294245" y="6108932"/>
            <a:ext cx="971550" cy="313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3" name="Table 12"/>
          <p:cNvGraphicFramePr>
            <a:graphicFrameLocks noGrp="1"/>
          </p:cNvGraphicFramePr>
          <p:nvPr>
            <p:extLst>
              <p:ext uri="{D42A27DB-BD31-4B8C-83A1-F6EECF244321}">
                <p14:modId xmlns:p14="http://schemas.microsoft.com/office/powerpoint/2010/main" val="1093930995"/>
              </p:ext>
            </p:extLst>
          </p:nvPr>
        </p:nvGraphicFramePr>
        <p:xfrm>
          <a:off x="838200" y="3858902"/>
          <a:ext cx="7488000" cy="2590800"/>
        </p:xfrm>
        <a:graphic>
          <a:graphicData uri="http://schemas.openxmlformats.org/drawingml/2006/table">
            <a:tbl>
              <a:tblPr firstRow="1" bandRow="1">
                <a:tableStyleId>{5940675A-B579-460E-94D1-54222C63F5DA}</a:tableStyleId>
              </a:tblPr>
              <a:tblGrid>
                <a:gridCol w="1872000">
                  <a:extLst>
                    <a:ext uri="{9D8B030D-6E8A-4147-A177-3AD203B41FA5}">
                      <a16:colId xmlns:a16="http://schemas.microsoft.com/office/drawing/2014/main" val="570301752"/>
                    </a:ext>
                  </a:extLst>
                </a:gridCol>
                <a:gridCol w="1872000">
                  <a:extLst>
                    <a:ext uri="{9D8B030D-6E8A-4147-A177-3AD203B41FA5}">
                      <a16:colId xmlns:a16="http://schemas.microsoft.com/office/drawing/2014/main" val="3711929118"/>
                    </a:ext>
                  </a:extLst>
                </a:gridCol>
                <a:gridCol w="1872000">
                  <a:extLst>
                    <a:ext uri="{9D8B030D-6E8A-4147-A177-3AD203B41FA5}">
                      <a16:colId xmlns:a16="http://schemas.microsoft.com/office/drawing/2014/main" val="3303354939"/>
                    </a:ext>
                  </a:extLst>
                </a:gridCol>
                <a:gridCol w="1872000">
                  <a:extLst>
                    <a:ext uri="{9D8B030D-6E8A-4147-A177-3AD203B41FA5}">
                      <a16:colId xmlns:a16="http://schemas.microsoft.com/office/drawing/2014/main" val="388842889"/>
                    </a:ext>
                  </a:extLst>
                </a:gridCol>
              </a:tblGrid>
              <a:tr h="352580">
                <a:tc>
                  <a:txBody>
                    <a:bodyPr/>
                    <a:lstStyle/>
                    <a:p>
                      <a:endParaRPr lang="en-GB" dirty="0"/>
                    </a:p>
                  </a:txBody>
                  <a:tcPr>
                    <a:solidFill>
                      <a:schemeClr val="bg1"/>
                    </a:solidFill>
                  </a:tcPr>
                </a:tc>
                <a:tc>
                  <a:txBody>
                    <a:bodyPr/>
                    <a:lstStyle/>
                    <a:p>
                      <a:pPr algn="r"/>
                      <a:r>
                        <a:rPr lang="tr-TR" dirty="0"/>
                        <a:t>B1</a:t>
                      </a:r>
                      <a:endParaRPr lang="en-GB" dirty="0"/>
                    </a:p>
                  </a:txBody>
                  <a:tcPr>
                    <a:solidFill>
                      <a:schemeClr val="bg1"/>
                    </a:solidFill>
                  </a:tcPr>
                </a:tc>
                <a:tc>
                  <a:txBody>
                    <a:bodyPr/>
                    <a:lstStyle/>
                    <a:p>
                      <a:pPr algn="r"/>
                      <a:r>
                        <a:rPr lang="tr-TR" dirty="0"/>
                        <a:t>∆(B2-B1)</a:t>
                      </a:r>
                      <a:endParaRPr lang="en-GB" dirty="0"/>
                    </a:p>
                  </a:txBody>
                  <a:tcP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tr-TR" dirty="0"/>
                        <a:t>∆(B3-B1)</a:t>
                      </a:r>
                      <a:endParaRPr lang="en-GB" dirty="0"/>
                    </a:p>
                  </a:txBody>
                  <a:tcPr>
                    <a:solidFill>
                      <a:schemeClr val="bg1"/>
                    </a:solidFill>
                  </a:tcPr>
                </a:tc>
                <a:extLst>
                  <a:ext uri="{0D108BD9-81ED-4DB2-BD59-A6C34878D82A}">
                    <a16:rowId xmlns:a16="http://schemas.microsoft.com/office/drawing/2014/main" val="3839949388"/>
                  </a:ext>
                </a:extLst>
              </a:tr>
              <a:tr h="370840">
                <a:tc>
                  <a:txBody>
                    <a:bodyPr/>
                    <a:lstStyle/>
                    <a:p>
                      <a:r>
                        <a:rPr lang="en-GB" dirty="0"/>
                        <a:t>Investment</a:t>
                      </a:r>
                      <a:r>
                        <a:rPr lang="tr-TR" dirty="0"/>
                        <a:t> (TL)</a:t>
                      </a:r>
                      <a:endParaRPr lang="en-GB" dirty="0"/>
                    </a:p>
                  </a:txBody>
                  <a:tcPr>
                    <a:solidFill>
                      <a:schemeClr val="bg1"/>
                    </a:solidFill>
                  </a:tcPr>
                </a:tc>
                <a:tc>
                  <a:txBody>
                    <a:bodyPr/>
                    <a:lstStyle/>
                    <a:p>
                      <a:pPr algn="r"/>
                      <a:r>
                        <a:rPr lang="tr-TR" dirty="0"/>
                        <a:t>4,000,000</a:t>
                      </a:r>
                      <a:endParaRPr lang="en-GB" dirty="0"/>
                    </a:p>
                  </a:txBody>
                  <a:tcPr>
                    <a:solidFill>
                      <a:schemeClr val="bg1"/>
                    </a:solidFill>
                  </a:tcPr>
                </a:tc>
                <a:tc>
                  <a:txBody>
                    <a:bodyPr/>
                    <a:lstStyle/>
                    <a:p>
                      <a:pPr algn="r"/>
                      <a:r>
                        <a:rPr lang="tr-TR" dirty="0"/>
                        <a:t>1,550,000</a:t>
                      </a:r>
                      <a:endParaRPr lang="en-GB" dirty="0"/>
                    </a:p>
                  </a:txBody>
                  <a:tcPr>
                    <a:solidFill>
                      <a:schemeClr val="bg1"/>
                    </a:solidFill>
                  </a:tcPr>
                </a:tc>
                <a:tc>
                  <a:txBody>
                    <a:bodyPr/>
                    <a:lstStyle/>
                    <a:p>
                      <a:pPr algn="r"/>
                      <a:r>
                        <a:rPr lang="tr-TR" dirty="0"/>
                        <a:t>3,500,000</a:t>
                      </a:r>
                      <a:endParaRPr lang="en-GB" dirty="0"/>
                    </a:p>
                  </a:txBody>
                  <a:tcPr>
                    <a:solidFill>
                      <a:schemeClr val="bg1"/>
                    </a:solidFill>
                  </a:tcPr>
                </a:tc>
                <a:extLst>
                  <a:ext uri="{0D108BD9-81ED-4DB2-BD59-A6C34878D82A}">
                    <a16:rowId xmlns:a16="http://schemas.microsoft.com/office/drawing/2014/main" val="2697258237"/>
                  </a:ext>
                </a:extLst>
              </a:tr>
              <a:tr h="370840">
                <a:tc>
                  <a:txBody>
                    <a:bodyPr/>
                    <a:lstStyle/>
                    <a:p>
                      <a:r>
                        <a:rPr lang="tr-TR" dirty="0"/>
                        <a:t>Revenue (TL)</a:t>
                      </a:r>
                      <a:endParaRPr lang="en-GB" dirty="0"/>
                    </a:p>
                  </a:txBody>
                  <a:tcPr>
                    <a:solidFill>
                      <a:schemeClr val="bg1"/>
                    </a:solidFill>
                  </a:tcPr>
                </a:tc>
                <a:tc>
                  <a:txBody>
                    <a:bodyPr/>
                    <a:lstStyle/>
                    <a:p>
                      <a:pPr algn="r"/>
                      <a:r>
                        <a:rPr lang="tr-TR" dirty="0"/>
                        <a:t>600,000</a:t>
                      </a:r>
                      <a:endParaRPr lang="en-GB" dirty="0"/>
                    </a:p>
                  </a:txBody>
                  <a:tcPr>
                    <a:solidFill>
                      <a:schemeClr val="bg1"/>
                    </a:solidFill>
                  </a:tcPr>
                </a:tc>
                <a:tc>
                  <a:txBody>
                    <a:bodyPr/>
                    <a:lstStyle/>
                    <a:p>
                      <a:pPr algn="r"/>
                      <a:r>
                        <a:rPr lang="tr-TR" dirty="0"/>
                        <a:t>120,000</a:t>
                      </a:r>
                      <a:endParaRPr lang="en-GB" dirty="0"/>
                    </a:p>
                  </a:txBody>
                  <a:tcPr>
                    <a:solidFill>
                      <a:schemeClr val="bg1"/>
                    </a:solidFill>
                  </a:tcPr>
                </a:tc>
                <a:tc>
                  <a:txBody>
                    <a:bodyPr/>
                    <a:lstStyle/>
                    <a:p>
                      <a:pPr algn="r"/>
                      <a:r>
                        <a:rPr lang="tr-TR" dirty="0"/>
                        <a:t>360,000</a:t>
                      </a:r>
                      <a:endParaRPr lang="en-GB" dirty="0"/>
                    </a:p>
                  </a:txBody>
                  <a:tcPr>
                    <a:solidFill>
                      <a:schemeClr val="bg1"/>
                    </a:solidFill>
                  </a:tcPr>
                </a:tc>
                <a:extLst>
                  <a:ext uri="{0D108BD9-81ED-4DB2-BD59-A6C34878D82A}">
                    <a16:rowId xmlns:a16="http://schemas.microsoft.com/office/drawing/2014/main" val="38679674"/>
                  </a:ext>
                </a:extLst>
              </a:tr>
              <a:tr h="370840">
                <a:tc>
                  <a:txBody>
                    <a:bodyPr/>
                    <a:lstStyle/>
                    <a:p>
                      <a:r>
                        <a:rPr lang="tr-TR" dirty="0"/>
                        <a:t>Market Value (TL)</a:t>
                      </a:r>
                      <a:endParaRPr lang="en-GB" dirty="0"/>
                    </a:p>
                  </a:txBody>
                  <a:tcPr>
                    <a:solidFill>
                      <a:schemeClr val="bg1"/>
                    </a:solidFill>
                  </a:tcPr>
                </a:tc>
                <a:tc>
                  <a:txBody>
                    <a:bodyPr/>
                    <a:lstStyle/>
                    <a:p>
                      <a:pPr algn="r"/>
                      <a:r>
                        <a:rPr lang="tr-TR" dirty="0"/>
                        <a:t>2,000,000</a:t>
                      </a:r>
                      <a:endParaRPr lang="en-GB" dirty="0"/>
                    </a:p>
                  </a:txBody>
                  <a:tcPr>
                    <a:solidFill>
                      <a:schemeClr val="bg1"/>
                    </a:solidFill>
                  </a:tcPr>
                </a:tc>
                <a:tc>
                  <a:txBody>
                    <a:bodyPr/>
                    <a:lstStyle/>
                    <a:p>
                      <a:pPr algn="r"/>
                      <a:r>
                        <a:rPr lang="tr-TR" dirty="0"/>
                        <a:t>755,000</a:t>
                      </a:r>
                      <a:endParaRPr lang="en-GB" dirty="0"/>
                    </a:p>
                  </a:txBody>
                  <a:tcPr>
                    <a:solidFill>
                      <a:schemeClr val="bg1"/>
                    </a:solidFill>
                  </a:tcPr>
                </a:tc>
                <a:tc>
                  <a:txBody>
                    <a:bodyPr/>
                    <a:lstStyle/>
                    <a:p>
                      <a:pPr algn="r"/>
                      <a:r>
                        <a:rPr lang="tr-TR" dirty="0"/>
                        <a:t>1,750,000</a:t>
                      </a:r>
                      <a:endParaRPr lang="en-GB" dirty="0"/>
                    </a:p>
                  </a:txBody>
                  <a:tcPr>
                    <a:solidFill>
                      <a:schemeClr val="bg1"/>
                    </a:solidFill>
                  </a:tcPr>
                </a:tc>
                <a:extLst>
                  <a:ext uri="{0D108BD9-81ED-4DB2-BD59-A6C34878D82A}">
                    <a16:rowId xmlns:a16="http://schemas.microsoft.com/office/drawing/2014/main" val="1099353077"/>
                  </a:ext>
                </a:extLst>
              </a:tr>
              <a:tr h="370840">
                <a:tc>
                  <a:txBody>
                    <a:bodyPr/>
                    <a:lstStyle/>
                    <a:p>
                      <a:r>
                        <a:rPr lang="tr-TR" dirty="0"/>
                        <a:t>IRR</a:t>
                      </a:r>
                      <a:endParaRPr lang="en-GB" dirty="0"/>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a:ln>
                            <a:noFill/>
                          </a:ln>
                          <a:solidFill>
                            <a:prstClr val="black"/>
                          </a:solidFill>
                          <a:effectLst/>
                          <a:uLnTx/>
                          <a:uFillTx/>
                          <a:latin typeface="Calibri" panose="020F0502020204030204"/>
                          <a:ea typeface="+mn-ea"/>
                          <a:cs typeface="+mn-cs"/>
                        </a:rPr>
                        <a:t>13.8%</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5.5%</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algn="r"/>
                      <a:r>
                        <a:rPr lang="tr-TR" dirty="0"/>
                        <a:t>8.5%</a:t>
                      </a:r>
                      <a:endParaRPr lang="en-GB" dirty="0"/>
                    </a:p>
                  </a:txBody>
                  <a:tcPr>
                    <a:solidFill>
                      <a:schemeClr val="bg1"/>
                    </a:solidFill>
                  </a:tcPr>
                </a:tc>
                <a:extLst>
                  <a:ext uri="{0D108BD9-81ED-4DB2-BD59-A6C34878D82A}">
                    <a16:rowId xmlns:a16="http://schemas.microsoft.com/office/drawing/2014/main" val="47318427"/>
                  </a:ext>
                </a:extLst>
              </a:tr>
              <a:tr h="370840">
                <a:tc>
                  <a:txBody>
                    <a:bodyPr/>
                    <a:lstStyle/>
                    <a:p>
                      <a:r>
                        <a:rPr lang="tr-TR" dirty="0"/>
                        <a:t>Justifiable</a:t>
                      </a:r>
                      <a:endParaRPr lang="en-GB" dirty="0"/>
                    </a:p>
                  </a:txBody>
                  <a:tcPr>
                    <a:solidFill>
                      <a:schemeClr val="bg1"/>
                    </a:solidFill>
                  </a:tcPr>
                </a:tc>
                <a:tc>
                  <a:txBody>
                    <a:bodyPr/>
                    <a:lstStyle/>
                    <a:p>
                      <a:pPr algn="r"/>
                      <a:r>
                        <a:rPr lang="tr-TR" dirty="0"/>
                        <a:t>Y</a:t>
                      </a:r>
                      <a:endParaRPr lang="en-GB" dirty="0"/>
                    </a:p>
                  </a:txBody>
                  <a:tcPr>
                    <a:solidFill>
                      <a:schemeClr val="bg1"/>
                    </a:solidFill>
                  </a:tcPr>
                </a:tc>
                <a:tc>
                  <a:txBody>
                    <a:bodyPr/>
                    <a:lstStyle/>
                    <a:p>
                      <a:pPr algn="r"/>
                      <a:r>
                        <a:rPr lang="tr-TR" dirty="0"/>
                        <a:t>N</a:t>
                      </a:r>
                      <a:endParaRPr lang="en-GB" dirty="0"/>
                    </a:p>
                  </a:txBody>
                  <a:tcPr>
                    <a:solidFill>
                      <a:schemeClr val="bg1"/>
                    </a:solidFill>
                  </a:tcPr>
                </a:tc>
                <a:tc>
                  <a:txBody>
                    <a:bodyPr/>
                    <a:lstStyle/>
                    <a:p>
                      <a:pPr algn="r"/>
                      <a:r>
                        <a:rPr lang="tr-TR" dirty="0"/>
                        <a:t>N</a:t>
                      </a:r>
                      <a:endParaRPr lang="en-GB" dirty="0"/>
                    </a:p>
                  </a:txBody>
                  <a:tcPr>
                    <a:solidFill>
                      <a:schemeClr val="bg1"/>
                    </a:solidFill>
                  </a:tcPr>
                </a:tc>
                <a:extLst>
                  <a:ext uri="{0D108BD9-81ED-4DB2-BD59-A6C34878D82A}">
                    <a16:rowId xmlns:a16="http://schemas.microsoft.com/office/drawing/2014/main" val="1865718386"/>
                  </a:ext>
                </a:extLst>
              </a:tr>
              <a:tr h="370840">
                <a:tc>
                  <a:txBody>
                    <a:bodyPr/>
                    <a:lstStyle/>
                    <a:p>
                      <a:r>
                        <a:rPr lang="tr-TR" dirty="0"/>
                        <a:t>Base Alternative</a:t>
                      </a:r>
                      <a:endParaRPr lang="en-GB" dirty="0"/>
                    </a:p>
                  </a:txBody>
                  <a:tcPr>
                    <a:solidFill>
                      <a:schemeClr val="bg1"/>
                    </a:solidFill>
                  </a:tcPr>
                </a:tc>
                <a:tc>
                  <a:txBody>
                    <a:bodyPr/>
                    <a:lstStyle/>
                    <a:p>
                      <a:pPr algn="r"/>
                      <a:r>
                        <a:rPr lang="tr-TR" dirty="0"/>
                        <a:t>B1</a:t>
                      </a:r>
                      <a:endParaRPr lang="en-GB" dirty="0"/>
                    </a:p>
                  </a:txBody>
                  <a:tcPr>
                    <a:solidFill>
                      <a:schemeClr val="bg1"/>
                    </a:solidFill>
                  </a:tcPr>
                </a:tc>
                <a:tc>
                  <a:txBody>
                    <a:bodyPr/>
                    <a:lstStyle/>
                    <a:p>
                      <a:pPr algn="r"/>
                      <a:r>
                        <a:rPr lang="tr-TR" dirty="0"/>
                        <a:t>B1</a:t>
                      </a:r>
                      <a:endParaRPr lang="en-GB" dirty="0"/>
                    </a:p>
                  </a:txBody>
                  <a:tcPr>
                    <a:solidFill>
                      <a:schemeClr val="bg1"/>
                    </a:solidFill>
                  </a:tcPr>
                </a:tc>
                <a:tc>
                  <a:txBody>
                    <a:bodyPr/>
                    <a:lstStyle/>
                    <a:p>
                      <a:pPr algn="r"/>
                      <a:r>
                        <a:rPr lang="tr-TR" dirty="0"/>
                        <a:t>B1</a:t>
                      </a:r>
                      <a:endParaRPr lang="en-GB" dirty="0"/>
                    </a:p>
                  </a:txBody>
                  <a:tcPr>
                    <a:solidFill>
                      <a:schemeClr val="bg1"/>
                    </a:solidFill>
                  </a:tcPr>
                </a:tc>
                <a:extLst>
                  <a:ext uri="{0D108BD9-81ED-4DB2-BD59-A6C34878D82A}">
                    <a16:rowId xmlns:a16="http://schemas.microsoft.com/office/drawing/2014/main" val="4100155514"/>
                  </a:ext>
                </a:extLst>
              </a:tr>
            </a:tbl>
          </a:graphicData>
        </a:graphic>
      </p:graphicFrame>
      <p:sp>
        <p:nvSpPr>
          <p:cNvPr id="12" name="Rectangle 11"/>
          <p:cNvSpPr/>
          <p:nvPr/>
        </p:nvSpPr>
        <p:spPr>
          <a:xfrm>
            <a:off x="4562475" y="1876723"/>
            <a:ext cx="1895475" cy="1854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455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tr-TR" dirty="0"/>
          </a:p>
          <a:p>
            <a:endParaRPr lang="tr-TR" dirty="0"/>
          </a:p>
          <a:p>
            <a:endParaRPr lang="tr-TR" dirty="0"/>
          </a:p>
          <a:p>
            <a:endParaRPr lang="tr-TR" dirty="0"/>
          </a:p>
          <a:p>
            <a:endParaRPr lang="tr-TR" dirty="0"/>
          </a:p>
          <a:p>
            <a:endParaRPr lang="tr-TR" dirty="0"/>
          </a:p>
          <a:p>
            <a:r>
              <a:rPr lang="en-GB" dirty="0"/>
              <a:t>The study period is five years, and the MARR is 20% per year. </a:t>
            </a:r>
            <a:endParaRPr lang="tr-TR" dirty="0"/>
          </a:p>
          <a:p>
            <a:r>
              <a:rPr lang="tr-TR" dirty="0"/>
              <a:t>D</a:t>
            </a:r>
            <a:r>
              <a:rPr lang="en-GB" dirty="0" err="1"/>
              <a:t>etermine</a:t>
            </a:r>
            <a:r>
              <a:rPr lang="en-GB" dirty="0"/>
              <a:t> the preferred design alternative, using the IRR method </a:t>
            </a:r>
          </a:p>
        </p:txBody>
      </p:sp>
      <p:sp>
        <p:nvSpPr>
          <p:cNvPr id="4" name="Title 1"/>
          <p:cNvSpPr>
            <a:spLocks noGrp="1"/>
          </p:cNvSpPr>
          <p:nvPr>
            <p:ph type="title"/>
          </p:nvPr>
        </p:nvSpPr>
        <p:spPr>
          <a:xfrm>
            <a:off x="838200" y="365125"/>
            <a:ext cx="10515600" cy="1325563"/>
          </a:xfrm>
        </p:spPr>
        <p:txBody>
          <a:bodyPr/>
          <a:lstStyle/>
          <a:p>
            <a:r>
              <a:rPr lang="en-GB" dirty="0"/>
              <a:t>Example</a:t>
            </a:r>
            <a:r>
              <a:rPr lang="tr-TR" dirty="0"/>
              <a:t> 3</a:t>
            </a:r>
            <a:br>
              <a:rPr lang="en-GB" dirty="0"/>
            </a:br>
            <a:r>
              <a:rPr lang="en-GB" sz="2800" i="1" dirty="0"/>
              <a:t>Incremental Analysis: Cost-Only</a:t>
            </a:r>
            <a:r>
              <a:rPr lang="tr-TR" sz="2800" i="1" dirty="0"/>
              <a:t> Alternatives</a:t>
            </a:r>
            <a:endParaRPr lang="en-GB" sz="2800" i="1" dirty="0"/>
          </a:p>
        </p:txBody>
      </p:sp>
      <p:pic>
        <p:nvPicPr>
          <p:cNvPr id="5" name="Picture 4"/>
          <p:cNvPicPr>
            <a:picLocks noChangeAspect="1"/>
          </p:cNvPicPr>
          <p:nvPr/>
        </p:nvPicPr>
        <p:blipFill>
          <a:blip r:embed="rId2"/>
          <a:stretch>
            <a:fillRect/>
          </a:stretch>
        </p:blipFill>
        <p:spPr>
          <a:xfrm>
            <a:off x="838200" y="1825625"/>
            <a:ext cx="7458075" cy="2686050"/>
          </a:xfrm>
          <a:prstGeom prst="rect">
            <a:avLst/>
          </a:prstGeom>
        </p:spPr>
      </p:pic>
      <p:sp>
        <p:nvSpPr>
          <p:cNvPr id="6" name="Rectangle 5"/>
          <p:cNvSpPr/>
          <p:nvPr/>
        </p:nvSpPr>
        <p:spPr>
          <a:xfrm>
            <a:off x="8639510" y="1825625"/>
            <a:ext cx="2714290" cy="461665"/>
          </a:xfrm>
          <a:prstGeom prst="rect">
            <a:avLst/>
          </a:prstGeom>
        </p:spPr>
        <p:txBody>
          <a:bodyPr wrap="square">
            <a:spAutoFit/>
          </a:bodyPr>
          <a:lstStyle/>
          <a:p>
            <a:r>
              <a:rPr lang="tr-TR" sz="2400" dirty="0"/>
              <a:t>Base alternative </a:t>
            </a:r>
            <a:r>
              <a:rPr lang="tr-TR" sz="2400" b="1" dirty="0">
                <a:solidFill>
                  <a:srgbClr val="FF0000"/>
                </a:solidFill>
              </a:rPr>
              <a:t>?</a:t>
            </a:r>
            <a:endParaRPr lang="en-GB" sz="2400" b="1" dirty="0">
              <a:solidFill>
                <a:srgbClr val="FF0000"/>
              </a:solidFill>
            </a:endParaRPr>
          </a:p>
        </p:txBody>
      </p:sp>
      <p:sp>
        <p:nvSpPr>
          <p:cNvPr id="7" name="Rectangle 6"/>
          <p:cNvSpPr/>
          <p:nvPr/>
        </p:nvSpPr>
        <p:spPr>
          <a:xfrm>
            <a:off x="8639510" y="2422227"/>
            <a:ext cx="3311190" cy="1938992"/>
          </a:xfrm>
          <a:prstGeom prst="rect">
            <a:avLst/>
          </a:prstGeom>
        </p:spPr>
        <p:txBody>
          <a:bodyPr wrap="square">
            <a:spAutoFit/>
          </a:bodyPr>
          <a:lstStyle/>
          <a:p>
            <a:r>
              <a:rPr lang="en-GB" sz="2400" dirty="0"/>
              <a:t>Since these are cost alternatives, the one with the least capital investment,</a:t>
            </a:r>
            <a:r>
              <a:rPr lang="tr-TR" sz="2400" dirty="0"/>
              <a:t> </a:t>
            </a:r>
            <a:r>
              <a:rPr lang="en-GB" sz="2400" b="1" i="1" dirty="0">
                <a:solidFill>
                  <a:srgbClr val="00B0F0"/>
                </a:solidFill>
              </a:rPr>
              <a:t>D1</a:t>
            </a:r>
            <a:r>
              <a:rPr lang="en-GB" sz="2400" dirty="0"/>
              <a:t>, is the base alternative.</a:t>
            </a:r>
            <a:endParaRPr lang="en-GB" sz="2400" b="1" dirty="0">
              <a:solidFill>
                <a:srgbClr val="FF0000"/>
              </a:solidFill>
            </a:endParaRPr>
          </a:p>
        </p:txBody>
      </p:sp>
    </p:spTree>
    <p:extLst>
      <p:ext uri="{BB962C8B-B14F-4D97-AF65-F5344CB8AC3E}">
        <p14:creationId xmlns:p14="http://schemas.microsoft.com/office/powerpoint/2010/main" val="325168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Comparison of Four Cost (Design) Alternatives Using</a:t>
            </a:r>
            <a:r>
              <a:rPr lang="tr-TR" dirty="0"/>
              <a:t> </a:t>
            </a:r>
            <a:r>
              <a:rPr lang="en-GB" dirty="0"/>
              <a:t>the IRR and PW Methods with Incremental Analysis</a:t>
            </a:r>
          </a:p>
        </p:txBody>
      </p:sp>
      <p:pic>
        <p:nvPicPr>
          <p:cNvPr id="4" name="Picture 3"/>
          <p:cNvPicPr>
            <a:picLocks noChangeAspect="1"/>
          </p:cNvPicPr>
          <p:nvPr/>
        </p:nvPicPr>
        <p:blipFill>
          <a:blip r:embed="rId2"/>
          <a:stretch>
            <a:fillRect/>
          </a:stretch>
        </p:blipFill>
        <p:spPr>
          <a:xfrm>
            <a:off x="1152525" y="2811462"/>
            <a:ext cx="9886950" cy="3114675"/>
          </a:xfrm>
          <a:prstGeom prst="rect">
            <a:avLst/>
          </a:prstGeom>
        </p:spPr>
      </p:pic>
      <p:sp>
        <p:nvSpPr>
          <p:cNvPr id="5" name="Title 1"/>
          <p:cNvSpPr>
            <a:spLocks noGrp="1"/>
          </p:cNvSpPr>
          <p:nvPr>
            <p:ph type="title"/>
          </p:nvPr>
        </p:nvSpPr>
        <p:spPr>
          <a:xfrm>
            <a:off x="838200" y="365125"/>
            <a:ext cx="10515600" cy="1325563"/>
          </a:xfrm>
        </p:spPr>
        <p:txBody>
          <a:bodyPr/>
          <a:lstStyle/>
          <a:p>
            <a:r>
              <a:rPr lang="tr-TR" dirty="0"/>
              <a:t>Solution 3</a:t>
            </a:r>
            <a:br>
              <a:rPr lang="en-GB" dirty="0"/>
            </a:br>
            <a:r>
              <a:rPr lang="en-GB" sz="2800" i="1" dirty="0"/>
              <a:t>Incremental Analysis: Cost-Only</a:t>
            </a:r>
            <a:r>
              <a:rPr lang="tr-TR" sz="2800" i="1" dirty="0"/>
              <a:t> Alternatives</a:t>
            </a:r>
            <a:endParaRPr lang="en-GB" sz="2800" i="1" dirty="0"/>
          </a:p>
        </p:txBody>
      </p:sp>
      <p:sp>
        <p:nvSpPr>
          <p:cNvPr id="7" name="Rectangle 6"/>
          <p:cNvSpPr/>
          <p:nvPr/>
        </p:nvSpPr>
        <p:spPr>
          <a:xfrm>
            <a:off x="5310023" y="3249044"/>
            <a:ext cx="1055852" cy="2504055"/>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392823" y="3249044"/>
            <a:ext cx="1055852" cy="2504055"/>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9612860" y="3249044"/>
            <a:ext cx="1055852" cy="2504055"/>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7200900" y="2851149"/>
            <a:ext cx="1473200" cy="288925"/>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9195512" y="2851149"/>
            <a:ext cx="1473200" cy="288925"/>
          </a:xfrm>
          <a:prstGeom prst="rect">
            <a:avLst/>
          </a:prstGeom>
          <a:solidFill>
            <a:srgbClr val="D9F0F8"/>
          </a:solidFill>
          <a:ln w="38100">
            <a:solidFill>
              <a:srgbClr val="D9F0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2"/>
          <a:stretch>
            <a:fillRect/>
          </a:stretch>
        </p:blipFill>
        <p:spPr>
          <a:xfrm>
            <a:off x="1152525" y="2811462"/>
            <a:ext cx="9886950" cy="3114675"/>
          </a:xfrm>
          <a:prstGeom prst="rect">
            <a:avLst/>
          </a:prstGeom>
        </p:spPr>
      </p:pic>
    </p:spTree>
    <p:extLst>
      <p:ext uri="{BB962C8B-B14F-4D97-AF65-F5344CB8AC3E}">
        <p14:creationId xmlns:p14="http://schemas.microsoft.com/office/powerpoint/2010/main" val="368522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pic>
        <p:nvPicPr>
          <p:cNvPr id="4" name="Picture 3"/>
          <p:cNvPicPr>
            <a:picLocks noChangeAspect="1"/>
          </p:cNvPicPr>
          <p:nvPr/>
        </p:nvPicPr>
        <p:blipFill>
          <a:blip r:embed="rId2"/>
          <a:stretch>
            <a:fillRect/>
          </a:stretch>
        </p:blipFill>
        <p:spPr>
          <a:xfrm>
            <a:off x="838200" y="1825625"/>
            <a:ext cx="7829550" cy="3781425"/>
          </a:xfrm>
          <a:prstGeom prst="rect">
            <a:avLst/>
          </a:prstGeom>
        </p:spPr>
      </p:pic>
      <p:sp>
        <p:nvSpPr>
          <p:cNvPr id="5" name="Rectangle 4"/>
          <p:cNvSpPr/>
          <p:nvPr/>
        </p:nvSpPr>
        <p:spPr>
          <a:xfrm>
            <a:off x="8788400" y="1825625"/>
            <a:ext cx="3200400" cy="1200329"/>
          </a:xfrm>
          <a:prstGeom prst="rect">
            <a:avLst/>
          </a:prstGeom>
        </p:spPr>
        <p:txBody>
          <a:bodyPr wrap="square">
            <a:spAutoFit/>
          </a:bodyPr>
          <a:lstStyle/>
          <a:p>
            <a:r>
              <a:rPr lang="en-GB" dirty="0">
                <a:solidFill>
                  <a:srgbClr val="131313"/>
                </a:solidFill>
                <a:latin typeface="Palatino-Roman"/>
              </a:rPr>
              <a:t>The incremental cash flows between the cost alternatives are, in fact,</a:t>
            </a:r>
            <a:r>
              <a:rPr lang="tr-TR" dirty="0">
                <a:solidFill>
                  <a:srgbClr val="131313"/>
                </a:solidFill>
                <a:latin typeface="Palatino-Roman"/>
              </a:rPr>
              <a:t> </a:t>
            </a:r>
            <a:r>
              <a:rPr lang="en-GB" dirty="0">
                <a:solidFill>
                  <a:srgbClr val="131313"/>
                </a:solidFill>
                <a:latin typeface="Palatino-Roman"/>
              </a:rPr>
              <a:t>investment alternatives.</a:t>
            </a:r>
            <a:r>
              <a:rPr lang="en-GB" dirty="0"/>
              <a:t> </a:t>
            </a:r>
            <a:br>
              <a:rPr lang="en-GB" dirty="0"/>
            </a:br>
            <a:endParaRPr lang="en-GB" dirty="0"/>
          </a:p>
        </p:txBody>
      </p:sp>
      <p:sp>
        <p:nvSpPr>
          <p:cNvPr id="6" name="Rectangle 5"/>
          <p:cNvSpPr/>
          <p:nvPr/>
        </p:nvSpPr>
        <p:spPr>
          <a:xfrm>
            <a:off x="8788400" y="3160891"/>
            <a:ext cx="3200400" cy="1477328"/>
          </a:xfrm>
          <a:prstGeom prst="rect">
            <a:avLst/>
          </a:prstGeom>
        </p:spPr>
        <p:txBody>
          <a:bodyPr wrap="square">
            <a:spAutoFit/>
          </a:bodyPr>
          <a:lstStyle/>
          <a:p>
            <a:r>
              <a:rPr lang="tr-TR" dirty="0">
                <a:solidFill>
                  <a:srgbClr val="131313"/>
                </a:solidFill>
                <a:latin typeface="Palatino-Roman"/>
              </a:rPr>
              <a:t>D3 </a:t>
            </a:r>
            <a:r>
              <a:rPr lang="en-GB" dirty="0">
                <a:solidFill>
                  <a:srgbClr val="131313"/>
                </a:solidFill>
                <a:latin typeface="Palatino-Roman"/>
              </a:rPr>
              <a:t>is the highest investment</a:t>
            </a:r>
          </a:p>
          <a:p>
            <a:r>
              <a:rPr lang="en-GB" dirty="0">
                <a:solidFill>
                  <a:srgbClr val="131313"/>
                </a:solidFill>
                <a:latin typeface="Palatino-Roman"/>
              </a:rPr>
              <a:t>for which each increment of investment capital is justified from the user’s</a:t>
            </a:r>
          </a:p>
          <a:p>
            <a:r>
              <a:rPr lang="en-GB" dirty="0">
                <a:solidFill>
                  <a:srgbClr val="131313"/>
                </a:solidFill>
                <a:latin typeface="Palatino-Roman"/>
              </a:rPr>
              <a:t>perspective.</a:t>
            </a:r>
            <a:endParaRPr lang="en-GB" dirty="0"/>
          </a:p>
        </p:txBody>
      </p:sp>
      <p:sp>
        <p:nvSpPr>
          <p:cNvPr id="7" name="Rectangle 6"/>
          <p:cNvSpPr/>
          <p:nvPr/>
        </p:nvSpPr>
        <p:spPr>
          <a:xfrm>
            <a:off x="838200" y="5744706"/>
            <a:ext cx="7950200" cy="369332"/>
          </a:xfrm>
          <a:prstGeom prst="rect">
            <a:avLst/>
          </a:prstGeom>
        </p:spPr>
        <p:txBody>
          <a:bodyPr wrap="square">
            <a:spAutoFit/>
          </a:bodyPr>
          <a:lstStyle/>
          <a:p>
            <a:r>
              <a:rPr lang="tr-TR" dirty="0">
                <a:solidFill>
                  <a:srgbClr val="131313"/>
                </a:solidFill>
                <a:latin typeface="Palatino-Roman"/>
              </a:rPr>
              <a:t>*IRR of D3 </a:t>
            </a:r>
            <a:r>
              <a:rPr lang="en-GB" dirty="0">
                <a:solidFill>
                  <a:srgbClr val="131313"/>
                </a:solidFill>
                <a:latin typeface="Palatino-Roman"/>
              </a:rPr>
              <a:t>cannot be determined </a:t>
            </a:r>
            <a:r>
              <a:rPr lang="tr-TR" dirty="0">
                <a:solidFill>
                  <a:srgbClr val="131313"/>
                </a:solidFill>
                <a:latin typeface="Palatino-Roman"/>
              </a:rPr>
              <a:t>s</a:t>
            </a:r>
            <a:r>
              <a:rPr lang="en-GB" dirty="0" err="1">
                <a:solidFill>
                  <a:srgbClr val="131313"/>
                </a:solidFill>
                <a:latin typeface="Palatino-Roman"/>
              </a:rPr>
              <a:t>ince</a:t>
            </a:r>
            <a:r>
              <a:rPr lang="en-GB" dirty="0">
                <a:solidFill>
                  <a:srgbClr val="131313"/>
                </a:solidFill>
                <a:latin typeface="Palatino-Roman"/>
              </a:rPr>
              <a:t> these are cost alternative</a:t>
            </a:r>
            <a:r>
              <a:rPr lang="tr-TR" dirty="0">
                <a:solidFill>
                  <a:srgbClr val="131313"/>
                </a:solidFill>
                <a:latin typeface="Palatino-Roman"/>
              </a:rPr>
              <a:t>s</a:t>
            </a:r>
            <a:r>
              <a:rPr lang="en-GB" dirty="0">
                <a:solidFill>
                  <a:srgbClr val="131313"/>
                </a:solidFill>
                <a:latin typeface="Palatino-Roman"/>
              </a:rPr>
              <a:t>.</a:t>
            </a:r>
            <a:endParaRPr lang="en-GB" dirty="0"/>
          </a:p>
        </p:txBody>
      </p:sp>
      <p:sp>
        <p:nvSpPr>
          <p:cNvPr id="8" name="Title 1"/>
          <p:cNvSpPr>
            <a:spLocks noGrp="1"/>
          </p:cNvSpPr>
          <p:nvPr>
            <p:ph type="title"/>
          </p:nvPr>
        </p:nvSpPr>
        <p:spPr>
          <a:xfrm>
            <a:off x="838200" y="365125"/>
            <a:ext cx="10515600" cy="1325563"/>
          </a:xfrm>
        </p:spPr>
        <p:txBody>
          <a:bodyPr/>
          <a:lstStyle/>
          <a:p>
            <a:r>
              <a:rPr lang="tr-TR" dirty="0"/>
              <a:t>Solution 3 (cont’d)</a:t>
            </a:r>
            <a:br>
              <a:rPr lang="en-GB" dirty="0"/>
            </a:br>
            <a:r>
              <a:rPr lang="en-GB" sz="2800" i="1" dirty="0"/>
              <a:t>Incremental Analysis: Cost-Only</a:t>
            </a:r>
            <a:r>
              <a:rPr lang="tr-TR" sz="2800" i="1" dirty="0"/>
              <a:t> Alternatives</a:t>
            </a:r>
            <a:endParaRPr lang="en-GB" sz="2800" i="1" dirty="0"/>
          </a:p>
        </p:txBody>
      </p:sp>
    </p:spTree>
    <p:extLst>
      <p:ext uri="{BB962C8B-B14F-4D97-AF65-F5344CB8AC3E}">
        <p14:creationId xmlns:p14="http://schemas.microsoft.com/office/powerpoint/2010/main" val="83128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 far</a:t>
            </a:r>
            <a:endParaRPr lang="en-GB" dirty="0"/>
          </a:p>
        </p:txBody>
      </p:sp>
      <p:sp>
        <p:nvSpPr>
          <p:cNvPr id="3" name="Content Placeholder 2"/>
          <p:cNvSpPr>
            <a:spLocks noGrp="1"/>
          </p:cNvSpPr>
          <p:nvPr>
            <p:ph idx="1"/>
          </p:nvPr>
        </p:nvSpPr>
        <p:spPr>
          <a:xfrm>
            <a:off x="838200" y="1825625"/>
            <a:ext cx="10515600" cy="779030"/>
          </a:xfrm>
        </p:spPr>
        <p:txBody>
          <a:bodyPr>
            <a:normAutofit/>
          </a:bodyPr>
          <a:lstStyle/>
          <a:p>
            <a:r>
              <a:rPr lang="en-GB" dirty="0"/>
              <a:t>Investment and Cost Alternatives</a:t>
            </a:r>
          </a:p>
          <a:p>
            <a:endParaRPr lang="en-US" dirty="0"/>
          </a:p>
          <a:p>
            <a:endParaRPr lang="en-US" dirty="0"/>
          </a:p>
        </p:txBody>
      </p:sp>
      <p:sp>
        <p:nvSpPr>
          <p:cNvPr id="4" name="Rectangle 3"/>
          <p:cNvSpPr/>
          <p:nvPr/>
        </p:nvSpPr>
        <p:spPr>
          <a:xfrm>
            <a:off x="1186873" y="3036093"/>
            <a:ext cx="3020290" cy="12403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Useful Lives are Equal to the Study Period</a:t>
            </a:r>
          </a:p>
          <a:p>
            <a:pPr algn="ctr"/>
            <a:endParaRPr lang="en-GB" sz="2400" dirty="0">
              <a:solidFill>
                <a:schemeClr val="tx1"/>
              </a:solidFill>
            </a:endParaRPr>
          </a:p>
        </p:txBody>
      </p:sp>
      <p:sp>
        <p:nvSpPr>
          <p:cNvPr id="5" name="Rectangle 4"/>
          <p:cNvSpPr/>
          <p:nvPr/>
        </p:nvSpPr>
        <p:spPr>
          <a:xfrm>
            <a:off x="5391727" y="3036093"/>
            <a:ext cx="3020290" cy="12403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75000"/>
                  </a:schemeClr>
                </a:solidFill>
              </a:rPr>
              <a:t>Useful Lives are Unequal among the Alternatives</a:t>
            </a:r>
            <a:endParaRPr lang="en-GB" sz="2400" dirty="0">
              <a:solidFill>
                <a:schemeClr val="bg1">
                  <a:lumMod val="75000"/>
                </a:schemeClr>
              </a:solidFill>
            </a:endParaRPr>
          </a:p>
        </p:txBody>
      </p:sp>
      <p:sp>
        <p:nvSpPr>
          <p:cNvPr id="6" name="Rectangle 5"/>
          <p:cNvSpPr/>
          <p:nvPr/>
        </p:nvSpPr>
        <p:spPr>
          <a:xfrm>
            <a:off x="1186873" y="4433455"/>
            <a:ext cx="3020290" cy="1884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Equivalent-worth methods </a:t>
            </a:r>
          </a:p>
          <a:p>
            <a:pPr lvl="1"/>
            <a:r>
              <a:rPr lang="en-US" dirty="0">
                <a:solidFill>
                  <a:schemeClr val="tx1"/>
                </a:solidFill>
              </a:rPr>
              <a:t>PW, </a:t>
            </a:r>
          </a:p>
          <a:p>
            <a:pPr lvl="1"/>
            <a:r>
              <a:rPr lang="en-US" dirty="0">
                <a:solidFill>
                  <a:schemeClr val="tx1"/>
                </a:solidFill>
              </a:rPr>
              <a:t>FW, and</a:t>
            </a:r>
          </a:p>
          <a:p>
            <a:pPr lvl="1"/>
            <a:r>
              <a:rPr lang="en-US" dirty="0">
                <a:solidFill>
                  <a:schemeClr val="tx1"/>
                </a:solidFill>
              </a:rPr>
              <a:t>AW</a:t>
            </a:r>
          </a:p>
          <a:p>
            <a:pPr lvl="1"/>
            <a:endParaRPr lang="en-US" dirty="0">
              <a:solidFill>
                <a:schemeClr val="tx1"/>
              </a:solidFill>
            </a:endParaRPr>
          </a:p>
          <a:p>
            <a:pPr marL="0" lvl="1"/>
            <a:r>
              <a:rPr lang="en-US" dirty="0">
                <a:solidFill>
                  <a:schemeClr val="bg1">
                    <a:lumMod val="75000"/>
                  </a:schemeClr>
                </a:solidFill>
              </a:rPr>
              <a:t>Rate-of-return methods</a:t>
            </a:r>
            <a:endParaRPr lang="en-GB" dirty="0">
              <a:solidFill>
                <a:schemeClr val="bg1">
                  <a:lumMod val="75000"/>
                </a:schemeClr>
              </a:solidFill>
            </a:endParaRPr>
          </a:p>
        </p:txBody>
      </p:sp>
      <p:cxnSp>
        <p:nvCxnSpPr>
          <p:cNvPr id="10" name="Straight Connector 9"/>
          <p:cNvCxnSpPr/>
          <p:nvPr/>
        </p:nvCxnSpPr>
        <p:spPr>
          <a:xfrm flipH="1">
            <a:off x="2595418" y="2373745"/>
            <a:ext cx="1136073" cy="662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0"/>
          </p:cNvCxnSpPr>
          <p:nvPr/>
        </p:nvCxnSpPr>
        <p:spPr>
          <a:xfrm>
            <a:off x="4581236" y="2373745"/>
            <a:ext cx="2320636" cy="662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16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Lives Are Unequal among the Alternatives </a:t>
            </a:r>
            <a:endParaRPr lang="en-GB" dirty="0"/>
          </a:p>
        </p:txBody>
      </p:sp>
      <p:sp>
        <p:nvSpPr>
          <p:cNvPr id="3" name="Content Placeholder 2"/>
          <p:cNvSpPr>
            <a:spLocks noGrp="1"/>
          </p:cNvSpPr>
          <p:nvPr>
            <p:ph idx="1"/>
          </p:nvPr>
        </p:nvSpPr>
        <p:spPr>
          <a:xfrm>
            <a:off x="838199" y="1825625"/>
            <a:ext cx="10723075" cy="4351338"/>
          </a:xfrm>
        </p:spPr>
        <p:txBody>
          <a:bodyPr>
            <a:normAutofit/>
          </a:bodyPr>
          <a:lstStyle/>
          <a:p>
            <a:r>
              <a:rPr lang="tr-TR" dirty="0"/>
              <a:t>Unequal lives are handled in one of two ways;</a:t>
            </a:r>
          </a:p>
          <a:p>
            <a:pPr lvl="1"/>
            <a:r>
              <a:rPr lang="tr-TR" dirty="0"/>
              <a:t>Repeatibility assumption</a:t>
            </a:r>
          </a:p>
          <a:p>
            <a:pPr lvl="1"/>
            <a:r>
              <a:rPr lang="tr-TR" dirty="0"/>
              <a:t>Coterminated assumption</a:t>
            </a:r>
          </a:p>
          <a:p>
            <a:endParaRPr lang="tr-TR" dirty="0"/>
          </a:p>
          <a:p>
            <a:r>
              <a:rPr lang="en-GB" dirty="0"/>
              <a:t>Repeatability assumption</a:t>
            </a:r>
          </a:p>
          <a:p>
            <a:pPr lvl="1"/>
            <a:r>
              <a:rPr lang="en-US" dirty="0"/>
              <a:t>The economic estimates for an alternative’s initial useful life cycle will be repeated in all subsequent replacement cycles. </a:t>
            </a:r>
          </a:p>
          <a:p>
            <a:r>
              <a:rPr lang="en-US" dirty="0"/>
              <a:t>When this assumption is applicable to a decision situation, it simplifies comparison of the mutually exclusive alternatives.</a:t>
            </a:r>
          </a:p>
        </p:txBody>
      </p:sp>
    </p:spTree>
    <p:extLst>
      <p:ext uri="{BB962C8B-B14F-4D97-AF65-F5344CB8AC3E}">
        <p14:creationId xmlns:p14="http://schemas.microsoft.com/office/powerpoint/2010/main" val="123111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Example 4</a:t>
            </a:r>
            <a:br>
              <a:rPr lang="tr-TR" dirty="0"/>
            </a:br>
            <a:r>
              <a:rPr lang="en-GB" sz="3100" i="1" dirty="0"/>
              <a:t>Useful Lives</a:t>
            </a:r>
            <a:r>
              <a:rPr lang="tr-TR" sz="3100" i="1" dirty="0"/>
              <a:t> ≠ </a:t>
            </a:r>
            <a:r>
              <a:rPr lang="en-GB" sz="3100" i="1" dirty="0"/>
              <a:t>Study Period: The Repeatability Assumption</a:t>
            </a:r>
          </a:p>
        </p:txBody>
      </p:sp>
      <p:sp>
        <p:nvSpPr>
          <p:cNvPr id="3" name="Content Placeholder 2"/>
          <p:cNvSpPr>
            <a:spLocks noGrp="1"/>
          </p:cNvSpPr>
          <p:nvPr>
            <p:ph idx="1"/>
          </p:nvPr>
        </p:nvSpPr>
        <p:spPr/>
        <p:txBody>
          <a:bodyPr>
            <a:normAutofit/>
          </a:bodyPr>
          <a:lstStyle/>
          <a:p>
            <a:endParaRPr lang="tr-TR" dirty="0"/>
          </a:p>
          <a:p>
            <a:endParaRPr lang="tr-TR" dirty="0"/>
          </a:p>
          <a:p>
            <a:endParaRPr lang="tr-TR" dirty="0"/>
          </a:p>
          <a:p>
            <a:endParaRPr lang="tr-TR" dirty="0"/>
          </a:p>
          <a:p>
            <a:endParaRPr lang="tr-TR" dirty="0"/>
          </a:p>
          <a:p>
            <a:r>
              <a:rPr lang="en-GB" dirty="0"/>
              <a:t>If MARR = 10% per year, show which alternative is</a:t>
            </a:r>
            <a:r>
              <a:rPr lang="tr-TR" dirty="0"/>
              <a:t> </a:t>
            </a:r>
            <a:r>
              <a:rPr lang="en-GB" dirty="0"/>
              <a:t>more desirable by using equivalent-worth</a:t>
            </a:r>
            <a:r>
              <a:rPr lang="tr-TR" dirty="0"/>
              <a:t>? </a:t>
            </a:r>
            <a:r>
              <a:rPr lang="en-GB" dirty="0"/>
              <a:t>Use the repeatability assumption. </a:t>
            </a:r>
            <a:br>
              <a:rPr lang="en-GB" dirty="0"/>
            </a:br>
            <a:endParaRPr lang="en-GB" dirty="0"/>
          </a:p>
        </p:txBody>
      </p:sp>
      <p:pic>
        <p:nvPicPr>
          <p:cNvPr id="5" name="Picture 4"/>
          <p:cNvPicPr>
            <a:picLocks noChangeAspect="1"/>
          </p:cNvPicPr>
          <p:nvPr/>
        </p:nvPicPr>
        <p:blipFill>
          <a:blip r:embed="rId2"/>
          <a:stretch>
            <a:fillRect/>
          </a:stretch>
        </p:blipFill>
        <p:spPr>
          <a:xfrm>
            <a:off x="838200" y="1825624"/>
            <a:ext cx="5797938" cy="2073275"/>
          </a:xfrm>
          <a:prstGeom prst="rect">
            <a:avLst/>
          </a:prstGeom>
        </p:spPr>
      </p:pic>
      <p:cxnSp>
        <p:nvCxnSpPr>
          <p:cNvPr id="6" name="Straight Connector 5"/>
          <p:cNvCxnSpPr/>
          <p:nvPr/>
        </p:nvCxnSpPr>
        <p:spPr>
          <a:xfrm>
            <a:off x="2027976" y="5178582"/>
            <a:ext cx="250781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87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475514" cy="4351338"/>
          </a:xfrm>
        </p:spPr>
        <p:txBody>
          <a:bodyPr>
            <a:normAutofit lnSpcReduction="10000"/>
          </a:bodyPr>
          <a:lstStyle/>
          <a:p>
            <a:r>
              <a:rPr lang="en-GB" dirty="0"/>
              <a:t>The least common multiple of the useful lives of Alternatives </a:t>
            </a:r>
            <a:r>
              <a:rPr lang="en-GB" i="1" dirty="0"/>
              <a:t>A </a:t>
            </a:r>
            <a:r>
              <a:rPr lang="en-GB" dirty="0"/>
              <a:t>and </a:t>
            </a:r>
            <a:r>
              <a:rPr lang="en-GB" i="1" dirty="0"/>
              <a:t>B </a:t>
            </a:r>
            <a:r>
              <a:rPr lang="en-GB" dirty="0"/>
              <a:t>is 12</a:t>
            </a:r>
            <a:r>
              <a:rPr lang="tr-TR" dirty="0"/>
              <a:t> </a:t>
            </a:r>
            <a:r>
              <a:rPr lang="en-GB" dirty="0"/>
              <a:t>years. Using the repeatability assumption and a 12-year study period, the first</a:t>
            </a:r>
            <a:r>
              <a:rPr lang="tr-TR" dirty="0"/>
              <a:t> </a:t>
            </a:r>
            <a:r>
              <a:rPr lang="en-GB" dirty="0"/>
              <a:t>like (identical) replacement of Alternative </a:t>
            </a:r>
            <a:r>
              <a:rPr lang="en-GB" i="1" dirty="0"/>
              <a:t>A </a:t>
            </a:r>
            <a:r>
              <a:rPr lang="en-GB" dirty="0"/>
              <a:t>would occur at EOY four, and the</a:t>
            </a:r>
            <a:r>
              <a:rPr lang="tr-TR" dirty="0"/>
              <a:t> </a:t>
            </a:r>
            <a:r>
              <a:rPr lang="en-GB" dirty="0"/>
              <a:t>second would be at EOY eight. For Alternative </a:t>
            </a:r>
            <a:r>
              <a:rPr lang="en-GB" i="1" dirty="0"/>
              <a:t>B</a:t>
            </a:r>
            <a:r>
              <a:rPr lang="en-GB" dirty="0"/>
              <a:t>, one like replacement would</a:t>
            </a:r>
            <a:r>
              <a:rPr lang="tr-TR" dirty="0"/>
              <a:t> </a:t>
            </a:r>
            <a:r>
              <a:rPr lang="en-GB" dirty="0"/>
              <a:t>occur at EOY six. </a:t>
            </a:r>
            <a:endParaRPr lang="tr-TR" dirty="0"/>
          </a:p>
          <a:p>
            <a:pPr marL="0" indent="0">
              <a:buNone/>
            </a:pPr>
            <a:br>
              <a:rPr lang="en-GB" dirty="0"/>
            </a:br>
            <a:endParaRPr lang="en-GB" dirty="0"/>
          </a:p>
        </p:txBody>
      </p:sp>
      <p:sp>
        <p:nvSpPr>
          <p:cNvPr id="4" name="Title 1"/>
          <p:cNvSpPr>
            <a:spLocks noGrp="1"/>
          </p:cNvSpPr>
          <p:nvPr>
            <p:ph type="title"/>
          </p:nvPr>
        </p:nvSpPr>
        <p:spPr>
          <a:xfrm>
            <a:off x="838200" y="365125"/>
            <a:ext cx="10515600" cy="1325563"/>
          </a:xfrm>
        </p:spPr>
        <p:txBody>
          <a:bodyPr>
            <a:normAutofit/>
          </a:bodyPr>
          <a:lstStyle/>
          <a:p>
            <a:r>
              <a:rPr lang="tr-TR" dirty="0"/>
              <a:t>Solution 4</a:t>
            </a:r>
            <a:br>
              <a:rPr lang="tr-TR" dirty="0"/>
            </a:br>
            <a:r>
              <a:rPr lang="en-GB" sz="3100" i="1" dirty="0"/>
              <a:t>Useful Lives</a:t>
            </a:r>
            <a:r>
              <a:rPr lang="tr-TR" sz="3100" i="1" dirty="0"/>
              <a:t> ≠ </a:t>
            </a:r>
            <a:r>
              <a:rPr lang="en-GB" sz="3100" i="1" dirty="0"/>
              <a:t>Study Period: The Repeatability Assumption</a:t>
            </a:r>
          </a:p>
        </p:txBody>
      </p:sp>
      <p:pic>
        <p:nvPicPr>
          <p:cNvPr id="5" name="Picture 4"/>
          <p:cNvPicPr>
            <a:picLocks noChangeAspect="1"/>
          </p:cNvPicPr>
          <p:nvPr/>
        </p:nvPicPr>
        <p:blipFill rotWithShape="1">
          <a:blip r:embed="rId2"/>
          <a:srcRect b="51504"/>
          <a:stretch/>
        </p:blipFill>
        <p:spPr>
          <a:xfrm>
            <a:off x="6561050" y="1825625"/>
            <a:ext cx="4792750" cy="1802605"/>
          </a:xfrm>
          <a:prstGeom prst="rect">
            <a:avLst/>
          </a:prstGeom>
        </p:spPr>
      </p:pic>
      <p:pic>
        <p:nvPicPr>
          <p:cNvPr id="6" name="Picture 5"/>
          <p:cNvPicPr>
            <a:picLocks noChangeAspect="1"/>
          </p:cNvPicPr>
          <p:nvPr/>
        </p:nvPicPr>
        <p:blipFill rotWithShape="1">
          <a:blip r:embed="rId2"/>
          <a:srcRect t="51552"/>
          <a:stretch/>
        </p:blipFill>
        <p:spPr>
          <a:xfrm>
            <a:off x="6561050" y="4001294"/>
            <a:ext cx="4792751" cy="1800832"/>
          </a:xfrm>
          <a:prstGeom prst="rect">
            <a:avLst/>
          </a:prstGeom>
        </p:spPr>
      </p:pic>
    </p:spTree>
    <p:extLst>
      <p:ext uri="{BB962C8B-B14F-4D97-AF65-F5344CB8AC3E}">
        <p14:creationId xmlns:p14="http://schemas.microsoft.com/office/powerpoint/2010/main" val="4074033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475514" cy="4351338"/>
          </a:xfrm>
        </p:spPr>
        <p:txBody>
          <a:bodyPr>
            <a:normAutofit/>
          </a:bodyPr>
          <a:lstStyle/>
          <a:p>
            <a:r>
              <a:rPr lang="tr-TR" dirty="0"/>
              <a:t>Alternative A:</a:t>
            </a:r>
          </a:p>
          <a:p>
            <a:pPr marL="0" indent="0">
              <a:buNone/>
            </a:pPr>
            <a:br>
              <a:rPr lang="en-GB" dirty="0"/>
            </a:br>
            <a:endParaRPr lang="en-GB" dirty="0"/>
          </a:p>
        </p:txBody>
      </p:sp>
      <p:sp>
        <p:nvSpPr>
          <p:cNvPr id="4" name="Title 1"/>
          <p:cNvSpPr>
            <a:spLocks noGrp="1"/>
          </p:cNvSpPr>
          <p:nvPr>
            <p:ph type="title"/>
          </p:nvPr>
        </p:nvSpPr>
        <p:spPr>
          <a:xfrm>
            <a:off x="838200" y="365125"/>
            <a:ext cx="10515600" cy="1325563"/>
          </a:xfrm>
        </p:spPr>
        <p:txBody>
          <a:bodyPr>
            <a:normAutofit/>
          </a:bodyPr>
          <a:lstStyle/>
          <a:p>
            <a:r>
              <a:rPr lang="tr-TR" dirty="0"/>
              <a:t>Solution 4</a:t>
            </a:r>
            <a:br>
              <a:rPr lang="tr-TR" dirty="0"/>
            </a:br>
            <a:r>
              <a:rPr lang="en-GB" sz="3100" i="1" dirty="0"/>
              <a:t>Useful Lives</a:t>
            </a:r>
            <a:r>
              <a:rPr lang="tr-TR" sz="3100" i="1" dirty="0"/>
              <a:t> ≠ </a:t>
            </a:r>
            <a:r>
              <a:rPr lang="en-GB" sz="3100" i="1" dirty="0"/>
              <a:t>Study Period: The Repeatability Assumption</a:t>
            </a:r>
          </a:p>
        </p:txBody>
      </p:sp>
      <p:pic>
        <p:nvPicPr>
          <p:cNvPr id="5" name="Picture 4"/>
          <p:cNvPicPr>
            <a:picLocks noChangeAspect="1"/>
          </p:cNvPicPr>
          <p:nvPr/>
        </p:nvPicPr>
        <p:blipFill rotWithShape="1">
          <a:blip r:embed="rId2"/>
          <a:srcRect b="51504"/>
          <a:stretch/>
        </p:blipFill>
        <p:spPr>
          <a:xfrm>
            <a:off x="3699625" y="1943277"/>
            <a:ext cx="4461395" cy="1677979"/>
          </a:xfrm>
          <a:prstGeom prst="rect">
            <a:avLst/>
          </a:prstGeom>
        </p:spPr>
      </p:pic>
      <p:grpSp>
        <p:nvGrpSpPr>
          <p:cNvPr id="2" name="Group 1"/>
          <p:cNvGrpSpPr/>
          <p:nvPr/>
        </p:nvGrpSpPr>
        <p:grpSpPr>
          <a:xfrm>
            <a:off x="3481614" y="3756193"/>
            <a:ext cx="1614034" cy="1892624"/>
            <a:chOff x="838200" y="2731381"/>
            <a:chExt cx="1614034" cy="1892624"/>
          </a:xfrm>
        </p:grpSpPr>
        <p:cxnSp>
          <p:nvCxnSpPr>
            <p:cNvPr id="7" name="Straight Arrow Connector 6"/>
            <p:cNvCxnSpPr/>
            <p:nvPr/>
          </p:nvCxnSpPr>
          <p:spPr>
            <a:xfrm>
              <a:off x="1223736" y="3410957"/>
              <a:ext cx="0" cy="90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519011"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819048"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09561"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409598"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23736" y="3410957"/>
              <a:ext cx="1185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8200" y="4319205"/>
              <a:ext cx="771072"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3500</a:t>
              </a:r>
              <a:endParaRPr lang="en-GB" dirty="0">
                <a:solidFill>
                  <a:schemeClr val="tx1"/>
                </a:solidFill>
              </a:endParaRPr>
            </a:p>
          </p:txBody>
        </p:sp>
        <p:sp>
          <p:nvSpPr>
            <p:cNvPr id="14" name="Rectangle 13"/>
            <p:cNvSpPr/>
            <p:nvPr/>
          </p:nvSpPr>
          <p:spPr>
            <a:xfrm>
              <a:off x="1385434" y="2731381"/>
              <a:ext cx="1066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i="1" dirty="0">
                  <a:solidFill>
                    <a:schemeClr val="tx1"/>
                  </a:solidFill>
                </a:rPr>
                <a:t>A </a:t>
              </a:r>
              <a:r>
                <a:rPr lang="tr-TR" dirty="0">
                  <a:solidFill>
                    <a:schemeClr val="tx1"/>
                  </a:solidFill>
                </a:rPr>
                <a:t>= 1255</a:t>
              </a:r>
              <a:endParaRPr lang="en-GB" i="1" dirty="0">
                <a:solidFill>
                  <a:schemeClr val="tx1"/>
                </a:solidFill>
              </a:endParaRPr>
            </a:p>
          </p:txBody>
        </p:sp>
        <p:sp>
          <p:nvSpPr>
            <p:cNvPr id="15" name="Rectangle 14"/>
            <p:cNvSpPr/>
            <p:nvPr/>
          </p:nvSpPr>
          <p:spPr>
            <a:xfrm>
              <a:off x="1138237" y="3226140"/>
              <a:ext cx="17099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0</a:t>
              </a:r>
              <a:endParaRPr lang="en-GB" sz="1000" dirty="0">
                <a:solidFill>
                  <a:schemeClr val="tx1"/>
                </a:solidFill>
              </a:endParaRPr>
            </a:p>
          </p:txBody>
        </p:sp>
      </p:grpSp>
      <p:grpSp>
        <p:nvGrpSpPr>
          <p:cNvPr id="17" name="Group 16"/>
          <p:cNvGrpSpPr/>
          <p:nvPr/>
        </p:nvGrpSpPr>
        <p:grpSpPr>
          <a:xfrm>
            <a:off x="4664437" y="3756193"/>
            <a:ext cx="1614034" cy="1892624"/>
            <a:chOff x="838200" y="2731381"/>
            <a:chExt cx="1614034" cy="1892624"/>
          </a:xfrm>
        </p:grpSpPr>
        <p:cxnSp>
          <p:nvCxnSpPr>
            <p:cNvPr id="18" name="Straight Arrow Connector 17"/>
            <p:cNvCxnSpPr/>
            <p:nvPr/>
          </p:nvCxnSpPr>
          <p:spPr>
            <a:xfrm>
              <a:off x="1223736" y="3410957"/>
              <a:ext cx="0" cy="90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19011"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819048"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09561"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409598"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23736" y="3410957"/>
              <a:ext cx="1185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38200" y="4319205"/>
              <a:ext cx="771072"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3500</a:t>
              </a:r>
              <a:endParaRPr lang="en-GB" dirty="0">
                <a:solidFill>
                  <a:schemeClr val="tx1"/>
                </a:solidFill>
              </a:endParaRPr>
            </a:p>
          </p:txBody>
        </p:sp>
        <p:sp>
          <p:nvSpPr>
            <p:cNvPr id="25" name="Rectangle 24"/>
            <p:cNvSpPr/>
            <p:nvPr/>
          </p:nvSpPr>
          <p:spPr>
            <a:xfrm>
              <a:off x="1385434" y="2731381"/>
              <a:ext cx="1066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i="1" dirty="0">
                  <a:solidFill>
                    <a:schemeClr val="tx1"/>
                  </a:solidFill>
                </a:rPr>
                <a:t>A </a:t>
              </a:r>
              <a:r>
                <a:rPr lang="tr-TR" dirty="0">
                  <a:solidFill>
                    <a:schemeClr val="tx1"/>
                  </a:solidFill>
                </a:rPr>
                <a:t>= 1255</a:t>
              </a:r>
              <a:endParaRPr lang="en-GB" i="1" dirty="0">
                <a:solidFill>
                  <a:schemeClr val="tx1"/>
                </a:solidFill>
              </a:endParaRPr>
            </a:p>
          </p:txBody>
        </p:sp>
      </p:grpSp>
      <p:grpSp>
        <p:nvGrpSpPr>
          <p:cNvPr id="29" name="Group 28"/>
          <p:cNvGrpSpPr/>
          <p:nvPr/>
        </p:nvGrpSpPr>
        <p:grpSpPr>
          <a:xfrm>
            <a:off x="5845424" y="3756193"/>
            <a:ext cx="1614034" cy="1892624"/>
            <a:chOff x="838200" y="2731381"/>
            <a:chExt cx="1614034" cy="1892624"/>
          </a:xfrm>
        </p:grpSpPr>
        <p:cxnSp>
          <p:nvCxnSpPr>
            <p:cNvPr id="30" name="Straight Arrow Connector 29"/>
            <p:cNvCxnSpPr/>
            <p:nvPr/>
          </p:nvCxnSpPr>
          <p:spPr>
            <a:xfrm>
              <a:off x="1223736" y="3410957"/>
              <a:ext cx="0" cy="90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19011"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819048"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09561"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409598" y="3086957"/>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223736" y="3410957"/>
              <a:ext cx="1185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38200" y="4319205"/>
              <a:ext cx="771072"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3500</a:t>
              </a:r>
              <a:endParaRPr lang="en-GB" dirty="0">
                <a:solidFill>
                  <a:schemeClr val="tx1"/>
                </a:solidFill>
              </a:endParaRPr>
            </a:p>
          </p:txBody>
        </p:sp>
        <p:sp>
          <p:nvSpPr>
            <p:cNvPr id="37" name="Rectangle 36"/>
            <p:cNvSpPr/>
            <p:nvPr/>
          </p:nvSpPr>
          <p:spPr>
            <a:xfrm>
              <a:off x="1385434" y="2731381"/>
              <a:ext cx="1066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i="1" dirty="0">
                  <a:solidFill>
                    <a:schemeClr val="tx1"/>
                  </a:solidFill>
                </a:rPr>
                <a:t>A </a:t>
              </a:r>
              <a:r>
                <a:rPr lang="tr-TR" dirty="0">
                  <a:solidFill>
                    <a:schemeClr val="tx1"/>
                  </a:solidFill>
                </a:rPr>
                <a:t>= 1255</a:t>
              </a:r>
              <a:endParaRPr lang="en-GB" i="1" dirty="0">
                <a:solidFill>
                  <a:schemeClr val="tx1"/>
                </a:solidFill>
              </a:endParaRPr>
            </a:p>
          </p:txBody>
        </p:sp>
      </p:grpSp>
    </p:spTree>
    <p:extLst>
      <p:ext uri="{BB962C8B-B14F-4D97-AF65-F5344CB8AC3E}">
        <p14:creationId xmlns:p14="http://schemas.microsoft.com/office/powerpoint/2010/main" val="155269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12924"/>
            <a:ext cx="10515600" cy="4600575"/>
          </a:xfrm>
        </p:spPr>
        <p:txBody>
          <a:bodyPr>
            <a:normAutofit/>
          </a:bodyPr>
          <a:lstStyle/>
          <a:p>
            <a:r>
              <a:rPr lang="en-GB" dirty="0"/>
              <a:t>Solution by the PW Method </a:t>
            </a:r>
            <a:br>
              <a:rPr lang="en-GB" dirty="0"/>
            </a:br>
            <a:endParaRPr lang="tr-TR" dirty="0"/>
          </a:p>
          <a:p>
            <a:endParaRPr lang="tr-TR" dirty="0"/>
          </a:p>
          <a:p>
            <a:endParaRPr lang="tr-TR" dirty="0"/>
          </a:p>
          <a:p>
            <a:endParaRPr lang="tr-TR" dirty="0"/>
          </a:p>
          <a:p>
            <a:endParaRPr lang="tr-TR" dirty="0"/>
          </a:p>
          <a:p>
            <a:endParaRPr lang="tr-TR" dirty="0"/>
          </a:p>
          <a:p>
            <a:endParaRPr lang="tr-TR" dirty="0"/>
          </a:p>
          <a:p>
            <a:r>
              <a:rPr lang="en-GB" dirty="0"/>
              <a:t>Based on the PW method, we would select Alternative </a:t>
            </a:r>
            <a:r>
              <a:rPr lang="en-GB" i="1" dirty="0"/>
              <a:t>B</a:t>
            </a:r>
            <a:r>
              <a:rPr lang="en-GB" dirty="0"/>
              <a:t>. </a:t>
            </a:r>
          </a:p>
        </p:txBody>
      </p:sp>
      <p:pic>
        <p:nvPicPr>
          <p:cNvPr id="4" name="Picture 3"/>
          <p:cNvPicPr>
            <a:picLocks noChangeAspect="1"/>
          </p:cNvPicPr>
          <p:nvPr/>
        </p:nvPicPr>
        <p:blipFill>
          <a:blip r:embed="rId2"/>
          <a:stretch>
            <a:fillRect/>
          </a:stretch>
        </p:blipFill>
        <p:spPr>
          <a:xfrm>
            <a:off x="1117600" y="2359024"/>
            <a:ext cx="7201982" cy="3076575"/>
          </a:xfrm>
          <a:prstGeom prst="rect">
            <a:avLst/>
          </a:prstGeom>
        </p:spPr>
      </p:pic>
      <p:sp>
        <p:nvSpPr>
          <p:cNvPr id="5" name="Title 1"/>
          <p:cNvSpPr>
            <a:spLocks noGrp="1"/>
          </p:cNvSpPr>
          <p:nvPr>
            <p:ph type="title"/>
          </p:nvPr>
        </p:nvSpPr>
        <p:spPr>
          <a:xfrm>
            <a:off x="838200" y="365125"/>
            <a:ext cx="10515600" cy="1325563"/>
          </a:xfrm>
        </p:spPr>
        <p:txBody>
          <a:bodyPr>
            <a:normAutofit/>
          </a:bodyPr>
          <a:lstStyle/>
          <a:p>
            <a:r>
              <a:rPr lang="tr-TR" dirty="0"/>
              <a:t>Solution (cont’d)</a:t>
            </a:r>
            <a:br>
              <a:rPr lang="tr-TR" dirty="0"/>
            </a:br>
            <a:r>
              <a:rPr lang="en-GB" sz="3100" i="1" dirty="0"/>
              <a:t>Useful Lives</a:t>
            </a:r>
            <a:r>
              <a:rPr lang="tr-TR" sz="3100" i="1" dirty="0"/>
              <a:t> ≠ </a:t>
            </a:r>
            <a:r>
              <a:rPr lang="en-GB" sz="3100" i="1" dirty="0"/>
              <a:t>Study Period: The Repeatability Assumption</a:t>
            </a:r>
          </a:p>
        </p:txBody>
      </p:sp>
    </p:spTree>
    <p:extLst>
      <p:ext uri="{BB962C8B-B14F-4D97-AF65-F5344CB8AC3E}">
        <p14:creationId xmlns:p14="http://schemas.microsoft.com/office/powerpoint/2010/main" val="1621410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AW and repeatability assumption</a:t>
            </a:r>
          </a:p>
        </p:txBody>
      </p:sp>
      <p:pic>
        <p:nvPicPr>
          <p:cNvPr id="4" name="Picture 4" descr="http://www.clipartbest.com/cliparts/xig/6oX/xig6oX7j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457" y="365125"/>
            <a:ext cx="1182895" cy="105753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929141" y="2641700"/>
            <a:ext cx="0" cy="90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24416" y="23177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524453" y="23177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814966" y="23177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15003" y="23177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29141" y="2641700"/>
            <a:ext cx="1185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29141" y="4851500"/>
            <a:ext cx="0" cy="90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224416"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524453"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814966"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15003"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29141" y="4851500"/>
            <a:ext cx="1185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115003" y="4851500"/>
            <a:ext cx="0" cy="90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410278"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710315"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000828"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300865"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15003" y="4851500"/>
            <a:ext cx="1185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96103" y="4851500"/>
            <a:ext cx="0" cy="90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591378"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891415"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81928"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481965" y="4527500"/>
            <a:ext cx="0" cy="324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296103" y="4851500"/>
            <a:ext cx="1185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43605" y="5744299"/>
            <a:ext cx="771072"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3500</a:t>
            </a:r>
            <a:endParaRPr lang="en-GB" dirty="0">
              <a:solidFill>
                <a:schemeClr val="tx1"/>
              </a:solidFill>
            </a:endParaRPr>
          </a:p>
        </p:txBody>
      </p:sp>
      <p:sp>
        <p:nvSpPr>
          <p:cNvPr id="32" name="Rectangle 31"/>
          <p:cNvSpPr/>
          <p:nvPr/>
        </p:nvSpPr>
        <p:spPr>
          <a:xfrm>
            <a:off x="1729467" y="5744299"/>
            <a:ext cx="771072"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3500</a:t>
            </a:r>
            <a:endParaRPr lang="en-GB" dirty="0">
              <a:solidFill>
                <a:schemeClr val="tx1"/>
              </a:solidFill>
            </a:endParaRPr>
          </a:p>
        </p:txBody>
      </p:sp>
      <p:sp>
        <p:nvSpPr>
          <p:cNvPr id="33" name="Rectangle 32"/>
          <p:cNvSpPr/>
          <p:nvPr/>
        </p:nvSpPr>
        <p:spPr>
          <a:xfrm>
            <a:off x="2910567" y="5744299"/>
            <a:ext cx="771072"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3500</a:t>
            </a:r>
            <a:endParaRPr lang="en-GB" dirty="0">
              <a:solidFill>
                <a:schemeClr val="tx1"/>
              </a:solidFill>
            </a:endParaRPr>
          </a:p>
        </p:txBody>
      </p:sp>
      <p:sp>
        <p:nvSpPr>
          <p:cNvPr id="34" name="Rectangle 33"/>
          <p:cNvSpPr/>
          <p:nvPr/>
        </p:nvSpPr>
        <p:spPr>
          <a:xfrm>
            <a:off x="543605" y="3549948"/>
            <a:ext cx="771072"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3500</a:t>
            </a:r>
            <a:endParaRPr lang="en-GB" dirty="0">
              <a:solidFill>
                <a:schemeClr val="tx1"/>
              </a:solidFill>
            </a:endParaRPr>
          </a:p>
        </p:txBody>
      </p:sp>
      <p:sp>
        <p:nvSpPr>
          <p:cNvPr id="35" name="Rectangle 34"/>
          <p:cNvSpPr/>
          <p:nvPr/>
        </p:nvSpPr>
        <p:spPr>
          <a:xfrm>
            <a:off x="1090839" y="1962124"/>
            <a:ext cx="1066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i="1" dirty="0">
                <a:solidFill>
                  <a:schemeClr val="tx1"/>
                </a:solidFill>
              </a:rPr>
              <a:t>A </a:t>
            </a:r>
            <a:r>
              <a:rPr lang="tr-TR" dirty="0">
                <a:solidFill>
                  <a:schemeClr val="tx1"/>
                </a:solidFill>
              </a:rPr>
              <a:t>= 1255</a:t>
            </a:r>
            <a:endParaRPr lang="en-GB" i="1" dirty="0">
              <a:solidFill>
                <a:schemeClr val="tx1"/>
              </a:solidFill>
            </a:endParaRPr>
          </a:p>
        </p:txBody>
      </p:sp>
      <p:sp>
        <p:nvSpPr>
          <p:cNvPr id="36" name="Rectangle 35"/>
          <p:cNvSpPr/>
          <p:nvPr/>
        </p:nvSpPr>
        <p:spPr>
          <a:xfrm>
            <a:off x="2105705" y="4116089"/>
            <a:ext cx="1066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i="1" dirty="0">
                <a:solidFill>
                  <a:schemeClr val="tx1"/>
                </a:solidFill>
              </a:rPr>
              <a:t>A </a:t>
            </a:r>
            <a:r>
              <a:rPr lang="tr-TR" dirty="0">
                <a:solidFill>
                  <a:schemeClr val="tx1"/>
                </a:solidFill>
              </a:rPr>
              <a:t>= 1255</a:t>
            </a:r>
            <a:endParaRPr lang="en-GB" i="1" dirty="0">
              <a:solidFill>
                <a:schemeClr val="tx1"/>
              </a:solidFill>
            </a:endParaRPr>
          </a:p>
        </p:txBody>
      </p:sp>
      <p:cxnSp>
        <p:nvCxnSpPr>
          <p:cNvPr id="37" name="Straight Arrow Connector 36"/>
          <p:cNvCxnSpPr/>
          <p:nvPr/>
        </p:nvCxnSpPr>
        <p:spPr>
          <a:xfrm flipH="1">
            <a:off x="4909905" y="5751500"/>
            <a:ext cx="2658144" cy="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909905" y="3057210"/>
            <a:ext cx="2658144" cy="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09905" y="2604344"/>
            <a:ext cx="2658144"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1255 – 3500(</a:t>
            </a:r>
            <a:r>
              <a:rPr lang="tr-TR" i="1" dirty="0">
                <a:solidFill>
                  <a:schemeClr val="tx1"/>
                </a:solidFill>
              </a:rPr>
              <a:t>A</a:t>
            </a:r>
            <a:r>
              <a:rPr lang="tr-TR" dirty="0">
                <a:solidFill>
                  <a:schemeClr val="tx1"/>
                </a:solidFill>
              </a:rPr>
              <a:t>/</a:t>
            </a:r>
            <a:r>
              <a:rPr lang="tr-TR" i="1" dirty="0">
                <a:solidFill>
                  <a:schemeClr val="tx1"/>
                </a:solidFill>
              </a:rPr>
              <a:t>P</a:t>
            </a:r>
            <a:r>
              <a:rPr lang="tr-TR" dirty="0">
                <a:solidFill>
                  <a:schemeClr val="tx1"/>
                </a:solidFill>
              </a:rPr>
              <a:t>, 10%, 4) </a:t>
            </a:r>
            <a:endParaRPr lang="en-GB" i="1" dirty="0">
              <a:solidFill>
                <a:schemeClr val="tx1"/>
              </a:solidFill>
            </a:endParaRPr>
          </a:p>
        </p:txBody>
      </p:sp>
      <p:sp>
        <p:nvSpPr>
          <p:cNvPr id="42" name="Rectangle 41"/>
          <p:cNvSpPr/>
          <p:nvPr/>
        </p:nvSpPr>
        <p:spPr>
          <a:xfrm>
            <a:off x="843642" y="2456883"/>
            <a:ext cx="17099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0</a:t>
            </a:r>
            <a:endParaRPr lang="en-GB" sz="1000" dirty="0">
              <a:solidFill>
                <a:schemeClr val="tx1"/>
              </a:solidFill>
            </a:endParaRPr>
          </a:p>
        </p:txBody>
      </p:sp>
      <p:sp>
        <p:nvSpPr>
          <p:cNvPr id="43" name="Rectangle 42"/>
          <p:cNvSpPr/>
          <p:nvPr/>
        </p:nvSpPr>
        <p:spPr>
          <a:xfrm>
            <a:off x="2029504" y="2652329"/>
            <a:ext cx="17099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4</a:t>
            </a:r>
            <a:endParaRPr lang="en-GB" sz="1000" dirty="0">
              <a:solidFill>
                <a:schemeClr val="tx1"/>
              </a:solidFill>
            </a:endParaRPr>
          </a:p>
        </p:txBody>
      </p:sp>
      <p:sp>
        <p:nvSpPr>
          <p:cNvPr id="44" name="Rectangle 43"/>
          <p:cNvSpPr/>
          <p:nvPr/>
        </p:nvSpPr>
        <p:spPr>
          <a:xfrm>
            <a:off x="2091642" y="4835662"/>
            <a:ext cx="17099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4</a:t>
            </a:r>
            <a:endParaRPr lang="en-GB" sz="1000" dirty="0">
              <a:solidFill>
                <a:schemeClr val="tx1"/>
              </a:solidFill>
            </a:endParaRPr>
          </a:p>
        </p:txBody>
      </p:sp>
      <p:sp>
        <p:nvSpPr>
          <p:cNvPr id="45" name="Rectangle 44"/>
          <p:cNvSpPr/>
          <p:nvPr/>
        </p:nvSpPr>
        <p:spPr>
          <a:xfrm>
            <a:off x="3266163" y="4835662"/>
            <a:ext cx="17099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8</a:t>
            </a:r>
            <a:endParaRPr lang="en-GB" sz="1000" dirty="0">
              <a:solidFill>
                <a:schemeClr val="tx1"/>
              </a:solidFill>
            </a:endParaRPr>
          </a:p>
        </p:txBody>
      </p:sp>
      <p:sp>
        <p:nvSpPr>
          <p:cNvPr id="46" name="Rectangle 45"/>
          <p:cNvSpPr/>
          <p:nvPr/>
        </p:nvSpPr>
        <p:spPr>
          <a:xfrm>
            <a:off x="4269686" y="4835662"/>
            <a:ext cx="42258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12</a:t>
            </a:r>
            <a:endParaRPr lang="en-GB" sz="1000" dirty="0">
              <a:solidFill>
                <a:schemeClr val="tx1"/>
              </a:solidFill>
            </a:endParaRPr>
          </a:p>
        </p:txBody>
      </p:sp>
      <p:sp>
        <p:nvSpPr>
          <p:cNvPr id="47" name="Rectangle 46"/>
          <p:cNvSpPr/>
          <p:nvPr/>
        </p:nvSpPr>
        <p:spPr>
          <a:xfrm>
            <a:off x="843642" y="4656139"/>
            <a:ext cx="17099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0</a:t>
            </a:r>
            <a:endParaRPr lang="en-GB" sz="1000" dirty="0">
              <a:solidFill>
                <a:schemeClr val="tx1"/>
              </a:solidFill>
            </a:endParaRPr>
          </a:p>
        </p:txBody>
      </p:sp>
      <p:cxnSp>
        <p:nvCxnSpPr>
          <p:cNvPr id="49" name="Straight Arrow Connector 48"/>
          <p:cNvCxnSpPr/>
          <p:nvPr/>
        </p:nvCxnSpPr>
        <p:spPr>
          <a:xfrm>
            <a:off x="8376544" y="2457400"/>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676581" y="2457400"/>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967094" y="2457400"/>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267131" y="2457400"/>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081269" y="2641700"/>
            <a:ext cx="1185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939460" y="2114524"/>
            <a:ext cx="141317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i="1" dirty="0">
                <a:solidFill>
                  <a:schemeClr val="tx1"/>
                </a:solidFill>
              </a:rPr>
              <a:t>A </a:t>
            </a:r>
            <a:r>
              <a:rPr lang="tr-TR" dirty="0">
                <a:solidFill>
                  <a:schemeClr val="tx1"/>
                </a:solidFill>
              </a:rPr>
              <a:t>= 150.75</a:t>
            </a:r>
            <a:endParaRPr lang="en-GB" i="1" dirty="0">
              <a:solidFill>
                <a:schemeClr val="tx1"/>
              </a:solidFill>
            </a:endParaRPr>
          </a:p>
        </p:txBody>
      </p:sp>
      <p:sp>
        <p:nvSpPr>
          <p:cNvPr id="55" name="Rectangle 54"/>
          <p:cNvSpPr/>
          <p:nvPr/>
        </p:nvSpPr>
        <p:spPr>
          <a:xfrm>
            <a:off x="7995770" y="2456883"/>
            <a:ext cx="17099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0</a:t>
            </a:r>
            <a:endParaRPr lang="en-GB" sz="1000" dirty="0">
              <a:solidFill>
                <a:schemeClr val="tx1"/>
              </a:solidFill>
            </a:endParaRPr>
          </a:p>
        </p:txBody>
      </p:sp>
      <p:sp>
        <p:nvSpPr>
          <p:cNvPr id="56" name="Rectangle 55"/>
          <p:cNvSpPr/>
          <p:nvPr/>
        </p:nvSpPr>
        <p:spPr>
          <a:xfrm>
            <a:off x="9181632" y="2652329"/>
            <a:ext cx="17099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4</a:t>
            </a:r>
            <a:endParaRPr lang="en-GB" sz="1000" dirty="0">
              <a:solidFill>
                <a:schemeClr val="tx1"/>
              </a:solidFill>
            </a:endParaRPr>
          </a:p>
        </p:txBody>
      </p:sp>
      <p:cxnSp>
        <p:nvCxnSpPr>
          <p:cNvPr id="57" name="Straight Arrow Connector 56"/>
          <p:cNvCxnSpPr/>
          <p:nvPr/>
        </p:nvCxnSpPr>
        <p:spPr>
          <a:xfrm>
            <a:off x="8376544"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8676581"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967094"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9267131"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081269" y="4850176"/>
            <a:ext cx="1185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7995770" y="4665359"/>
            <a:ext cx="17099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0</a:t>
            </a:r>
            <a:endParaRPr lang="en-GB" sz="1000" dirty="0">
              <a:solidFill>
                <a:schemeClr val="tx1"/>
              </a:solidFill>
            </a:endParaRPr>
          </a:p>
        </p:txBody>
      </p:sp>
      <p:sp>
        <p:nvSpPr>
          <p:cNvPr id="64" name="Rectangle 63"/>
          <p:cNvSpPr/>
          <p:nvPr/>
        </p:nvSpPr>
        <p:spPr>
          <a:xfrm>
            <a:off x="9181632" y="4860805"/>
            <a:ext cx="17099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4</a:t>
            </a:r>
            <a:endParaRPr lang="en-GB" sz="1000" dirty="0">
              <a:solidFill>
                <a:schemeClr val="tx1"/>
              </a:solidFill>
            </a:endParaRPr>
          </a:p>
        </p:txBody>
      </p:sp>
      <p:cxnSp>
        <p:nvCxnSpPr>
          <p:cNvPr id="65" name="Straight Arrow Connector 64"/>
          <p:cNvCxnSpPr/>
          <p:nvPr/>
        </p:nvCxnSpPr>
        <p:spPr>
          <a:xfrm>
            <a:off x="9557643"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9857680"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0148193"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0448230"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262368" y="4850176"/>
            <a:ext cx="1185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120559" y="4323000"/>
            <a:ext cx="141317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i="1" dirty="0">
                <a:solidFill>
                  <a:schemeClr val="tx1"/>
                </a:solidFill>
              </a:rPr>
              <a:t>A </a:t>
            </a:r>
            <a:r>
              <a:rPr lang="tr-TR" dirty="0">
                <a:solidFill>
                  <a:schemeClr val="tx1"/>
                </a:solidFill>
              </a:rPr>
              <a:t>= 150.75</a:t>
            </a:r>
            <a:endParaRPr lang="en-GB" i="1" dirty="0">
              <a:solidFill>
                <a:schemeClr val="tx1"/>
              </a:solidFill>
            </a:endParaRPr>
          </a:p>
        </p:txBody>
      </p:sp>
      <p:sp>
        <p:nvSpPr>
          <p:cNvPr id="72" name="Rectangle 71"/>
          <p:cNvSpPr/>
          <p:nvPr/>
        </p:nvSpPr>
        <p:spPr>
          <a:xfrm>
            <a:off x="10362731" y="4860805"/>
            <a:ext cx="170998"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8</a:t>
            </a:r>
            <a:endParaRPr lang="en-GB" sz="1000" dirty="0">
              <a:solidFill>
                <a:schemeClr val="tx1"/>
              </a:solidFill>
            </a:endParaRPr>
          </a:p>
        </p:txBody>
      </p:sp>
      <p:cxnSp>
        <p:nvCxnSpPr>
          <p:cNvPr id="73" name="Straight Arrow Connector 72"/>
          <p:cNvCxnSpPr/>
          <p:nvPr/>
        </p:nvCxnSpPr>
        <p:spPr>
          <a:xfrm>
            <a:off x="10743505"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11043542"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1334055"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1634092" y="4665876"/>
            <a:ext cx="0" cy="1800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448230" y="4850176"/>
            <a:ext cx="11858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1470264" y="4860805"/>
            <a:ext cx="327656" cy="2259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solidFill>
                  <a:schemeClr val="tx1"/>
                </a:solidFill>
              </a:rPr>
              <a:t>12</a:t>
            </a:r>
            <a:endParaRPr lang="en-GB" sz="1000" dirty="0">
              <a:solidFill>
                <a:schemeClr val="tx1"/>
              </a:solidFill>
            </a:endParaRPr>
          </a:p>
        </p:txBody>
      </p:sp>
      <p:sp>
        <p:nvSpPr>
          <p:cNvPr id="81" name="Rectangle 80"/>
          <p:cNvSpPr/>
          <p:nvPr/>
        </p:nvSpPr>
        <p:spPr>
          <a:xfrm>
            <a:off x="4909905" y="4312271"/>
            <a:ext cx="2658144" cy="104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1255 – 3500(</a:t>
            </a:r>
            <a:r>
              <a:rPr lang="tr-TR" i="1" dirty="0">
                <a:solidFill>
                  <a:schemeClr val="tx1"/>
                </a:solidFill>
              </a:rPr>
              <a:t>A</a:t>
            </a:r>
            <a:r>
              <a:rPr lang="tr-TR" dirty="0">
                <a:solidFill>
                  <a:schemeClr val="tx1"/>
                </a:solidFill>
              </a:rPr>
              <a:t>/</a:t>
            </a:r>
            <a:r>
              <a:rPr lang="tr-TR" i="1" dirty="0">
                <a:solidFill>
                  <a:schemeClr val="tx1"/>
                </a:solidFill>
              </a:rPr>
              <a:t>P</a:t>
            </a:r>
            <a:r>
              <a:rPr lang="tr-TR" dirty="0">
                <a:solidFill>
                  <a:schemeClr val="tx1"/>
                </a:solidFill>
              </a:rPr>
              <a:t>, 10%, 12) – 3500(</a:t>
            </a:r>
            <a:r>
              <a:rPr lang="tr-TR" i="1" dirty="0">
                <a:solidFill>
                  <a:schemeClr val="tx1"/>
                </a:solidFill>
              </a:rPr>
              <a:t>A</a:t>
            </a:r>
            <a:r>
              <a:rPr lang="tr-TR" dirty="0">
                <a:solidFill>
                  <a:schemeClr val="tx1"/>
                </a:solidFill>
              </a:rPr>
              <a:t>/</a:t>
            </a:r>
            <a:r>
              <a:rPr lang="tr-TR" i="1" dirty="0">
                <a:solidFill>
                  <a:schemeClr val="tx1"/>
                </a:solidFill>
              </a:rPr>
              <a:t>P</a:t>
            </a:r>
            <a:r>
              <a:rPr lang="tr-TR" dirty="0">
                <a:solidFill>
                  <a:schemeClr val="tx1"/>
                </a:solidFill>
              </a:rPr>
              <a:t>, 10%, 8) </a:t>
            </a:r>
          </a:p>
          <a:p>
            <a:pPr algn="ctr"/>
            <a:r>
              <a:rPr lang="tr-TR" dirty="0">
                <a:solidFill>
                  <a:schemeClr val="tx1"/>
                </a:solidFill>
              </a:rPr>
              <a:t>– 3500(</a:t>
            </a:r>
            <a:r>
              <a:rPr lang="tr-TR" i="1" dirty="0">
                <a:solidFill>
                  <a:schemeClr val="tx1"/>
                </a:solidFill>
              </a:rPr>
              <a:t>A</a:t>
            </a:r>
            <a:r>
              <a:rPr lang="tr-TR" dirty="0">
                <a:solidFill>
                  <a:schemeClr val="tx1"/>
                </a:solidFill>
              </a:rPr>
              <a:t>/</a:t>
            </a:r>
            <a:r>
              <a:rPr lang="tr-TR" i="1" dirty="0">
                <a:solidFill>
                  <a:schemeClr val="tx1"/>
                </a:solidFill>
              </a:rPr>
              <a:t>P</a:t>
            </a:r>
            <a:r>
              <a:rPr lang="tr-TR" dirty="0">
                <a:solidFill>
                  <a:schemeClr val="tx1"/>
                </a:solidFill>
              </a:rPr>
              <a:t>, 10%, 4)</a:t>
            </a:r>
            <a:endParaRPr lang="en-GB" i="1" dirty="0">
              <a:solidFill>
                <a:schemeClr val="tx1"/>
              </a:solidFill>
            </a:endParaRPr>
          </a:p>
        </p:txBody>
      </p:sp>
    </p:spTree>
    <p:extLst>
      <p:ext uri="{BB962C8B-B14F-4D97-AF65-F5344CB8AC3E}">
        <p14:creationId xmlns:p14="http://schemas.microsoft.com/office/powerpoint/2010/main" val="191168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6" grpId="0"/>
      <p:bldP spid="41" grpId="0"/>
      <p:bldP spid="44" grpId="0"/>
      <p:bldP spid="45" grpId="0"/>
      <p:bldP spid="46" grpId="0"/>
      <p:bldP spid="47" grpId="0"/>
      <p:bldP spid="54" grpId="0"/>
      <p:bldP spid="55" grpId="0"/>
      <p:bldP spid="56" grpId="0"/>
      <p:bldP spid="63" grpId="0"/>
      <p:bldP spid="64" grpId="0"/>
      <p:bldP spid="70" grpId="0"/>
      <p:bldP spid="72" grpId="0"/>
      <p:bldP spid="80" grpId="0"/>
      <p:bldP spid="8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AW and repeatability assumption</a:t>
            </a:r>
          </a:p>
        </p:txBody>
      </p:sp>
      <p:sp>
        <p:nvSpPr>
          <p:cNvPr id="3" name="Content Placeholder 2"/>
          <p:cNvSpPr>
            <a:spLocks noGrp="1"/>
          </p:cNvSpPr>
          <p:nvPr>
            <p:ph idx="1"/>
          </p:nvPr>
        </p:nvSpPr>
        <p:spPr/>
        <p:txBody>
          <a:bodyPr>
            <a:normAutofit/>
          </a:bodyPr>
          <a:lstStyle/>
          <a:p>
            <a:r>
              <a:rPr lang="en-US" sz="4000" dirty="0"/>
              <a:t>When the repeatability assumption is applied, simply compare the AW amounts of each alternative over its own useful life and select the alternative that maximizes AW. </a:t>
            </a:r>
            <a:br>
              <a:rPr lang="en-US" sz="4000" dirty="0"/>
            </a:br>
            <a:endParaRPr lang="en-GB" sz="4000" dirty="0"/>
          </a:p>
        </p:txBody>
      </p:sp>
      <p:pic>
        <p:nvPicPr>
          <p:cNvPr id="4" name="Picture 4" descr="http://www.clipartbest.com/cliparts/xig/6oX/xig6oX7j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457" y="365125"/>
            <a:ext cx="1182895" cy="105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12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Lives Are Unequal among the Alternatives (cont’d)</a:t>
            </a:r>
            <a:endParaRPr lang="en-GB" dirty="0"/>
          </a:p>
        </p:txBody>
      </p:sp>
      <p:sp>
        <p:nvSpPr>
          <p:cNvPr id="3" name="Content Placeholder 2"/>
          <p:cNvSpPr>
            <a:spLocks noGrp="1"/>
          </p:cNvSpPr>
          <p:nvPr>
            <p:ph idx="1"/>
          </p:nvPr>
        </p:nvSpPr>
        <p:spPr/>
        <p:txBody>
          <a:bodyPr>
            <a:normAutofit/>
          </a:bodyPr>
          <a:lstStyle/>
          <a:p>
            <a:r>
              <a:rPr lang="en-US" dirty="0"/>
              <a:t>If the repeatability assumption is not applicable (i.e. the alternatives cannot be repeated);</a:t>
            </a:r>
          </a:p>
          <a:p>
            <a:pPr lvl="1"/>
            <a:r>
              <a:rPr lang="en-US" dirty="0"/>
              <a:t>The longest useful life among the two alternatives is chosen as reference. We re-invest the capital at the MARR for the remaining periods of the alternative that has a shorter useful life.</a:t>
            </a:r>
          </a:p>
          <a:p>
            <a:pPr lvl="1"/>
            <a:r>
              <a:rPr lang="en-GB" dirty="0"/>
              <a:t>Known as </a:t>
            </a:r>
            <a:r>
              <a:rPr lang="en-GB" i="1" dirty="0" err="1"/>
              <a:t>Coterminated</a:t>
            </a:r>
            <a:r>
              <a:rPr lang="en-GB" i="1" dirty="0"/>
              <a:t> Assumption</a:t>
            </a:r>
          </a:p>
        </p:txBody>
      </p:sp>
      <p:pic>
        <p:nvPicPr>
          <p:cNvPr id="4" name="Picture 3"/>
          <p:cNvPicPr>
            <a:picLocks noChangeAspect="1"/>
          </p:cNvPicPr>
          <p:nvPr/>
        </p:nvPicPr>
        <p:blipFill>
          <a:blip r:embed="rId2"/>
          <a:stretch>
            <a:fillRect/>
          </a:stretch>
        </p:blipFill>
        <p:spPr>
          <a:xfrm>
            <a:off x="1320799" y="4425661"/>
            <a:ext cx="10289310" cy="1590386"/>
          </a:xfrm>
          <a:prstGeom prst="rect">
            <a:avLst/>
          </a:prstGeom>
        </p:spPr>
      </p:pic>
    </p:spTree>
    <p:extLst>
      <p:ext uri="{BB962C8B-B14F-4D97-AF65-F5344CB8AC3E}">
        <p14:creationId xmlns:p14="http://schemas.microsoft.com/office/powerpoint/2010/main" val="318249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Example 5</a:t>
            </a:r>
            <a:br>
              <a:rPr lang="tr-TR" dirty="0"/>
            </a:br>
            <a:r>
              <a:rPr lang="en-GB" sz="3100" i="1" dirty="0"/>
              <a:t>Useful Lives</a:t>
            </a:r>
            <a:r>
              <a:rPr lang="tr-TR" sz="3100" i="1" dirty="0"/>
              <a:t> ≠ </a:t>
            </a:r>
            <a:r>
              <a:rPr lang="en-GB" sz="3100" i="1" dirty="0"/>
              <a:t>Study Period: The </a:t>
            </a:r>
            <a:r>
              <a:rPr lang="en-GB" sz="3100" i="1" dirty="0" err="1"/>
              <a:t>Coterminated</a:t>
            </a:r>
            <a:r>
              <a:rPr lang="en-GB" sz="3100" i="1" dirty="0"/>
              <a:t> Assumption</a:t>
            </a:r>
          </a:p>
        </p:txBody>
      </p:sp>
      <p:sp>
        <p:nvSpPr>
          <p:cNvPr id="3" name="Content Placeholder 2"/>
          <p:cNvSpPr>
            <a:spLocks noGrp="1"/>
          </p:cNvSpPr>
          <p:nvPr>
            <p:ph idx="1"/>
          </p:nvPr>
        </p:nvSpPr>
        <p:spPr/>
        <p:txBody>
          <a:bodyPr>
            <a:normAutofit fontScale="85000" lnSpcReduction="20000"/>
          </a:bodyPr>
          <a:lstStyle/>
          <a:p>
            <a:endParaRPr lang="tr-TR" dirty="0"/>
          </a:p>
          <a:p>
            <a:endParaRPr lang="tr-TR" dirty="0"/>
          </a:p>
          <a:p>
            <a:endParaRPr lang="tr-TR" dirty="0"/>
          </a:p>
          <a:p>
            <a:endParaRPr lang="tr-TR" dirty="0"/>
          </a:p>
          <a:p>
            <a:endParaRPr lang="tr-TR" dirty="0"/>
          </a:p>
          <a:p>
            <a:endParaRPr lang="en-US" dirty="0"/>
          </a:p>
          <a:p>
            <a:r>
              <a:rPr lang="en-US" dirty="0"/>
              <a:t>Perhaps the responsible manager did not agree with the repeatability assumption and wanted a six-year analysis period because it is the planning horizon used in the company for small investment projects. </a:t>
            </a:r>
            <a:br>
              <a:rPr lang="en-US" dirty="0"/>
            </a:br>
            <a:endParaRPr lang="en-US" dirty="0"/>
          </a:p>
          <a:p>
            <a:r>
              <a:rPr lang="en-GB" dirty="0"/>
              <a:t>If MARR = 10% per year, show which alternative is</a:t>
            </a:r>
            <a:r>
              <a:rPr lang="tr-TR" dirty="0"/>
              <a:t> </a:t>
            </a:r>
            <a:r>
              <a:rPr lang="en-GB" dirty="0"/>
              <a:t>more desirable by using future-worth of alternatives</a:t>
            </a:r>
            <a:r>
              <a:rPr lang="tr-TR" dirty="0"/>
              <a:t>? </a:t>
            </a:r>
            <a:br>
              <a:rPr lang="en-GB" dirty="0"/>
            </a:br>
            <a:endParaRPr lang="en-GB" dirty="0"/>
          </a:p>
        </p:txBody>
      </p:sp>
      <p:pic>
        <p:nvPicPr>
          <p:cNvPr id="5" name="Picture 4"/>
          <p:cNvPicPr>
            <a:picLocks noChangeAspect="1"/>
          </p:cNvPicPr>
          <p:nvPr/>
        </p:nvPicPr>
        <p:blipFill>
          <a:blip r:embed="rId2"/>
          <a:stretch>
            <a:fillRect/>
          </a:stretch>
        </p:blipFill>
        <p:spPr>
          <a:xfrm>
            <a:off x="838200" y="1825624"/>
            <a:ext cx="5797938" cy="2073275"/>
          </a:xfrm>
          <a:prstGeom prst="rect">
            <a:avLst/>
          </a:prstGeom>
        </p:spPr>
      </p:pic>
    </p:spTree>
    <p:extLst>
      <p:ext uri="{BB962C8B-B14F-4D97-AF65-F5344CB8AC3E}">
        <p14:creationId xmlns:p14="http://schemas.microsoft.com/office/powerpoint/2010/main" val="2019610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assumption used for an investment alternative (when useful life is less than the study period) is that all cash flows will be reinvested by the firm at the MARR until the end of the study period. </a:t>
            </a:r>
          </a:p>
          <a:p>
            <a:r>
              <a:rPr lang="en-US" dirty="0"/>
              <a:t>This assumption applies to Alternative </a:t>
            </a:r>
            <a:r>
              <a:rPr lang="en-US" i="1" dirty="0"/>
              <a:t>A</a:t>
            </a:r>
            <a:r>
              <a:rPr lang="en-US" dirty="0"/>
              <a:t>, which has a four-year useful life (two years less than the study period)</a:t>
            </a:r>
            <a:br>
              <a:rPr lang="en-US" dirty="0"/>
            </a:br>
            <a:br>
              <a:rPr lang="en-US" dirty="0"/>
            </a:br>
            <a:endParaRPr lang="en-GB" dirty="0"/>
          </a:p>
        </p:txBody>
      </p:sp>
      <p:sp>
        <p:nvSpPr>
          <p:cNvPr id="4" name="Title 1"/>
          <p:cNvSpPr>
            <a:spLocks noGrp="1"/>
          </p:cNvSpPr>
          <p:nvPr>
            <p:ph type="title"/>
          </p:nvPr>
        </p:nvSpPr>
        <p:spPr>
          <a:xfrm>
            <a:off x="838200" y="365125"/>
            <a:ext cx="10515600" cy="1325563"/>
          </a:xfrm>
        </p:spPr>
        <p:txBody>
          <a:bodyPr>
            <a:normAutofit/>
          </a:bodyPr>
          <a:lstStyle/>
          <a:p>
            <a:r>
              <a:rPr lang="en-GB" dirty="0"/>
              <a:t>Solution</a:t>
            </a:r>
            <a:r>
              <a:rPr lang="tr-TR" dirty="0"/>
              <a:t> 5</a:t>
            </a:r>
            <a:br>
              <a:rPr lang="tr-TR" dirty="0"/>
            </a:br>
            <a:r>
              <a:rPr lang="en-GB" sz="3100" i="1" dirty="0"/>
              <a:t>Useful Lives</a:t>
            </a:r>
            <a:r>
              <a:rPr lang="tr-TR" sz="3100" i="1" dirty="0"/>
              <a:t> ≠ </a:t>
            </a:r>
            <a:r>
              <a:rPr lang="en-GB" sz="3100" i="1" dirty="0"/>
              <a:t>Study Period: The </a:t>
            </a:r>
            <a:r>
              <a:rPr lang="en-GB" sz="3100" i="1" dirty="0" err="1"/>
              <a:t>Coterminated</a:t>
            </a:r>
            <a:r>
              <a:rPr lang="en-GB" sz="3100" i="1" dirty="0"/>
              <a:t> Assumption</a:t>
            </a:r>
          </a:p>
        </p:txBody>
      </p:sp>
      <p:grpSp>
        <p:nvGrpSpPr>
          <p:cNvPr id="9" name="Group 8"/>
          <p:cNvGrpSpPr/>
          <p:nvPr/>
        </p:nvGrpSpPr>
        <p:grpSpPr>
          <a:xfrm>
            <a:off x="1565276" y="4831918"/>
            <a:ext cx="8917997" cy="1828800"/>
            <a:chOff x="1112694" y="4348163"/>
            <a:chExt cx="8917997" cy="1828800"/>
          </a:xfrm>
        </p:grpSpPr>
        <p:pic>
          <p:nvPicPr>
            <p:cNvPr id="5" name="Picture 4"/>
            <p:cNvPicPr>
              <a:picLocks noChangeAspect="1"/>
            </p:cNvPicPr>
            <p:nvPr/>
          </p:nvPicPr>
          <p:blipFill>
            <a:blip r:embed="rId2"/>
            <a:stretch>
              <a:fillRect/>
            </a:stretch>
          </p:blipFill>
          <p:spPr>
            <a:xfrm>
              <a:off x="1112694" y="4348163"/>
              <a:ext cx="5200650" cy="1828800"/>
            </a:xfrm>
            <a:prstGeom prst="rect">
              <a:avLst/>
            </a:prstGeom>
          </p:spPr>
        </p:pic>
        <p:sp>
          <p:nvSpPr>
            <p:cNvPr id="8" name="Rectangle 7"/>
            <p:cNvSpPr/>
            <p:nvPr/>
          </p:nvSpPr>
          <p:spPr>
            <a:xfrm>
              <a:off x="6313344" y="4348163"/>
              <a:ext cx="3717347" cy="1828800"/>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3"/>
            <a:stretch>
              <a:fillRect/>
            </a:stretch>
          </p:blipFill>
          <p:spPr>
            <a:xfrm>
              <a:off x="7087466" y="4691063"/>
              <a:ext cx="2943225" cy="1485900"/>
            </a:xfrm>
            <a:prstGeom prst="rect">
              <a:avLst/>
            </a:prstGeom>
          </p:spPr>
        </p:pic>
      </p:grpSp>
      <p:cxnSp>
        <p:nvCxnSpPr>
          <p:cNvPr id="11" name="Straight Arrow Connector 10"/>
          <p:cNvCxnSpPr/>
          <p:nvPr/>
        </p:nvCxnSpPr>
        <p:spPr>
          <a:xfrm flipV="1">
            <a:off x="3325958" y="4953000"/>
            <a:ext cx="0" cy="12477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348155" y="4185587"/>
            <a:ext cx="3955606" cy="646331"/>
          </a:xfrm>
          <a:prstGeom prst="rect">
            <a:avLst/>
          </a:prstGeom>
        </p:spPr>
        <p:txBody>
          <a:bodyPr wrap="square">
            <a:spAutoFit/>
          </a:bodyPr>
          <a:lstStyle/>
          <a:p>
            <a:pPr algn="ctr"/>
            <a:r>
              <a:rPr lang="en-US" dirty="0"/>
              <a:t>This</a:t>
            </a:r>
            <a:r>
              <a:rPr lang="en-US" i="1" dirty="0"/>
              <a:t> F </a:t>
            </a:r>
            <a:r>
              <a:rPr lang="en-US" dirty="0"/>
              <a:t>at the end of the 4</a:t>
            </a:r>
            <a:r>
              <a:rPr lang="en-US" baseline="30000" dirty="0"/>
              <a:t>th</a:t>
            </a:r>
            <a:r>
              <a:rPr lang="en-US" dirty="0"/>
              <a:t> year is going to be invested again with MARR</a:t>
            </a:r>
            <a:endParaRPr lang="en-GB" dirty="0"/>
          </a:p>
        </p:txBody>
      </p:sp>
      <p:sp>
        <p:nvSpPr>
          <p:cNvPr id="20" name="Rectangle 19"/>
          <p:cNvSpPr/>
          <p:nvPr/>
        </p:nvSpPr>
        <p:spPr>
          <a:xfrm>
            <a:off x="3171826" y="6231793"/>
            <a:ext cx="276224" cy="338554"/>
          </a:xfrm>
          <a:prstGeom prst="rect">
            <a:avLst/>
          </a:prstGeom>
        </p:spPr>
        <p:txBody>
          <a:bodyPr wrap="square">
            <a:spAutoFit/>
          </a:bodyPr>
          <a:lstStyle/>
          <a:p>
            <a:r>
              <a:rPr lang="en-US" sz="1600" dirty="0"/>
              <a:t>4</a:t>
            </a:r>
            <a:endParaRPr lang="en-GB" sz="1600" dirty="0"/>
          </a:p>
        </p:txBody>
      </p:sp>
    </p:spTree>
    <p:extLst>
      <p:ext uri="{BB962C8B-B14F-4D97-AF65-F5344CB8AC3E}">
        <p14:creationId xmlns:p14="http://schemas.microsoft.com/office/powerpoint/2010/main" val="96192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Rate-of-Return Methods</a:t>
            </a:r>
          </a:p>
        </p:txBody>
      </p:sp>
      <p:sp>
        <p:nvSpPr>
          <p:cNvPr id="3" name="Content Placeholder 2"/>
          <p:cNvSpPr>
            <a:spLocks noGrp="1"/>
          </p:cNvSpPr>
          <p:nvPr>
            <p:ph idx="1"/>
          </p:nvPr>
        </p:nvSpPr>
        <p:spPr/>
        <p:txBody>
          <a:bodyPr>
            <a:normAutofit/>
          </a:bodyPr>
          <a:lstStyle/>
          <a:p>
            <a:r>
              <a:rPr lang="en-GB" dirty="0"/>
              <a:t>Annual return on investment is a popular metric of profitability. </a:t>
            </a:r>
            <a:endParaRPr lang="tr-TR" dirty="0"/>
          </a:p>
          <a:p>
            <a:r>
              <a:rPr lang="en-GB" dirty="0"/>
              <a:t>Each increment of capital must justify itself by producing a sufficient rate of return (greater than or equal to MARR) on that increment. </a:t>
            </a:r>
            <a:endParaRPr lang="tr-TR" dirty="0"/>
          </a:p>
          <a:p>
            <a:r>
              <a:rPr lang="en-GB" dirty="0"/>
              <a:t>Compare a higher investment alternative against a lower investment alternative only when the latter is acceptable. The difference between the two alternatives is usually an investment alternative and permits the better one to be determined. </a:t>
            </a:r>
            <a:endParaRPr lang="tr-TR" dirty="0"/>
          </a:p>
        </p:txBody>
      </p:sp>
    </p:spTree>
    <p:extLst>
      <p:ext uri="{BB962C8B-B14F-4D97-AF65-F5344CB8AC3E}">
        <p14:creationId xmlns:p14="http://schemas.microsoft.com/office/powerpoint/2010/main" val="4016314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r>
              <a:rPr lang="en-US" dirty="0"/>
              <a:t>Based on the FW of each alternative at the end of the six-year study period, we would select Alternative </a:t>
            </a:r>
            <a:r>
              <a:rPr lang="en-US" i="1" dirty="0"/>
              <a:t>B </a:t>
            </a:r>
            <a:r>
              <a:rPr lang="en-US" dirty="0"/>
              <a:t>because it has the larger value ($2,561). </a:t>
            </a:r>
            <a:br>
              <a:rPr lang="en-US" dirty="0"/>
            </a:br>
            <a:endParaRPr lang="en-GB" dirty="0"/>
          </a:p>
        </p:txBody>
      </p:sp>
      <p:sp>
        <p:nvSpPr>
          <p:cNvPr id="4" name="Title 1"/>
          <p:cNvSpPr>
            <a:spLocks noGrp="1"/>
          </p:cNvSpPr>
          <p:nvPr>
            <p:ph type="title"/>
          </p:nvPr>
        </p:nvSpPr>
        <p:spPr>
          <a:xfrm>
            <a:off x="838200" y="365125"/>
            <a:ext cx="10515600" cy="1325563"/>
          </a:xfrm>
        </p:spPr>
        <p:txBody>
          <a:bodyPr>
            <a:normAutofit/>
          </a:bodyPr>
          <a:lstStyle/>
          <a:p>
            <a:r>
              <a:rPr lang="en-GB" dirty="0"/>
              <a:t>Solution </a:t>
            </a:r>
            <a:r>
              <a:rPr lang="tr-TR" dirty="0"/>
              <a:t>5 </a:t>
            </a:r>
            <a:r>
              <a:rPr lang="en-GB" dirty="0"/>
              <a:t>(cont’d)</a:t>
            </a:r>
            <a:br>
              <a:rPr lang="tr-TR" dirty="0"/>
            </a:br>
            <a:r>
              <a:rPr lang="en-GB" sz="3100" i="1" dirty="0"/>
              <a:t>Useful Lives</a:t>
            </a:r>
            <a:r>
              <a:rPr lang="tr-TR" sz="3100" i="1" dirty="0"/>
              <a:t> ≠ </a:t>
            </a:r>
            <a:r>
              <a:rPr lang="en-GB" sz="3100" i="1" dirty="0"/>
              <a:t>Study Period: The </a:t>
            </a:r>
            <a:r>
              <a:rPr lang="en-GB" sz="3100" i="1" dirty="0" err="1"/>
              <a:t>Coterminated</a:t>
            </a:r>
            <a:r>
              <a:rPr lang="en-GB" sz="3100" i="1" dirty="0"/>
              <a:t> Assumption</a:t>
            </a:r>
          </a:p>
        </p:txBody>
      </p:sp>
      <p:pic>
        <p:nvPicPr>
          <p:cNvPr id="5" name="Picture 4"/>
          <p:cNvPicPr>
            <a:picLocks noChangeAspect="1"/>
          </p:cNvPicPr>
          <p:nvPr/>
        </p:nvPicPr>
        <p:blipFill>
          <a:blip r:embed="rId2"/>
          <a:stretch>
            <a:fillRect/>
          </a:stretch>
        </p:blipFill>
        <p:spPr>
          <a:xfrm>
            <a:off x="838200" y="2263775"/>
            <a:ext cx="8391525" cy="1943100"/>
          </a:xfrm>
          <a:prstGeom prst="rect">
            <a:avLst/>
          </a:prstGeom>
        </p:spPr>
      </p:pic>
      <p:sp>
        <p:nvSpPr>
          <p:cNvPr id="6" name="Rectangle 5"/>
          <p:cNvSpPr/>
          <p:nvPr/>
        </p:nvSpPr>
        <p:spPr>
          <a:xfrm>
            <a:off x="2514600" y="2381250"/>
            <a:ext cx="5162550" cy="3333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367405" y="1919585"/>
            <a:ext cx="5566919" cy="369332"/>
          </a:xfrm>
          <a:prstGeom prst="rect">
            <a:avLst/>
          </a:prstGeom>
        </p:spPr>
        <p:txBody>
          <a:bodyPr wrap="square">
            <a:spAutoFit/>
          </a:bodyPr>
          <a:lstStyle/>
          <a:p>
            <a:r>
              <a:rPr lang="en-US" dirty="0"/>
              <a:t>Future worth at the end of the 4</a:t>
            </a:r>
            <a:r>
              <a:rPr lang="en-US" baseline="30000" dirty="0"/>
              <a:t>th</a:t>
            </a:r>
            <a:r>
              <a:rPr lang="en-US" dirty="0"/>
              <a:t> year that is reinvested</a:t>
            </a:r>
            <a:endParaRPr lang="en-GB" dirty="0"/>
          </a:p>
        </p:txBody>
      </p:sp>
    </p:spTree>
    <p:extLst>
      <p:ext uri="{BB962C8B-B14F-4D97-AF65-F5344CB8AC3E}">
        <p14:creationId xmlns:p14="http://schemas.microsoft.com/office/powerpoint/2010/main" val="85884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r>
              <a:rPr lang="tr-TR" dirty="0"/>
              <a:t> 6</a:t>
            </a:r>
            <a:br>
              <a:rPr lang="en-GB" dirty="0"/>
            </a:br>
            <a:r>
              <a:rPr lang="en-GB" sz="2800" i="1" dirty="0"/>
              <a:t>2 </a:t>
            </a:r>
            <a:r>
              <a:rPr lang="en-US" sz="2800" i="1" dirty="0"/>
              <a:t>broaching machine alternatives</a:t>
            </a:r>
            <a:endParaRPr lang="en-GB" sz="2800" i="1" dirty="0"/>
          </a:p>
        </p:txBody>
      </p:sp>
      <p:sp>
        <p:nvSpPr>
          <p:cNvPr id="3" name="Content Placeholder 2"/>
          <p:cNvSpPr>
            <a:spLocks noGrp="1"/>
          </p:cNvSpPr>
          <p:nvPr>
            <p:ph idx="1"/>
          </p:nvPr>
        </p:nvSpPr>
        <p:spPr>
          <a:xfrm>
            <a:off x="838199" y="1825625"/>
            <a:ext cx="10982326" cy="4351338"/>
          </a:xfrm>
        </p:spPr>
        <p:txBody>
          <a:bodyPr>
            <a:normAutofit lnSpcReduction="10000"/>
          </a:bodyPr>
          <a:lstStyle/>
          <a:p>
            <a:r>
              <a:rPr lang="en-US" dirty="0"/>
              <a:t>Three products will be manufactured in a new facility at the Apex Manufacturing Company. They each require an identical manufacturing operation, but different production times, on a broaching machine. Two alternative types of broaching machines (</a:t>
            </a:r>
            <a:r>
              <a:rPr lang="en-US" i="1" dirty="0"/>
              <a:t>M1 </a:t>
            </a:r>
            <a:r>
              <a:rPr lang="en-US" dirty="0"/>
              <a:t>and </a:t>
            </a:r>
            <a:r>
              <a:rPr lang="en-US" i="1" dirty="0"/>
              <a:t>M2</a:t>
            </a:r>
            <a:r>
              <a:rPr lang="en-US" dirty="0"/>
              <a:t>) are being considered for purchase. One machine type must be selected. </a:t>
            </a:r>
          </a:p>
          <a:p>
            <a:r>
              <a:rPr lang="en-US" dirty="0"/>
              <a:t>For the same level of annual demand for the three products, </a:t>
            </a:r>
            <a:r>
              <a:rPr lang="en-US" i="1" dirty="0"/>
              <a:t>annual </a:t>
            </a:r>
            <a:r>
              <a:rPr lang="en-US" dirty="0"/>
              <a:t>production requirements (machine hours) and annual operating expenses (per machine) are listed next. Which machine should be selected if the MARR is 20% per year? Show all work to support your recommendation.</a:t>
            </a:r>
            <a:br>
              <a:rPr lang="en-US" dirty="0"/>
            </a:br>
            <a:endParaRPr lang="en-GB" dirty="0"/>
          </a:p>
        </p:txBody>
      </p:sp>
      <p:sp>
        <p:nvSpPr>
          <p:cNvPr id="4" name="Rectangle 3"/>
          <p:cNvSpPr/>
          <p:nvPr/>
        </p:nvSpPr>
        <p:spPr>
          <a:xfrm>
            <a:off x="838199" y="1825625"/>
            <a:ext cx="10982326" cy="415607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2 machine alternatives.</a:t>
            </a:r>
          </a:p>
          <a:p>
            <a:pPr algn="ctr"/>
            <a:r>
              <a:rPr lang="en-GB" sz="3200" dirty="0">
                <a:solidFill>
                  <a:schemeClr val="tx1"/>
                </a:solidFill>
              </a:rPr>
              <a:t>MARR = 20%</a:t>
            </a:r>
          </a:p>
          <a:p>
            <a:pPr algn="ctr"/>
            <a:r>
              <a:rPr lang="en-GB" sz="3200" dirty="0">
                <a:solidFill>
                  <a:schemeClr val="tx1"/>
                </a:solidFill>
              </a:rPr>
              <a:t>Which one should be chosen?</a:t>
            </a:r>
          </a:p>
        </p:txBody>
      </p:sp>
    </p:spTree>
    <p:extLst>
      <p:ext uri="{BB962C8B-B14F-4D97-AF65-F5344CB8AC3E}">
        <p14:creationId xmlns:p14="http://schemas.microsoft.com/office/powerpoint/2010/main" val="113151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GB" dirty="0"/>
              <a:t>Example </a:t>
            </a:r>
            <a:r>
              <a:rPr lang="tr-TR" dirty="0"/>
              <a:t>6 </a:t>
            </a:r>
            <a:r>
              <a:rPr lang="en-GB" dirty="0"/>
              <a:t>(cont’d)</a:t>
            </a:r>
            <a:br>
              <a:rPr lang="en-GB" dirty="0"/>
            </a:br>
            <a:r>
              <a:rPr lang="en-GB" sz="2800" i="1" dirty="0"/>
              <a:t>2 </a:t>
            </a:r>
            <a:r>
              <a:rPr lang="en-US" sz="2800" i="1" dirty="0"/>
              <a:t>broaching machine alternatives</a:t>
            </a:r>
            <a:endParaRPr lang="en-GB" sz="2800" i="1" dirty="0"/>
          </a:p>
        </p:txBody>
      </p:sp>
      <p:pic>
        <p:nvPicPr>
          <p:cNvPr id="5" name="Picture 4"/>
          <p:cNvPicPr>
            <a:picLocks noChangeAspect="1"/>
          </p:cNvPicPr>
          <p:nvPr/>
        </p:nvPicPr>
        <p:blipFill>
          <a:blip r:embed="rId2"/>
          <a:stretch>
            <a:fillRect/>
          </a:stretch>
        </p:blipFill>
        <p:spPr>
          <a:xfrm>
            <a:off x="171450" y="1825625"/>
            <a:ext cx="7658100" cy="3137694"/>
          </a:xfrm>
          <a:prstGeom prst="rect">
            <a:avLst/>
          </a:prstGeom>
        </p:spPr>
      </p:pic>
      <p:sp>
        <p:nvSpPr>
          <p:cNvPr id="6" name="Rectangle 5"/>
          <p:cNvSpPr/>
          <p:nvPr/>
        </p:nvSpPr>
        <p:spPr>
          <a:xfrm>
            <a:off x="7829551" y="1781155"/>
            <a:ext cx="4286250" cy="4708981"/>
          </a:xfrm>
          <a:prstGeom prst="rect">
            <a:avLst/>
          </a:prstGeom>
        </p:spPr>
        <p:txBody>
          <a:bodyPr wrap="square">
            <a:spAutoFit/>
          </a:bodyPr>
          <a:lstStyle/>
          <a:p>
            <a:r>
              <a:rPr lang="en-US" sz="2000" b="1" i="1" u="sng" dirty="0">
                <a:solidFill>
                  <a:srgbClr val="131313"/>
                </a:solidFill>
                <a:latin typeface="Palatino-Italic"/>
              </a:rPr>
              <a:t>Assumptions</a:t>
            </a:r>
            <a:r>
              <a:rPr lang="en-US" sz="2000" dirty="0">
                <a:solidFill>
                  <a:srgbClr val="131313"/>
                </a:solidFill>
                <a:latin typeface="Palatino-Roman"/>
              </a:rPr>
              <a:t> </a:t>
            </a:r>
          </a:p>
          <a:p>
            <a:pPr marL="285750" indent="-285750">
              <a:buFont typeface="Arial" panose="020B0604020202020204" pitchFamily="34" charset="0"/>
              <a:buChar char="•"/>
            </a:pPr>
            <a:r>
              <a:rPr lang="en-US" sz="2000" dirty="0">
                <a:solidFill>
                  <a:srgbClr val="131313"/>
                </a:solidFill>
                <a:latin typeface="Palatino-Roman"/>
              </a:rPr>
              <a:t>The facility will operate 2,000 hours per year. </a:t>
            </a:r>
          </a:p>
          <a:p>
            <a:pPr marL="285750" indent="-285750">
              <a:buFont typeface="Arial" panose="020B0604020202020204" pitchFamily="34" charset="0"/>
              <a:buChar char="•"/>
            </a:pPr>
            <a:r>
              <a:rPr lang="en-US" sz="2000" dirty="0">
                <a:solidFill>
                  <a:srgbClr val="131313"/>
                </a:solidFill>
                <a:latin typeface="Palatino-Roman"/>
              </a:rPr>
              <a:t>Machine availability is 90% for </a:t>
            </a:r>
            <a:r>
              <a:rPr lang="en-US" sz="2000" i="1" dirty="0">
                <a:solidFill>
                  <a:srgbClr val="131313"/>
                </a:solidFill>
                <a:latin typeface="Palatino-Italic"/>
              </a:rPr>
              <a:t>M1 </a:t>
            </a:r>
            <a:r>
              <a:rPr lang="en-US" sz="2000" dirty="0">
                <a:solidFill>
                  <a:srgbClr val="131313"/>
                </a:solidFill>
                <a:latin typeface="Palatino-Roman"/>
              </a:rPr>
              <a:t>and 80% for </a:t>
            </a:r>
            <a:r>
              <a:rPr lang="en-US" sz="2000" i="1" dirty="0">
                <a:solidFill>
                  <a:srgbClr val="131313"/>
                </a:solidFill>
                <a:latin typeface="Palatino-Italic"/>
              </a:rPr>
              <a:t>M2</a:t>
            </a:r>
            <a:r>
              <a:rPr lang="en-US" sz="2000" dirty="0">
                <a:solidFill>
                  <a:srgbClr val="131313"/>
                </a:solidFill>
                <a:latin typeface="Palatino-Roman"/>
              </a:rPr>
              <a:t>. </a:t>
            </a:r>
          </a:p>
          <a:p>
            <a:pPr marL="285750" indent="-285750">
              <a:buFont typeface="Arial" panose="020B0604020202020204" pitchFamily="34" charset="0"/>
              <a:buChar char="•"/>
            </a:pPr>
            <a:r>
              <a:rPr lang="en-US" sz="2000" dirty="0">
                <a:solidFill>
                  <a:srgbClr val="131313"/>
                </a:solidFill>
                <a:latin typeface="Palatino-Roman"/>
              </a:rPr>
              <a:t>The yield of </a:t>
            </a:r>
            <a:r>
              <a:rPr lang="en-US" sz="2000" i="1" dirty="0">
                <a:solidFill>
                  <a:srgbClr val="131313"/>
                </a:solidFill>
                <a:latin typeface="Palatino-Italic"/>
              </a:rPr>
              <a:t>M1 </a:t>
            </a:r>
            <a:r>
              <a:rPr lang="en-US" sz="2000" dirty="0">
                <a:solidFill>
                  <a:srgbClr val="131313"/>
                </a:solidFill>
                <a:latin typeface="Palatino-Roman"/>
              </a:rPr>
              <a:t>is 95%, and the yield of </a:t>
            </a:r>
            <a:r>
              <a:rPr lang="en-US" sz="2000" i="1" dirty="0">
                <a:solidFill>
                  <a:srgbClr val="131313"/>
                </a:solidFill>
                <a:latin typeface="Palatino-Italic"/>
              </a:rPr>
              <a:t>M2 </a:t>
            </a:r>
            <a:r>
              <a:rPr lang="en-US" sz="2000" dirty="0">
                <a:solidFill>
                  <a:srgbClr val="131313"/>
                </a:solidFill>
                <a:latin typeface="Palatino-Roman"/>
              </a:rPr>
              <a:t>is 90%. </a:t>
            </a:r>
          </a:p>
          <a:p>
            <a:pPr marL="285750" indent="-285750">
              <a:buFont typeface="Arial" panose="020B0604020202020204" pitchFamily="34" charset="0"/>
              <a:buChar char="•"/>
            </a:pPr>
            <a:r>
              <a:rPr lang="en-US" sz="2000" dirty="0">
                <a:solidFill>
                  <a:srgbClr val="131313"/>
                </a:solidFill>
                <a:latin typeface="Palatino-Roman"/>
              </a:rPr>
              <a:t>Annual operating expenses are based on an assumed operation of 2,000 hours per year, and workers are paid during any idle time of </a:t>
            </a:r>
            <a:r>
              <a:rPr lang="en-US" sz="2000" i="1" dirty="0">
                <a:solidFill>
                  <a:srgbClr val="131313"/>
                </a:solidFill>
                <a:latin typeface="Palatino-Italic"/>
              </a:rPr>
              <a:t>M1 </a:t>
            </a:r>
            <a:r>
              <a:rPr lang="en-US" sz="2000" dirty="0">
                <a:solidFill>
                  <a:srgbClr val="131313"/>
                </a:solidFill>
                <a:latin typeface="Palatino-Roman"/>
              </a:rPr>
              <a:t>or </a:t>
            </a:r>
            <a:r>
              <a:rPr lang="en-US" sz="2000" i="1" dirty="0">
                <a:solidFill>
                  <a:srgbClr val="131313"/>
                </a:solidFill>
                <a:latin typeface="Palatino-Italic"/>
              </a:rPr>
              <a:t>M2</a:t>
            </a:r>
            <a:r>
              <a:rPr lang="en-US" sz="2000" dirty="0">
                <a:solidFill>
                  <a:srgbClr val="131313"/>
                </a:solidFill>
                <a:latin typeface="Palatino-Roman"/>
              </a:rPr>
              <a:t>. </a:t>
            </a:r>
          </a:p>
          <a:p>
            <a:pPr marL="285750" indent="-285750">
              <a:buFont typeface="Arial" panose="020B0604020202020204" pitchFamily="34" charset="0"/>
              <a:buChar char="•"/>
            </a:pPr>
            <a:r>
              <a:rPr lang="en-US" sz="2000" dirty="0">
                <a:solidFill>
                  <a:srgbClr val="131313"/>
                </a:solidFill>
                <a:latin typeface="Palatino-Roman"/>
              </a:rPr>
              <a:t>Market values of both machines are negligible.</a:t>
            </a:r>
            <a:r>
              <a:rPr lang="en-US" sz="2000" dirty="0"/>
              <a:t> </a:t>
            </a:r>
            <a:br>
              <a:rPr lang="en-US" sz="2000" dirty="0"/>
            </a:br>
            <a:endParaRPr lang="en-GB" sz="2000" dirty="0"/>
          </a:p>
        </p:txBody>
      </p:sp>
    </p:spTree>
    <p:extLst>
      <p:ext uri="{BB962C8B-B14F-4D97-AF65-F5344CB8AC3E}">
        <p14:creationId xmlns:p14="http://schemas.microsoft.com/office/powerpoint/2010/main" val="2157642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778375"/>
          </a:xfrm>
        </p:spPr>
        <p:txBody>
          <a:bodyPr>
            <a:normAutofit fontScale="92500" lnSpcReduction="20000"/>
          </a:bodyPr>
          <a:lstStyle/>
          <a:p>
            <a:r>
              <a:rPr lang="en-US" dirty="0"/>
              <a:t>The company will need </a:t>
            </a:r>
          </a:p>
          <a:p>
            <a:pPr lvl="1"/>
            <a:r>
              <a:rPr lang="en-US" dirty="0"/>
              <a:t>5,850 hours/[2,000 hours (0.90)(0.95)] = 3.42 (four machines of type </a:t>
            </a:r>
            <a:r>
              <a:rPr lang="en-US" i="1" dirty="0"/>
              <a:t>M1</a:t>
            </a:r>
            <a:r>
              <a:rPr lang="en-US" dirty="0"/>
              <a:t>) or</a:t>
            </a:r>
          </a:p>
          <a:p>
            <a:pPr lvl="1"/>
            <a:r>
              <a:rPr lang="en-US" dirty="0"/>
              <a:t>4,200 hours/[2,000 hours (0.80)(0.90)] = 2.92 (three machines of type </a:t>
            </a:r>
            <a:r>
              <a:rPr lang="en-US" i="1" dirty="0"/>
              <a:t>M2</a:t>
            </a:r>
            <a:r>
              <a:rPr lang="en-US" dirty="0"/>
              <a:t>). </a:t>
            </a:r>
          </a:p>
          <a:p>
            <a:r>
              <a:rPr lang="en-US" dirty="0"/>
              <a:t>The annual cost of ownership, </a:t>
            </a:r>
            <a:r>
              <a:rPr lang="en-GB" dirty="0"/>
              <a:t>assuming a MARR = 20% per year</a:t>
            </a:r>
          </a:p>
          <a:p>
            <a:pPr lvl="1"/>
            <a:r>
              <a:rPr lang="en-US" dirty="0"/>
              <a:t>$15,000(4)(</a:t>
            </a:r>
            <a:r>
              <a:rPr lang="en-US" i="1" dirty="0"/>
              <a:t>A/P</a:t>
            </a:r>
            <a:r>
              <a:rPr lang="en-US" dirty="0"/>
              <a:t>, 20%, 5) = $20,064 for </a:t>
            </a:r>
            <a:r>
              <a:rPr lang="en-US" i="1" dirty="0"/>
              <a:t>M1 </a:t>
            </a:r>
            <a:r>
              <a:rPr lang="en-US" dirty="0"/>
              <a:t>and </a:t>
            </a:r>
          </a:p>
          <a:p>
            <a:pPr lvl="1"/>
            <a:r>
              <a:rPr lang="en-US" dirty="0"/>
              <a:t>$22,000(3)(</a:t>
            </a:r>
            <a:r>
              <a:rPr lang="en-US" i="1" dirty="0"/>
              <a:t>A/P</a:t>
            </a:r>
            <a:r>
              <a:rPr lang="en-US" dirty="0"/>
              <a:t>, 20%, 8) = $17,200 for </a:t>
            </a:r>
            <a:r>
              <a:rPr lang="en-US" i="1" dirty="0"/>
              <a:t>M2</a:t>
            </a:r>
            <a:r>
              <a:rPr lang="en-US" dirty="0"/>
              <a:t>. </a:t>
            </a:r>
          </a:p>
          <a:p>
            <a:r>
              <a:rPr lang="en-US" dirty="0"/>
              <a:t>The annual expense for the operation (operator is paid for idle time)</a:t>
            </a:r>
          </a:p>
          <a:p>
            <a:pPr lvl="1"/>
            <a:r>
              <a:rPr lang="en-US" dirty="0"/>
              <a:t>4 machines × $4,000 per machine = $16,000 for </a:t>
            </a:r>
            <a:r>
              <a:rPr lang="en-US" i="1" dirty="0"/>
              <a:t>M1 </a:t>
            </a:r>
            <a:r>
              <a:rPr lang="en-US" dirty="0"/>
              <a:t>and</a:t>
            </a:r>
          </a:p>
          <a:p>
            <a:pPr lvl="1"/>
            <a:r>
              <a:rPr lang="en-US" dirty="0"/>
              <a:t>3 machines × $6,000 per machine = $18,00  for </a:t>
            </a:r>
            <a:r>
              <a:rPr lang="en-US" i="1" dirty="0"/>
              <a:t>M2</a:t>
            </a:r>
            <a:r>
              <a:rPr lang="en-US" dirty="0"/>
              <a:t>.</a:t>
            </a:r>
          </a:p>
          <a:p>
            <a:r>
              <a:rPr lang="en-US" dirty="0"/>
              <a:t>The total equivalent annual cost </a:t>
            </a:r>
          </a:p>
          <a:p>
            <a:pPr lvl="1"/>
            <a:r>
              <a:rPr lang="en-GB" dirty="0"/>
              <a:t>$20,064 + $16,000 = $36,064 for </a:t>
            </a:r>
            <a:r>
              <a:rPr lang="en-GB" i="1" dirty="0"/>
              <a:t>M1 and</a:t>
            </a:r>
            <a:endParaRPr lang="en-GB" dirty="0"/>
          </a:p>
          <a:p>
            <a:pPr lvl="1"/>
            <a:r>
              <a:rPr lang="en-GB" dirty="0"/>
              <a:t>$17,200 + $18,000 = $35,200 for </a:t>
            </a:r>
            <a:r>
              <a:rPr lang="en-GB" i="1" dirty="0"/>
              <a:t>M2</a:t>
            </a:r>
            <a:r>
              <a:rPr lang="en-GB" dirty="0"/>
              <a:t>.</a:t>
            </a:r>
          </a:p>
          <a:p>
            <a:r>
              <a:rPr lang="en-GB" dirty="0"/>
              <a:t>Machine 2 is preferred.</a:t>
            </a:r>
          </a:p>
        </p:txBody>
      </p:sp>
      <p:sp>
        <p:nvSpPr>
          <p:cNvPr id="4" name="Title 1"/>
          <p:cNvSpPr>
            <a:spLocks noGrp="1"/>
          </p:cNvSpPr>
          <p:nvPr>
            <p:ph type="title"/>
          </p:nvPr>
        </p:nvSpPr>
        <p:spPr>
          <a:xfrm>
            <a:off x="838200" y="365125"/>
            <a:ext cx="10515600" cy="1325563"/>
          </a:xfrm>
        </p:spPr>
        <p:txBody>
          <a:bodyPr/>
          <a:lstStyle/>
          <a:p>
            <a:r>
              <a:rPr lang="en-GB" dirty="0"/>
              <a:t>Solution</a:t>
            </a:r>
            <a:r>
              <a:rPr lang="tr-TR" dirty="0"/>
              <a:t> 6</a:t>
            </a:r>
            <a:br>
              <a:rPr lang="en-GB" dirty="0"/>
            </a:br>
            <a:r>
              <a:rPr lang="en-GB" sz="2800" i="1" dirty="0"/>
              <a:t>2 </a:t>
            </a:r>
            <a:r>
              <a:rPr lang="en-US" sz="2800" i="1" dirty="0"/>
              <a:t>broaching machine alternatives</a:t>
            </a:r>
            <a:endParaRPr lang="en-GB" sz="2800" i="1" dirty="0"/>
          </a:p>
        </p:txBody>
      </p:sp>
    </p:spTree>
    <p:extLst>
      <p:ext uri="{BB962C8B-B14F-4D97-AF65-F5344CB8AC3E}">
        <p14:creationId xmlns:p14="http://schemas.microsoft.com/office/powerpoint/2010/main" val="2235179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solidFill>
                  <a:schemeClr val="tx1"/>
                </a:solidFill>
              </a:rPr>
              <a:t>End of Chapter 6</a:t>
            </a:r>
          </a:p>
        </p:txBody>
      </p:sp>
      <p:sp>
        <p:nvSpPr>
          <p:cNvPr id="5" name="Footer Placeholder 4"/>
          <p:cNvSpPr>
            <a:spLocks noGrp="1"/>
          </p:cNvSpPr>
          <p:nvPr>
            <p:ph type="ftr" sz="quarter" idx="11"/>
          </p:nvPr>
        </p:nvSpPr>
        <p:spPr/>
        <p:txBody>
          <a:bodyPr/>
          <a:lstStyle/>
          <a:p>
            <a:r>
              <a:rPr lang="en-GB"/>
              <a:t>U. Mahir YILDIRIM</a:t>
            </a:r>
          </a:p>
        </p:txBody>
      </p:sp>
      <p:sp>
        <p:nvSpPr>
          <p:cNvPr id="6" name="Slide Number Placeholder 5"/>
          <p:cNvSpPr>
            <a:spLocks noGrp="1"/>
          </p:cNvSpPr>
          <p:nvPr>
            <p:ph type="sldNum" sz="quarter" idx="12"/>
          </p:nvPr>
        </p:nvSpPr>
        <p:spPr/>
        <p:txBody>
          <a:bodyPr/>
          <a:lstStyle/>
          <a:p>
            <a:fld id="{1AE36F40-6EB3-4B30-9BDC-3E3CF0A1C0BC}" type="slidenum">
              <a:rPr lang="en-GB" smtClean="0"/>
              <a:t>34</a:t>
            </a:fld>
            <a:endParaRPr lang="en-GB"/>
          </a:p>
        </p:txBody>
      </p:sp>
      <p:sp>
        <p:nvSpPr>
          <p:cNvPr id="7" name="Date Placeholder 6"/>
          <p:cNvSpPr>
            <a:spLocks noGrp="1"/>
          </p:cNvSpPr>
          <p:nvPr>
            <p:ph type="dt" sz="half" idx="10"/>
          </p:nvPr>
        </p:nvSpPr>
        <p:spPr/>
        <p:txBody>
          <a:bodyPr/>
          <a:lstStyle/>
          <a:p>
            <a:fld id="{A2259F48-76F1-4895-BA8C-77AD4C6FE144}" type="datetime1">
              <a:rPr lang="en-GB" smtClean="0"/>
              <a:t>19/11/2017</a:t>
            </a:fld>
            <a:endParaRPr lang="en-GB"/>
          </a:p>
        </p:txBody>
      </p:sp>
    </p:spTree>
    <p:extLst>
      <p:ext uri="{BB962C8B-B14F-4D97-AF65-F5344CB8AC3E}">
        <p14:creationId xmlns:p14="http://schemas.microsoft.com/office/powerpoint/2010/main" val="221655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IRRs of alternatives !</a:t>
            </a:r>
            <a:endParaRPr lang="en-GB" dirty="0"/>
          </a:p>
        </p:txBody>
      </p:sp>
      <p:sp>
        <p:nvSpPr>
          <p:cNvPr id="3" name="Content Placeholder 2"/>
          <p:cNvSpPr>
            <a:spLocks noGrp="1"/>
          </p:cNvSpPr>
          <p:nvPr>
            <p:ph idx="1"/>
          </p:nvPr>
        </p:nvSpPr>
        <p:spPr/>
        <p:txBody>
          <a:bodyPr/>
          <a:lstStyle/>
          <a:p>
            <a:r>
              <a:rPr lang="en-GB" dirty="0"/>
              <a:t>Do not compare the IRRs of mutually exclusive alternatives (or IRRs of the differences between mutually exclusive alternatives) against those of other alternatives. </a:t>
            </a:r>
            <a:endParaRPr lang="tr-TR" dirty="0"/>
          </a:p>
          <a:p>
            <a:r>
              <a:rPr lang="en-GB" dirty="0"/>
              <a:t>Compare an IRR only against MARR (IRR ≥ MARR) in determining the acceptability of an alternative. </a:t>
            </a:r>
          </a:p>
          <a:p>
            <a:endParaRPr lang="en-GB" dirty="0"/>
          </a:p>
        </p:txBody>
      </p:sp>
      <p:pic>
        <p:nvPicPr>
          <p:cNvPr id="4" name="Picture 4" descr="http://www.clipartbest.com/cliparts/xig/6oX/xig6oX7j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5125"/>
            <a:ext cx="1182895" cy="105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4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Inconsistent Ranking Problem </a:t>
            </a:r>
          </a:p>
        </p:txBody>
      </p:sp>
      <p:sp>
        <p:nvSpPr>
          <p:cNvPr id="3" name="Content Placeholder 2"/>
          <p:cNvSpPr>
            <a:spLocks noGrp="1"/>
          </p:cNvSpPr>
          <p:nvPr>
            <p:ph idx="1"/>
          </p:nvPr>
        </p:nvSpPr>
        <p:spPr>
          <a:xfrm>
            <a:off x="838200" y="1934308"/>
            <a:ext cx="10515600" cy="4242655"/>
          </a:xfrm>
        </p:spPr>
        <p:txBody>
          <a:bodyPr>
            <a:normAutofit/>
          </a:bodyPr>
          <a:lstStyle/>
          <a:p>
            <a:r>
              <a:rPr lang="tr-TR" dirty="0"/>
              <a:t>Recall the example in the previous lecture;</a:t>
            </a:r>
          </a:p>
          <a:p>
            <a:endParaRPr lang="tr-TR" dirty="0"/>
          </a:p>
          <a:p>
            <a:endParaRPr lang="tr-TR" dirty="0"/>
          </a:p>
          <a:p>
            <a:endParaRPr lang="tr-TR" dirty="0"/>
          </a:p>
          <a:p>
            <a:endParaRPr lang="tr-TR" dirty="0"/>
          </a:p>
          <a:p>
            <a:endParaRPr lang="tr-TR" dirty="0"/>
          </a:p>
          <a:p>
            <a:r>
              <a:rPr lang="en-GB" dirty="0"/>
              <a:t>The useful life of each alternative (and the study period) </a:t>
            </a:r>
            <a:r>
              <a:rPr lang="tr-TR" dirty="0"/>
              <a:t>= 4</a:t>
            </a:r>
            <a:r>
              <a:rPr lang="en-GB" dirty="0"/>
              <a:t> years. </a:t>
            </a:r>
            <a:endParaRPr lang="tr-TR" dirty="0"/>
          </a:p>
          <a:p>
            <a:r>
              <a:rPr lang="en-GB" dirty="0"/>
              <a:t>MARR = 10% </a:t>
            </a:r>
          </a:p>
        </p:txBody>
      </p:sp>
      <p:pic>
        <p:nvPicPr>
          <p:cNvPr id="4" name="Picture 3"/>
          <p:cNvPicPr>
            <a:picLocks noChangeAspect="1"/>
          </p:cNvPicPr>
          <p:nvPr/>
        </p:nvPicPr>
        <p:blipFill>
          <a:blip r:embed="rId2"/>
          <a:stretch>
            <a:fillRect/>
          </a:stretch>
        </p:blipFill>
        <p:spPr>
          <a:xfrm>
            <a:off x="1089879" y="2560393"/>
            <a:ext cx="7972425" cy="2124075"/>
          </a:xfrm>
          <a:prstGeom prst="rect">
            <a:avLst/>
          </a:prstGeom>
        </p:spPr>
      </p:pic>
    </p:spTree>
    <p:extLst>
      <p:ext uri="{BB962C8B-B14F-4D97-AF65-F5344CB8AC3E}">
        <p14:creationId xmlns:p14="http://schemas.microsoft.com/office/powerpoint/2010/main" val="188541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Inconsistent Ranking Problem </a:t>
            </a:r>
            <a:r>
              <a:rPr lang="tr-TR" dirty="0"/>
              <a:t>(cont’d)</a:t>
            </a:r>
            <a:endParaRPr lang="en-GB" dirty="0"/>
          </a:p>
        </p:txBody>
      </p:sp>
      <p:sp>
        <p:nvSpPr>
          <p:cNvPr id="3" name="Content Placeholder 2"/>
          <p:cNvSpPr>
            <a:spLocks noGrp="1"/>
          </p:cNvSpPr>
          <p:nvPr>
            <p:ph idx="1"/>
          </p:nvPr>
        </p:nvSpPr>
        <p:spPr>
          <a:xfrm>
            <a:off x="838200" y="1825625"/>
            <a:ext cx="9149862" cy="4351338"/>
          </a:xfrm>
        </p:spPr>
        <p:txBody>
          <a:bodyPr>
            <a:normAutofit/>
          </a:bodyPr>
          <a:lstStyle/>
          <a:p>
            <a:endParaRPr lang="tr-TR" dirty="0"/>
          </a:p>
          <a:p>
            <a:endParaRPr lang="tr-TR" dirty="0"/>
          </a:p>
          <a:p>
            <a:endParaRPr lang="tr-TR" dirty="0"/>
          </a:p>
          <a:p>
            <a:endParaRPr lang="tr-TR" dirty="0"/>
          </a:p>
          <a:p>
            <a:r>
              <a:rPr lang="en-GB" dirty="0"/>
              <a:t>Now that we know Alternative </a:t>
            </a:r>
            <a:r>
              <a:rPr lang="en-GB" i="1" dirty="0"/>
              <a:t>A </a:t>
            </a:r>
            <a:r>
              <a:rPr lang="en-GB" dirty="0"/>
              <a:t>is acceptable</a:t>
            </a:r>
            <a:r>
              <a:rPr lang="tr-TR" dirty="0"/>
              <a:t> (</a:t>
            </a:r>
            <a:r>
              <a:rPr lang="en-GB" dirty="0"/>
              <a:t>IRR </a:t>
            </a:r>
            <a:r>
              <a:rPr lang="en-GB" i="1" dirty="0"/>
              <a:t>&gt; </a:t>
            </a:r>
            <a:r>
              <a:rPr lang="en-GB" dirty="0"/>
              <a:t>MARR; PW at</a:t>
            </a:r>
            <a:r>
              <a:rPr lang="tr-TR" dirty="0"/>
              <a:t> </a:t>
            </a:r>
            <a:r>
              <a:rPr lang="en-GB" dirty="0"/>
              <a:t>MARR </a:t>
            </a:r>
            <a:r>
              <a:rPr lang="en-GB" i="1" dirty="0"/>
              <a:t>&gt; </a:t>
            </a:r>
            <a:r>
              <a:rPr lang="en-GB" dirty="0"/>
              <a:t>0)</a:t>
            </a:r>
            <a:r>
              <a:rPr lang="tr-TR" dirty="0"/>
              <a:t>, </a:t>
            </a:r>
            <a:r>
              <a:rPr lang="en-GB" dirty="0"/>
              <a:t>we will </a:t>
            </a:r>
            <a:r>
              <a:rPr lang="en-GB" dirty="0" err="1"/>
              <a:t>analyze</a:t>
            </a:r>
            <a:r>
              <a:rPr lang="en-GB" dirty="0"/>
              <a:t> the incremental cash flow between the two</a:t>
            </a:r>
            <a:r>
              <a:rPr lang="tr-TR" dirty="0"/>
              <a:t> </a:t>
            </a:r>
            <a:r>
              <a:rPr lang="en-GB" dirty="0"/>
              <a:t>alternatives, which we shall refer to as </a:t>
            </a:r>
            <a:r>
              <a:rPr lang="tr-TR" dirty="0"/>
              <a:t>   </a:t>
            </a:r>
            <a:r>
              <a:rPr lang="en-GB" dirty="0"/>
              <a:t>∆</a:t>
            </a:r>
            <a:r>
              <a:rPr lang="en-GB" i="1" dirty="0"/>
              <a:t>(B </a:t>
            </a:r>
            <a:r>
              <a:rPr lang="en-GB" dirty="0"/>
              <a:t>- </a:t>
            </a:r>
            <a:r>
              <a:rPr lang="en-GB" i="1" dirty="0"/>
              <a:t>A)</a:t>
            </a:r>
            <a:r>
              <a:rPr lang="en-GB" dirty="0"/>
              <a:t>. </a:t>
            </a:r>
            <a:endParaRPr lang="tr-TR" dirty="0"/>
          </a:p>
        </p:txBody>
      </p:sp>
      <p:pic>
        <p:nvPicPr>
          <p:cNvPr id="4" name="Picture 3"/>
          <p:cNvPicPr>
            <a:picLocks noChangeAspect="1"/>
          </p:cNvPicPr>
          <p:nvPr/>
        </p:nvPicPr>
        <p:blipFill>
          <a:blip r:embed="rId2"/>
          <a:stretch>
            <a:fillRect/>
          </a:stretch>
        </p:blipFill>
        <p:spPr>
          <a:xfrm>
            <a:off x="838200" y="1825625"/>
            <a:ext cx="4114800" cy="1543050"/>
          </a:xfrm>
          <a:prstGeom prst="rect">
            <a:avLst/>
          </a:prstGeom>
        </p:spPr>
      </p:pic>
      <p:sp>
        <p:nvSpPr>
          <p:cNvPr id="5" name="Rectangle 4"/>
          <p:cNvSpPr/>
          <p:nvPr/>
        </p:nvSpPr>
        <p:spPr>
          <a:xfrm>
            <a:off x="2566987" y="2526168"/>
            <a:ext cx="835636" cy="37529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759993" y="2901462"/>
            <a:ext cx="835636" cy="37529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413131" y="1996985"/>
            <a:ext cx="6096000" cy="1200329"/>
          </a:xfrm>
          <a:prstGeom prst="rect">
            <a:avLst/>
          </a:prstGeom>
        </p:spPr>
        <p:txBody>
          <a:bodyPr>
            <a:spAutoFit/>
          </a:bodyPr>
          <a:lstStyle/>
          <a:p>
            <a:r>
              <a:rPr lang="en-GB" sz="2400" dirty="0"/>
              <a:t>Obviously,</a:t>
            </a:r>
            <a:r>
              <a:rPr lang="tr-TR" sz="2400" dirty="0"/>
              <a:t> </a:t>
            </a:r>
            <a:r>
              <a:rPr lang="en-GB" sz="2400" dirty="0"/>
              <a:t>here we have an inconsistent ranking of the two mutually exclusive investment</a:t>
            </a:r>
            <a:r>
              <a:rPr lang="tr-TR" sz="2400" dirty="0"/>
              <a:t> </a:t>
            </a:r>
            <a:r>
              <a:rPr lang="en-GB" sz="2400" dirty="0"/>
              <a:t>alternatives. </a:t>
            </a:r>
          </a:p>
        </p:txBody>
      </p:sp>
      <p:sp>
        <p:nvSpPr>
          <p:cNvPr id="8" name="Rectangle 7"/>
          <p:cNvSpPr/>
          <p:nvPr/>
        </p:nvSpPr>
        <p:spPr>
          <a:xfrm>
            <a:off x="838200" y="3297692"/>
            <a:ext cx="1518138" cy="338554"/>
          </a:xfrm>
          <a:prstGeom prst="rect">
            <a:avLst/>
          </a:prstGeom>
        </p:spPr>
        <p:txBody>
          <a:bodyPr wrap="square">
            <a:spAutoFit/>
          </a:bodyPr>
          <a:lstStyle/>
          <a:p>
            <a:r>
              <a:rPr lang="tr-TR" sz="1600" i="1" dirty="0"/>
              <a:t>MARR = 10%</a:t>
            </a:r>
            <a:endParaRPr lang="en-GB" sz="1600" i="1" dirty="0"/>
          </a:p>
        </p:txBody>
      </p:sp>
      <p:pic>
        <p:nvPicPr>
          <p:cNvPr id="9" name="Picture 8"/>
          <p:cNvPicPr>
            <a:picLocks noChangeAspect="1"/>
          </p:cNvPicPr>
          <p:nvPr/>
        </p:nvPicPr>
        <p:blipFill rotWithShape="1">
          <a:blip r:embed="rId3"/>
          <a:srcRect l="78858"/>
          <a:stretch/>
        </p:blipFill>
        <p:spPr>
          <a:xfrm>
            <a:off x="10091921" y="3713024"/>
            <a:ext cx="1685558" cy="2124075"/>
          </a:xfrm>
          <a:prstGeom prst="rect">
            <a:avLst/>
          </a:prstGeom>
        </p:spPr>
      </p:pic>
      <p:sp>
        <p:nvSpPr>
          <p:cNvPr id="10" name="Rectangle 9"/>
          <p:cNvSpPr/>
          <p:nvPr/>
        </p:nvSpPr>
        <p:spPr>
          <a:xfrm>
            <a:off x="1069731" y="4269378"/>
            <a:ext cx="8686800" cy="1269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798776" y="3717528"/>
            <a:ext cx="1987061" cy="725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solidFill>
                  <a:schemeClr val="tx1"/>
                </a:solidFill>
              </a:rPr>
              <a:t>How </a:t>
            </a:r>
            <a:r>
              <a:rPr lang="tr-TR" sz="2400" b="1" dirty="0">
                <a:solidFill>
                  <a:srgbClr val="FF0000"/>
                </a:solidFill>
              </a:rPr>
              <a:t>?</a:t>
            </a:r>
            <a:endParaRPr lang="en-GB" sz="2400" b="1" dirty="0">
              <a:solidFill>
                <a:srgbClr val="FF0000"/>
              </a:solidFill>
            </a:endParaRPr>
          </a:p>
        </p:txBody>
      </p:sp>
    </p:spTree>
    <p:extLst>
      <p:ext uri="{BB962C8B-B14F-4D97-AF65-F5344CB8AC3E}">
        <p14:creationId xmlns:p14="http://schemas.microsoft.com/office/powerpoint/2010/main" val="166668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0" grpId="0" animBg="1"/>
      <p:bldP spid="10" grpId="1" animBg="1"/>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Inconsistent Ranking Problem </a:t>
            </a:r>
            <a:r>
              <a:rPr lang="tr-TR" dirty="0"/>
              <a:t>(cont’d)</a:t>
            </a:r>
            <a:endParaRPr lang="en-GB" dirty="0"/>
          </a:p>
        </p:txBody>
      </p:sp>
      <p:sp>
        <p:nvSpPr>
          <p:cNvPr id="3" name="Content Placeholder 2"/>
          <p:cNvSpPr>
            <a:spLocks noGrp="1"/>
          </p:cNvSpPr>
          <p:nvPr>
            <p:ph idx="1"/>
          </p:nvPr>
        </p:nvSpPr>
        <p:spPr/>
        <p:txBody>
          <a:bodyPr>
            <a:normAutofit fontScale="92500" lnSpcReduction="10000"/>
          </a:bodyPr>
          <a:lstStyle/>
          <a:p>
            <a:endParaRPr lang="tr-TR" sz="2400" dirty="0"/>
          </a:p>
          <a:p>
            <a:endParaRPr lang="tr-TR" sz="2400" dirty="0"/>
          </a:p>
          <a:p>
            <a:endParaRPr lang="tr-TR" sz="2400" dirty="0"/>
          </a:p>
          <a:p>
            <a:endParaRPr lang="tr-TR" dirty="0"/>
          </a:p>
          <a:p>
            <a:r>
              <a:rPr lang="tr-TR" dirty="0"/>
              <a:t>W</a:t>
            </a:r>
            <a:r>
              <a:rPr lang="en-GB" dirty="0"/>
              <a:t>hen the IRR of the incremental cash flow is</a:t>
            </a:r>
            <a:r>
              <a:rPr lang="tr-TR" dirty="0"/>
              <a:t> </a:t>
            </a:r>
            <a:r>
              <a:rPr lang="en-GB" dirty="0"/>
              <a:t>used, the rankings of </a:t>
            </a:r>
            <a:r>
              <a:rPr lang="en-GB" i="1" dirty="0"/>
              <a:t>A </a:t>
            </a:r>
            <a:r>
              <a:rPr lang="en-GB" dirty="0"/>
              <a:t>and </a:t>
            </a:r>
            <a:r>
              <a:rPr lang="en-GB" i="1" dirty="0"/>
              <a:t>B </a:t>
            </a:r>
            <a:r>
              <a:rPr lang="en-GB" dirty="0"/>
              <a:t>are consistent with that based on the PW on total</a:t>
            </a:r>
            <a:r>
              <a:rPr lang="tr-TR" dirty="0"/>
              <a:t> </a:t>
            </a:r>
            <a:r>
              <a:rPr lang="en-GB" dirty="0"/>
              <a:t>investment.</a:t>
            </a:r>
            <a:endParaRPr lang="tr-TR" dirty="0"/>
          </a:p>
          <a:p>
            <a:r>
              <a:rPr lang="en-GB" dirty="0"/>
              <a:t>Obviously, if the equivalent worth of the difference is greater</a:t>
            </a:r>
            <a:r>
              <a:rPr lang="tr-TR" dirty="0"/>
              <a:t> </a:t>
            </a:r>
            <a:r>
              <a:rPr lang="en-GB" dirty="0"/>
              <a:t>than or equal to zero at </a:t>
            </a:r>
            <a:r>
              <a:rPr lang="en-GB" i="1" dirty="0" err="1"/>
              <a:t>i</a:t>
            </a:r>
            <a:r>
              <a:rPr lang="en-GB" i="1" dirty="0"/>
              <a:t> </a:t>
            </a:r>
            <a:r>
              <a:rPr lang="en-GB" dirty="0"/>
              <a:t>= MARR, then Alternative </a:t>
            </a:r>
            <a:r>
              <a:rPr lang="en-GB" i="1" dirty="0"/>
              <a:t>B </a:t>
            </a:r>
            <a:r>
              <a:rPr lang="en-GB" dirty="0"/>
              <a:t>is preferred. </a:t>
            </a:r>
            <a:endParaRPr lang="tr-TR" dirty="0"/>
          </a:p>
          <a:p>
            <a:r>
              <a:rPr lang="en-GB" dirty="0"/>
              <a:t>Otherwise,</a:t>
            </a:r>
            <a:r>
              <a:rPr lang="tr-TR" dirty="0"/>
              <a:t> </a:t>
            </a:r>
            <a:r>
              <a:rPr lang="en-GB" dirty="0"/>
              <a:t>given that Alternative </a:t>
            </a:r>
            <a:r>
              <a:rPr lang="en-GB" i="1" dirty="0"/>
              <a:t>A </a:t>
            </a:r>
            <a:r>
              <a:rPr lang="en-GB" dirty="0"/>
              <a:t>is justified (an acceptable </a:t>
            </a:r>
            <a:r>
              <a:rPr lang="en-GB" i="1" dirty="0"/>
              <a:t>base alternative</a:t>
            </a:r>
            <a:r>
              <a:rPr lang="en-GB" dirty="0"/>
              <a:t>), Alternative </a:t>
            </a:r>
            <a:r>
              <a:rPr lang="en-GB" i="1" dirty="0"/>
              <a:t>A </a:t>
            </a:r>
            <a:r>
              <a:rPr lang="en-GB" dirty="0"/>
              <a:t>is</a:t>
            </a:r>
            <a:r>
              <a:rPr lang="tr-TR" dirty="0"/>
              <a:t> </a:t>
            </a:r>
            <a:r>
              <a:rPr lang="en-GB" dirty="0"/>
              <a:t>preferred. </a:t>
            </a:r>
            <a:endParaRPr lang="tr-TR" dirty="0"/>
          </a:p>
          <a:p>
            <a:r>
              <a:rPr lang="en-GB" dirty="0"/>
              <a:t>It is always true that if PW</a:t>
            </a:r>
            <a:r>
              <a:rPr lang="en-GB" baseline="-25000" dirty="0"/>
              <a:t>∆</a:t>
            </a:r>
            <a:r>
              <a:rPr lang="en-GB" i="1" dirty="0"/>
              <a:t> </a:t>
            </a:r>
            <a:r>
              <a:rPr lang="en-GB" dirty="0"/>
              <a:t>≥ 0, then IRR</a:t>
            </a:r>
            <a:r>
              <a:rPr lang="en-GB" baseline="-25000" dirty="0"/>
              <a:t>∆</a:t>
            </a:r>
            <a:r>
              <a:rPr lang="en-GB" i="1" dirty="0"/>
              <a:t> </a:t>
            </a:r>
            <a:r>
              <a:rPr lang="en-GB" dirty="0"/>
              <a:t>≥ MARR. </a:t>
            </a:r>
          </a:p>
        </p:txBody>
      </p:sp>
      <p:pic>
        <p:nvPicPr>
          <p:cNvPr id="4" name="Picture 3"/>
          <p:cNvPicPr>
            <a:picLocks noChangeAspect="1"/>
          </p:cNvPicPr>
          <p:nvPr/>
        </p:nvPicPr>
        <p:blipFill rotWithShape="1">
          <a:blip r:embed="rId2"/>
          <a:srcRect l="78858"/>
          <a:stretch/>
        </p:blipFill>
        <p:spPr>
          <a:xfrm>
            <a:off x="838200" y="1825625"/>
            <a:ext cx="1250867" cy="1576294"/>
          </a:xfrm>
          <a:prstGeom prst="rect">
            <a:avLst/>
          </a:prstGeom>
        </p:spPr>
      </p:pic>
      <p:sp>
        <p:nvSpPr>
          <p:cNvPr id="5" name="Content Placeholder 2"/>
          <p:cNvSpPr txBox="1">
            <a:spLocks/>
          </p:cNvSpPr>
          <p:nvPr/>
        </p:nvSpPr>
        <p:spPr>
          <a:xfrm>
            <a:off x="2237173" y="1825625"/>
            <a:ext cx="9407980" cy="1299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 IRR of this increment, IRR</a:t>
            </a:r>
            <a:r>
              <a:rPr lang="en-GB" sz="2600" baseline="-25000" dirty="0"/>
              <a:t>∆</a:t>
            </a:r>
            <a:r>
              <a:rPr lang="en-GB" sz="2600" dirty="0"/>
              <a:t>,</a:t>
            </a:r>
            <a:r>
              <a:rPr lang="tr-TR" sz="2600" dirty="0"/>
              <a:t> </a:t>
            </a:r>
            <a:r>
              <a:rPr lang="en-GB" sz="2600" dirty="0"/>
              <a:t>is 11.4%</a:t>
            </a:r>
            <a:r>
              <a:rPr lang="tr-TR" sz="2600" dirty="0"/>
              <a:t> &gt; MARR (10%)</a:t>
            </a:r>
          </a:p>
          <a:p>
            <a:r>
              <a:rPr lang="tr-TR" sz="2600" dirty="0"/>
              <a:t>T</a:t>
            </a:r>
            <a:r>
              <a:rPr lang="en-GB" sz="2600" dirty="0"/>
              <a:t>he incremental investment of</a:t>
            </a:r>
            <a:r>
              <a:rPr lang="tr-TR" sz="2600" dirty="0"/>
              <a:t> </a:t>
            </a:r>
            <a:r>
              <a:rPr lang="en-GB" sz="2600" dirty="0"/>
              <a:t>$13,000 is justified. </a:t>
            </a:r>
          </a:p>
        </p:txBody>
      </p:sp>
      <p:sp>
        <p:nvSpPr>
          <p:cNvPr id="6" name="Rectangle 5"/>
          <p:cNvSpPr/>
          <p:nvPr/>
        </p:nvSpPr>
        <p:spPr>
          <a:xfrm>
            <a:off x="7954391" y="1825625"/>
            <a:ext cx="3327787" cy="491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a:solidFill>
                  <a:srgbClr val="FF0000"/>
                </a:solidFill>
              </a:rPr>
              <a:t>?</a:t>
            </a:r>
            <a:endParaRPr lang="en-GB" b="1" dirty="0">
              <a:solidFill>
                <a:srgbClr val="FF0000"/>
              </a:solidFill>
            </a:endParaRPr>
          </a:p>
        </p:txBody>
      </p:sp>
    </p:spTree>
    <p:extLst>
      <p:ext uri="{BB962C8B-B14F-4D97-AF65-F5344CB8AC3E}">
        <p14:creationId xmlns:p14="http://schemas.microsoft.com/office/powerpoint/2010/main" val="394821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Incremental Investment Analysis Procedure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a:t>Arrange (rank-order) the feasible alternatives based on increasing capital</a:t>
            </a:r>
            <a:r>
              <a:rPr lang="tr-TR" dirty="0"/>
              <a:t> </a:t>
            </a:r>
            <a:r>
              <a:rPr lang="en-GB" dirty="0"/>
              <a:t>investment. </a:t>
            </a:r>
            <a:endParaRPr lang="tr-TR" dirty="0"/>
          </a:p>
          <a:p>
            <a:pPr marL="514350" indent="-514350">
              <a:buFont typeface="+mj-lt"/>
              <a:buAutoNum type="arabicPeriod"/>
            </a:pPr>
            <a:r>
              <a:rPr lang="en-GB" dirty="0"/>
              <a:t>Establish a base alternative.</a:t>
            </a:r>
            <a:endParaRPr lang="tr-TR" dirty="0"/>
          </a:p>
          <a:p>
            <a:pPr marL="971550" lvl="1" indent="-514350">
              <a:buFont typeface="+mj-lt"/>
              <a:buAutoNum type="alphaLcParenR"/>
            </a:pPr>
            <a:r>
              <a:rPr lang="en-GB" dirty="0"/>
              <a:t>Cost alternatives—the first alternative (least capital investment) is the base.</a:t>
            </a:r>
            <a:endParaRPr lang="tr-TR" dirty="0"/>
          </a:p>
          <a:p>
            <a:pPr marL="971550" lvl="1" indent="-514350">
              <a:buFont typeface="+mj-lt"/>
              <a:buAutoNum type="alphaLcParenR"/>
            </a:pPr>
            <a:r>
              <a:rPr lang="en-GB" dirty="0"/>
              <a:t>Investment alternatives—if the first alternative is acceptable (IRR ≥ MARR;</a:t>
            </a:r>
            <a:br>
              <a:rPr lang="en-GB" dirty="0"/>
            </a:br>
            <a:r>
              <a:rPr lang="en-GB" dirty="0"/>
              <a:t>PW, FW, or AW at MARR ≥ 0), select it as the base. If the first alternative</a:t>
            </a:r>
            <a:br>
              <a:rPr lang="en-GB" dirty="0"/>
            </a:br>
            <a:r>
              <a:rPr lang="en-GB" dirty="0"/>
              <a:t>is not acceptable, choose the next alternative in order of increasing capital investment and check the profitability criterion (PW, etc.) values.</a:t>
            </a:r>
            <a:r>
              <a:rPr lang="tr-TR" dirty="0"/>
              <a:t> </a:t>
            </a:r>
            <a:r>
              <a:rPr lang="en-GB" dirty="0"/>
              <a:t>Continue until an acceptable alternative is obtained. If none is obtained,</a:t>
            </a:r>
            <a:r>
              <a:rPr lang="tr-TR" dirty="0"/>
              <a:t> </a:t>
            </a:r>
            <a:r>
              <a:rPr lang="en-GB" dirty="0"/>
              <a:t>the </a:t>
            </a:r>
            <a:r>
              <a:rPr lang="tr-TR" dirty="0"/>
              <a:t>           </a:t>
            </a:r>
            <a:r>
              <a:rPr lang="en-GB" dirty="0"/>
              <a:t>do-nothing alternative is selected. </a:t>
            </a:r>
          </a:p>
        </p:txBody>
      </p:sp>
    </p:spTree>
    <p:extLst>
      <p:ext uri="{BB962C8B-B14F-4D97-AF65-F5344CB8AC3E}">
        <p14:creationId xmlns:p14="http://schemas.microsoft.com/office/powerpoint/2010/main" val="178894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Incremental Investment Analysis Procedure</a:t>
            </a:r>
            <a:r>
              <a:rPr lang="tr-TR" dirty="0"/>
              <a:t> (cont’d)</a:t>
            </a:r>
            <a:endParaRPr lang="en-GB" dirty="0"/>
          </a:p>
        </p:txBody>
      </p:sp>
      <p:sp>
        <p:nvSpPr>
          <p:cNvPr id="3" name="Content Placeholder 2"/>
          <p:cNvSpPr>
            <a:spLocks noGrp="1"/>
          </p:cNvSpPr>
          <p:nvPr>
            <p:ph idx="1"/>
          </p:nvPr>
        </p:nvSpPr>
        <p:spPr/>
        <p:txBody>
          <a:bodyPr/>
          <a:lstStyle/>
          <a:p>
            <a:pPr marL="514350" indent="-514350">
              <a:buFont typeface="+mj-lt"/>
              <a:buAutoNum type="arabicPeriod" startAt="3"/>
            </a:pPr>
            <a:r>
              <a:rPr lang="en-GB" dirty="0"/>
              <a:t>Use iteration to evaluate differences (incremental cash flows) between alternatives until all alternatives have been considered.</a:t>
            </a:r>
            <a:endParaRPr lang="tr-TR" dirty="0"/>
          </a:p>
          <a:p>
            <a:pPr marL="971550" lvl="1" indent="-514350">
              <a:buFont typeface="+mj-lt"/>
              <a:buAutoNum type="alphaLcPeriod"/>
            </a:pPr>
            <a:r>
              <a:rPr lang="en-GB" dirty="0"/>
              <a:t>If the incremental cash flow between the next (higher capital investment)</a:t>
            </a:r>
            <a:br>
              <a:rPr lang="en-GB" dirty="0"/>
            </a:br>
            <a:r>
              <a:rPr lang="en-GB" dirty="0"/>
              <a:t>alternative and the current selected alternative is acceptable, choose the</a:t>
            </a:r>
            <a:br>
              <a:rPr lang="en-GB" dirty="0"/>
            </a:br>
            <a:r>
              <a:rPr lang="en-GB" dirty="0"/>
              <a:t>next alternative as the current best alternative. Otherwise, retain the last</a:t>
            </a:r>
            <a:br>
              <a:rPr lang="en-GB" dirty="0"/>
            </a:br>
            <a:r>
              <a:rPr lang="en-GB" dirty="0"/>
              <a:t>acceptable alternative as the current best. </a:t>
            </a:r>
            <a:endParaRPr lang="tr-TR" dirty="0"/>
          </a:p>
          <a:p>
            <a:pPr marL="971550" lvl="1" indent="-514350">
              <a:buFont typeface="+mj-lt"/>
              <a:buAutoNum type="alphaLcPeriod"/>
            </a:pPr>
            <a:r>
              <a:rPr lang="en-GB" dirty="0"/>
              <a:t>Repeat and select as the preferred alternative the last one for which the</a:t>
            </a:r>
            <a:br>
              <a:rPr lang="en-GB" dirty="0"/>
            </a:br>
            <a:r>
              <a:rPr lang="en-GB" dirty="0"/>
              <a:t>incremental cash flow was acceptable</a:t>
            </a:r>
            <a:r>
              <a:rPr lang="tr-TR" dirty="0"/>
              <a:t>.</a:t>
            </a:r>
            <a:endParaRPr lang="en-GB" dirty="0"/>
          </a:p>
        </p:txBody>
      </p:sp>
    </p:spTree>
    <p:extLst>
      <p:ext uri="{BB962C8B-B14F-4D97-AF65-F5344CB8AC3E}">
        <p14:creationId xmlns:p14="http://schemas.microsoft.com/office/powerpoint/2010/main" val="204203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2055</Words>
  <Application>Microsoft Office PowerPoint</Application>
  <PresentationFormat>Widescreen</PresentationFormat>
  <Paragraphs>331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Palatino-Italic</vt:lpstr>
      <vt:lpstr>Palatino-Roman</vt:lpstr>
      <vt:lpstr>Office Theme</vt:lpstr>
      <vt:lpstr>IE 260 – ENGINEERING ECONOMY  Chapter 6 Comparison and Selecting among Alternatives II</vt:lpstr>
      <vt:lpstr>So far</vt:lpstr>
      <vt:lpstr>Rate-of-Return Methods</vt:lpstr>
      <vt:lpstr>IRRs of alternatives !</vt:lpstr>
      <vt:lpstr>The Inconsistent Ranking Problem </vt:lpstr>
      <vt:lpstr>The Inconsistent Ranking Problem (cont’d)</vt:lpstr>
      <vt:lpstr>The Inconsistent Ranking Problem (cont’d)</vt:lpstr>
      <vt:lpstr>The Incremental Investment Analysis Procedure</vt:lpstr>
      <vt:lpstr>The Incremental Investment Analysis Procedure (cont’d)</vt:lpstr>
      <vt:lpstr>Example 1 Incremental Analysis: Investment Alternatives</vt:lpstr>
      <vt:lpstr>Solution 1 Incremental Analysis: Investment Alternatives</vt:lpstr>
      <vt:lpstr>Solution 1 (cont’d) Incremental Analysis: Investment Alternatives</vt:lpstr>
      <vt:lpstr>Three errors commonly made in this type of analysis </vt:lpstr>
      <vt:lpstr>Three errors commonly made in this type of analysis (cont’d)</vt:lpstr>
      <vt:lpstr>Example 2 Incremental Analysis: Investment Alternatives</vt:lpstr>
      <vt:lpstr>Solution 2 Incremental Analysis: Investment Alternatives</vt:lpstr>
      <vt:lpstr>Example 3 Incremental Analysis: Cost-Only Alternatives</vt:lpstr>
      <vt:lpstr>Solution 3 Incremental Analysis: Cost-Only Alternatives</vt:lpstr>
      <vt:lpstr>Solution 3 (cont’d) Incremental Analysis: Cost-Only Alternatives</vt:lpstr>
      <vt:lpstr>Useful Lives Are Unequal among the Alternatives </vt:lpstr>
      <vt:lpstr>Example 4 Useful Lives ≠ Study Period: The Repeatability Assumption</vt:lpstr>
      <vt:lpstr>Solution 4 Useful Lives ≠ Study Period: The Repeatability Assumption</vt:lpstr>
      <vt:lpstr>Solution 4 Useful Lives ≠ Study Period: The Repeatability Assumption</vt:lpstr>
      <vt:lpstr>Solution (cont’d) Useful Lives ≠ Study Period: The Repeatability Assumption</vt:lpstr>
      <vt:lpstr>AW and repeatability assumption</vt:lpstr>
      <vt:lpstr>AW and repeatability assumption</vt:lpstr>
      <vt:lpstr>Useful Lives Are Unequal among the Alternatives (cont’d)</vt:lpstr>
      <vt:lpstr>Example 5 Useful Lives ≠ Study Period: The Coterminated Assumption</vt:lpstr>
      <vt:lpstr>Solution 5 Useful Lives ≠ Study Period: The Coterminated Assumption</vt:lpstr>
      <vt:lpstr>Solution 5 (cont’d) Useful Lives ≠ Study Period: The Coterminated Assumption</vt:lpstr>
      <vt:lpstr>Example 6 2 broaching machine alternatives</vt:lpstr>
      <vt:lpstr>Example 6 (cont’d) 2 broaching machine alternatives</vt:lpstr>
      <vt:lpstr>Solution 6 2 broaching machine alternatives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260 – ENGINEERING ECONOMY</dc:title>
  <dc:creator>umahiryildirim</dc:creator>
  <cp:lastModifiedBy>Mahir Yildirim</cp:lastModifiedBy>
  <cp:revision>55</cp:revision>
  <cp:lastPrinted>2017-04-11T11:19:43Z</cp:lastPrinted>
  <dcterms:created xsi:type="dcterms:W3CDTF">2016-09-26T07:09:03Z</dcterms:created>
  <dcterms:modified xsi:type="dcterms:W3CDTF">2017-11-19T13:30:42Z</dcterms:modified>
</cp:coreProperties>
</file>