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71"/>
  </p:notesMasterIdLst>
  <p:sldIdLst>
    <p:sldId id="256" r:id="rId2"/>
    <p:sldId id="258" r:id="rId3"/>
    <p:sldId id="286" r:id="rId4"/>
    <p:sldId id="259" r:id="rId5"/>
    <p:sldId id="261" r:id="rId6"/>
    <p:sldId id="295" r:id="rId7"/>
    <p:sldId id="296" r:id="rId8"/>
    <p:sldId id="297" r:id="rId9"/>
    <p:sldId id="298" r:id="rId10"/>
    <p:sldId id="260" r:id="rId11"/>
    <p:sldId id="300" r:id="rId12"/>
    <p:sldId id="299" r:id="rId13"/>
    <p:sldId id="262" r:id="rId14"/>
    <p:sldId id="316" r:id="rId15"/>
    <p:sldId id="317" r:id="rId16"/>
    <p:sldId id="301" r:id="rId17"/>
    <p:sldId id="302" r:id="rId18"/>
    <p:sldId id="303" r:id="rId19"/>
    <p:sldId id="304" r:id="rId20"/>
    <p:sldId id="306" r:id="rId21"/>
    <p:sldId id="326" r:id="rId22"/>
    <p:sldId id="325" r:id="rId23"/>
    <p:sldId id="307" r:id="rId24"/>
    <p:sldId id="308" r:id="rId25"/>
    <p:sldId id="287" r:id="rId26"/>
    <p:sldId id="264" r:id="rId27"/>
    <p:sldId id="265" r:id="rId28"/>
    <p:sldId id="323" r:id="rId29"/>
    <p:sldId id="266" r:id="rId30"/>
    <p:sldId id="292" r:id="rId31"/>
    <p:sldId id="324" r:id="rId32"/>
    <p:sldId id="293" r:id="rId33"/>
    <p:sldId id="328" r:id="rId34"/>
    <p:sldId id="329" r:id="rId35"/>
    <p:sldId id="331" r:id="rId36"/>
    <p:sldId id="332" r:id="rId37"/>
    <p:sldId id="330" r:id="rId38"/>
    <p:sldId id="271" r:id="rId39"/>
    <p:sldId id="333" r:id="rId40"/>
    <p:sldId id="322" r:id="rId41"/>
    <p:sldId id="334" r:id="rId42"/>
    <p:sldId id="335" r:id="rId43"/>
    <p:sldId id="274" r:id="rId44"/>
    <p:sldId id="275" r:id="rId45"/>
    <p:sldId id="341" r:id="rId46"/>
    <p:sldId id="337" r:id="rId47"/>
    <p:sldId id="336" r:id="rId48"/>
    <p:sldId id="277" r:id="rId49"/>
    <p:sldId id="339" r:id="rId50"/>
    <p:sldId id="279" r:id="rId51"/>
    <p:sldId id="340" r:id="rId52"/>
    <p:sldId id="318" r:id="rId53"/>
    <p:sldId id="320" r:id="rId54"/>
    <p:sldId id="319" r:id="rId55"/>
    <p:sldId id="280" r:id="rId56"/>
    <p:sldId id="281" r:id="rId57"/>
    <p:sldId id="309" r:id="rId58"/>
    <p:sldId id="282" r:id="rId59"/>
    <p:sldId id="288" r:id="rId60"/>
    <p:sldId id="283" r:id="rId61"/>
    <p:sldId id="310" r:id="rId62"/>
    <p:sldId id="311" r:id="rId63"/>
    <p:sldId id="284" r:id="rId64"/>
    <p:sldId id="312" r:id="rId65"/>
    <p:sldId id="313" r:id="rId66"/>
    <p:sldId id="314" r:id="rId67"/>
    <p:sldId id="315" r:id="rId68"/>
    <p:sldId id="291" r:id="rId69"/>
    <p:sldId id="285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7" autoAdjust="0"/>
    <p:restoredTop sz="94598" autoAdjust="0"/>
  </p:normalViewPr>
  <p:slideViewPr>
    <p:cSldViewPr>
      <p:cViewPr>
        <p:scale>
          <a:sx n="60" d="100"/>
          <a:sy n="60" d="100"/>
        </p:scale>
        <p:origin x="-1350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fld id="{22287067-D0CD-46C0-9126-A932D8563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B1964-47D0-40CC-A09B-DA25FC279CE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69AAF-9C71-4FBE-9879-83C2844BC81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17FC04-788C-407B-8087-489F4902639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56276-DE4E-4CF1-83DD-0221DDF0AAD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FE2E76-DC13-4EDF-97B3-E68B67532E4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DD41E-19E5-4F46-BCE6-40F684798CE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37351-B815-43A5-A0E5-6BE4F5C218B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1024A-97C0-451F-B325-9BD9042B22E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41704-2458-4DB3-A97A-75D6923266B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689E3-035F-4AD0-9538-533D62AE6D7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06297-3DEB-46FE-8AB1-64482D05DFF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A2D57-5436-4E1A-8548-D1CA909CF54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16C6B-11E9-463D-BDD2-5550AF7B91A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D6F0B-0925-4189-8065-27C7011C524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9D0A5F-ACC6-492B-BD1F-7D23E0DAECF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625158-C86E-4924-9DCA-6FAB9FB497B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E1539-025F-488C-A463-C8848FE4028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951EDF-7388-4B7E-92EB-9B4B51EE7AD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110AB-5082-42B4-8F68-71CB3B30EB6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110AB-5082-42B4-8F68-71CB3B30EB6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A2E0C-F943-4011-BFEB-1C5DBDD7296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7123C-2FFA-4565-A7AD-4C6DA4E3749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7426B-819A-4474-9B6D-4BC37DF3D6F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456A8-A656-4747-AE42-39413D16933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D1661-8644-4001-8843-0612E87969C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92490-6713-4BA1-AF78-7AF7FA68032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37EC0-3603-4AFC-AE9E-258E8E37F30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9B500E-C874-4F8D-84C9-C273D6BA090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6DE94-80FC-448A-99E7-C376044D44C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F7F9FD-E81C-4175-886B-C5DA5B35385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6F339-B506-405D-9E4E-17BADCB41F3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D9C98F-C81C-4DF6-BA3F-92FD70A8A11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A9F2-A5DC-4DCE-B99C-33D14E814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E5982-28B8-41E6-A59E-F85DA4C7149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D1B32-24B1-4275-AD5D-38C5C62E4F9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A24DD-8D27-4B26-820D-22FE7CF791B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F31556-2C6A-4430-9C36-9D6A1F03D15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1DDB7-99D5-4270-B5CA-D0C9A392202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221D7-B119-4CF2-A6DC-AEA1815848C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D2ECA-D565-42F8-B115-3944AE5CB10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A7A2-2CAB-485A-9015-269F451D6E0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7EEA2-B66D-4D5D-8B4A-E3C9442F28F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DB9AFF-BA9D-447D-9628-874CA92CF3D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154185-14D5-4BE7-8EC8-11F5D32672C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B1FCC-D3A2-4441-AF4F-3DCD9B022A5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1ED69-86A0-4780-B7E4-6B06A41A4C5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22D16-C68F-410A-817F-012B4018BF9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722FA-343A-4F70-9AF8-4776C95D823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19255-E439-41B0-95F2-2850E3A7621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643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endParaRPr lang="tr-TR" sz="1200" b="0"/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8385175" y="61722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endParaRPr lang="es-MX" sz="1200" b="0">
              <a:latin typeface="Courier" pitchFamily="49" charset="0"/>
              <a:ea typeface="+mn-ea"/>
              <a:cs typeface="+mn-cs"/>
            </a:endParaRPr>
          </a:p>
        </p:txBody>
      </p:sp>
      <p:pic>
        <p:nvPicPr>
          <p:cNvPr id="6" name="Picture 9" descr="pl10cov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52400"/>
            <a:ext cx="5029200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ACC3E04-B4FE-41DC-AE31-058E02D50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28ECE10-6C42-49F7-9295-2C51B624A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BE406BC-A63C-4668-A7C5-8AA91CF7F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5760786-4591-4322-94DB-DCF579CA7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86371F1-9E26-4E3F-9D89-AEC558EEE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DC15848-E82A-462B-9BD6-0BC3332B4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EE7D8A7-9843-420E-81D1-76B6CA6D8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774AADC-1A86-45A5-870E-B93C0A30E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BD0E2E9-86D4-4CE9-AF03-005CD02E8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C150E6-9778-4559-8D05-10107F272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rightsreserved.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C93B581-F236-4716-BA70-3689DF663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Lucida Sans Unicode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7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Expressions and </a:t>
            </a:r>
            <a:br>
              <a:rPr lang="en-US" smtClean="0"/>
            </a:br>
            <a:r>
              <a:rPr lang="en-US" smtClean="0"/>
              <a:t>Assignment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Arithmetic Expressions: Design Issues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Design issues for arithmetic expressions</a:t>
            </a:r>
          </a:p>
          <a:p>
            <a:pPr marL="914400" lvl="1" indent="-457200" eaLnBrk="1" hangingPunct="1"/>
            <a:r>
              <a:rPr lang="en-US" smtClean="0"/>
              <a:t>Operator precedence rules?</a:t>
            </a:r>
          </a:p>
          <a:p>
            <a:pPr marL="914400" lvl="1" indent="-457200" eaLnBrk="1" hangingPunct="1"/>
            <a:r>
              <a:rPr lang="en-US" smtClean="0"/>
              <a:t>Operator associativity rules?</a:t>
            </a:r>
          </a:p>
          <a:p>
            <a:pPr marL="914400" lvl="1" indent="-457200" eaLnBrk="1" hangingPunct="1"/>
            <a:r>
              <a:rPr lang="en-US" smtClean="0"/>
              <a:t>Order of operand evaluation?</a:t>
            </a:r>
          </a:p>
          <a:p>
            <a:pPr marL="914400" lvl="1" indent="-457200" eaLnBrk="1" hangingPunct="1"/>
            <a:r>
              <a:rPr lang="en-US" smtClean="0"/>
              <a:t>Operand evaluation side effects?</a:t>
            </a:r>
          </a:p>
          <a:p>
            <a:pPr marL="914400" lvl="1" indent="-457200" eaLnBrk="1" hangingPunct="1"/>
            <a:r>
              <a:rPr lang="en-US" smtClean="0"/>
              <a:t>Operator overloading?</a:t>
            </a:r>
          </a:p>
          <a:p>
            <a:pPr marL="914400" lvl="1" indent="-457200" eaLnBrk="1" hangingPunct="1"/>
            <a:r>
              <a:rPr lang="en-US" smtClean="0"/>
              <a:t>Type mixing in expressions?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99B4BF24-2B29-4774-B856-EF1BB40C56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Arithmetic Expressions: Operator Precedence Rules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800600"/>
          </a:xfrm>
        </p:spPr>
        <p:txBody>
          <a:bodyPr/>
          <a:lstStyle/>
          <a:p>
            <a:r>
              <a:rPr lang="tr-TR" smtClean="0"/>
              <a:t>Consider the following expression:</a:t>
            </a:r>
          </a:p>
          <a:p>
            <a:pPr>
              <a:buFontTx/>
              <a:buNone/>
            </a:pPr>
            <a:r>
              <a:rPr lang="tr-TR" smtClean="0"/>
              <a:t>				a + b * c</a:t>
            </a:r>
          </a:p>
          <a:p>
            <a:r>
              <a:rPr lang="en-US" smtClean="0"/>
              <a:t>Suppose the variables a, b, and c have the values 3, 4, and 5, respectively.</a:t>
            </a:r>
            <a:endParaRPr lang="tr-TR" smtClean="0"/>
          </a:p>
          <a:p>
            <a:r>
              <a:rPr lang="en-US" smtClean="0"/>
              <a:t> If</a:t>
            </a:r>
            <a:r>
              <a:rPr lang="tr-TR" smtClean="0"/>
              <a:t> </a:t>
            </a:r>
            <a:r>
              <a:rPr lang="en-US" smtClean="0"/>
              <a:t>evaluated left to right (the addition first and then the multiplication), the result</a:t>
            </a:r>
            <a:r>
              <a:rPr lang="tr-TR" smtClean="0"/>
              <a:t> </a:t>
            </a:r>
            <a:r>
              <a:rPr lang="en-US" smtClean="0"/>
              <a:t>is 35. </a:t>
            </a:r>
            <a:endParaRPr lang="tr-TR" smtClean="0"/>
          </a:p>
          <a:p>
            <a:r>
              <a:rPr lang="en-US" smtClean="0"/>
              <a:t>If evaluated right to left, the result is 23.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DA4321B-1BB7-4CF1-AC29-93A0B030D0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İçerik Yer Tutucusu"/>
          <p:cNvSpPr>
            <a:spLocks noGrp="1"/>
          </p:cNvSpPr>
          <p:nvPr>
            <p:ph idx="1"/>
          </p:nvPr>
        </p:nvSpPr>
        <p:spPr>
          <a:xfrm>
            <a:off x="609600" y="1905000"/>
            <a:ext cx="8153400" cy="4572000"/>
          </a:xfrm>
        </p:spPr>
        <p:txBody>
          <a:bodyPr/>
          <a:lstStyle/>
          <a:p>
            <a:r>
              <a:rPr lang="tr-TR" smtClean="0"/>
              <a:t>M</a:t>
            </a:r>
            <a:r>
              <a:rPr lang="en-US" smtClean="0"/>
              <a:t>athematicians long ago developed the concept of placing</a:t>
            </a:r>
            <a:r>
              <a:rPr lang="tr-TR" smtClean="0"/>
              <a:t> </a:t>
            </a:r>
            <a:r>
              <a:rPr lang="en-US" smtClean="0"/>
              <a:t>operators in a hierarchy of evaluation priorities</a:t>
            </a:r>
            <a:endParaRPr lang="tr-TR" smtClean="0"/>
          </a:p>
          <a:p>
            <a:endParaRPr lang="tr-TR" smtClean="0"/>
          </a:p>
          <a:p>
            <a:pPr>
              <a:spcBef>
                <a:spcPct val="0"/>
              </a:spcBef>
            </a:pPr>
            <a:r>
              <a:rPr lang="tr-TR" smtClean="0"/>
              <a:t>The operator precedence </a:t>
            </a:r>
            <a:r>
              <a:rPr lang="en-US" smtClean="0"/>
              <a:t>rules of the common imperative languages are nearly all the same, because</a:t>
            </a:r>
            <a:r>
              <a:rPr lang="tr-TR" smtClean="0"/>
              <a:t> </a:t>
            </a:r>
            <a:r>
              <a:rPr lang="en-US" smtClean="0"/>
              <a:t>they are based on those of mathematics.</a:t>
            </a:r>
            <a:endParaRPr lang="tr-TR" smtClean="0"/>
          </a:p>
        </p:txBody>
      </p:sp>
      <p:sp>
        <p:nvSpPr>
          <p:cNvPr id="14339" name="2 Başlık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219200"/>
          </a:xfrm>
        </p:spPr>
        <p:txBody>
          <a:bodyPr/>
          <a:lstStyle/>
          <a:p>
            <a:r>
              <a:rPr lang="en-US" sz="2800" smtClean="0"/>
              <a:t>Arithmetic Expressions: Operator Precedence Rules</a:t>
            </a:r>
            <a:endParaRPr lang="tr-TR" sz="280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923F1DC-D78F-4BBF-B9CA-DD9F445059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Arithmetic Expressions: Operator Precedence Rules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i="1" smtClean="0"/>
              <a:t>operator precedence</a:t>
            </a:r>
            <a:r>
              <a:rPr lang="en-US" i="1" smtClean="0">
                <a:solidFill>
                  <a:schemeClr val="tx2"/>
                </a:solidFill>
              </a:rPr>
              <a:t> </a:t>
            </a:r>
            <a:r>
              <a:rPr lang="en-US" i="1" smtClean="0"/>
              <a:t>rules</a:t>
            </a:r>
            <a:r>
              <a:rPr lang="en-US" smtClean="0"/>
              <a:t> for expression evaluation define the order in which “adjacent” operators of different precedence levels are evaluated </a:t>
            </a:r>
            <a:endParaRPr lang="tr-TR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Typical precedence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parentheses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unary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** (if the language supports 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*, /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+, -</a:t>
            </a:r>
            <a:endParaRPr lang="tr-TR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D153893C-5F0C-4E0D-8A28-1C0925C5915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Precedence</a:t>
            </a:r>
            <a:r>
              <a:rPr lang="tr-TR" smtClean="0"/>
              <a:t> in Java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4040FA58-D93E-435C-80DF-50AADCD8EF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638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38400" y="1600200"/>
            <a:ext cx="4049713" cy="513715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Precedence</a:t>
            </a:r>
            <a:r>
              <a:rPr lang="tr-TR" smtClean="0"/>
              <a:t> in Phyton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4037B918-C27F-4A0F-BCC3-3C3E76F3B4F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00300" y="1600200"/>
            <a:ext cx="5257800" cy="5257800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Arithmetic Expressions: Operator Precedence Rules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800600"/>
          </a:xfrm>
        </p:spPr>
        <p:txBody>
          <a:bodyPr/>
          <a:lstStyle/>
          <a:p>
            <a:pPr>
              <a:buFontTx/>
              <a:buNone/>
            </a:pPr>
            <a:r>
              <a:rPr lang="tr-TR" i="1" smtClean="0"/>
              <a:t>				 C-Based Languages</a:t>
            </a:r>
          </a:p>
          <a:p>
            <a:pPr>
              <a:buFontTx/>
              <a:buNone/>
            </a:pPr>
            <a:endParaRPr lang="tr-TR" i="1" smtClean="0"/>
          </a:p>
          <a:p>
            <a:pPr>
              <a:buFontTx/>
              <a:buNone/>
            </a:pPr>
            <a:r>
              <a:rPr lang="tr-TR" i="1" smtClean="0"/>
              <a:t>Highest		 postfix ++, --</a:t>
            </a:r>
          </a:p>
          <a:p>
            <a:pPr>
              <a:buFontTx/>
              <a:buNone/>
            </a:pPr>
            <a:r>
              <a:rPr lang="tr-TR" smtClean="0"/>
              <a:t>				prefix ++, --, unary +, -</a:t>
            </a:r>
          </a:p>
          <a:p>
            <a:pPr>
              <a:buFontTx/>
              <a:buNone/>
            </a:pPr>
            <a:r>
              <a:rPr lang="tr-TR" smtClean="0"/>
              <a:t>				*, /, %</a:t>
            </a:r>
          </a:p>
          <a:p>
            <a:pPr>
              <a:buFontTx/>
              <a:buNone/>
            </a:pPr>
            <a:r>
              <a:rPr lang="tr-TR" i="1" smtClean="0"/>
              <a:t>Lowest 		binary +, -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192B8759-908B-4099-8D94-EA6C8AEDFA8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Arithmetic Expressions: Operator Associativity Rule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smtClean="0"/>
              <a:t>Consider the following expression:</a:t>
            </a:r>
          </a:p>
          <a:p>
            <a:pPr>
              <a:buFontTx/>
              <a:buNone/>
            </a:pPr>
            <a:r>
              <a:rPr lang="tr-TR" sz="2400" smtClean="0"/>
              <a:t>			a - b + c - d</a:t>
            </a:r>
          </a:p>
          <a:p>
            <a:r>
              <a:rPr lang="en-US" sz="2400" smtClean="0"/>
              <a:t>If the addition and subtraction operators have the same level of precedence, as</a:t>
            </a:r>
            <a:r>
              <a:rPr lang="tr-TR" sz="2400" smtClean="0"/>
              <a:t> </a:t>
            </a:r>
            <a:r>
              <a:rPr lang="en-US" sz="2400" smtClean="0"/>
              <a:t>they do in programming languages, the precedence rules say nothing about the</a:t>
            </a:r>
            <a:r>
              <a:rPr lang="tr-TR" sz="2400" smtClean="0"/>
              <a:t> </a:t>
            </a:r>
            <a:r>
              <a:rPr lang="en-US" sz="2400" smtClean="0"/>
              <a:t>order of evaluation of the operators in this expression</a:t>
            </a:r>
            <a:endParaRPr lang="tr-TR" sz="2400" smtClean="0"/>
          </a:p>
          <a:p>
            <a:r>
              <a:rPr lang="en-US" sz="2400" smtClean="0"/>
              <a:t>the question of which operator is evaluated first</a:t>
            </a:r>
          </a:p>
          <a:p>
            <a:r>
              <a:rPr lang="en-US" sz="2400" smtClean="0"/>
              <a:t>is answered by the </a:t>
            </a:r>
            <a:r>
              <a:rPr lang="en-US" sz="2400" b="1" smtClean="0"/>
              <a:t>associativity rules of the language.</a:t>
            </a:r>
            <a:endParaRPr lang="en-US" sz="24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2AF5820-6F67-442B-ADDB-67CB60D1B5D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Arithmetic Expressions: Operator Associativity Rule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An operator can have </a:t>
            </a:r>
            <a:r>
              <a:rPr lang="en-US" smtClean="0"/>
              <a:t>either left or right associativity, meaning that when there are two adjacent</a:t>
            </a:r>
            <a:r>
              <a:rPr lang="tr-TR" smtClean="0"/>
              <a:t> </a:t>
            </a:r>
            <a:r>
              <a:rPr lang="en-US" smtClean="0"/>
              <a:t>operators with the same precedence, the left operator is evaluated first or the</a:t>
            </a:r>
            <a:r>
              <a:rPr lang="tr-TR" smtClean="0"/>
              <a:t> </a:t>
            </a:r>
            <a:r>
              <a:rPr lang="en-US" smtClean="0"/>
              <a:t>right operator is evaluated first, respectively.</a:t>
            </a:r>
          </a:p>
          <a:p>
            <a:r>
              <a:rPr lang="en-US" smtClean="0"/>
              <a:t>Associativity in common languages is </a:t>
            </a:r>
            <a:r>
              <a:rPr lang="en-US" smtClean="0">
                <a:solidFill>
                  <a:srgbClr val="FF0000"/>
                </a:solidFill>
              </a:rPr>
              <a:t>left to right</a:t>
            </a:r>
            <a:r>
              <a:rPr lang="en-US" smtClean="0"/>
              <a:t>, except that the exponentiation</a:t>
            </a:r>
            <a:r>
              <a:rPr lang="tr-TR" smtClean="0"/>
              <a:t> </a:t>
            </a:r>
            <a:r>
              <a:rPr lang="en-US" smtClean="0"/>
              <a:t>operator</a:t>
            </a:r>
            <a:r>
              <a:rPr lang="tr-TR" smtClean="0"/>
              <a:t> </a:t>
            </a:r>
            <a:r>
              <a:rPr lang="en-US" smtClean="0"/>
              <a:t>sometimes associates right to left.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67650028-FEC0-4F12-86D9-12E2470456A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pt-BR" smtClean="0"/>
              <a:t>a=7, b=5, c=4, d=3, </a:t>
            </a:r>
            <a:endParaRPr lang="tr-TR" smtClean="0"/>
          </a:p>
          <a:p>
            <a:pPr algn="ctr">
              <a:buFontTx/>
              <a:buNone/>
            </a:pPr>
            <a:r>
              <a:rPr lang="tr-TR" smtClean="0"/>
              <a:t>a - b + c – d=?</a:t>
            </a:r>
          </a:p>
          <a:p>
            <a:pPr algn="ctr">
              <a:buFontTx/>
              <a:buNone/>
            </a:pPr>
            <a:r>
              <a:rPr lang="tr-TR" smtClean="0"/>
              <a:t>a + b * c=?</a:t>
            </a:r>
          </a:p>
          <a:p>
            <a:pPr algn="ctr">
              <a:buFontTx/>
              <a:buNone/>
            </a:pPr>
            <a:r>
              <a:rPr lang="tr-TR" smtClean="0"/>
              <a:t>a+(-c)=?</a:t>
            </a:r>
          </a:p>
          <a:p>
            <a:pPr algn="ctr">
              <a:buFontTx/>
              <a:buNone/>
            </a:pPr>
            <a:endParaRPr lang="tr-TR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tr-TR" smtClean="0"/>
              <a:t>    5a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tr-TR" smtClean="0"/>
              <a:t>y = c + --- + b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tr-TR" smtClean="0"/>
              <a:t>     2</a:t>
            </a:r>
          </a:p>
          <a:p>
            <a:endParaRPr lang="tr-TR" smtClean="0"/>
          </a:p>
        </p:txBody>
      </p:sp>
      <p:sp>
        <p:nvSpPr>
          <p:cNvPr id="21507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Arithmetic Expressions: Operator Associativity Rule</a:t>
            </a:r>
            <a:endParaRPr lang="tr-TR" sz="280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F93FD838-6564-4C8C-9DAB-AA307E0552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1509" name="4 Res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5334000"/>
            <a:ext cx="236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7 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  <a:p>
            <a:pPr eaLnBrk="1" hangingPunct="1"/>
            <a:r>
              <a:rPr lang="en-US" smtClean="0"/>
              <a:t>Arithmetic Expressions</a:t>
            </a:r>
          </a:p>
          <a:p>
            <a:pPr eaLnBrk="1" hangingPunct="1"/>
            <a:r>
              <a:rPr lang="en-US" smtClean="0"/>
              <a:t>Overloaded Operators</a:t>
            </a:r>
          </a:p>
          <a:p>
            <a:pPr eaLnBrk="1" hangingPunct="1"/>
            <a:r>
              <a:rPr lang="en-US" smtClean="0"/>
              <a:t>Type Conversions</a:t>
            </a:r>
          </a:p>
          <a:p>
            <a:pPr eaLnBrk="1" hangingPunct="1"/>
            <a:r>
              <a:rPr lang="en-US" smtClean="0"/>
              <a:t>Relational and Boolean Expressions</a:t>
            </a:r>
          </a:p>
          <a:p>
            <a:pPr eaLnBrk="1" hangingPunct="1"/>
            <a:r>
              <a:rPr lang="en-US" smtClean="0"/>
              <a:t>Short-Circuit Evaluation</a:t>
            </a:r>
          </a:p>
          <a:p>
            <a:pPr eaLnBrk="1" hangingPunct="1"/>
            <a:r>
              <a:rPr lang="en-US" smtClean="0"/>
              <a:t>Assignment Statements</a:t>
            </a:r>
          </a:p>
          <a:p>
            <a:pPr eaLnBrk="1" hangingPunct="1"/>
            <a:r>
              <a:rPr lang="en-US" smtClean="0"/>
              <a:t>Mixed-Mode Assignment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41A98214-035C-4397-92E5-C92B56D747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Arithmetic Expressions: Operator Associativity Rule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APL</a:t>
            </a:r>
            <a:r>
              <a:rPr lang="tr-TR" smtClean="0"/>
              <a:t> (A Programming Language)</a:t>
            </a:r>
            <a:r>
              <a:rPr lang="en-US" smtClean="0"/>
              <a:t>, all operators have the same level of</a:t>
            </a:r>
            <a:r>
              <a:rPr lang="tr-TR" smtClean="0"/>
              <a:t> p</a:t>
            </a:r>
            <a:r>
              <a:rPr lang="en-US" smtClean="0"/>
              <a:t>recedence</a:t>
            </a:r>
            <a:r>
              <a:rPr lang="tr-TR" smtClean="0"/>
              <a:t>,</a:t>
            </a:r>
            <a:r>
              <a:rPr lang="en-US" smtClean="0"/>
              <a:t> which is right to left for all operators.</a:t>
            </a:r>
          </a:p>
          <a:p>
            <a:pPr>
              <a:buFontTx/>
              <a:buNone/>
            </a:pPr>
            <a:r>
              <a:rPr lang="tr-TR" smtClean="0"/>
              <a:t>				A x B + C</a:t>
            </a:r>
          </a:p>
          <a:p>
            <a:r>
              <a:rPr lang="en-US" smtClean="0"/>
              <a:t>the addition operator is evaluated first, followed by the multiplication operator</a:t>
            </a:r>
          </a:p>
          <a:p>
            <a:r>
              <a:rPr lang="en-US" smtClean="0"/>
              <a:t>If A were 3, B were 4, and C were 5,</a:t>
            </a:r>
            <a:r>
              <a:rPr lang="tr-TR" smtClean="0"/>
              <a:t> </a:t>
            </a:r>
            <a:r>
              <a:rPr lang="en-US" smtClean="0"/>
              <a:t>then the value of this APL expression would be 27.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9EA9AC3F-E3E1-45D3-9C0C-FAC17FBB26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Developed in the 1960s by Ken Iverson. </a:t>
            </a:r>
          </a:p>
          <a:p>
            <a:r>
              <a:rPr lang="tr-TR" smtClean="0"/>
              <a:t>It uses a large range of special graphic symbols to represent most functions and operators.</a:t>
            </a:r>
          </a:p>
          <a:p>
            <a:r>
              <a:rPr lang="tr-TR" smtClean="0"/>
              <a:t>It has been an important influence on the development of concept modeling, spreadsheets, functional programming, and computer math packages. </a:t>
            </a:r>
          </a:p>
          <a:p>
            <a:r>
              <a:rPr lang="tr-TR" smtClean="0"/>
              <a:t>It is still used today for certain applications.</a:t>
            </a:r>
          </a:p>
          <a:p>
            <a:endParaRPr lang="tr-TR" smtClean="0"/>
          </a:p>
        </p:txBody>
      </p:sp>
      <p:sp>
        <p:nvSpPr>
          <p:cNvPr id="23555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/>
              <a:t>APL, </a:t>
            </a:r>
            <a:r>
              <a:rPr lang="tr-TR" smtClean="0"/>
              <a:t>a programming language </a:t>
            </a:r>
            <a:br>
              <a:rPr lang="tr-TR" smtClean="0"/>
            </a:br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8146FF7F-582D-464A-80A8-B218A7A7F7D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Precedence and associativity rules can be overriden with parentheses</a:t>
            </a:r>
            <a:endParaRPr lang="tr-TR" smtClean="0"/>
          </a:p>
          <a:p>
            <a:r>
              <a:rPr lang="en-US" smtClean="0"/>
              <a:t>Programmers can alter the precedence and associativity rules by placing parentheses</a:t>
            </a:r>
          </a:p>
          <a:p>
            <a:r>
              <a:rPr lang="en-US" smtClean="0"/>
              <a:t>in expressions. </a:t>
            </a:r>
            <a:endParaRPr lang="tr-TR" smtClean="0"/>
          </a:p>
          <a:p>
            <a:r>
              <a:rPr lang="en-US" smtClean="0"/>
              <a:t>A parenthesized part of an expression has precedence over</a:t>
            </a:r>
            <a:r>
              <a:rPr lang="tr-TR" smtClean="0"/>
              <a:t> its adjacent unparenthesized parts.</a:t>
            </a:r>
          </a:p>
          <a:p>
            <a:pPr>
              <a:buFontTx/>
              <a:buNone/>
            </a:pPr>
            <a:r>
              <a:rPr lang="tr-TR" smtClean="0"/>
              <a:t>				(A + B) * C</a:t>
            </a:r>
          </a:p>
        </p:txBody>
      </p:sp>
      <p:sp>
        <p:nvSpPr>
          <p:cNvPr id="24579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Expressions: </a:t>
            </a:r>
            <a:r>
              <a:rPr lang="tr-TR" smtClean="0"/>
              <a:t>Paranthesis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E11BB838-F89E-481E-8AF2-7682CAA20E5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smtClean="0"/>
              <a:t>		</a:t>
            </a:r>
          </a:p>
          <a:p>
            <a:pPr>
              <a:buFontTx/>
              <a:buNone/>
            </a:pPr>
            <a:endParaRPr lang="tr-TR" smtClean="0"/>
          </a:p>
          <a:p>
            <a:pPr>
              <a:buFontTx/>
              <a:buNone/>
            </a:pPr>
            <a:endParaRPr lang="tr-TR" smtClean="0"/>
          </a:p>
          <a:p>
            <a:pPr>
              <a:buFontTx/>
              <a:buNone/>
            </a:pPr>
            <a:r>
              <a:rPr lang="tr-TR" smtClean="0"/>
              <a:t>			</a:t>
            </a:r>
          </a:p>
          <a:p>
            <a:pPr>
              <a:buFontTx/>
              <a:buNone/>
            </a:pPr>
            <a:r>
              <a:rPr lang="tr-TR" smtClean="0"/>
              <a:t>			k=x*y+x*x/5*y</a:t>
            </a:r>
          </a:p>
          <a:p>
            <a:pPr>
              <a:buFontTx/>
              <a:buNone/>
            </a:pPr>
            <a:endParaRPr lang="tr-TR" smtClean="0"/>
          </a:p>
          <a:p>
            <a:pPr>
              <a:buFontTx/>
              <a:buNone/>
            </a:pPr>
            <a:r>
              <a:rPr lang="tr-TR" smtClean="0"/>
              <a:t>			k=x*y+x*x/(5*y)</a:t>
            </a:r>
          </a:p>
          <a:p>
            <a:pPr>
              <a:buFontTx/>
              <a:buNone/>
            </a:pPr>
            <a:endParaRPr lang="tr-TR" smtClean="0"/>
          </a:p>
        </p:txBody>
      </p:sp>
      <p:sp>
        <p:nvSpPr>
          <p:cNvPr id="2560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Expressions: </a:t>
            </a:r>
            <a:r>
              <a:rPr lang="tr-TR" smtClean="0"/>
              <a:t>Paranthesis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61609E1-4E94-4389-92A2-F9363829348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5605" name="4 Res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47800"/>
            <a:ext cx="281940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Arithmetic Expressions: Conditional Expressions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Expressions</a:t>
            </a:r>
          </a:p>
          <a:p>
            <a:pPr lvl="1" eaLnBrk="1" hangingPunct="1"/>
            <a:r>
              <a:rPr lang="en-US" smtClean="0"/>
              <a:t>C-based languages</a:t>
            </a:r>
            <a:r>
              <a:rPr lang="tr-TR" smtClean="0"/>
              <a:t>, more convenient</a:t>
            </a:r>
            <a:endParaRPr lang="en-US" smtClean="0"/>
          </a:p>
          <a:p>
            <a:pPr lvl="1" eaLnBrk="1" hangingPunct="1"/>
            <a:r>
              <a:rPr lang="en-US" smtClean="0"/>
              <a:t>An example: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</a:t>
            </a:r>
            <a:r>
              <a:rPr lang="en-US" sz="1800" b="1" smtClean="0">
                <a:latin typeface="Courier New" pitchFamily="49" charset="0"/>
              </a:rPr>
              <a:t>average = (count == 0)? 0 : sum / count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Evaluates as if written as follows:</a:t>
            </a:r>
            <a:endParaRPr lang="en-US" sz="18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	if (count == 0) 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average = 0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	else 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average = sum /count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	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F57B34D8-5B0B-4961-B139-28FC4748534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Arithmetic Expressions: Conditional Expressions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tr-TR" dirty="0" err="1" smtClean="0"/>
              <a:t>expression</a:t>
            </a:r>
            <a:r>
              <a:rPr lang="tr-TR" dirty="0" smtClean="0"/>
              <a:t>_1 ? </a:t>
            </a:r>
            <a:r>
              <a:rPr lang="tr-TR" dirty="0" err="1" smtClean="0"/>
              <a:t>expression</a:t>
            </a:r>
            <a:r>
              <a:rPr lang="tr-TR" dirty="0" smtClean="0"/>
              <a:t>_2 : </a:t>
            </a:r>
            <a:r>
              <a:rPr lang="tr-TR" dirty="0" err="1" smtClean="0"/>
              <a:t>expression</a:t>
            </a:r>
            <a:r>
              <a:rPr lang="tr-TR" dirty="0" smtClean="0"/>
              <a:t>_3</a:t>
            </a:r>
          </a:p>
          <a:p>
            <a:pPr>
              <a:buFontTx/>
              <a:buNone/>
              <a:defRPr/>
            </a:pPr>
            <a:endParaRPr lang="tr-TR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If expression_1</a:t>
            </a:r>
            <a:r>
              <a:rPr lang="tr-TR" dirty="0" smtClean="0"/>
              <a:t> </a:t>
            </a:r>
            <a:r>
              <a:rPr lang="en-US" dirty="0" smtClean="0"/>
              <a:t>evaluates to true, the value of the whole expression is the value of</a:t>
            </a:r>
            <a:r>
              <a:rPr lang="tr-TR" dirty="0" smtClean="0"/>
              <a:t> </a:t>
            </a:r>
            <a:r>
              <a:rPr lang="en-US" dirty="0" smtClean="0"/>
              <a:t>expression_2;</a:t>
            </a:r>
          </a:p>
          <a:p>
            <a:pPr>
              <a:buFontTx/>
              <a:buNone/>
              <a:defRPr/>
            </a:pPr>
            <a:r>
              <a:rPr lang="en-US" dirty="0" smtClean="0"/>
              <a:t>otherwise, it is the value of expression_3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FDA0C602-4059-48D7-9570-CE531D652CE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Arithmetic Expressions: Operand Evaluation Order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i="1" smtClean="0"/>
              <a:t>Operand evaluation order</a:t>
            </a:r>
          </a:p>
          <a:p>
            <a:pPr marL="457200" lvl="1" indent="-457200" eaLnBrk="1" hangingPunct="1">
              <a:buFontTx/>
              <a:buAutoNum type="arabicPeriod"/>
            </a:pPr>
            <a:r>
              <a:rPr lang="en-US" sz="2800" smtClean="0"/>
              <a:t>Variables: fetch the value from memory</a:t>
            </a:r>
          </a:p>
          <a:p>
            <a:pPr marL="457200" lvl="1" indent="-457200" eaLnBrk="1" hangingPunct="1">
              <a:buFontTx/>
              <a:buAutoNum type="arabicPeriod"/>
            </a:pPr>
            <a:r>
              <a:rPr lang="en-US" sz="2800" smtClean="0"/>
              <a:t>Constants: sometimes a fetch from memory; sometimes the constant is in the machine language instruction</a:t>
            </a:r>
          </a:p>
          <a:p>
            <a:pPr marL="457200" lvl="1" indent="-457200" eaLnBrk="1" hangingPunct="1">
              <a:buFontTx/>
              <a:buAutoNum type="arabicPeriod"/>
            </a:pPr>
            <a:r>
              <a:rPr lang="en-US" sz="2800" smtClean="0"/>
              <a:t>Parenthesized expressions: evaluate all operands and operators first</a:t>
            </a:r>
          </a:p>
          <a:p>
            <a:pPr marL="457200" lvl="1" indent="-457200" eaLnBrk="1" hangingPunct="1">
              <a:buFontTx/>
              <a:buAutoNum type="arabicPeriod"/>
            </a:pPr>
            <a:r>
              <a:rPr lang="en-US" sz="2800" smtClean="0"/>
              <a:t>The most interesting case is when an operand is a function call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DCED0C85-CEE3-4792-A07A-D44B0BC438C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Arithmetic Expressions: Potentials for Side Effects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Functional side effects: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when a function changes a two-way parameter or a </a:t>
            </a:r>
            <a:r>
              <a:rPr lang="tr-TR" smtClean="0"/>
              <a:t>gl</a:t>
            </a:r>
            <a:r>
              <a:rPr lang="en-US" smtClean="0"/>
              <a:t>o</a:t>
            </a:r>
            <a:r>
              <a:rPr lang="tr-TR" smtClean="0"/>
              <a:t>b</a:t>
            </a:r>
            <a:r>
              <a:rPr lang="en-US" smtClean="0"/>
              <a:t>al variable</a:t>
            </a:r>
          </a:p>
          <a:p>
            <a:pPr eaLnBrk="1" hangingPunct="1"/>
            <a:r>
              <a:rPr lang="en-US" smtClean="0"/>
              <a:t>Problem with functional side effects: When a function referenced in an expression alters another operand of the expression; e.g., for a parameter change: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F037A4F-1D5F-46C8-9D41-CD87E9D9099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İçerik Yer Tutucusu"/>
          <p:cNvSpPr>
            <a:spLocks noGrp="1"/>
          </p:cNvSpPr>
          <p:nvPr>
            <p:ph idx="1"/>
          </p:nvPr>
        </p:nvSpPr>
        <p:spPr>
          <a:xfrm>
            <a:off x="2590800" y="1371600"/>
            <a:ext cx="61722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#include &lt;iostream&gt;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int a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int fun1()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a = 17;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return 3;</a:t>
            </a:r>
            <a:r>
              <a:rPr lang="tr-TR" smtClean="0"/>
              <a:t> </a:t>
            </a:r>
            <a:r>
              <a:rPr lang="en-US" smtClean="0"/>
              <a:t>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using namespace std;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int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cout&lt;&lt;"\n a="&lt;&lt;a;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a = a + fun1();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cout&lt;&lt;"\n a="&lt;&lt;a; </a:t>
            </a:r>
            <a:endParaRPr lang="tr-TR" smtClean="0"/>
          </a:p>
          <a:p>
            <a:pPr>
              <a:spcBef>
                <a:spcPct val="0"/>
              </a:spcBef>
              <a:buFontTx/>
              <a:buNone/>
            </a:pPr>
            <a:endParaRPr lang="tr-TR" smtClean="0"/>
          </a:p>
          <a:p>
            <a:pPr>
              <a:spcBef>
                <a:spcPct val="0"/>
              </a:spcBef>
              <a:buFontTx/>
              <a:buNone/>
            </a:pPr>
            <a:r>
              <a:rPr lang="tr-TR" smtClean="0"/>
              <a:t>a=5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smtClean="0"/>
              <a:t>a=20</a:t>
            </a:r>
          </a:p>
        </p:txBody>
      </p:sp>
      <p:sp>
        <p:nvSpPr>
          <p:cNvPr id="30723" name="2 Başlık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r>
              <a:rPr lang="en-US" smtClean="0"/>
              <a:t>Arithmetic Expressions: Potentials for Side Effects</a:t>
            </a:r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C9CC60C-460D-4930-A50B-DEB81282E0A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Side Effects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400" smtClean="0"/>
              <a:t>possible solution to the problem</a:t>
            </a:r>
          </a:p>
          <a:p>
            <a:pPr marL="914400" lvl="1" indent="-457200" eaLnBrk="1" hangingPunct="1">
              <a:buFontTx/>
              <a:buNone/>
            </a:pPr>
            <a:r>
              <a:rPr lang="en-US" sz="2000" smtClean="0"/>
              <a:t>Write the language definition to disallow functional side effects</a:t>
            </a:r>
          </a:p>
          <a:p>
            <a:pPr marL="1314450" lvl="2" indent="-400050" eaLnBrk="1" hangingPunct="1"/>
            <a:r>
              <a:rPr lang="en-US" sz="1900" smtClean="0"/>
              <a:t>No two-way parameters in functions</a:t>
            </a:r>
          </a:p>
          <a:p>
            <a:pPr marL="1314450" lvl="2" indent="-400050" eaLnBrk="1" hangingPunct="1"/>
            <a:r>
              <a:rPr lang="en-US" sz="1900" smtClean="0"/>
              <a:t>No non-local references in functions</a:t>
            </a:r>
          </a:p>
          <a:p>
            <a:pPr marL="1314450" lvl="2" indent="-400050" eaLnBrk="1" hangingPunct="1"/>
            <a:r>
              <a:rPr lang="en-US" sz="1900" b="1" smtClean="0"/>
              <a:t>Advantage:</a:t>
            </a:r>
            <a:r>
              <a:rPr lang="en-US" sz="1900" smtClean="0"/>
              <a:t> it works!</a:t>
            </a:r>
          </a:p>
          <a:p>
            <a:pPr marL="1314450" lvl="2" indent="-400050" eaLnBrk="1" hangingPunct="1"/>
            <a:r>
              <a:rPr lang="en-US" sz="1900" b="1" smtClean="0"/>
              <a:t>Disadvantage:</a:t>
            </a:r>
            <a:r>
              <a:rPr lang="en-US" sz="1900" smtClean="0"/>
              <a:t> inflexibility of one-way parameters and lack of non-local references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BC0DE7A-B4E4-40C2-ABDE-C28B8816548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Expressions are the fundamental means of specifying computations in a programming language</a:t>
            </a:r>
          </a:p>
          <a:p>
            <a:pPr eaLnBrk="1" hangingPunct="1"/>
            <a:r>
              <a:rPr lang="en-US" smtClean="0"/>
              <a:t>To understand expression evaluation, need to be familiar with the orders of operator and operand evaluation</a:t>
            </a:r>
            <a:endParaRPr lang="tr-TR" smtClean="0"/>
          </a:p>
          <a:p>
            <a:r>
              <a:rPr lang="en-US" smtClean="0"/>
              <a:t>The operator evaluation order of</a:t>
            </a:r>
            <a:r>
              <a:rPr lang="tr-TR" smtClean="0"/>
              <a:t> </a:t>
            </a:r>
            <a:r>
              <a:rPr lang="en-US" smtClean="0"/>
              <a:t>expressions is dictated by the associativity and precedence rules of the language.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E1E139E7-1A3B-4565-B164-380706C770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program has the property of </a:t>
            </a:r>
            <a:r>
              <a:rPr lang="en-US" i="1" smtClean="0"/>
              <a:t>referential transparency</a:t>
            </a:r>
            <a:r>
              <a:rPr lang="en-US" smtClean="0"/>
              <a:t> if any two expressions in the program that have the same value can be substituted for one another anywhere in the program, without affecting the action of the program</a:t>
            </a:r>
            <a:endParaRPr lang="tr-TR" smtClean="0"/>
          </a:p>
          <a:p>
            <a:r>
              <a:rPr lang="en-US" smtClean="0"/>
              <a:t>The value of a referentially transparent function depends entirely on its parameters</a:t>
            </a:r>
          </a:p>
        </p:txBody>
      </p:sp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Referential Transparency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4FDC7CF1-183C-4CFC-A6B8-6F6528A17C6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5350">
              <a:buFontTx/>
              <a:buNone/>
              <a:defRPr/>
            </a:pPr>
            <a:r>
              <a:rPr lang="tr-T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result1 = (fun(a) + b) / (fun(a) – c);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temp = fun(a);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result2 = (temp + b) / (temp – c);</a:t>
            </a:r>
          </a:p>
          <a:p>
            <a:pPr>
              <a:defRPr/>
            </a:pPr>
            <a:r>
              <a:rPr lang="en-US" dirty="0" smtClean="0"/>
              <a:t>If the function </a:t>
            </a:r>
            <a:r>
              <a:rPr lang="en-US" sz="2400" dirty="0" smtClean="0"/>
              <a:t>fun </a:t>
            </a:r>
            <a:r>
              <a:rPr lang="en-US" dirty="0" smtClean="0"/>
              <a:t>has no side effects, </a:t>
            </a:r>
            <a:r>
              <a:rPr lang="en-US" sz="2400" dirty="0" smtClean="0"/>
              <a:t>result1 </a:t>
            </a:r>
            <a:r>
              <a:rPr lang="en-US" dirty="0" smtClean="0"/>
              <a:t>and </a:t>
            </a:r>
            <a:r>
              <a:rPr lang="en-US" sz="2400" dirty="0" smtClean="0"/>
              <a:t>result2 </a:t>
            </a:r>
            <a:r>
              <a:rPr lang="en-US" dirty="0" smtClean="0"/>
              <a:t>will be equal,</a:t>
            </a:r>
          </a:p>
          <a:p>
            <a:pPr>
              <a:defRPr/>
            </a:pPr>
            <a:r>
              <a:rPr lang="en-US" dirty="0" smtClean="0"/>
              <a:t>Suppose</a:t>
            </a:r>
            <a:r>
              <a:rPr lang="tr-TR" dirty="0" smtClean="0"/>
              <a:t> </a:t>
            </a:r>
            <a:r>
              <a:rPr lang="en-US" sz="2400" dirty="0" smtClean="0"/>
              <a:t>fun </a:t>
            </a:r>
            <a:r>
              <a:rPr lang="en-US" dirty="0" smtClean="0"/>
              <a:t>has the side effect of adding 1 to either </a:t>
            </a:r>
            <a:r>
              <a:rPr lang="en-US" sz="2400" dirty="0" smtClean="0"/>
              <a:t>b </a:t>
            </a:r>
            <a:r>
              <a:rPr lang="en-US" dirty="0" smtClean="0"/>
              <a:t>or </a:t>
            </a:r>
            <a:r>
              <a:rPr lang="en-US" sz="2400" dirty="0" smtClean="0"/>
              <a:t>c</a:t>
            </a:r>
            <a:r>
              <a:rPr lang="en-US" dirty="0" smtClean="0"/>
              <a:t>. Then </a:t>
            </a:r>
            <a:r>
              <a:rPr lang="en-US" sz="2400" dirty="0" smtClean="0"/>
              <a:t>result1 </a:t>
            </a:r>
            <a:r>
              <a:rPr lang="en-US" dirty="0" smtClean="0"/>
              <a:t>would not</a:t>
            </a:r>
            <a:r>
              <a:rPr lang="tr-TR" dirty="0" smtClean="0"/>
              <a:t> </a:t>
            </a:r>
            <a:r>
              <a:rPr lang="en-US" dirty="0" smtClean="0"/>
              <a:t>be equal to </a:t>
            </a:r>
            <a:r>
              <a:rPr lang="en-US" sz="2400" dirty="0" smtClean="0"/>
              <a:t>result2</a:t>
            </a:r>
            <a:r>
              <a:rPr lang="en-US" dirty="0" smtClean="0"/>
              <a:t>. So, that side effect violates the referential transparency</a:t>
            </a:r>
            <a:r>
              <a:rPr lang="tr-TR" dirty="0" smtClean="0"/>
              <a:t> </a:t>
            </a:r>
            <a:r>
              <a:rPr lang="en-US" dirty="0" smtClean="0"/>
              <a:t>of the program in which the code appears.</a:t>
            </a:r>
            <a:endParaRPr lang="en-US" sz="6000" dirty="0" smtClean="0"/>
          </a:p>
        </p:txBody>
      </p:sp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Referential Transparency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66FB3A73-8077-47F7-A0E3-664EDA840D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int b = 4, f = 5; /* global variables</a:t>
            </a:r>
            <a:r>
              <a:rPr lang="tr-TR" sz="2000" smtClean="0"/>
              <a:t> */</a:t>
            </a:r>
          </a:p>
          <a:p>
            <a:pPr>
              <a:buFontTx/>
              <a:buNone/>
            </a:pPr>
            <a:r>
              <a:rPr lang="en-US" sz="2000" smtClean="0"/>
              <a:t>int fun1(int a) {a = 17;b=b+2;return a; } 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int fun2() {f = f + 1;return f; } 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int main()</a:t>
            </a:r>
            <a:r>
              <a:rPr lang="tr-TR" sz="2000" smtClean="0"/>
              <a:t> </a:t>
            </a:r>
            <a:r>
              <a:rPr lang="en-US" sz="2000" smtClean="0"/>
              <a:t>{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int a=6, d=12, temp;    float result1, result2;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result1 = (fun1(a) + b) / (fun1(a) - d);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cout&lt;&lt;"\n a= “&lt;&lt;a&lt;&lt;“b="&lt;&lt;b&lt;&lt;“d="&lt;&lt;d&lt;&lt;“result="&lt;&lt; result1; 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 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temp = fun1(a);</a:t>
            </a:r>
            <a:r>
              <a:rPr lang="tr-TR" sz="2000" smtClean="0"/>
              <a:t> </a:t>
            </a:r>
            <a:r>
              <a:rPr lang="en-US" sz="2000" smtClean="0"/>
              <a:t>    result2 = (temp + b) / (temp - d);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cout&lt;&lt;"\na=“&lt;&lt;a&lt;&lt;“b="&lt;&lt;b&lt;&lt;“d="&lt;&lt;d&lt;&lt;“temp="&lt;&lt;temp&lt;&lt; " result2= "&lt;&lt; result2; 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cout&lt;&lt;"\n before f = "&lt;&lt;f; 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f = f + fun2();</a:t>
            </a:r>
            <a:endParaRPr lang="tr-TR" sz="2000" smtClean="0"/>
          </a:p>
          <a:p>
            <a:pPr>
              <a:buFontTx/>
              <a:buNone/>
            </a:pPr>
            <a:r>
              <a:rPr lang="en-US" sz="2000" smtClean="0"/>
              <a:t>cout&lt;&lt;"\n after f = "&lt;&lt;f;</a:t>
            </a:r>
            <a:endParaRPr lang="tr-TR" sz="2000" smtClean="0"/>
          </a:p>
          <a:p>
            <a:pPr>
              <a:buFontTx/>
              <a:buNone/>
            </a:pPr>
            <a:endParaRPr lang="en-US" sz="2000" smtClean="0"/>
          </a:p>
        </p:txBody>
      </p:sp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Referential Transparency </a:t>
            </a:r>
            <a:r>
              <a:rPr lang="en-US" sz="2800" smtClean="0"/>
              <a:t>(continued)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2DD0F96-ACDD-4080-A720-1DA6B4B8EED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Referential Transparency </a:t>
            </a:r>
            <a:r>
              <a:rPr lang="en-US" sz="2800" smtClean="0"/>
              <a:t>(continued)</a:t>
            </a:r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32ACE8EF-BFB5-4768-A056-4C84BCFAAD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584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0663" y="2743200"/>
            <a:ext cx="8453437" cy="1371600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1-</a:t>
            </a:r>
            <a:fld id="{EDF36B69-9B93-4361-8C36-8530BD57FA3F}" type="slidenum">
              <a:rPr lang="en-US" smtClean="0">
                <a:ea typeface="Lucida Sans Unicode" pitchFamily="34" charset="0"/>
              </a:rPr>
              <a:pPr>
                <a:defRPr/>
              </a:pPr>
              <a:t>34</a:t>
            </a:fld>
            <a:endParaRPr lang="en-US" smtClean="0">
              <a:ea typeface="Lucida Sans Unicode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Operators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Use of an operator for more than one purpose is called </a:t>
            </a:r>
            <a:r>
              <a:rPr lang="en-US" i="1" smtClean="0"/>
              <a:t>operator overloading</a:t>
            </a:r>
            <a:endParaRPr lang="tr-TR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+ </a:t>
            </a:r>
            <a:r>
              <a:rPr lang="tr-TR" smtClean="0"/>
              <a:t>addition </a:t>
            </a:r>
            <a:r>
              <a:rPr lang="en-US" smtClean="0"/>
              <a:t>for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tr-TR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mtClean="0"/>
              <a:t>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mtClean="0"/>
              <a:t>	catenation (str3 = str1 + str2;)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mtClean="0"/>
              <a:t>&amp; address (x = &amp;y)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mtClean="0"/>
              <a:t>	bitwise logical AND operation (a &amp; b)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mtClean="0"/>
              <a:t>*	Multiplication 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mtClean="0"/>
              <a:t>	pointer sign (int *ptr;)</a:t>
            </a: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1-</a:t>
            </a:r>
            <a:fld id="{BEF1E759-A444-4BAE-8E35-A87F259AABF4}" type="slidenum">
              <a:rPr lang="en-US" smtClean="0">
                <a:ea typeface="Lucida Sans Unicode" pitchFamily="34" charset="0"/>
              </a:rPr>
              <a:pPr>
                <a:defRPr/>
              </a:pPr>
              <a:t>35</a:t>
            </a:fld>
            <a:endParaRPr lang="en-US" smtClean="0">
              <a:ea typeface="Lucida Sans Unicode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Operators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Some are potential trouble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Loss of compiler error detection (omission of an operand should be a detectable error)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Some loss of readability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/>
              <a:t>user-defined overloaded operators</a:t>
            </a:r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if + and * are overloaded for a matrix, then</a:t>
            </a:r>
          </a:p>
          <a:p>
            <a:pPr marL="514350" indent="-514350">
              <a:buFontTx/>
              <a:buNone/>
              <a:defRPr/>
            </a:pPr>
            <a:endParaRPr lang="tr-TR" dirty="0" smtClean="0"/>
          </a:p>
          <a:p>
            <a:pPr marL="514350" indent="-514350">
              <a:buFontTx/>
              <a:buNone/>
              <a:defRPr/>
            </a:pPr>
            <a:r>
              <a:rPr lang="tr-TR" dirty="0" smtClean="0"/>
              <a:t>				A * B + C * D</a:t>
            </a:r>
          </a:p>
          <a:p>
            <a:pPr marL="514350" indent="-514350">
              <a:buFontTx/>
              <a:buNone/>
              <a:defRPr/>
            </a:pPr>
            <a:endParaRPr lang="tr-TR" dirty="0" smtClean="0"/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can be used instead of</a:t>
            </a:r>
          </a:p>
          <a:p>
            <a:pPr marL="514350" indent="-514350">
              <a:buFontTx/>
              <a:buNone/>
              <a:defRPr/>
            </a:pPr>
            <a:endParaRPr lang="tr-TR" dirty="0" smtClean="0"/>
          </a:p>
          <a:p>
            <a:pPr marL="514350" indent="-514350">
              <a:buFontTx/>
              <a:buNone/>
              <a:defRPr/>
            </a:pPr>
            <a:r>
              <a:rPr lang="tr-TR" dirty="0" err="1" smtClean="0"/>
              <a:t>MatrixAdd</a:t>
            </a:r>
            <a:r>
              <a:rPr lang="tr-TR" dirty="0" smtClean="0"/>
              <a:t>(</a:t>
            </a:r>
            <a:r>
              <a:rPr lang="tr-TR" dirty="0" err="1" smtClean="0"/>
              <a:t>MatrixMult</a:t>
            </a:r>
            <a:r>
              <a:rPr lang="tr-TR" dirty="0" smtClean="0"/>
              <a:t>(A, B), </a:t>
            </a:r>
            <a:r>
              <a:rPr lang="tr-TR" dirty="0" err="1" smtClean="0"/>
              <a:t>MatrixMult</a:t>
            </a:r>
            <a:r>
              <a:rPr lang="tr-TR" dirty="0" smtClean="0"/>
              <a:t>(C,D);</a:t>
            </a:r>
            <a:endParaRPr lang="tr-TR" dirty="0"/>
          </a:p>
        </p:txBody>
      </p:sp>
      <p:sp>
        <p:nvSpPr>
          <p:cNvPr id="38915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Overloaded Operators (continued)</a:t>
            </a:r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49D8B5F6-272A-49E0-B7FF-626D9399F00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1-</a:t>
            </a:r>
            <a:fld id="{48F8DFCE-48ED-459F-AFAE-56F72C416F03}" type="slidenum">
              <a:rPr lang="en-US" smtClean="0">
                <a:ea typeface="Lucida Sans Unicode" pitchFamily="34" charset="0"/>
              </a:rPr>
              <a:pPr>
                <a:defRPr/>
              </a:pPr>
              <a:t>37</a:t>
            </a:fld>
            <a:endParaRPr lang="en-US" smtClean="0">
              <a:ea typeface="Lucida Sans Unicode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Operators (continued)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C++, C#, and F# allow user-defined overloaded operators</a:t>
            </a:r>
          </a:p>
          <a:p>
            <a:pPr lvl="1" eaLnBrk="1" hangingPunct="1"/>
            <a:r>
              <a:rPr lang="en-US" smtClean="0"/>
              <a:t>When sensibly used, such operators can be an aid to readability (avoid method calls, expressions appear natural)</a:t>
            </a:r>
          </a:p>
          <a:p>
            <a:pPr lvl="1" eaLnBrk="1" hangingPunct="1"/>
            <a:r>
              <a:rPr lang="en-US" smtClean="0"/>
              <a:t>Potential problems: </a:t>
            </a:r>
          </a:p>
          <a:p>
            <a:pPr lvl="2" eaLnBrk="1" hangingPunct="1"/>
            <a:r>
              <a:rPr lang="en-US" smtClean="0"/>
              <a:t>Users can define nonsense operations</a:t>
            </a:r>
          </a:p>
          <a:p>
            <a:pPr lvl="2" eaLnBrk="1" hangingPunct="1"/>
            <a:r>
              <a:rPr lang="en-US" smtClean="0"/>
              <a:t>Readability may suffer, even when the operators make sense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Conversions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i="1" dirty="0" smtClean="0"/>
              <a:t>narrowing conversion</a:t>
            </a:r>
            <a:r>
              <a:rPr lang="en-US" dirty="0" smtClean="0"/>
              <a:t> is one that converts an object to a type that cannot include all of the values of the original type e.g., </a:t>
            </a:r>
            <a:r>
              <a:rPr lang="tr-TR" sz="2000" b="1" dirty="0" err="1" smtClean="0">
                <a:latin typeface="Courier New" pitchFamily="49" charset="0"/>
              </a:rPr>
              <a:t>double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sz="2000" b="1" dirty="0" smtClean="0">
                <a:latin typeface="Courier New" pitchFamily="49" charset="0"/>
              </a:rPr>
              <a:t>float</a:t>
            </a:r>
            <a:endParaRPr lang="tr-TR" sz="2000" b="1" dirty="0" smtClean="0">
              <a:latin typeface="Courier New" pitchFamily="49" charset="0"/>
            </a:endParaRPr>
          </a:p>
          <a:p>
            <a:pPr marL="895350" eaLnBrk="1" hangingPunct="1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	 </a:t>
            </a:r>
            <a:r>
              <a:rPr lang="en-US" sz="2000" b="1" dirty="0" smtClean="0">
                <a:latin typeface="Courier New" pitchFamily="49" charset="0"/>
              </a:rPr>
              <a:t>double d=1234567890; </a:t>
            </a:r>
          </a:p>
          <a:p>
            <a:pPr marL="895350" eaLnBrk="1" hangingPunct="1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float f;</a:t>
            </a:r>
          </a:p>
          <a:p>
            <a:pPr marL="895350" eaLnBrk="1" hangingPunct="1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f = d;</a:t>
            </a:r>
          </a:p>
          <a:p>
            <a:pPr marL="895350" eaLnBrk="1" hangingPunct="1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</a:rPr>
              <a:t>("\n d = %15.5f \n f = %15.5f",d,f);</a:t>
            </a:r>
          </a:p>
          <a:p>
            <a:pPr marL="895350" eaLnBrk="1" hangingPunct="1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if (f &gt; d) </a:t>
            </a:r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</a:rPr>
              <a:t>("\n f greater");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4F7D3A7F-8A35-4D7F-A2F3-94CEC98FA31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410200"/>
            <a:ext cx="46831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Conversions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i="1" dirty="0" smtClean="0"/>
              <a:t>widening conversion</a:t>
            </a:r>
            <a:r>
              <a:rPr lang="en-US" dirty="0" smtClean="0"/>
              <a:t> is one in which an object is converted to a type that can include at least approximations to all of the values of the original type                           e.g.,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 to </a:t>
            </a:r>
            <a:r>
              <a:rPr lang="en-US" sz="2000" b="1" dirty="0" smtClean="0">
                <a:latin typeface="Courier New" pitchFamily="49" charset="0"/>
              </a:rPr>
              <a:t>float</a:t>
            </a:r>
            <a:endParaRPr lang="tr-TR" sz="2000" b="1" dirty="0" smtClean="0">
              <a:latin typeface="Courier New" pitchFamily="49" charset="0"/>
            </a:endParaRPr>
          </a:p>
          <a:p>
            <a:pPr marL="1165225" indent="-87313" eaLnBrk="1" hangingPunct="1">
              <a:buFontTx/>
              <a:buNone/>
              <a:defRPr/>
            </a:pPr>
            <a:r>
              <a:rPr lang="tr-TR" sz="2000" b="1" dirty="0" smtClean="0">
                <a:latin typeface="Courier New" pitchFamily="49" charset="0"/>
              </a:rPr>
              <a:t>i</a:t>
            </a:r>
            <a:r>
              <a:rPr lang="en-US" sz="2000" b="1" dirty="0" err="1" smtClean="0">
                <a:latin typeface="Courier New" pitchFamily="49" charset="0"/>
              </a:rPr>
              <a:t>nt</a:t>
            </a:r>
            <a:r>
              <a:rPr lang="en-US" sz="2000" b="1" dirty="0" smtClean="0">
                <a:latin typeface="Courier New" pitchFamily="49" charset="0"/>
              </a:rPr>
              <a:t> v=1234567890;</a:t>
            </a:r>
          </a:p>
          <a:p>
            <a:pPr marL="1165225" indent="-87313" eaLnBrk="1" hangingPunct="1">
              <a:buFontTx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&lt;&lt;"\n integer value v="&lt;&lt;v; </a:t>
            </a:r>
          </a:p>
          <a:p>
            <a:pPr marL="1165225" indent="-87313" eaLnBrk="1" hangingPunct="1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float d ;</a:t>
            </a:r>
          </a:p>
          <a:p>
            <a:pPr marL="1165225" indent="-87313" eaLnBrk="1" hangingPunct="1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d = v;</a:t>
            </a:r>
          </a:p>
          <a:p>
            <a:pPr marL="1165225" indent="-87313" eaLnBrk="1" hangingPunct="1">
              <a:buFontTx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&lt;&lt;"\n float value d="&lt;&lt;d;</a:t>
            </a:r>
            <a:endParaRPr lang="tr-TR" sz="2000" b="1" dirty="0" smtClean="0">
              <a:latin typeface="Courier New" pitchFamily="49" charset="0"/>
            </a:endParaRPr>
          </a:p>
          <a:p>
            <a:pPr marL="1165225" indent="-87313" eaLnBrk="1" hangingPunct="1">
              <a:buFontTx/>
              <a:buNone/>
              <a:defRPr/>
            </a:pP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60BE13A1-D53F-4CB7-B2E6-305AF1305CB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8700" y="5867400"/>
            <a:ext cx="4884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Expressions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Arithmetic evaluation was one of the motivations for the development of the first programming languages</a:t>
            </a:r>
            <a:endParaRPr lang="tr-TR" smtClean="0"/>
          </a:p>
          <a:p>
            <a:pPr eaLnBrk="1" hangingPunct="1">
              <a:spcBef>
                <a:spcPct val="0"/>
              </a:spcBef>
            </a:pPr>
            <a:endParaRPr lang="tr-TR" smtClean="0"/>
          </a:p>
          <a:p>
            <a:pPr>
              <a:spcBef>
                <a:spcPct val="0"/>
              </a:spcBef>
            </a:pPr>
            <a:r>
              <a:rPr lang="en-US" smtClean="0"/>
              <a:t>Most of the characteristics of arithmetic</a:t>
            </a:r>
            <a:r>
              <a:rPr lang="tr-TR" smtClean="0"/>
              <a:t> </a:t>
            </a:r>
            <a:r>
              <a:rPr lang="en-US" smtClean="0"/>
              <a:t>expressions in programming languages were inherited from </a:t>
            </a:r>
            <a:r>
              <a:rPr lang="tr-TR" smtClean="0"/>
              <a:t>mathematics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Arithmetic expressions consist of operators, operands, parentheses, and function calls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92B94C21-47D2-4A8E-AB20-E04556782E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Conversions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W</a:t>
            </a:r>
            <a:r>
              <a:rPr lang="en-US" smtClean="0"/>
              <a:t>idening conversions can result in reduced</a:t>
            </a:r>
            <a:r>
              <a:rPr lang="tr-TR" smtClean="0"/>
              <a:t> </a:t>
            </a:r>
            <a:r>
              <a:rPr lang="en-US" smtClean="0"/>
              <a:t>accuracy.</a:t>
            </a:r>
            <a:endParaRPr lang="tr-TR" smtClean="0"/>
          </a:p>
          <a:p>
            <a:r>
              <a:rPr lang="tr-TR" smtClean="0"/>
              <a:t>In </a:t>
            </a:r>
            <a:r>
              <a:rPr lang="en-US" smtClean="0"/>
              <a:t>integer-to-floating-point</a:t>
            </a:r>
            <a:r>
              <a:rPr lang="tr-TR" smtClean="0"/>
              <a:t> c</a:t>
            </a:r>
            <a:r>
              <a:rPr lang="en-US" smtClean="0"/>
              <a:t>onversions some precision may be lost. </a:t>
            </a:r>
            <a:endParaRPr lang="tr-TR" smtClean="0"/>
          </a:p>
          <a:p>
            <a:r>
              <a:rPr lang="tr-TR" smtClean="0"/>
              <a:t>In most case, </a:t>
            </a:r>
            <a:r>
              <a:rPr lang="en-US" smtClean="0"/>
              <a:t>integers </a:t>
            </a:r>
            <a:r>
              <a:rPr lang="tr-TR" smtClean="0"/>
              <a:t>and </a:t>
            </a:r>
            <a:r>
              <a:rPr lang="en-US" smtClean="0"/>
              <a:t>floating-point</a:t>
            </a:r>
            <a:r>
              <a:rPr lang="tr-TR" smtClean="0"/>
              <a:t>s </a:t>
            </a:r>
            <a:r>
              <a:rPr lang="en-US" smtClean="0"/>
              <a:t>are stored in 32 bits, </a:t>
            </a:r>
            <a:r>
              <a:rPr lang="tr-TR" smtClean="0"/>
              <a:t>but integer with </a:t>
            </a:r>
            <a:r>
              <a:rPr lang="en-US" smtClean="0"/>
              <a:t>nine decimal digits</a:t>
            </a:r>
            <a:r>
              <a:rPr lang="tr-TR" smtClean="0"/>
              <a:t> </a:t>
            </a:r>
            <a:r>
              <a:rPr lang="en-US" smtClean="0"/>
              <a:t>of precision, </a:t>
            </a:r>
            <a:r>
              <a:rPr lang="tr-TR" smtClean="0"/>
              <a:t>floating </a:t>
            </a:r>
            <a:r>
              <a:rPr lang="en-US" smtClean="0"/>
              <a:t>with only about</a:t>
            </a:r>
            <a:r>
              <a:rPr lang="tr-TR" smtClean="0"/>
              <a:t> </a:t>
            </a:r>
            <a:r>
              <a:rPr lang="en-US" smtClean="0"/>
              <a:t>seven decimal digits of precision</a:t>
            </a:r>
            <a:r>
              <a:rPr lang="tr-TR" smtClean="0"/>
              <a:t>, so </a:t>
            </a:r>
            <a:r>
              <a:rPr lang="en-US" smtClean="0"/>
              <a:t>widening can result in the loss of two digits of precision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64ACF5B-91E7-4EF4-BFA5-BEB1ED322CB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1-</a:t>
            </a:r>
            <a:fld id="{F5375B87-BF08-4A88-8AD8-1405FDB79C91}" type="slidenum">
              <a:rPr lang="en-US" smtClean="0">
                <a:ea typeface="Lucida Sans Unicode" pitchFamily="34" charset="0"/>
              </a:rPr>
              <a:pPr>
                <a:defRPr/>
              </a:pPr>
              <a:t>41</a:t>
            </a:fld>
            <a:endParaRPr lang="en-US" smtClean="0">
              <a:ea typeface="Lucida Sans Unicode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Explicit Type Conversions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Most languages provide some capability for doing explicit conversions</a:t>
            </a:r>
            <a:r>
              <a:rPr lang="tr-TR" smtClean="0"/>
              <a:t>.</a:t>
            </a:r>
          </a:p>
          <a:p>
            <a:r>
              <a:rPr lang="en-US" smtClean="0"/>
              <a:t>In the C-based languages, explicit type conversions are called</a:t>
            </a:r>
            <a:r>
              <a:rPr lang="tr-TR" smtClean="0"/>
              <a:t> </a:t>
            </a:r>
            <a:r>
              <a:rPr lang="en-US" smtClean="0"/>
              <a:t>casts.</a:t>
            </a:r>
            <a:endParaRPr lang="tr-TR" smtClean="0"/>
          </a:p>
          <a:p>
            <a:r>
              <a:rPr lang="en-US" smtClean="0"/>
              <a:t>The desired type is placed in parentheses</a:t>
            </a:r>
            <a:r>
              <a:rPr lang="tr-TR" smtClean="0"/>
              <a:t> </a:t>
            </a:r>
            <a:r>
              <a:rPr lang="en-US" smtClean="0"/>
              <a:t>just before the expression to be converted</a:t>
            </a:r>
            <a:endParaRPr lang="tr-TR" smtClean="0"/>
          </a:p>
          <a:p>
            <a:pPr>
              <a:buFontTx/>
              <a:buNone/>
            </a:pPr>
            <a:r>
              <a:rPr lang="tr-TR" smtClean="0"/>
              <a:t>				</a:t>
            </a:r>
            <a:r>
              <a:rPr lang="en-US" smtClean="0"/>
              <a:t> </a:t>
            </a:r>
            <a:r>
              <a:rPr lang="tr-TR" smtClean="0"/>
              <a:t>(int) angle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dirty="0" smtClean="0"/>
              <a:t> </a:t>
            </a:r>
            <a:r>
              <a:rPr lang="tr-TR" dirty="0" smtClean="0"/>
              <a:t>  </a:t>
            </a:r>
            <a:r>
              <a:rPr lang="fr-FR" dirty="0" err="1" smtClean="0"/>
              <a:t>int</a:t>
            </a:r>
            <a:r>
              <a:rPr lang="fr-FR" dirty="0" smtClean="0"/>
              <a:t> n=50, t=100;</a:t>
            </a:r>
            <a:endParaRPr lang="tr-TR" dirty="0" smtClean="0"/>
          </a:p>
          <a:p>
            <a:pPr>
              <a:buFontTx/>
              <a:buNone/>
            </a:pPr>
            <a:r>
              <a:rPr lang="tr-TR" dirty="0" smtClean="0"/>
              <a:t>   </a:t>
            </a:r>
            <a:r>
              <a:rPr lang="fr-FR" dirty="0" err="1" smtClean="0"/>
              <a:t>printf</a:t>
            </a:r>
            <a:r>
              <a:rPr lang="fr-FR" dirty="0" smtClean="0"/>
              <a:t>("\n </a:t>
            </a:r>
            <a:r>
              <a:rPr lang="fr-FR" dirty="0" err="1" smtClean="0"/>
              <a:t>percentage</a:t>
            </a:r>
            <a:r>
              <a:rPr lang="fr-FR" dirty="0" smtClean="0"/>
              <a:t>=%</a:t>
            </a:r>
            <a:r>
              <a:rPr lang="tr-TR" dirty="0" smtClean="0"/>
              <a:t>d</a:t>
            </a:r>
            <a:r>
              <a:rPr lang="fr-FR" dirty="0" smtClean="0"/>
              <a:t> ",n/t*100);</a:t>
            </a:r>
            <a:endParaRPr lang="fr-FR" dirty="0" smtClean="0"/>
          </a:p>
          <a:p>
            <a:pPr>
              <a:buFontTx/>
              <a:buNone/>
            </a:pPr>
            <a:r>
              <a:rPr lang="fr-FR" dirty="0" smtClean="0"/>
              <a:t>   </a:t>
            </a:r>
            <a:r>
              <a:rPr lang="fr-FR" dirty="0" err="1" smtClean="0"/>
              <a:t>printf</a:t>
            </a:r>
            <a:r>
              <a:rPr lang="fr-FR" dirty="0" smtClean="0"/>
              <a:t>("\n </a:t>
            </a:r>
            <a:r>
              <a:rPr lang="fr-FR" dirty="0" err="1" smtClean="0"/>
              <a:t>percentage</a:t>
            </a:r>
            <a:r>
              <a:rPr lang="fr-FR" dirty="0" smtClean="0"/>
              <a:t>=%f  ",n/t*100);</a:t>
            </a:r>
          </a:p>
          <a:p>
            <a:pPr>
              <a:buFontTx/>
              <a:buNone/>
            </a:pPr>
            <a:r>
              <a:rPr lang="fr-FR" dirty="0" smtClean="0"/>
              <a:t>   </a:t>
            </a:r>
            <a:r>
              <a:rPr lang="fr-FR" dirty="0" err="1" smtClean="0"/>
              <a:t>printf</a:t>
            </a:r>
            <a:r>
              <a:rPr lang="fr-FR" dirty="0" smtClean="0"/>
              <a:t>("\n </a:t>
            </a:r>
            <a:r>
              <a:rPr lang="fr-FR" dirty="0" err="1" smtClean="0"/>
              <a:t>percentage</a:t>
            </a:r>
            <a:r>
              <a:rPr lang="fr-FR" dirty="0" smtClean="0"/>
              <a:t>=%f  ",(</a:t>
            </a:r>
            <a:r>
              <a:rPr lang="fr-FR" dirty="0" err="1" smtClean="0"/>
              <a:t>float</a:t>
            </a:r>
            <a:r>
              <a:rPr lang="fr-FR" dirty="0" smtClean="0"/>
              <a:t>)n/t*100);</a:t>
            </a:r>
            <a:endParaRPr lang="tr-TR" dirty="0" smtClean="0"/>
          </a:p>
        </p:txBody>
      </p:sp>
      <p:sp>
        <p:nvSpPr>
          <p:cNvPr id="45059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Type Conversions</a:t>
            </a:r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8C14E97F-3D03-4D63-B6EE-79AE2C787D7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419600"/>
            <a:ext cx="468777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Errors in Expressions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number of errors can occur during expression evaluation.</a:t>
            </a:r>
            <a:endParaRPr lang="tr-TR" dirty="0" smtClean="0"/>
          </a:p>
          <a:p>
            <a:pPr eaLnBrk="1" hangingPunct="1"/>
            <a:r>
              <a:rPr lang="en-US" dirty="0" smtClean="0"/>
              <a:t>Causes</a:t>
            </a:r>
          </a:p>
          <a:p>
            <a:pPr lvl="1" eaLnBrk="1" hangingPunct="1"/>
            <a:r>
              <a:rPr lang="en-US" dirty="0" smtClean="0"/>
              <a:t>Inherent limitations of arithmetic                         e.g., division by </a:t>
            </a:r>
            <a:r>
              <a:rPr lang="en-US" dirty="0" smtClean="0"/>
              <a:t>zero</a:t>
            </a:r>
            <a:endParaRPr lang="tr-TR" dirty="0" smtClean="0"/>
          </a:p>
          <a:p>
            <a:pPr lvl="1" indent="1227138" eaLnBrk="1" hangingPunct="1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("\n %</a:t>
            </a:r>
            <a:r>
              <a:rPr lang="en-US" sz="2000" dirty="0" err="1" smtClean="0"/>
              <a:t>f",a</a:t>
            </a:r>
            <a:r>
              <a:rPr lang="en-US" sz="2000" dirty="0" smtClean="0"/>
              <a:t>/0);</a:t>
            </a:r>
            <a:endParaRPr lang="en-US" sz="2000" dirty="0" smtClean="0"/>
          </a:p>
          <a:p>
            <a:pPr lvl="1" eaLnBrk="1" hangingPunct="1"/>
            <a:r>
              <a:rPr lang="en-US" dirty="0" smtClean="0"/>
              <a:t>Limitations of computer arithmetic                     e.g. </a:t>
            </a:r>
            <a:r>
              <a:rPr lang="en-US" dirty="0" smtClean="0"/>
              <a:t>overflow</a:t>
            </a:r>
            <a:endParaRPr lang="tr-TR" dirty="0" smtClean="0"/>
          </a:p>
          <a:p>
            <a:pPr lvl="1" indent="1227138" eaLnBrk="1" hangingPunct="1">
              <a:buNone/>
            </a:pPr>
            <a:r>
              <a:rPr lang="tr-TR" sz="1800" dirty="0" err="1" smtClean="0"/>
              <a:t>int</a:t>
            </a:r>
            <a:r>
              <a:rPr lang="tr-TR" sz="1800" dirty="0" smtClean="0"/>
              <a:t> </a:t>
            </a:r>
            <a:r>
              <a:rPr lang="pt-BR" sz="1800" dirty="0" smtClean="0"/>
              <a:t>a=123456789012345;</a:t>
            </a:r>
          </a:p>
          <a:p>
            <a:pPr lvl="1" indent="1227138" eaLnBrk="1" hangingPunct="1">
              <a:buNone/>
            </a:pPr>
            <a:r>
              <a:rPr lang="tr-TR" sz="1800" dirty="0" smtClean="0"/>
              <a:t>p</a:t>
            </a:r>
            <a:r>
              <a:rPr lang="pt-BR" sz="1800" dirty="0" smtClean="0"/>
              <a:t>rintf("\n %d",a);</a:t>
            </a:r>
            <a:r>
              <a:rPr lang="tr-TR" sz="1800" dirty="0" smtClean="0"/>
              <a:t> </a:t>
            </a:r>
          </a:p>
          <a:p>
            <a:pPr marL="361950" lvl="1" indent="-361950" eaLnBrk="1" hangingPunct="1">
              <a:buFont typeface="Arial" pitchFamily="34" charset="0"/>
              <a:buChar char="•"/>
              <a:tabLst>
                <a:tab pos="361950" algn="l"/>
              </a:tabLst>
            </a:pPr>
            <a:r>
              <a:rPr lang="tr-TR" sz="2800" dirty="0" err="1" smtClean="0"/>
              <a:t>run</a:t>
            </a:r>
            <a:r>
              <a:rPr lang="tr-TR" sz="2800" dirty="0" smtClean="0"/>
              <a:t>-time </a:t>
            </a:r>
            <a:r>
              <a:rPr lang="tr-TR" sz="2800" dirty="0" err="1" smtClean="0"/>
              <a:t>error</a:t>
            </a:r>
            <a:r>
              <a:rPr lang="tr-TR" sz="2800" dirty="0" smtClean="0"/>
              <a:t>, ,</a:t>
            </a:r>
            <a:r>
              <a:rPr lang="tr-TR" sz="2800" dirty="0" err="1" smtClean="0"/>
              <a:t>interruption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C/C++</a:t>
            </a:r>
            <a:endParaRPr lang="en-US" sz="2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8C9FDC96-393E-45D2-B12E-DC65126321A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Relational Expressions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r>
              <a:rPr lang="en-US" dirty="0" smtClean="0"/>
              <a:t>A relational operator is an operator that compares the values of its two </a:t>
            </a:r>
            <a:r>
              <a:rPr lang="en-US" dirty="0" smtClean="0"/>
              <a:t>operands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 smtClean="0"/>
              <a:t>relational operator</a:t>
            </a:r>
          </a:p>
          <a:p>
            <a:pPr lvl="1" eaLnBrk="1" hangingPunct="1"/>
            <a:r>
              <a:rPr lang="en-US" dirty="0" smtClean="0"/>
              <a:t>Use relational operators and operands of various types</a:t>
            </a:r>
          </a:p>
          <a:p>
            <a:pPr lvl="1" eaLnBrk="1" hangingPunct="1"/>
            <a:r>
              <a:rPr lang="en-US" dirty="0" smtClean="0"/>
              <a:t>Operator symbols used vary somewhat among languages (</a:t>
            </a:r>
            <a:r>
              <a:rPr lang="tr-TR" dirty="0" smtClean="0"/>
              <a:t>Not </a:t>
            </a:r>
            <a:r>
              <a:rPr lang="tr-TR" dirty="0" err="1" smtClean="0"/>
              <a:t>equal</a:t>
            </a:r>
            <a:r>
              <a:rPr lang="tr-TR" dirty="0" smtClean="0"/>
              <a:t> is </a:t>
            </a:r>
            <a:r>
              <a:rPr lang="en-US" dirty="0" smtClean="0">
                <a:latin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/=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~=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.NE.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&lt;&gt;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#</a:t>
            </a:r>
            <a:r>
              <a:rPr lang="en-US" dirty="0" smtClean="0"/>
              <a:t>)</a:t>
            </a:r>
            <a:endParaRPr lang="tr-TR" dirty="0" smtClean="0"/>
          </a:p>
          <a:p>
            <a:pPr lvl="1" eaLnBrk="1" hangingPunct="1"/>
            <a:r>
              <a:rPr lang="tr-TR" dirty="0" err="1" smtClean="0"/>
              <a:t>Result</a:t>
            </a:r>
            <a:r>
              <a:rPr lang="tr-TR" dirty="0" smtClean="0"/>
              <a:t>?</a:t>
            </a:r>
            <a:endParaRPr lang="en-US" dirty="0" smtClean="0"/>
          </a:p>
          <a:p>
            <a:pPr indent="460375" eaLnBrk="1" hangingPunct="1">
              <a:buNone/>
            </a:pPr>
            <a:r>
              <a:rPr lang="en-US" sz="2000" dirty="0" smtClean="0"/>
              <a:t>if (a = b)</a:t>
            </a:r>
          </a:p>
          <a:p>
            <a:pPr indent="460375" eaLnBrk="1" hangingPunct="1"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 True");</a:t>
            </a:r>
            <a:r>
              <a:rPr lang="tr-TR" sz="2000" dirty="0" smtClean="0"/>
              <a:t>  </a:t>
            </a:r>
            <a:r>
              <a:rPr lang="tr-TR" sz="2000" dirty="0" smtClean="0">
                <a:sym typeface="Wingdings" pitchFamily="2" charset="2"/>
              </a:rPr>
              <a:t></a:t>
            </a:r>
            <a:endParaRPr lang="en-US" sz="2000" dirty="0" smtClean="0"/>
          </a:p>
          <a:p>
            <a:pPr indent="460375" eaLnBrk="1" hangingPunct="1">
              <a:buNone/>
            </a:pPr>
            <a:r>
              <a:rPr lang="en-US" sz="2000" dirty="0" smtClean="0"/>
              <a:t>   else</a:t>
            </a:r>
          </a:p>
          <a:p>
            <a:pPr indent="460375" eaLnBrk="1" hangingPunct="1"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 False");</a:t>
            </a: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00984C6-45FF-4F32-BE1C-1CD2665BC16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Relational Expressions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JavaScript </a:t>
            </a:r>
            <a:r>
              <a:rPr lang="en-US" dirty="0" smtClean="0"/>
              <a:t>and PHP have two additional relational operator, </a:t>
            </a:r>
            <a:r>
              <a:rPr lang="en-US" sz="2400" dirty="0" smtClean="0">
                <a:latin typeface="Courier New" pitchFamily="49" charset="0"/>
              </a:rPr>
              <a:t>===</a:t>
            </a:r>
            <a:r>
              <a:rPr lang="en-US" dirty="0" smtClean="0"/>
              <a:t> and </a:t>
            </a:r>
            <a:r>
              <a:rPr lang="en-US" sz="2400" dirty="0" smtClean="0">
                <a:latin typeface="Courier New" pitchFamily="49" charset="0"/>
              </a:rPr>
              <a:t>!==</a:t>
            </a:r>
            <a:r>
              <a:rPr lang="tr-TR" sz="2400" dirty="0" smtClean="0">
                <a:latin typeface="Courier New" pitchFamily="49" charset="0"/>
              </a:rPr>
              <a:t>. </a:t>
            </a:r>
            <a:r>
              <a:rPr lang="en-US" dirty="0" smtClean="0"/>
              <a:t>Similar to </a:t>
            </a:r>
            <a:r>
              <a:rPr lang="en-US" dirty="0" smtClean="0">
                <a:latin typeface="Courier New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!=</a:t>
            </a:r>
            <a:r>
              <a:rPr lang="en-US" dirty="0" smtClean="0"/>
              <a:t>, except that they do not coerce their operands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00984C6-45FF-4F32-BE1C-1CD2665BC16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operators always have lower precedence than the arithmetic</a:t>
            </a:r>
          </a:p>
          <a:p>
            <a:r>
              <a:rPr lang="en-US" dirty="0" smtClean="0"/>
              <a:t>operators, so that in expressions such as</a:t>
            </a:r>
          </a:p>
          <a:p>
            <a:pPr>
              <a:buFontTx/>
              <a:buNone/>
            </a:pPr>
            <a:r>
              <a:rPr lang="tr-TR" dirty="0" smtClean="0"/>
              <a:t>				a + 1 &gt; 2 * b</a:t>
            </a:r>
          </a:p>
          <a:p>
            <a:r>
              <a:rPr lang="en-US" dirty="0" smtClean="0"/>
              <a:t>the arithmetic expressions are evaluated first</a:t>
            </a:r>
            <a:r>
              <a:rPr lang="en-US" dirty="0" smtClean="0"/>
              <a:t>.</a:t>
            </a:r>
            <a:endParaRPr lang="tr-TR" dirty="0" smtClean="0"/>
          </a:p>
          <a:p>
            <a:pPr marL="1435100" indent="173038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a=2, b=1;</a:t>
            </a:r>
          </a:p>
          <a:p>
            <a:pPr marL="1435100" indent="173038">
              <a:buNone/>
            </a:pPr>
            <a:r>
              <a:rPr lang="en-US" sz="1800" dirty="0" smtClean="0"/>
              <a:t>if (a + 1 &gt; 2 * b)</a:t>
            </a:r>
          </a:p>
          <a:p>
            <a:pPr marL="1435100" indent="173038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("\n True");</a:t>
            </a:r>
          </a:p>
          <a:p>
            <a:pPr marL="1435100" indent="173038">
              <a:buNone/>
            </a:pPr>
            <a:r>
              <a:rPr lang="en-US" sz="1800" dirty="0" smtClean="0"/>
              <a:t>else</a:t>
            </a:r>
          </a:p>
          <a:p>
            <a:pPr marL="1435100" indent="173038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("\n False");</a:t>
            </a:r>
            <a:endParaRPr lang="tr-TR" sz="1800" dirty="0" smtClean="0"/>
          </a:p>
        </p:txBody>
      </p:sp>
      <p:sp>
        <p:nvSpPr>
          <p:cNvPr id="48131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Expressions</a:t>
            </a:r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D40FDB9E-E705-42B8-AFBD-E6A56CCA1A8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mtClean="0"/>
          </a:p>
        </p:txBody>
      </p:sp>
      <p:sp>
        <p:nvSpPr>
          <p:cNvPr id="49155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/>
              <a:t>Relational Operators in C</a:t>
            </a:r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83FCBFE1-24D2-4061-AFCB-6B86478F6D8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6443663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Boolean Expressions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smtClean="0"/>
              <a:t>Boolean expressions consist of Boolean variables, Boolean constants, relational</a:t>
            </a:r>
            <a:r>
              <a:rPr lang="tr-TR" smtClean="0"/>
              <a:t> </a:t>
            </a:r>
            <a:r>
              <a:rPr lang="en-US" smtClean="0"/>
              <a:t>expressions, and Boolean operators.</a:t>
            </a:r>
            <a:endParaRPr lang="tr-TR" smtClean="0"/>
          </a:p>
          <a:p>
            <a:r>
              <a:rPr lang="en-US" smtClean="0"/>
              <a:t>The operators include those </a:t>
            </a:r>
            <a:r>
              <a:rPr lang="tr-TR" smtClean="0"/>
              <a:t>A</a:t>
            </a:r>
            <a:r>
              <a:rPr lang="en-US" smtClean="0"/>
              <a:t>ND, OR, and NOT operations, and sometimes for exclusive OR and equivalence.</a:t>
            </a:r>
          </a:p>
          <a:p>
            <a:r>
              <a:rPr lang="en-US" smtClean="0"/>
              <a:t>Boolean operators usually take only Boolean operands (Boolean variables,</a:t>
            </a:r>
            <a:r>
              <a:rPr lang="tr-TR" smtClean="0"/>
              <a:t> </a:t>
            </a:r>
            <a:r>
              <a:rPr lang="en-US" smtClean="0"/>
              <a:t>Boolean literals, or relational expressions) and produce Boolean values.</a:t>
            </a:r>
            <a:endParaRPr lang="tr-TR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E4D85538-9FED-462D-B096-E7443BEC7E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Boolean Expressions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Boolean Expressions</a:t>
            </a:r>
          </a:p>
          <a:p>
            <a:pPr lvl="1" eaLnBrk="1" hangingPunct="1"/>
            <a:r>
              <a:rPr lang="en-US" dirty="0" smtClean="0"/>
              <a:t>Operands are Boolean and the result is Boolean</a:t>
            </a:r>
          </a:p>
          <a:p>
            <a:pPr lvl="1" eaLnBrk="1" hangingPunct="1"/>
            <a:r>
              <a:rPr lang="en-US" dirty="0" smtClean="0"/>
              <a:t>Example</a:t>
            </a:r>
            <a:r>
              <a:rPr lang="tr-TR" dirty="0" smtClean="0"/>
              <a:t> in C++, </a:t>
            </a:r>
            <a:r>
              <a:rPr lang="tr-TR" dirty="0" err="1" smtClean="0"/>
              <a:t>result</a:t>
            </a:r>
            <a:r>
              <a:rPr lang="tr-TR" dirty="0" smtClean="0"/>
              <a:t> </a:t>
            </a:r>
            <a:r>
              <a:rPr lang="tr-TR" dirty="0" smtClean="0"/>
              <a:t>is x=0</a:t>
            </a:r>
          </a:p>
          <a:p>
            <a:pPr lvl="1" indent="1590675" eaLnBrk="1" hangingPunct="1">
              <a:buFontTx/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x=0;</a:t>
            </a:r>
          </a:p>
          <a:p>
            <a:pPr lvl="1" indent="1590675" eaLnBrk="1" hangingPunct="1">
              <a:buFontTx/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 x = "&lt;&lt;x</a:t>
            </a:r>
            <a:r>
              <a:rPr lang="en-US" dirty="0" smtClean="0"/>
              <a:t>;</a:t>
            </a:r>
            <a:endParaRPr lang="tr-TR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C89 has no Boolean type--it uses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type with 0 for false and nonzero for true</a:t>
            </a:r>
            <a:endParaRPr lang="tr-TR" dirty="0" smtClean="0"/>
          </a:p>
          <a:p>
            <a:r>
              <a:rPr lang="en-US" dirty="0" smtClean="0"/>
              <a:t>the C-based languages assign a higher precedence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AND </a:t>
            </a:r>
            <a:r>
              <a:rPr lang="tr-TR" dirty="0" err="1" smtClean="0"/>
              <a:t>than</a:t>
            </a:r>
            <a:r>
              <a:rPr lang="tr-TR" dirty="0" smtClean="0"/>
              <a:t> OR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26B98DD-B5CE-42FC-AE80-BD70F66FD46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Expressions: Operators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unary operator has one operand</a:t>
            </a:r>
          </a:p>
          <a:p>
            <a:pPr eaLnBrk="1" hangingPunct="1"/>
            <a:r>
              <a:rPr lang="en-US" smtClean="0"/>
              <a:t>A binary operator has two operands</a:t>
            </a:r>
          </a:p>
          <a:p>
            <a:pPr eaLnBrk="1" hangingPunct="1"/>
            <a:r>
              <a:rPr lang="en-US" smtClean="0"/>
              <a:t>A ternary operator has three operands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08A3338-1783-4577-9E2B-1A5FA1F6E01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 Circuit Evaluation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An expression in which the result is determined without evaluating all of the operands and/or operators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Example: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(13 * a) * (b / 13 – 1)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is zero, there is no need to evaluate </a:t>
            </a:r>
            <a:endParaRPr lang="tr-TR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  /13 - 1) </a:t>
            </a:r>
            <a:endParaRPr lang="tr-TR" dirty="0" smtClean="0">
              <a:latin typeface="Courier New" pitchFamily="49" charset="0"/>
              <a:cs typeface="Courier New" pitchFamily="49" charset="0"/>
            </a:endParaRPr>
          </a:p>
          <a:p>
            <a:pPr marL="361950" lvl="1" indent="-36195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tr-TR" sz="2800" dirty="0" smtClean="0"/>
              <a:t>T</a:t>
            </a:r>
            <a:r>
              <a:rPr lang="en-US" sz="2800" dirty="0" smtClean="0"/>
              <a:t>he second argument is executed or evaluated only if the first argument does not suffice to determine the value of the expression: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E16315C2-6091-4A41-8FD9-9090810054B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 Circuit Evaluation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value of the Boolean expression</a:t>
            </a:r>
          </a:p>
          <a:p>
            <a:pPr>
              <a:buFontTx/>
              <a:buNone/>
            </a:pPr>
            <a:r>
              <a:rPr lang="tr-TR" smtClean="0"/>
              <a:t>			(a &gt;= 0) &amp;&amp; (b &lt; 10)</a:t>
            </a:r>
          </a:p>
          <a:p>
            <a:r>
              <a:rPr lang="en-US" smtClean="0"/>
              <a:t>is independent of the second relational expression </a:t>
            </a:r>
            <a:endParaRPr lang="tr-TR" smtClean="0"/>
          </a:p>
          <a:p>
            <a:r>
              <a:rPr lang="en-US" smtClean="0"/>
              <a:t>if </a:t>
            </a:r>
            <a:r>
              <a:rPr lang="en-US" sz="2400" smtClean="0"/>
              <a:t>a &lt; 0</a:t>
            </a:r>
            <a:r>
              <a:rPr lang="en-US" smtClean="0"/>
              <a:t>, (</a:t>
            </a:r>
            <a:r>
              <a:rPr lang="en-US" sz="2400" smtClean="0"/>
              <a:t>FALSE &amp;&amp; </a:t>
            </a:r>
            <a:r>
              <a:rPr lang="en-US" smtClean="0"/>
              <a:t>(</a:t>
            </a:r>
            <a:r>
              <a:rPr lang="en-US" sz="2400" smtClean="0"/>
              <a:t>b &lt; 10</a:t>
            </a:r>
            <a:r>
              <a:rPr lang="en-US" smtClean="0"/>
              <a:t>)) is </a:t>
            </a:r>
            <a:r>
              <a:rPr lang="en-US" sz="2400" smtClean="0"/>
              <a:t>FALSE </a:t>
            </a:r>
            <a:r>
              <a:rPr lang="en-US" smtClean="0"/>
              <a:t>for all values of </a:t>
            </a:r>
            <a:r>
              <a:rPr lang="en-US" sz="2400" smtClean="0"/>
              <a:t>b</a:t>
            </a:r>
            <a:r>
              <a:rPr lang="en-US" smtClean="0"/>
              <a:t>. So, when a </a:t>
            </a:r>
            <a:r>
              <a:rPr lang="tr-TR" smtClean="0"/>
              <a:t>a &lt;</a:t>
            </a:r>
            <a:r>
              <a:rPr lang="en-US" smtClean="0"/>
              <a:t> 0, there</a:t>
            </a:r>
            <a:r>
              <a:rPr lang="tr-TR" smtClean="0"/>
              <a:t> </a:t>
            </a:r>
            <a:r>
              <a:rPr lang="en-US" smtClean="0"/>
              <a:t>is no need to evaluate </a:t>
            </a:r>
            <a:r>
              <a:rPr lang="en-US" sz="2400" smtClean="0"/>
              <a:t>b</a:t>
            </a:r>
            <a:r>
              <a:rPr lang="en-US" smtClean="0"/>
              <a:t>, the constant </a:t>
            </a:r>
            <a:r>
              <a:rPr lang="en-US" sz="2400" smtClean="0"/>
              <a:t>10</a:t>
            </a:r>
            <a:r>
              <a:rPr lang="en-US" smtClean="0"/>
              <a:t>, the second relational expression, or</a:t>
            </a:r>
            <a:r>
              <a:rPr lang="tr-TR" smtClean="0"/>
              <a:t> the </a:t>
            </a:r>
            <a:r>
              <a:rPr lang="tr-TR" sz="2400" smtClean="0"/>
              <a:t>&amp;&amp; </a:t>
            </a:r>
            <a:r>
              <a:rPr lang="tr-TR" smtClean="0"/>
              <a:t>operation.</a:t>
            </a:r>
            <a:endParaRPr lang="en-US" sz="72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C24BD16-0E05-4A8C-B0A1-032A399ADBA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 Circuit Evaluation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a &amp;&amp; b	=&gt; if a=false, overall value is false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a || b 	=&gt; if a=true, overall value is true</a:t>
            </a:r>
          </a:p>
          <a:p>
            <a:pPr eaLnBrk="1" hangingPunct="1">
              <a:lnSpc>
                <a:spcPct val="90000"/>
              </a:lnSpc>
            </a:pPr>
            <a:endParaRPr lang="tr-TR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Problem with non-short-circuit evaluation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index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while</a:t>
            </a:r>
            <a:r>
              <a:rPr lang="en-US" sz="2000" smtClean="0">
                <a:latin typeface="Courier New" pitchFamily="49" charset="0"/>
              </a:rPr>
              <a:t> (index &lt;= length) &amp;&amp; (LIST[index] != value)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 </a:t>
            </a:r>
            <a:r>
              <a:rPr lang="en-US" sz="2000" smtClean="0">
                <a:latin typeface="Courier New" pitchFamily="49" charset="0"/>
              </a:rPr>
              <a:t>index++;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When</a:t>
            </a:r>
            <a:r>
              <a:rPr lang="en-US" sz="2000" b="1" smtClean="0"/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index=length, LIST[index]</a:t>
            </a:r>
            <a:r>
              <a:rPr lang="en-US" sz="2000" smtClean="0"/>
              <a:t> will cause an indexing problem (assuming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 smtClean="0"/>
              <a:t> is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000" smtClean="0"/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- 1</a:t>
            </a:r>
            <a:r>
              <a:rPr lang="en-US" sz="2000" smtClean="0"/>
              <a:t> long)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8C1B70FE-344D-4452-8D3B-1971E046CC1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 Circuit Evaluation (continued)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Short-circuit evaluation exposes the potential problem of side effects in expressions                </a:t>
            </a:r>
            <a:br>
              <a:rPr lang="en-US" sz="2400" smtClean="0"/>
            </a:br>
            <a:r>
              <a:rPr lang="tr-TR" sz="2400" smtClean="0"/>
              <a:t>		</a:t>
            </a:r>
            <a:r>
              <a:rPr lang="en-US" sz="2400" smtClean="0">
                <a:latin typeface="Courier New" pitchFamily="49" charset="0"/>
              </a:rPr>
              <a:t>(a &gt; b) || (</a:t>
            </a:r>
            <a:r>
              <a:rPr lang="en-US" sz="2400" smtClean="0">
                <a:solidFill>
                  <a:srgbClr val="FF0000"/>
                </a:solidFill>
                <a:latin typeface="Courier New" pitchFamily="49" charset="0"/>
              </a:rPr>
              <a:t>b++ </a:t>
            </a:r>
            <a:r>
              <a:rPr lang="en-US" sz="2400" smtClean="0">
                <a:latin typeface="Courier New" pitchFamily="49" charset="0"/>
              </a:rPr>
              <a:t>/ 3)</a:t>
            </a:r>
            <a:endParaRPr lang="tr-TR" sz="2400" smtClean="0">
              <a:latin typeface="Courier New" pitchFamily="49" charset="0"/>
            </a:endParaRPr>
          </a:p>
          <a:p>
            <a:pPr eaLnBrk="1" hangingPunct="1"/>
            <a:endParaRPr lang="tr-TR" sz="2400" smtClean="0">
              <a:latin typeface="Courier New" pitchFamily="49" charset="0"/>
            </a:endParaRPr>
          </a:p>
          <a:p>
            <a:r>
              <a:rPr lang="en-US" sz="2400" smtClean="0"/>
              <a:t>b is changed (in the second arithmetic expression) only</a:t>
            </a:r>
            <a:r>
              <a:rPr lang="tr-TR" sz="2400" smtClean="0"/>
              <a:t> </a:t>
            </a:r>
            <a:r>
              <a:rPr lang="en-US" sz="2400" smtClean="0"/>
              <a:t>when a &lt;= b. </a:t>
            </a:r>
            <a:r>
              <a:rPr lang="tr-TR" sz="2400" smtClean="0"/>
              <a:t>Because if </a:t>
            </a:r>
            <a:r>
              <a:rPr lang="en-US" sz="2400" smtClean="0">
                <a:latin typeface="Courier New" pitchFamily="49" charset="0"/>
              </a:rPr>
              <a:t>(a &gt; b) </a:t>
            </a:r>
            <a:r>
              <a:rPr lang="tr-TR" sz="2400" smtClean="0"/>
              <a:t>the second expression is not executed.</a:t>
            </a:r>
          </a:p>
          <a:p>
            <a:r>
              <a:rPr lang="en-US" sz="2400" smtClean="0"/>
              <a:t>If the programmer assumed b would be changed every time</a:t>
            </a:r>
            <a:r>
              <a:rPr lang="tr-TR" sz="2400" smtClean="0"/>
              <a:t> </a:t>
            </a:r>
            <a:r>
              <a:rPr lang="en-US" sz="2400" smtClean="0"/>
              <a:t>this expression is evaluated during execution (and the program’s correctness</a:t>
            </a:r>
          </a:p>
          <a:p>
            <a:r>
              <a:rPr lang="en-US" sz="2400" smtClean="0"/>
              <a:t>depends on it), the program will fail.</a:t>
            </a:r>
            <a:endParaRPr lang="en-US" sz="2400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EDC9B607-8B2B-4372-88B0-C2FC332C631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 Circuit Evaluation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Advantages; 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It </a:t>
            </a:r>
            <a:r>
              <a:rPr lang="en-US" smtClean="0"/>
              <a:t>can eliminate expensive computation in the second argument. </a:t>
            </a:r>
            <a:endParaRPr lang="tr-TR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I</a:t>
            </a:r>
            <a:r>
              <a:rPr lang="en-US" smtClean="0"/>
              <a:t>t permits a construct where the first expression guarantees a condition without which the second expression may cause a run-time error.</a:t>
            </a:r>
            <a:r>
              <a:rPr lang="tr-TR" smtClean="0"/>
              <a:t> </a:t>
            </a:r>
            <a:r>
              <a:rPr lang="en-US" smtClean="0"/>
              <a:t>Avoiding undesired side effects of the second argument</a:t>
            </a:r>
            <a:endParaRPr lang="tr-TR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8C8DBC27-B341-4E90-9A1F-90BDD0FAD54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 Circuit Evaluation (continued)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C, C++, and Java: use short-circuit evaluation for the usual Boolean operators (</a:t>
            </a:r>
            <a:r>
              <a:rPr lang="en-US" smtClean="0">
                <a:latin typeface="Courier New" pitchFamily="49" charset="0"/>
              </a:rPr>
              <a:t>&amp;&amp;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||</a:t>
            </a:r>
            <a:r>
              <a:rPr lang="en-US" smtClean="0"/>
              <a:t>), but also provide bitwise Boolean operators that are not short circuit (</a:t>
            </a:r>
            <a:r>
              <a:rPr lang="en-US" smtClean="0">
                <a:latin typeface="Courier New" pitchFamily="49" charset="0"/>
              </a:rPr>
              <a:t>&amp;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|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All logic operators in Ruby, Perl, ML, F#, and Python are short-circuit evaluated</a:t>
            </a:r>
          </a:p>
          <a:p>
            <a:pPr eaLnBrk="1" hangingPunct="1"/>
            <a:r>
              <a:rPr lang="en-US" smtClean="0"/>
              <a:t>Ada: programmer can specify either (short-circuit is specified with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and then</a:t>
            </a:r>
            <a:r>
              <a:rPr lang="en-US" b="1" smtClean="0"/>
              <a:t> </a:t>
            </a:r>
            <a:r>
              <a:rPr lang="en-US" smtClean="0"/>
              <a:t>and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or else</a:t>
            </a:r>
            <a:r>
              <a:rPr lang="en-US" smtClean="0"/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21067C0-B9EB-4BDF-B00A-E8B1209192B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Statements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The </a:t>
            </a:r>
            <a:r>
              <a:rPr lang="en-US" smtClean="0"/>
              <a:t>assignment statement is one of the central</a:t>
            </a:r>
            <a:r>
              <a:rPr lang="tr-TR" smtClean="0"/>
              <a:t> </a:t>
            </a:r>
            <a:r>
              <a:rPr lang="en-US" smtClean="0"/>
              <a:t>constructs in imperative languages. </a:t>
            </a:r>
            <a:endParaRPr lang="tr-TR" smtClean="0"/>
          </a:p>
          <a:p>
            <a:r>
              <a:rPr lang="en-US" smtClean="0"/>
              <a:t>It provides the mechanism by which the</a:t>
            </a:r>
            <a:r>
              <a:rPr lang="tr-TR" smtClean="0"/>
              <a:t> </a:t>
            </a:r>
            <a:r>
              <a:rPr lang="en-US" smtClean="0"/>
              <a:t>user can dynamically change the values to variables</a:t>
            </a:r>
            <a:endParaRPr lang="tr-TR" smtClean="0"/>
          </a:p>
          <a:p>
            <a:r>
              <a:rPr lang="en-US" smtClean="0"/>
              <a:t>Nearly all programming languages use the equal sign for</a:t>
            </a:r>
            <a:r>
              <a:rPr lang="tr-TR" smtClean="0"/>
              <a:t> </a:t>
            </a:r>
            <a:r>
              <a:rPr lang="en-US" smtClean="0"/>
              <a:t>the assignment operator.</a:t>
            </a:r>
            <a:endParaRPr lang="tr-TR" smtClean="0"/>
          </a:p>
          <a:p>
            <a:r>
              <a:rPr lang="en-US" smtClean="0"/>
              <a:t> All of these must use something different from an</a:t>
            </a:r>
            <a:r>
              <a:rPr lang="tr-TR" smtClean="0"/>
              <a:t> </a:t>
            </a:r>
            <a:r>
              <a:rPr lang="en-US" smtClean="0"/>
              <a:t>equal sign for the equality relational operator to avoid confusion with their</a:t>
            </a:r>
            <a:r>
              <a:rPr lang="tr-TR" smtClean="0"/>
              <a:t> assignment operator.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4969538-403E-448F-ADE8-B9A9BB7E2B5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Statements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general syntax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&lt;target_var&gt; &lt;assign_operator&gt; &lt;expression&gt;</a:t>
            </a:r>
          </a:p>
          <a:p>
            <a:pPr eaLnBrk="1" hangingPunct="1"/>
            <a:r>
              <a:rPr lang="en-US" smtClean="0"/>
              <a:t>The assignment operator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/>
              <a:t>   Fortran, BASIC, the C-based languages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mtClean="0"/>
              <a:t>  Ada</a:t>
            </a:r>
            <a:r>
              <a:rPr lang="tr-TR" smtClean="0"/>
              <a:t>, PAscal</a:t>
            </a:r>
            <a:endParaRPr lang="en-US" smtClean="0"/>
          </a:p>
          <a:p>
            <a:pPr eaLnBrk="1" hangingPunct="1"/>
            <a:r>
              <a:rPr lang="en-US" smtClean="0"/>
              <a:t>=  can be bad when it is overloaded for the relational operator for equality (that’s why the C-based languages use </a:t>
            </a:r>
            <a:r>
              <a:rPr lang="en-US" sz="2400" smtClean="0">
                <a:latin typeface="Courier New" pitchFamily="49" charset="0"/>
              </a:rPr>
              <a:t>==</a:t>
            </a:r>
            <a:r>
              <a:rPr lang="en-US" smtClean="0"/>
              <a:t> as the relational operator)</a:t>
            </a:r>
            <a:endParaRPr lang="en-US" b="1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F4F080AB-DE66-48D6-9731-386FDE4CBD8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Assignment Statements: Conditional Targets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543800" cy="4572000"/>
          </a:xfrm>
        </p:spPr>
        <p:txBody>
          <a:bodyPr/>
          <a:lstStyle/>
          <a:p>
            <a:pPr eaLnBrk="1" hangingPunct="1"/>
            <a:r>
              <a:rPr lang="en-US" smtClean="0"/>
              <a:t>Conditional targets (Perl)</a:t>
            </a:r>
            <a:br>
              <a:rPr lang="en-US" smtClean="0"/>
            </a:br>
            <a:r>
              <a:rPr lang="en-US" sz="2400" smtClean="0">
                <a:latin typeface="Courier New" pitchFamily="49" charset="0"/>
              </a:rPr>
              <a:t>($flag ? $total : $subtotal) = 0</a:t>
            </a:r>
          </a:p>
          <a:p>
            <a:pPr eaLnBrk="1" hangingPunct="1"/>
            <a:endParaRPr lang="en-US" sz="24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mtClean="0"/>
              <a:t>Which is equivalent to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if ($flag){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$total = 0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} else {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$subtotal = 0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B718E8AC-410E-4828-8B2C-8AA83A307E1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Assignment Statements: Compound Assignment Operators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shorthand method of specifying a commonly needed form of assignment</a:t>
            </a:r>
            <a:endParaRPr lang="tr-TR" smtClean="0"/>
          </a:p>
          <a:p>
            <a:r>
              <a:rPr lang="tr-TR" smtClean="0"/>
              <a:t>The </a:t>
            </a:r>
            <a:r>
              <a:rPr lang="en-US" smtClean="0"/>
              <a:t>destination variable appear</a:t>
            </a:r>
            <a:r>
              <a:rPr lang="tr-TR" smtClean="0"/>
              <a:t>s</a:t>
            </a:r>
            <a:r>
              <a:rPr lang="en-US" smtClean="0"/>
              <a:t> as</a:t>
            </a:r>
            <a:r>
              <a:rPr lang="tr-TR" smtClean="0"/>
              <a:t> </a:t>
            </a:r>
            <a:r>
              <a:rPr lang="en-US" smtClean="0"/>
              <a:t>the first operand in the expression on the right side</a:t>
            </a:r>
            <a:endParaRPr lang="tr-TR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Introduced in ALGOL; adopted by C and the C-based languaes</a:t>
            </a:r>
            <a:r>
              <a:rPr lang="tr-TR" smtClean="0"/>
              <a:t> </a:t>
            </a:r>
            <a:r>
              <a:rPr lang="en-US" smtClean="0"/>
              <a:t>as well as Perl, JavaScript, Python, and Ruby</a:t>
            </a:r>
            <a:endParaRPr lang="tr-TR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a = a + b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/>
              <a:t>can be written as</a:t>
            </a:r>
            <a:r>
              <a:rPr lang="tr-TR" smtClean="0"/>
              <a:t>  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 += b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ABDFAAF5-5330-4FA7-B60E-84CDCCC391B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/>
              <a:t>unary operators</a:t>
            </a:r>
            <a:r>
              <a:rPr lang="en-US" smtClean="0"/>
              <a:t> operate on a single operand and following are the examples of </a:t>
            </a:r>
            <a:r>
              <a:rPr lang="en-US" b="1" smtClean="0"/>
              <a:t>Unary operators</a:t>
            </a:r>
            <a:r>
              <a:rPr lang="en-US" smtClean="0"/>
              <a:t>: </a:t>
            </a:r>
            <a:endParaRPr lang="tr-TR" smtClean="0"/>
          </a:p>
          <a:p>
            <a:r>
              <a:rPr lang="en-US" smtClean="0"/>
              <a:t>The increment (++) and decrement (--) </a:t>
            </a:r>
            <a:r>
              <a:rPr lang="en-US" b="1" smtClean="0"/>
              <a:t>operators</a:t>
            </a:r>
            <a:r>
              <a:rPr lang="en-US" smtClean="0"/>
              <a:t>. </a:t>
            </a:r>
            <a:endParaRPr lang="tr-TR" smtClean="0"/>
          </a:p>
          <a:p>
            <a:r>
              <a:rPr lang="en-US" smtClean="0"/>
              <a:t>The </a:t>
            </a:r>
            <a:r>
              <a:rPr lang="en-US" b="1" smtClean="0"/>
              <a:t>unary</a:t>
            </a:r>
            <a:r>
              <a:rPr lang="en-US" smtClean="0"/>
              <a:t> minus (-) </a:t>
            </a:r>
            <a:r>
              <a:rPr lang="en-US" b="1" smtClean="0"/>
              <a:t>operator</a:t>
            </a:r>
            <a:r>
              <a:rPr lang="en-US" smtClean="0"/>
              <a:t>. </a:t>
            </a:r>
            <a:endParaRPr lang="tr-TR" smtClean="0"/>
          </a:p>
          <a:p>
            <a:r>
              <a:rPr lang="en-US" smtClean="0"/>
              <a:t>The logical not (!) </a:t>
            </a:r>
            <a:r>
              <a:rPr lang="en-US" b="1" smtClean="0"/>
              <a:t>operator</a:t>
            </a:r>
            <a:r>
              <a:rPr lang="en-US" smtClean="0"/>
              <a:t>.</a:t>
            </a:r>
            <a:endParaRPr lang="tr-TR" smtClean="0"/>
          </a:p>
        </p:txBody>
      </p:sp>
      <p:sp>
        <p:nvSpPr>
          <p:cNvPr id="8195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Expressions</a:t>
            </a:r>
            <a:r>
              <a:rPr lang="tr-TR" smtClean="0"/>
              <a:t>: </a:t>
            </a:r>
            <a:r>
              <a:rPr lang="en-US" b="1" smtClean="0"/>
              <a:t>unary </a:t>
            </a:r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B8AD5C00-326C-4AC1-A293-E060FC0EC6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Assignment Statements: Unary Assignment Operators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r>
              <a:rPr lang="en-US" smtClean="0"/>
              <a:t>The C-based languages, Perl, and JavaScript include two special unary arithmetic</a:t>
            </a:r>
            <a:r>
              <a:rPr lang="tr-TR" smtClean="0"/>
              <a:t> </a:t>
            </a:r>
            <a:r>
              <a:rPr lang="en-US" smtClean="0"/>
              <a:t>operators </a:t>
            </a:r>
            <a:r>
              <a:rPr lang="tr-TR" smtClean="0"/>
              <a:t>. </a:t>
            </a:r>
          </a:p>
          <a:p>
            <a:r>
              <a:rPr lang="en-US" smtClean="0"/>
              <a:t>They combine</a:t>
            </a:r>
            <a:r>
              <a:rPr lang="tr-TR" smtClean="0"/>
              <a:t> </a:t>
            </a:r>
            <a:r>
              <a:rPr lang="en-US" smtClean="0"/>
              <a:t>increment </a:t>
            </a:r>
            <a:r>
              <a:rPr lang="tr-TR" smtClean="0"/>
              <a:t>(</a:t>
            </a:r>
            <a:r>
              <a:rPr lang="en-US" smtClean="0"/>
              <a:t>++</a:t>
            </a:r>
            <a:r>
              <a:rPr lang="tr-TR" smtClean="0"/>
              <a:t>) </a:t>
            </a:r>
            <a:r>
              <a:rPr lang="en-US" smtClean="0"/>
              <a:t>and decrement </a:t>
            </a:r>
            <a:r>
              <a:rPr lang="tr-TR" smtClean="0"/>
              <a:t>(</a:t>
            </a:r>
            <a:r>
              <a:rPr lang="en-US" smtClean="0"/>
              <a:t>––</a:t>
            </a:r>
            <a:r>
              <a:rPr lang="tr-TR" smtClean="0"/>
              <a:t>) </a:t>
            </a:r>
            <a:r>
              <a:rPr lang="en-US" smtClean="0"/>
              <a:t>operations with assignment. </a:t>
            </a:r>
            <a:endParaRPr lang="tr-TR" smtClean="0"/>
          </a:p>
          <a:p>
            <a:r>
              <a:rPr lang="tr-TR" smtClean="0"/>
              <a:t>They </a:t>
            </a:r>
            <a:r>
              <a:rPr lang="en-US" smtClean="0"/>
              <a:t>can be used either in expressions or to</a:t>
            </a:r>
            <a:r>
              <a:rPr lang="tr-TR" smtClean="0"/>
              <a:t> </a:t>
            </a:r>
            <a:r>
              <a:rPr lang="en-US" smtClean="0"/>
              <a:t>form stand-alone single-operator assignment statements. </a:t>
            </a:r>
            <a:endParaRPr lang="tr-TR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DE325022-ED2D-425B-8991-77C1EC79628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Assignment Statements: Unary Assignment Operators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They can appear</a:t>
            </a:r>
            <a:r>
              <a:rPr lang="tr-TR" dirty="0" smtClean="0"/>
              <a:t> </a:t>
            </a:r>
            <a:r>
              <a:rPr lang="en-US" dirty="0" smtClean="0"/>
              <a:t>either as prefix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postfix</a:t>
            </a:r>
            <a:r>
              <a:rPr lang="tr-TR" dirty="0" smtClean="0"/>
              <a:t> </a:t>
            </a:r>
            <a:r>
              <a:rPr lang="en-US" dirty="0" smtClean="0"/>
              <a:t>operators</a:t>
            </a:r>
            <a:r>
              <a:rPr lang="tr-TR" dirty="0" smtClean="0"/>
              <a:t>.</a:t>
            </a:r>
          </a:p>
          <a:p>
            <a:pPr eaLnBrk="1" hangingPunct="1">
              <a:defRPr/>
            </a:pPr>
            <a:r>
              <a:rPr lang="en-US" dirty="0" smtClean="0"/>
              <a:t>Examples</a:t>
            </a:r>
          </a:p>
          <a:p>
            <a:pPr lvl="1" indent="-38100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incremented, then assigned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</a:t>
            </a:r>
            <a:endParaRPr lang="tr-TR" dirty="0" smtClean="0">
              <a:latin typeface="Courier New" pitchFamily="49" charset="0"/>
              <a:cs typeface="Courier New" pitchFamily="49" charset="0"/>
            </a:endParaRPr>
          </a:p>
          <a:p>
            <a:pPr lvl="1" indent="-38100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++count</a:t>
            </a:r>
            <a:r>
              <a:rPr lang="en-US" dirty="0" smtClean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equal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endParaRPr lang="tr-TR" dirty="0" smtClean="0"/>
          </a:p>
          <a:p>
            <a:pPr marL="742950" indent="-381000">
              <a:buFontTx/>
              <a:buNone/>
              <a:defRPr/>
            </a:pPr>
            <a:r>
              <a:rPr lang="tr-TR" sz="24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tr-T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tr-TR" sz="24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tr-TR" sz="2400" dirty="0" smtClean="0">
                <a:latin typeface="Courier New" pitchFamily="49" charset="0"/>
                <a:cs typeface="Courier New" pitchFamily="49" charset="0"/>
              </a:rPr>
              <a:t> + 1; </a:t>
            </a:r>
            <a:r>
              <a:rPr lang="tr-TR" sz="2400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tr-T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tr-TR" sz="24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tr-TR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 indent="-381000" eaLnBrk="1" hangingPunct="1">
              <a:buFontTx/>
              <a:buNone/>
              <a:defRPr/>
            </a:pPr>
            <a:endParaRPr lang="tr-TR" dirty="0" smtClean="0">
              <a:latin typeface="Courier New" pitchFamily="49" charset="0"/>
              <a:cs typeface="Courier New" pitchFamily="49" charset="0"/>
            </a:endParaRPr>
          </a:p>
          <a:p>
            <a:pPr lvl="1" indent="-38100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assigned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, then incremented</a:t>
            </a:r>
            <a:endParaRPr lang="tr-TR" dirty="0" smtClean="0">
              <a:latin typeface="Courier New" pitchFamily="49" charset="0"/>
              <a:cs typeface="Courier New" pitchFamily="49" charset="0"/>
            </a:endParaRPr>
          </a:p>
          <a:p>
            <a:pPr lvl="1" indent="-38100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count++</a:t>
            </a:r>
            <a:r>
              <a:rPr lang="en-US" dirty="0" smtClean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equal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endParaRPr lang="tr-TR" dirty="0" smtClean="0"/>
          </a:p>
          <a:p>
            <a:pPr marL="742950" indent="-381000">
              <a:buFontTx/>
              <a:buNone/>
              <a:defRPr/>
            </a:pPr>
            <a:r>
              <a:rPr lang="tr-TR" sz="2400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tr-T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tr-TR" sz="24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tr-TR" sz="2400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tr-TR" sz="24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tr-T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tr-TR" sz="24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tr-TR" sz="2400" dirty="0" smtClean="0">
                <a:latin typeface="Courier New" pitchFamily="49" charset="0"/>
                <a:cs typeface="Courier New" pitchFamily="49" charset="0"/>
              </a:rPr>
              <a:t> + 1;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DD6E48F4-F650-4784-907B-2829CB72F9B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Assignment Statements: Unary Assignment Operators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mtClean="0"/>
              <a:t> incremented</a:t>
            </a:r>
            <a:endParaRPr lang="tr-TR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count++</a:t>
            </a:r>
            <a:r>
              <a:rPr lang="en-US" smtClean="0"/>
              <a:t> </a:t>
            </a:r>
            <a:r>
              <a:rPr lang="tr-TR" smtClean="0"/>
              <a:t>is equal to</a:t>
            </a:r>
          </a:p>
          <a:p>
            <a:pPr lvl="1" eaLnBrk="1" hangingPunct="1">
              <a:buFontTx/>
              <a:buNone/>
            </a:pPr>
            <a:r>
              <a:rPr lang="tr-TR" smtClean="0"/>
              <a:t>count = count + 1;</a:t>
            </a:r>
            <a:endParaRPr lang="en-US" smtClean="0"/>
          </a:p>
          <a:p>
            <a:pPr lvl="1" eaLnBrk="1" hangingPunct="1">
              <a:buFontTx/>
              <a:buNone/>
            </a:pPr>
            <a:endParaRPr lang="tr-TR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mtClean="0"/>
              <a:t> incremented then negated</a:t>
            </a:r>
            <a:endParaRPr lang="tr-TR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-count++</a:t>
            </a:r>
            <a:r>
              <a:rPr lang="en-US" smtClean="0"/>
              <a:t> </a:t>
            </a:r>
            <a:r>
              <a:rPr lang="tr-TR" smtClean="0"/>
              <a:t>is equal to</a:t>
            </a:r>
          </a:p>
          <a:p>
            <a:pPr lvl="1" eaLnBrk="1" hangingPunct="1">
              <a:buFontTx/>
              <a:buNone/>
            </a:pPr>
            <a:r>
              <a:rPr lang="tr-TR" smtClean="0"/>
              <a:t>count = count + 1;</a:t>
            </a:r>
          </a:p>
          <a:p>
            <a:pPr lvl="1" eaLnBrk="1" hangingPunct="1">
              <a:buFontTx/>
              <a:buNone/>
            </a:pPr>
            <a:r>
              <a:rPr lang="tr-TR" smtClean="0"/>
              <a:t>count = count * (-1);</a:t>
            </a: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A143A5C-1C01-4E6A-8C6D-2862C9F6F7C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as an Expression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smtClean="0"/>
              <a:t>In the C-based languages, Perl, and JavaScript, the assignment statement produces a result and can be used as an operand</a:t>
            </a:r>
          </a:p>
          <a:p>
            <a:pPr eaLnBrk="1" hangingPunct="1">
              <a:buFontTx/>
              <a:buNone/>
            </a:pPr>
            <a:r>
              <a:rPr lang="en-US" smtClean="0"/>
              <a:t>	 </a:t>
            </a:r>
            <a:r>
              <a:rPr lang="en-US" sz="2000" b="1" smtClean="0">
                <a:latin typeface="Courier New" pitchFamily="49" charset="0"/>
              </a:rPr>
              <a:t>while</a:t>
            </a:r>
            <a:r>
              <a:rPr lang="en-US" sz="2000" smtClean="0">
                <a:latin typeface="Courier New" pitchFamily="49" charset="0"/>
              </a:rPr>
              <a:t> ((ch = getchar())!= EOF){</a:t>
            </a:r>
            <a:r>
              <a:rPr lang="en-US" sz="2000" smtClean="0">
                <a:cs typeface="Courier New" pitchFamily="49" charset="0"/>
              </a:rPr>
              <a:t>…</a:t>
            </a: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ch = getchar()</a:t>
            </a:r>
            <a:r>
              <a:rPr lang="en-US" b="1" smtClean="0">
                <a:latin typeface="Courier New" pitchFamily="49" charset="0"/>
              </a:rPr>
              <a:t> </a:t>
            </a:r>
            <a:r>
              <a:rPr lang="en-US" smtClean="0"/>
              <a:t>is carried out; the result (assigned to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mtClean="0"/>
              <a:t>) is used as a conditional value for the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mtClean="0"/>
              <a:t> statement</a:t>
            </a:r>
            <a:endParaRPr lang="tr-TR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8C9A1EB0-3342-456D-819B-9C70E435720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as an Expression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 </a:t>
            </a:r>
            <a:r>
              <a:rPr lang="en-US" sz="2000" b="1" smtClean="0">
                <a:latin typeface="Courier New" pitchFamily="49" charset="0"/>
              </a:rPr>
              <a:t>while</a:t>
            </a:r>
            <a:r>
              <a:rPr lang="en-US" sz="2000" smtClean="0">
                <a:latin typeface="Courier New" pitchFamily="49" charset="0"/>
              </a:rPr>
              <a:t> ((ch = getchar())!= EOF){</a:t>
            </a:r>
            <a:r>
              <a:rPr lang="en-US" sz="2000" smtClean="0">
                <a:cs typeface="Courier New" pitchFamily="49" charset="0"/>
              </a:rPr>
              <a:t>…</a:t>
            </a:r>
            <a:r>
              <a:rPr lang="en-US" sz="2000" smtClean="0">
                <a:latin typeface="Courier New" pitchFamily="49" charset="0"/>
              </a:rPr>
              <a:t>}</a:t>
            </a:r>
            <a:endParaRPr lang="tr-TR" sz="20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Without the parentheses, the new character would be</a:t>
            </a:r>
            <a:r>
              <a:rPr lang="tr-TR" smtClean="0"/>
              <a:t> </a:t>
            </a:r>
            <a:r>
              <a:rPr lang="en-US" smtClean="0"/>
              <a:t>compared with EOF first. Then, the result of that comparison, either 0 or 1,</a:t>
            </a:r>
            <a:r>
              <a:rPr lang="tr-TR" smtClean="0"/>
              <a:t> </a:t>
            </a:r>
            <a:r>
              <a:rPr lang="en-US" smtClean="0"/>
              <a:t>would be assigned to ch.</a:t>
            </a:r>
          </a:p>
          <a:p>
            <a:pPr eaLnBrk="1" hangingPunct="1"/>
            <a:endParaRPr lang="tr-TR" smtClean="0"/>
          </a:p>
          <a:p>
            <a:pPr eaLnBrk="1" hangingPunct="1"/>
            <a:r>
              <a:rPr lang="en-US" smtClean="0"/>
              <a:t>Disadvantage: difficult to read and understand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DFD91558-E742-46E9-B0A1-A6D74F2E2552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as an Expression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>
              <a:buFontTx/>
              <a:buNone/>
            </a:pPr>
            <a:r>
              <a:rPr lang="tr-TR" smtClean="0"/>
              <a:t>For example, the expression</a:t>
            </a:r>
          </a:p>
          <a:p>
            <a:pPr>
              <a:buFontTx/>
              <a:buNone/>
            </a:pPr>
            <a:r>
              <a:rPr lang="tr-TR" smtClean="0"/>
              <a:t>			a = b + (c = d / b) - 1</a:t>
            </a:r>
          </a:p>
          <a:p>
            <a:pPr>
              <a:buFontTx/>
              <a:buNone/>
            </a:pPr>
            <a:endParaRPr lang="tr-TR" smtClean="0"/>
          </a:p>
          <a:p>
            <a:pPr>
              <a:buFontTx/>
              <a:buNone/>
            </a:pPr>
            <a:r>
              <a:rPr lang="tr-TR" smtClean="0"/>
              <a:t>denotes the instructions</a:t>
            </a:r>
          </a:p>
          <a:p>
            <a:pPr>
              <a:buFontTx/>
              <a:buNone/>
            </a:pPr>
            <a:r>
              <a:rPr lang="en-US" smtClean="0"/>
              <a:t>Assign d / b to c</a:t>
            </a:r>
          </a:p>
          <a:p>
            <a:pPr>
              <a:buFontTx/>
              <a:buNone/>
            </a:pPr>
            <a:r>
              <a:rPr lang="en-US" smtClean="0"/>
              <a:t>Assign b + c to temp</a:t>
            </a:r>
          </a:p>
          <a:p>
            <a:pPr>
              <a:buFontTx/>
              <a:buNone/>
            </a:pPr>
            <a:r>
              <a:rPr lang="en-US" smtClean="0"/>
              <a:t>Assign temp - 1 to a</a:t>
            </a:r>
            <a:endParaRPr lang="tr-TR" smtClean="0"/>
          </a:p>
          <a:p>
            <a:pPr>
              <a:buFontTx/>
              <a:buNone/>
            </a:pPr>
            <a:endParaRPr lang="tr-TR" smtClean="0"/>
          </a:p>
          <a:p>
            <a:pPr>
              <a:buFontTx/>
              <a:buNone/>
            </a:pPr>
            <a:r>
              <a:rPr lang="tr-TR" smtClean="0"/>
              <a:t>			</a:t>
            </a:r>
            <a:r>
              <a:rPr lang="en-US" smtClean="0"/>
              <a:t>b=3, c=4, d=5;</a:t>
            </a:r>
            <a:r>
              <a:rPr lang="tr-TR" smtClean="0"/>
              <a:t>		a=&gt;3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FC7B7F5B-BD8C-4FA9-9260-0AECF0BB17E1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as an Expression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r>
              <a:rPr lang="en-US" smtClean="0"/>
              <a:t>the treatment of the assignment operator as any other binary operator</a:t>
            </a:r>
            <a:r>
              <a:rPr lang="tr-TR" smtClean="0"/>
              <a:t> </a:t>
            </a:r>
            <a:r>
              <a:rPr lang="en-US" smtClean="0"/>
              <a:t>allows the effect of multiple-target assignments, such as</a:t>
            </a:r>
          </a:p>
          <a:p>
            <a:pPr lvl="3">
              <a:buFontTx/>
              <a:buNone/>
            </a:pPr>
            <a:r>
              <a:rPr lang="tr-TR" sz="2400" smtClean="0"/>
              <a:t>sum = count = total = 0;</a:t>
            </a:r>
          </a:p>
          <a:p>
            <a:endParaRPr lang="tr-TR" smtClean="0"/>
          </a:p>
          <a:p>
            <a:r>
              <a:rPr lang="en-US" smtClean="0"/>
              <a:t>in which count is first assigned the zero, and then count’s value is assigned to</a:t>
            </a:r>
            <a:r>
              <a:rPr lang="tr-TR" smtClean="0"/>
              <a:t> </a:t>
            </a:r>
            <a:r>
              <a:rPr lang="en-US" smtClean="0"/>
              <a:t>sum. </a:t>
            </a:r>
            <a:endParaRPr lang="tr-TR" smtClean="0"/>
          </a:p>
          <a:p>
            <a:r>
              <a:rPr lang="en-US" smtClean="0"/>
              <a:t>This form of multiple-target assignments is also legal in Python.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B3A2C0C3-EFCF-4085-9B66-9C815E7F7B7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as an Expression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There is a loss of error detection in the C design of the assignment operation</a:t>
            </a:r>
            <a:r>
              <a:rPr lang="tr-TR" dirty="0" smtClean="0"/>
              <a:t> </a:t>
            </a:r>
            <a:r>
              <a:rPr lang="en-US" dirty="0" smtClean="0"/>
              <a:t>that frequently leads to program errors. </a:t>
            </a:r>
            <a:endParaRPr lang="tr-TR" dirty="0" smtClean="0"/>
          </a:p>
          <a:p>
            <a:pPr indent="19050">
              <a:buFontTx/>
              <a:buNone/>
              <a:defRPr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 </a:t>
            </a:r>
          </a:p>
          <a:p>
            <a:pPr indent="19050">
              <a:buFontTx/>
              <a:buNone/>
              <a:defRPr/>
            </a:pPr>
            <a:r>
              <a:rPr lang="tr-TR" b="1" dirty="0" smtClean="0"/>
              <a:t>	</a:t>
            </a:r>
            <a:r>
              <a:rPr lang="tr-TR" b="1" dirty="0" err="1" smtClean="0"/>
              <a:t>if</a:t>
            </a:r>
            <a:r>
              <a:rPr lang="tr-TR" b="1" dirty="0" smtClean="0"/>
              <a:t> (x = y) ... 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b="1" dirty="0" err="1" smtClean="0"/>
              <a:t>if</a:t>
            </a:r>
            <a:r>
              <a:rPr lang="tr-TR" b="1" dirty="0" smtClean="0"/>
              <a:t> (x == y) ...</a:t>
            </a:r>
          </a:p>
          <a:p>
            <a:pPr>
              <a:defRPr/>
            </a:pPr>
            <a:r>
              <a:rPr lang="tr-TR" dirty="0" smtClean="0"/>
              <a:t>I</a:t>
            </a:r>
            <a:r>
              <a:rPr lang="en-US" dirty="0" smtClean="0"/>
              <a:t>t is not detectable as an error by the compiler.</a:t>
            </a:r>
          </a:p>
          <a:p>
            <a:pPr>
              <a:defRPr/>
            </a:pPr>
            <a:r>
              <a:rPr lang="tr-TR" dirty="0" smtClean="0"/>
              <a:t>T</a:t>
            </a:r>
            <a:r>
              <a:rPr lang="en-US" dirty="0" smtClean="0"/>
              <a:t>he value </a:t>
            </a:r>
            <a:r>
              <a:rPr lang="tr-TR" dirty="0" smtClean="0"/>
              <a:t>of y </a:t>
            </a:r>
            <a:r>
              <a:rPr lang="en-US" dirty="0" smtClean="0"/>
              <a:t>is assigned to</a:t>
            </a:r>
            <a:r>
              <a:rPr lang="tr-TR" dirty="0" smtClean="0"/>
              <a:t> </a:t>
            </a:r>
            <a:r>
              <a:rPr lang="en-US" dirty="0" smtClean="0"/>
              <a:t>x</a:t>
            </a:r>
            <a:r>
              <a:rPr lang="tr-TR" dirty="0" smtClean="0"/>
              <a:t>,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/>
              <a:t>comparison</a:t>
            </a:r>
            <a:r>
              <a:rPr lang="tr-TR" dirty="0" smtClean="0"/>
              <a:t>.</a:t>
            </a:r>
          </a:p>
          <a:p>
            <a:pPr>
              <a:defRPr/>
            </a:pPr>
            <a:r>
              <a:rPr lang="tr-TR" dirty="0" err="1" smtClean="0"/>
              <a:t>It</a:t>
            </a:r>
            <a:r>
              <a:rPr lang="tr-TR" dirty="0" smtClean="0"/>
              <a:t> is an </a:t>
            </a:r>
            <a:r>
              <a:rPr lang="tr-TR" dirty="0" err="1" smtClean="0"/>
              <a:t>error</a:t>
            </a:r>
            <a:r>
              <a:rPr lang="tr-TR" smtClean="0"/>
              <a:t> in Java  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DCDF57A0-FCCE-41BA-8103-F8D8014A4B4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Assignments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Perl, Ruby, and </a:t>
            </a:r>
            <a:r>
              <a:rPr lang="en-US" dirty="0" err="1" smtClean="0"/>
              <a:t>Lua</a:t>
            </a:r>
            <a:r>
              <a:rPr lang="en-US" dirty="0" smtClean="0"/>
              <a:t> allow multiple-target multiple-source assignments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      </a:t>
            </a:r>
            <a:r>
              <a:rPr lang="en-US" sz="2000" dirty="0" smtClean="0">
                <a:latin typeface="Courier New" pitchFamily="49" charset="0"/>
              </a:rPr>
              <a:t>($first, $second, $third) = (20, 30, 40);</a:t>
            </a:r>
            <a:endParaRPr lang="tr-TR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tr-TR" sz="2000" dirty="0" smtClean="0">
              <a:latin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dirty="0" smtClean="0"/>
              <a:t>The semantics is that 20 is assigned to $first, 40 is assigned</a:t>
            </a:r>
            <a:r>
              <a:rPr lang="tr-TR" dirty="0" smtClean="0"/>
              <a:t> </a:t>
            </a:r>
            <a:r>
              <a:rPr lang="en-US" dirty="0" smtClean="0"/>
              <a:t>to $second, and 60 is assigned to $third.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smtClean="0"/>
              <a:t>Also, the following is legal and performs an interchange: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     ($first, $second) = ($second, $first);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2D21BDA4-8471-45AE-B761-B5DAC4E04D5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Mixed-Mode Assignment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smtClean="0"/>
              <a:t>Assignment statements can also be mixed-mode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mtClean="0"/>
              <a:t>In Fortran, C, Perl, and C++, any numeric type value can be assigned to any numeric type variable</a:t>
            </a:r>
          </a:p>
          <a:p>
            <a:pPr eaLnBrk="1" hangingPunct="1"/>
            <a:r>
              <a:rPr lang="en-US" smtClean="0"/>
              <a:t>In Java and C#, only widening assignment coercions are done</a:t>
            </a:r>
          </a:p>
          <a:p>
            <a:pPr eaLnBrk="1" hangingPunct="1"/>
            <a:r>
              <a:rPr lang="en-US" smtClean="0"/>
              <a:t>In Ada, there is no assignment coercion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ADA15E5-2279-4210-879A-99EBB44F4351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 </a:t>
            </a:r>
            <a:r>
              <a:rPr lang="en-US" smtClean="0"/>
              <a:t>binary operator is an operator that operates on two operands and manipulates them to return a result. Operators are represented by special characters or by keywords and provide an easy way to compare numerical values or character strings.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Binary operators are presented in the form: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Operand1 Operator Operand2</a:t>
            </a:r>
            <a:endParaRPr lang="tr-TR" smtClean="0"/>
          </a:p>
        </p:txBody>
      </p:sp>
      <p:sp>
        <p:nvSpPr>
          <p:cNvPr id="9219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Expressions</a:t>
            </a:r>
            <a:r>
              <a:rPr lang="tr-TR" smtClean="0"/>
              <a:t>: </a:t>
            </a:r>
            <a:r>
              <a:rPr lang="en-US" b="1" smtClean="0"/>
              <a:t>binary</a:t>
            </a:r>
            <a:endParaRPr lang="tr-TR" b="1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FD357CE3-CFE5-441D-930D-FB9BDABE03A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72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Some common binary operators in computing</a:t>
            </a:r>
            <a:r>
              <a:rPr lang="tr-TR" dirty="0" smtClean="0"/>
              <a:t> </a:t>
            </a:r>
            <a:r>
              <a:rPr lang="en-US" dirty="0" smtClean="0"/>
              <a:t>include:</a:t>
            </a:r>
          </a:p>
          <a:p>
            <a:pPr>
              <a:defRPr/>
            </a:pPr>
            <a:r>
              <a:rPr lang="en-US" dirty="0" smtClean="0"/>
              <a:t>Equal (==)</a:t>
            </a:r>
            <a:r>
              <a:rPr lang="tr-TR" dirty="0" smtClean="0"/>
              <a:t> , </a:t>
            </a:r>
            <a:r>
              <a:rPr lang="en-US" dirty="0" smtClean="0"/>
              <a:t>Not equal (!=)</a:t>
            </a:r>
          </a:p>
          <a:p>
            <a:pPr>
              <a:defRPr/>
            </a:pPr>
            <a:r>
              <a:rPr lang="en-US" dirty="0" smtClean="0"/>
              <a:t>Less than (&lt;)</a:t>
            </a:r>
            <a:r>
              <a:rPr lang="tr-TR" dirty="0" smtClean="0"/>
              <a:t>, </a:t>
            </a:r>
            <a:r>
              <a:rPr lang="en-US" dirty="0" smtClean="0"/>
              <a:t>Greater than (&gt;)</a:t>
            </a:r>
          </a:p>
          <a:p>
            <a:pPr>
              <a:defRPr/>
            </a:pPr>
            <a:r>
              <a:rPr lang="en-US" dirty="0" smtClean="0"/>
              <a:t>Greater than or equal to (&gt;=)</a:t>
            </a:r>
          </a:p>
          <a:p>
            <a:pPr>
              <a:defRPr/>
            </a:pPr>
            <a:r>
              <a:rPr lang="en-US" dirty="0" smtClean="0"/>
              <a:t>Less than or equal to (&lt;=)</a:t>
            </a:r>
          </a:p>
          <a:p>
            <a:pPr>
              <a:defRPr/>
            </a:pPr>
            <a:r>
              <a:rPr lang="en-US" dirty="0" smtClean="0"/>
              <a:t>Logical AND (&amp;&amp;)</a:t>
            </a:r>
            <a:r>
              <a:rPr lang="tr-TR" dirty="0" smtClean="0"/>
              <a:t>, </a:t>
            </a:r>
            <a:r>
              <a:rPr lang="en-US" dirty="0" smtClean="0"/>
              <a:t>Logical OR (||)</a:t>
            </a:r>
          </a:p>
          <a:p>
            <a:pPr>
              <a:defRPr/>
            </a:pPr>
            <a:r>
              <a:rPr lang="en-US" dirty="0" smtClean="0"/>
              <a:t>Plus (+)</a:t>
            </a:r>
            <a:r>
              <a:rPr lang="tr-TR" dirty="0" smtClean="0"/>
              <a:t>, </a:t>
            </a:r>
            <a:r>
              <a:rPr lang="en-US" dirty="0" smtClean="0"/>
              <a:t>Minus (-)</a:t>
            </a:r>
            <a:r>
              <a:rPr lang="tr-TR" dirty="0" smtClean="0"/>
              <a:t>, </a:t>
            </a:r>
            <a:r>
              <a:rPr lang="en-US" dirty="0" smtClean="0"/>
              <a:t>Multiplication (*)</a:t>
            </a:r>
            <a:r>
              <a:rPr lang="tr-TR" dirty="0" smtClean="0"/>
              <a:t>, </a:t>
            </a:r>
            <a:r>
              <a:rPr lang="en-US" dirty="0" smtClean="0"/>
              <a:t>Divide (/)</a:t>
            </a:r>
          </a:p>
          <a:p>
            <a:pPr>
              <a:defRPr/>
            </a:pPr>
            <a:endParaRPr lang="tr-TR" dirty="0"/>
          </a:p>
        </p:txBody>
      </p:sp>
      <p:sp>
        <p:nvSpPr>
          <p:cNvPr id="1024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Expressions</a:t>
            </a:r>
            <a:r>
              <a:rPr lang="tr-TR" smtClean="0"/>
              <a:t>: </a:t>
            </a:r>
            <a:r>
              <a:rPr lang="en-US" b="1" smtClean="0"/>
              <a:t>binary</a:t>
            </a:r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F80AB089-CC15-45C9-89DE-03A3B63F47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İçerik Yer Tutucusu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tr-TR" smtClean="0"/>
              <a:t>It </a:t>
            </a:r>
            <a:r>
              <a:rPr lang="en-US" smtClean="0"/>
              <a:t>takes three arguments. The first</a:t>
            </a:r>
            <a:r>
              <a:rPr lang="tr-TR" smtClean="0"/>
              <a:t> one </a:t>
            </a:r>
            <a:r>
              <a:rPr lang="en-US" smtClean="0"/>
              <a:t>is a comparison, the second is the result upon a true comparison, and the third is the result upon a false comparison. </a:t>
            </a:r>
            <a:endParaRPr lang="tr-TR" smtClean="0"/>
          </a:p>
          <a:p>
            <a:r>
              <a:rPr lang="en-US" smtClean="0"/>
              <a:t>think of writing an if-else statement.. </a:t>
            </a:r>
            <a:endParaRPr lang="tr-TR" smtClean="0"/>
          </a:p>
          <a:p>
            <a:r>
              <a:rPr lang="en-US" smtClean="0"/>
              <a:t>Help</a:t>
            </a:r>
            <a:r>
              <a:rPr lang="tr-TR" smtClean="0"/>
              <a:t>s to</a:t>
            </a:r>
            <a:r>
              <a:rPr lang="en-US" smtClean="0"/>
              <a:t> increase the readability and reduce the amount of lines in your code</a:t>
            </a:r>
            <a:endParaRPr lang="en-US" b="1" smtClean="0"/>
          </a:p>
          <a:p>
            <a:r>
              <a:rPr lang="en-US" smtClean="0"/>
              <a:t>a ? b : c evaluates to b if the value of a is true, and otherwise to c.</a:t>
            </a:r>
            <a:endParaRPr lang="tr-TR" smtClean="0"/>
          </a:p>
        </p:txBody>
      </p:sp>
      <p:sp>
        <p:nvSpPr>
          <p:cNvPr id="11267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Expressions</a:t>
            </a:r>
            <a:r>
              <a:rPr lang="tr-TR" smtClean="0"/>
              <a:t>: </a:t>
            </a:r>
            <a:r>
              <a:rPr lang="en-US" b="1" smtClean="0"/>
              <a:t>ternary </a:t>
            </a:r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D49108E-48E0-4645-800B-F2A8A3BA12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2370</TotalTime>
  <Words>2786</Words>
  <Application>Microsoft Office PowerPoint</Application>
  <PresentationFormat>Ekran Gösterisi (4:3)</PresentationFormat>
  <Paragraphs>546</Paragraphs>
  <Slides>69</Slides>
  <Notes>49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69</vt:i4>
      </vt:variant>
    </vt:vector>
  </HeadingPairs>
  <TitlesOfParts>
    <vt:vector size="75" baseType="lpstr">
      <vt:lpstr>Times</vt:lpstr>
      <vt:lpstr>Lucida Sans Unicode</vt:lpstr>
      <vt:lpstr>Arial</vt:lpstr>
      <vt:lpstr>Courier</vt:lpstr>
      <vt:lpstr>Courier New</vt:lpstr>
      <vt:lpstr>1_sebesta</vt:lpstr>
      <vt:lpstr>Chapter 7</vt:lpstr>
      <vt:lpstr>Chapter 7 Topics</vt:lpstr>
      <vt:lpstr>Introduction</vt:lpstr>
      <vt:lpstr>Arithmetic Expressions</vt:lpstr>
      <vt:lpstr>Arithmetic Expressions: Operators</vt:lpstr>
      <vt:lpstr>Arithmetic Expressions: unary </vt:lpstr>
      <vt:lpstr>Arithmetic Expressions: binary</vt:lpstr>
      <vt:lpstr>Arithmetic Expressions: binary</vt:lpstr>
      <vt:lpstr>Arithmetic Expressions: ternary </vt:lpstr>
      <vt:lpstr>Arithmetic Expressions: Design Issues</vt:lpstr>
      <vt:lpstr>Arithmetic Expressions: Operator Precedence Rules</vt:lpstr>
      <vt:lpstr>Arithmetic Expressions: Operator Precedence Rules</vt:lpstr>
      <vt:lpstr>Arithmetic Expressions: Operator Precedence Rules</vt:lpstr>
      <vt:lpstr>Operator Precedence in Java</vt:lpstr>
      <vt:lpstr>Operator Precedence in Phyton</vt:lpstr>
      <vt:lpstr>Arithmetic Expressions: Operator Precedence Rules</vt:lpstr>
      <vt:lpstr>Arithmetic Expressions: Operator Associativity Rule</vt:lpstr>
      <vt:lpstr>Arithmetic Expressions: Operator Associativity Rule</vt:lpstr>
      <vt:lpstr>Arithmetic Expressions: Operator Associativity Rule</vt:lpstr>
      <vt:lpstr>Arithmetic Expressions: Operator Associativity Rule</vt:lpstr>
      <vt:lpstr>APL, a programming language  </vt:lpstr>
      <vt:lpstr>Arithmetic Expressions: Paranthesis</vt:lpstr>
      <vt:lpstr>Arithmetic Expressions: Paranthesis</vt:lpstr>
      <vt:lpstr>Arithmetic Expressions: Conditional Expressions</vt:lpstr>
      <vt:lpstr>Arithmetic Expressions: Conditional Expressions</vt:lpstr>
      <vt:lpstr>Arithmetic Expressions: Operand Evaluation Order</vt:lpstr>
      <vt:lpstr>Arithmetic Expressions: Potentials for Side Effects</vt:lpstr>
      <vt:lpstr>Arithmetic Expressions: Potentials for Side Effects</vt:lpstr>
      <vt:lpstr>Functional Side Effects</vt:lpstr>
      <vt:lpstr>Referential Transparency</vt:lpstr>
      <vt:lpstr>Referential Transparency</vt:lpstr>
      <vt:lpstr>Referential Transparency (continued)</vt:lpstr>
      <vt:lpstr>Referential Transparency (continued)</vt:lpstr>
      <vt:lpstr>Overloaded Operators</vt:lpstr>
      <vt:lpstr>Overloaded Operators</vt:lpstr>
      <vt:lpstr>Overloaded Operators (continued)</vt:lpstr>
      <vt:lpstr>Overloaded Operators (continued)</vt:lpstr>
      <vt:lpstr>Type Conversions</vt:lpstr>
      <vt:lpstr>Type Conversions</vt:lpstr>
      <vt:lpstr>Type Conversions</vt:lpstr>
      <vt:lpstr>Explicit Type Conversions</vt:lpstr>
      <vt:lpstr>Explicit Type Conversions</vt:lpstr>
      <vt:lpstr>Errors in Expressions</vt:lpstr>
      <vt:lpstr>Relational Expressions</vt:lpstr>
      <vt:lpstr>Relational Expressions</vt:lpstr>
      <vt:lpstr>Relational Expressions</vt:lpstr>
      <vt:lpstr>Relational Operators in C</vt:lpstr>
      <vt:lpstr>Boolean Expressions</vt:lpstr>
      <vt:lpstr>Boolean Expressions</vt:lpstr>
      <vt:lpstr>Short Circuit Evaluation</vt:lpstr>
      <vt:lpstr>Short Circuit Evaluation</vt:lpstr>
      <vt:lpstr>Short Circuit Evaluation</vt:lpstr>
      <vt:lpstr>Short Circuit Evaluation (continued)</vt:lpstr>
      <vt:lpstr>Short Circuit Evaluation</vt:lpstr>
      <vt:lpstr>Short Circuit Evaluation (continued)</vt:lpstr>
      <vt:lpstr>Assignment Statements</vt:lpstr>
      <vt:lpstr>Assignment Statements</vt:lpstr>
      <vt:lpstr>Assignment Statements: Conditional Targets</vt:lpstr>
      <vt:lpstr>Assignment Statements: Compound Assignment Operators</vt:lpstr>
      <vt:lpstr>Assignment Statements: Unary Assignment Operators</vt:lpstr>
      <vt:lpstr>Assignment Statements: Unary Assignment Operators</vt:lpstr>
      <vt:lpstr>Assignment Statements: Unary Assignment Operators</vt:lpstr>
      <vt:lpstr>Assignment as an Expression</vt:lpstr>
      <vt:lpstr>Assignment as an Expression</vt:lpstr>
      <vt:lpstr>Assignment as an Expression</vt:lpstr>
      <vt:lpstr>Assignment as an Expression</vt:lpstr>
      <vt:lpstr>Assignment as an Expression</vt:lpstr>
      <vt:lpstr>Multiple Assignments</vt:lpstr>
      <vt:lpstr>Mixed-Mode Assignment</vt:lpstr>
    </vt:vector>
  </TitlesOfParts>
  <Company>Pearson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TOSHİBA</cp:lastModifiedBy>
  <cp:revision>172</cp:revision>
  <dcterms:created xsi:type="dcterms:W3CDTF">2003-08-01T12:29:19Z</dcterms:created>
  <dcterms:modified xsi:type="dcterms:W3CDTF">2018-04-01T19:51:21Z</dcterms:modified>
</cp:coreProperties>
</file>