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25"/>
  </p:notesMasterIdLst>
  <p:sldIdLst>
    <p:sldId id="256" r:id="rId2"/>
    <p:sldId id="261" r:id="rId3"/>
    <p:sldId id="262" r:id="rId4"/>
    <p:sldId id="263" r:id="rId5"/>
    <p:sldId id="259" r:id="rId6"/>
    <p:sldId id="275" r:id="rId7"/>
    <p:sldId id="276" r:id="rId8"/>
    <p:sldId id="277" r:id="rId9"/>
    <p:sldId id="278" r:id="rId10"/>
    <p:sldId id="279" r:id="rId11"/>
    <p:sldId id="280" r:id="rId12"/>
    <p:sldId id="264" r:id="rId13"/>
    <p:sldId id="265" r:id="rId14"/>
    <p:sldId id="266" r:id="rId15"/>
    <p:sldId id="267" r:id="rId16"/>
    <p:sldId id="268" r:id="rId17"/>
    <p:sldId id="260" r:id="rId18"/>
    <p:sldId id="271" r:id="rId19"/>
    <p:sldId id="272" r:id="rId20"/>
    <p:sldId id="273" r:id="rId21"/>
    <p:sldId id="274" r:id="rId22"/>
    <p:sldId id="269" r:id="rId23"/>
    <p:sldId id="270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49" d="100"/>
          <a:sy n="49" d="100"/>
        </p:scale>
        <p:origin x="6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DFC50-A44B-4DA5-9309-C45924A33E26}" type="datetimeFigureOut">
              <a:rPr lang="tr-TR" smtClean="0"/>
              <a:t>20.11.2018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F8EC0-6B88-4DF2-8458-9E5E78B4C8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482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735BA09-0CD7-4FFA-9A14-F99DEB5B8D31}" type="slidenum">
              <a:t>6</a:t>
            </a:fld>
            <a:endParaRPr lang="tr-T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296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CEB1BB6-CD85-4E86-8BED-804EDE2B5955}" type="slidenum">
              <a:t>7</a:t>
            </a:fld>
            <a:endParaRPr lang="tr-T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5747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8D24092-CB04-4A5A-8C86-A46B824D1B64}" type="slidenum">
              <a:t>8</a:t>
            </a:fld>
            <a:endParaRPr lang="tr-T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2111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DFB6A99-A5F3-41B2-BF18-B6CACBCDA88C}" type="slidenum">
              <a:t>9</a:t>
            </a:fld>
            <a:endParaRPr lang="tr-T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6000" y="812520"/>
            <a:ext cx="7127279" cy="400895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5633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04982B7-199B-4218-93B3-1E1DF2FBB3E8}" type="slidenum">
              <a:t>10</a:t>
            </a:fld>
            <a:endParaRPr lang="tr-T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6000" y="812520"/>
            <a:ext cx="7127279" cy="400895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1969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875F86D-0FA3-4A4E-B9C4-2942701DD160}" type="slidenum">
              <a:t>11</a:t>
            </a:fld>
            <a:endParaRPr lang="tr-T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6000" y="812520"/>
            <a:ext cx="7127279" cy="400895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362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302-64A6-4552-BC83-43C15461661F}" type="datetimeFigureOut">
              <a:rPr lang="tr-TR" smtClean="0"/>
              <a:t>20.11.2018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1165-1468-40BA-9B27-C7D46301187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38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302-64A6-4552-BC83-43C15461661F}" type="datetimeFigureOut">
              <a:rPr lang="tr-TR" smtClean="0"/>
              <a:t>20.11.2018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1165-1468-40BA-9B27-C7D463011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66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302-64A6-4552-BC83-43C15461661F}" type="datetimeFigureOut">
              <a:rPr lang="tr-TR" smtClean="0"/>
              <a:t>20.11.2018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1165-1468-40BA-9B27-C7D463011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880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302-64A6-4552-BC83-43C15461661F}" type="datetimeFigureOut">
              <a:rPr lang="tr-TR" smtClean="0"/>
              <a:t>20.11.2018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1165-1468-40BA-9B27-C7D463011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685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302-64A6-4552-BC83-43C15461661F}" type="datetimeFigureOut">
              <a:rPr lang="tr-TR" smtClean="0"/>
              <a:t>20.11.2018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1165-1468-40BA-9B27-C7D46301187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66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302-64A6-4552-BC83-43C15461661F}" type="datetimeFigureOut">
              <a:rPr lang="tr-TR" smtClean="0"/>
              <a:t>20.11.2018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1165-1468-40BA-9B27-C7D463011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125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302-64A6-4552-BC83-43C15461661F}" type="datetimeFigureOut">
              <a:rPr lang="tr-TR" smtClean="0"/>
              <a:t>20.11.2018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1165-1468-40BA-9B27-C7D463011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936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302-64A6-4552-BC83-43C15461661F}" type="datetimeFigureOut">
              <a:rPr lang="tr-TR" smtClean="0"/>
              <a:t>20.11.2018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1165-1468-40BA-9B27-C7D463011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715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302-64A6-4552-BC83-43C15461661F}" type="datetimeFigureOut">
              <a:rPr lang="tr-TR" smtClean="0"/>
              <a:t>20.11.2018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1165-1468-40BA-9B27-C7D463011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198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6B1302-64A6-4552-BC83-43C15461661F}" type="datetimeFigureOut">
              <a:rPr lang="tr-TR" smtClean="0"/>
              <a:t>20.11.2018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131165-1468-40BA-9B27-C7D463011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775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302-64A6-4552-BC83-43C15461661F}" type="datetimeFigureOut">
              <a:rPr lang="tr-TR" smtClean="0"/>
              <a:t>20.11.2018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1165-1468-40BA-9B27-C7D463011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725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6B1302-64A6-4552-BC83-43C15461661F}" type="datetimeFigureOut">
              <a:rPr lang="tr-TR" smtClean="0"/>
              <a:t>20.11.2018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131165-1468-40BA-9B27-C7D46301187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27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about-electronics.org/Digital/dig53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about-electronics.org/Digital/dig53.ph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CMPE 321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Flip</a:t>
            </a:r>
            <a:r>
              <a:rPr lang="tr-TR" dirty="0" smtClean="0"/>
              <a:t> </a:t>
            </a:r>
            <a:r>
              <a:rPr lang="tr-TR" dirty="0" err="1" smtClean="0"/>
              <a:t>Flops</a:t>
            </a:r>
            <a:r>
              <a:rPr lang="tr-TR" dirty="0" smtClean="0"/>
              <a:t> and </a:t>
            </a:r>
            <a:r>
              <a:rPr lang="tr-TR" dirty="0" err="1" smtClean="0"/>
              <a:t>Registers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538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tr-TR"/>
              <a:t>Convert D Flip-Flop to JK Flip-Flop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tr-TR"/>
              <a:t>D flipflop + NOT+ AND+AND +OR = JK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167480" y="2562119"/>
            <a:ext cx="9416520" cy="3269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7825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tr-TR"/>
              <a:t>JK Flip-Flop +OTHER  = T Flip-Flop</a:t>
            </a:r>
            <a:br>
              <a:rPr lang="tr-TR"/>
            </a:br>
            <a:endParaRPr lang="tr-TR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224000" y="1861560"/>
            <a:ext cx="9648000" cy="4474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072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1523"/>
          </a:xfrm>
        </p:spPr>
        <p:txBody>
          <a:bodyPr>
            <a:normAutofit/>
          </a:bodyPr>
          <a:lstStyle/>
          <a:p>
            <a:r>
              <a:rPr lang="tr-TR" i="1" dirty="0" smtClean="0">
                <a:solidFill>
                  <a:schemeClr val="accent5">
                    <a:lumMod val="75000"/>
                  </a:schemeClr>
                </a:solidFill>
              </a:rPr>
              <a:t>Asynchronious Interactions</a:t>
            </a:r>
            <a:endParaRPr lang="tr-TR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66648"/>
            <a:ext cx="10515600" cy="501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9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938"/>
            <a:ext cx="10515600" cy="841105"/>
          </a:xfrm>
        </p:spPr>
        <p:txBody>
          <a:bodyPr/>
          <a:lstStyle/>
          <a:p>
            <a:r>
              <a:rPr lang="tr-TR" i="1" dirty="0" err="1" smtClean="0">
                <a:solidFill>
                  <a:schemeClr val="accent1">
                    <a:lumMod val="50000"/>
                  </a:schemeClr>
                </a:solidFill>
              </a:rPr>
              <a:t>Question</a:t>
            </a:r>
            <a:r>
              <a:rPr lang="tr-TR" i="1" dirty="0" smtClean="0">
                <a:solidFill>
                  <a:schemeClr val="accent1">
                    <a:lumMod val="50000"/>
                  </a:schemeClr>
                </a:solidFill>
              </a:rPr>
              <a:t> 1</a:t>
            </a:r>
            <a:endParaRPr lang="tr-TR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0600" y="1227264"/>
            <a:ext cx="10363200" cy="187913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718880" y="3263615"/>
            <a:ext cx="7183877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4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202351"/>
            <a:ext cx="10290243" cy="1445351"/>
          </a:xfrm>
          <a:prstGeom prst="rect">
            <a:avLst/>
          </a:prstGeom>
        </p:spPr>
      </p:pic>
      <p:sp>
        <p:nvSpPr>
          <p:cNvPr id="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i="1" dirty="0" err="1" smtClean="0">
                <a:solidFill>
                  <a:schemeClr val="accent1">
                    <a:lumMod val="50000"/>
                  </a:schemeClr>
                </a:solidFill>
              </a:rPr>
              <a:t>Answer</a:t>
            </a:r>
            <a:r>
              <a:rPr lang="tr-TR" i="1" dirty="0" smtClean="0">
                <a:solidFill>
                  <a:schemeClr val="accent1">
                    <a:lumMod val="50000"/>
                  </a:schemeClr>
                </a:solidFill>
              </a:rPr>
              <a:t> 1</a:t>
            </a:r>
            <a:endParaRPr lang="tr-TR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Content Placeholder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9"/>
            <a:ext cx="8170816" cy="9941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043" y="2583607"/>
            <a:ext cx="7938973" cy="85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55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99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tr-TR" dirty="0" err="1" smtClean="0"/>
              <a:t>Question</a:t>
            </a:r>
            <a:r>
              <a:rPr lang="tr-TR" dirty="0" smtClean="0"/>
              <a:t> </a:t>
            </a:r>
            <a:r>
              <a:rPr lang="tr-TR" dirty="0" smtClean="0"/>
              <a:t>2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18441"/>
            <a:ext cx="10515600" cy="34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67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884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tr-TR" dirty="0" err="1" smtClean="0"/>
              <a:t>Answer</a:t>
            </a:r>
            <a:r>
              <a:rPr lang="tr-TR" dirty="0" smtClean="0"/>
              <a:t> </a:t>
            </a:r>
            <a:r>
              <a:rPr lang="tr-TR" dirty="0" smtClean="0"/>
              <a:t>2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80160"/>
            <a:ext cx="10515600" cy="48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95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2060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err="1" smtClean="0">
                <a:solidFill>
                  <a:schemeClr val="accent1">
                    <a:lumMod val="50000"/>
                  </a:schemeClr>
                </a:solidFill>
              </a:rPr>
              <a:t>Chapter</a:t>
            </a:r>
            <a:r>
              <a:rPr lang="tr-TR" b="1" i="1" dirty="0" smtClean="0">
                <a:solidFill>
                  <a:schemeClr val="accent1">
                    <a:lumMod val="50000"/>
                  </a:schemeClr>
                </a:solidFill>
              </a:rPr>
              <a:t> 4 </a:t>
            </a:r>
            <a:r>
              <a:rPr lang="tr-TR" b="1" i="1" dirty="0" err="1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tr-TR" b="1" i="1" dirty="0" smtClean="0">
                <a:solidFill>
                  <a:schemeClr val="accent1">
                    <a:lumMod val="50000"/>
                  </a:schemeClr>
                </a:solidFill>
              </a:rPr>
              <a:t> 5 </a:t>
            </a:r>
            <a:r>
              <a:rPr lang="tr-TR" b="1" i="1" dirty="0" err="1" smtClean="0">
                <a:solidFill>
                  <a:schemeClr val="accent1">
                    <a:lumMod val="50000"/>
                  </a:schemeClr>
                </a:solidFill>
              </a:rPr>
              <a:t>Review</a:t>
            </a:r>
            <a:endParaRPr lang="tr-TR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Half</a:t>
            </a:r>
            <a:r>
              <a:rPr lang="tr-TR" dirty="0" smtClean="0"/>
              <a:t> </a:t>
            </a:r>
            <a:r>
              <a:rPr lang="tr-TR" dirty="0" err="1" smtClean="0"/>
              <a:t>Adders</a:t>
            </a:r>
            <a:r>
              <a:rPr lang="tr-TR" dirty="0" smtClean="0"/>
              <a:t>, Full </a:t>
            </a:r>
            <a:r>
              <a:rPr lang="tr-TR" dirty="0" err="1" smtClean="0"/>
              <a:t>Adders</a:t>
            </a:r>
            <a:r>
              <a:rPr lang="tr-TR" dirty="0" smtClean="0"/>
              <a:t>, </a:t>
            </a:r>
            <a:r>
              <a:rPr lang="tr-TR" dirty="0" err="1" smtClean="0"/>
              <a:t>Adder</a:t>
            </a:r>
            <a:r>
              <a:rPr lang="tr-TR" dirty="0" smtClean="0"/>
              <a:t>- </a:t>
            </a:r>
            <a:r>
              <a:rPr lang="tr-TR" dirty="0" err="1" smtClean="0"/>
              <a:t>Substructors</a:t>
            </a:r>
            <a:r>
              <a:rPr lang="tr-TR" dirty="0" smtClean="0"/>
              <a:t>,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377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4177"/>
          </a:xfrm>
        </p:spPr>
        <p:txBody>
          <a:bodyPr>
            <a:normAutofit fontScale="90000"/>
          </a:bodyPr>
          <a:lstStyle/>
          <a:p>
            <a:r>
              <a:rPr lang="tr-TR" i="1" dirty="0" err="1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r>
              <a:rPr lang="tr-TR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i="1" dirty="0" err="1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tr-TR" i="1" dirty="0" err="1" smtClean="0">
                <a:solidFill>
                  <a:schemeClr val="accent1">
                    <a:lumMod val="50000"/>
                  </a:schemeClr>
                </a:solidFill>
              </a:rPr>
              <a:t>equential</a:t>
            </a:r>
            <a:r>
              <a:rPr lang="tr-TR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i="1" dirty="0" err="1" smtClean="0">
                <a:solidFill>
                  <a:schemeClr val="accent1">
                    <a:lumMod val="50000"/>
                  </a:schemeClr>
                </a:solidFill>
              </a:rPr>
              <a:t>Circuit</a:t>
            </a:r>
            <a:endParaRPr lang="tr-TR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977035"/>
            <a:ext cx="5181600" cy="5617272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6050" y="977035"/>
            <a:ext cx="4857750" cy="26359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050" y="3612982"/>
            <a:ext cx="47529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3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6557" y="225993"/>
            <a:ext cx="3932237" cy="732622"/>
          </a:xfrm>
        </p:spPr>
        <p:txBody>
          <a:bodyPr>
            <a:normAutofit/>
          </a:bodyPr>
          <a:lstStyle/>
          <a:p>
            <a:r>
              <a:rPr lang="tr-TR" sz="3600" i="1" dirty="0" smtClean="0">
                <a:solidFill>
                  <a:schemeClr val="accent5">
                    <a:lumMod val="75000"/>
                  </a:schemeClr>
                </a:solidFill>
              </a:rPr>
              <a:t>Flip Flop Timing</a:t>
            </a:r>
            <a:endParaRPr lang="tr-TR" sz="36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9629" y="0"/>
            <a:ext cx="4772025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86557" y="958616"/>
            <a:ext cx="6577974" cy="3088090"/>
          </a:xfrm>
        </p:spPr>
        <p:txBody>
          <a:bodyPr>
            <a:normAutofit fontScale="62500" lnSpcReduction="20000"/>
          </a:bodyPr>
          <a:lstStyle/>
          <a:p>
            <a:r>
              <a:rPr lang="tr-TR" sz="3200" dirty="0" err="1" smtClean="0">
                <a:solidFill>
                  <a:schemeClr val="tx1"/>
                </a:solidFill>
              </a:rPr>
              <a:t>t</a:t>
            </a:r>
            <a:r>
              <a:rPr lang="tr-TR" sz="2900" dirty="0" err="1" smtClean="0">
                <a:solidFill>
                  <a:schemeClr val="tx1"/>
                </a:solidFill>
              </a:rPr>
              <a:t>p</a:t>
            </a:r>
            <a:r>
              <a:rPr lang="tr-TR" sz="2900" dirty="0" smtClean="0">
                <a:solidFill>
                  <a:schemeClr val="tx1"/>
                </a:solidFill>
              </a:rPr>
              <a:t> : </a:t>
            </a:r>
            <a:r>
              <a:rPr lang="tr-TR" sz="3200" dirty="0" err="1" smtClean="0">
                <a:solidFill>
                  <a:schemeClr val="tx1"/>
                </a:solidFill>
              </a:rPr>
              <a:t>the</a:t>
            </a:r>
            <a:r>
              <a:rPr lang="tr-TR" sz="3200" dirty="0" smtClean="0">
                <a:solidFill>
                  <a:schemeClr val="tx1"/>
                </a:solidFill>
              </a:rPr>
              <a:t> </a:t>
            </a:r>
            <a:r>
              <a:rPr lang="tr-TR" sz="3200" dirty="0" err="1" smtClean="0">
                <a:solidFill>
                  <a:schemeClr val="tx1"/>
                </a:solidFill>
              </a:rPr>
              <a:t>propagationn</a:t>
            </a:r>
            <a:r>
              <a:rPr lang="tr-TR" sz="3200" dirty="0" smtClean="0">
                <a:solidFill>
                  <a:schemeClr val="tx1"/>
                </a:solidFill>
              </a:rPr>
              <a:t> </a:t>
            </a:r>
            <a:r>
              <a:rPr lang="tr-TR" sz="3200" dirty="0" err="1" smtClean="0">
                <a:solidFill>
                  <a:schemeClr val="tx1"/>
                </a:solidFill>
              </a:rPr>
              <a:t>delay</a:t>
            </a:r>
            <a:r>
              <a:rPr lang="tr-TR" sz="3200" dirty="0" smtClean="0">
                <a:solidFill>
                  <a:schemeClr val="tx1"/>
                </a:solidFill>
              </a:rPr>
              <a:t> </a:t>
            </a:r>
            <a:r>
              <a:rPr lang="tr-TR" sz="3200" dirty="0" err="1" smtClean="0">
                <a:solidFill>
                  <a:schemeClr val="tx1"/>
                </a:solidFill>
              </a:rPr>
              <a:t>times</a:t>
            </a:r>
            <a:r>
              <a:rPr lang="tr-TR" sz="3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tr-TR" sz="3200" dirty="0" err="1" smtClean="0">
                <a:solidFill>
                  <a:schemeClr val="tx1"/>
                </a:solidFill>
              </a:rPr>
              <a:t>ts</a:t>
            </a:r>
            <a:r>
              <a:rPr lang="tr-TR" sz="3200" dirty="0" smtClean="0">
                <a:solidFill>
                  <a:schemeClr val="tx1"/>
                </a:solidFill>
              </a:rPr>
              <a:t>: set </a:t>
            </a:r>
            <a:r>
              <a:rPr lang="tr-TR" sz="3200" dirty="0" err="1" smtClean="0">
                <a:solidFill>
                  <a:schemeClr val="tx1"/>
                </a:solidFill>
              </a:rPr>
              <a:t>up</a:t>
            </a:r>
            <a:r>
              <a:rPr lang="tr-TR" sz="3200" dirty="0" smtClean="0">
                <a:solidFill>
                  <a:schemeClr val="tx1"/>
                </a:solidFill>
              </a:rPr>
              <a:t> time.</a:t>
            </a:r>
          </a:p>
          <a:p>
            <a:r>
              <a:rPr lang="tr-TR" sz="3200" dirty="0" err="1" smtClean="0">
                <a:solidFill>
                  <a:schemeClr val="tx1"/>
                </a:solidFill>
              </a:rPr>
              <a:t>th</a:t>
            </a:r>
            <a:r>
              <a:rPr lang="tr-TR" sz="3200" dirty="0" smtClean="0">
                <a:solidFill>
                  <a:schemeClr val="tx1"/>
                </a:solidFill>
              </a:rPr>
              <a:t> </a:t>
            </a:r>
            <a:r>
              <a:rPr lang="tr-TR" sz="4500" dirty="0" smtClean="0">
                <a:solidFill>
                  <a:schemeClr val="tx1"/>
                </a:solidFill>
              </a:rPr>
              <a:t>:</a:t>
            </a:r>
            <a:r>
              <a:rPr lang="tr-TR" sz="3200" dirty="0" err="1" smtClean="0">
                <a:solidFill>
                  <a:schemeClr val="tx1"/>
                </a:solidFill>
              </a:rPr>
              <a:t>hold</a:t>
            </a:r>
            <a:r>
              <a:rPr lang="tr-TR" sz="3200" dirty="0" smtClean="0">
                <a:solidFill>
                  <a:schemeClr val="tx1"/>
                </a:solidFill>
              </a:rPr>
              <a:t> time.</a:t>
            </a:r>
          </a:p>
          <a:p>
            <a:r>
              <a:rPr lang="tr-TR" sz="3200" dirty="0" err="1" smtClean="0">
                <a:solidFill>
                  <a:schemeClr val="tx1"/>
                </a:solidFill>
              </a:rPr>
              <a:t>t</a:t>
            </a:r>
            <a:r>
              <a:rPr lang="tr-TR" sz="2900" dirty="0" err="1" smtClean="0">
                <a:solidFill>
                  <a:schemeClr val="tx1"/>
                </a:solidFill>
              </a:rPr>
              <a:t>w</a:t>
            </a:r>
            <a:r>
              <a:rPr lang="tr-TR" sz="2900" dirty="0" smtClean="0">
                <a:solidFill>
                  <a:schemeClr val="tx1"/>
                </a:solidFill>
              </a:rPr>
              <a:t> : </a:t>
            </a:r>
            <a:r>
              <a:rPr lang="tr-TR" sz="3200" dirty="0" err="1" smtClean="0">
                <a:solidFill>
                  <a:schemeClr val="tx1"/>
                </a:solidFill>
              </a:rPr>
              <a:t>the</a:t>
            </a:r>
            <a:r>
              <a:rPr lang="tr-TR" sz="3200" dirty="0" smtClean="0">
                <a:solidFill>
                  <a:schemeClr val="tx1"/>
                </a:solidFill>
              </a:rPr>
              <a:t> </a:t>
            </a:r>
            <a:r>
              <a:rPr lang="tr-TR" sz="3200" dirty="0" err="1" smtClean="0">
                <a:solidFill>
                  <a:schemeClr val="tx1"/>
                </a:solidFill>
              </a:rPr>
              <a:t>clock</a:t>
            </a:r>
            <a:r>
              <a:rPr lang="tr-TR" sz="3200" dirty="0" smtClean="0">
                <a:solidFill>
                  <a:schemeClr val="tx1"/>
                </a:solidFill>
              </a:rPr>
              <a:t> </a:t>
            </a:r>
            <a:r>
              <a:rPr lang="tr-TR" sz="3200" dirty="0" err="1" smtClean="0">
                <a:solidFill>
                  <a:schemeClr val="tx1"/>
                </a:solidFill>
              </a:rPr>
              <a:t>pulse</a:t>
            </a:r>
            <a:r>
              <a:rPr lang="tr-TR" sz="3200" dirty="0" smtClean="0">
                <a:solidFill>
                  <a:schemeClr val="tx1"/>
                </a:solidFill>
              </a:rPr>
              <a:t> </a:t>
            </a:r>
            <a:r>
              <a:rPr lang="tr-TR" sz="3200" dirty="0" err="1" smtClean="0">
                <a:solidFill>
                  <a:schemeClr val="tx1"/>
                </a:solidFill>
              </a:rPr>
              <a:t>width</a:t>
            </a:r>
            <a:r>
              <a:rPr lang="tr-TR" sz="3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tr-TR" sz="3200" dirty="0" err="1" smtClean="0">
                <a:solidFill>
                  <a:schemeClr val="tx1"/>
                </a:solidFill>
              </a:rPr>
              <a:t>The</a:t>
            </a:r>
            <a:r>
              <a:rPr lang="tr-TR" sz="3200" dirty="0" smtClean="0">
                <a:solidFill>
                  <a:schemeClr val="tx1"/>
                </a:solidFill>
              </a:rPr>
              <a:t> </a:t>
            </a:r>
            <a:r>
              <a:rPr lang="tr-TR" sz="3200" dirty="0" err="1" smtClean="0">
                <a:solidFill>
                  <a:schemeClr val="tx1"/>
                </a:solidFill>
              </a:rPr>
              <a:t>pulse-triggered</a:t>
            </a:r>
            <a:r>
              <a:rPr lang="tr-TR" sz="3200" dirty="0" smtClean="0">
                <a:solidFill>
                  <a:schemeClr val="tx1"/>
                </a:solidFill>
              </a:rPr>
              <a:t> </a:t>
            </a:r>
            <a:r>
              <a:rPr lang="tr-TR" sz="3200" dirty="0" err="1" smtClean="0">
                <a:solidFill>
                  <a:schemeClr val="tx1"/>
                </a:solidFill>
              </a:rPr>
              <a:t>flipflops</a:t>
            </a:r>
            <a:r>
              <a:rPr lang="tr-TR" sz="3200" dirty="0" smtClean="0">
                <a:solidFill>
                  <a:schemeClr val="tx1"/>
                </a:solidFill>
              </a:rPr>
              <a:t>: </a:t>
            </a:r>
            <a:r>
              <a:rPr lang="tr-TR" sz="3200" dirty="0" err="1" smtClean="0">
                <a:solidFill>
                  <a:schemeClr val="tx1"/>
                </a:solidFill>
              </a:rPr>
              <a:t>t</a:t>
            </a:r>
            <a:r>
              <a:rPr lang="tr-TR" sz="2900" dirty="0" err="1" smtClean="0">
                <a:solidFill>
                  <a:schemeClr val="tx1"/>
                </a:solidFill>
              </a:rPr>
              <a:t>s</a:t>
            </a:r>
            <a:r>
              <a:rPr lang="tr-TR" sz="3200" dirty="0" smtClean="0">
                <a:solidFill>
                  <a:schemeClr val="tx1"/>
                </a:solidFill>
              </a:rPr>
              <a:t> = </a:t>
            </a:r>
            <a:r>
              <a:rPr lang="tr-TR" sz="3200" dirty="0" err="1" smtClean="0">
                <a:solidFill>
                  <a:schemeClr val="tx1"/>
                </a:solidFill>
              </a:rPr>
              <a:t>t</a:t>
            </a:r>
            <a:r>
              <a:rPr lang="tr-TR" sz="2900" dirty="0" err="1" smtClean="0">
                <a:solidFill>
                  <a:schemeClr val="tx1"/>
                </a:solidFill>
              </a:rPr>
              <a:t>w</a:t>
            </a:r>
            <a:endParaRPr lang="tr-TR" sz="2900" dirty="0" smtClean="0">
              <a:solidFill>
                <a:schemeClr val="tx1"/>
              </a:solidFill>
            </a:endParaRPr>
          </a:p>
          <a:p>
            <a:r>
              <a:rPr lang="tr-TR" sz="3200" dirty="0" err="1" smtClean="0">
                <a:solidFill>
                  <a:schemeClr val="tx1"/>
                </a:solidFill>
              </a:rPr>
              <a:t>The</a:t>
            </a:r>
            <a:r>
              <a:rPr lang="tr-TR" sz="3200" dirty="0" smtClean="0">
                <a:solidFill>
                  <a:schemeClr val="tx1"/>
                </a:solidFill>
              </a:rPr>
              <a:t> </a:t>
            </a:r>
            <a:r>
              <a:rPr lang="tr-TR" sz="3200" dirty="0" err="1" smtClean="0">
                <a:solidFill>
                  <a:schemeClr val="tx1"/>
                </a:solidFill>
              </a:rPr>
              <a:t>edge-triggered</a:t>
            </a:r>
            <a:r>
              <a:rPr lang="tr-TR" sz="3200" dirty="0" smtClean="0">
                <a:solidFill>
                  <a:schemeClr val="tx1"/>
                </a:solidFill>
              </a:rPr>
              <a:t> </a:t>
            </a:r>
            <a:r>
              <a:rPr lang="tr-TR" sz="3200" dirty="0" err="1" smtClean="0">
                <a:solidFill>
                  <a:schemeClr val="tx1"/>
                </a:solidFill>
              </a:rPr>
              <a:t>flipflops</a:t>
            </a:r>
            <a:r>
              <a:rPr lang="tr-TR" sz="3200" dirty="0" smtClean="0">
                <a:solidFill>
                  <a:schemeClr val="tx1"/>
                </a:solidFill>
              </a:rPr>
              <a:t>: </a:t>
            </a:r>
            <a:r>
              <a:rPr lang="tr-TR" sz="3200" dirty="0" err="1" smtClean="0">
                <a:solidFill>
                  <a:schemeClr val="tx1"/>
                </a:solidFill>
              </a:rPr>
              <a:t>t</a:t>
            </a:r>
            <a:r>
              <a:rPr lang="tr-TR" sz="2900" dirty="0" err="1" smtClean="0">
                <a:solidFill>
                  <a:schemeClr val="tx1"/>
                </a:solidFill>
              </a:rPr>
              <a:t>s</a:t>
            </a:r>
            <a:r>
              <a:rPr lang="tr-TR" sz="2900" dirty="0" smtClean="0">
                <a:solidFill>
                  <a:schemeClr val="tx1"/>
                </a:solidFill>
              </a:rPr>
              <a:t> </a:t>
            </a:r>
            <a:r>
              <a:rPr lang="tr-TR" sz="3200" dirty="0" smtClean="0">
                <a:solidFill>
                  <a:schemeClr val="tx1"/>
                </a:solidFill>
              </a:rPr>
              <a:t>&lt; </a:t>
            </a:r>
            <a:r>
              <a:rPr lang="tr-TR" sz="3200" dirty="0" err="1" smtClean="0">
                <a:solidFill>
                  <a:schemeClr val="tx1"/>
                </a:solidFill>
              </a:rPr>
              <a:t>t</a:t>
            </a:r>
            <a:r>
              <a:rPr lang="tr-TR" sz="2900" dirty="0" err="1" smtClean="0">
                <a:solidFill>
                  <a:schemeClr val="tx1"/>
                </a:solidFill>
              </a:rPr>
              <a:t>w</a:t>
            </a:r>
            <a:endParaRPr lang="tr-TR" sz="2900" dirty="0" smtClean="0">
              <a:solidFill>
                <a:schemeClr val="tx1"/>
              </a:solidFill>
            </a:endParaRPr>
          </a:p>
          <a:p>
            <a:r>
              <a:rPr lang="tr-TR" sz="3200" b="1" i="1" dirty="0" err="1" smtClean="0">
                <a:solidFill>
                  <a:schemeClr val="tx1"/>
                </a:solidFill>
              </a:rPr>
              <a:t>The</a:t>
            </a:r>
            <a:r>
              <a:rPr lang="tr-TR" sz="3200" b="1" i="1" dirty="0" smtClean="0">
                <a:solidFill>
                  <a:schemeClr val="tx1"/>
                </a:solidFill>
              </a:rPr>
              <a:t> </a:t>
            </a:r>
            <a:r>
              <a:rPr lang="tr-TR" sz="3200" b="1" i="1" dirty="0" err="1" smtClean="0">
                <a:solidFill>
                  <a:schemeClr val="tx1"/>
                </a:solidFill>
              </a:rPr>
              <a:t>edge</a:t>
            </a:r>
            <a:r>
              <a:rPr lang="tr-TR" sz="3200" b="1" i="1" dirty="0" smtClean="0">
                <a:solidFill>
                  <a:schemeClr val="tx1"/>
                </a:solidFill>
              </a:rPr>
              <a:t> - </a:t>
            </a:r>
            <a:r>
              <a:rPr lang="tr-TR" sz="3200" b="1" i="1" dirty="0" err="1" smtClean="0">
                <a:solidFill>
                  <a:schemeClr val="tx1"/>
                </a:solidFill>
              </a:rPr>
              <a:t>triggered</a:t>
            </a:r>
            <a:r>
              <a:rPr lang="tr-TR" sz="3200" b="1" i="1" dirty="0" smtClean="0">
                <a:solidFill>
                  <a:schemeClr val="tx1"/>
                </a:solidFill>
              </a:rPr>
              <a:t> </a:t>
            </a:r>
            <a:r>
              <a:rPr lang="tr-TR" sz="3200" b="1" i="1" dirty="0" err="1" smtClean="0">
                <a:solidFill>
                  <a:schemeClr val="tx1"/>
                </a:solidFill>
              </a:rPr>
              <a:t>flip</a:t>
            </a:r>
            <a:r>
              <a:rPr lang="tr-TR" sz="3200" b="1" i="1" dirty="0" smtClean="0">
                <a:solidFill>
                  <a:schemeClr val="tx1"/>
                </a:solidFill>
              </a:rPr>
              <a:t> </a:t>
            </a:r>
            <a:r>
              <a:rPr lang="tr-TR" sz="3200" b="1" i="1" dirty="0" err="1" smtClean="0">
                <a:solidFill>
                  <a:schemeClr val="tx1"/>
                </a:solidFill>
              </a:rPr>
              <a:t>flops</a:t>
            </a:r>
            <a:r>
              <a:rPr lang="tr-TR" sz="3200" b="1" i="1" dirty="0" smtClean="0">
                <a:solidFill>
                  <a:schemeClr val="tx1"/>
                </a:solidFill>
              </a:rPr>
              <a:t> </a:t>
            </a:r>
            <a:r>
              <a:rPr lang="tr-TR" sz="3200" b="1" i="1" dirty="0" err="1" smtClean="0">
                <a:solidFill>
                  <a:schemeClr val="tx1"/>
                </a:solidFill>
              </a:rPr>
              <a:t>tend</a:t>
            </a:r>
            <a:r>
              <a:rPr lang="tr-TR" sz="3200" b="1" i="1" dirty="0" smtClean="0">
                <a:solidFill>
                  <a:schemeClr val="tx1"/>
                </a:solidFill>
              </a:rPr>
              <a:t> </a:t>
            </a:r>
            <a:r>
              <a:rPr lang="tr-TR" sz="3200" b="1" i="1" dirty="0" err="1" smtClean="0">
                <a:solidFill>
                  <a:schemeClr val="tx1"/>
                </a:solidFill>
              </a:rPr>
              <a:t>to</a:t>
            </a:r>
            <a:r>
              <a:rPr lang="tr-TR" sz="3200" b="1" i="1" dirty="0" smtClean="0">
                <a:solidFill>
                  <a:schemeClr val="tx1"/>
                </a:solidFill>
              </a:rPr>
              <a:t> be </a:t>
            </a:r>
            <a:r>
              <a:rPr lang="tr-TR" sz="3200" b="1" i="1" dirty="0" err="1" smtClean="0">
                <a:solidFill>
                  <a:schemeClr val="tx1"/>
                </a:solidFill>
              </a:rPr>
              <a:t>provide</a:t>
            </a:r>
            <a:r>
              <a:rPr lang="tr-TR" sz="3200" b="1" i="1" dirty="0" smtClean="0">
                <a:solidFill>
                  <a:schemeClr val="tx1"/>
                </a:solidFill>
              </a:rPr>
              <a:t> </a:t>
            </a:r>
            <a:r>
              <a:rPr lang="tr-TR" sz="3200" b="1" i="1" dirty="0" err="1" smtClean="0">
                <a:solidFill>
                  <a:schemeClr val="tx1"/>
                </a:solidFill>
              </a:rPr>
              <a:t>faster</a:t>
            </a:r>
            <a:r>
              <a:rPr lang="tr-TR" sz="3200" b="1" i="1" dirty="0" smtClean="0">
                <a:solidFill>
                  <a:schemeClr val="tx1"/>
                </a:solidFill>
              </a:rPr>
              <a:t> </a:t>
            </a:r>
            <a:r>
              <a:rPr lang="tr-TR" sz="3200" b="1" i="1" dirty="0" err="1" smtClean="0">
                <a:solidFill>
                  <a:schemeClr val="tx1"/>
                </a:solidFill>
              </a:rPr>
              <a:t>design</a:t>
            </a:r>
            <a:r>
              <a:rPr lang="tr-TR" sz="3200" b="1" i="1" dirty="0" smtClean="0">
                <a:solidFill>
                  <a:schemeClr val="tx1"/>
                </a:solidFill>
              </a:rPr>
              <a:t>.(D </a:t>
            </a:r>
            <a:r>
              <a:rPr lang="tr-TR" sz="3200" b="1" i="1" dirty="0" err="1" smtClean="0">
                <a:solidFill>
                  <a:schemeClr val="tx1"/>
                </a:solidFill>
              </a:rPr>
              <a:t>flipflops</a:t>
            </a:r>
            <a:r>
              <a:rPr lang="tr-TR" sz="3200" b="1" i="1" dirty="0" smtClean="0">
                <a:solidFill>
                  <a:schemeClr val="tx1"/>
                </a:solidFill>
              </a:rPr>
              <a:t>)</a:t>
            </a:r>
          </a:p>
          <a:p>
            <a:endParaRPr lang="tr-TR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87" y="3880563"/>
            <a:ext cx="5294396" cy="29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0560"/>
          </a:xfrm>
        </p:spPr>
        <p:txBody>
          <a:bodyPr/>
          <a:lstStyle/>
          <a:p>
            <a:r>
              <a:rPr lang="tr-TR" i="1" dirty="0" err="1" smtClean="0">
                <a:solidFill>
                  <a:schemeClr val="accent1">
                    <a:lumMod val="50000"/>
                  </a:schemeClr>
                </a:solidFill>
              </a:rPr>
              <a:t>Half</a:t>
            </a:r>
            <a:r>
              <a:rPr lang="tr-TR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i="1" dirty="0" err="1" smtClean="0">
                <a:solidFill>
                  <a:schemeClr val="accent1">
                    <a:lumMod val="50000"/>
                  </a:schemeClr>
                </a:solidFill>
              </a:rPr>
              <a:t>Adder</a:t>
            </a:r>
            <a:r>
              <a:rPr lang="tr-TR" i="1" dirty="0" smtClean="0">
                <a:solidFill>
                  <a:schemeClr val="accent1">
                    <a:lumMod val="50000"/>
                  </a:schemeClr>
                </a:solidFill>
              </a:rPr>
              <a:t> – Full </a:t>
            </a:r>
            <a:r>
              <a:rPr lang="tr-TR" i="1" dirty="0" err="1" smtClean="0">
                <a:solidFill>
                  <a:schemeClr val="accent1">
                    <a:lumMod val="50000"/>
                  </a:schemeClr>
                </a:solidFill>
              </a:rPr>
              <a:t>Adder</a:t>
            </a:r>
            <a:endParaRPr lang="tr-TR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18456"/>
            <a:ext cx="2897221" cy="2845374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45485" y="1690688"/>
            <a:ext cx="4419600" cy="3873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706" y="1690688"/>
            <a:ext cx="2887494" cy="436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1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06909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9788" y="1058593"/>
            <a:ext cx="5157787" cy="823912"/>
          </a:xfrm>
        </p:spPr>
        <p:txBody>
          <a:bodyPr/>
          <a:lstStyle/>
          <a:p>
            <a:r>
              <a:rPr lang="tr-TR" b="0" i="1" dirty="0" err="1">
                <a:solidFill>
                  <a:schemeClr val="accent1">
                    <a:lumMod val="50000"/>
                  </a:schemeClr>
                </a:solidFill>
              </a:rPr>
              <a:t>Half</a:t>
            </a:r>
            <a:r>
              <a:rPr lang="tr-TR" b="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b="0" i="1" dirty="0" err="1">
                <a:solidFill>
                  <a:schemeClr val="accent1">
                    <a:lumMod val="50000"/>
                  </a:schemeClr>
                </a:solidFill>
              </a:rPr>
              <a:t>Adder</a:t>
            </a:r>
            <a:r>
              <a:rPr lang="tr-TR" b="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b="0" i="1" dirty="0" err="1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tr-TR" b="0" i="1" dirty="0">
                <a:solidFill>
                  <a:schemeClr val="accent1">
                    <a:lumMod val="50000"/>
                  </a:schemeClr>
                </a:solidFill>
              </a:rPr>
              <a:t> Full </a:t>
            </a:r>
            <a:r>
              <a:rPr lang="tr-TR" b="0" i="1" dirty="0" err="1">
                <a:solidFill>
                  <a:schemeClr val="accent1">
                    <a:lumMod val="50000"/>
                  </a:schemeClr>
                </a:solidFill>
              </a:rPr>
              <a:t>Adder</a:t>
            </a:r>
            <a:endParaRPr lang="tr-TR" b="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373549"/>
            <a:ext cx="5157787" cy="3501957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2200" y="1058593"/>
            <a:ext cx="5183188" cy="823912"/>
          </a:xfrm>
        </p:spPr>
        <p:txBody>
          <a:bodyPr/>
          <a:lstStyle/>
          <a:p>
            <a:r>
              <a:rPr lang="tr-TR" b="0" i="1" dirty="0">
                <a:solidFill>
                  <a:schemeClr val="accent1">
                    <a:lumMod val="50000"/>
                  </a:schemeClr>
                </a:solidFill>
              </a:rPr>
              <a:t>Full </a:t>
            </a:r>
            <a:r>
              <a:rPr lang="tr-TR" b="0" i="1" dirty="0" err="1">
                <a:solidFill>
                  <a:schemeClr val="accent1">
                    <a:lumMod val="50000"/>
                  </a:schemeClr>
                </a:solidFill>
              </a:rPr>
              <a:t>Adder</a:t>
            </a:r>
            <a:r>
              <a:rPr lang="tr-TR" b="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b="0" i="1" dirty="0" err="1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tr-TR" b="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b="0" i="1" dirty="0" err="1">
                <a:solidFill>
                  <a:schemeClr val="accent1">
                    <a:lumMod val="50000"/>
                  </a:schemeClr>
                </a:solidFill>
              </a:rPr>
              <a:t>Ripple</a:t>
            </a:r>
            <a:r>
              <a:rPr lang="tr-TR" b="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b="0" i="1" dirty="0" err="1">
                <a:solidFill>
                  <a:schemeClr val="accent1">
                    <a:lumMod val="50000"/>
                  </a:schemeClr>
                </a:solidFill>
              </a:rPr>
              <a:t>Carry</a:t>
            </a:r>
            <a:r>
              <a:rPr lang="tr-TR" b="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b="0" i="1" dirty="0" err="1">
                <a:solidFill>
                  <a:schemeClr val="accent1">
                    <a:lumMod val="50000"/>
                  </a:schemeClr>
                </a:solidFill>
              </a:rPr>
              <a:t>Adder</a:t>
            </a:r>
            <a:endParaRPr lang="tr-TR" b="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373550"/>
            <a:ext cx="5183188" cy="35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86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641"/>
          </a:xfrm>
        </p:spPr>
        <p:txBody>
          <a:bodyPr>
            <a:normAutofit fontScale="90000"/>
          </a:bodyPr>
          <a:lstStyle/>
          <a:p>
            <a:r>
              <a:rPr lang="tr-TR" i="1" dirty="0" err="1" smtClean="0">
                <a:solidFill>
                  <a:schemeClr val="accent1">
                    <a:lumMod val="50000"/>
                  </a:schemeClr>
                </a:solidFill>
              </a:rPr>
              <a:t>Question</a:t>
            </a:r>
            <a:r>
              <a:rPr lang="tr-TR" i="1" dirty="0" smtClean="0">
                <a:solidFill>
                  <a:schemeClr val="accent1">
                    <a:lumMod val="50000"/>
                  </a:schemeClr>
                </a:solidFill>
              </a:rPr>
              <a:t> 4</a:t>
            </a:r>
            <a:endParaRPr lang="tr-T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1167319"/>
            <a:ext cx="6691009" cy="519457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29513" y="1167320"/>
            <a:ext cx="4163134" cy="538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0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i="1" dirty="0" err="1" smtClean="0">
                <a:solidFill>
                  <a:schemeClr val="accent1">
                    <a:lumMod val="50000"/>
                  </a:schemeClr>
                </a:solidFill>
              </a:rPr>
              <a:t>Answer</a:t>
            </a:r>
            <a:r>
              <a:rPr lang="tr-TR" i="1" dirty="0" smtClean="0">
                <a:solidFill>
                  <a:schemeClr val="accent1">
                    <a:lumMod val="50000"/>
                  </a:schemeClr>
                </a:solidFill>
              </a:rPr>
              <a:t> 4</a:t>
            </a:r>
            <a:endParaRPr lang="tr-TR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0515600" cy="319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7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 smtClean="0">
                <a:solidFill>
                  <a:schemeClr val="accent5">
                    <a:lumMod val="75000"/>
                  </a:schemeClr>
                </a:solidFill>
              </a:rPr>
              <a:t>How </a:t>
            </a:r>
            <a:r>
              <a:rPr lang="tr-TR" i="1" dirty="0" err="1">
                <a:solidFill>
                  <a:schemeClr val="accent5">
                    <a:lumMod val="75000"/>
                  </a:schemeClr>
                </a:solidFill>
              </a:rPr>
              <a:t>W</a:t>
            </a:r>
            <a:r>
              <a:rPr lang="tr-TR" i="1" dirty="0" err="1" smtClean="0">
                <a:solidFill>
                  <a:schemeClr val="accent5">
                    <a:lumMod val="75000"/>
                  </a:schemeClr>
                </a:solidFill>
              </a:rPr>
              <a:t>ould</a:t>
            </a:r>
            <a:r>
              <a:rPr lang="tr-TR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i="1" dirty="0" err="1" smtClean="0">
                <a:solidFill>
                  <a:schemeClr val="accent5">
                    <a:lumMod val="75000"/>
                  </a:schemeClr>
                </a:solidFill>
              </a:rPr>
              <a:t>It</a:t>
            </a:r>
            <a:r>
              <a:rPr lang="tr-TR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i="1" dirty="0" err="1" smtClean="0">
                <a:solidFill>
                  <a:schemeClr val="accent5">
                    <a:lumMod val="75000"/>
                  </a:schemeClr>
                </a:solidFill>
              </a:rPr>
              <a:t>Behave</a:t>
            </a:r>
            <a:r>
              <a:rPr lang="tr-TR" i="1" dirty="0" smtClean="0">
                <a:solidFill>
                  <a:schemeClr val="accent5">
                    <a:lumMod val="75000"/>
                  </a:schemeClr>
                </a:solidFill>
              </a:rPr>
              <a:t>? D </a:t>
            </a:r>
            <a:r>
              <a:rPr lang="tr-TR" i="1" dirty="0" err="1" smtClean="0">
                <a:solidFill>
                  <a:schemeClr val="accent5">
                    <a:lumMod val="75000"/>
                  </a:schemeClr>
                </a:solidFill>
              </a:rPr>
              <a:t>Flip</a:t>
            </a:r>
            <a:r>
              <a:rPr lang="tr-TR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i="1" dirty="0" err="1" smtClean="0">
                <a:solidFill>
                  <a:schemeClr val="accent5">
                    <a:lumMod val="75000"/>
                  </a:schemeClr>
                </a:solidFill>
              </a:rPr>
              <a:t>Flops</a:t>
            </a:r>
            <a:endParaRPr lang="tr-TR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 smtClean="0"/>
              <a:t>Positive </a:t>
            </a:r>
            <a:r>
              <a:rPr lang="tr-TR" dirty="0" err="1" smtClean="0"/>
              <a:t>edge</a:t>
            </a:r>
            <a:r>
              <a:rPr lang="tr-TR" dirty="0" smtClean="0"/>
              <a:t> D</a:t>
            </a:r>
          </a:p>
          <a:p>
            <a:r>
              <a:rPr lang="tr-TR" dirty="0" err="1" smtClean="0"/>
              <a:t>Activehigh</a:t>
            </a:r>
            <a:r>
              <a:rPr lang="tr-TR" dirty="0" smtClean="0"/>
              <a:t> D </a:t>
            </a:r>
            <a:r>
              <a:rPr lang="tr-TR" dirty="0" err="1" smtClean="0"/>
              <a:t>lach</a:t>
            </a:r>
            <a:r>
              <a:rPr lang="tr-TR" dirty="0" smtClean="0"/>
              <a:t>?</a:t>
            </a:r>
          </a:p>
          <a:p>
            <a:r>
              <a:rPr lang="tr-TR" dirty="0" err="1" smtClean="0"/>
              <a:t>Negative</a:t>
            </a:r>
            <a:r>
              <a:rPr lang="tr-TR" dirty="0" smtClean="0"/>
              <a:t> </a:t>
            </a:r>
            <a:r>
              <a:rPr lang="tr-TR" dirty="0" err="1" smtClean="0"/>
              <a:t>edge</a:t>
            </a:r>
            <a:r>
              <a:rPr lang="tr-TR" dirty="0" smtClean="0"/>
              <a:t> D</a:t>
            </a:r>
          </a:p>
          <a:p>
            <a:r>
              <a:rPr lang="tr-TR" dirty="0" smtClean="0"/>
              <a:t>Active </a:t>
            </a:r>
            <a:r>
              <a:rPr lang="tr-TR" dirty="0" err="1" smtClean="0"/>
              <a:t>low</a:t>
            </a:r>
            <a:r>
              <a:rPr lang="tr-TR" dirty="0" smtClean="0"/>
              <a:t> D  </a:t>
            </a:r>
            <a:r>
              <a:rPr lang="tr-TR" dirty="0" err="1" smtClean="0"/>
              <a:t>latch</a:t>
            </a:r>
            <a:r>
              <a:rPr lang="tr-TR" dirty="0" smtClean="0"/>
              <a:t>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8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941" y="1825625"/>
            <a:ext cx="5030118" cy="381501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72660" y="6231282"/>
            <a:ext cx="31806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000" dirty="0" smtClean="0">
                <a:hlinkClick r:id="rId3"/>
              </a:rPr>
              <a:t>http://www.learnabout-electronics.org/Digital/dig53.php</a:t>
            </a:r>
            <a:endParaRPr lang="tr-TR" sz="1000" dirty="0" smtClean="0"/>
          </a:p>
          <a:p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35127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86190" y="694943"/>
            <a:ext cx="4831814" cy="54990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9634"/>
          </a:xfrm>
        </p:spPr>
        <p:txBody>
          <a:bodyPr>
            <a:normAutofit fontScale="90000"/>
          </a:bodyPr>
          <a:lstStyle/>
          <a:p>
            <a:r>
              <a:rPr lang="tr-TR" i="1" dirty="0" err="1" smtClean="0">
                <a:solidFill>
                  <a:schemeClr val="accent5">
                    <a:lumMod val="75000"/>
                  </a:schemeClr>
                </a:solidFill>
              </a:rPr>
              <a:t>Edge-Triggered</a:t>
            </a:r>
            <a:r>
              <a:rPr lang="tr-TR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i="1" dirty="0" err="1" smtClean="0">
                <a:solidFill>
                  <a:schemeClr val="accent5">
                    <a:lumMod val="75000"/>
                  </a:schemeClr>
                </a:solidFill>
              </a:rPr>
              <a:t>Flip</a:t>
            </a:r>
            <a:r>
              <a:rPr lang="tr-TR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i="1" dirty="0" err="1" smtClean="0">
                <a:solidFill>
                  <a:schemeClr val="accent5">
                    <a:lumMod val="75000"/>
                  </a:schemeClr>
                </a:solidFill>
              </a:rPr>
              <a:t>Flops</a:t>
            </a:r>
            <a:endParaRPr lang="tr-TR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1076" y="1213944"/>
            <a:ext cx="6190910" cy="6373629"/>
          </a:xfrm>
        </p:spPr>
        <p:txBody>
          <a:bodyPr>
            <a:normAutofit fontScale="77500" lnSpcReduction="20000"/>
          </a:bodyPr>
          <a:lstStyle/>
          <a:p>
            <a:r>
              <a:rPr lang="en-US" sz="4400" b="1" dirty="0" smtClean="0"/>
              <a:t>At the positive going edges of clock pulses a and b, the D input is high so Q is also high.</a:t>
            </a:r>
          </a:p>
          <a:p>
            <a:r>
              <a:rPr lang="en-US" sz="4400" b="1" dirty="0" smtClean="0"/>
              <a:t>Just before pulse c the D input goes low, so at the positive going edge of pulse c, Q goes low.</a:t>
            </a:r>
          </a:p>
          <a:p>
            <a:r>
              <a:rPr lang="en-US" sz="4400" b="1" dirty="0" smtClean="0"/>
              <a:t>Between pulses c and d the asynchronous S input goes low and immediately sets Q high.</a:t>
            </a:r>
          </a:p>
          <a:p>
            <a:r>
              <a:rPr lang="en-US" sz="4400" b="1" dirty="0" smtClean="0"/>
              <a:t>The flip-flop then ignores pulse d while S is low, but as S returns high, and D has also returned to its high state before pulse e, Q remains high during pulse e.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8334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186" y="578212"/>
            <a:ext cx="4831814" cy="54990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77993"/>
          </a:xfrm>
        </p:spPr>
        <p:txBody>
          <a:bodyPr/>
          <a:lstStyle/>
          <a:p>
            <a:r>
              <a:rPr lang="tr-TR" i="1" dirty="0" err="1">
                <a:solidFill>
                  <a:schemeClr val="accent5">
                    <a:lumMod val="75000"/>
                  </a:schemeClr>
                </a:solidFill>
              </a:rPr>
              <a:t>Edge-Triggered</a:t>
            </a:r>
            <a:r>
              <a:rPr lang="tr-TR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i="1" dirty="0" err="1">
                <a:solidFill>
                  <a:schemeClr val="accent5">
                    <a:lumMod val="75000"/>
                  </a:schemeClr>
                </a:solidFill>
              </a:rPr>
              <a:t>Flip</a:t>
            </a:r>
            <a:r>
              <a:rPr lang="tr-TR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i="1" dirty="0" err="1" smtClean="0">
                <a:solidFill>
                  <a:schemeClr val="accent5">
                    <a:lumMod val="75000"/>
                  </a:schemeClr>
                </a:solidFill>
              </a:rPr>
              <a:t>Flops</a:t>
            </a:r>
            <a:r>
              <a:rPr lang="tr-TR" i="1" dirty="0" smtClean="0">
                <a:solidFill>
                  <a:schemeClr val="accent5">
                    <a:lumMod val="75000"/>
                  </a:schemeClr>
                </a:solidFill>
              </a:rPr>
              <a:t> (</a:t>
            </a:r>
            <a:r>
              <a:rPr lang="tr-TR" i="1" dirty="0" err="1" smtClean="0">
                <a:solidFill>
                  <a:schemeClr val="accent5">
                    <a:lumMod val="75000"/>
                  </a:schemeClr>
                </a:solidFill>
              </a:rPr>
              <a:t>Cont</a:t>
            </a:r>
            <a:r>
              <a:rPr lang="tr-TR" i="1" dirty="0" smtClean="0">
                <a:solidFill>
                  <a:schemeClr val="accent5">
                    <a:lumMod val="75000"/>
                  </a:schemeClr>
                </a:solidFill>
              </a:rPr>
              <a:t>.)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018" y="1264596"/>
            <a:ext cx="6634264" cy="559340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At the positive going edge of pulse h, the low level of input D remains, keeping Q low, but between pulses h and </a:t>
            </a:r>
            <a:r>
              <a:rPr lang="en-US" b="1" dirty="0" err="1"/>
              <a:t>i</a:t>
            </a:r>
            <a:r>
              <a:rPr lang="en-US" b="1" dirty="0"/>
              <a:t>, the S input goes low, overriding any action of D and immediately making Q high.</a:t>
            </a:r>
          </a:p>
          <a:p>
            <a:r>
              <a:rPr lang="en-US" b="1" dirty="0"/>
              <a:t>D is still high at the positive going edge of pulse f, and because the flip-flop is positive edge triggered, the change in the logic level of D during pulse f is ignored until the positive going edge of pulse g, which resets Q to its low level.</a:t>
            </a:r>
          </a:p>
          <a:p>
            <a:r>
              <a:rPr lang="en-US" b="1" dirty="0"/>
              <a:t>Clock pulse </a:t>
            </a:r>
            <a:r>
              <a:rPr lang="en-US" b="1" dirty="0" err="1"/>
              <a:t>i</a:t>
            </a:r>
            <a:r>
              <a:rPr lang="en-US" b="1" dirty="0"/>
              <a:t> is again ignored, due to S being in its active low state and Q remains high, under the control of S until just before pulse j. At the positive going edge of pulse j, input D regains control, but as D is high and Q is already high, no change in output Q occurs.</a:t>
            </a:r>
          </a:p>
          <a:p>
            <a:r>
              <a:rPr lang="en-US" b="1" dirty="0"/>
              <a:t>Finally, just before pulse k, the asynchronous reset input (R) goes low and resets Q to its low level (logic 0), which again causes the D input to be ignored.</a:t>
            </a:r>
            <a:endParaRPr lang="tr-TR" b="1" dirty="0"/>
          </a:p>
          <a:p>
            <a:pPr marL="0" indent="0">
              <a:buNone/>
            </a:pPr>
            <a:endParaRPr lang="tr-TR" sz="1800" dirty="0"/>
          </a:p>
          <a:p>
            <a:r>
              <a:rPr lang="tr-TR" sz="1800" dirty="0">
                <a:hlinkClick r:id="rId3"/>
              </a:rPr>
              <a:t>http://www.learnabout-electronics.org/Digital/dig53.php</a:t>
            </a:r>
            <a:endParaRPr lang="tr-TR" sz="18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929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5240" cy="626760"/>
          </a:xfrm>
        </p:spPr>
        <p:txBody>
          <a:bodyPr>
            <a:normAutofit fontScale="90000"/>
          </a:bodyPr>
          <a:lstStyle/>
          <a:p>
            <a:pPr lvl="0"/>
            <a:r>
              <a:rPr lang="tr-TR" b="1" i="1"/>
              <a:t>Flip-Flop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55" y="1134995"/>
            <a:ext cx="11353919" cy="511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2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5240" cy="587880"/>
          </a:xfrm>
        </p:spPr>
        <p:txBody>
          <a:bodyPr>
            <a:normAutofit fontScale="90000"/>
          </a:bodyPr>
          <a:lstStyle/>
          <a:p>
            <a:pPr lvl="0"/>
            <a:r>
              <a:rPr lang="tr-TR" b="1" i="1"/>
              <a:t>Priority Encoder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26799" y="1311478"/>
            <a:ext cx="5995941" cy="4865042"/>
          </a:xfrm>
        </p:spPr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tr-TR" sz="2800" dirty="0"/>
              <a:t>A </a:t>
            </a:r>
            <a:r>
              <a:rPr lang="tr-TR" sz="2800" dirty="0" err="1"/>
              <a:t>priority</a:t>
            </a:r>
            <a:r>
              <a:rPr lang="tr-TR" sz="2800" dirty="0"/>
              <a:t> </a:t>
            </a:r>
            <a:r>
              <a:rPr lang="tr-TR" sz="2800" dirty="0" err="1"/>
              <a:t>encoder</a:t>
            </a:r>
            <a:r>
              <a:rPr lang="tr-TR" sz="2800" dirty="0"/>
              <a:t> is a </a:t>
            </a:r>
            <a:r>
              <a:rPr lang="tr-TR" sz="2800" dirty="0" err="1"/>
              <a:t>combinational</a:t>
            </a:r>
            <a:r>
              <a:rPr lang="tr-TR" sz="2800" dirty="0"/>
              <a:t> </a:t>
            </a:r>
            <a:r>
              <a:rPr lang="tr-TR" sz="2800" dirty="0" err="1"/>
              <a:t>circuit</a:t>
            </a:r>
            <a:r>
              <a:rPr lang="tr-TR" sz="2800" dirty="0"/>
              <a:t> </a:t>
            </a:r>
            <a:r>
              <a:rPr lang="tr-TR" sz="2800" dirty="0" err="1"/>
              <a:t>that</a:t>
            </a:r>
            <a:r>
              <a:rPr lang="tr-TR" sz="2800" dirty="0"/>
              <a:t> </a:t>
            </a:r>
            <a:r>
              <a:rPr lang="tr-TR" sz="2800" dirty="0" err="1"/>
              <a:t>implements</a:t>
            </a:r>
            <a:r>
              <a:rPr lang="tr-TR" sz="2800" dirty="0"/>
              <a:t> a </a:t>
            </a:r>
            <a:r>
              <a:rPr lang="tr-TR" sz="2800" dirty="0" err="1"/>
              <a:t>priority</a:t>
            </a:r>
            <a:r>
              <a:rPr lang="tr-TR" sz="2800" dirty="0"/>
              <a:t> </a:t>
            </a:r>
            <a:r>
              <a:rPr lang="tr-TR" sz="2800" dirty="0" err="1"/>
              <a:t>function</a:t>
            </a:r>
            <a:r>
              <a:rPr lang="tr-TR" sz="2800" dirty="0"/>
              <a:t>.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operation</a:t>
            </a:r>
            <a:r>
              <a:rPr lang="tr-TR" sz="2800" dirty="0"/>
              <a:t> of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priority</a:t>
            </a:r>
            <a:r>
              <a:rPr lang="tr-TR" sz="2800" dirty="0"/>
              <a:t> </a:t>
            </a:r>
            <a:r>
              <a:rPr lang="tr-TR" sz="2800" dirty="0" err="1"/>
              <a:t>encoder</a:t>
            </a:r>
            <a:r>
              <a:rPr lang="tr-TR" sz="2800" dirty="0"/>
              <a:t> is </a:t>
            </a:r>
            <a:r>
              <a:rPr lang="tr-TR" sz="2800" dirty="0" err="1"/>
              <a:t>such</a:t>
            </a:r>
            <a:r>
              <a:rPr lang="tr-TR" sz="2800" dirty="0"/>
              <a:t> </a:t>
            </a:r>
            <a:r>
              <a:rPr lang="tr-TR" sz="2800" dirty="0" err="1"/>
              <a:t>that</a:t>
            </a:r>
            <a:r>
              <a:rPr lang="tr-TR" sz="2800" dirty="0"/>
              <a:t> </a:t>
            </a:r>
            <a:r>
              <a:rPr lang="tr-TR" sz="2800" dirty="0" err="1"/>
              <a:t>if</a:t>
            </a:r>
            <a:r>
              <a:rPr lang="tr-TR" sz="2800" dirty="0"/>
              <a:t> </a:t>
            </a:r>
            <a:r>
              <a:rPr lang="tr-TR" sz="2800" dirty="0" err="1"/>
              <a:t>two</a:t>
            </a:r>
            <a:r>
              <a:rPr lang="tr-TR" sz="2800" dirty="0"/>
              <a:t> </a:t>
            </a:r>
            <a:r>
              <a:rPr lang="tr-TR" sz="2800" dirty="0" err="1"/>
              <a:t>or</a:t>
            </a:r>
            <a:r>
              <a:rPr lang="tr-TR" sz="2800" dirty="0"/>
              <a:t> </a:t>
            </a:r>
            <a:r>
              <a:rPr lang="tr-TR" sz="2800" dirty="0" err="1"/>
              <a:t>more</a:t>
            </a:r>
            <a:r>
              <a:rPr lang="tr-TR" sz="2800" dirty="0"/>
              <a:t> </a:t>
            </a:r>
            <a:r>
              <a:rPr lang="tr-TR" sz="2800" dirty="0" err="1"/>
              <a:t>inputs</a:t>
            </a:r>
            <a:r>
              <a:rPr lang="tr-TR" sz="2800" dirty="0"/>
              <a:t> </a:t>
            </a:r>
            <a:r>
              <a:rPr lang="tr-TR" sz="2800" dirty="0" err="1"/>
              <a:t>are</a:t>
            </a:r>
            <a:r>
              <a:rPr lang="tr-TR" sz="2800" dirty="0"/>
              <a:t> </a:t>
            </a:r>
            <a:r>
              <a:rPr lang="tr-TR" sz="2800" dirty="0" err="1"/>
              <a:t>equal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1 at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same</a:t>
            </a:r>
            <a:r>
              <a:rPr lang="tr-TR" sz="2800" dirty="0"/>
              <a:t> time,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input</a:t>
            </a:r>
            <a:r>
              <a:rPr lang="tr-TR" sz="2800" dirty="0"/>
              <a:t> </a:t>
            </a:r>
            <a:r>
              <a:rPr lang="tr-TR" sz="2800" dirty="0" err="1"/>
              <a:t>having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highest</a:t>
            </a:r>
            <a:r>
              <a:rPr lang="tr-TR" sz="2800" dirty="0"/>
              <a:t> </a:t>
            </a:r>
            <a:r>
              <a:rPr lang="tr-TR" sz="2800" dirty="0" err="1"/>
              <a:t>priority</a:t>
            </a:r>
            <a:r>
              <a:rPr lang="tr-TR" sz="2800" dirty="0"/>
              <a:t> </a:t>
            </a:r>
            <a:r>
              <a:rPr lang="tr-TR" sz="2800" dirty="0" err="1"/>
              <a:t>takes</a:t>
            </a:r>
            <a:r>
              <a:rPr lang="tr-TR" sz="2800" dirty="0"/>
              <a:t> </a:t>
            </a:r>
            <a:r>
              <a:rPr lang="tr-TR" sz="2800" dirty="0" err="1"/>
              <a:t>precedence</a:t>
            </a:r>
            <a:r>
              <a:rPr lang="tr-TR" sz="28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750" y="1311478"/>
            <a:ext cx="5130579" cy="383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95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5240" cy="276480"/>
          </a:xfrm>
        </p:spPr>
        <p:txBody>
          <a:bodyPr>
            <a:normAutofit fontScale="90000"/>
          </a:bodyPr>
          <a:lstStyle/>
          <a:p>
            <a:pPr lvl="0"/>
            <a:endParaRPr lang="tr-TR" sz="1800">
              <a:latin typeface="Calibri" pitchFamily="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0" y="963180"/>
            <a:ext cx="7068741" cy="4406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821" y="1963670"/>
            <a:ext cx="3976161" cy="202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54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5240" cy="743400"/>
          </a:xfrm>
        </p:spPr>
        <p:txBody>
          <a:bodyPr/>
          <a:lstStyle/>
          <a:p>
            <a:pPr lvl="0"/>
            <a:r>
              <a:rPr lang="tr-TR" b="1" i="1"/>
              <a:t>How to Convert Flip-Flops to Each Other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838080" y="1108800"/>
            <a:ext cx="10515240" cy="5067720"/>
          </a:xfrm>
        </p:spPr>
        <p:txBody>
          <a:bodyPr/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tr-TR"/>
              <a:t>Convert D  Flip-Flop to T Flip-Flop Add  EX-OR</a:t>
            </a:r>
          </a:p>
          <a:p>
            <a:pPr lvl="0">
              <a:spcBef>
                <a:spcPts val="1001"/>
              </a:spcBef>
              <a:buNone/>
            </a:pPr>
            <a:endParaRPr lang="tr-TR"/>
          </a:p>
          <a:p>
            <a:pPr lvl="0">
              <a:spcBef>
                <a:spcPts val="1001"/>
              </a:spcBef>
              <a:buNone/>
            </a:pPr>
            <a:endParaRPr lang="tr-TR"/>
          </a:p>
          <a:p>
            <a:pPr lvl="0">
              <a:spcBef>
                <a:spcPts val="1001"/>
              </a:spcBef>
              <a:buNone/>
            </a:pPr>
            <a:endParaRPr lang="tr-TR"/>
          </a:p>
          <a:p>
            <a:pPr lvl="0">
              <a:spcBef>
                <a:spcPts val="1001"/>
              </a:spcBef>
              <a:buNone/>
            </a:pPr>
            <a:endParaRPr lang="tr-TR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2042639" y="1852919"/>
            <a:ext cx="6342120" cy="321552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141408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541</Words>
  <Application>Microsoft Office PowerPoint</Application>
  <PresentationFormat>Widescreen</PresentationFormat>
  <Paragraphs>58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Retrospect</vt:lpstr>
      <vt:lpstr>CMPE 321</vt:lpstr>
      <vt:lpstr>Flip Flop Timing</vt:lpstr>
      <vt:lpstr>How Would It Behave? D Flip Flops</vt:lpstr>
      <vt:lpstr>Edge-Triggered Flip Flops</vt:lpstr>
      <vt:lpstr>Edge-Triggered Flip Flops (Cont.)</vt:lpstr>
      <vt:lpstr>Flip-Flop Types</vt:lpstr>
      <vt:lpstr>Priority Encoder</vt:lpstr>
      <vt:lpstr>PowerPoint Presentation</vt:lpstr>
      <vt:lpstr>How to Convert Flip-Flops to Each Other</vt:lpstr>
      <vt:lpstr>Convert D Flip-Flop to JK Flip-Flop</vt:lpstr>
      <vt:lpstr>JK Flip-Flop +OTHER  = T Flip-Flop </vt:lpstr>
      <vt:lpstr>Asynchronious Interactions</vt:lpstr>
      <vt:lpstr>Question 1</vt:lpstr>
      <vt:lpstr>Answer 1</vt:lpstr>
      <vt:lpstr>Question 2</vt:lpstr>
      <vt:lpstr>Answer 2</vt:lpstr>
      <vt:lpstr>PowerPoint Presentation</vt:lpstr>
      <vt:lpstr>Chapter 4 and 5 Review</vt:lpstr>
      <vt:lpstr>Example Sequential Circuit</vt:lpstr>
      <vt:lpstr>Half Adder – Full Adder</vt:lpstr>
      <vt:lpstr>PowerPoint Presentation</vt:lpstr>
      <vt:lpstr>Question 4</vt:lpstr>
      <vt:lpstr>Answer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321</dc:title>
  <dc:creator>Selek Ceren Celik</dc:creator>
  <cp:lastModifiedBy>Selek Ceren Celik</cp:lastModifiedBy>
  <cp:revision>9</cp:revision>
  <dcterms:created xsi:type="dcterms:W3CDTF">2018-11-20T08:42:24Z</dcterms:created>
  <dcterms:modified xsi:type="dcterms:W3CDTF">2018-11-20T09:25:54Z</dcterms:modified>
</cp:coreProperties>
</file>