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72" r:id="rId3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4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A06C-216C-455E-875E-CCDEB5954AE7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182-2DE1-4069-82F2-E7C1800D2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23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A06C-216C-455E-875E-CCDEB5954AE7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182-2DE1-4069-82F2-E7C1800D2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0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A06C-216C-455E-875E-CCDEB5954AE7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182-2DE1-4069-82F2-E7C1800D2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20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A06C-216C-455E-875E-CCDEB5954AE7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182-2DE1-4069-82F2-E7C1800D2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39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A06C-216C-455E-875E-CCDEB5954AE7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182-2DE1-4069-82F2-E7C1800D2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96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A06C-216C-455E-875E-CCDEB5954AE7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182-2DE1-4069-82F2-E7C1800D2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9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A06C-216C-455E-875E-CCDEB5954AE7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182-2DE1-4069-82F2-E7C1800D2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464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A06C-216C-455E-875E-CCDEB5954AE7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182-2DE1-4069-82F2-E7C1800D2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41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A06C-216C-455E-875E-CCDEB5954AE7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182-2DE1-4069-82F2-E7C1800D2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31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A06C-216C-455E-875E-CCDEB5954AE7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182-2DE1-4069-82F2-E7C1800D2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27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A06C-216C-455E-875E-CCDEB5954AE7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7182-2DE1-4069-82F2-E7C1800D2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A06C-216C-455E-875E-CCDEB5954AE7}" type="datetimeFigureOut">
              <a:rPr lang="tr-TR" smtClean="0"/>
              <a:t>27.11.2018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7182-2DE1-4069-82F2-E7C1800D2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0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osp.mans.edu.eg/cs212/Seq_circuitst_FF_states.htm" TargetMode="External"/><Relationship Id="rId7" Type="http://schemas.openxmlformats.org/officeDocument/2006/relationships/hyperlink" Target="http://www.electronics-tutorials.ws/sequential/seq_4.html" TargetMode="External"/><Relationship Id="rId2" Type="http://schemas.openxmlformats.org/officeDocument/2006/relationships/hyperlink" Target="http://cas.ee.ic.ac.uk/people/nps/teaching/ee1_digital/Lecture10-State_diagram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laboutcircuits.com/technical-articles/flip-flop-conversions-part-ii/" TargetMode="External"/><Relationship Id="rId5" Type="http://schemas.openxmlformats.org/officeDocument/2006/relationships/hyperlink" Target="http://www.electronics-tutorials.ws/sequential/conversion-of-flip-flops.html" TargetMode="External"/><Relationship Id="rId4" Type="http://schemas.openxmlformats.org/officeDocument/2006/relationships/hyperlink" Target="http://www.learnabout-electronics.org/Digital/dig53.ph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sp.mans.edu.eg/cs212/Seq_circuitst_FF_states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CMPE 321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Diagrams</a:t>
            </a:r>
            <a:r>
              <a:rPr lang="tr-TR" dirty="0" smtClean="0"/>
              <a:t> and </a:t>
            </a:r>
            <a:r>
              <a:rPr lang="tr-TR" dirty="0" err="1" smtClean="0"/>
              <a:t>Registers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312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Question</a:t>
            </a:r>
            <a:r>
              <a:rPr lang="tr-TR" dirty="0" smtClean="0"/>
              <a:t> 3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set-dominant master–slave flip-flop has set and reset inputs. It differs</a:t>
            </a:r>
            <a:r>
              <a:rPr lang="tr-TR" dirty="0" smtClean="0"/>
              <a:t> </a:t>
            </a:r>
            <a:r>
              <a:rPr lang="en-US" dirty="0" smtClean="0"/>
              <a:t>from a conventional master-slave </a:t>
            </a:r>
            <a:r>
              <a:rPr lang="en-US" i="1" dirty="0" smtClean="0"/>
              <a:t>SR </a:t>
            </a:r>
            <a:r>
              <a:rPr lang="en-US" dirty="0" smtClean="0"/>
              <a:t>flip-flop in that, when both </a:t>
            </a:r>
            <a:r>
              <a:rPr lang="en-US" i="1" dirty="0" smtClean="0"/>
              <a:t>S </a:t>
            </a:r>
            <a:r>
              <a:rPr lang="en-US" dirty="0" smtClean="0"/>
              <a:t>and </a:t>
            </a:r>
            <a:r>
              <a:rPr lang="en-US" i="1" dirty="0" smtClean="0"/>
              <a:t>R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equal to 1, the flip-flop is set.</a:t>
            </a:r>
          </a:p>
          <a:p>
            <a:pPr marL="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(a) </a:t>
            </a:r>
            <a:r>
              <a:rPr lang="en-US" dirty="0" smtClean="0"/>
              <a:t>Obtain the state table of the set-dominant flip-flop.</a:t>
            </a:r>
          </a:p>
          <a:p>
            <a:pPr marL="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(b) </a:t>
            </a:r>
            <a:r>
              <a:rPr lang="en-US" dirty="0" smtClean="0"/>
              <a:t>Find the state diagram for the set-dominant flip-flop.</a:t>
            </a:r>
          </a:p>
          <a:p>
            <a:pPr marL="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(c) </a:t>
            </a:r>
            <a:r>
              <a:rPr lang="en-US" dirty="0" smtClean="0"/>
              <a:t>Design the set-dominant flip-flop by using an </a:t>
            </a:r>
            <a:r>
              <a:rPr lang="en-US" i="1" dirty="0" smtClean="0"/>
              <a:t>SR </a:t>
            </a:r>
            <a:r>
              <a:rPr lang="en-US" dirty="0" smtClean="0"/>
              <a:t>flip-flop and logic Gates</a:t>
            </a:r>
            <a:r>
              <a:rPr lang="tr-TR" dirty="0" smtClean="0"/>
              <a:t> (</a:t>
            </a:r>
            <a:r>
              <a:rPr lang="tr-TR" dirty="0" err="1" smtClean="0"/>
              <a:t>including</a:t>
            </a:r>
            <a:r>
              <a:rPr lang="tr-TR" dirty="0" smtClean="0"/>
              <a:t> </a:t>
            </a:r>
            <a:r>
              <a:rPr lang="tr-TR" dirty="0" err="1" smtClean="0"/>
              <a:t>inverters</a:t>
            </a:r>
            <a:r>
              <a:rPr lang="tr-TR" dirty="0" smtClean="0"/>
              <a:t>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936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3: a </a:t>
            </a:r>
            <a:r>
              <a:rPr lang="tr-TR" dirty="0" err="1" smtClean="0"/>
              <a:t>and</a:t>
            </a:r>
            <a:r>
              <a:rPr lang="tr-TR" dirty="0" smtClean="0"/>
              <a:t> b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58" y="2080544"/>
            <a:ext cx="4052300" cy="2603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409" y="2080544"/>
            <a:ext cx="5570391" cy="22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3: c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3560"/>
            <a:ext cx="9692811" cy="2973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871" y="4551451"/>
            <a:ext cx="5106257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367694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1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Question</a:t>
            </a:r>
            <a:r>
              <a:rPr lang="tr-TR" dirty="0" smtClean="0"/>
              <a:t> 4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sequential circuit has two </a:t>
            </a:r>
            <a:r>
              <a:rPr lang="en-US" i="1" dirty="0"/>
              <a:t>SR </a:t>
            </a:r>
            <a:r>
              <a:rPr lang="en-US" dirty="0"/>
              <a:t>flip-flops, one input </a:t>
            </a:r>
            <a:r>
              <a:rPr lang="en-US" i="1" dirty="0"/>
              <a:t>X</a:t>
            </a:r>
            <a:r>
              <a:rPr lang="en-US" dirty="0"/>
              <a:t>, and one output </a:t>
            </a:r>
            <a:r>
              <a:rPr lang="en-US" i="1" dirty="0"/>
              <a:t>Y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logic diagram of the circuit is shown in Figure 39. Derive the state </a:t>
            </a:r>
            <a:r>
              <a:rPr lang="en-US" dirty="0" smtClean="0"/>
              <a:t>table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state diagram of the circuit.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96" y="3003585"/>
            <a:ext cx="9719352" cy="32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1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4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812" y="1825625"/>
            <a:ext cx="6209390" cy="41744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" y="2945508"/>
            <a:ext cx="3277135" cy="13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4: </a:t>
            </a:r>
            <a:r>
              <a:rPr lang="tr-TR" dirty="0" err="1" smtClean="0"/>
              <a:t>cont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031" y="1796470"/>
            <a:ext cx="3679861" cy="38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0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549"/>
          </a:xfrm>
        </p:spPr>
        <p:txBody>
          <a:bodyPr>
            <a:normAutofit fontScale="90000"/>
          </a:bodyPr>
          <a:lstStyle/>
          <a:p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Register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Figures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894" y="1551398"/>
            <a:ext cx="5393600" cy="407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90" y="1664413"/>
            <a:ext cx="4812801" cy="396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3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742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Basics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45915"/>
            <a:ext cx="9415409" cy="48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9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662"/>
          </a:xfrm>
        </p:spPr>
        <p:txBody>
          <a:bodyPr/>
          <a:lstStyle/>
          <a:p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Arithmetic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Microoperations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870" y="1695976"/>
            <a:ext cx="8084259" cy="38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6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453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512" y="1779358"/>
            <a:ext cx="2114550" cy="638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4488"/>
            <a:ext cx="5743575" cy="4562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1775" y="2589088"/>
            <a:ext cx="4772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variable </a:t>
            </a:r>
            <a:r>
              <a:rPr lang="en-US" i="1" dirty="0"/>
              <a:t>K</a:t>
            </a:r>
            <a:r>
              <a:rPr lang="en-US" dirty="0"/>
              <a:t>1 activates an operation to add or subtract</a:t>
            </a:r>
            <a:r>
              <a:rPr lang="en-US" dirty="0" smtClean="0"/>
              <a:t>.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If, at the same time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control </a:t>
            </a:r>
            <a:r>
              <a:rPr lang="en-US" dirty="0"/>
              <a:t>variable </a:t>
            </a:r>
            <a:r>
              <a:rPr lang="en-US" i="1" dirty="0"/>
              <a:t>X </a:t>
            </a:r>
            <a:r>
              <a:rPr lang="en-US" dirty="0"/>
              <a:t>is equal to 0, then and the contents of </a:t>
            </a:r>
            <a:r>
              <a:rPr lang="en-US" i="1" dirty="0"/>
              <a:t>R</a:t>
            </a:r>
            <a:r>
              <a:rPr lang="en-US" dirty="0"/>
              <a:t>2 are </a:t>
            </a:r>
            <a:r>
              <a:rPr lang="en-US" dirty="0" smtClean="0"/>
              <a:t>added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contents of </a:t>
            </a:r>
            <a:r>
              <a:rPr lang="en-US" i="1" dirty="0"/>
              <a:t>R</a:t>
            </a:r>
            <a:r>
              <a:rPr lang="en-US" dirty="0"/>
              <a:t>1. 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i="1" dirty="0"/>
              <a:t>X </a:t>
            </a:r>
            <a:r>
              <a:rPr lang="en-US" dirty="0"/>
              <a:t>is equal to 1, then </a:t>
            </a:r>
            <a:r>
              <a:rPr lang="en-US" i="1" dirty="0"/>
              <a:t>XK</a:t>
            </a:r>
            <a:r>
              <a:rPr lang="en-US" dirty="0"/>
              <a:t>1  1, and the contents of </a:t>
            </a:r>
            <a:r>
              <a:rPr lang="en-US" i="1" dirty="0"/>
              <a:t>R</a:t>
            </a:r>
            <a:r>
              <a:rPr lang="en-US" dirty="0"/>
              <a:t>2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subtracted </a:t>
            </a:r>
            <a:r>
              <a:rPr lang="en-US" dirty="0"/>
              <a:t>from the contents of </a:t>
            </a:r>
            <a:r>
              <a:rPr lang="en-US" i="1" dirty="0"/>
              <a:t>R</a:t>
            </a:r>
            <a:r>
              <a:rPr lang="en-US" dirty="0"/>
              <a:t>1</a:t>
            </a:r>
            <a:r>
              <a:rPr lang="en-US" dirty="0" smtClean="0"/>
              <a:t>.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Note that the two control conditions are </a:t>
            </a:r>
            <a:r>
              <a:rPr lang="en-US" dirty="0" smtClean="0"/>
              <a:t>Boolean</a:t>
            </a:r>
            <a:r>
              <a:rPr lang="tr-TR" dirty="0" smtClean="0"/>
              <a:t> </a:t>
            </a:r>
            <a:r>
              <a:rPr lang="en-US" dirty="0" smtClean="0"/>
              <a:t>functions </a:t>
            </a:r>
            <a:r>
              <a:rPr lang="en-US" dirty="0"/>
              <a:t>and reduce to 0 when </a:t>
            </a:r>
            <a:r>
              <a:rPr lang="en-US" i="1" dirty="0"/>
              <a:t>K</a:t>
            </a:r>
            <a:r>
              <a:rPr lang="en-US" dirty="0"/>
              <a:t>1  0, a condition that inhibits the </a:t>
            </a:r>
            <a:r>
              <a:rPr lang="en-US" dirty="0" smtClean="0"/>
              <a:t>execution</a:t>
            </a:r>
            <a:r>
              <a:rPr lang="tr-TR" dirty="0" smtClean="0"/>
              <a:t> of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 </a:t>
            </a:r>
            <a:r>
              <a:rPr lang="tr-TR" dirty="0" err="1"/>
              <a:t>simultaneously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2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Diagrams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binary number inside each circle identifies the state the circle represents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The directed lines are labeled with two binary numbers separated by a slash </a:t>
            </a:r>
            <a:r>
              <a:rPr lang="en-US" dirty="0" smtClean="0"/>
              <a:t>(/).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The input value that causes the state transition is labeled first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The number after the slash symbol / gives the value of the output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260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Logic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Shift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Microoperations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10" y="1885898"/>
            <a:ext cx="5190897" cy="3302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63" y="1960545"/>
            <a:ext cx="4733925" cy="31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27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Datapath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73" y="637682"/>
            <a:ext cx="7961586" cy="573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1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Shifter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shifter shifts the value on Bus </a:t>
            </a:r>
            <a:r>
              <a:rPr lang="en-US" i="1" dirty="0"/>
              <a:t>B</a:t>
            </a:r>
            <a:r>
              <a:rPr lang="en-US" dirty="0"/>
              <a:t>, placing the result on an input of MUX </a:t>
            </a:r>
            <a:r>
              <a:rPr lang="en-US" i="1" dirty="0"/>
              <a:t>F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shifter performs one of two main types of transformations on the data: </a:t>
            </a:r>
            <a:r>
              <a:rPr lang="en-US" dirty="0" smtClean="0"/>
              <a:t>right</a:t>
            </a:r>
            <a:r>
              <a:rPr lang="tr-TR" dirty="0" smtClean="0"/>
              <a:t> shift </a:t>
            </a:r>
            <a:r>
              <a:rPr lang="tr-TR" dirty="0"/>
              <a:t>and left </a:t>
            </a:r>
            <a:r>
              <a:rPr lang="tr-TR" dirty="0" smtClean="0"/>
              <a:t>shift.</a:t>
            </a:r>
          </a:p>
          <a:p>
            <a:r>
              <a:rPr lang="en-US" dirty="0"/>
              <a:t>A seemingly obvious choice for a shifter would be a bidirectional shift </a:t>
            </a:r>
            <a:r>
              <a:rPr lang="en-US" dirty="0" smtClean="0"/>
              <a:t>register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parallel load. Data from Bus </a:t>
            </a:r>
            <a:r>
              <a:rPr lang="en-US" i="1" dirty="0"/>
              <a:t>B </a:t>
            </a:r>
            <a:r>
              <a:rPr lang="en-US" dirty="0"/>
              <a:t>can be transferred to the register in </a:t>
            </a:r>
            <a:r>
              <a:rPr lang="en-US" dirty="0" smtClean="0"/>
              <a:t>parallel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then shifted to the right, the left, or not at all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A clock pulse loads the output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Bus </a:t>
            </a:r>
            <a:r>
              <a:rPr lang="en-US" i="1" dirty="0"/>
              <a:t>B </a:t>
            </a:r>
            <a:r>
              <a:rPr lang="en-US" dirty="0"/>
              <a:t>into the shift register, and a second clock pulse performs the shift. </a:t>
            </a:r>
            <a:endParaRPr lang="tr-TR" dirty="0" smtClean="0"/>
          </a:p>
          <a:p>
            <a:r>
              <a:rPr lang="en-US" dirty="0" smtClean="0"/>
              <a:t>Finally</a:t>
            </a:r>
            <a:r>
              <a:rPr lang="en-US" dirty="0"/>
              <a:t>,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third </a:t>
            </a:r>
            <a:r>
              <a:rPr lang="en-US" dirty="0"/>
              <a:t>clock pulse transfers the data from the shift register to the selected </a:t>
            </a:r>
            <a:r>
              <a:rPr lang="en-US" dirty="0" smtClean="0"/>
              <a:t>destination</a:t>
            </a:r>
            <a:r>
              <a:rPr lang="tr-TR" dirty="0" smtClean="0"/>
              <a:t> register</a:t>
            </a:r>
            <a:r>
              <a:rPr lang="tr-T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353" y="1394920"/>
            <a:ext cx="638536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67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tr-TR" dirty="0" smtClean="0"/>
              <a:t>From: </a:t>
            </a:r>
            <a:r>
              <a:rPr lang="en-US" dirty="0" smtClean="0"/>
              <a:t>Henry </a:t>
            </a:r>
            <a:r>
              <a:rPr lang="en-US" dirty="0" err="1"/>
              <a:t>Hexmoor</a:t>
            </a:r>
            <a:endParaRPr lang="en-US" dirty="0"/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"/>
            <a:ext cx="7772400" cy="715963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dirty="0"/>
              <a:t>4-Bit Basic Left/Right Shifter (Figure 10-8)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4238" y="1270001"/>
            <a:ext cx="4572000" cy="5027613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sz="3600"/>
          </a:p>
          <a:p>
            <a:endParaRPr lang="en-US" sz="3600"/>
          </a:p>
          <a:p>
            <a:endParaRPr lang="en-US"/>
          </a:p>
          <a:p>
            <a:endParaRPr lang="en-US" sz="3600"/>
          </a:p>
          <a:p>
            <a:endParaRPr lang="en-US"/>
          </a:p>
          <a:p>
            <a:r>
              <a:rPr lang="en-US" sz="2000"/>
              <a:t>Serial Inputs:</a:t>
            </a:r>
          </a:p>
          <a:p>
            <a:pPr lvl="1"/>
            <a:r>
              <a:rPr lang="en-US" sz="1800"/>
              <a:t>I</a:t>
            </a:r>
            <a:r>
              <a:rPr lang="en-US" sz="1800" baseline="-25000"/>
              <a:t>R</a:t>
            </a:r>
            <a:r>
              <a:rPr lang="en-US" sz="1800"/>
              <a:t> for right shift</a:t>
            </a:r>
          </a:p>
          <a:p>
            <a:pPr lvl="1"/>
            <a:r>
              <a:rPr lang="en-US" sz="1800"/>
              <a:t>I</a:t>
            </a:r>
            <a:r>
              <a:rPr lang="en-US" sz="1800" baseline="-25000"/>
              <a:t>L</a:t>
            </a:r>
            <a:r>
              <a:rPr lang="en-US" sz="1800"/>
              <a:t> for left shift</a:t>
            </a:r>
          </a:p>
          <a:p>
            <a:r>
              <a:rPr lang="en-US" sz="2000"/>
              <a:t>Serial Outputs </a:t>
            </a:r>
          </a:p>
          <a:p>
            <a:pPr lvl="1"/>
            <a:r>
              <a:rPr lang="en-US" sz="1800"/>
              <a:t>R for right shift (Same as MSB input)</a:t>
            </a:r>
          </a:p>
          <a:p>
            <a:pPr lvl="1"/>
            <a:r>
              <a:rPr lang="en-US" sz="1800"/>
              <a:t>L for left shift (Same as LSB input)</a:t>
            </a:r>
          </a:p>
        </p:txBody>
      </p:sp>
      <p:sp>
        <p:nvSpPr>
          <p:cNvPr id="817242" name="Rectangle 90"/>
          <p:cNvSpPr>
            <a:spLocks noChangeArrowheads="1"/>
          </p:cNvSpPr>
          <p:nvPr/>
        </p:nvSpPr>
        <p:spPr bwMode="auto">
          <a:xfrm>
            <a:off x="6218238" y="1333501"/>
            <a:ext cx="40386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8925" indent="-288925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349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4638" indent="-173038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6600" indent="-1778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177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1000" indent="-177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8200" indent="-177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5400" indent="-177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Shift Functions:</a:t>
            </a:r>
            <a:br>
              <a:rPr lang="en-US" sz="2000" dirty="0"/>
            </a:br>
            <a:r>
              <a:rPr lang="en-US" sz="2000" dirty="0"/>
              <a:t>(S1, S0) = 00  Pass B unchanged</a:t>
            </a:r>
            <a:br>
              <a:rPr lang="en-US" sz="2000" dirty="0"/>
            </a:br>
            <a:r>
              <a:rPr lang="en-US" sz="2000" dirty="0"/>
              <a:t>                 01  Right shift</a:t>
            </a:r>
            <a:br>
              <a:rPr lang="en-US" sz="2000" dirty="0"/>
            </a:br>
            <a:r>
              <a:rPr lang="en-US" sz="2000" dirty="0"/>
              <a:t>                 10  Left shift</a:t>
            </a:r>
            <a:br>
              <a:rPr lang="en-US" sz="2000" dirty="0"/>
            </a:br>
            <a:r>
              <a:rPr lang="en-US" sz="2000" dirty="0"/>
              <a:t>                 11  Unused</a:t>
            </a:r>
          </a:p>
        </p:txBody>
      </p:sp>
      <p:grpSp>
        <p:nvGrpSpPr>
          <p:cNvPr id="817248" name="Group 96"/>
          <p:cNvGrpSpPr>
            <a:grpSpLocks/>
          </p:cNvGrpSpPr>
          <p:nvPr/>
        </p:nvGrpSpPr>
        <p:grpSpPr bwMode="auto">
          <a:xfrm>
            <a:off x="2505076" y="1184275"/>
            <a:ext cx="6913563" cy="3335338"/>
            <a:chOff x="618" y="746"/>
            <a:chExt cx="4355" cy="2101"/>
          </a:xfrm>
        </p:grpSpPr>
        <p:sp>
          <p:nvSpPr>
            <p:cNvPr id="817157" name="Freeform 5"/>
            <p:cNvSpPr>
              <a:spLocks/>
            </p:cNvSpPr>
            <p:nvPr/>
          </p:nvSpPr>
          <p:spPr bwMode="auto">
            <a:xfrm>
              <a:off x="992" y="2058"/>
              <a:ext cx="71" cy="512"/>
            </a:xfrm>
            <a:custGeom>
              <a:avLst/>
              <a:gdLst>
                <a:gd name="T0" fmla="*/ 71 w 71"/>
                <a:gd name="T1" fmla="*/ 0 h 512"/>
                <a:gd name="T2" fmla="*/ 0 w 71"/>
                <a:gd name="T3" fmla="*/ 0 h 512"/>
                <a:gd name="T4" fmla="*/ 0 w 71"/>
                <a:gd name="T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512">
                  <a:moveTo>
                    <a:pt x="71" y="0"/>
                  </a:moveTo>
                  <a:lnTo>
                    <a:pt x="0" y="0"/>
                  </a:lnTo>
                  <a:lnTo>
                    <a:pt x="0" y="512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58" name="Freeform 6"/>
            <p:cNvSpPr>
              <a:spLocks/>
            </p:cNvSpPr>
            <p:nvPr/>
          </p:nvSpPr>
          <p:spPr bwMode="auto">
            <a:xfrm>
              <a:off x="1915" y="2058"/>
              <a:ext cx="170" cy="512"/>
            </a:xfrm>
            <a:custGeom>
              <a:avLst/>
              <a:gdLst>
                <a:gd name="T0" fmla="*/ 170 w 170"/>
                <a:gd name="T1" fmla="*/ 0 h 512"/>
                <a:gd name="T2" fmla="*/ 0 w 170"/>
                <a:gd name="T3" fmla="*/ 0 h 512"/>
                <a:gd name="T4" fmla="*/ 0 w 170"/>
                <a:gd name="T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512">
                  <a:moveTo>
                    <a:pt x="170" y="0"/>
                  </a:moveTo>
                  <a:lnTo>
                    <a:pt x="0" y="0"/>
                  </a:lnTo>
                  <a:lnTo>
                    <a:pt x="0" y="512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59" name="Freeform 7"/>
            <p:cNvSpPr>
              <a:spLocks/>
            </p:cNvSpPr>
            <p:nvPr/>
          </p:nvSpPr>
          <p:spPr bwMode="auto">
            <a:xfrm>
              <a:off x="2938" y="2058"/>
              <a:ext cx="171" cy="512"/>
            </a:xfrm>
            <a:custGeom>
              <a:avLst/>
              <a:gdLst>
                <a:gd name="T0" fmla="*/ 171 w 171"/>
                <a:gd name="T1" fmla="*/ 0 h 512"/>
                <a:gd name="T2" fmla="*/ 0 w 171"/>
                <a:gd name="T3" fmla="*/ 0 h 512"/>
                <a:gd name="T4" fmla="*/ 0 w 171"/>
                <a:gd name="T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" h="512">
                  <a:moveTo>
                    <a:pt x="171" y="0"/>
                  </a:moveTo>
                  <a:lnTo>
                    <a:pt x="0" y="0"/>
                  </a:lnTo>
                  <a:lnTo>
                    <a:pt x="0" y="512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60" name="Freeform 8"/>
            <p:cNvSpPr>
              <a:spLocks/>
            </p:cNvSpPr>
            <p:nvPr/>
          </p:nvSpPr>
          <p:spPr bwMode="auto">
            <a:xfrm>
              <a:off x="749" y="2058"/>
              <a:ext cx="3384" cy="512"/>
            </a:xfrm>
            <a:custGeom>
              <a:avLst/>
              <a:gdLst>
                <a:gd name="T0" fmla="*/ 3384 w 3384"/>
                <a:gd name="T1" fmla="*/ 0 h 512"/>
                <a:gd name="T2" fmla="*/ 3213 w 3384"/>
                <a:gd name="T3" fmla="*/ 0 h 512"/>
                <a:gd name="T4" fmla="*/ 3213 w 3384"/>
                <a:gd name="T5" fmla="*/ 512 h 512"/>
                <a:gd name="T6" fmla="*/ 0 w 3384"/>
                <a:gd name="T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512">
                  <a:moveTo>
                    <a:pt x="3384" y="0"/>
                  </a:moveTo>
                  <a:lnTo>
                    <a:pt x="3213" y="0"/>
                  </a:lnTo>
                  <a:lnTo>
                    <a:pt x="3213" y="512"/>
                  </a:lnTo>
                  <a:lnTo>
                    <a:pt x="0" y="512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61" name="Line 9"/>
            <p:cNvSpPr>
              <a:spLocks noChangeShapeType="1"/>
            </p:cNvSpPr>
            <p:nvPr/>
          </p:nvSpPr>
          <p:spPr bwMode="auto">
            <a:xfrm>
              <a:off x="1328" y="2235"/>
              <a:ext cx="1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62" name="Line 10"/>
            <p:cNvSpPr>
              <a:spLocks noChangeShapeType="1"/>
            </p:cNvSpPr>
            <p:nvPr/>
          </p:nvSpPr>
          <p:spPr bwMode="auto">
            <a:xfrm>
              <a:off x="2357" y="2235"/>
              <a:ext cx="1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63" name="Line 11"/>
            <p:cNvSpPr>
              <a:spLocks noChangeShapeType="1"/>
            </p:cNvSpPr>
            <p:nvPr/>
          </p:nvSpPr>
          <p:spPr bwMode="auto">
            <a:xfrm>
              <a:off x="3387" y="2235"/>
              <a:ext cx="1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64" name="Line 12"/>
            <p:cNvSpPr>
              <a:spLocks noChangeShapeType="1"/>
            </p:cNvSpPr>
            <p:nvPr/>
          </p:nvSpPr>
          <p:spPr bwMode="auto">
            <a:xfrm>
              <a:off x="4417" y="2243"/>
              <a:ext cx="1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65" name="Freeform 13"/>
            <p:cNvSpPr>
              <a:spLocks/>
            </p:cNvSpPr>
            <p:nvPr/>
          </p:nvSpPr>
          <p:spPr bwMode="auto">
            <a:xfrm>
              <a:off x="736" y="1720"/>
              <a:ext cx="622" cy="172"/>
            </a:xfrm>
            <a:custGeom>
              <a:avLst/>
              <a:gdLst>
                <a:gd name="T0" fmla="*/ 0 w 622"/>
                <a:gd name="T1" fmla="*/ 0 h 172"/>
                <a:gd name="T2" fmla="*/ 622 w 622"/>
                <a:gd name="T3" fmla="*/ 2 h 172"/>
                <a:gd name="T4" fmla="*/ 622 w 622"/>
                <a:gd name="T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2" h="172">
                  <a:moveTo>
                    <a:pt x="0" y="0"/>
                  </a:moveTo>
                  <a:lnTo>
                    <a:pt x="622" y="2"/>
                  </a:lnTo>
                  <a:lnTo>
                    <a:pt x="622" y="17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66" name="Freeform 14"/>
            <p:cNvSpPr>
              <a:spLocks/>
            </p:cNvSpPr>
            <p:nvPr/>
          </p:nvSpPr>
          <p:spPr bwMode="auto">
            <a:xfrm>
              <a:off x="1055" y="1055"/>
              <a:ext cx="1347" cy="842"/>
            </a:xfrm>
            <a:custGeom>
              <a:avLst/>
              <a:gdLst>
                <a:gd name="T0" fmla="*/ 0 w 1347"/>
                <a:gd name="T1" fmla="*/ 0 h 842"/>
                <a:gd name="T2" fmla="*/ 1347 w 1347"/>
                <a:gd name="T3" fmla="*/ 0 h 842"/>
                <a:gd name="T4" fmla="*/ 1347 w 1347"/>
                <a:gd name="T5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7" h="842">
                  <a:moveTo>
                    <a:pt x="0" y="0"/>
                  </a:moveTo>
                  <a:lnTo>
                    <a:pt x="1347" y="0"/>
                  </a:lnTo>
                  <a:lnTo>
                    <a:pt x="1347" y="84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68" name="Freeform 16"/>
            <p:cNvSpPr>
              <a:spLocks/>
            </p:cNvSpPr>
            <p:nvPr/>
          </p:nvSpPr>
          <p:spPr bwMode="auto">
            <a:xfrm>
              <a:off x="3582" y="1579"/>
              <a:ext cx="939" cy="316"/>
            </a:xfrm>
            <a:custGeom>
              <a:avLst/>
              <a:gdLst>
                <a:gd name="T0" fmla="*/ 0 w 939"/>
                <a:gd name="T1" fmla="*/ 316 h 316"/>
                <a:gd name="T2" fmla="*/ 0 w 939"/>
                <a:gd name="T3" fmla="*/ 0 h 316"/>
                <a:gd name="T4" fmla="*/ 939 w 939"/>
                <a:gd name="T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9" h="316">
                  <a:moveTo>
                    <a:pt x="0" y="316"/>
                  </a:moveTo>
                  <a:lnTo>
                    <a:pt x="0" y="0"/>
                  </a:lnTo>
                  <a:lnTo>
                    <a:pt x="939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69" name="Freeform 17"/>
            <p:cNvSpPr>
              <a:spLocks/>
            </p:cNvSpPr>
            <p:nvPr/>
          </p:nvSpPr>
          <p:spPr bwMode="auto">
            <a:xfrm>
              <a:off x="4587" y="1739"/>
              <a:ext cx="168" cy="153"/>
            </a:xfrm>
            <a:custGeom>
              <a:avLst/>
              <a:gdLst>
                <a:gd name="T0" fmla="*/ 0 w 168"/>
                <a:gd name="T1" fmla="*/ 153 h 153"/>
                <a:gd name="T2" fmla="*/ 0 w 168"/>
                <a:gd name="T3" fmla="*/ 0 h 153"/>
                <a:gd name="T4" fmla="*/ 168 w 168"/>
                <a:gd name="T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153">
                  <a:moveTo>
                    <a:pt x="0" y="153"/>
                  </a:moveTo>
                  <a:lnTo>
                    <a:pt x="0" y="0"/>
                  </a:lnTo>
                  <a:lnTo>
                    <a:pt x="168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70" name="Line 18"/>
            <p:cNvSpPr>
              <a:spLocks noChangeShapeType="1"/>
            </p:cNvSpPr>
            <p:nvPr/>
          </p:nvSpPr>
          <p:spPr bwMode="auto">
            <a:xfrm flipV="1">
              <a:off x="1215" y="884"/>
              <a:ext cx="1" cy="10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71" name="Rectangle 19"/>
            <p:cNvSpPr>
              <a:spLocks noChangeArrowheads="1"/>
            </p:cNvSpPr>
            <p:nvPr/>
          </p:nvSpPr>
          <p:spPr bwMode="auto">
            <a:xfrm>
              <a:off x="1162" y="746"/>
              <a:ext cx="6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B</a:t>
              </a:r>
              <a:endParaRPr lang="en-US" sz="4000"/>
            </a:p>
          </p:txBody>
        </p:sp>
        <p:sp>
          <p:nvSpPr>
            <p:cNvPr id="817172" name="Rectangle 20"/>
            <p:cNvSpPr>
              <a:spLocks noChangeArrowheads="1"/>
            </p:cNvSpPr>
            <p:nvPr/>
          </p:nvSpPr>
          <p:spPr bwMode="auto">
            <a:xfrm>
              <a:off x="1233" y="794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 sz="4000"/>
            </a:p>
          </p:txBody>
        </p:sp>
        <p:sp>
          <p:nvSpPr>
            <p:cNvPr id="817173" name="Rectangle 21"/>
            <p:cNvSpPr>
              <a:spLocks noChangeArrowheads="1"/>
            </p:cNvSpPr>
            <p:nvPr/>
          </p:nvSpPr>
          <p:spPr bwMode="auto">
            <a:xfrm>
              <a:off x="618" y="1653"/>
              <a:ext cx="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 sz="4000"/>
            </a:p>
          </p:txBody>
        </p:sp>
        <p:sp>
          <p:nvSpPr>
            <p:cNvPr id="817174" name="Rectangle 22"/>
            <p:cNvSpPr>
              <a:spLocks noChangeArrowheads="1"/>
            </p:cNvSpPr>
            <p:nvPr/>
          </p:nvSpPr>
          <p:spPr bwMode="auto">
            <a:xfrm>
              <a:off x="657" y="1703"/>
              <a:ext cx="4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 sz="4000"/>
            </a:p>
          </p:txBody>
        </p:sp>
        <p:sp>
          <p:nvSpPr>
            <p:cNvPr id="817175" name="Rectangle 23"/>
            <p:cNvSpPr>
              <a:spLocks noChangeArrowheads="1"/>
            </p:cNvSpPr>
            <p:nvPr/>
          </p:nvSpPr>
          <p:spPr bwMode="auto">
            <a:xfrm>
              <a:off x="4781" y="1671"/>
              <a:ext cx="3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000000"/>
                  </a:solidFill>
                </a:rPr>
                <a:t>I</a:t>
              </a:r>
              <a:endParaRPr lang="en-US" sz="4000"/>
            </a:p>
          </p:txBody>
        </p:sp>
        <p:sp>
          <p:nvSpPr>
            <p:cNvPr id="817176" name="Rectangle 24"/>
            <p:cNvSpPr>
              <a:spLocks noChangeArrowheads="1"/>
            </p:cNvSpPr>
            <p:nvPr/>
          </p:nvSpPr>
          <p:spPr bwMode="auto">
            <a:xfrm>
              <a:off x="4819" y="1721"/>
              <a:ext cx="3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 sz="4000"/>
            </a:p>
          </p:txBody>
        </p:sp>
        <p:sp>
          <p:nvSpPr>
            <p:cNvPr id="817177" name="Rectangle 25"/>
            <p:cNvSpPr>
              <a:spLocks noChangeArrowheads="1"/>
            </p:cNvSpPr>
            <p:nvPr/>
          </p:nvSpPr>
          <p:spPr bwMode="auto">
            <a:xfrm>
              <a:off x="670" y="2514"/>
              <a:ext cx="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 sz="4000"/>
            </a:p>
          </p:txBody>
        </p:sp>
        <p:sp>
          <p:nvSpPr>
            <p:cNvPr id="817178" name="Rectangle 26"/>
            <p:cNvSpPr>
              <a:spLocks noChangeArrowheads="1"/>
            </p:cNvSpPr>
            <p:nvPr/>
          </p:nvSpPr>
          <p:spPr bwMode="auto">
            <a:xfrm>
              <a:off x="658" y="941"/>
              <a:ext cx="25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Serial</a:t>
              </a:r>
              <a:endParaRPr lang="en-US" sz="4000"/>
            </a:p>
          </p:txBody>
        </p:sp>
        <p:sp>
          <p:nvSpPr>
            <p:cNvPr id="817179" name="Rectangle 27"/>
            <p:cNvSpPr>
              <a:spLocks noChangeArrowheads="1"/>
            </p:cNvSpPr>
            <p:nvPr/>
          </p:nvSpPr>
          <p:spPr bwMode="auto">
            <a:xfrm>
              <a:off x="658" y="1054"/>
              <a:ext cx="3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output L</a:t>
              </a:r>
              <a:endParaRPr lang="en-US" sz="4000"/>
            </a:p>
          </p:txBody>
        </p:sp>
        <p:sp>
          <p:nvSpPr>
            <p:cNvPr id="817180" name="Rectangle 28"/>
            <p:cNvSpPr>
              <a:spLocks noChangeArrowheads="1"/>
            </p:cNvSpPr>
            <p:nvPr/>
          </p:nvSpPr>
          <p:spPr bwMode="auto">
            <a:xfrm>
              <a:off x="4545" y="1467"/>
              <a:ext cx="25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Serial</a:t>
              </a:r>
              <a:endParaRPr lang="en-US" sz="4000"/>
            </a:p>
          </p:txBody>
        </p:sp>
        <p:sp>
          <p:nvSpPr>
            <p:cNvPr id="817181" name="Rectangle 29"/>
            <p:cNvSpPr>
              <a:spLocks noChangeArrowheads="1"/>
            </p:cNvSpPr>
            <p:nvPr/>
          </p:nvSpPr>
          <p:spPr bwMode="auto">
            <a:xfrm>
              <a:off x="4545" y="1577"/>
              <a:ext cx="42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000000"/>
                  </a:solidFill>
                </a:rPr>
                <a:t>output R</a:t>
              </a:r>
              <a:endParaRPr lang="en-US" sz="4000"/>
            </a:p>
          </p:txBody>
        </p:sp>
        <p:sp>
          <p:nvSpPr>
            <p:cNvPr id="817182" name="Freeform 30"/>
            <p:cNvSpPr>
              <a:spLocks/>
            </p:cNvSpPr>
            <p:nvPr/>
          </p:nvSpPr>
          <p:spPr bwMode="auto">
            <a:xfrm>
              <a:off x="1058" y="1897"/>
              <a:ext cx="646" cy="338"/>
            </a:xfrm>
            <a:custGeom>
              <a:avLst/>
              <a:gdLst>
                <a:gd name="T0" fmla="*/ 48 w 646"/>
                <a:gd name="T1" fmla="*/ 0 h 338"/>
                <a:gd name="T2" fmla="*/ 646 w 646"/>
                <a:gd name="T3" fmla="*/ 0 h 338"/>
                <a:gd name="T4" fmla="*/ 646 w 646"/>
                <a:gd name="T5" fmla="*/ 338 h 338"/>
                <a:gd name="T6" fmla="*/ 0 w 646"/>
                <a:gd name="T7" fmla="*/ 338 h 338"/>
                <a:gd name="T8" fmla="*/ 0 w 646"/>
                <a:gd name="T9" fmla="*/ 0 h 338"/>
                <a:gd name="T10" fmla="*/ 48 w 646"/>
                <a:gd name="T1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6" h="338">
                  <a:moveTo>
                    <a:pt x="48" y="0"/>
                  </a:moveTo>
                  <a:lnTo>
                    <a:pt x="646" y="0"/>
                  </a:lnTo>
                  <a:lnTo>
                    <a:pt x="646" y="338"/>
                  </a:lnTo>
                  <a:lnTo>
                    <a:pt x="0" y="3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7183" name="Freeform 31"/>
            <p:cNvSpPr>
              <a:spLocks/>
            </p:cNvSpPr>
            <p:nvPr/>
          </p:nvSpPr>
          <p:spPr bwMode="auto">
            <a:xfrm>
              <a:off x="2090" y="1898"/>
              <a:ext cx="644" cy="340"/>
            </a:xfrm>
            <a:custGeom>
              <a:avLst/>
              <a:gdLst>
                <a:gd name="T0" fmla="*/ 46 w 644"/>
                <a:gd name="T1" fmla="*/ 0 h 340"/>
                <a:gd name="T2" fmla="*/ 644 w 644"/>
                <a:gd name="T3" fmla="*/ 2 h 340"/>
                <a:gd name="T4" fmla="*/ 644 w 644"/>
                <a:gd name="T5" fmla="*/ 340 h 340"/>
                <a:gd name="T6" fmla="*/ 0 w 644"/>
                <a:gd name="T7" fmla="*/ 340 h 340"/>
                <a:gd name="T8" fmla="*/ 0 w 644"/>
                <a:gd name="T9" fmla="*/ 2 h 340"/>
                <a:gd name="T10" fmla="*/ 46 w 644"/>
                <a:gd name="T1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4" h="340">
                  <a:moveTo>
                    <a:pt x="46" y="0"/>
                  </a:moveTo>
                  <a:lnTo>
                    <a:pt x="644" y="2"/>
                  </a:lnTo>
                  <a:lnTo>
                    <a:pt x="644" y="340"/>
                  </a:lnTo>
                  <a:lnTo>
                    <a:pt x="0" y="340"/>
                  </a:lnTo>
                  <a:lnTo>
                    <a:pt x="0" y="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7184" name="Line 32"/>
            <p:cNvSpPr>
              <a:spLocks noChangeShapeType="1"/>
            </p:cNvSpPr>
            <p:nvPr/>
          </p:nvSpPr>
          <p:spPr bwMode="auto">
            <a:xfrm flipV="1">
              <a:off x="2253" y="884"/>
              <a:ext cx="1" cy="10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85" name="Freeform 33"/>
            <p:cNvSpPr>
              <a:spLocks/>
            </p:cNvSpPr>
            <p:nvPr/>
          </p:nvSpPr>
          <p:spPr bwMode="auto">
            <a:xfrm>
              <a:off x="3112" y="1898"/>
              <a:ext cx="645" cy="339"/>
            </a:xfrm>
            <a:custGeom>
              <a:avLst/>
              <a:gdLst>
                <a:gd name="T0" fmla="*/ 48 w 645"/>
                <a:gd name="T1" fmla="*/ 0 h 339"/>
                <a:gd name="T2" fmla="*/ 645 w 645"/>
                <a:gd name="T3" fmla="*/ 0 h 339"/>
                <a:gd name="T4" fmla="*/ 645 w 645"/>
                <a:gd name="T5" fmla="*/ 339 h 339"/>
                <a:gd name="T6" fmla="*/ 0 w 645"/>
                <a:gd name="T7" fmla="*/ 339 h 339"/>
                <a:gd name="T8" fmla="*/ 0 w 645"/>
                <a:gd name="T9" fmla="*/ 0 h 339"/>
                <a:gd name="T10" fmla="*/ 48 w 645"/>
                <a:gd name="T11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5" h="339">
                  <a:moveTo>
                    <a:pt x="48" y="0"/>
                  </a:moveTo>
                  <a:lnTo>
                    <a:pt x="645" y="0"/>
                  </a:lnTo>
                  <a:lnTo>
                    <a:pt x="645" y="339"/>
                  </a:lnTo>
                  <a:lnTo>
                    <a:pt x="0" y="339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7186" name="Freeform 34"/>
            <p:cNvSpPr>
              <a:spLocks/>
            </p:cNvSpPr>
            <p:nvPr/>
          </p:nvSpPr>
          <p:spPr bwMode="auto">
            <a:xfrm>
              <a:off x="4136" y="1898"/>
              <a:ext cx="644" cy="340"/>
            </a:xfrm>
            <a:custGeom>
              <a:avLst/>
              <a:gdLst>
                <a:gd name="T0" fmla="*/ 47 w 644"/>
                <a:gd name="T1" fmla="*/ 0 h 340"/>
                <a:gd name="T2" fmla="*/ 644 w 644"/>
                <a:gd name="T3" fmla="*/ 2 h 340"/>
                <a:gd name="T4" fmla="*/ 644 w 644"/>
                <a:gd name="T5" fmla="*/ 340 h 340"/>
                <a:gd name="T6" fmla="*/ 0 w 644"/>
                <a:gd name="T7" fmla="*/ 340 h 340"/>
                <a:gd name="T8" fmla="*/ 0 w 644"/>
                <a:gd name="T9" fmla="*/ 2 h 340"/>
                <a:gd name="T10" fmla="*/ 47 w 644"/>
                <a:gd name="T1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4" h="340">
                  <a:moveTo>
                    <a:pt x="47" y="0"/>
                  </a:moveTo>
                  <a:lnTo>
                    <a:pt x="644" y="2"/>
                  </a:lnTo>
                  <a:lnTo>
                    <a:pt x="644" y="340"/>
                  </a:lnTo>
                  <a:lnTo>
                    <a:pt x="0" y="340"/>
                  </a:lnTo>
                  <a:lnTo>
                    <a:pt x="0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7187" name="Line 35"/>
            <p:cNvSpPr>
              <a:spLocks noChangeShapeType="1"/>
            </p:cNvSpPr>
            <p:nvPr/>
          </p:nvSpPr>
          <p:spPr bwMode="auto">
            <a:xfrm flipV="1">
              <a:off x="3295" y="890"/>
              <a:ext cx="1" cy="10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88" name="Line 36"/>
            <p:cNvSpPr>
              <a:spLocks noChangeShapeType="1"/>
            </p:cNvSpPr>
            <p:nvPr/>
          </p:nvSpPr>
          <p:spPr bwMode="auto">
            <a:xfrm flipV="1">
              <a:off x="4297" y="884"/>
              <a:ext cx="1" cy="10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89" name="Line 37"/>
            <p:cNvSpPr>
              <a:spLocks noChangeShapeType="1"/>
            </p:cNvSpPr>
            <p:nvPr/>
          </p:nvSpPr>
          <p:spPr bwMode="auto">
            <a:xfrm flipV="1">
              <a:off x="807" y="2508"/>
              <a:ext cx="105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90" name="Rectangle 38"/>
            <p:cNvSpPr>
              <a:spLocks noChangeArrowheads="1"/>
            </p:cNvSpPr>
            <p:nvPr/>
          </p:nvSpPr>
          <p:spPr bwMode="auto">
            <a:xfrm>
              <a:off x="809" y="2435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 sz="4000"/>
            </a:p>
          </p:txBody>
        </p:sp>
        <p:sp>
          <p:nvSpPr>
            <p:cNvPr id="817191" name="Freeform 39"/>
            <p:cNvSpPr>
              <a:spLocks/>
            </p:cNvSpPr>
            <p:nvPr/>
          </p:nvSpPr>
          <p:spPr bwMode="auto">
            <a:xfrm>
              <a:off x="1503" y="1219"/>
              <a:ext cx="1936" cy="676"/>
            </a:xfrm>
            <a:custGeom>
              <a:avLst/>
              <a:gdLst>
                <a:gd name="T0" fmla="*/ 0 w 1936"/>
                <a:gd name="T1" fmla="*/ 676 h 676"/>
                <a:gd name="T2" fmla="*/ 2 w 1936"/>
                <a:gd name="T3" fmla="*/ 2 h 676"/>
                <a:gd name="T4" fmla="*/ 1936 w 1936"/>
                <a:gd name="T5" fmla="*/ 0 h 676"/>
                <a:gd name="T6" fmla="*/ 1936 w 1936"/>
                <a:gd name="T7" fmla="*/ 673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6" h="676">
                  <a:moveTo>
                    <a:pt x="0" y="676"/>
                  </a:moveTo>
                  <a:lnTo>
                    <a:pt x="2" y="2"/>
                  </a:lnTo>
                  <a:lnTo>
                    <a:pt x="1936" y="0"/>
                  </a:lnTo>
                  <a:lnTo>
                    <a:pt x="1936" y="67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192" name="Rectangle 40"/>
            <p:cNvSpPr>
              <a:spLocks noChangeArrowheads="1"/>
            </p:cNvSpPr>
            <p:nvPr/>
          </p:nvSpPr>
          <p:spPr bwMode="auto">
            <a:xfrm>
              <a:off x="2200" y="746"/>
              <a:ext cx="6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B</a:t>
              </a:r>
              <a:endParaRPr lang="en-US" sz="4000"/>
            </a:p>
          </p:txBody>
        </p:sp>
        <p:sp>
          <p:nvSpPr>
            <p:cNvPr id="817193" name="Rectangle 41"/>
            <p:cNvSpPr>
              <a:spLocks noChangeArrowheads="1"/>
            </p:cNvSpPr>
            <p:nvPr/>
          </p:nvSpPr>
          <p:spPr bwMode="auto">
            <a:xfrm>
              <a:off x="2271" y="794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 sz="4000"/>
            </a:p>
          </p:txBody>
        </p:sp>
        <p:sp>
          <p:nvSpPr>
            <p:cNvPr id="817194" name="Rectangle 42"/>
            <p:cNvSpPr>
              <a:spLocks noChangeArrowheads="1"/>
            </p:cNvSpPr>
            <p:nvPr/>
          </p:nvSpPr>
          <p:spPr bwMode="auto">
            <a:xfrm>
              <a:off x="3243" y="746"/>
              <a:ext cx="6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B</a:t>
              </a:r>
              <a:endParaRPr lang="en-US" sz="4000"/>
            </a:p>
          </p:txBody>
        </p:sp>
        <p:sp>
          <p:nvSpPr>
            <p:cNvPr id="817195" name="Rectangle 43"/>
            <p:cNvSpPr>
              <a:spLocks noChangeArrowheads="1"/>
            </p:cNvSpPr>
            <p:nvPr/>
          </p:nvSpPr>
          <p:spPr bwMode="auto">
            <a:xfrm>
              <a:off x="3314" y="794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 sz="4000"/>
            </a:p>
          </p:txBody>
        </p:sp>
        <p:sp>
          <p:nvSpPr>
            <p:cNvPr id="817196" name="Rectangle 44"/>
            <p:cNvSpPr>
              <a:spLocks noChangeArrowheads="1"/>
            </p:cNvSpPr>
            <p:nvPr/>
          </p:nvSpPr>
          <p:spPr bwMode="auto">
            <a:xfrm>
              <a:off x="4244" y="746"/>
              <a:ext cx="6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B</a:t>
              </a:r>
              <a:endParaRPr lang="en-US" sz="4000"/>
            </a:p>
          </p:txBody>
        </p:sp>
        <p:sp>
          <p:nvSpPr>
            <p:cNvPr id="817197" name="Rectangle 45"/>
            <p:cNvSpPr>
              <a:spLocks noChangeArrowheads="1"/>
            </p:cNvSpPr>
            <p:nvPr/>
          </p:nvSpPr>
          <p:spPr bwMode="auto">
            <a:xfrm>
              <a:off x="4315" y="794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</a:rPr>
                <a:t>0</a:t>
              </a:r>
              <a:endParaRPr lang="en-US" sz="4000"/>
            </a:p>
          </p:txBody>
        </p:sp>
        <p:sp>
          <p:nvSpPr>
            <p:cNvPr id="817198" name="Rectangle 46"/>
            <p:cNvSpPr>
              <a:spLocks noChangeArrowheads="1"/>
            </p:cNvSpPr>
            <p:nvPr/>
          </p:nvSpPr>
          <p:spPr bwMode="auto">
            <a:xfrm>
              <a:off x="4358" y="2703"/>
              <a:ext cx="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H</a:t>
              </a:r>
              <a:endParaRPr lang="en-US" sz="4000"/>
            </a:p>
          </p:txBody>
        </p:sp>
        <p:sp>
          <p:nvSpPr>
            <p:cNvPr id="817199" name="Rectangle 47"/>
            <p:cNvSpPr>
              <a:spLocks noChangeArrowheads="1"/>
            </p:cNvSpPr>
            <p:nvPr/>
          </p:nvSpPr>
          <p:spPr bwMode="auto">
            <a:xfrm>
              <a:off x="4440" y="275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</a:rPr>
                <a:t>0</a:t>
              </a:r>
              <a:endParaRPr lang="en-US" sz="4000"/>
            </a:p>
          </p:txBody>
        </p:sp>
        <p:sp>
          <p:nvSpPr>
            <p:cNvPr id="817200" name="Rectangle 48"/>
            <p:cNvSpPr>
              <a:spLocks noChangeArrowheads="1"/>
            </p:cNvSpPr>
            <p:nvPr/>
          </p:nvSpPr>
          <p:spPr bwMode="auto">
            <a:xfrm>
              <a:off x="3328" y="2703"/>
              <a:ext cx="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H</a:t>
              </a:r>
              <a:endParaRPr lang="en-US" sz="4000"/>
            </a:p>
          </p:txBody>
        </p:sp>
        <p:sp>
          <p:nvSpPr>
            <p:cNvPr id="817201" name="Rectangle 49"/>
            <p:cNvSpPr>
              <a:spLocks noChangeArrowheads="1"/>
            </p:cNvSpPr>
            <p:nvPr/>
          </p:nvSpPr>
          <p:spPr bwMode="auto">
            <a:xfrm>
              <a:off x="3411" y="275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 sz="4000"/>
            </a:p>
          </p:txBody>
        </p:sp>
        <p:sp>
          <p:nvSpPr>
            <p:cNvPr id="817202" name="Rectangle 50"/>
            <p:cNvSpPr>
              <a:spLocks noChangeArrowheads="1"/>
            </p:cNvSpPr>
            <p:nvPr/>
          </p:nvSpPr>
          <p:spPr bwMode="auto">
            <a:xfrm>
              <a:off x="2298" y="2703"/>
              <a:ext cx="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H</a:t>
              </a:r>
              <a:endParaRPr lang="en-US" sz="4000"/>
            </a:p>
          </p:txBody>
        </p:sp>
        <p:sp>
          <p:nvSpPr>
            <p:cNvPr id="817203" name="Rectangle 51"/>
            <p:cNvSpPr>
              <a:spLocks noChangeArrowheads="1"/>
            </p:cNvSpPr>
            <p:nvPr/>
          </p:nvSpPr>
          <p:spPr bwMode="auto">
            <a:xfrm>
              <a:off x="2381" y="275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 sz="4000"/>
            </a:p>
          </p:txBody>
        </p:sp>
        <p:sp>
          <p:nvSpPr>
            <p:cNvPr id="817204" name="Rectangle 52"/>
            <p:cNvSpPr>
              <a:spLocks noChangeArrowheads="1"/>
            </p:cNvSpPr>
            <p:nvPr/>
          </p:nvSpPr>
          <p:spPr bwMode="auto">
            <a:xfrm>
              <a:off x="1269" y="2703"/>
              <a:ext cx="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H</a:t>
              </a:r>
              <a:endParaRPr lang="en-US" sz="4000"/>
            </a:p>
          </p:txBody>
        </p:sp>
        <p:sp>
          <p:nvSpPr>
            <p:cNvPr id="817205" name="Rectangle 53"/>
            <p:cNvSpPr>
              <a:spLocks noChangeArrowheads="1"/>
            </p:cNvSpPr>
            <p:nvPr/>
          </p:nvSpPr>
          <p:spPr bwMode="auto">
            <a:xfrm>
              <a:off x="1351" y="275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 sz="4000"/>
            </a:p>
          </p:txBody>
        </p:sp>
        <p:sp>
          <p:nvSpPr>
            <p:cNvPr id="817206" name="Rectangle 54"/>
            <p:cNvSpPr>
              <a:spLocks noChangeArrowheads="1"/>
            </p:cNvSpPr>
            <p:nvPr/>
          </p:nvSpPr>
          <p:spPr bwMode="auto">
            <a:xfrm>
              <a:off x="1084" y="2002"/>
              <a:ext cx="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 sz="4000"/>
            </a:p>
          </p:txBody>
        </p:sp>
        <p:sp>
          <p:nvSpPr>
            <p:cNvPr id="817207" name="Rectangle 55"/>
            <p:cNvSpPr>
              <a:spLocks noChangeArrowheads="1"/>
            </p:cNvSpPr>
            <p:nvPr/>
          </p:nvSpPr>
          <p:spPr bwMode="auto">
            <a:xfrm>
              <a:off x="1582" y="1901"/>
              <a:ext cx="9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 sz="4000"/>
            </a:p>
          </p:txBody>
        </p:sp>
        <p:sp>
          <p:nvSpPr>
            <p:cNvPr id="817208" name="Rectangle 56"/>
            <p:cNvSpPr>
              <a:spLocks noChangeArrowheads="1"/>
            </p:cNvSpPr>
            <p:nvPr/>
          </p:nvSpPr>
          <p:spPr bwMode="auto">
            <a:xfrm>
              <a:off x="1587" y="2014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 sz="4000"/>
            </a:p>
          </p:txBody>
        </p:sp>
        <p:sp>
          <p:nvSpPr>
            <p:cNvPr id="817209" name="Rectangle 57"/>
            <p:cNvSpPr>
              <a:spLocks noChangeArrowheads="1"/>
            </p:cNvSpPr>
            <p:nvPr/>
          </p:nvSpPr>
          <p:spPr bwMode="auto">
            <a:xfrm>
              <a:off x="1590" y="2126"/>
              <a:ext cx="5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X</a:t>
              </a:r>
              <a:endParaRPr lang="en-US" sz="4000"/>
            </a:p>
          </p:txBody>
        </p:sp>
        <p:sp>
          <p:nvSpPr>
            <p:cNvPr id="817210" name="Rectangle 58"/>
            <p:cNvSpPr>
              <a:spLocks noChangeArrowheads="1"/>
            </p:cNvSpPr>
            <p:nvPr/>
          </p:nvSpPr>
          <p:spPr bwMode="auto">
            <a:xfrm>
              <a:off x="1190" y="190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 sz="4000"/>
            </a:p>
          </p:txBody>
        </p:sp>
        <p:sp>
          <p:nvSpPr>
            <p:cNvPr id="817211" name="Rectangle 59"/>
            <p:cNvSpPr>
              <a:spLocks noChangeArrowheads="1"/>
            </p:cNvSpPr>
            <p:nvPr/>
          </p:nvSpPr>
          <p:spPr bwMode="auto">
            <a:xfrm>
              <a:off x="1332" y="190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 sz="4000"/>
            </a:p>
          </p:txBody>
        </p:sp>
        <p:sp>
          <p:nvSpPr>
            <p:cNvPr id="817212" name="Rectangle 60"/>
            <p:cNvSpPr>
              <a:spLocks noChangeArrowheads="1"/>
            </p:cNvSpPr>
            <p:nvPr/>
          </p:nvSpPr>
          <p:spPr bwMode="auto">
            <a:xfrm>
              <a:off x="1479" y="190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 sz="4000"/>
            </a:p>
          </p:txBody>
        </p:sp>
        <p:sp>
          <p:nvSpPr>
            <p:cNvPr id="817213" name="Rectangle 61"/>
            <p:cNvSpPr>
              <a:spLocks noChangeArrowheads="1"/>
            </p:cNvSpPr>
            <p:nvPr/>
          </p:nvSpPr>
          <p:spPr bwMode="auto">
            <a:xfrm>
              <a:off x="2121" y="2002"/>
              <a:ext cx="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 sz="4000"/>
            </a:p>
          </p:txBody>
        </p:sp>
        <p:sp>
          <p:nvSpPr>
            <p:cNvPr id="817214" name="Rectangle 62"/>
            <p:cNvSpPr>
              <a:spLocks noChangeArrowheads="1"/>
            </p:cNvSpPr>
            <p:nvPr/>
          </p:nvSpPr>
          <p:spPr bwMode="auto">
            <a:xfrm>
              <a:off x="2620" y="1901"/>
              <a:ext cx="9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 sz="4000"/>
            </a:p>
          </p:txBody>
        </p:sp>
        <p:sp>
          <p:nvSpPr>
            <p:cNvPr id="817215" name="Rectangle 63"/>
            <p:cNvSpPr>
              <a:spLocks noChangeArrowheads="1"/>
            </p:cNvSpPr>
            <p:nvPr/>
          </p:nvSpPr>
          <p:spPr bwMode="auto">
            <a:xfrm>
              <a:off x="2625" y="2014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 sz="4000"/>
            </a:p>
          </p:txBody>
        </p:sp>
        <p:sp>
          <p:nvSpPr>
            <p:cNvPr id="817216" name="Rectangle 64"/>
            <p:cNvSpPr>
              <a:spLocks noChangeArrowheads="1"/>
            </p:cNvSpPr>
            <p:nvPr/>
          </p:nvSpPr>
          <p:spPr bwMode="auto">
            <a:xfrm>
              <a:off x="2628" y="2126"/>
              <a:ext cx="5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X</a:t>
              </a:r>
              <a:endParaRPr lang="en-US" sz="4000"/>
            </a:p>
          </p:txBody>
        </p:sp>
        <p:sp>
          <p:nvSpPr>
            <p:cNvPr id="817217" name="Rectangle 65"/>
            <p:cNvSpPr>
              <a:spLocks noChangeArrowheads="1"/>
            </p:cNvSpPr>
            <p:nvPr/>
          </p:nvSpPr>
          <p:spPr bwMode="auto">
            <a:xfrm>
              <a:off x="2228" y="190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 sz="4000"/>
            </a:p>
          </p:txBody>
        </p:sp>
        <p:sp>
          <p:nvSpPr>
            <p:cNvPr id="817218" name="Rectangle 66"/>
            <p:cNvSpPr>
              <a:spLocks noChangeArrowheads="1"/>
            </p:cNvSpPr>
            <p:nvPr/>
          </p:nvSpPr>
          <p:spPr bwMode="auto">
            <a:xfrm>
              <a:off x="2370" y="190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 sz="4000"/>
            </a:p>
          </p:txBody>
        </p:sp>
        <p:sp>
          <p:nvSpPr>
            <p:cNvPr id="817219" name="Rectangle 67"/>
            <p:cNvSpPr>
              <a:spLocks noChangeArrowheads="1"/>
            </p:cNvSpPr>
            <p:nvPr/>
          </p:nvSpPr>
          <p:spPr bwMode="auto">
            <a:xfrm>
              <a:off x="2517" y="190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 sz="4000"/>
            </a:p>
          </p:txBody>
        </p:sp>
        <p:sp>
          <p:nvSpPr>
            <p:cNvPr id="817220" name="Rectangle 68"/>
            <p:cNvSpPr>
              <a:spLocks noChangeArrowheads="1"/>
            </p:cNvSpPr>
            <p:nvPr/>
          </p:nvSpPr>
          <p:spPr bwMode="auto">
            <a:xfrm>
              <a:off x="3138" y="2002"/>
              <a:ext cx="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 sz="4000"/>
            </a:p>
          </p:txBody>
        </p:sp>
        <p:sp>
          <p:nvSpPr>
            <p:cNvPr id="817221" name="Rectangle 69"/>
            <p:cNvSpPr>
              <a:spLocks noChangeArrowheads="1"/>
            </p:cNvSpPr>
            <p:nvPr/>
          </p:nvSpPr>
          <p:spPr bwMode="auto">
            <a:xfrm>
              <a:off x="3632" y="1901"/>
              <a:ext cx="9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 sz="4000"/>
            </a:p>
          </p:txBody>
        </p:sp>
        <p:sp>
          <p:nvSpPr>
            <p:cNvPr id="817222" name="Rectangle 70"/>
            <p:cNvSpPr>
              <a:spLocks noChangeArrowheads="1"/>
            </p:cNvSpPr>
            <p:nvPr/>
          </p:nvSpPr>
          <p:spPr bwMode="auto">
            <a:xfrm>
              <a:off x="3637" y="2014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 sz="4000"/>
            </a:p>
          </p:txBody>
        </p:sp>
        <p:sp>
          <p:nvSpPr>
            <p:cNvPr id="817223" name="Rectangle 71"/>
            <p:cNvSpPr>
              <a:spLocks noChangeArrowheads="1"/>
            </p:cNvSpPr>
            <p:nvPr/>
          </p:nvSpPr>
          <p:spPr bwMode="auto">
            <a:xfrm>
              <a:off x="3640" y="2126"/>
              <a:ext cx="5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X</a:t>
              </a:r>
              <a:endParaRPr lang="en-US" sz="4000"/>
            </a:p>
          </p:txBody>
        </p:sp>
        <p:sp>
          <p:nvSpPr>
            <p:cNvPr id="817224" name="Rectangle 72"/>
            <p:cNvSpPr>
              <a:spLocks noChangeArrowheads="1"/>
            </p:cNvSpPr>
            <p:nvPr/>
          </p:nvSpPr>
          <p:spPr bwMode="auto">
            <a:xfrm>
              <a:off x="3271" y="190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 sz="4000"/>
            </a:p>
          </p:txBody>
        </p:sp>
        <p:sp>
          <p:nvSpPr>
            <p:cNvPr id="817225" name="Rectangle 73"/>
            <p:cNvSpPr>
              <a:spLocks noChangeArrowheads="1"/>
            </p:cNvSpPr>
            <p:nvPr/>
          </p:nvSpPr>
          <p:spPr bwMode="auto">
            <a:xfrm>
              <a:off x="3413" y="190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 sz="4000"/>
            </a:p>
          </p:txBody>
        </p:sp>
        <p:sp>
          <p:nvSpPr>
            <p:cNvPr id="817226" name="Rectangle 74"/>
            <p:cNvSpPr>
              <a:spLocks noChangeArrowheads="1"/>
            </p:cNvSpPr>
            <p:nvPr/>
          </p:nvSpPr>
          <p:spPr bwMode="auto">
            <a:xfrm>
              <a:off x="3560" y="190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 sz="4000"/>
            </a:p>
          </p:txBody>
        </p:sp>
        <p:sp>
          <p:nvSpPr>
            <p:cNvPr id="817227" name="Rectangle 75"/>
            <p:cNvSpPr>
              <a:spLocks noChangeArrowheads="1"/>
            </p:cNvSpPr>
            <p:nvPr/>
          </p:nvSpPr>
          <p:spPr bwMode="auto">
            <a:xfrm>
              <a:off x="4160" y="2002"/>
              <a:ext cx="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 sz="4000"/>
            </a:p>
          </p:txBody>
        </p:sp>
        <p:sp>
          <p:nvSpPr>
            <p:cNvPr id="817228" name="Rectangle 76"/>
            <p:cNvSpPr>
              <a:spLocks noChangeArrowheads="1"/>
            </p:cNvSpPr>
            <p:nvPr/>
          </p:nvSpPr>
          <p:spPr bwMode="auto">
            <a:xfrm>
              <a:off x="4660" y="1901"/>
              <a:ext cx="9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 sz="4000"/>
            </a:p>
          </p:txBody>
        </p:sp>
        <p:sp>
          <p:nvSpPr>
            <p:cNvPr id="817229" name="Rectangle 77"/>
            <p:cNvSpPr>
              <a:spLocks noChangeArrowheads="1"/>
            </p:cNvSpPr>
            <p:nvPr/>
          </p:nvSpPr>
          <p:spPr bwMode="auto">
            <a:xfrm>
              <a:off x="4666" y="2014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 sz="4000"/>
            </a:p>
          </p:txBody>
        </p:sp>
        <p:sp>
          <p:nvSpPr>
            <p:cNvPr id="817230" name="Rectangle 78"/>
            <p:cNvSpPr>
              <a:spLocks noChangeArrowheads="1"/>
            </p:cNvSpPr>
            <p:nvPr/>
          </p:nvSpPr>
          <p:spPr bwMode="auto">
            <a:xfrm>
              <a:off x="4669" y="2126"/>
              <a:ext cx="5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X</a:t>
              </a:r>
              <a:endParaRPr lang="en-US" sz="4000"/>
            </a:p>
          </p:txBody>
        </p:sp>
        <p:sp>
          <p:nvSpPr>
            <p:cNvPr id="817231" name="Rectangle 79"/>
            <p:cNvSpPr>
              <a:spLocks noChangeArrowheads="1"/>
            </p:cNvSpPr>
            <p:nvPr/>
          </p:nvSpPr>
          <p:spPr bwMode="auto">
            <a:xfrm>
              <a:off x="4272" y="190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 sz="4000"/>
            </a:p>
          </p:txBody>
        </p:sp>
        <p:sp>
          <p:nvSpPr>
            <p:cNvPr id="817232" name="Rectangle 80"/>
            <p:cNvSpPr>
              <a:spLocks noChangeArrowheads="1"/>
            </p:cNvSpPr>
            <p:nvPr/>
          </p:nvSpPr>
          <p:spPr bwMode="auto">
            <a:xfrm>
              <a:off x="4414" y="190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 sz="4000"/>
            </a:p>
          </p:txBody>
        </p:sp>
        <p:sp>
          <p:nvSpPr>
            <p:cNvPr id="817233" name="Rectangle 81"/>
            <p:cNvSpPr>
              <a:spLocks noChangeArrowheads="1"/>
            </p:cNvSpPr>
            <p:nvPr/>
          </p:nvSpPr>
          <p:spPr bwMode="auto">
            <a:xfrm>
              <a:off x="4561" y="190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 sz="4000"/>
            </a:p>
          </p:txBody>
        </p:sp>
        <p:sp>
          <p:nvSpPr>
            <p:cNvPr id="817234" name="Oval 82"/>
            <p:cNvSpPr>
              <a:spLocks noChangeArrowheads="1"/>
            </p:cNvSpPr>
            <p:nvPr/>
          </p:nvSpPr>
          <p:spPr bwMode="auto">
            <a:xfrm>
              <a:off x="1196" y="1036"/>
              <a:ext cx="38" cy="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235" name="Oval 83"/>
            <p:cNvSpPr>
              <a:spLocks noChangeArrowheads="1"/>
            </p:cNvSpPr>
            <p:nvPr/>
          </p:nvSpPr>
          <p:spPr bwMode="auto">
            <a:xfrm>
              <a:off x="2234" y="1202"/>
              <a:ext cx="37" cy="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236" name="Oval 84"/>
            <p:cNvSpPr>
              <a:spLocks noChangeArrowheads="1"/>
            </p:cNvSpPr>
            <p:nvPr/>
          </p:nvSpPr>
          <p:spPr bwMode="auto">
            <a:xfrm>
              <a:off x="3277" y="1373"/>
              <a:ext cx="37" cy="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237" name="Oval 85"/>
            <p:cNvSpPr>
              <a:spLocks noChangeArrowheads="1"/>
            </p:cNvSpPr>
            <p:nvPr/>
          </p:nvSpPr>
          <p:spPr bwMode="auto">
            <a:xfrm>
              <a:off x="973" y="2551"/>
              <a:ext cx="37" cy="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238" name="Oval 86"/>
            <p:cNvSpPr>
              <a:spLocks noChangeArrowheads="1"/>
            </p:cNvSpPr>
            <p:nvPr/>
          </p:nvSpPr>
          <p:spPr bwMode="auto">
            <a:xfrm>
              <a:off x="1896" y="2551"/>
              <a:ext cx="37" cy="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239" name="Oval 87"/>
            <p:cNvSpPr>
              <a:spLocks noChangeArrowheads="1"/>
            </p:cNvSpPr>
            <p:nvPr/>
          </p:nvSpPr>
          <p:spPr bwMode="auto">
            <a:xfrm>
              <a:off x="2920" y="2551"/>
              <a:ext cx="37" cy="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7240" name="Oval 88"/>
            <p:cNvSpPr>
              <a:spLocks noChangeArrowheads="1"/>
            </p:cNvSpPr>
            <p:nvPr/>
          </p:nvSpPr>
          <p:spPr bwMode="auto">
            <a:xfrm>
              <a:off x="4279" y="1560"/>
              <a:ext cx="37" cy="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817247" name="Group 95"/>
            <p:cNvGrpSpPr>
              <a:grpSpLocks/>
            </p:cNvGrpSpPr>
            <p:nvPr/>
          </p:nvGrpSpPr>
          <p:grpSpPr bwMode="auto">
            <a:xfrm>
              <a:off x="2536" y="1392"/>
              <a:ext cx="1912" cy="504"/>
              <a:chOff x="2536" y="792"/>
              <a:chExt cx="1912" cy="520"/>
            </a:xfrm>
          </p:grpSpPr>
          <p:sp>
            <p:nvSpPr>
              <p:cNvPr id="817244" name="Line 92"/>
              <p:cNvSpPr>
                <a:spLocks noChangeShapeType="1"/>
              </p:cNvSpPr>
              <p:nvPr/>
            </p:nvSpPr>
            <p:spPr bwMode="auto">
              <a:xfrm flipV="1">
                <a:off x="2536" y="792"/>
                <a:ext cx="0" cy="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17245" name="Line 93"/>
              <p:cNvSpPr>
                <a:spLocks noChangeShapeType="1"/>
              </p:cNvSpPr>
              <p:nvPr/>
            </p:nvSpPr>
            <p:spPr bwMode="auto">
              <a:xfrm>
                <a:off x="2536" y="792"/>
                <a:ext cx="1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17246" name="Line 94"/>
              <p:cNvSpPr>
                <a:spLocks noChangeShapeType="1"/>
              </p:cNvSpPr>
              <p:nvPr/>
            </p:nvSpPr>
            <p:spPr bwMode="auto">
              <a:xfrm>
                <a:off x="4448" y="792"/>
                <a:ext cx="0" cy="5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289"/>
          </a:xfrm>
        </p:spPr>
        <p:txBody>
          <a:bodyPr/>
          <a:lstStyle/>
          <a:p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Barrel Shfter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069"/>
            <a:ext cx="10515600" cy="483689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barrel shifter </a:t>
            </a:r>
            <a:r>
              <a:rPr lang="en-US" dirty="0"/>
              <a:t>is one form of combinational circuit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shifts </a:t>
            </a:r>
            <a:r>
              <a:rPr lang="en-US" dirty="0"/>
              <a:t>or rotates the input data bits by the number of bit positions specified by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binary </a:t>
            </a:r>
            <a:r>
              <a:rPr lang="en-US" dirty="0"/>
              <a:t>value on a set of selection lines.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shift we consider here is a rotation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left, which means that the binary data is shifted to the left, with the bits </a:t>
            </a:r>
            <a:r>
              <a:rPr lang="en-US" dirty="0" smtClean="0"/>
              <a:t>coming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the most significant part of the register rotated back into the least </a:t>
            </a:r>
            <a:r>
              <a:rPr lang="en-US" dirty="0" smtClean="0"/>
              <a:t>significant</a:t>
            </a:r>
            <a:r>
              <a:rPr lang="tr-TR" dirty="0" smtClean="0"/>
              <a:t> part </a:t>
            </a:r>
            <a:r>
              <a:rPr lang="tr-TR" dirty="0"/>
              <a:t>of the register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573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4 bit Barrel Shifter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2793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</a:t>
            </a:r>
            <a:r>
              <a:rPr lang="en-US" i="1" dirty="0"/>
              <a:t>S</a:t>
            </a:r>
            <a:r>
              <a:rPr lang="en-US" dirty="0"/>
              <a:t>1</a:t>
            </a:r>
            <a:r>
              <a:rPr lang="en-US" i="1" dirty="0"/>
              <a:t>S</a:t>
            </a:r>
            <a:r>
              <a:rPr lang="en-US" dirty="0"/>
              <a:t>0 </a:t>
            </a:r>
            <a:r>
              <a:rPr lang="tr-TR" dirty="0" smtClean="0"/>
              <a:t>=</a:t>
            </a:r>
            <a:r>
              <a:rPr lang="en-US" dirty="0" smtClean="0"/>
              <a:t> </a:t>
            </a:r>
            <a:r>
              <a:rPr lang="en-US" dirty="0"/>
              <a:t>00, no shift occurs, and the input data has a direct path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outputs. </a:t>
            </a:r>
            <a:endParaRPr lang="tr-TR" dirty="0" smtClean="0"/>
          </a:p>
          <a:p>
            <a:r>
              <a:rPr lang="en-US" dirty="0" smtClean="0"/>
              <a:t>When </a:t>
            </a:r>
            <a:r>
              <a:rPr lang="en-US" i="1" dirty="0"/>
              <a:t>S</a:t>
            </a:r>
            <a:r>
              <a:rPr lang="en-US" dirty="0"/>
              <a:t>1</a:t>
            </a:r>
            <a:r>
              <a:rPr lang="en-US" i="1" dirty="0"/>
              <a:t>S</a:t>
            </a:r>
            <a:r>
              <a:rPr lang="en-US" dirty="0"/>
              <a:t>0 </a:t>
            </a:r>
            <a:r>
              <a:rPr lang="tr-TR" dirty="0" smtClean="0"/>
              <a:t>=</a:t>
            </a:r>
            <a:r>
              <a:rPr lang="en-US" dirty="0" smtClean="0"/>
              <a:t> </a:t>
            </a:r>
            <a:r>
              <a:rPr lang="en-US" dirty="0"/>
              <a:t>01, the input data is rotated one position, with </a:t>
            </a:r>
            <a:r>
              <a:rPr lang="en-US" i="1" dirty="0"/>
              <a:t>D</a:t>
            </a:r>
            <a:r>
              <a:rPr lang="en-US" dirty="0"/>
              <a:t>0 </a:t>
            </a:r>
            <a:r>
              <a:rPr lang="en-US" dirty="0" smtClean="0"/>
              <a:t>going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i="1" dirty="0"/>
              <a:t>Y</a:t>
            </a:r>
            <a:r>
              <a:rPr lang="en-US" dirty="0"/>
              <a:t>1, </a:t>
            </a:r>
            <a:r>
              <a:rPr lang="en-US" i="1" dirty="0"/>
              <a:t>D</a:t>
            </a:r>
            <a:r>
              <a:rPr lang="en-US" dirty="0"/>
              <a:t>1 going to </a:t>
            </a:r>
            <a:r>
              <a:rPr lang="en-US" i="1" dirty="0"/>
              <a:t>Y</a:t>
            </a:r>
            <a:r>
              <a:rPr lang="en-US" dirty="0"/>
              <a:t>2, </a:t>
            </a:r>
            <a:r>
              <a:rPr lang="en-US" i="1" dirty="0"/>
              <a:t>D</a:t>
            </a:r>
            <a:r>
              <a:rPr lang="en-US" dirty="0"/>
              <a:t>2 going to </a:t>
            </a:r>
            <a:r>
              <a:rPr lang="en-US" i="1" dirty="0"/>
              <a:t>Y</a:t>
            </a:r>
            <a:r>
              <a:rPr lang="en-US" dirty="0"/>
              <a:t>3, and </a:t>
            </a:r>
            <a:r>
              <a:rPr lang="en-US" i="1" dirty="0"/>
              <a:t>D</a:t>
            </a:r>
            <a:r>
              <a:rPr lang="en-US" dirty="0"/>
              <a:t>3 going to </a:t>
            </a:r>
            <a:r>
              <a:rPr lang="en-US" i="1" dirty="0"/>
              <a:t>Y</a:t>
            </a:r>
            <a:r>
              <a:rPr lang="en-US" dirty="0"/>
              <a:t>0. </a:t>
            </a:r>
            <a:endParaRPr lang="tr-TR" dirty="0" smtClean="0"/>
          </a:p>
          <a:p>
            <a:r>
              <a:rPr lang="en-US" dirty="0" smtClean="0"/>
              <a:t>When </a:t>
            </a:r>
            <a:r>
              <a:rPr lang="en-US" i="1" dirty="0"/>
              <a:t>S</a:t>
            </a:r>
            <a:r>
              <a:rPr lang="en-US" dirty="0"/>
              <a:t>1</a:t>
            </a:r>
            <a:r>
              <a:rPr lang="en-US" i="1" dirty="0"/>
              <a:t>S</a:t>
            </a:r>
            <a:r>
              <a:rPr lang="en-US" dirty="0"/>
              <a:t>0 </a:t>
            </a:r>
            <a:r>
              <a:rPr lang="tr-TR" dirty="0" smtClean="0"/>
              <a:t>=</a:t>
            </a:r>
            <a:r>
              <a:rPr lang="en-US" dirty="0" smtClean="0"/>
              <a:t> </a:t>
            </a:r>
            <a:r>
              <a:rPr lang="en-US" dirty="0"/>
              <a:t>10,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input </a:t>
            </a:r>
            <a:r>
              <a:rPr lang="en-US" dirty="0"/>
              <a:t>is rotated two positions, and </a:t>
            </a:r>
            <a:endParaRPr lang="tr-TR" dirty="0" smtClean="0"/>
          </a:p>
          <a:p>
            <a:r>
              <a:rPr lang="en-US" dirty="0" smtClean="0"/>
              <a:t>when </a:t>
            </a:r>
            <a:r>
              <a:rPr lang="en-US" i="1" dirty="0"/>
              <a:t>S</a:t>
            </a:r>
            <a:r>
              <a:rPr lang="en-US" dirty="0"/>
              <a:t>1</a:t>
            </a:r>
            <a:r>
              <a:rPr lang="en-US" i="1" dirty="0"/>
              <a:t>S</a:t>
            </a:r>
            <a:r>
              <a:rPr lang="en-US" dirty="0"/>
              <a:t>0 </a:t>
            </a:r>
            <a:r>
              <a:rPr lang="tr-TR" dirty="0" smtClean="0"/>
              <a:t>=</a:t>
            </a:r>
            <a:r>
              <a:rPr lang="en-US" dirty="0" smtClean="0"/>
              <a:t> </a:t>
            </a:r>
            <a:r>
              <a:rPr lang="en-US" dirty="0"/>
              <a:t>11, the rotation is by three bit </a:t>
            </a:r>
            <a:r>
              <a:rPr lang="en-US" dirty="0" smtClean="0"/>
              <a:t>positions</a:t>
            </a:r>
            <a:r>
              <a:rPr lang="tr-TR" dirty="0" smtClean="0"/>
              <a:t>,</a:t>
            </a:r>
            <a:r>
              <a:rPr lang="tr-TR" dirty="0"/>
              <a:t> causing </a:t>
            </a:r>
            <a:r>
              <a:rPr lang="tr-TR" i="1" dirty="0"/>
              <a:t>D</a:t>
            </a:r>
            <a:r>
              <a:rPr lang="tr-TR" dirty="0"/>
              <a:t>0 to</a:t>
            </a:r>
            <a:r>
              <a:rPr lang="tr-TR" dirty="0" smtClean="0"/>
              <a:t> </a:t>
            </a:r>
            <a:r>
              <a:rPr lang="tr-TR" dirty="0"/>
              <a:t>go to </a:t>
            </a:r>
            <a:r>
              <a:rPr lang="tr-TR" i="1" dirty="0"/>
              <a:t>Y</a:t>
            </a:r>
            <a:r>
              <a:rPr lang="tr-TR" dirty="0"/>
              <a:t>3, </a:t>
            </a:r>
            <a:r>
              <a:rPr lang="tr-TR" i="1" dirty="0"/>
              <a:t>D</a:t>
            </a:r>
            <a:r>
              <a:rPr lang="tr-TR" dirty="0"/>
              <a:t>1 to go to </a:t>
            </a:r>
            <a:r>
              <a:rPr lang="tr-TR" i="1" dirty="0"/>
              <a:t>Y</a:t>
            </a:r>
            <a:r>
              <a:rPr lang="tr-TR" dirty="0"/>
              <a:t>0, </a:t>
            </a:r>
            <a:r>
              <a:rPr lang="tr-TR" i="1" dirty="0"/>
              <a:t>D</a:t>
            </a:r>
            <a:r>
              <a:rPr lang="tr-TR" dirty="0"/>
              <a:t>2 to go to </a:t>
            </a:r>
            <a:r>
              <a:rPr lang="tr-TR" i="1" dirty="0"/>
              <a:t>Y</a:t>
            </a:r>
            <a:r>
              <a:rPr lang="tr-TR" dirty="0"/>
              <a:t>1, and </a:t>
            </a:r>
            <a:r>
              <a:rPr lang="tr-TR" i="1" dirty="0"/>
              <a:t>D</a:t>
            </a:r>
            <a:r>
              <a:rPr lang="tr-TR" dirty="0"/>
              <a:t>3 to go to </a:t>
            </a:r>
            <a:r>
              <a:rPr lang="tr-TR" i="1" dirty="0"/>
              <a:t>Y</a:t>
            </a:r>
            <a:r>
              <a:rPr lang="tr-TR" dirty="0"/>
              <a:t>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137" y="1690688"/>
            <a:ext cx="692139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7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4 Bit Barrel Shifter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in a 2</a:t>
            </a:r>
            <a:r>
              <a:rPr lang="en-US" i="1" dirty="0"/>
              <a:t>n</a:t>
            </a:r>
            <a:r>
              <a:rPr lang="en-US" dirty="0"/>
              <a:t>-bit barrel shifter,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 smtClean="0"/>
              <a:t>positions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left rotation is the same as 2</a:t>
            </a:r>
            <a:r>
              <a:rPr lang="en-US" i="1" dirty="0"/>
              <a:t>n 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bits of right rotation.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41" y="2757460"/>
            <a:ext cx="9043215" cy="34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2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Question 1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21" y="2028016"/>
            <a:ext cx="10584679" cy="36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8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Answer 1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15" y="6043077"/>
            <a:ext cx="6496050" cy="6000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0350" y="1476679"/>
            <a:ext cx="6591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4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Question 2 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0770"/>
            <a:ext cx="9733907" cy="44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4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 </a:t>
            </a:r>
            <a:r>
              <a:rPr lang="tr-TR" dirty="0" err="1" smtClean="0"/>
              <a:t>Procedure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following procedure for the design of sequential circuits is similar to that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combinational </a:t>
            </a:r>
            <a:r>
              <a:rPr lang="en-US" dirty="0"/>
              <a:t>circuits but has some additional steps:</a:t>
            </a:r>
          </a:p>
          <a:p>
            <a:r>
              <a:rPr lang="en-US" b="1" dirty="0"/>
              <a:t>1. Specification: </a:t>
            </a:r>
            <a:r>
              <a:rPr lang="en-US" dirty="0"/>
              <a:t>Write a specification for the circuit, if not already available.</a:t>
            </a:r>
          </a:p>
          <a:p>
            <a:r>
              <a:rPr lang="en-US" b="1" dirty="0"/>
              <a:t>2. Formulation: </a:t>
            </a:r>
            <a:r>
              <a:rPr lang="en-US" dirty="0"/>
              <a:t>Obtain either a state diagram or a state table from the </a:t>
            </a:r>
            <a:r>
              <a:rPr lang="en-US" dirty="0" smtClean="0"/>
              <a:t>statement</a:t>
            </a:r>
            <a:r>
              <a:rPr lang="tr-TR" dirty="0" smtClean="0"/>
              <a:t> of </a:t>
            </a:r>
            <a:r>
              <a:rPr lang="tr-TR" dirty="0" err="1"/>
              <a:t>the</a:t>
            </a:r>
            <a:r>
              <a:rPr lang="tr-TR" dirty="0"/>
              <a:t> problem.</a:t>
            </a:r>
          </a:p>
          <a:p>
            <a:r>
              <a:rPr lang="en-US" b="1" dirty="0"/>
              <a:t>3. State Assignment: </a:t>
            </a:r>
            <a:r>
              <a:rPr lang="en-US" dirty="0"/>
              <a:t>If only a state diagram is available from step 1, obtain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state </a:t>
            </a:r>
            <a:r>
              <a:rPr lang="en-US" dirty="0"/>
              <a:t>table. Assign binary codes to the states in the table.</a:t>
            </a:r>
          </a:p>
          <a:p>
            <a:r>
              <a:rPr lang="en-US" b="1" dirty="0"/>
              <a:t>4. Flip-Flop Input Equation Determination: </a:t>
            </a:r>
            <a:r>
              <a:rPr lang="en-US" dirty="0"/>
              <a:t>Select the flip-flop type or types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smtClean="0"/>
              <a:t>Derive </a:t>
            </a:r>
            <a:r>
              <a:rPr lang="en-US" dirty="0"/>
              <a:t>the flip-flop input equations from the next-state entries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encoded</a:t>
            </a:r>
            <a:r>
              <a:rPr lang="tr-TR" dirty="0" smtClean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5. Output Equation Determination: </a:t>
            </a:r>
            <a:r>
              <a:rPr lang="en-US" dirty="0" smtClean="0"/>
              <a:t>Derive output equations from the output</a:t>
            </a:r>
            <a:r>
              <a:rPr lang="tr-TR" dirty="0" smtClean="0"/>
              <a:t> </a:t>
            </a:r>
            <a:r>
              <a:rPr lang="en-US" dirty="0" smtClean="0"/>
              <a:t>entries in the state table.</a:t>
            </a:r>
          </a:p>
          <a:p>
            <a:r>
              <a:rPr lang="en-US" b="1" dirty="0" smtClean="0"/>
              <a:t>6. Optimization: </a:t>
            </a:r>
            <a:r>
              <a:rPr lang="en-US" dirty="0" smtClean="0"/>
              <a:t>Optimize the flip-flop input equations and output equations.</a:t>
            </a:r>
          </a:p>
          <a:p>
            <a:r>
              <a:rPr lang="en-US" b="1" dirty="0" smtClean="0"/>
              <a:t>7. Technology Mapping: </a:t>
            </a:r>
            <a:r>
              <a:rPr lang="en-US" dirty="0" smtClean="0"/>
              <a:t>Draw a logic diagram of the circuit using flip-flops,</a:t>
            </a:r>
            <a:r>
              <a:rPr lang="tr-TR" dirty="0" smtClean="0"/>
              <a:t> </a:t>
            </a:r>
            <a:r>
              <a:rPr lang="en-US" dirty="0" smtClean="0"/>
              <a:t>ANDs, ORs, and inverters. Transform the logic diagram to a new diagram</a:t>
            </a:r>
            <a:r>
              <a:rPr lang="tr-TR" dirty="0" smtClean="0"/>
              <a:t> </a:t>
            </a:r>
            <a:r>
              <a:rPr lang="en-US" dirty="0" smtClean="0"/>
              <a:t>using the available flip-flop and gate technology.</a:t>
            </a:r>
          </a:p>
          <a:p>
            <a:r>
              <a:rPr lang="en-US" b="1" dirty="0" smtClean="0"/>
              <a:t>8. Verification: </a:t>
            </a:r>
            <a:r>
              <a:rPr lang="en-US" dirty="0" smtClean="0"/>
              <a:t>Verify the correctness of the final design.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7376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Answer 2 (a,b)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60" y="1813434"/>
            <a:ext cx="4360524" cy="2833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828" y="1942372"/>
            <a:ext cx="5227983" cy="27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26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Answer 2 (c,d)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789131"/>
            <a:ext cx="9805827" cy="3634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8580"/>
            <a:ext cx="10177611" cy="7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52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Question 3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787059"/>
            <a:ext cx="9929116" cy="41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1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Answer 3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701" y="1392738"/>
            <a:ext cx="6477909" cy="519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78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Question 4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560" y="2064123"/>
            <a:ext cx="9376880" cy="290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03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Answer 4(a) 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114"/>
            <a:ext cx="10515600" cy="38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06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Answer  4(b)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085" y="1690688"/>
            <a:ext cx="9443719" cy="38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27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http://cas.ee.ic.ac.uk/people/nps/teaching/ee1_digital/Lecture10-State_diagrams.pdf</a:t>
            </a:r>
            <a:endParaRPr lang="tr-TR" dirty="0" smtClean="0"/>
          </a:p>
          <a:p>
            <a:r>
              <a:rPr lang="tr-TR" dirty="0" smtClean="0">
                <a:hlinkClick r:id="rId3"/>
              </a:rPr>
              <a:t>http://osp.mans.edu.eg/cs212/Seq_circuitst_FF_states.htm</a:t>
            </a:r>
            <a:endParaRPr lang="tr-TR" dirty="0" smtClean="0"/>
          </a:p>
          <a:p>
            <a:r>
              <a:rPr lang="tr-TR" dirty="0" smtClean="0">
                <a:hlinkClick r:id="rId4"/>
              </a:rPr>
              <a:t>http://www.learnabout-electronics.org/Digital/dig53.php</a:t>
            </a:r>
            <a:endParaRPr lang="tr-TR" dirty="0" smtClean="0"/>
          </a:p>
          <a:p>
            <a:r>
              <a:rPr lang="tr-TR" dirty="0" smtClean="0">
                <a:hlinkClick r:id="rId5"/>
              </a:rPr>
              <a:t>http://www.electronics-tutorials.ws/sequential/conversion-of-flip-flops.html</a:t>
            </a:r>
            <a:endParaRPr lang="tr-TR" dirty="0" smtClean="0"/>
          </a:p>
          <a:p>
            <a:r>
              <a:rPr lang="tr-TR" dirty="0" smtClean="0">
                <a:hlinkClick r:id="rId6"/>
              </a:rPr>
              <a:t>http://www.allaboutcircuits.com/technical-articles/flip-flop-conversions-part-ii/</a:t>
            </a:r>
            <a:endParaRPr lang="tr-TR" dirty="0" smtClean="0"/>
          </a:p>
          <a:p>
            <a:r>
              <a:rPr lang="tr-TR" smtClean="0">
                <a:hlinkClick r:id="rId7"/>
              </a:rPr>
              <a:t>http://www.electronics-tutorials.ws/sequential/seq_4.html</a:t>
            </a:r>
            <a:endParaRPr lang="tr-TR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751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Diagrams</a:t>
            </a:r>
            <a:r>
              <a:rPr lang="tr-TR" dirty="0" smtClean="0"/>
              <a:t> of </a:t>
            </a:r>
            <a:r>
              <a:rPr lang="tr-TR" dirty="0" err="1" smtClean="0"/>
              <a:t>Flip</a:t>
            </a:r>
            <a:r>
              <a:rPr lang="tr-TR" dirty="0" smtClean="0"/>
              <a:t>- </a:t>
            </a:r>
            <a:r>
              <a:rPr lang="tr-TR" dirty="0" err="1" smtClean="0"/>
              <a:t>flops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363" y="1435207"/>
            <a:ext cx="379924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77510"/>
            <a:ext cx="5527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err="1" smtClean="0"/>
              <a:t>From</a:t>
            </a:r>
            <a:r>
              <a:rPr lang="tr-TR" sz="1100" dirty="0" smtClean="0"/>
              <a:t>: </a:t>
            </a:r>
            <a:r>
              <a:rPr lang="tr-TR" sz="1100" dirty="0" smtClean="0">
                <a:hlinkClick r:id="rId3"/>
              </a:rPr>
              <a:t>http://osp.mans.edu.eg/cs212/Seq_circuitst_FF_states.htm</a:t>
            </a:r>
            <a:r>
              <a:rPr lang="tr-TR" sz="1100" dirty="0" smtClean="0"/>
              <a:t> 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353136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Question</a:t>
            </a:r>
            <a:r>
              <a:rPr lang="tr-TR" dirty="0" smtClean="0"/>
              <a:t> 1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sequential circuit with two </a:t>
            </a:r>
            <a:r>
              <a:rPr lang="en-US" i="1" dirty="0"/>
              <a:t>D </a:t>
            </a:r>
            <a:r>
              <a:rPr lang="en-US" dirty="0"/>
              <a:t>flip-flops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and one input </a:t>
            </a:r>
            <a:r>
              <a:rPr lang="en-US" i="1" dirty="0"/>
              <a:t>X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smtClean="0"/>
              <a:t>When </a:t>
            </a:r>
            <a:r>
              <a:rPr lang="en-US" i="1" dirty="0"/>
              <a:t>X </a:t>
            </a:r>
            <a:r>
              <a:rPr lang="en-US" dirty="0"/>
              <a:t> 0, the state of the circuit remains the same. When </a:t>
            </a:r>
            <a:r>
              <a:rPr lang="en-US" i="1" dirty="0"/>
              <a:t>X </a:t>
            </a:r>
            <a:r>
              <a:rPr lang="en-US" dirty="0"/>
              <a:t> 1,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circuit </a:t>
            </a:r>
            <a:r>
              <a:rPr lang="en-US" dirty="0"/>
              <a:t>goes through the state transitions from 00 to 10 to 11 to 01, back </a:t>
            </a:r>
            <a:r>
              <a:rPr lang="en-US" dirty="0" smtClean="0"/>
              <a:t>to</a:t>
            </a:r>
            <a:r>
              <a:rPr lang="tr-TR" dirty="0" smtClean="0"/>
              <a:t> 00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repeats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941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1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165" y="1690688"/>
            <a:ext cx="5065584" cy="3775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401" y="696341"/>
            <a:ext cx="2380662" cy="2407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327" y="3629506"/>
            <a:ext cx="1997735" cy="2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0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r>
              <a:rPr lang="tr-TR" dirty="0" smtClean="0"/>
              <a:t> 1 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Let</a:t>
            </a:r>
            <a:r>
              <a:rPr lang="tr-TR" dirty="0" smtClean="0"/>
              <a:t> us </a:t>
            </a:r>
            <a:r>
              <a:rPr lang="tr-TR" dirty="0" err="1" smtClean="0"/>
              <a:t>draw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states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528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Question</a:t>
            </a:r>
            <a:r>
              <a:rPr lang="tr-TR" dirty="0" smtClean="0"/>
              <a:t> </a:t>
            </a:r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sequential circuit has three </a:t>
            </a:r>
            <a:r>
              <a:rPr lang="en-US" i="1" dirty="0"/>
              <a:t>D </a:t>
            </a:r>
            <a:r>
              <a:rPr lang="en-US" dirty="0"/>
              <a:t>flip-flops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, and one input </a:t>
            </a:r>
            <a:r>
              <a:rPr lang="en-US" i="1" dirty="0"/>
              <a:t>X</a:t>
            </a:r>
            <a:r>
              <a:rPr lang="en-US" dirty="0"/>
              <a:t>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circuit </a:t>
            </a:r>
            <a:r>
              <a:rPr lang="en-US" dirty="0"/>
              <a:t>is described by the following input equations: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b="1" dirty="0" smtClean="0"/>
              <a:t>(</a:t>
            </a:r>
            <a:r>
              <a:rPr lang="en-US" b="1" dirty="0"/>
              <a:t>a) </a:t>
            </a:r>
            <a:r>
              <a:rPr lang="en-US" dirty="0"/>
              <a:t>Derive the state table for the </a:t>
            </a:r>
            <a:r>
              <a:rPr lang="en-US" dirty="0" smtClean="0"/>
              <a:t>circuit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(b</a:t>
            </a:r>
            <a:r>
              <a:rPr lang="en-US" b="1" dirty="0"/>
              <a:t>) </a:t>
            </a:r>
            <a:r>
              <a:rPr lang="en-US" dirty="0" smtClean="0"/>
              <a:t>Draw </a:t>
            </a:r>
            <a:r>
              <a:rPr lang="en-US" dirty="0"/>
              <a:t>two state diagrams, one for </a:t>
            </a:r>
            <a:r>
              <a:rPr lang="en-US" i="1" dirty="0"/>
              <a:t>X </a:t>
            </a:r>
            <a:r>
              <a:rPr lang="en-US" dirty="0"/>
              <a:t> 0 and the other for </a:t>
            </a:r>
            <a:r>
              <a:rPr lang="en-US" i="1" dirty="0"/>
              <a:t>X </a:t>
            </a:r>
            <a:r>
              <a:rPr lang="en-US" dirty="0"/>
              <a:t> 1.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510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 smtClean="0"/>
              <a:t>Answer</a:t>
            </a:r>
            <a:r>
              <a:rPr lang="tr-TR" smtClean="0"/>
              <a:t> </a:t>
            </a:r>
            <a:r>
              <a:rPr lang="tr-TR" smtClean="0"/>
              <a:t>2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6499"/>
            <a:ext cx="4381072" cy="4925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03" y="1598541"/>
            <a:ext cx="4868291" cy="186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203" y="4124306"/>
            <a:ext cx="4781812" cy="18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1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1082</Words>
  <Application>Microsoft Office PowerPoint</Application>
  <PresentationFormat>Widescreen</PresentationFormat>
  <Paragraphs>158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Office Theme</vt:lpstr>
      <vt:lpstr>CMPE 321</vt:lpstr>
      <vt:lpstr>State Diagrams</vt:lpstr>
      <vt:lpstr>Design Procedure</vt:lpstr>
      <vt:lpstr>State Diagrams of Flip- flops</vt:lpstr>
      <vt:lpstr>Question 1</vt:lpstr>
      <vt:lpstr>Answer 1</vt:lpstr>
      <vt:lpstr>Answer 1  </vt:lpstr>
      <vt:lpstr>Question 2</vt:lpstr>
      <vt:lpstr>Answer 2</vt:lpstr>
      <vt:lpstr>Question 3</vt:lpstr>
      <vt:lpstr>Answer 3: a and b</vt:lpstr>
      <vt:lpstr>Answer 3: c</vt:lpstr>
      <vt:lpstr>Question 4</vt:lpstr>
      <vt:lpstr>Answer 4</vt:lpstr>
      <vt:lpstr>Answer 4: cont.</vt:lpstr>
      <vt:lpstr>Register Figures</vt:lpstr>
      <vt:lpstr>Basics</vt:lpstr>
      <vt:lpstr>Arithmetic Microoperations</vt:lpstr>
      <vt:lpstr>PowerPoint Presentation</vt:lpstr>
      <vt:lpstr>Logic and Shift Microoperations</vt:lpstr>
      <vt:lpstr>Datapath</vt:lpstr>
      <vt:lpstr>Shifter</vt:lpstr>
      <vt:lpstr>4-Bit Basic Left/Right Shifter (Figure 10-8)</vt:lpstr>
      <vt:lpstr>Barrel Shfter</vt:lpstr>
      <vt:lpstr>4 bit Barrel Shifter</vt:lpstr>
      <vt:lpstr>4 Bit Barrel Shifter</vt:lpstr>
      <vt:lpstr>Question 1</vt:lpstr>
      <vt:lpstr>Answer 1</vt:lpstr>
      <vt:lpstr>Question 2 </vt:lpstr>
      <vt:lpstr>Answer 2 (a,b)</vt:lpstr>
      <vt:lpstr>Answer 2 (c,d)</vt:lpstr>
      <vt:lpstr>Question 3</vt:lpstr>
      <vt:lpstr>Answer 3</vt:lpstr>
      <vt:lpstr>Question 4</vt:lpstr>
      <vt:lpstr>Answer 4(a) </vt:lpstr>
      <vt:lpstr>Answer  4(b)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321</dc:title>
  <dc:creator>Selek Ceren Celik</dc:creator>
  <cp:lastModifiedBy>Selek Ceren Celik</cp:lastModifiedBy>
  <cp:revision>2</cp:revision>
  <dcterms:created xsi:type="dcterms:W3CDTF">2018-11-27T08:54:39Z</dcterms:created>
  <dcterms:modified xsi:type="dcterms:W3CDTF">2018-11-27T08:59:39Z</dcterms:modified>
</cp:coreProperties>
</file>