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9928225" cy="67976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D46F-7691-49B0-B63D-8D64D489D97D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F10C-730A-43E0-9CA5-6F743B3B0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09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B439-9BA3-4C98-B10A-BE6F49DE0A09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0511-121B-4E0A-982C-3F9399A175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92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90511-121B-4E0A-982C-3F9399A175B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4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1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3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0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9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51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9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D82097-566C-4D62-97EA-29997885F52A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AEB504-EF63-48F8-B875-B1E98BB2F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stevens.edu/~bmcnair/SwTh-Sum04/" TargetMode="External"/><Relationship Id="rId2" Type="http://schemas.openxmlformats.org/officeDocument/2006/relationships/hyperlink" Target="http://cs265.rkent.myweb.cs.uwindsor.ca/lab05w2009answe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circuits.com/technical-articles/conversion-of-flip-flops-part-ii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CMPE 321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410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Asnwer</a:t>
            </a:r>
            <a:r>
              <a:rPr lang="tr-TR" dirty="0" smtClean="0"/>
              <a:t> 3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669596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Input</a:t>
                      </a:r>
                      <a:r>
                        <a:rPr lang="tr-TR" dirty="0" smtClean="0"/>
                        <a:t> 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86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3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</a:p>
          <a:p>
            <a:r>
              <a:rPr lang="tr-TR" sz="3600" dirty="0" smtClean="0"/>
              <a:t>A(</a:t>
            </a:r>
            <a:r>
              <a:rPr lang="tr-TR" sz="3600" dirty="0" err="1" smtClean="0"/>
              <a:t>Next</a:t>
            </a:r>
            <a:r>
              <a:rPr lang="tr-TR" sz="3600" dirty="0" smtClean="0"/>
              <a:t>) = EX’ (AB + A’B’) + EX(AB’ +A’B) + E’ A</a:t>
            </a:r>
          </a:p>
          <a:p>
            <a:r>
              <a:rPr lang="tr-TR" sz="3600" dirty="0" smtClean="0"/>
              <a:t>B(</a:t>
            </a:r>
            <a:r>
              <a:rPr lang="tr-TR" sz="3600" dirty="0" err="1" smtClean="0"/>
              <a:t>Next</a:t>
            </a:r>
            <a:r>
              <a:rPr lang="tr-TR" sz="3600" dirty="0" smtClean="0"/>
              <a:t>) = EB’ + E’B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38532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3 </a:t>
            </a:r>
            <a:r>
              <a:rPr lang="tr-TR" dirty="0" err="1" smtClean="0"/>
              <a:t>Converting</a:t>
            </a:r>
            <a:r>
              <a:rPr lang="tr-TR" dirty="0" smtClean="0"/>
              <a:t> JK </a:t>
            </a:r>
            <a:r>
              <a:rPr lang="tr-TR" dirty="0" err="1" smtClean="0"/>
              <a:t>to</a:t>
            </a:r>
            <a:r>
              <a:rPr lang="tr-TR" dirty="0" smtClean="0"/>
              <a:t> D </a:t>
            </a:r>
            <a:r>
              <a:rPr lang="tr-TR" dirty="0" err="1" smtClean="0"/>
              <a:t>Type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connecting the expression outputs to the J-input, and the </a:t>
            </a:r>
            <a:r>
              <a:rPr lang="en-US" sz="2800" b="1" dirty="0"/>
              <a:t>complement</a:t>
            </a:r>
            <a:r>
              <a:rPr lang="en-US" sz="2800" dirty="0"/>
              <a:t> of the expression to the K-input, you basically transform the JK to a D type flip-flop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12" y="3682316"/>
            <a:ext cx="3124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129" y="829659"/>
            <a:ext cx="10058400" cy="71144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dirty="0" smtClean="0"/>
              <a:t>4 </a:t>
            </a:r>
            <a:r>
              <a:rPr lang="tr-TR" dirty="0" err="1" smtClean="0"/>
              <a:t>master-slave</a:t>
            </a:r>
            <a:r>
              <a:rPr lang="tr-TR" dirty="0" smtClean="0"/>
              <a:t> </a:t>
            </a:r>
            <a:r>
              <a:rPr lang="tr-TR" dirty="0" err="1" smtClean="0"/>
              <a:t>flip-flop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7647" y="1215478"/>
            <a:ext cx="103668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uses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two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latches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;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first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called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tr-TR" altLang="tr-TR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master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while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second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called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tr-TR" altLang="tr-TR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slave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tr-TR" altLang="tr-T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idea here is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that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long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as </a:t>
            </a:r>
            <a:r>
              <a:rPr kumimoji="0" lang="tr-TR" altLang="tr-TR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ck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0,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tr-TR" altLang="tr-T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input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into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master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latch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be 1, and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master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latch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update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current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value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of </a:t>
            </a:r>
            <a:r>
              <a:rPr kumimoji="0" lang="tr-TR" altLang="tr-TR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algn="just"/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When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 err="1">
                <a:solidFill>
                  <a:srgbClr val="000000"/>
                </a:solidFill>
                <a:latin typeface="Georgia" panose="02040502050405020303" pitchFamily="18" charset="0"/>
              </a:rPr>
              <a:t>ck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change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s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1,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though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set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input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slave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becomes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1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,</a:t>
            </a:r>
          </a:p>
          <a:p>
            <a:pPr algn="just"/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and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it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receives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current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of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master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which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will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be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current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	of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at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that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time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At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same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time,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set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input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master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changes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0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 </a:t>
            </a:r>
          </a:p>
          <a:p>
            <a:pPr algn="just"/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so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later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updates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will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not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have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any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effect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on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master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latch's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remembered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endParaRPr lang="tr-TR" altLang="tr-TR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	and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slave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will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continue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hold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of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at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time </a:t>
            </a:r>
            <a:r>
              <a:rPr lang="tr-TR" altLang="tr-TR" i="1" dirty="0" err="1">
                <a:solidFill>
                  <a:srgbClr val="000000"/>
                </a:solidFill>
                <a:latin typeface="Georgia" panose="02040502050405020303" pitchFamily="18" charset="0"/>
              </a:rPr>
              <a:t>ck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changed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from</a:t>
            </a:r>
            <a:endParaRPr lang="tr-TR" altLang="tr-TR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	0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1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://www.toves.org/books/comps/dff-ci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79" y="4583168"/>
            <a:ext cx="30099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3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This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process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is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summarized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by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following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timing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diagram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which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includes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Q</a:t>
            </a:r>
            <a:r>
              <a:rPr lang="tr-TR" altLang="tr-TR" i="1" baseline="-30000" dirty="0">
                <a:solidFill>
                  <a:srgbClr val="000000"/>
                </a:solidFill>
                <a:latin typeface="Georgia" panose="02040502050405020303" pitchFamily="18" charset="0"/>
              </a:rPr>
              <a:t>M</a:t>
            </a:r>
            <a:r>
              <a:rPr lang="tr-TR" altLang="tr-TR" sz="1000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represent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remembered</a:t>
            </a:r>
            <a:r>
              <a:rPr lang="tr-TR" altLang="tr-TR" dirty="0" smtClean="0">
                <a:solidFill>
                  <a:srgbClr val="000000"/>
                </a:solidFill>
                <a:latin typeface="Georgia" panose="02040502050405020303" pitchFamily="18" charset="0"/>
              </a:rPr>
              <a:t> 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by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master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(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first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one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) and </a:t>
            </a:r>
            <a:r>
              <a:rPr lang="tr-TR" altLang="tr-TR" i="1" dirty="0">
                <a:solidFill>
                  <a:srgbClr val="000000"/>
                </a:solidFill>
                <a:latin typeface="Georgia" panose="02040502050405020303" pitchFamily="18" charset="0"/>
              </a:rPr>
              <a:t>Q</a:t>
            </a:r>
            <a:r>
              <a:rPr lang="tr-TR" altLang="tr-TR" i="1" baseline="-30000" dirty="0">
                <a:solidFill>
                  <a:srgbClr val="000000"/>
                </a:solidFill>
                <a:latin typeface="Georgia" panose="02040502050405020303" pitchFamily="18" charset="0"/>
              </a:rPr>
              <a:t>S</a:t>
            </a:r>
            <a:r>
              <a:rPr lang="tr-TR" altLang="tr-TR" sz="1000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to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represent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value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remembered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by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slave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latch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(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second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Georgia" panose="02040502050405020303" pitchFamily="18" charset="0"/>
              </a:rPr>
              <a:t>one</a:t>
            </a:r>
            <a:r>
              <a:rPr lang="tr-TR" altLang="tr-TR" dirty="0">
                <a:solidFill>
                  <a:srgbClr val="000000"/>
                </a:solidFill>
                <a:latin typeface="Georgia" panose="02040502050405020303" pitchFamily="18" charset="0"/>
              </a:rPr>
              <a:t>).</a:t>
            </a:r>
            <a:endParaRPr lang="tr-TR" alt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A)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chanege</a:t>
            </a:r>
            <a:r>
              <a:rPr lang="tr-TR" dirty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AND </a:t>
            </a:r>
            <a:r>
              <a:rPr lang="tr-TR" dirty="0" err="1" smtClean="0"/>
              <a:t>gate</a:t>
            </a:r>
            <a:r>
              <a:rPr lang="tr-TR" dirty="0" smtClean="0"/>
              <a:t>:</a:t>
            </a:r>
          </a:p>
          <a:p>
            <a:endParaRPr lang="tr-TR" dirty="0"/>
          </a:p>
        </p:txBody>
      </p:sp>
      <p:pic>
        <p:nvPicPr>
          <p:cNvPr id="4" name="Picture 4" descr="http://www.toves.org/books/comps/dff-c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12" y="3333539"/>
            <a:ext cx="30099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70" y="2981114"/>
            <a:ext cx="2314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B)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AND </a:t>
            </a:r>
            <a:r>
              <a:rPr lang="tr-TR" dirty="0" err="1" smtClean="0"/>
              <a:t>gate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slave</a:t>
            </a:r>
            <a:r>
              <a:rPr lang="tr-TR" dirty="0" smtClean="0"/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97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cs265.rkent.myweb.cs.uwindsor.ca/lab05w2009answers.html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http://personal.stevens.edu/~bmcnair/SwTh-Sum04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https://www.allaboutcircuits.com/technical-articles/conversion-of-flip-flops-part-iii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98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 </a:t>
            </a:r>
            <a:r>
              <a:rPr lang="tr-TR" sz="2400" dirty="0" err="1" smtClean="0"/>
              <a:t>sequential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has </a:t>
            </a:r>
            <a:r>
              <a:rPr lang="tr-TR" sz="2400" dirty="0" err="1" smtClean="0"/>
              <a:t>two</a:t>
            </a:r>
            <a:r>
              <a:rPr lang="tr-TR" sz="2400" dirty="0" smtClean="0"/>
              <a:t> D </a:t>
            </a:r>
            <a:r>
              <a:rPr lang="tr-TR" sz="2400" dirty="0" err="1" smtClean="0"/>
              <a:t>flip-flops</a:t>
            </a:r>
            <a:r>
              <a:rPr lang="tr-TR" sz="2400" dirty="0" smtClean="0"/>
              <a:t> A and B,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inputs</a:t>
            </a:r>
            <a:r>
              <a:rPr lang="tr-TR" sz="2400" dirty="0" smtClean="0"/>
              <a:t> x and y , and </a:t>
            </a:r>
            <a:r>
              <a:rPr lang="tr-TR" sz="2400" dirty="0" err="1" smtClean="0"/>
              <a:t>one</a:t>
            </a:r>
            <a:r>
              <a:rPr lang="tr-TR" sz="2400" dirty="0" smtClean="0"/>
              <a:t> </a:t>
            </a:r>
            <a:r>
              <a:rPr lang="tr-TR" sz="2400" dirty="0" err="1" smtClean="0"/>
              <a:t>output</a:t>
            </a:r>
            <a:r>
              <a:rPr lang="tr-TR" sz="2400" dirty="0" smtClean="0"/>
              <a:t> </a:t>
            </a:r>
            <a:r>
              <a:rPr lang="tr-TR" sz="2400" dirty="0"/>
              <a:t>z</a:t>
            </a:r>
            <a:r>
              <a:rPr lang="tr-TR" sz="2400" dirty="0" smtClean="0"/>
              <a:t>. </a:t>
            </a:r>
          </a:p>
          <a:p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flip-flop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r>
              <a:rPr lang="tr-TR" sz="2400" dirty="0" smtClean="0"/>
              <a:t> </a:t>
            </a:r>
            <a:r>
              <a:rPr lang="tr-TR" sz="2400" dirty="0" err="1" smtClean="0"/>
              <a:t>equations</a:t>
            </a:r>
            <a:r>
              <a:rPr lang="tr-TR" sz="2400" dirty="0" smtClean="0"/>
              <a:t> and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output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as </a:t>
            </a:r>
            <a:r>
              <a:rPr lang="tr-TR" sz="2400" dirty="0" err="1" smtClean="0"/>
              <a:t>follows</a:t>
            </a:r>
            <a:r>
              <a:rPr lang="tr-TR" sz="2400" dirty="0" smtClean="0"/>
              <a:t>:</a:t>
            </a:r>
          </a:p>
          <a:p>
            <a:pPr marL="0" indent="0" algn="ctr">
              <a:buNone/>
            </a:pPr>
            <a:r>
              <a:rPr lang="tr-TR" sz="2400" dirty="0" smtClean="0"/>
              <a:t> Db = </a:t>
            </a:r>
            <a:r>
              <a:rPr lang="tr-TR" sz="2400" dirty="0" err="1" smtClean="0"/>
              <a:t>x'y</a:t>
            </a:r>
            <a:r>
              <a:rPr lang="tr-TR" sz="2400" dirty="0" smtClean="0"/>
              <a:t> + </a:t>
            </a:r>
            <a:r>
              <a:rPr lang="tr-TR" sz="2400" dirty="0" err="1" smtClean="0"/>
              <a:t>xA</a:t>
            </a:r>
            <a:r>
              <a:rPr lang="tr-TR" sz="2400" dirty="0" smtClean="0"/>
              <a:t> </a:t>
            </a:r>
          </a:p>
          <a:p>
            <a:pPr marL="0" indent="0" algn="ctr">
              <a:buNone/>
            </a:pPr>
            <a:r>
              <a:rPr lang="tr-TR" sz="2400" dirty="0" smtClean="0"/>
              <a:t>Da = </a:t>
            </a:r>
            <a:r>
              <a:rPr lang="tr-TR" sz="2400" dirty="0" err="1" smtClean="0"/>
              <a:t>x'B</a:t>
            </a:r>
            <a:r>
              <a:rPr lang="tr-TR" sz="2400" dirty="0" smtClean="0"/>
              <a:t> + </a:t>
            </a:r>
            <a:r>
              <a:rPr lang="tr-TR" sz="2400" dirty="0" err="1" smtClean="0"/>
              <a:t>xA</a:t>
            </a:r>
            <a:endParaRPr lang="tr-TR" sz="2400" dirty="0" smtClean="0"/>
          </a:p>
          <a:p>
            <a:pPr marL="0" indent="0" algn="ctr">
              <a:buNone/>
            </a:pPr>
            <a:r>
              <a:rPr lang="tr-TR" sz="2400" dirty="0" smtClean="0"/>
              <a:t> z = B </a:t>
            </a:r>
          </a:p>
          <a:p>
            <a:pPr marL="0" indent="0">
              <a:buNone/>
            </a:pPr>
            <a:r>
              <a:rPr lang="tr-TR" sz="2400" dirty="0" smtClean="0"/>
              <a:t>a. Draw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logic</a:t>
            </a:r>
            <a:r>
              <a:rPr lang="tr-TR" sz="2400" dirty="0" smtClean="0"/>
              <a:t> </a:t>
            </a:r>
            <a:r>
              <a:rPr lang="tr-TR" sz="2400" dirty="0" err="1" smtClean="0"/>
              <a:t>diagram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tr-TR" sz="2400" dirty="0" smtClean="0"/>
              <a:t>b. </a:t>
            </a:r>
            <a:r>
              <a:rPr lang="tr-TR" sz="2400" dirty="0" err="1" smtClean="0"/>
              <a:t>Tabulate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</a:t>
            </a:r>
            <a:r>
              <a:rPr lang="tr-TR" sz="2400" dirty="0" err="1" smtClean="0"/>
              <a:t>table</a:t>
            </a:r>
            <a:r>
              <a:rPr lang="tr-TR" sz="2400" dirty="0" smtClean="0"/>
              <a:t>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152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 smtClean="0"/>
          </a:p>
          <a:p>
            <a:r>
              <a:rPr lang="en-US" sz="2400" dirty="0" smtClean="0"/>
              <a:t>Design a 2-bit count-down count</a:t>
            </a:r>
            <a:r>
              <a:rPr lang="tr-TR" sz="2400" dirty="0" smtClean="0"/>
              <a:t>er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r>
              <a:rPr lang="en-US" sz="2400" dirty="0" smtClean="0"/>
              <a:t>This is a sequential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en-US" sz="2400" dirty="0" smtClean="0"/>
              <a:t>with two </a:t>
            </a:r>
            <a:r>
              <a:rPr lang="tr-TR" sz="2400" dirty="0"/>
              <a:t>f</a:t>
            </a:r>
            <a:r>
              <a:rPr lang="en-US" sz="2400" dirty="0" err="1" smtClean="0"/>
              <a:t>lipflops</a:t>
            </a:r>
            <a:r>
              <a:rPr lang="en-US" sz="2400" dirty="0" smtClean="0"/>
              <a:t> and one input x.</a:t>
            </a:r>
            <a:endParaRPr lang="tr-TR" sz="2400" dirty="0" smtClean="0"/>
          </a:p>
          <a:p>
            <a:r>
              <a:rPr lang="en-US" sz="2400" dirty="0" smtClean="0"/>
              <a:t> When x </a:t>
            </a:r>
            <a:r>
              <a:rPr lang="tr-TR" sz="2400" dirty="0" smtClean="0"/>
              <a:t>=</a:t>
            </a:r>
            <a:r>
              <a:rPr lang="en-US" sz="2400" dirty="0" smtClean="0"/>
              <a:t>0, the state of the </a:t>
            </a:r>
            <a:r>
              <a:rPr lang="tr-TR" sz="2400" dirty="0" err="1" smtClean="0"/>
              <a:t>fl</a:t>
            </a:r>
            <a:r>
              <a:rPr lang="en-US" sz="2400" dirty="0" err="1" smtClean="0"/>
              <a:t>ipflops</a:t>
            </a:r>
            <a:r>
              <a:rPr lang="en-US" sz="2400" dirty="0" smtClean="0"/>
              <a:t> does n</a:t>
            </a:r>
            <a:r>
              <a:rPr lang="tr-TR" sz="2400" dirty="0" smtClean="0"/>
              <a:t>o</a:t>
            </a:r>
            <a:r>
              <a:rPr lang="en-US" sz="2400" dirty="0" smtClean="0"/>
              <a:t>t change. When x </a:t>
            </a:r>
            <a:r>
              <a:rPr lang="tr-TR" sz="2400" dirty="0" smtClean="0"/>
              <a:t>=</a:t>
            </a:r>
            <a:r>
              <a:rPr lang="en-US" sz="2400" dirty="0" smtClean="0"/>
              <a:t> </a:t>
            </a:r>
            <a:r>
              <a:rPr lang="tr-TR" sz="2400" dirty="0" smtClean="0"/>
              <a:t>1</a:t>
            </a:r>
            <a:r>
              <a:rPr lang="en-US" sz="2400" dirty="0" smtClean="0"/>
              <a:t>, the state sequence is </a:t>
            </a:r>
            <a:r>
              <a:rPr lang="tr-TR" sz="2400" dirty="0" smtClean="0"/>
              <a:t>11</a:t>
            </a:r>
            <a:r>
              <a:rPr lang="en-US" sz="2400" dirty="0" smtClean="0"/>
              <a:t>, </a:t>
            </a:r>
            <a:r>
              <a:rPr lang="tr-TR" sz="2400" dirty="0" smtClean="0"/>
              <a:t>10</a:t>
            </a:r>
            <a:r>
              <a:rPr lang="en-US" sz="2400" dirty="0" smtClean="0"/>
              <a:t>, 01, 00, 11, and r</a:t>
            </a:r>
            <a:r>
              <a:rPr lang="tr-TR" sz="2400" dirty="0" err="1" smtClean="0"/>
              <a:t>epeat</a:t>
            </a:r>
            <a:r>
              <a:rPr lang="tr-TR" sz="2400" dirty="0" smtClean="0"/>
              <a:t>.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9726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Design a </a:t>
            </a:r>
            <a:r>
              <a:rPr lang="tr-TR" sz="2400" dirty="0" err="1" smtClean="0"/>
              <a:t>sequential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two</a:t>
            </a:r>
            <a:r>
              <a:rPr lang="tr-TR" sz="2400" dirty="0" smtClean="0"/>
              <a:t> J-K </a:t>
            </a:r>
            <a:r>
              <a:rPr lang="tr-TR" sz="2400" dirty="0" err="1" smtClean="0"/>
              <a:t>flipflops</a:t>
            </a:r>
            <a:r>
              <a:rPr lang="tr-TR" sz="2400" dirty="0" smtClean="0"/>
              <a:t>. </a:t>
            </a:r>
          </a:p>
          <a:p>
            <a:r>
              <a:rPr lang="tr-TR" sz="2400" dirty="0" smtClean="0"/>
              <a:t>A and B and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inputs</a:t>
            </a:r>
            <a:r>
              <a:rPr lang="tr-TR" sz="2400" dirty="0" smtClean="0"/>
              <a:t> E and X.</a:t>
            </a:r>
          </a:p>
          <a:p>
            <a:r>
              <a:rPr lang="tr-TR" sz="2400" dirty="0" err="1" smtClean="0"/>
              <a:t>If</a:t>
            </a:r>
            <a:r>
              <a:rPr lang="tr-TR" sz="2400" dirty="0" smtClean="0"/>
              <a:t> E=0,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remains</a:t>
            </a:r>
            <a:r>
              <a:rPr lang="tr-TR" sz="2400" dirty="0" smtClean="0"/>
              <a:t> in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same</a:t>
            </a:r>
            <a:r>
              <a:rPr lang="tr-TR" sz="2400" dirty="0" smtClean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</a:t>
            </a:r>
            <a:r>
              <a:rPr lang="tr-TR" sz="2400" dirty="0" err="1" smtClean="0"/>
              <a:t>regardless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r>
              <a:rPr lang="tr-TR" sz="2400" dirty="0" smtClean="0"/>
              <a:t> of X.</a:t>
            </a:r>
          </a:p>
          <a:p>
            <a:r>
              <a:rPr lang="tr-TR" sz="2400" dirty="0" err="1" smtClean="0"/>
              <a:t>When</a:t>
            </a:r>
            <a:r>
              <a:rPr lang="tr-TR" sz="2400" dirty="0" smtClean="0"/>
              <a:t> E=1 and X=1,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goes</a:t>
            </a:r>
            <a:r>
              <a:rPr lang="tr-TR" sz="2400" dirty="0" smtClean="0"/>
              <a:t> «</a:t>
            </a:r>
            <a:r>
              <a:rPr lang="tr-TR" sz="2400" dirty="0" err="1" smtClean="0"/>
              <a:t>down</a:t>
            </a:r>
            <a:r>
              <a:rPr lang="tr-TR" sz="2400" dirty="0" smtClean="0"/>
              <a:t>» </a:t>
            </a:r>
            <a:r>
              <a:rPr lang="tr-TR" sz="2400" dirty="0" err="1" smtClean="0"/>
              <a:t>through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</a:t>
            </a:r>
            <a:r>
              <a:rPr lang="tr-TR" sz="2400" dirty="0" err="1" smtClean="0"/>
              <a:t>transitions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00 </a:t>
            </a:r>
            <a:r>
              <a:rPr lang="tr-TR" sz="2400" dirty="0" err="1" smtClean="0"/>
              <a:t>to</a:t>
            </a:r>
            <a:r>
              <a:rPr lang="tr-TR" sz="2400" dirty="0" smtClean="0"/>
              <a:t> 11 </a:t>
            </a:r>
            <a:r>
              <a:rPr lang="tr-TR" sz="2400" dirty="0" err="1" smtClean="0"/>
              <a:t>to</a:t>
            </a:r>
            <a:r>
              <a:rPr lang="tr-TR" sz="2400" dirty="0" smtClean="0"/>
              <a:t> 10 </a:t>
            </a:r>
            <a:r>
              <a:rPr lang="tr-TR" sz="2400" dirty="0" err="1" smtClean="0"/>
              <a:t>to</a:t>
            </a:r>
            <a:r>
              <a:rPr lang="tr-TR" sz="2400" dirty="0" smtClean="0"/>
              <a:t> 01 </a:t>
            </a:r>
            <a:r>
              <a:rPr lang="tr-TR" sz="2400" dirty="0" err="1" smtClean="0"/>
              <a:t>back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00,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repeating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Note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if</a:t>
            </a:r>
            <a:r>
              <a:rPr lang="tr-TR" sz="2400" dirty="0" smtClean="0"/>
              <a:t> E=1 and </a:t>
            </a:r>
            <a:r>
              <a:rPr lang="tr-TR" sz="2400" dirty="0" err="1" smtClean="0"/>
              <a:t>complement</a:t>
            </a:r>
            <a:r>
              <a:rPr lang="tr-TR" sz="2400" dirty="0" smtClean="0"/>
              <a:t> </a:t>
            </a:r>
            <a:r>
              <a:rPr lang="tr-TR" sz="2400" dirty="0" err="1" smtClean="0"/>
              <a:t>value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previous</a:t>
            </a:r>
            <a:r>
              <a:rPr lang="tr-TR" sz="2400" dirty="0" smtClean="0"/>
              <a:t> X </a:t>
            </a:r>
            <a:r>
              <a:rPr lang="tr-TR" sz="2400" dirty="0" err="1" smtClean="0"/>
              <a:t>input</a:t>
            </a:r>
            <a:r>
              <a:rPr lang="tr-TR" sz="2400" dirty="0" smtClean="0"/>
              <a:t> is </a:t>
            </a:r>
            <a:r>
              <a:rPr lang="tr-TR" sz="2400" dirty="0" err="1" smtClean="0"/>
              <a:t>applied</a:t>
            </a:r>
            <a:r>
              <a:rPr lang="tr-TR" sz="2400" dirty="0" smtClean="0"/>
              <a:t>,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counter</a:t>
            </a:r>
            <a:r>
              <a:rPr lang="tr-TR" sz="2400" dirty="0" smtClean="0"/>
              <a:t> can be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</a:t>
            </a:r>
            <a:r>
              <a:rPr lang="tr-TR" sz="2400" dirty="0" err="1" smtClean="0"/>
              <a:t>up</a:t>
            </a:r>
            <a:r>
              <a:rPr lang="tr-TR" sz="2400" dirty="0" smtClean="0"/>
              <a:t>/</a:t>
            </a:r>
            <a:r>
              <a:rPr lang="tr-TR" sz="2400" dirty="0" err="1" smtClean="0"/>
              <a:t>down</a:t>
            </a:r>
            <a:r>
              <a:rPr lang="tr-TR" sz="2400" dirty="0" smtClean="0"/>
              <a:t> </a:t>
            </a:r>
            <a:r>
              <a:rPr lang="tr-TR" sz="2400" dirty="0" err="1" smtClean="0"/>
              <a:t>first</a:t>
            </a:r>
            <a:r>
              <a:rPr lang="tr-TR" sz="2400" dirty="0" smtClean="0"/>
              <a:t>, </a:t>
            </a:r>
            <a:r>
              <a:rPr lang="tr-TR" sz="2400" dirty="0" err="1" smtClean="0"/>
              <a:t>then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</a:t>
            </a:r>
            <a:r>
              <a:rPr lang="tr-TR" sz="2400" dirty="0" err="1" smtClean="0"/>
              <a:t>down</a:t>
            </a:r>
            <a:r>
              <a:rPr lang="tr-TR" sz="2400" dirty="0" smtClean="0"/>
              <a:t>/</a:t>
            </a:r>
            <a:r>
              <a:rPr lang="tr-TR" sz="2400" dirty="0" err="1" smtClean="0"/>
              <a:t>up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Please</a:t>
            </a:r>
            <a:r>
              <a:rPr lang="tr-TR" sz="2400" dirty="0" smtClean="0"/>
              <a:t> </a:t>
            </a:r>
            <a:r>
              <a:rPr lang="tr-TR" sz="2400" dirty="0" err="1" smtClean="0"/>
              <a:t>draw</a:t>
            </a:r>
            <a:r>
              <a:rPr lang="tr-TR" sz="2400" dirty="0" smtClean="0"/>
              <a:t>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D </a:t>
            </a:r>
            <a:r>
              <a:rPr lang="tr-TR" sz="2400" dirty="0" err="1" smtClean="0"/>
              <a:t>flipflops</a:t>
            </a:r>
            <a:r>
              <a:rPr lang="tr-TR" sz="2400" dirty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 err="1" smtClean="0"/>
              <a:t>converting</a:t>
            </a:r>
            <a:r>
              <a:rPr lang="tr-TR" sz="2400" dirty="0" smtClean="0"/>
              <a:t> J-K </a:t>
            </a:r>
            <a:r>
              <a:rPr lang="tr-TR" sz="2400" dirty="0" err="1" smtClean="0"/>
              <a:t>to</a:t>
            </a:r>
            <a:r>
              <a:rPr lang="tr-TR" sz="2400" dirty="0" smtClean="0"/>
              <a:t> D </a:t>
            </a:r>
            <a:r>
              <a:rPr lang="tr-TR" sz="2400" dirty="0" err="1" smtClean="0"/>
              <a:t>type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465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95367" cy="4379968"/>
          </a:xfrm>
        </p:spPr>
        <p:txBody>
          <a:bodyPr>
            <a:normAutofit/>
          </a:bodyPr>
          <a:lstStyle/>
          <a:p>
            <a:r>
              <a:rPr lang="en-US" sz="2400" dirty="0"/>
              <a:t>Consider the falling edge triggered D </a:t>
            </a:r>
            <a:r>
              <a:rPr lang="en-US" sz="2400" dirty="0" smtClean="0"/>
              <a:t>flip-flop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a) Suppose we replaced the first D-latch of the flip-flop by an AND gate. Would this circuit be equivalent in behavior to the D flip-flop ? If not, then why not</a:t>
            </a:r>
            <a:r>
              <a:rPr lang="en-US" sz="2400" dirty="0" smtClean="0"/>
              <a:t>?</a:t>
            </a:r>
            <a:endParaRPr lang="tr-TR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(b) What if we instead replaced the second D-latch in the flip-flop by an AND gate. Would this circuit now be equivalent to the above D </a:t>
            </a:r>
            <a:r>
              <a:rPr lang="en-US" sz="2400" dirty="0" err="1"/>
              <a:t>flipflop</a:t>
            </a:r>
            <a:r>
              <a:rPr lang="en-US" sz="2400" dirty="0"/>
              <a:t>? If not, then why not?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2" y="2328254"/>
            <a:ext cx="7369813" cy="18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1 - 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6176"/>
            <a:ext cx="9836609" cy="40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1 -b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40438"/>
              </p:ext>
            </p:extLst>
          </p:nvPr>
        </p:nvGraphicFramePr>
        <p:xfrm>
          <a:off x="1096963" y="1846263"/>
          <a:ext cx="100583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Input</a:t>
                      </a:r>
                      <a:r>
                        <a:rPr lang="tr-TR" dirty="0" smtClean="0"/>
                        <a:t> 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Input</a:t>
                      </a:r>
                      <a:r>
                        <a:rPr lang="tr-TR" dirty="0" smtClean="0"/>
                        <a:t> 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BOutput</a:t>
                      </a:r>
                      <a:r>
                        <a:rPr lang="tr-TR" dirty="0" smtClean="0"/>
                        <a:t> Z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1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2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153807"/>
              </p:ext>
            </p:extLst>
          </p:nvPr>
        </p:nvGraphicFramePr>
        <p:xfrm>
          <a:off x="2534195" y="2122034"/>
          <a:ext cx="7184570" cy="296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Present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Input</a:t>
                      </a:r>
                      <a:r>
                        <a:rPr lang="tr-TR" dirty="0" smtClean="0"/>
                        <a:t> 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Next</a:t>
                      </a:r>
                      <a:r>
                        <a:rPr lang="tr-TR" dirty="0" smtClean="0"/>
                        <a:t> 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207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4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2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sz="3200" dirty="0" smtClean="0"/>
              <a:t>A(</a:t>
            </a:r>
            <a:r>
              <a:rPr lang="tr-TR" sz="3200" dirty="0" err="1" smtClean="0"/>
              <a:t>Next</a:t>
            </a:r>
            <a:r>
              <a:rPr lang="tr-TR" sz="3200" dirty="0" smtClean="0"/>
              <a:t>) = X’A + X(AB+ A’B’)</a:t>
            </a:r>
          </a:p>
          <a:p>
            <a:r>
              <a:rPr lang="tr-TR" sz="3200" dirty="0" smtClean="0"/>
              <a:t>B(</a:t>
            </a:r>
            <a:r>
              <a:rPr lang="tr-TR" sz="3200" dirty="0" err="1" smtClean="0"/>
              <a:t>Next</a:t>
            </a:r>
            <a:r>
              <a:rPr lang="tr-TR" sz="3200" dirty="0" smtClean="0"/>
              <a:t>) = X’B + XB’</a:t>
            </a:r>
          </a:p>
        </p:txBody>
      </p:sp>
    </p:spTree>
    <p:extLst>
      <p:ext uri="{BB962C8B-B14F-4D97-AF65-F5344CB8AC3E}">
        <p14:creationId xmlns:p14="http://schemas.microsoft.com/office/powerpoint/2010/main" val="1065886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641</Words>
  <Application>Microsoft Office PowerPoint</Application>
  <PresentationFormat>Widescreen</PresentationFormat>
  <Paragraphs>219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Retrospect</vt:lpstr>
      <vt:lpstr>CMPE 321</vt:lpstr>
      <vt:lpstr>Question 1</vt:lpstr>
      <vt:lpstr>Question 2</vt:lpstr>
      <vt:lpstr>Question 3</vt:lpstr>
      <vt:lpstr>Question 4</vt:lpstr>
      <vt:lpstr>Answer 1 - a</vt:lpstr>
      <vt:lpstr>Answer 1 -b</vt:lpstr>
      <vt:lpstr>Answer 2 State Table</vt:lpstr>
      <vt:lpstr>Answer 2 Boolean Equation</vt:lpstr>
      <vt:lpstr>Asnwer 3 State Table</vt:lpstr>
      <vt:lpstr>Answer 3 Boolean Equation</vt:lpstr>
      <vt:lpstr>Answer 3 Converting JK to D Type</vt:lpstr>
      <vt:lpstr>Answer 4 master-slave flip-flop </vt:lpstr>
      <vt:lpstr>Answer 4</vt:lpstr>
      <vt:lpstr>Answer 4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</dc:title>
  <dc:creator>Selek Ceren Celik</dc:creator>
  <cp:lastModifiedBy>Selek Ceren Celik</cp:lastModifiedBy>
  <cp:revision>33</cp:revision>
  <cp:lastPrinted>2018-12-25T09:45:41Z</cp:lastPrinted>
  <dcterms:created xsi:type="dcterms:W3CDTF">2018-12-25T08:37:16Z</dcterms:created>
  <dcterms:modified xsi:type="dcterms:W3CDTF">2018-12-25T09:49:00Z</dcterms:modified>
</cp:coreProperties>
</file>