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3" r:id="rId7"/>
    <p:sldId id="261" r:id="rId8"/>
    <p:sldId id="262" r:id="rId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F8645A9-67B5-445B-8A63-31F572BDA795}" type="datetimeFigureOut">
              <a:rPr lang="tr-TR" smtClean="0"/>
              <a:t>10.10.2017</a:t>
            </a:fld>
            <a:endParaRPr lang="tr-TR"/>
          </a:p>
        </p:txBody>
      </p:sp>
      <p:sp>
        <p:nvSpPr>
          <p:cNvPr id="17" name="Footer Placeholder 16"/>
          <p:cNvSpPr>
            <a:spLocks noGrp="1"/>
          </p:cNvSpPr>
          <p:nvPr>
            <p:ph type="ftr" sz="quarter" idx="11"/>
          </p:nvPr>
        </p:nvSpPr>
        <p:spPr/>
        <p:txBody>
          <a:bodyPr/>
          <a:lstStyle/>
          <a:p>
            <a:endParaRPr lang="tr-T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13E710A-4ADE-4450-86C3-A69270E88F9F}" type="slidenum">
              <a:rPr lang="tr-TR" smtClean="0"/>
              <a:t>‹#›</a:t>
            </a:fld>
            <a:endParaRPr lang="tr-T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8645A9-67B5-445B-8A63-31F572BDA795}" type="datetimeFigureOut">
              <a:rPr lang="tr-TR" smtClean="0"/>
              <a:t>10.10.2017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13E710A-4ADE-4450-86C3-A69270E88F9F}"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13E710A-4ADE-4450-86C3-A69270E88F9F}" type="slidenum">
              <a:rPr lang="tr-TR" smtClean="0"/>
              <a:t>‹#›</a:t>
            </a:fld>
            <a:endParaRPr lang="tr-TR"/>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8645A9-67B5-445B-8A63-31F572BDA795}" type="datetimeFigureOut">
              <a:rPr lang="tr-TR" smtClean="0"/>
              <a:t>10.10.2017</a:t>
            </a:fld>
            <a:endParaRPr lang="tr-TR"/>
          </a:p>
        </p:txBody>
      </p:sp>
      <p:sp>
        <p:nvSpPr>
          <p:cNvPr id="5" name="Footer Placeholder 4"/>
          <p:cNvSpPr>
            <a:spLocks noGrp="1"/>
          </p:cNvSpPr>
          <p:nvPr>
            <p:ph type="ftr" sz="quarter" idx="11"/>
          </p:nvPr>
        </p:nvSpPr>
        <p:spPr/>
        <p:txBody>
          <a:bodyPr/>
          <a:lstStyle/>
          <a:p>
            <a:endParaRPr lang="tr-TR"/>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F8645A9-67B5-445B-8A63-31F572BDA795}" type="datetimeFigureOut">
              <a:rPr lang="tr-TR" smtClean="0"/>
              <a:t>10.10.2017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4361688" y="1026372"/>
            <a:ext cx="457200" cy="441325"/>
          </a:xfrm>
        </p:spPr>
        <p:txBody>
          <a:bodyPr/>
          <a:lstStyle/>
          <a:p>
            <a:fld id="{E13E710A-4ADE-4450-86C3-A69270E88F9F}" type="slidenum">
              <a:rPr lang="tr-TR" smtClean="0"/>
              <a:t>‹#›</a:t>
            </a:fld>
            <a:endParaRPr lang="tr-TR"/>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tr-TR"/>
          </a:p>
        </p:txBody>
      </p:sp>
      <p:sp>
        <p:nvSpPr>
          <p:cNvPr id="4" name="Date Placeholder 3"/>
          <p:cNvSpPr>
            <a:spLocks noGrp="1"/>
          </p:cNvSpPr>
          <p:nvPr>
            <p:ph type="dt" sz="half" idx="10"/>
          </p:nvPr>
        </p:nvSpPr>
        <p:spPr/>
        <p:txBody>
          <a:bodyPr/>
          <a:lstStyle/>
          <a:p>
            <a:fld id="{0F8645A9-67B5-445B-8A63-31F572BDA795}" type="datetimeFigureOut">
              <a:rPr lang="tr-TR" smtClean="0"/>
              <a:t>10.10.2017</a:t>
            </a:fld>
            <a:endParaRPr lang="tr-TR"/>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13E710A-4ADE-4450-86C3-A69270E88F9F}" type="slidenum">
              <a:rPr lang="tr-TR" smtClean="0"/>
              <a:t>‹#›</a:t>
            </a:fld>
            <a:endParaRPr lang="tr-T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F8645A9-67B5-445B-8A63-31F572BDA795}" type="datetimeFigureOut">
              <a:rPr lang="tr-TR" smtClean="0"/>
              <a:t>10.10.2017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13E710A-4ADE-4450-86C3-A69270E88F9F}" type="slidenum">
              <a:rPr lang="tr-TR" smtClean="0"/>
              <a:t>‹#›</a:t>
            </a:fld>
            <a:endParaRPr lang="tr-TR"/>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F8645A9-67B5-445B-8A63-31F572BDA795}" type="datetimeFigureOut">
              <a:rPr lang="tr-TR" smtClean="0"/>
              <a:t>10.10.2017</a:t>
            </a:fld>
            <a:endParaRPr lang="tr-TR"/>
          </a:p>
        </p:txBody>
      </p:sp>
      <p:sp>
        <p:nvSpPr>
          <p:cNvPr id="8" name="Footer Placeholder 7"/>
          <p:cNvSpPr>
            <a:spLocks noGrp="1"/>
          </p:cNvSpPr>
          <p:nvPr>
            <p:ph type="ftr" sz="quarter" idx="11"/>
          </p:nvPr>
        </p:nvSpPr>
        <p:spPr>
          <a:xfrm>
            <a:off x="304800" y="6409944"/>
            <a:ext cx="3581400" cy="365760"/>
          </a:xfrm>
        </p:spPr>
        <p:txBody>
          <a:bodyPr/>
          <a:lstStyle/>
          <a:p>
            <a:endParaRPr lang="tr-T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13E710A-4ADE-4450-86C3-A69270E88F9F}" type="slidenum">
              <a:rPr lang="tr-TR" smtClean="0"/>
              <a:t>‹#›</a:t>
            </a:fld>
            <a:endParaRPr lang="tr-TR"/>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8645A9-67B5-445B-8A63-31F572BDA795}" type="datetimeFigureOut">
              <a:rPr lang="tr-TR" smtClean="0"/>
              <a:t>10.10.2017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a:xfrm>
            <a:off x="4343400" y="1036020"/>
            <a:ext cx="457200" cy="441325"/>
          </a:xfrm>
        </p:spPr>
        <p:txBody>
          <a:bodyPr/>
          <a:lstStyle/>
          <a:p>
            <a:fld id="{E13E710A-4ADE-4450-86C3-A69270E88F9F}"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F8645A9-67B5-445B-8A63-31F572BDA795}" type="datetimeFigureOut">
              <a:rPr lang="tr-TR" smtClean="0"/>
              <a:t>10.10.2017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13E710A-4ADE-4450-86C3-A69270E88F9F}"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13E710A-4ADE-4450-86C3-A69270E88F9F}" type="slidenum">
              <a:rPr lang="tr-TR" smtClean="0"/>
              <a:t>‹#›</a:t>
            </a:fld>
            <a:endParaRPr lang="tr-T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F8645A9-67B5-445B-8A63-31F572BDA795}" type="datetimeFigureOut">
              <a:rPr lang="tr-TR" smtClean="0"/>
              <a:t>10.10.2017</a:t>
            </a:fld>
            <a:endParaRPr lang="tr-TR"/>
          </a:p>
        </p:txBody>
      </p:sp>
      <p:sp>
        <p:nvSpPr>
          <p:cNvPr id="6" name="Footer Placeholder 5"/>
          <p:cNvSpPr>
            <a:spLocks noGrp="1"/>
          </p:cNvSpPr>
          <p:nvPr>
            <p:ph type="ftr" sz="quarter" idx="11"/>
          </p:nvPr>
        </p:nvSpPr>
        <p:spPr>
          <a:xfrm>
            <a:off x="301752" y="6410848"/>
            <a:ext cx="3383280" cy="365760"/>
          </a:xfrm>
        </p:spPr>
        <p:txBody>
          <a:bodyPr/>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13E710A-4ADE-4450-86C3-A69270E88F9F}" type="slidenum">
              <a:rPr lang="tr-TR" smtClean="0"/>
              <a:t>‹#›</a:t>
            </a:fld>
            <a:endParaRPr lang="tr-T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F8645A9-67B5-445B-8A63-31F572BDA795}" type="datetimeFigureOut">
              <a:rPr lang="tr-TR" smtClean="0"/>
              <a:t>10.10.2017</a:t>
            </a:fld>
            <a:endParaRPr lang="tr-TR"/>
          </a:p>
        </p:txBody>
      </p:sp>
      <p:sp>
        <p:nvSpPr>
          <p:cNvPr id="6" name="Footer Placeholder 5"/>
          <p:cNvSpPr>
            <a:spLocks noGrp="1"/>
          </p:cNvSpPr>
          <p:nvPr>
            <p:ph type="ftr" sz="quarter" idx="11"/>
          </p:nvPr>
        </p:nvSpPr>
        <p:spPr>
          <a:xfrm>
            <a:off x="301752" y="6410848"/>
            <a:ext cx="3584448" cy="365760"/>
          </a:xfrm>
        </p:spPr>
        <p:txBody>
          <a:bodyPr/>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F8645A9-67B5-445B-8A63-31F572BDA795}" type="datetimeFigureOut">
              <a:rPr lang="tr-TR" smtClean="0"/>
              <a:t>10.10.2017</a:t>
            </a:fld>
            <a:endParaRPr lang="tr-T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tr-T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13E710A-4ADE-4450-86C3-A69270E88F9F}" type="slidenum">
              <a:rPr lang="tr-TR" smtClean="0"/>
              <a:t>‹#›</a:t>
            </a:fld>
            <a:endParaRPr lang="tr-T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tr-TR" dirty="0"/>
          </a:p>
        </p:txBody>
      </p:sp>
      <p:sp>
        <p:nvSpPr>
          <p:cNvPr id="2" name="Title 1"/>
          <p:cNvSpPr>
            <a:spLocks noGrp="1"/>
          </p:cNvSpPr>
          <p:nvPr>
            <p:ph type="ctrTitle"/>
          </p:nvPr>
        </p:nvSpPr>
        <p:spPr/>
        <p:txBody>
          <a:bodyPr/>
          <a:lstStyle/>
          <a:p>
            <a:r>
              <a:rPr lang="tr-TR" dirty="0"/>
              <a:t>Business Requirements Specification </a:t>
            </a:r>
          </a:p>
        </p:txBody>
      </p:sp>
    </p:spTree>
    <p:extLst>
      <p:ext uri="{BB962C8B-B14F-4D97-AF65-F5344CB8AC3E}">
        <p14:creationId xmlns:p14="http://schemas.microsoft.com/office/powerpoint/2010/main" val="193950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tr-TR" b="1" dirty="0">
                <a:latin typeface="Calibri" panose="020F0502020204030204" pitchFamily="34" charset="0"/>
              </a:rPr>
              <a:t>Business Requirements – Executive </a:t>
            </a:r>
            <a:r>
              <a:rPr lang="tr-TR" b="1" dirty="0" smtClean="0">
                <a:latin typeface="Calibri" panose="020F0502020204030204" pitchFamily="34" charset="0"/>
              </a:rPr>
              <a:t>Summary</a:t>
            </a:r>
            <a:endParaRPr lang="tr-TR" dirty="0">
              <a:latin typeface="Calibri" panose="020F0502020204030204" pitchFamily="34" charset="0"/>
            </a:endParaRPr>
          </a:p>
        </p:txBody>
      </p:sp>
      <p:sp>
        <p:nvSpPr>
          <p:cNvPr id="4" name="TextBox 3"/>
          <p:cNvSpPr txBox="1"/>
          <p:nvPr/>
        </p:nvSpPr>
        <p:spPr>
          <a:xfrm>
            <a:off x="107504" y="2492896"/>
            <a:ext cx="8712968" cy="4401205"/>
          </a:xfrm>
          <a:prstGeom prst="rect">
            <a:avLst/>
          </a:prstGeom>
          <a:noFill/>
        </p:spPr>
        <p:txBody>
          <a:bodyPr wrap="square" rtlCol="0">
            <a:spAutoFit/>
          </a:bodyPr>
          <a:lstStyle/>
          <a:p>
            <a:r>
              <a:rPr lang="en-US" sz="2000" dirty="0">
                <a:latin typeface="Calibri" panose="020F0502020204030204" pitchFamily="34" charset="0"/>
              </a:rPr>
              <a:t>In the Executive Summary, define the:</a:t>
            </a:r>
          </a:p>
          <a:p>
            <a:pPr lvl="3"/>
            <a:r>
              <a:rPr lang="en-US" sz="2000" dirty="0">
                <a:latin typeface="Calibri" panose="020F0502020204030204" pitchFamily="34" charset="0"/>
              </a:rPr>
              <a:t>1.1 Business Requirements Summary </a:t>
            </a:r>
            <a:br>
              <a:rPr lang="en-US" sz="2000" dirty="0">
                <a:latin typeface="Calibri" panose="020F0502020204030204" pitchFamily="34" charset="0"/>
              </a:rPr>
            </a:br>
            <a:r>
              <a:rPr lang="en-US" sz="2000" dirty="0">
                <a:latin typeface="Calibri" panose="020F0502020204030204" pitchFamily="34" charset="0"/>
              </a:rPr>
              <a:t>1.2 Organization Profile </a:t>
            </a:r>
            <a:br>
              <a:rPr lang="en-US" sz="2000" dirty="0">
                <a:latin typeface="Calibri" panose="020F0502020204030204" pitchFamily="34" charset="0"/>
              </a:rPr>
            </a:br>
            <a:r>
              <a:rPr lang="en-US" sz="2000" dirty="0">
                <a:latin typeface="Calibri" panose="020F0502020204030204" pitchFamily="34" charset="0"/>
              </a:rPr>
              <a:t>1.3 Scope </a:t>
            </a:r>
            <a:br>
              <a:rPr lang="en-US" sz="2000" dirty="0">
                <a:latin typeface="Calibri" panose="020F0502020204030204" pitchFamily="34" charset="0"/>
              </a:rPr>
            </a:br>
            <a:r>
              <a:rPr lang="en-US" sz="2000" dirty="0">
                <a:latin typeface="Calibri" panose="020F0502020204030204" pitchFamily="34" charset="0"/>
              </a:rPr>
              <a:t>1.4 Cost Benefit Analysis </a:t>
            </a:r>
            <a:br>
              <a:rPr lang="en-US" sz="2000" dirty="0">
                <a:latin typeface="Calibri" panose="020F0502020204030204" pitchFamily="34" charset="0"/>
              </a:rPr>
            </a:br>
            <a:r>
              <a:rPr lang="en-US" sz="2000" dirty="0">
                <a:latin typeface="Calibri" panose="020F0502020204030204" pitchFamily="34" charset="0"/>
              </a:rPr>
              <a:t>1.5 Accountability to Sponsors </a:t>
            </a:r>
            <a:br>
              <a:rPr lang="en-US" sz="2000" dirty="0">
                <a:latin typeface="Calibri" panose="020F0502020204030204" pitchFamily="34" charset="0"/>
              </a:rPr>
            </a:br>
            <a:r>
              <a:rPr lang="en-US" sz="2000" dirty="0">
                <a:latin typeface="Calibri" panose="020F0502020204030204" pitchFamily="34" charset="0"/>
              </a:rPr>
              <a:t>1.6 Assumptions </a:t>
            </a:r>
            <a:br>
              <a:rPr lang="en-US" sz="2000" dirty="0">
                <a:latin typeface="Calibri" panose="020F0502020204030204" pitchFamily="34" charset="0"/>
              </a:rPr>
            </a:br>
            <a:r>
              <a:rPr lang="en-US" sz="2000" dirty="0">
                <a:latin typeface="Calibri" panose="020F0502020204030204" pitchFamily="34" charset="0"/>
              </a:rPr>
              <a:t>1.7 Constraints </a:t>
            </a:r>
            <a:br>
              <a:rPr lang="en-US" sz="2000" dirty="0">
                <a:latin typeface="Calibri" panose="020F0502020204030204" pitchFamily="34" charset="0"/>
              </a:rPr>
            </a:br>
            <a:r>
              <a:rPr lang="en-US" sz="2000" dirty="0">
                <a:latin typeface="Calibri" panose="020F0502020204030204" pitchFamily="34" charset="0"/>
              </a:rPr>
              <a:t>1.8 Dependencies</a:t>
            </a:r>
          </a:p>
          <a:p>
            <a:r>
              <a:rPr lang="en-US" sz="2000" dirty="0">
                <a:latin typeface="Calibri" panose="020F0502020204030204" pitchFamily="34" charset="0"/>
              </a:rPr>
              <a:t>This helps place the document in context and ensures the readers understand your </a:t>
            </a:r>
            <a:r>
              <a:rPr lang="en-US" sz="2000" dirty="0">
                <a:solidFill>
                  <a:srgbClr val="FF0000"/>
                </a:solidFill>
                <a:latin typeface="Calibri" panose="020F0502020204030204" pitchFamily="34" charset="0"/>
              </a:rPr>
              <a:t>role in the process</a:t>
            </a:r>
            <a:r>
              <a:rPr lang="en-US" sz="2000" dirty="0">
                <a:latin typeface="Calibri" panose="020F0502020204030204" pitchFamily="34" charset="0"/>
              </a:rPr>
              <a:t>. It also </a:t>
            </a:r>
            <a:r>
              <a:rPr lang="en-US" sz="2000" dirty="0">
                <a:solidFill>
                  <a:srgbClr val="FF0000"/>
                </a:solidFill>
                <a:latin typeface="Calibri" panose="020F0502020204030204" pitchFamily="34" charset="0"/>
              </a:rPr>
              <a:t>shapes the requirements by stressing what is in scope</a:t>
            </a:r>
            <a:r>
              <a:rPr lang="en-US" sz="2000" dirty="0">
                <a:latin typeface="Calibri" panose="020F0502020204030204" pitchFamily="34" charset="0"/>
              </a:rPr>
              <a:t> and where benefits will be realized, i.e. in the Cost Benefit Analysis section.</a:t>
            </a:r>
          </a:p>
          <a:p>
            <a:r>
              <a:rPr lang="en-US" sz="2000" dirty="0" smtClean="0">
                <a:latin typeface="Calibri" panose="020F0502020204030204" pitchFamily="34" charset="0"/>
              </a:rPr>
              <a:t/>
            </a:r>
            <a:br>
              <a:rPr lang="en-US" sz="2000" dirty="0" smtClean="0">
                <a:latin typeface="Calibri" panose="020F0502020204030204" pitchFamily="34" charset="0"/>
              </a:rPr>
            </a:br>
            <a:endParaRPr lang="tr-TR" sz="2000" dirty="0">
              <a:latin typeface="Calibri" panose="020F0502020204030204" pitchFamily="34" charset="0"/>
            </a:endParaRPr>
          </a:p>
        </p:txBody>
      </p:sp>
    </p:spTree>
    <p:extLst>
      <p:ext uri="{BB962C8B-B14F-4D97-AF65-F5344CB8AC3E}">
        <p14:creationId xmlns:p14="http://schemas.microsoft.com/office/powerpoint/2010/main" val="291519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latin typeface="Calibri" panose="020F0502020204030204" pitchFamily="34" charset="0"/>
              </a:rPr>
              <a:t>2 General Business </a:t>
            </a:r>
            <a:r>
              <a:rPr lang="tr-TR" b="1" dirty="0" smtClean="0">
                <a:latin typeface="Calibri" panose="020F0502020204030204" pitchFamily="34" charset="0"/>
              </a:rPr>
              <a:t>Requirements</a:t>
            </a:r>
            <a:endParaRPr lang="tr-TR" dirty="0">
              <a:latin typeface="Calibri" panose="020F0502020204030204" pitchFamily="34" charset="0"/>
            </a:endParaRPr>
          </a:p>
        </p:txBody>
      </p:sp>
      <p:sp>
        <p:nvSpPr>
          <p:cNvPr id="3" name="Content Placeholder 2"/>
          <p:cNvSpPr>
            <a:spLocks noGrp="1"/>
          </p:cNvSpPr>
          <p:nvPr>
            <p:ph sz="quarter" idx="1"/>
          </p:nvPr>
        </p:nvSpPr>
        <p:spPr/>
        <p:txBody>
          <a:bodyPr>
            <a:normAutofit/>
          </a:bodyPr>
          <a:lstStyle/>
          <a:p>
            <a:r>
              <a:rPr lang="en-US" sz="2200" dirty="0">
                <a:latin typeface="Calibri" panose="020F0502020204030204" pitchFamily="34" charset="0"/>
              </a:rPr>
              <a:t>The next chapter </a:t>
            </a:r>
            <a:r>
              <a:rPr lang="en-US" sz="2200" dirty="0">
                <a:solidFill>
                  <a:srgbClr val="FF0000"/>
                </a:solidFill>
                <a:latin typeface="Calibri" panose="020F0502020204030204" pitchFamily="34" charset="0"/>
              </a:rPr>
              <a:t>looks at the product</a:t>
            </a:r>
            <a:r>
              <a:rPr lang="en-US" sz="2200" dirty="0">
                <a:latin typeface="Calibri" panose="020F0502020204030204" pitchFamily="34" charset="0"/>
              </a:rPr>
              <a:t> (or service) and h</a:t>
            </a:r>
            <a:r>
              <a:rPr lang="en-US" sz="2200" dirty="0">
                <a:solidFill>
                  <a:srgbClr val="FF0000"/>
                </a:solidFill>
                <a:latin typeface="Calibri" panose="020F0502020204030204" pitchFamily="34" charset="0"/>
              </a:rPr>
              <a:t>ow it relates to your overall business operations</a:t>
            </a:r>
            <a:r>
              <a:rPr lang="en-US" sz="2200" dirty="0">
                <a:latin typeface="Calibri" panose="020F0502020204030204" pitchFamily="34" charset="0"/>
              </a:rPr>
              <a:t>. It also helps </a:t>
            </a:r>
            <a:r>
              <a:rPr lang="en-US" sz="2200" dirty="0">
                <a:solidFill>
                  <a:srgbClr val="FF0000"/>
                </a:solidFill>
                <a:latin typeface="Calibri" panose="020F0502020204030204" pitchFamily="34" charset="0"/>
              </a:rPr>
              <a:t>define user needs</a:t>
            </a:r>
            <a:r>
              <a:rPr lang="en-US" sz="2200" dirty="0">
                <a:latin typeface="Calibri" panose="020F0502020204030204" pitchFamily="34" charset="0"/>
              </a:rPr>
              <a:t> and where the system interfaces with users.</a:t>
            </a:r>
          </a:p>
          <a:p>
            <a:pPr lvl="4"/>
            <a:r>
              <a:rPr lang="en-US" sz="2200" dirty="0">
                <a:latin typeface="Calibri" panose="020F0502020204030204" pitchFamily="34" charset="0"/>
              </a:rPr>
              <a:t>2.1 Product Perspective</a:t>
            </a:r>
          </a:p>
          <a:p>
            <a:pPr lvl="4"/>
            <a:r>
              <a:rPr lang="en-US" sz="2200" dirty="0">
                <a:latin typeface="Calibri" panose="020F0502020204030204" pitchFamily="34" charset="0"/>
              </a:rPr>
              <a:t>2.2 General Requirements</a:t>
            </a:r>
          </a:p>
          <a:p>
            <a:pPr lvl="4"/>
            <a:r>
              <a:rPr lang="en-US" sz="2200" dirty="0">
                <a:latin typeface="Calibri" panose="020F0502020204030204" pitchFamily="34" charset="0"/>
              </a:rPr>
              <a:t>2.3 User Characteristics</a:t>
            </a:r>
          </a:p>
          <a:p>
            <a:r>
              <a:rPr lang="en-US" sz="2200" dirty="0">
                <a:solidFill>
                  <a:srgbClr val="FF0000"/>
                </a:solidFill>
                <a:latin typeface="Calibri" panose="020F0502020204030204" pitchFamily="34" charset="0"/>
              </a:rPr>
              <a:t>Architectural diagrams</a:t>
            </a:r>
            <a:r>
              <a:rPr lang="en-US" sz="2200" dirty="0">
                <a:latin typeface="Calibri" panose="020F0502020204030204" pitchFamily="34" charset="0"/>
              </a:rPr>
              <a:t> show others how the system works from a helicopter view.</a:t>
            </a:r>
          </a:p>
          <a:p>
            <a:r>
              <a:rPr lang="en-US" sz="2200" dirty="0">
                <a:latin typeface="Calibri" panose="020F0502020204030204" pitchFamily="34" charset="0"/>
              </a:rPr>
              <a:t/>
            </a:r>
            <a:br>
              <a:rPr lang="en-US" sz="2200" dirty="0">
                <a:latin typeface="Calibri" panose="020F0502020204030204" pitchFamily="34" charset="0"/>
              </a:rPr>
            </a:br>
            <a:endParaRPr lang="tr-TR" sz="2200" dirty="0">
              <a:latin typeface="Calibri" panose="020F0502020204030204" pitchFamily="34" charset="0"/>
            </a:endParaRPr>
          </a:p>
        </p:txBody>
      </p:sp>
    </p:spTree>
    <p:extLst>
      <p:ext uri="{BB962C8B-B14F-4D97-AF65-F5344CB8AC3E}">
        <p14:creationId xmlns:p14="http://schemas.microsoft.com/office/powerpoint/2010/main" val="96332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latin typeface="Calibri" panose="020F0502020204030204" pitchFamily="34" charset="0"/>
              </a:rPr>
              <a:t>3 Business </a:t>
            </a:r>
            <a:r>
              <a:rPr lang="tr-TR" b="1" dirty="0" smtClean="0">
                <a:latin typeface="Calibri" panose="020F0502020204030204" pitchFamily="34" charset="0"/>
              </a:rPr>
              <a:t>Requirements (Functions)</a:t>
            </a:r>
            <a:endParaRPr lang="tr-TR" dirty="0">
              <a:latin typeface="Calibri" panose="020F0502020204030204" pitchFamily="34" charset="0"/>
            </a:endParaRPr>
          </a:p>
        </p:txBody>
      </p:sp>
      <p:sp>
        <p:nvSpPr>
          <p:cNvPr id="3" name="Content Placeholder 2"/>
          <p:cNvSpPr>
            <a:spLocks noGrp="1"/>
          </p:cNvSpPr>
          <p:nvPr>
            <p:ph sz="quarter" idx="1"/>
          </p:nvPr>
        </p:nvSpPr>
        <p:spPr/>
        <p:txBody>
          <a:bodyPr>
            <a:normAutofit/>
          </a:bodyPr>
          <a:lstStyle/>
          <a:p>
            <a:r>
              <a:rPr lang="en-US" sz="2200" dirty="0">
                <a:latin typeface="Calibri" panose="020F0502020204030204" pitchFamily="34" charset="0"/>
              </a:rPr>
              <a:t>Here we look at specific business requirements. We ensure these are tracked by giving each one a unique name. This also helps you assign, review, and cross-reference requirements throughout the Software Development </a:t>
            </a:r>
            <a:r>
              <a:rPr lang="en-US" sz="2200" dirty="0" err="1">
                <a:latin typeface="Calibri" panose="020F0502020204030204" pitchFamily="34" charset="0"/>
              </a:rPr>
              <a:t>LifeCycle</a:t>
            </a:r>
            <a:r>
              <a:rPr lang="en-US" sz="2200" dirty="0">
                <a:latin typeface="Calibri" panose="020F0502020204030204" pitchFamily="34" charset="0"/>
              </a:rPr>
              <a:t>.</a:t>
            </a:r>
          </a:p>
          <a:p>
            <a:pPr lvl="4"/>
            <a:r>
              <a:rPr lang="en-US" sz="2200" dirty="0">
                <a:latin typeface="Calibri" panose="020F0502020204030204" pitchFamily="34" charset="0"/>
              </a:rPr>
              <a:t>3.1 Business Requirement – identify potential customers for credit card product</a:t>
            </a:r>
          </a:p>
          <a:p>
            <a:pPr lvl="4"/>
            <a:r>
              <a:rPr lang="en-US" sz="2200" dirty="0">
                <a:latin typeface="Calibri" panose="020F0502020204030204" pitchFamily="34" charset="0"/>
              </a:rPr>
              <a:t>3.2 Business Requirement – screen customers for approval</a:t>
            </a:r>
          </a:p>
          <a:p>
            <a:pPr lvl="4"/>
            <a:r>
              <a:rPr lang="en-US" sz="2200" dirty="0">
                <a:latin typeface="Calibri" panose="020F0502020204030204" pitchFamily="34" charset="0"/>
              </a:rPr>
              <a:t>3.3 Business Requirement – remove customers who fail to meet criteria</a:t>
            </a:r>
          </a:p>
          <a:p>
            <a:r>
              <a:rPr lang="en-US" sz="2200" dirty="0">
                <a:latin typeface="Calibri" panose="020F0502020204030204" pitchFamily="34" charset="0"/>
              </a:rPr>
              <a:t/>
            </a:r>
            <a:br>
              <a:rPr lang="en-US" sz="2200" dirty="0">
                <a:latin typeface="Calibri" panose="020F0502020204030204" pitchFamily="34" charset="0"/>
              </a:rPr>
            </a:br>
            <a:endParaRPr lang="tr-TR" sz="2200" dirty="0">
              <a:latin typeface="Calibri" panose="020F0502020204030204" pitchFamily="34" charset="0"/>
            </a:endParaRPr>
          </a:p>
        </p:txBody>
      </p:sp>
    </p:spTree>
    <p:extLst>
      <p:ext uri="{BB962C8B-B14F-4D97-AF65-F5344CB8AC3E}">
        <p14:creationId xmlns:p14="http://schemas.microsoft.com/office/powerpoint/2010/main" val="158030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pitchFamily="34" charset="0"/>
              </a:rPr>
              <a:t>4 Business Process </a:t>
            </a:r>
            <a:r>
              <a:rPr lang="en-US" sz="3600" b="1" dirty="0" smtClean="0">
                <a:latin typeface="Calibri" panose="020F0502020204030204" pitchFamily="34" charset="0"/>
              </a:rPr>
              <a:t>Model</a:t>
            </a:r>
            <a:endParaRPr lang="tr-TR" dirty="0"/>
          </a:p>
        </p:txBody>
      </p:sp>
      <p:sp>
        <p:nvSpPr>
          <p:cNvPr id="3" name="Content Placeholder 2"/>
          <p:cNvSpPr>
            <a:spLocks noGrp="1"/>
          </p:cNvSpPr>
          <p:nvPr>
            <p:ph sz="quarter" idx="1"/>
          </p:nvPr>
        </p:nvSpPr>
        <p:spPr/>
        <p:txBody>
          <a:bodyPr>
            <a:noAutofit/>
          </a:bodyPr>
          <a:lstStyle/>
          <a:p>
            <a:r>
              <a:rPr lang="en-US" sz="2200" dirty="0" smtClean="0">
                <a:latin typeface="Calibri" panose="020F0502020204030204" pitchFamily="34" charset="0"/>
              </a:rPr>
              <a:t>Next</a:t>
            </a:r>
            <a:r>
              <a:rPr lang="en-US" sz="2200" dirty="0">
                <a:latin typeface="Calibri" panose="020F0502020204030204" pitchFamily="34" charset="0"/>
              </a:rPr>
              <a:t>, we develop the business model by defining the </a:t>
            </a:r>
            <a:r>
              <a:rPr lang="en-US" sz="2200" dirty="0">
                <a:solidFill>
                  <a:srgbClr val="FF0000"/>
                </a:solidFill>
                <a:latin typeface="Calibri" panose="020F0502020204030204" pitchFamily="34" charset="0"/>
              </a:rPr>
              <a:t>process, the events that trigger them into action</a:t>
            </a:r>
            <a:r>
              <a:rPr lang="en-US" sz="2200" dirty="0">
                <a:latin typeface="Calibri" panose="020F0502020204030204" pitchFamily="34" charset="0"/>
              </a:rPr>
              <a:t>, and offering use cases (</a:t>
            </a:r>
            <a:r>
              <a:rPr lang="en-US" sz="2200" dirty="0" err="1">
                <a:latin typeface="Calibri" panose="020F0502020204030204" pitchFamily="34" charset="0"/>
              </a:rPr>
              <a:t>eg</a:t>
            </a:r>
            <a:r>
              <a:rPr lang="en-US" sz="2200" dirty="0">
                <a:latin typeface="Calibri" panose="020F0502020204030204" pitchFamily="34" charset="0"/>
              </a:rPr>
              <a:t> business scenarios) of how this works in the live environment.</a:t>
            </a:r>
          </a:p>
          <a:p>
            <a:pPr lvl="4"/>
            <a:r>
              <a:rPr lang="en-US" sz="2200" dirty="0">
                <a:latin typeface="Calibri" panose="020F0502020204030204" pitchFamily="34" charset="0"/>
              </a:rPr>
              <a:t>4.1 Process Descriptions</a:t>
            </a:r>
          </a:p>
          <a:p>
            <a:pPr lvl="4"/>
            <a:r>
              <a:rPr lang="en-US" sz="2200" dirty="0">
                <a:latin typeface="Calibri" panose="020F0502020204030204" pitchFamily="34" charset="0"/>
              </a:rPr>
              <a:t>4.2 Events</a:t>
            </a:r>
          </a:p>
          <a:p>
            <a:pPr lvl="4"/>
            <a:r>
              <a:rPr lang="en-US" sz="2200" dirty="0">
                <a:latin typeface="Calibri" panose="020F0502020204030204" pitchFamily="34" charset="0"/>
              </a:rPr>
              <a:t>4.3 Use </a:t>
            </a:r>
            <a:r>
              <a:rPr lang="en-US" sz="2200" dirty="0" smtClean="0">
                <a:latin typeface="Calibri" panose="020F0502020204030204" pitchFamily="34" charset="0"/>
              </a:rPr>
              <a:t>Case</a:t>
            </a:r>
            <a:endParaRPr lang="en-US" sz="2200" dirty="0">
              <a:latin typeface="Calibri" panose="020F0502020204030204" pitchFamily="34" charset="0"/>
            </a:endParaRPr>
          </a:p>
        </p:txBody>
      </p:sp>
    </p:spTree>
    <p:extLst>
      <p:ext uri="{BB962C8B-B14F-4D97-AF65-F5344CB8AC3E}">
        <p14:creationId xmlns:p14="http://schemas.microsoft.com/office/powerpoint/2010/main" val="258352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pitchFamily="34" charset="0"/>
              </a:rPr>
              <a:t>5 Business Data </a:t>
            </a:r>
            <a:r>
              <a:rPr lang="en-US" sz="3600" b="1" dirty="0" smtClean="0">
                <a:latin typeface="Calibri" panose="020F0502020204030204" pitchFamily="34" charset="0"/>
              </a:rPr>
              <a:t>Model</a:t>
            </a:r>
            <a:endParaRPr lang="tr-TR" dirty="0"/>
          </a:p>
        </p:txBody>
      </p:sp>
      <p:sp>
        <p:nvSpPr>
          <p:cNvPr id="3" name="Content Placeholder 2"/>
          <p:cNvSpPr>
            <a:spLocks noGrp="1"/>
          </p:cNvSpPr>
          <p:nvPr>
            <p:ph sz="quarter" idx="1"/>
          </p:nvPr>
        </p:nvSpPr>
        <p:spPr/>
        <p:txBody>
          <a:bodyPr>
            <a:normAutofit/>
          </a:bodyPr>
          <a:lstStyle/>
          <a:p>
            <a:r>
              <a:rPr lang="en-US" sz="2200" dirty="0" smtClean="0">
                <a:latin typeface="Calibri" panose="020F0502020204030204" pitchFamily="34" charset="0"/>
              </a:rPr>
              <a:t>The </a:t>
            </a:r>
            <a:r>
              <a:rPr lang="en-US" sz="2200" dirty="0">
                <a:latin typeface="Calibri" panose="020F0502020204030204" pitchFamily="34" charset="0"/>
              </a:rPr>
              <a:t>Data Model (often in Microsoft Excel) shows the links between all aspects of the system. Where does this process start, where does it end, and where does it share data with other parties. All of this is captured in this model.</a:t>
            </a:r>
          </a:p>
          <a:p>
            <a:pPr lvl="4"/>
            <a:r>
              <a:rPr lang="en-US" sz="2200" dirty="0">
                <a:latin typeface="Calibri" panose="020F0502020204030204" pitchFamily="34" charset="0"/>
              </a:rPr>
              <a:t>5.1 Data Models</a:t>
            </a:r>
          </a:p>
          <a:p>
            <a:pPr lvl="4"/>
            <a:r>
              <a:rPr lang="en-US" sz="2200" dirty="0">
                <a:latin typeface="Calibri" panose="020F0502020204030204" pitchFamily="34" charset="0"/>
              </a:rPr>
              <a:t>5.2 Data Descriptions</a:t>
            </a:r>
          </a:p>
          <a:p>
            <a:endParaRPr lang="tr-TR" sz="2200" dirty="0">
              <a:latin typeface="Calibri" panose="020F0502020204030204" pitchFamily="34" charset="0"/>
            </a:endParaRPr>
          </a:p>
        </p:txBody>
      </p:sp>
    </p:spTree>
    <p:extLst>
      <p:ext uri="{BB962C8B-B14F-4D97-AF65-F5344CB8AC3E}">
        <p14:creationId xmlns:p14="http://schemas.microsoft.com/office/powerpoint/2010/main" val="214117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pitchFamily="34" charset="0"/>
              </a:rPr>
              <a:t>6 Non-Functional </a:t>
            </a:r>
            <a:r>
              <a:rPr lang="en-US" sz="3600" b="1" dirty="0" smtClean="0">
                <a:latin typeface="Calibri" panose="020F0502020204030204" pitchFamily="34" charset="0"/>
              </a:rPr>
              <a:t>Requirements</a:t>
            </a:r>
            <a:endParaRPr lang="tr-TR" dirty="0"/>
          </a:p>
        </p:txBody>
      </p:sp>
      <p:sp>
        <p:nvSpPr>
          <p:cNvPr id="3" name="Content Placeholder 2"/>
          <p:cNvSpPr>
            <a:spLocks noGrp="1"/>
          </p:cNvSpPr>
          <p:nvPr>
            <p:ph sz="quarter" idx="1"/>
          </p:nvPr>
        </p:nvSpPr>
        <p:spPr/>
        <p:txBody>
          <a:bodyPr>
            <a:noAutofit/>
          </a:bodyPr>
          <a:lstStyle/>
          <a:p>
            <a:r>
              <a:rPr lang="en-US" sz="2200" dirty="0" smtClean="0">
                <a:latin typeface="Calibri" panose="020F0502020204030204" pitchFamily="34" charset="0"/>
              </a:rPr>
              <a:t>This </a:t>
            </a:r>
            <a:r>
              <a:rPr lang="en-US" sz="2200" dirty="0">
                <a:latin typeface="Calibri" panose="020F0502020204030204" pitchFamily="34" charset="0"/>
              </a:rPr>
              <a:t>refers to parts of the system, such as audit trails, which are not related to the users needs but how the system performs, for example:</a:t>
            </a:r>
          </a:p>
          <a:p>
            <a:pPr lvl="4"/>
            <a:r>
              <a:rPr lang="en-US" sz="2200" dirty="0">
                <a:latin typeface="Calibri" panose="020F0502020204030204" pitchFamily="34" charset="0"/>
              </a:rPr>
              <a:t>6.1 Accuracy</a:t>
            </a:r>
          </a:p>
          <a:p>
            <a:pPr lvl="4"/>
            <a:r>
              <a:rPr lang="en-US" sz="2200" dirty="0">
                <a:latin typeface="Calibri" panose="020F0502020204030204" pitchFamily="34" charset="0"/>
              </a:rPr>
              <a:t>6.2 Audit </a:t>
            </a:r>
            <a:r>
              <a:rPr lang="en-US" sz="2200" dirty="0" smtClean="0">
                <a:latin typeface="Calibri" panose="020F0502020204030204" pitchFamily="34" charset="0"/>
              </a:rPr>
              <a:t>Trail</a:t>
            </a:r>
            <a:r>
              <a:rPr lang="tr-TR" sz="2200" dirty="0" smtClean="0">
                <a:latin typeface="Calibri" panose="020F0502020204030204" pitchFamily="34" charset="0"/>
              </a:rPr>
              <a:t> (denetim geçmişi)</a:t>
            </a:r>
            <a:endParaRPr lang="en-US" sz="2200" dirty="0">
              <a:latin typeface="Calibri" panose="020F0502020204030204" pitchFamily="34" charset="0"/>
            </a:endParaRPr>
          </a:p>
          <a:p>
            <a:pPr lvl="4"/>
            <a:r>
              <a:rPr lang="en-US" sz="2200" dirty="0">
                <a:latin typeface="Calibri" panose="020F0502020204030204" pitchFamily="34" charset="0"/>
              </a:rPr>
              <a:t>6.3 Availability</a:t>
            </a:r>
          </a:p>
          <a:p>
            <a:pPr lvl="4"/>
            <a:r>
              <a:rPr lang="en-US" sz="2200" dirty="0">
                <a:latin typeface="Calibri" panose="020F0502020204030204" pitchFamily="34" charset="0"/>
              </a:rPr>
              <a:t>6.4 Capacity Limits</a:t>
            </a:r>
          </a:p>
          <a:p>
            <a:pPr lvl="4"/>
            <a:r>
              <a:rPr lang="en-US" sz="2200" dirty="0">
                <a:latin typeface="Calibri" panose="020F0502020204030204" pitchFamily="34" charset="0"/>
              </a:rPr>
              <a:t>6.5 Data </a:t>
            </a:r>
            <a:r>
              <a:rPr lang="en-US" sz="2200" dirty="0" smtClean="0">
                <a:latin typeface="Calibri" panose="020F0502020204030204" pitchFamily="34" charset="0"/>
              </a:rPr>
              <a:t>Retention</a:t>
            </a:r>
            <a:r>
              <a:rPr lang="tr-TR" sz="2200" dirty="0" smtClean="0">
                <a:latin typeface="Calibri" panose="020F0502020204030204" pitchFamily="34" charset="0"/>
              </a:rPr>
              <a:t> (storage and protection)</a:t>
            </a:r>
            <a:endParaRPr lang="en-US" sz="2200" dirty="0">
              <a:latin typeface="Calibri" panose="020F0502020204030204" pitchFamily="34" charset="0"/>
            </a:endParaRPr>
          </a:p>
          <a:p>
            <a:pPr lvl="4"/>
            <a:r>
              <a:rPr lang="en-US" sz="2200" dirty="0">
                <a:latin typeface="Calibri" panose="020F0502020204030204" pitchFamily="34" charset="0"/>
              </a:rPr>
              <a:t>6.6 Operational Requirements</a:t>
            </a:r>
          </a:p>
          <a:p>
            <a:pPr lvl="4"/>
            <a:r>
              <a:rPr lang="en-US" sz="2200" dirty="0">
                <a:latin typeface="Calibri" panose="020F0502020204030204" pitchFamily="34" charset="0"/>
              </a:rPr>
              <a:t>6.7 Performance</a:t>
            </a:r>
          </a:p>
          <a:p>
            <a:pPr lvl="4"/>
            <a:r>
              <a:rPr lang="en-US" sz="2200" dirty="0">
                <a:latin typeface="Calibri" panose="020F0502020204030204" pitchFamily="34" charset="0"/>
              </a:rPr>
              <a:t>6.8 Recoverability</a:t>
            </a:r>
          </a:p>
          <a:p>
            <a:pPr lvl="4"/>
            <a:r>
              <a:rPr lang="en-US" sz="2200" dirty="0">
                <a:latin typeface="Calibri" panose="020F0502020204030204" pitchFamily="34" charset="0"/>
              </a:rPr>
              <a:t>6.9 Security Requirements</a:t>
            </a:r>
          </a:p>
          <a:p>
            <a:pPr lvl="4"/>
            <a:r>
              <a:rPr lang="en-US" sz="2200" dirty="0">
                <a:latin typeface="Calibri" panose="020F0502020204030204" pitchFamily="34" charset="0"/>
              </a:rPr>
              <a:t>6.10 Timing</a:t>
            </a:r>
          </a:p>
          <a:p>
            <a:endParaRPr lang="tr-TR" sz="2200" dirty="0">
              <a:latin typeface="Calibri" panose="020F0502020204030204" pitchFamily="34" charset="0"/>
            </a:endParaRPr>
          </a:p>
        </p:txBody>
      </p:sp>
    </p:spTree>
    <p:extLst>
      <p:ext uri="{BB962C8B-B14F-4D97-AF65-F5344CB8AC3E}">
        <p14:creationId xmlns:p14="http://schemas.microsoft.com/office/powerpoint/2010/main" val="402686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rPr>
              <a:t>7 Improvements and Impacts</a:t>
            </a:r>
            <a:endParaRPr lang="tr-TR" dirty="0">
              <a:latin typeface="Calibri" panose="020F0502020204030204" pitchFamily="34" charset="0"/>
            </a:endParaRPr>
          </a:p>
        </p:txBody>
      </p:sp>
      <p:sp>
        <p:nvSpPr>
          <p:cNvPr id="3" name="Content Placeholder 2"/>
          <p:cNvSpPr>
            <a:spLocks noGrp="1"/>
          </p:cNvSpPr>
          <p:nvPr>
            <p:ph sz="quarter" idx="1"/>
          </p:nvPr>
        </p:nvSpPr>
        <p:spPr/>
        <p:txBody>
          <a:bodyPr>
            <a:normAutofit/>
          </a:bodyPr>
          <a:lstStyle/>
          <a:p>
            <a:r>
              <a:rPr lang="en-US" sz="2200" dirty="0" smtClean="0">
                <a:latin typeface="Calibri" panose="020F0502020204030204" pitchFamily="34" charset="0"/>
              </a:rPr>
              <a:t>You </a:t>
            </a:r>
            <a:r>
              <a:rPr lang="en-US" sz="2200" dirty="0">
                <a:latin typeface="Calibri" panose="020F0502020204030204" pitchFamily="34" charset="0"/>
              </a:rPr>
              <a:t>can further improve the Requirements by </a:t>
            </a:r>
            <a:r>
              <a:rPr lang="en-US" sz="2200" dirty="0">
                <a:solidFill>
                  <a:srgbClr val="FF0000"/>
                </a:solidFill>
                <a:latin typeface="Calibri" panose="020F0502020204030204" pitchFamily="34" charset="0"/>
              </a:rPr>
              <a:t>suggesting ways it can be improved</a:t>
            </a:r>
            <a:r>
              <a:rPr lang="en-US" sz="2200" dirty="0">
                <a:latin typeface="Calibri" panose="020F0502020204030204" pitchFamily="34" charset="0"/>
              </a:rPr>
              <a:t>. This is usually gleaned from the </a:t>
            </a:r>
            <a:r>
              <a:rPr lang="en-US" sz="2200" dirty="0">
                <a:solidFill>
                  <a:srgbClr val="FF0000"/>
                </a:solidFill>
                <a:latin typeface="Calibri" panose="020F0502020204030204" pitchFamily="34" charset="0"/>
              </a:rPr>
              <a:t>information gathering </a:t>
            </a:r>
            <a:r>
              <a:rPr lang="en-US" sz="2200" dirty="0" smtClean="0">
                <a:solidFill>
                  <a:srgbClr val="FF0000"/>
                </a:solidFill>
                <a:latin typeface="Calibri" panose="020F0502020204030204" pitchFamily="34" charset="0"/>
              </a:rPr>
              <a:t>process</a:t>
            </a:r>
            <a:r>
              <a:rPr lang="tr-TR" sz="2200" dirty="0">
                <a:solidFill>
                  <a:srgbClr val="FF0000"/>
                </a:solidFill>
                <a:latin typeface="Calibri" panose="020F0502020204030204" pitchFamily="34" charset="0"/>
              </a:rPr>
              <a:t> </a:t>
            </a:r>
            <a:r>
              <a:rPr lang="tr-TR" sz="2200" dirty="0" smtClean="0">
                <a:solidFill>
                  <a:srgbClr val="FF0000"/>
                </a:solidFill>
                <a:latin typeface="Calibri" panose="020F0502020204030204" pitchFamily="34" charset="0"/>
              </a:rPr>
              <a:t>(Questionnaire  etc.)</a:t>
            </a:r>
            <a:r>
              <a:rPr lang="en-US" sz="2200" dirty="0" smtClean="0">
                <a:latin typeface="Calibri" panose="020F0502020204030204" pitchFamily="34" charset="0"/>
              </a:rPr>
              <a:t>.</a:t>
            </a:r>
            <a:endParaRPr lang="en-US" sz="2200" dirty="0">
              <a:latin typeface="Calibri" panose="020F0502020204030204" pitchFamily="34" charset="0"/>
            </a:endParaRPr>
          </a:p>
          <a:p>
            <a:pPr lvl="4"/>
            <a:r>
              <a:rPr lang="en-US" sz="2200" dirty="0">
                <a:latin typeface="Calibri" panose="020F0502020204030204" pitchFamily="34" charset="0"/>
              </a:rPr>
              <a:t>7.1 Improvements to Existing Capabilities</a:t>
            </a:r>
          </a:p>
          <a:p>
            <a:pPr lvl="4"/>
            <a:r>
              <a:rPr lang="en-US" sz="2200" dirty="0">
                <a:latin typeface="Calibri" panose="020F0502020204030204" pitchFamily="34" charset="0"/>
              </a:rPr>
              <a:t>7.2 Impacts</a:t>
            </a:r>
          </a:p>
          <a:p>
            <a:pPr lvl="4"/>
            <a:r>
              <a:rPr lang="en-US" sz="2200" dirty="0">
                <a:latin typeface="Calibri" panose="020F0502020204030204" pitchFamily="34" charset="0"/>
              </a:rPr>
              <a:t>7.2.1 User Impacts</a:t>
            </a:r>
          </a:p>
          <a:p>
            <a:pPr lvl="4"/>
            <a:r>
              <a:rPr lang="en-US" sz="2200" dirty="0">
                <a:latin typeface="Calibri" panose="020F0502020204030204" pitchFamily="34" charset="0"/>
              </a:rPr>
              <a:t>7.2.2 Operational Impacts</a:t>
            </a:r>
          </a:p>
          <a:p>
            <a:r>
              <a:rPr lang="en-US" sz="2200" b="1" dirty="0">
                <a:latin typeface="Calibri" panose="020F0502020204030204" pitchFamily="34" charset="0"/>
              </a:rPr>
              <a:t>Conclusion</a:t>
            </a:r>
            <a:endParaRPr lang="en-US" sz="2200" dirty="0">
              <a:latin typeface="Calibri" panose="020F0502020204030204" pitchFamily="34" charset="0"/>
            </a:endParaRPr>
          </a:p>
          <a:p>
            <a:endParaRPr lang="tr-TR" sz="2200" dirty="0">
              <a:latin typeface="Calibri" panose="020F0502020204030204" pitchFamily="34" charset="0"/>
            </a:endParaRPr>
          </a:p>
        </p:txBody>
      </p:sp>
    </p:spTree>
    <p:extLst>
      <p:ext uri="{BB962C8B-B14F-4D97-AF65-F5344CB8AC3E}">
        <p14:creationId xmlns:p14="http://schemas.microsoft.com/office/powerpoint/2010/main" val="5757839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TotalTime>
  <Words>377</Words>
  <Application>Microsoft Office PowerPoint</Application>
  <PresentationFormat>On-screen Show (4:3)</PresentationFormat>
  <Paragraphs>47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Civic</vt:lpstr>
      <vt:lpstr>Business Requirements Specification </vt:lpstr>
      <vt:lpstr>Business Requirements – Executive Summary</vt:lpstr>
      <vt:lpstr>2 General Business Requirements</vt:lpstr>
      <vt:lpstr>3 Business Requirements (Functions)</vt:lpstr>
      <vt:lpstr>4 Business Process Model</vt:lpstr>
      <vt:lpstr>5 Business Data Model</vt:lpstr>
      <vt:lpstr>6 Non-Functional Requirements</vt:lpstr>
      <vt:lpstr>7 Improvements and Impacts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BRS</dc:title>
  <dc:creator>Faruk</dc:creator>
  <cp:lastModifiedBy>Faruk</cp:lastModifiedBy>
  <cp:revision>19</cp:revision>
  <dcterms:created xsi:type="dcterms:W3CDTF">2017-10-06T12:09:30Z</dcterms:created>
  <dcterms:modified xsi:type="dcterms:W3CDTF">2017-10-10T05:49:32Z</dcterms:modified>
</cp:coreProperties>
</file>