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56"/>
  </p:notesMasterIdLst>
  <p:sldIdLst>
    <p:sldId id="256" r:id="rId2"/>
    <p:sldId id="259" r:id="rId3"/>
    <p:sldId id="350" r:id="rId4"/>
    <p:sldId id="349" r:id="rId5"/>
    <p:sldId id="348" r:id="rId6"/>
    <p:sldId id="352" r:id="rId7"/>
    <p:sldId id="345" r:id="rId8"/>
    <p:sldId id="371" r:id="rId9"/>
    <p:sldId id="372" r:id="rId10"/>
    <p:sldId id="370" r:id="rId11"/>
    <p:sldId id="373" r:id="rId12"/>
    <p:sldId id="379" r:id="rId13"/>
    <p:sldId id="381" r:id="rId14"/>
    <p:sldId id="380" r:id="rId15"/>
    <p:sldId id="356" r:id="rId16"/>
    <p:sldId id="353" r:id="rId17"/>
    <p:sldId id="261" r:id="rId18"/>
    <p:sldId id="354" r:id="rId19"/>
    <p:sldId id="355" r:id="rId20"/>
    <p:sldId id="357" r:id="rId21"/>
    <p:sldId id="359" r:id="rId22"/>
    <p:sldId id="360" r:id="rId23"/>
    <p:sldId id="366" r:id="rId24"/>
    <p:sldId id="367" r:id="rId25"/>
    <p:sldId id="358" r:id="rId26"/>
    <p:sldId id="361" r:id="rId27"/>
    <p:sldId id="362" r:id="rId28"/>
    <p:sldId id="363" r:id="rId29"/>
    <p:sldId id="364" r:id="rId30"/>
    <p:sldId id="365" r:id="rId31"/>
    <p:sldId id="262" r:id="rId32"/>
    <p:sldId id="368" r:id="rId33"/>
    <p:sldId id="369" r:id="rId34"/>
    <p:sldId id="263" r:id="rId35"/>
    <p:sldId id="266" r:id="rId36"/>
    <p:sldId id="374" r:id="rId37"/>
    <p:sldId id="334" r:id="rId38"/>
    <p:sldId id="375" r:id="rId39"/>
    <p:sldId id="376" r:id="rId40"/>
    <p:sldId id="328" r:id="rId41"/>
    <p:sldId id="269" r:id="rId42"/>
    <p:sldId id="329" r:id="rId43"/>
    <p:sldId id="270" r:id="rId44"/>
    <p:sldId id="271" r:id="rId45"/>
    <p:sldId id="272" r:id="rId46"/>
    <p:sldId id="273" r:id="rId47"/>
    <p:sldId id="377" r:id="rId48"/>
    <p:sldId id="378" r:id="rId49"/>
    <p:sldId id="286" r:id="rId50"/>
    <p:sldId id="287" r:id="rId51"/>
    <p:sldId id="289" r:id="rId52"/>
    <p:sldId id="324" r:id="rId53"/>
    <p:sldId id="290" r:id="rId54"/>
    <p:sldId id="308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6666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9" autoAdjust="0"/>
    <p:restoredTop sz="94598" autoAdjust="0"/>
  </p:normalViewPr>
  <p:slideViewPr>
    <p:cSldViewPr>
      <p:cViewPr>
        <p:scale>
          <a:sx n="50" d="100"/>
          <a:sy n="50" d="100"/>
        </p:scale>
        <p:origin x="1824" y="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83ECB7D5-C2E6-4CE9-BB4F-A20AACA5AE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9B6EDC-C09F-44AC-AD60-A012E6F6B99C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3678C-A94E-4694-B2DC-7632AFF9AA2C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16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B96150-6DD7-4D6E-95E8-7CC70CFF909E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17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B96150-6DD7-4D6E-95E8-7CC70CFF909E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18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B96150-6DD7-4D6E-95E8-7CC70CFF909E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19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B96150-6DD7-4D6E-95E8-7CC70CFF909E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20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B96150-6DD7-4D6E-95E8-7CC70CFF909E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21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B96150-6DD7-4D6E-95E8-7CC70CFF909E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22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3678C-A94E-4694-B2DC-7632AFF9AA2C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23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B96150-6DD7-4D6E-95E8-7CC70CFF909E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24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B96150-6DD7-4D6E-95E8-7CC70CFF909E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25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9A5D16-F193-4CA4-9CF9-5F2F88DE4F72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B96150-6DD7-4D6E-95E8-7CC70CFF909E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26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B96150-6DD7-4D6E-95E8-7CC70CFF909E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27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B96150-6DD7-4D6E-95E8-7CC70CFF909E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28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B96150-6DD7-4D6E-95E8-7CC70CFF909E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29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B96150-6DD7-4D6E-95E8-7CC70CFF909E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30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7C84D0-F48F-4819-B673-11AA35C4C049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31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5699DB-B382-437C-813D-B4BC944B751F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34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9F73C9-4DD5-4B9A-8C7F-A3295E01E2B3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35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9F73C9-4DD5-4B9A-8C7F-A3295E01E2B3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36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6CF342-56FD-4E84-9595-A351C04B78B9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40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9A5D16-F193-4CA4-9CF9-5F2F88DE4F72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C84969-6A07-4D2B-A504-BE2BE05D7F60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41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C2641C-8D05-49A3-87AF-9485532F89BC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42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F9E4CA-8042-4A84-8846-B10DABD05E58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43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8CDA8D-0353-41BD-9FF0-CC5A3849157F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44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FE2BE8-863B-4DD9-A548-755E8E5EF9AB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45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01C1C0-FC70-44C3-B61B-192DC5721F14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46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8E6454-3F57-4555-8E1E-7DF805DF90B8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49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37014B-62C5-418D-9DF1-8605BFD7CD38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50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D3F7ED-0660-4B9D-B614-CD1CF2F816E8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51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9093C2-FBAF-45F1-AF7D-0FC4B416D779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52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9A5D16-F193-4CA4-9CF9-5F2F88DE4F72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1D5BCC-BFF6-4163-A589-B059180F7BE1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53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2C6714-0193-452F-855C-A4EFCBF9F087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54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9A5D16-F193-4CA4-9CF9-5F2F88DE4F72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9A5D16-F193-4CA4-9CF9-5F2F88DE4F72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6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9A5D16-F193-4CA4-9CF9-5F2F88DE4F72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7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9A5D16-F193-4CA4-9CF9-5F2F88DE4F72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8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3678C-A94E-4694-B2DC-7632AFF9AA2C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15</a:t>
            </a:fld>
            <a:endParaRPr lang="en-US" smtClean="0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448550" y="6564313"/>
            <a:ext cx="184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endParaRPr lang="tr-TR" sz="1200"/>
          </a:p>
        </p:txBody>
      </p:sp>
      <p:pic>
        <p:nvPicPr>
          <p:cNvPr id="5" name="Picture 8" descr="pl10cove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95750" y="152400"/>
            <a:ext cx="504825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9FFEA79E-E493-4223-9B52-CF397CD4A2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99A5BAD-0A6C-47C0-AEB3-1BE404975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B552AAB-ACFC-41CD-8F7B-79DA89891E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3819BD8-D13B-4CA1-80CE-5FBB48DDC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04E883F-A7C5-4A08-9EA4-4D064385A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95C55C6-B80D-4DA5-976D-405A5A453B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C66DCDD0-D5A1-4EF2-9BB2-62977A55D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B65FB4B-F87D-4044-B62D-FD5EA1209D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4FD6102-9493-4405-981B-6CB23669B4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3457E10-A2D3-474C-8C1B-0024C45DBD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CAA2263E-10FE-47E8-AD2D-7D3A9D4160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9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Subprograms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Subprograms</a:t>
            </a:r>
            <a:r>
              <a:rPr lang="tr-TR" dirty="0" smtClean="0"/>
              <a:t> in C++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#</a:t>
            </a:r>
            <a:r>
              <a:rPr lang="tr-TR" dirty="0" err="1" smtClean="0"/>
              <a:t>include</a:t>
            </a:r>
            <a:r>
              <a:rPr lang="tr-TR" dirty="0" smtClean="0"/>
              <a:t> &lt;</a:t>
            </a:r>
            <a:r>
              <a:rPr lang="tr-TR" dirty="0" err="1" smtClean="0"/>
              <a:t>iostream</a:t>
            </a:r>
            <a:r>
              <a:rPr lang="tr-TR" dirty="0" smtClean="0"/>
              <a:t>&gt;</a:t>
            </a:r>
          </a:p>
          <a:p>
            <a:pPr>
              <a:buNone/>
            </a:pPr>
            <a:r>
              <a:rPr lang="tr-TR" dirty="0" err="1" smtClean="0"/>
              <a:t>void</a:t>
            </a:r>
            <a:r>
              <a:rPr lang="tr-TR" dirty="0" smtClean="0"/>
              <a:t> fun1(</a:t>
            </a:r>
            <a:r>
              <a:rPr lang="tr-TR" dirty="0" err="1" smtClean="0"/>
              <a:t>void</a:t>
            </a:r>
            <a:r>
              <a:rPr lang="tr-TR" dirty="0" smtClean="0"/>
              <a:t>); /* </a:t>
            </a:r>
            <a:r>
              <a:rPr lang="tr-TR" dirty="0" err="1" smtClean="0"/>
              <a:t>prototype</a:t>
            </a:r>
            <a:r>
              <a:rPr lang="tr-TR" dirty="0" smtClean="0"/>
              <a:t> */</a:t>
            </a:r>
          </a:p>
          <a:p>
            <a:pPr>
              <a:buNone/>
            </a:pP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main</a:t>
            </a:r>
            <a:r>
              <a:rPr lang="tr-TR" dirty="0" smtClean="0"/>
              <a:t> ()</a:t>
            </a:r>
          </a:p>
          <a:p>
            <a:pPr>
              <a:buNone/>
            </a:pPr>
            <a:r>
              <a:rPr lang="tr-TR" dirty="0" smtClean="0"/>
              <a:t>{	fun1(); /* </a:t>
            </a:r>
            <a:r>
              <a:rPr lang="tr-TR" dirty="0" err="1" smtClean="0"/>
              <a:t>call</a:t>
            </a:r>
            <a:r>
              <a:rPr lang="tr-TR" dirty="0" smtClean="0"/>
              <a:t>  */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system</a:t>
            </a:r>
            <a:r>
              <a:rPr lang="tr-TR" dirty="0" smtClean="0"/>
              <a:t>("</a:t>
            </a:r>
            <a:r>
              <a:rPr lang="tr-TR" dirty="0" err="1" smtClean="0"/>
              <a:t>pause</a:t>
            </a:r>
            <a:r>
              <a:rPr lang="tr-TR" dirty="0" smtClean="0"/>
              <a:t>"); </a:t>
            </a:r>
          </a:p>
          <a:p>
            <a:pPr>
              <a:buNone/>
            </a:pPr>
            <a:r>
              <a:rPr lang="tr-TR" dirty="0" smtClean="0"/>
              <a:t>}</a:t>
            </a:r>
          </a:p>
          <a:p>
            <a:pPr>
              <a:buNone/>
            </a:pPr>
            <a:r>
              <a:rPr lang="tr-TR" dirty="0" err="1" smtClean="0"/>
              <a:t>void</a:t>
            </a:r>
            <a:r>
              <a:rPr lang="tr-TR" dirty="0" smtClean="0"/>
              <a:t> fun1(</a:t>
            </a:r>
            <a:r>
              <a:rPr lang="tr-TR" dirty="0" err="1" smtClean="0"/>
              <a:t>void</a:t>
            </a:r>
            <a:r>
              <a:rPr lang="tr-TR" dirty="0" smtClean="0"/>
              <a:t>) /* </a:t>
            </a:r>
            <a:r>
              <a:rPr lang="tr-TR" dirty="0" err="1" smtClean="0"/>
              <a:t>header</a:t>
            </a:r>
            <a:r>
              <a:rPr lang="tr-TR" dirty="0" smtClean="0"/>
              <a:t>  */</a:t>
            </a:r>
          </a:p>
          <a:p>
            <a:pPr>
              <a:buNone/>
            </a:pPr>
            <a:r>
              <a:rPr lang="tr-TR" dirty="0" smtClean="0"/>
              <a:t>{ </a:t>
            </a:r>
            <a:r>
              <a:rPr lang="tr-TR" dirty="0" err="1" smtClean="0"/>
              <a:t>int</a:t>
            </a:r>
            <a:r>
              <a:rPr lang="tr-TR" dirty="0" smtClean="0"/>
              <a:t> b=4;  </a:t>
            </a:r>
            <a:r>
              <a:rPr lang="tr-TR" dirty="0" err="1" smtClean="0"/>
              <a:t>cout</a:t>
            </a:r>
            <a:r>
              <a:rPr lang="tr-TR" dirty="0" smtClean="0"/>
              <a:t>&lt;&lt;" b="&lt;&lt;b;} /* </a:t>
            </a:r>
            <a:r>
              <a:rPr lang="tr-TR" dirty="0" err="1" smtClean="0"/>
              <a:t>definition</a:t>
            </a:r>
            <a:r>
              <a:rPr lang="tr-TR" dirty="0" smtClean="0"/>
              <a:t>  */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Subprograms</a:t>
            </a:r>
            <a:r>
              <a:rPr lang="tr-TR" dirty="0" smtClean="0"/>
              <a:t> in C++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#</a:t>
            </a:r>
            <a:r>
              <a:rPr lang="tr-TR" dirty="0" err="1" smtClean="0"/>
              <a:t>include</a:t>
            </a:r>
            <a:r>
              <a:rPr lang="tr-TR" dirty="0" smtClean="0"/>
              <a:t> &lt;</a:t>
            </a:r>
            <a:r>
              <a:rPr lang="tr-TR" dirty="0" err="1" smtClean="0"/>
              <a:t>iostream</a:t>
            </a:r>
            <a:r>
              <a:rPr lang="tr-TR" dirty="0" smtClean="0"/>
              <a:t>&gt;</a:t>
            </a:r>
          </a:p>
          <a:p>
            <a:pPr>
              <a:buNone/>
            </a:pPr>
            <a:r>
              <a:rPr lang="tr-TR" dirty="0" err="1" smtClean="0"/>
              <a:t>int</a:t>
            </a:r>
            <a:r>
              <a:rPr lang="tr-TR" dirty="0" smtClean="0"/>
              <a:t> fun1(</a:t>
            </a:r>
            <a:r>
              <a:rPr lang="tr-TR" dirty="0" err="1" smtClean="0"/>
              <a:t>int</a:t>
            </a:r>
            <a:r>
              <a:rPr lang="tr-TR" dirty="0" smtClean="0"/>
              <a:t> x); /* </a:t>
            </a:r>
            <a:r>
              <a:rPr lang="tr-TR" dirty="0" err="1" smtClean="0"/>
              <a:t>prototype</a:t>
            </a:r>
            <a:r>
              <a:rPr lang="tr-TR" dirty="0" smtClean="0"/>
              <a:t> */</a:t>
            </a:r>
          </a:p>
          <a:p>
            <a:pPr>
              <a:buNone/>
            </a:pP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namespace</a:t>
            </a:r>
            <a:r>
              <a:rPr lang="tr-TR" dirty="0" smtClean="0"/>
              <a:t> </a:t>
            </a:r>
            <a:r>
              <a:rPr lang="tr-TR" dirty="0" err="1" smtClean="0"/>
              <a:t>std</a:t>
            </a:r>
            <a:r>
              <a:rPr lang="tr-TR" dirty="0" smtClean="0"/>
              <a:t>;</a:t>
            </a:r>
          </a:p>
          <a:p>
            <a:pPr>
              <a:buNone/>
            </a:pP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main</a:t>
            </a:r>
            <a:r>
              <a:rPr lang="tr-TR" dirty="0" smtClean="0"/>
              <a:t> ()</a:t>
            </a:r>
          </a:p>
          <a:p>
            <a:pPr>
              <a:buNone/>
            </a:pPr>
            <a:r>
              <a:rPr lang="tr-TR" dirty="0" smtClean="0"/>
              <a:t>{	</a:t>
            </a:r>
            <a:r>
              <a:rPr lang="tr-TR" dirty="0" err="1" smtClean="0"/>
              <a:t>int</a:t>
            </a:r>
            <a:r>
              <a:rPr lang="tr-TR" dirty="0" smtClean="0"/>
              <a:t> a=1;  </a:t>
            </a:r>
            <a:r>
              <a:rPr lang="tr-TR" dirty="0" err="1" smtClean="0"/>
              <a:t>cout</a:t>
            </a:r>
            <a:r>
              <a:rPr lang="tr-TR" dirty="0" smtClean="0"/>
              <a:t>&lt;&lt;"\n main1 a="&lt;&lt;a; </a:t>
            </a:r>
          </a:p>
          <a:p>
            <a:pPr>
              <a:buNone/>
            </a:pPr>
            <a:r>
              <a:rPr lang="tr-TR" dirty="0" smtClean="0"/>
              <a:t>  </a:t>
            </a:r>
            <a:r>
              <a:rPr lang="tr-TR" dirty="0" err="1" smtClean="0"/>
              <a:t>cout</a:t>
            </a:r>
            <a:r>
              <a:rPr lang="tr-TR" dirty="0" smtClean="0"/>
              <a:t>&lt;&lt;"\n </a:t>
            </a:r>
            <a:r>
              <a:rPr lang="tr-TR" dirty="0" err="1" smtClean="0"/>
              <a:t>function</a:t>
            </a:r>
            <a:r>
              <a:rPr lang="tr-TR" dirty="0" smtClean="0"/>
              <a:t> </a:t>
            </a:r>
            <a:r>
              <a:rPr lang="tr-TR" dirty="0" err="1" smtClean="0"/>
              <a:t>result</a:t>
            </a:r>
            <a:r>
              <a:rPr lang="tr-TR" dirty="0" smtClean="0"/>
              <a:t> : " &lt;&lt;fun1(5</a:t>
            </a:r>
            <a:r>
              <a:rPr lang="tr-TR" dirty="0"/>
              <a:t>) </a:t>
            </a:r>
            <a:r>
              <a:rPr lang="tr-TR" dirty="0" smtClean="0"/>
              <a:t>&lt;&lt;a</a:t>
            </a:r>
            <a:r>
              <a:rPr lang="tr-TR" dirty="0"/>
              <a:t>="&lt;&lt;a; </a:t>
            </a:r>
          </a:p>
          <a:p>
            <a:pPr>
              <a:buNone/>
            </a:pPr>
            <a:r>
              <a:rPr lang="tr-TR" dirty="0" smtClean="0"/>
              <a:t>  </a:t>
            </a:r>
            <a:r>
              <a:rPr lang="tr-TR" dirty="0" err="1" smtClean="0"/>
              <a:t>system</a:t>
            </a:r>
            <a:r>
              <a:rPr lang="tr-TR" dirty="0" smtClean="0"/>
              <a:t>("</a:t>
            </a:r>
            <a:r>
              <a:rPr lang="tr-TR" dirty="0" err="1" smtClean="0"/>
              <a:t>pause</a:t>
            </a:r>
            <a:r>
              <a:rPr lang="tr-TR" dirty="0" smtClean="0"/>
              <a:t>"); }</a:t>
            </a:r>
          </a:p>
          <a:p>
            <a:pPr>
              <a:buNone/>
            </a:pPr>
            <a:r>
              <a:rPr lang="tr-TR" dirty="0" err="1" smtClean="0"/>
              <a:t>int</a:t>
            </a:r>
            <a:r>
              <a:rPr lang="tr-TR" dirty="0" smtClean="0"/>
              <a:t> fun1(</a:t>
            </a:r>
            <a:r>
              <a:rPr lang="tr-TR" dirty="0" err="1" smtClean="0"/>
              <a:t>int</a:t>
            </a:r>
            <a:r>
              <a:rPr lang="tr-TR" dirty="0" smtClean="0"/>
              <a:t> x) { </a:t>
            </a:r>
            <a:r>
              <a:rPr lang="tr-TR" dirty="0" err="1" smtClean="0"/>
              <a:t>int</a:t>
            </a:r>
            <a:r>
              <a:rPr lang="tr-TR" dirty="0" smtClean="0"/>
              <a:t> a; </a:t>
            </a:r>
            <a:r>
              <a:rPr lang="tr-TR" dirty="0" err="1" smtClean="0"/>
              <a:t>cout</a:t>
            </a:r>
            <a:r>
              <a:rPr lang="tr-TR" dirty="0" smtClean="0"/>
              <a:t>&lt;&lt; " x="&lt;&lt; x;</a:t>
            </a:r>
          </a:p>
          <a:p>
            <a:pPr>
              <a:buNone/>
            </a:pPr>
            <a:r>
              <a:rPr lang="tr-TR" dirty="0" smtClean="0"/>
              <a:t>				a = x + 3;  </a:t>
            </a:r>
            <a:r>
              <a:rPr lang="tr-TR" dirty="0" err="1" smtClean="0"/>
              <a:t>return</a:t>
            </a:r>
            <a:r>
              <a:rPr lang="tr-TR" dirty="0" smtClean="0"/>
              <a:t> a; }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82000" cy="1143000"/>
          </a:xfrm>
        </p:spPr>
        <p:txBody>
          <a:bodyPr/>
          <a:lstStyle/>
          <a:p>
            <a:r>
              <a:rPr lang="en-US" dirty="0" smtClean="0"/>
              <a:t>Subprograms</a:t>
            </a:r>
            <a:r>
              <a:rPr lang="tr-TR" dirty="0" smtClean="0"/>
              <a:t>/</a:t>
            </a:r>
            <a:r>
              <a:rPr lang="tr-TR" dirty="0" err="1" smtClean="0"/>
              <a:t>Functions</a:t>
            </a:r>
            <a:r>
              <a:rPr lang="tr-TR" dirty="0" smtClean="0"/>
              <a:t> in </a:t>
            </a:r>
            <a:r>
              <a:rPr lang="tr-TR" dirty="0" err="1" smtClean="0"/>
              <a:t>JavaScript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/>
              <a:t>Call</a:t>
            </a:r>
          </a:p>
          <a:p>
            <a:pPr>
              <a:buNone/>
            </a:pPr>
            <a:r>
              <a:rPr lang="en-US" i="1" dirty="0" err="1" smtClean="0"/>
              <a:t>function_name</a:t>
            </a:r>
            <a:r>
              <a:rPr lang="tr-TR" i="1" dirty="0" smtClean="0"/>
              <a:t> </a:t>
            </a:r>
            <a:r>
              <a:rPr lang="en-US" i="1" dirty="0" smtClean="0"/>
              <a:t>(parameter)</a:t>
            </a:r>
            <a:endParaRPr lang="tr-TR" i="1" dirty="0" smtClean="0"/>
          </a:p>
          <a:p>
            <a:pPr>
              <a:buNone/>
            </a:pPr>
            <a:endParaRPr lang="tr-TR" dirty="0"/>
          </a:p>
          <a:p>
            <a:pPr>
              <a:buNone/>
            </a:pPr>
            <a:r>
              <a:rPr lang="tr-TR" dirty="0" err="1" smtClean="0"/>
              <a:t>header</a:t>
            </a:r>
            <a:endParaRPr lang="tr-TR" dirty="0" smtClean="0"/>
          </a:p>
          <a:p>
            <a:pPr>
              <a:buNone/>
            </a:pPr>
            <a:r>
              <a:rPr lang="tr-TR" i="1" dirty="0" err="1"/>
              <a:t>Function</a:t>
            </a:r>
            <a:r>
              <a:rPr lang="en-US" i="1" dirty="0" smtClean="0"/>
              <a:t> </a:t>
            </a:r>
            <a:r>
              <a:rPr lang="en-US" i="1" dirty="0" err="1"/>
              <a:t>function_name</a:t>
            </a:r>
            <a:r>
              <a:rPr lang="en-US" i="1" dirty="0"/>
              <a:t>( </a:t>
            </a:r>
            <a:r>
              <a:rPr lang="en-US" i="1" dirty="0" smtClean="0"/>
              <a:t>parameter</a:t>
            </a:r>
            <a:r>
              <a:rPr lang="en-US" i="1" dirty="0"/>
              <a:t>) </a:t>
            </a:r>
            <a:endParaRPr lang="tr-TR" i="1" dirty="0"/>
          </a:p>
          <a:p>
            <a:pPr>
              <a:buNone/>
            </a:pPr>
            <a:r>
              <a:rPr lang="tr-TR" i="1" dirty="0"/>
              <a:t>			</a:t>
            </a:r>
            <a:r>
              <a:rPr lang="en-US" i="1" dirty="0" smtClean="0"/>
              <a:t>{ body of the function }</a:t>
            </a:r>
            <a:endParaRPr lang="tr-TR" i="1" dirty="0" smtClean="0"/>
          </a:p>
          <a:p>
            <a:pPr>
              <a:buNone/>
            </a:pP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259480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" y="0"/>
            <a:ext cx="9110758" cy="68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8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1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Definitions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876800"/>
          </a:xfrm>
        </p:spPr>
        <p:txBody>
          <a:bodyPr/>
          <a:lstStyle/>
          <a:p>
            <a:pPr indent="738188" eaLnBrk="1" hangingPunct="1">
              <a:lnSpc>
                <a:spcPct val="90000"/>
              </a:lnSpc>
              <a:buNone/>
            </a:pPr>
            <a:r>
              <a:rPr lang="tr-TR" sz="2600" dirty="0" err="1" smtClean="0"/>
              <a:t>Main</a:t>
            </a:r>
            <a:r>
              <a:rPr lang="tr-TR" sz="2600" dirty="0" smtClean="0"/>
              <a:t> program</a:t>
            </a:r>
          </a:p>
          <a:p>
            <a:pPr indent="738188" eaLnBrk="1" hangingPunct="1">
              <a:lnSpc>
                <a:spcPct val="90000"/>
              </a:lnSpc>
              <a:buNone/>
            </a:pPr>
            <a:r>
              <a:rPr lang="en-US" sz="2600" i="1" dirty="0" smtClean="0"/>
              <a:t>subprogram </a:t>
            </a:r>
            <a:r>
              <a:rPr lang="tr-TR" sz="2600" i="1" dirty="0" err="1" smtClean="0"/>
              <a:t>declarations</a:t>
            </a:r>
            <a:endParaRPr lang="tr-TR" sz="2600" i="1" dirty="0" smtClean="0"/>
          </a:p>
          <a:p>
            <a:pPr indent="738188" eaLnBrk="1" hangingPunct="1">
              <a:lnSpc>
                <a:spcPct val="90000"/>
              </a:lnSpc>
              <a:buNone/>
            </a:pPr>
            <a:r>
              <a:rPr lang="tr-TR" sz="2600" dirty="0" smtClean="0"/>
              <a:t>…………</a:t>
            </a:r>
            <a:endParaRPr lang="en-US" sz="2600" dirty="0" smtClean="0"/>
          </a:p>
          <a:p>
            <a:pPr indent="738188" eaLnBrk="1" hangingPunct="1">
              <a:lnSpc>
                <a:spcPct val="90000"/>
              </a:lnSpc>
              <a:buNone/>
            </a:pPr>
            <a:r>
              <a:rPr lang="en-US" sz="2600" i="1" dirty="0" smtClean="0"/>
              <a:t>subprogram call</a:t>
            </a:r>
            <a:r>
              <a:rPr lang="tr-TR" sz="2600" i="1" dirty="0" smtClean="0"/>
              <a:t> (</a:t>
            </a:r>
            <a:r>
              <a:rPr lang="tr-TR" sz="2600" i="1" dirty="0" err="1" smtClean="0"/>
              <a:t>actual</a:t>
            </a:r>
            <a:r>
              <a:rPr lang="tr-TR" sz="2600" i="1" dirty="0" smtClean="0"/>
              <a:t> </a:t>
            </a:r>
            <a:r>
              <a:rPr lang="tr-TR" sz="2600" i="1" dirty="0" err="1" smtClean="0"/>
              <a:t>parameters</a:t>
            </a:r>
            <a:r>
              <a:rPr lang="tr-TR" sz="2600" i="1" dirty="0" smtClean="0"/>
              <a:t>)</a:t>
            </a:r>
          </a:p>
          <a:p>
            <a:pPr indent="738188" eaLnBrk="1" hangingPunct="1">
              <a:lnSpc>
                <a:spcPct val="90000"/>
              </a:lnSpc>
              <a:buNone/>
            </a:pPr>
            <a:r>
              <a:rPr lang="tr-TR" sz="2600" i="1" dirty="0" smtClean="0"/>
              <a:t>………………</a:t>
            </a:r>
            <a:endParaRPr lang="en-US" sz="2600" dirty="0" smtClean="0"/>
          </a:p>
          <a:p>
            <a:pPr indent="738188" eaLnBrk="1" hangingPunct="1">
              <a:lnSpc>
                <a:spcPct val="90000"/>
              </a:lnSpc>
              <a:buNone/>
            </a:pPr>
            <a:r>
              <a:rPr lang="en-US" sz="2600" i="1" dirty="0" smtClean="0"/>
              <a:t>subprogram header</a:t>
            </a:r>
            <a:r>
              <a:rPr lang="tr-TR" sz="2600" i="1" dirty="0" smtClean="0"/>
              <a:t> (</a:t>
            </a:r>
            <a:r>
              <a:rPr lang="tr-TR" sz="2600" i="1" dirty="0" err="1" smtClean="0"/>
              <a:t>formal</a:t>
            </a:r>
            <a:r>
              <a:rPr lang="tr-TR" sz="2600" i="1" dirty="0" smtClean="0"/>
              <a:t> </a:t>
            </a:r>
            <a:r>
              <a:rPr lang="tr-TR" sz="2600" i="1" dirty="0" err="1" smtClean="0"/>
              <a:t>parameters</a:t>
            </a:r>
            <a:r>
              <a:rPr lang="tr-TR" sz="2600" i="1" dirty="0" smtClean="0"/>
              <a:t>)</a:t>
            </a:r>
            <a:endParaRPr lang="tr-TR" sz="2600" dirty="0" smtClean="0"/>
          </a:p>
          <a:p>
            <a:pPr indent="738188" eaLnBrk="1" hangingPunct="1">
              <a:lnSpc>
                <a:spcPct val="90000"/>
              </a:lnSpc>
              <a:buNone/>
            </a:pPr>
            <a:endParaRPr lang="tr-TR" sz="2600" dirty="0" smtClean="0"/>
          </a:p>
          <a:p>
            <a:pPr indent="738188" eaLnBrk="1" hangingPunct="1">
              <a:lnSpc>
                <a:spcPct val="90000"/>
              </a:lnSpc>
              <a:buNone/>
            </a:pPr>
            <a:r>
              <a:rPr lang="tr-TR" sz="2600" i="1" dirty="0" smtClean="0"/>
              <a:t>	</a:t>
            </a:r>
            <a:r>
              <a:rPr lang="en-US" sz="2600" i="1" dirty="0" smtClean="0"/>
              <a:t>subprogram definition</a:t>
            </a:r>
            <a:endParaRPr 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Definitions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A </a:t>
            </a:r>
            <a:r>
              <a:rPr lang="en-US" sz="2600" i="1" dirty="0" smtClean="0"/>
              <a:t>subprogram definition</a:t>
            </a:r>
            <a:r>
              <a:rPr lang="en-US" sz="2600" dirty="0" smtClean="0"/>
              <a:t> describes the interface to and the actions of the subprogram abstraction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A </a:t>
            </a:r>
            <a:r>
              <a:rPr lang="en-US" sz="2600" i="1" dirty="0" smtClean="0"/>
              <a:t>subprogram call</a:t>
            </a:r>
            <a:r>
              <a:rPr lang="en-US" sz="2600" dirty="0" smtClean="0"/>
              <a:t> is an explicit request that the subprogram be executed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A </a:t>
            </a:r>
            <a:r>
              <a:rPr lang="en-US" sz="2600" i="1" dirty="0" smtClean="0"/>
              <a:t>subprogram header</a:t>
            </a:r>
            <a:r>
              <a:rPr lang="en-US" sz="2600" dirty="0" smtClean="0"/>
              <a:t> is the first part of the definition, including the name, the kind of subprogram, and the formal parameters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The </a:t>
            </a:r>
            <a:r>
              <a:rPr lang="en-US" sz="2600" i="1" dirty="0" smtClean="0"/>
              <a:t>parameter profile</a:t>
            </a:r>
            <a:r>
              <a:rPr lang="en-US" sz="2600" dirty="0" smtClean="0"/>
              <a:t> (aka </a:t>
            </a:r>
            <a:r>
              <a:rPr lang="en-US" sz="2600" i="1" dirty="0" smtClean="0"/>
              <a:t>signature</a:t>
            </a:r>
            <a:r>
              <a:rPr lang="en-US" sz="2600" dirty="0" smtClean="0"/>
              <a:t>) of a subprogram is the number, order, and types of its parameters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The </a:t>
            </a:r>
            <a:r>
              <a:rPr lang="en-US" sz="2600" i="1" dirty="0" smtClean="0"/>
              <a:t>protocol</a:t>
            </a:r>
            <a:r>
              <a:rPr lang="en-US" sz="2600" dirty="0" smtClean="0"/>
              <a:t> is a subprogram’s parameter profile and, if it is a function, its return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Basic Definitions</a:t>
            </a:r>
            <a:r>
              <a:rPr lang="en-US" i="1" dirty="0" smtClean="0"/>
              <a:t> </a:t>
            </a:r>
            <a:r>
              <a:rPr lang="en-US" sz="2800" i="1" dirty="0" smtClean="0"/>
              <a:t>subprogram declaration</a:t>
            </a:r>
            <a:r>
              <a:rPr lang="en-US" sz="2800" dirty="0" smtClean="0"/>
              <a:t> 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subprogram declaration</a:t>
            </a:r>
            <a:r>
              <a:rPr lang="en-US" dirty="0" smtClean="0"/>
              <a:t> provides the protocol, </a:t>
            </a:r>
            <a:r>
              <a:rPr lang="tr-TR" dirty="0" err="1" smtClean="0"/>
              <a:t>subprograms</a:t>
            </a:r>
            <a:r>
              <a:rPr lang="tr-TR" dirty="0" smtClean="0"/>
              <a:t> be </a:t>
            </a:r>
            <a:r>
              <a:rPr lang="tr-TR" dirty="0" err="1" smtClean="0"/>
              <a:t>defined</a:t>
            </a:r>
            <a:r>
              <a:rPr lang="tr-TR" dirty="0" smtClean="0"/>
              <a:t> </a:t>
            </a:r>
            <a:r>
              <a:rPr lang="tr-TR" dirty="0" err="1" smtClean="0"/>
              <a:t>before</a:t>
            </a:r>
            <a:r>
              <a:rPr lang="tr-TR" dirty="0" smtClean="0"/>
              <a:t>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called</a:t>
            </a:r>
            <a:r>
              <a:rPr lang="tr-TR" dirty="0" smtClean="0"/>
              <a:t>. </a:t>
            </a:r>
          </a:p>
          <a:p>
            <a:r>
              <a:rPr lang="en-US" dirty="0" smtClean="0"/>
              <a:t>In most other languages (other than C and C++), subprograms do not need</a:t>
            </a:r>
            <a:r>
              <a:rPr lang="tr-TR" dirty="0" smtClean="0"/>
              <a:t> </a:t>
            </a:r>
            <a:r>
              <a:rPr lang="tr-TR" dirty="0" err="1" smtClean="0"/>
              <a:t>declarations</a:t>
            </a:r>
            <a:endParaRPr lang="tr-TR" dirty="0" smtClean="0"/>
          </a:p>
          <a:p>
            <a:pPr eaLnBrk="1" hangingPunct="1"/>
            <a:r>
              <a:rPr lang="en-US" dirty="0" smtClean="0"/>
              <a:t>Function declarations in C and C++ are often called </a:t>
            </a:r>
            <a:r>
              <a:rPr lang="en-US" i="1" dirty="0" smtClean="0"/>
              <a:t>prototypes</a:t>
            </a:r>
            <a:endParaRPr lang="tr-TR" i="1" dirty="0" smtClean="0"/>
          </a:p>
          <a:p>
            <a:pPr eaLnBrk="1" hangingPunct="1">
              <a:buNone/>
            </a:pPr>
            <a:r>
              <a:rPr lang="tr-TR" dirty="0" smtClean="0"/>
              <a:t>				</a:t>
            </a:r>
            <a:r>
              <a:rPr lang="en-US" dirty="0" smtClean="0"/>
              <a:t>void fun1(void);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Basic Definitions</a:t>
            </a:r>
            <a:r>
              <a:rPr lang="tr-TR" dirty="0" smtClean="0"/>
              <a:t>;</a:t>
            </a:r>
            <a:r>
              <a:rPr lang="en-US" sz="2800" dirty="0" smtClean="0"/>
              <a:t> A </a:t>
            </a:r>
            <a:r>
              <a:rPr lang="en-US" sz="2800" i="1" dirty="0" smtClean="0"/>
              <a:t>subprogram</a:t>
            </a:r>
            <a:r>
              <a:rPr lang="tr-TR" sz="2800" i="1" dirty="0" smtClean="0"/>
              <a:t> </a:t>
            </a:r>
            <a:r>
              <a:rPr lang="tr-TR" sz="2800" i="1" dirty="0" err="1" smtClean="0"/>
              <a:t>header</a:t>
            </a:r>
            <a:r>
              <a:rPr lang="tr-TR" i="1" dirty="0" smtClean="0"/>
              <a:t/>
            </a:r>
            <a:br>
              <a:rPr lang="tr-TR" i="1" dirty="0" smtClean="0"/>
            </a:br>
            <a:endParaRPr lang="en-US" dirty="0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953000"/>
          </a:xfrm>
        </p:spPr>
        <p:txBody>
          <a:bodyPr/>
          <a:lstStyle/>
          <a:p>
            <a:pPr eaLnBrk="1" hangingPunct="1"/>
            <a:r>
              <a:rPr lang="tr-TR" dirty="0" err="1" smtClean="0"/>
              <a:t>Python</a:t>
            </a:r>
            <a:r>
              <a:rPr lang="tr-TR" dirty="0" smtClean="0"/>
              <a:t> </a:t>
            </a:r>
            <a:r>
              <a:rPr lang="tr-TR" i="1" dirty="0" smtClean="0"/>
              <a:t>def </a:t>
            </a:r>
            <a:r>
              <a:rPr lang="tr-TR" i="1" dirty="0" err="1" smtClean="0"/>
              <a:t>sum</a:t>
            </a:r>
            <a:r>
              <a:rPr lang="tr-TR" i="1" dirty="0" smtClean="0"/>
              <a:t>( arg1, arg2 ):</a:t>
            </a:r>
          </a:p>
          <a:p>
            <a:pPr eaLnBrk="1" hangingPunct="1"/>
            <a:endParaRPr lang="tr-TR" i="1" dirty="0" smtClean="0"/>
          </a:p>
          <a:p>
            <a:pPr eaLnBrk="1" hangingPunct="1"/>
            <a:r>
              <a:rPr lang="tr-TR" dirty="0" err="1" smtClean="0"/>
              <a:t>JavaScript</a:t>
            </a:r>
            <a:r>
              <a:rPr lang="tr-TR" dirty="0" smtClean="0"/>
              <a:t> </a:t>
            </a:r>
            <a:r>
              <a:rPr lang="tr-TR" i="1" dirty="0" err="1" smtClean="0"/>
              <a:t>function</a:t>
            </a:r>
            <a:r>
              <a:rPr lang="tr-TR" i="1" dirty="0" smtClean="0"/>
              <a:t> </a:t>
            </a:r>
            <a:r>
              <a:rPr lang="tr-TR" i="1" dirty="0" err="1" smtClean="0"/>
              <a:t>sum</a:t>
            </a:r>
            <a:r>
              <a:rPr lang="tr-TR" i="1" dirty="0" smtClean="0"/>
              <a:t>(arg1</a:t>
            </a:r>
            <a:r>
              <a:rPr lang="tr-TR" i="1" dirty="0" smtClean="0"/>
              <a:t>, arg2)</a:t>
            </a:r>
          </a:p>
          <a:p>
            <a:pPr eaLnBrk="1" hangingPunct="1"/>
            <a:endParaRPr lang="tr-TR" i="1" dirty="0" smtClean="0"/>
          </a:p>
          <a:p>
            <a:pPr eaLnBrk="1" hangingPunct="1"/>
            <a:r>
              <a:rPr lang="tr-TR" dirty="0" smtClean="0"/>
              <a:t>C/C++ </a:t>
            </a:r>
            <a:r>
              <a:rPr lang="tr-TR" i="1" dirty="0" err="1" smtClean="0"/>
              <a:t>void</a:t>
            </a:r>
            <a:r>
              <a:rPr lang="tr-TR" i="1" dirty="0" smtClean="0"/>
              <a:t> </a:t>
            </a:r>
            <a:r>
              <a:rPr lang="tr-TR" i="1" dirty="0" err="1" smtClean="0"/>
              <a:t>sum</a:t>
            </a:r>
            <a:r>
              <a:rPr lang="tr-TR" i="1" smtClean="0"/>
              <a:t>(arg1</a:t>
            </a:r>
            <a:r>
              <a:rPr lang="tr-TR" i="1" dirty="0" smtClean="0"/>
              <a:t>, arg2) </a:t>
            </a:r>
          </a:p>
          <a:p>
            <a:pPr eaLnBrk="1" hangingPunct="1"/>
            <a:endParaRPr lang="tr-TR" dirty="0" smtClean="0"/>
          </a:p>
          <a:p>
            <a:pPr eaLnBrk="1" hangingPunct="1"/>
            <a:r>
              <a:rPr lang="tr-TR" dirty="0" smtClean="0"/>
              <a:t>arg1 </a:t>
            </a:r>
            <a:r>
              <a:rPr lang="tr-TR" dirty="0" err="1" smtClean="0"/>
              <a:t>and</a:t>
            </a:r>
            <a:r>
              <a:rPr lang="tr-TR" dirty="0" smtClean="0"/>
              <a:t>  arg2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formal</a:t>
            </a:r>
            <a:r>
              <a:rPr lang="tr-TR" dirty="0" smtClean="0"/>
              <a:t> </a:t>
            </a:r>
            <a:r>
              <a:rPr lang="tr-TR" dirty="0" err="1" smtClean="0"/>
              <a:t>parameters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Basic Definitions</a:t>
            </a:r>
            <a:r>
              <a:rPr lang="tr-TR" dirty="0" smtClean="0"/>
              <a:t>;</a:t>
            </a:r>
            <a:r>
              <a:rPr lang="en-US" sz="2800" dirty="0" smtClean="0"/>
              <a:t> A </a:t>
            </a:r>
            <a:r>
              <a:rPr lang="en-US" sz="2800" i="1" dirty="0" smtClean="0"/>
              <a:t>subprogram</a:t>
            </a:r>
            <a:r>
              <a:rPr lang="tr-TR" sz="2800" i="1" dirty="0" smtClean="0"/>
              <a:t> body</a:t>
            </a:r>
            <a:r>
              <a:rPr lang="tr-TR" i="1" dirty="0" smtClean="0"/>
              <a:t/>
            </a:r>
            <a:br>
              <a:rPr lang="tr-TR" i="1" dirty="0" smtClean="0"/>
            </a:br>
            <a:endParaRPr lang="en-US" dirty="0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953000"/>
          </a:xfrm>
        </p:spPr>
        <p:txBody>
          <a:bodyPr/>
          <a:lstStyle/>
          <a:p>
            <a:r>
              <a:rPr lang="tr-TR" dirty="0" smtClean="0"/>
              <a:t>C-</a:t>
            </a:r>
            <a:r>
              <a:rPr lang="tr-TR" dirty="0" err="1" smtClean="0"/>
              <a:t>based</a:t>
            </a:r>
            <a:r>
              <a:rPr lang="tr-TR" dirty="0" smtClean="0"/>
              <a:t> </a:t>
            </a:r>
            <a:r>
              <a:rPr lang="tr-TR" dirty="0" err="1" smtClean="0"/>
              <a:t>languages</a:t>
            </a:r>
            <a:r>
              <a:rPr lang="tr-TR" dirty="0" smtClean="0"/>
              <a:t> </a:t>
            </a:r>
            <a:r>
              <a:rPr lang="en-US" dirty="0" smtClean="0"/>
              <a:t>(and some others</a:t>
            </a:r>
            <a:r>
              <a:rPr lang="tr-TR" dirty="0" smtClean="0"/>
              <a:t> </a:t>
            </a:r>
            <a:r>
              <a:rPr lang="tr-TR" dirty="0" err="1" smtClean="0"/>
              <a:t>like</a:t>
            </a:r>
            <a:r>
              <a:rPr lang="tr-TR" dirty="0" smtClean="0"/>
              <a:t> </a:t>
            </a:r>
            <a:r>
              <a:rPr lang="en-US" dirty="0" smtClean="0"/>
              <a:t>JavaScript) the body of a subprogram is delimited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braces</a:t>
            </a:r>
            <a:r>
              <a:rPr lang="tr-TR" dirty="0" smtClean="0"/>
              <a:t>  { .. }</a:t>
            </a:r>
          </a:p>
          <a:p>
            <a:r>
              <a:rPr lang="tr-TR" dirty="0" smtClean="0"/>
              <a:t>T</a:t>
            </a:r>
            <a:r>
              <a:rPr lang="en-US" dirty="0" smtClean="0"/>
              <a:t>he statements in the body of a Python function</a:t>
            </a:r>
            <a:r>
              <a:rPr lang="tr-TR" dirty="0" smtClean="0"/>
              <a:t> </a:t>
            </a:r>
            <a:r>
              <a:rPr lang="en-US" dirty="0" smtClean="0"/>
              <a:t>must be indented and the end of the body is indicated by the first statement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is not </a:t>
            </a:r>
            <a:r>
              <a:rPr lang="tr-TR" dirty="0" err="1" smtClean="0"/>
              <a:t>indented</a:t>
            </a:r>
            <a:endParaRPr lang="tr-TR" dirty="0" smtClean="0"/>
          </a:p>
          <a:p>
            <a:r>
              <a:rPr lang="en-US" dirty="0" smtClean="0"/>
              <a:t>In Ruby, an end statement terminates the body of a subprogram</a:t>
            </a:r>
            <a:endParaRPr lang="tr-TR" i="1" dirty="0" smtClean="0"/>
          </a:p>
          <a:p>
            <a:pPr eaLnBrk="1" hangingPunct="1"/>
            <a:endParaRPr lang="tr-TR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Fundamentals of Subprograms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 smtClean="0"/>
              <a:t>Two fundamental abstraction facilities can be included in a programming language:</a:t>
            </a:r>
            <a:endParaRPr lang="tr-TR" dirty="0" smtClean="0"/>
          </a:p>
          <a:p>
            <a:pPr eaLnBrk="1" hangingPunct="1"/>
            <a:endParaRPr lang="en-US" dirty="0" smtClean="0"/>
          </a:p>
          <a:p>
            <a:pPr algn="ctr">
              <a:buNone/>
            </a:pPr>
            <a:r>
              <a:rPr lang="en-US" dirty="0" smtClean="0"/>
              <a:t>process abstraction </a:t>
            </a:r>
            <a:r>
              <a:rPr lang="tr-TR" dirty="0" smtClean="0"/>
              <a:t>=&gt; </a:t>
            </a:r>
            <a:r>
              <a:rPr lang="tr-TR" dirty="0" err="1" smtClean="0"/>
              <a:t>subprograms</a:t>
            </a:r>
            <a:endParaRPr lang="tr-TR" dirty="0" smtClean="0"/>
          </a:p>
          <a:p>
            <a:pPr algn="ctr">
              <a:buNone/>
            </a:pPr>
            <a:r>
              <a:rPr lang="en-US" dirty="0" smtClean="0"/>
              <a:t>data abstraction</a:t>
            </a:r>
            <a:r>
              <a:rPr lang="tr-TR" dirty="0" smtClean="0"/>
              <a:t> =&gt; </a:t>
            </a:r>
            <a:r>
              <a:rPr lang="tr-TR" dirty="0" err="1" smtClean="0"/>
              <a:t>class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P</a:t>
            </a:r>
            <a:r>
              <a:rPr lang="en-US" dirty="0" err="1" smtClean="0"/>
              <a:t>arameter</a:t>
            </a:r>
            <a:r>
              <a:rPr lang="tr-TR" dirty="0" smtClean="0"/>
              <a:t>s</a:t>
            </a:r>
            <a:endParaRPr lang="en-US" dirty="0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two ways that a subprogram can gain access to the data that it is to process: </a:t>
            </a:r>
          </a:p>
          <a:p>
            <a:r>
              <a:rPr lang="tr-TR" sz="3200" dirty="0" err="1" smtClean="0"/>
              <a:t>through</a:t>
            </a:r>
            <a:r>
              <a:rPr lang="tr-TR" sz="3200" dirty="0" smtClean="0"/>
              <a:t> </a:t>
            </a:r>
            <a:r>
              <a:rPr lang="en-US" sz="3200" dirty="0" smtClean="0"/>
              <a:t>direct access to nonlocal variables (declared elsewhere but visible in the subprogram)</a:t>
            </a:r>
          </a:p>
          <a:p>
            <a:r>
              <a:rPr lang="tr-TR" sz="3200" dirty="0" err="1" smtClean="0"/>
              <a:t>or</a:t>
            </a:r>
            <a:r>
              <a:rPr lang="tr-TR" sz="3200" dirty="0" smtClean="0"/>
              <a:t> </a:t>
            </a:r>
            <a:r>
              <a:rPr lang="tr-TR" sz="3200" dirty="0" err="1" smtClean="0"/>
              <a:t>through</a:t>
            </a:r>
            <a:r>
              <a:rPr lang="tr-TR" sz="3200" dirty="0" smtClean="0"/>
              <a:t> </a:t>
            </a:r>
            <a:r>
              <a:rPr lang="tr-TR" sz="3200" dirty="0" err="1" smtClean="0"/>
              <a:t>parameter</a:t>
            </a:r>
            <a:r>
              <a:rPr lang="tr-TR" sz="3200" dirty="0" smtClean="0"/>
              <a:t> </a:t>
            </a:r>
            <a:r>
              <a:rPr lang="tr-TR" sz="3200" dirty="0" err="1" smtClean="0"/>
              <a:t>passing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P</a:t>
            </a:r>
            <a:r>
              <a:rPr lang="en-US" dirty="0" err="1" smtClean="0"/>
              <a:t>arameter</a:t>
            </a:r>
            <a:r>
              <a:rPr lang="tr-TR" dirty="0" smtClean="0"/>
              <a:t>s; </a:t>
            </a:r>
            <a:r>
              <a:rPr lang="en-US" i="1" dirty="0" smtClean="0"/>
              <a:t>nonlocal variables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3200" dirty="0" err="1" smtClean="0"/>
              <a:t>Extensive</a:t>
            </a:r>
            <a:r>
              <a:rPr lang="tr-TR" sz="3200" dirty="0" smtClean="0"/>
              <a:t> </a:t>
            </a:r>
            <a:r>
              <a:rPr lang="tr-TR" sz="3200" dirty="0" err="1" smtClean="0"/>
              <a:t>access</a:t>
            </a:r>
            <a:r>
              <a:rPr lang="tr-TR" sz="3200" dirty="0" smtClean="0"/>
              <a:t> </a:t>
            </a:r>
            <a:r>
              <a:rPr lang="tr-TR" sz="3200" dirty="0" err="1" smtClean="0"/>
              <a:t>to</a:t>
            </a:r>
            <a:r>
              <a:rPr lang="tr-TR" sz="3200" dirty="0" smtClean="0"/>
              <a:t> </a:t>
            </a:r>
            <a:r>
              <a:rPr lang="tr-TR" sz="3200" dirty="0" err="1" smtClean="0"/>
              <a:t>nonlocals</a:t>
            </a:r>
            <a:r>
              <a:rPr lang="tr-TR" sz="3200" dirty="0" smtClean="0"/>
              <a:t> can </a:t>
            </a:r>
            <a:r>
              <a:rPr lang="tr-TR" sz="3200" dirty="0" err="1" smtClean="0"/>
              <a:t>reduce</a:t>
            </a:r>
            <a:r>
              <a:rPr lang="tr-TR" sz="3200" dirty="0" smtClean="0"/>
              <a:t> </a:t>
            </a:r>
            <a:r>
              <a:rPr lang="tr-TR" sz="3200" dirty="0" err="1" smtClean="0"/>
              <a:t>reliability</a:t>
            </a:r>
            <a:endParaRPr lang="tr-TR" sz="3200" dirty="0" smtClean="0"/>
          </a:p>
          <a:p>
            <a:r>
              <a:rPr lang="en-US" sz="3200" dirty="0" smtClean="0"/>
              <a:t>assign new values to those</a:t>
            </a:r>
            <a:r>
              <a:rPr lang="tr-TR" sz="3200" dirty="0" smtClean="0"/>
              <a:t> </a:t>
            </a:r>
            <a:r>
              <a:rPr lang="en-US" sz="3200" dirty="0" smtClean="0"/>
              <a:t>nonlocal variables between calls to the subprogram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P</a:t>
            </a:r>
            <a:r>
              <a:rPr lang="en-US" dirty="0" err="1" smtClean="0"/>
              <a:t>arameter</a:t>
            </a:r>
            <a:r>
              <a:rPr lang="tr-TR" dirty="0" smtClean="0"/>
              <a:t>s; </a:t>
            </a:r>
            <a:r>
              <a:rPr lang="tr-TR" i="1" dirty="0" err="1" smtClean="0"/>
              <a:t>parameter</a:t>
            </a:r>
            <a:r>
              <a:rPr lang="tr-TR" i="1" dirty="0" smtClean="0"/>
              <a:t> </a:t>
            </a:r>
            <a:r>
              <a:rPr lang="tr-TR" i="1" dirty="0" err="1" smtClean="0"/>
              <a:t>passing</a:t>
            </a:r>
            <a:r>
              <a:rPr lang="tr-TR" i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accessed through names that are local to the subprogram</a:t>
            </a:r>
            <a:endParaRPr lang="tr-TR" sz="3200" dirty="0" smtClean="0"/>
          </a:p>
          <a:p>
            <a:r>
              <a:rPr lang="tr-TR" sz="3200" dirty="0" err="1" smtClean="0"/>
              <a:t>Parameter</a:t>
            </a:r>
            <a:r>
              <a:rPr lang="tr-TR" sz="3200" dirty="0" smtClean="0"/>
              <a:t> </a:t>
            </a:r>
            <a:r>
              <a:rPr lang="tr-TR" sz="3200" dirty="0" err="1" smtClean="0"/>
              <a:t>passing</a:t>
            </a:r>
            <a:r>
              <a:rPr lang="tr-TR" sz="3200" dirty="0" smtClean="0"/>
              <a:t> is </a:t>
            </a:r>
            <a:r>
              <a:rPr lang="en-US" sz="3200" dirty="0" smtClean="0"/>
              <a:t>more flexible than direct access to nonlocal variables</a:t>
            </a:r>
            <a:endParaRPr lang="tr-TR" sz="3200" dirty="0" smtClean="0"/>
          </a:p>
          <a:p>
            <a:r>
              <a:rPr lang="en-US" sz="3200" dirty="0" smtClean="0"/>
              <a:t>the types of the parameters </a:t>
            </a:r>
            <a:r>
              <a:rPr lang="tr-TR" sz="3200" dirty="0" err="1" smtClean="0"/>
              <a:t>should</a:t>
            </a:r>
            <a:r>
              <a:rPr lang="tr-TR" sz="3200" dirty="0" smtClean="0"/>
              <a:t> be </a:t>
            </a:r>
            <a:r>
              <a:rPr lang="tr-TR" sz="3200" dirty="0" err="1" smtClean="0"/>
              <a:t>competible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P</a:t>
            </a:r>
            <a:r>
              <a:rPr lang="en-US" dirty="0" err="1" smtClean="0"/>
              <a:t>arameter</a:t>
            </a:r>
            <a:r>
              <a:rPr lang="tr-TR" dirty="0" smtClean="0"/>
              <a:t>s</a:t>
            </a:r>
            <a:endParaRPr lang="en-US" dirty="0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876800"/>
          </a:xfrm>
        </p:spPr>
        <p:txBody>
          <a:bodyPr/>
          <a:lstStyle/>
          <a:p>
            <a:pPr indent="738188" eaLnBrk="1" hangingPunct="1">
              <a:lnSpc>
                <a:spcPct val="90000"/>
              </a:lnSpc>
              <a:buNone/>
            </a:pPr>
            <a:r>
              <a:rPr lang="tr-TR" sz="2600" dirty="0" err="1" smtClean="0"/>
              <a:t>Main</a:t>
            </a:r>
            <a:r>
              <a:rPr lang="tr-TR" sz="2600" dirty="0" smtClean="0"/>
              <a:t> program</a:t>
            </a:r>
          </a:p>
          <a:p>
            <a:pPr indent="738188" eaLnBrk="1" hangingPunct="1">
              <a:lnSpc>
                <a:spcPct val="90000"/>
              </a:lnSpc>
              <a:buNone/>
            </a:pPr>
            <a:r>
              <a:rPr lang="tr-TR" sz="2600" dirty="0" smtClean="0"/>
              <a:t>…………</a:t>
            </a:r>
            <a:endParaRPr lang="en-US" sz="2600" dirty="0" smtClean="0"/>
          </a:p>
          <a:p>
            <a:pPr indent="738188" eaLnBrk="1" hangingPunct="1">
              <a:lnSpc>
                <a:spcPct val="90000"/>
              </a:lnSpc>
              <a:buNone/>
            </a:pPr>
            <a:r>
              <a:rPr lang="en-US" sz="2600" i="1" dirty="0" smtClean="0"/>
              <a:t>subprogram call</a:t>
            </a:r>
            <a:r>
              <a:rPr lang="tr-TR" sz="2600" i="1" dirty="0" smtClean="0"/>
              <a:t> (</a:t>
            </a:r>
            <a:r>
              <a:rPr lang="tr-TR" sz="2600" i="1" dirty="0" err="1" smtClean="0"/>
              <a:t>actual</a:t>
            </a:r>
            <a:r>
              <a:rPr lang="tr-TR" sz="2600" i="1" dirty="0" smtClean="0"/>
              <a:t> </a:t>
            </a:r>
            <a:r>
              <a:rPr lang="tr-TR" sz="2600" i="1" dirty="0" err="1" smtClean="0"/>
              <a:t>parameters</a:t>
            </a:r>
            <a:r>
              <a:rPr lang="tr-TR" sz="2600" i="1" dirty="0" smtClean="0"/>
              <a:t>)</a:t>
            </a:r>
          </a:p>
          <a:p>
            <a:pPr indent="738188" eaLnBrk="1" hangingPunct="1">
              <a:lnSpc>
                <a:spcPct val="90000"/>
              </a:lnSpc>
              <a:buNone/>
            </a:pPr>
            <a:endParaRPr lang="tr-TR" sz="2600" i="1" dirty="0" smtClean="0"/>
          </a:p>
          <a:p>
            <a:pPr indent="738188" eaLnBrk="1" hangingPunct="1">
              <a:lnSpc>
                <a:spcPct val="90000"/>
              </a:lnSpc>
              <a:buNone/>
            </a:pPr>
            <a:r>
              <a:rPr lang="tr-TR" sz="2600" i="1" dirty="0" smtClean="0"/>
              <a:t>………………			</a:t>
            </a:r>
            <a:r>
              <a:rPr lang="tr-TR" sz="2600" i="1" dirty="0" err="1" smtClean="0"/>
              <a:t>positional</a:t>
            </a:r>
            <a:r>
              <a:rPr lang="tr-TR" sz="2600" i="1" dirty="0" smtClean="0"/>
              <a:t> </a:t>
            </a:r>
            <a:r>
              <a:rPr lang="tr-TR" sz="2600" i="1" dirty="0" err="1" smtClean="0"/>
              <a:t>or</a:t>
            </a:r>
            <a:r>
              <a:rPr lang="tr-TR" sz="2600" i="1" dirty="0" smtClean="0"/>
              <a:t> 							    </a:t>
            </a:r>
            <a:r>
              <a:rPr lang="tr-TR" sz="2600" i="1" dirty="0" err="1" smtClean="0"/>
              <a:t>keyword</a:t>
            </a:r>
            <a:endParaRPr lang="tr-TR" sz="2600" i="1" dirty="0" smtClean="0"/>
          </a:p>
          <a:p>
            <a:pPr indent="738188" eaLnBrk="1" hangingPunct="1">
              <a:lnSpc>
                <a:spcPct val="90000"/>
              </a:lnSpc>
              <a:buNone/>
            </a:pPr>
            <a:endParaRPr lang="en-US" sz="2600" dirty="0" smtClean="0"/>
          </a:p>
          <a:p>
            <a:pPr indent="738188" eaLnBrk="1" hangingPunct="1">
              <a:lnSpc>
                <a:spcPct val="90000"/>
              </a:lnSpc>
              <a:buNone/>
            </a:pPr>
            <a:r>
              <a:rPr lang="en-US" sz="2600" i="1" dirty="0" smtClean="0"/>
              <a:t>subprogram header</a:t>
            </a:r>
            <a:r>
              <a:rPr lang="tr-TR" sz="2600" i="1" dirty="0" smtClean="0"/>
              <a:t> (</a:t>
            </a:r>
            <a:r>
              <a:rPr lang="tr-TR" sz="2600" i="1" dirty="0" err="1" smtClean="0"/>
              <a:t>formal</a:t>
            </a:r>
            <a:r>
              <a:rPr lang="tr-TR" sz="2600" i="1" dirty="0" smtClean="0"/>
              <a:t> </a:t>
            </a:r>
            <a:r>
              <a:rPr lang="tr-TR" sz="2600" i="1" dirty="0" err="1" smtClean="0"/>
              <a:t>parameters</a:t>
            </a:r>
            <a:r>
              <a:rPr lang="tr-TR" sz="2600" i="1" dirty="0" smtClean="0"/>
              <a:t>)</a:t>
            </a:r>
            <a:endParaRPr lang="tr-TR" sz="2600" dirty="0" smtClean="0"/>
          </a:p>
          <a:p>
            <a:pPr indent="738188" eaLnBrk="1" hangingPunct="1">
              <a:lnSpc>
                <a:spcPct val="90000"/>
              </a:lnSpc>
              <a:buNone/>
            </a:pPr>
            <a:endParaRPr lang="tr-TR" sz="2600" dirty="0" smtClean="0"/>
          </a:p>
          <a:p>
            <a:pPr indent="738188" eaLnBrk="1" hangingPunct="1">
              <a:lnSpc>
                <a:spcPct val="90000"/>
              </a:lnSpc>
              <a:buNone/>
            </a:pPr>
            <a:r>
              <a:rPr lang="tr-TR" sz="2600" i="1" dirty="0" smtClean="0"/>
              <a:t>	</a:t>
            </a:r>
            <a:endParaRPr lang="en-US" sz="2600" dirty="0" smtClean="0"/>
          </a:p>
        </p:txBody>
      </p:sp>
      <p:cxnSp>
        <p:nvCxnSpPr>
          <p:cNvPr id="5" name="4 Düz Ok Bağlayıcısı"/>
          <p:cNvCxnSpPr/>
          <p:nvPr/>
        </p:nvCxnSpPr>
        <p:spPr bwMode="auto">
          <a:xfrm rot="16200000" flipH="1">
            <a:off x="5105400" y="3276600"/>
            <a:ext cx="9906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P</a:t>
            </a:r>
            <a:r>
              <a:rPr lang="en-US" dirty="0" err="1" smtClean="0"/>
              <a:t>arameter</a:t>
            </a:r>
            <a:r>
              <a:rPr lang="tr-TR" dirty="0" smtClean="0"/>
              <a:t>s</a:t>
            </a:r>
            <a:endParaRPr lang="en-US" dirty="0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5029200"/>
          </a:xfrm>
        </p:spPr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p</a:t>
            </a:r>
            <a:r>
              <a:rPr lang="tr-TR" dirty="0" err="1" smtClean="0"/>
              <a:t>assing</a:t>
            </a:r>
            <a:r>
              <a:rPr lang="tr-TR" dirty="0" smtClean="0"/>
              <a:t> </a:t>
            </a:r>
            <a:r>
              <a:rPr lang="en-US" dirty="0" smtClean="0"/>
              <a:t>parameters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certain</a:t>
            </a:r>
            <a:r>
              <a:rPr lang="tr-TR" dirty="0" smtClean="0"/>
              <a:t> </a:t>
            </a:r>
            <a:r>
              <a:rPr lang="tr-TR" dirty="0" err="1" smtClean="0"/>
              <a:t>restrictions</a:t>
            </a:r>
            <a:r>
              <a:rPr lang="tr-TR" dirty="0" smtClean="0"/>
              <a:t> as </a:t>
            </a:r>
          </a:p>
          <a:p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parameters</a:t>
            </a:r>
            <a:r>
              <a:rPr lang="tr-TR" dirty="0" smtClean="0"/>
              <a:t> in </a:t>
            </a:r>
            <a:r>
              <a:rPr lang="tr-TR" dirty="0" err="1" smtClean="0"/>
              <a:t>both</a:t>
            </a:r>
            <a:r>
              <a:rPr lang="tr-TR" dirty="0" smtClean="0"/>
              <a:t> </a:t>
            </a:r>
            <a:r>
              <a:rPr lang="tr-TR" dirty="0" err="1" smtClean="0"/>
              <a:t>sides</a:t>
            </a:r>
            <a:r>
              <a:rPr lang="tr-TR" dirty="0" smtClean="0"/>
              <a:t> (</a:t>
            </a:r>
            <a:r>
              <a:rPr lang="tr-TR" dirty="0" err="1" smtClean="0"/>
              <a:t>except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default</a:t>
            </a:r>
            <a:r>
              <a:rPr lang="tr-TR" dirty="0" smtClean="0"/>
              <a:t> </a:t>
            </a:r>
            <a:r>
              <a:rPr lang="tr-TR" dirty="0" err="1" smtClean="0"/>
              <a:t>values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formal</a:t>
            </a:r>
            <a:r>
              <a:rPr lang="tr-TR" dirty="0" smtClean="0"/>
              <a:t> </a:t>
            </a:r>
            <a:r>
              <a:rPr lang="tr-TR" dirty="0" err="1" smtClean="0"/>
              <a:t>parameters</a:t>
            </a:r>
            <a:r>
              <a:rPr lang="tr-TR" dirty="0" smtClean="0"/>
              <a:t>,)</a:t>
            </a:r>
          </a:p>
          <a:p>
            <a:r>
              <a:rPr lang="tr-TR" dirty="0" smtClean="0"/>
              <a:t>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order</a:t>
            </a:r>
            <a:r>
              <a:rPr lang="tr-TR" dirty="0" smtClean="0"/>
              <a:t>, </a:t>
            </a:r>
          </a:p>
          <a:p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data </a:t>
            </a:r>
            <a:r>
              <a:rPr lang="tr-TR" dirty="0" err="1" smtClean="0"/>
              <a:t>type</a:t>
            </a:r>
            <a:endParaRPr lang="tr-TR" dirty="0" smtClean="0"/>
          </a:p>
          <a:p>
            <a:r>
              <a:rPr lang="tr-TR" dirty="0" smtClean="0"/>
              <a:t>May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names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P</a:t>
            </a:r>
            <a:r>
              <a:rPr lang="en-US" dirty="0" err="1" smtClean="0"/>
              <a:t>arameter</a:t>
            </a:r>
            <a:r>
              <a:rPr lang="tr-TR" dirty="0" smtClean="0"/>
              <a:t>s; </a:t>
            </a:r>
            <a:r>
              <a:rPr lang="en-US" i="1" dirty="0" smtClean="0"/>
              <a:t>formal parameter</a:t>
            </a:r>
            <a:r>
              <a:rPr lang="en-US" dirty="0" smtClean="0"/>
              <a:t> 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000" dirty="0" smtClean="0"/>
              <a:t>A </a:t>
            </a:r>
            <a:r>
              <a:rPr lang="en-US" sz="3000" i="1" dirty="0" smtClean="0"/>
              <a:t>formal parameter</a:t>
            </a:r>
            <a:r>
              <a:rPr lang="en-US" sz="3000" dirty="0" smtClean="0"/>
              <a:t> is a variable listed in the subprogram header and used in the subprogram</a:t>
            </a:r>
            <a:endParaRPr lang="tr-TR" sz="3000" dirty="0" smtClean="0"/>
          </a:p>
          <a:p>
            <a:r>
              <a:rPr lang="en-US" sz="3000" dirty="0" smtClean="0"/>
              <a:t>They are not variables</a:t>
            </a:r>
            <a:r>
              <a:rPr lang="tr-TR" sz="3000" dirty="0" smtClean="0"/>
              <a:t> </a:t>
            </a:r>
            <a:r>
              <a:rPr lang="en-US" sz="3000" dirty="0" smtClean="0"/>
              <a:t>in the usual sense</a:t>
            </a:r>
            <a:endParaRPr lang="tr-TR" sz="3000" dirty="0" smtClean="0"/>
          </a:p>
          <a:p>
            <a:r>
              <a:rPr lang="en-US" sz="3000" dirty="0" smtClean="0"/>
              <a:t>In most cases, they are bound to storage only when the subprogram</a:t>
            </a:r>
            <a:r>
              <a:rPr lang="tr-TR" sz="3000" dirty="0" smtClean="0"/>
              <a:t> </a:t>
            </a:r>
            <a:r>
              <a:rPr lang="en-US" sz="3000" dirty="0" smtClean="0"/>
              <a:t>is called</a:t>
            </a:r>
            <a:endParaRPr lang="tr-TR" sz="3000" dirty="0" smtClean="0"/>
          </a:p>
          <a:p>
            <a:r>
              <a:rPr lang="tr-TR" sz="3000" dirty="0" err="1" smtClean="0"/>
              <a:t>The</a:t>
            </a:r>
            <a:r>
              <a:rPr lang="tr-TR" sz="3000" dirty="0" smtClean="0"/>
              <a:t> </a:t>
            </a:r>
            <a:r>
              <a:rPr lang="en-US" sz="3000" dirty="0" smtClean="0"/>
              <a:t>binding is often through some other program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P</a:t>
            </a:r>
            <a:r>
              <a:rPr lang="en-US" dirty="0" err="1" smtClean="0"/>
              <a:t>arameter</a:t>
            </a:r>
            <a:r>
              <a:rPr lang="tr-TR" dirty="0" smtClean="0"/>
              <a:t>s; </a:t>
            </a:r>
            <a:r>
              <a:rPr lang="en-US" i="1" dirty="0" smtClean="0"/>
              <a:t>actual parameter</a:t>
            </a:r>
            <a:r>
              <a:rPr lang="en-US" dirty="0" smtClean="0"/>
              <a:t> 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 smtClean="0"/>
              <a:t>Subprogram call statements must include the name of the subprogram and</a:t>
            </a:r>
            <a:r>
              <a:rPr lang="tr-TR" sz="3200" dirty="0" smtClean="0"/>
              <a:t> </a:t>
            </a:r>
            <a:r>
              <a:rPr lang="en-US" sz="3200" dirty="0" smtClean="0"/>
              <a:t>a list of parameters to be bound to the formal parameters of the subprogram.</a:t>
            </a:r>
          </a:p>
          <a:p>
            <a:r>
              <a:rPr lang="en-US" sz="3200" dirty="0" smtClean="0"/>
              <a:t>These parameters are called actual parameters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P</a:t>
            </a:r>
            <a:r>
              <a:rPr lang="en-US" dirty="0" err="1" smtClean="0"/>
              <a:t>arameter</a:t>
            </a:r>
            <a:r>
              <a:rPr lang="tr-TR" dirty="0" smtClean="0"/>
              <a:t>s; </a:t>
            </a:r>
            <a:r>
              <a:rPr lang="tr-TR" i="1" dirty="0" err="1" smtClean="0"/>
              <a:t>positional</a:t>
            </a:r>
            <a:r>
              <a:rPr lang="tr-TR" i="1" dirty="0" smtClean="0"/>
              <a:t> </a:t>
            </a:r>
            <a:r>
              <a:rPr lang="en-US" i="1" dirty="0" smtClean="0"/>
              <a:t>parameter</a:t>
            </a:r>
            <a:r>
              <a:rPr lang="en-US" dirty="0" smtClean="0"/>
              <a:t> 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5029200"/>
          </a:xfrm>
        </p:spPr>
        <p:txBody>
          <a:bodyPr/>
          <a:lstStyle/>
          <a:p>
            <a:r>
              <a:rPr lang="en-US" dirty="0" smtClean="0"/>
              <a:t>In nearly all programming languages, the binding of actual parameters to formal</a:t>
            </a:r>
            <a:r>
              <a:rPr lang="tr-TR" dirty="0" smtClean="0"/>
              <a:t> </a:t>
            </a:r>
            <a:r>
              <a:rPr lang="en-US" dirty="0" smtClean="0"/>
              <a:t>parameters</a:t>
            </a:r>
            <a:r>
              <a:rPr lang="tr-TR" dirty="0" smtClean="0"/>
              <a:t> </a:t>
            </a:r>
            <a:r>
              <a:rPr lang="en-US" dirty="0" smtClean="0"/>
              <a:t>is done by </a:t>
            </a:r>
            <a:r>
              <a:rPr lang="tr-TR" dirty="0" smtClean="0"/>
              <a:t>p</a:t>
            </a:r>
            <a:r>
              <a:rPr lang="en-US" dirty="0" err="1" smtClean="0"/>
              <a:t>osition</a:t>
            </a:r>
            <a:endParaRPr lang="tr-TR" dirty="0" smtClean="0"/>
          </a:p>
          <a:p>
            <a:r>
              <a:rPr lang="en-US" dirty="0" smtClean="0"/>
              <a:t>The first actual parameter is bound to the</a:t>
            </a:r>
            <a:r>
              <a:rPr lang="tr-TR" dirty="0" smtClean="0"/>
              <a:t> </a:t>
            </a:r>
            <a:r>
              <a:rPr lang="en-US" dirty="0" smtClean="0"/>
              <a:t>first formal parameter and so forth. </a:t>
            </a:r>
            <a:endParaRPr lang="tr-TR" dirty="0" smtClean="0"/>
          </a:p>
          <a:p>
            <a:r>
              <a:rPr lang="en-US" dirty="0" smtClean="0"/>
              <a:t>Such parameters are called positional</a:t>
            </a:r>
          </a:p>
          <a:p>
            <a:r>
              <a:rPr lang="en-US" dirty="0" smtClean="0"/>
              <a:t>parameters. </a:t>
            </a:r>
            <a:endParaRPr lang="tr-TR" dirty="0" smtClean="0"/>
          </a:p>
          <a:p>
            <a:r>
              <a:rPr lang="en-US" dirty="0" smtClean="0"/>
              <a:t>This is an effective and safe method as long as the parameter lists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relatively</a:t>
            </a:r>
            <a:r>
              <a:rPr lang="tr-TR" dirty="0" smtClean="0"/>
              <a:t> </a:t>
            </a:r>
            <a:r>
              <a:rPr lang="tr-TR" dirty="0" err="1" smtClean="0"/>
              <a:t>short</a:t>
            </a:r>
            <a:r>
              <a:rPr lang="tr-TR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P</a:t>
            </a:r>
            <a:r>
              <a:rPr lang="en-US" dirty="0" err="1" smtClean="0"/>
              <a:t>arameter</a:t>
            </a:r>
            <a:r>
              <a:rPr lang="tr-TR" dirty="0" smtClean="0"/>
              <a:t>s; </a:t>
            </a:r>
            <a:r>
              <a:rPr lang="tr-TR" i="1" dirty="0" err="1" smtClean="0"/>
              <a:t>keyword</a:t>
            </a:r>
            <a:r>
              <a:rPr lang="tr-TR" i="1" dirty="0" smtClean="0"/>
              <a:t> </a:t>
            </a:r>
            <a:r>
              <a:rPr lang="en-US" i="1" dirty="0" smtClean="0"/>
              <a:t>parameter</a:t>
            </a:r>
            <a:r>
              <a:rPr lang="en-US" dirty="0" smtClean="0"/>
              <a:t> 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5029200"/>
          </a:xfrm>
        </p:spPr>
        <p:txBody>
          <a:bodyPr/>
          <a:lstStyle/>
          <a:p>
            <a:r>
              <a:rPr lang="en-US" dirty="0" smtClean="0"/>
              <a:t>When lists are long, </a:t>
            </a:r>
            <a:r>
              <a:rPr lang="tr-TR" dirty="0" smtClean="0"/>
              <a:t>o</a:t>
            </a:r>
            <a:r>
              <a:rPr lang="en-US" dirty="0" smtClean="0"/>
              <a:t>ne solution to this problem is to provide</a:t>
            </a:r>
            <a:r>
              <a:rPr lang="tr-TR" dirty="0" smtClean="0"/>
              <a:t> </a:t>
            </a:r>
            <a:r>
              <a:rPr lang="en-US" dirty="0" smtClean="0"/>
              <a:t>keyword parameters</a:t>
            </a:r>
            <a:endParaRPr lang="tr-TR" dirty="0" smtClean="0"/>
          </a:p>
          <a:p>
            <a:r>
              <a:rPr lang="tr-TR" dirty="0" smtClean="0"/>
              <a:t>T</a:t>
            </a:r>
            <a:r>
              <a:rPr lang="en-US" dirty="0" smtClean="0"/>
              <a:t>he formal parameter is bound</a:t>
            </a:r>
            <a:r>
              <a:rPr lang="tr-TR" dirty="0" smtClean="0"/>
              <a:t>ed </a:t>
            </a:r>
            <a:r>
              <a:rPr lang="en-US" dirty="0" smtClean="0"/>
              <a:t>with the actual parameter in a call</a:t>
            </a:r>
          </a:p>
          <a:p>
            <a:r>
              <a:rPr lang="en-US" dirty="0" smtClean="0"/>
              <a:t>The advantage of keyword parameters is that they can appear in any order in the</a:t>
            </a:r>
            <a:r>
              <a:rPr lang="tr-TR" dirty="0" smtClean="0"/>
              <a:t> </a:t>
            </a:r>
            <a:r>
              <a:rPr lang="tr-TR" dirty="0" err="1" smtClean="0"/>
              <a:t>actual</a:t>
            </a:r>
            <a:r>
              <a:rPr lang="tr-TR" dirty="0" smtClean="0"/>
              <a:t> </a:t>
            </a:r>
            <a:r>
              <a:rPr lang="tr-TR" dirty="0" err="1" smtClean="0"/>
              <a:t>parameter</a:t>
            </a:r>
            <a:r>
              <a:rPr lang="tr-TR" dirty="0" smtClean="0"/>
              <a:t> </a:t>
            </a:r>
            <a:r>
              <a:rPr lang="tr-TR" dirty="0" err="1" smtClean="0"/>
              <a:t>list</a:t>
            </a:r>
            <a:endParaRPr lang="tr-TR" dirty="0" smtClean="0"/>
          </a:p>
          <a:p>
            <a:r>
              <a:rPr lang="tr-TR" dirty="0" smtClean="0"/>
              <a:t>C++ </a:t>
            </a:r>
            <a:r>
              <a:rPr lang="tr-TR" dirty="0" err="1" smtClean="0"/>
              <a:t>dosnt</a:t>
            </a:r>
            <a:r>
              <a:rPr lang="tr-TR" dirty="0" smtClean="0"/>
              <a:t> </a:t>
            </a:r>
            <a:r>
              <a:rPr lang="tr-TR" dirty="0" err="1" smtClean="0"/>
              <a:t>support</a:t>
            </a:r>
            <a:endParaRPr 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P</a:t>
            </a:r>
            <a:r>
              <a:rPr lang="en-US" dirty="0" err="1" smtClean="0"/>
              <a:t>arameter</a:t>
            </a:r>
            <a:r>
              <a:rPr lang="tr-TR" dirty="0" smtClean="0"/>
              <a:t>s; </a:t>
            </a:r>
            <a:r>
              <a:rPr lang="tr-TR" i="1" dirty="0" err="1" smtClean="0"/>
              <a:t>keyword</a:t>
            </a:r>
            <a:r>
              <a:rPr lang="tr-TR" i="1" dirty="0" smtClean="0"/>
              <a:t> </a:t>
            </a:r>
            <a:r>
              <a:rPr lang="en-US" i="1" dirty="0" smtClean="0"/>
              <a:t>parameter</a:t>
            </a:r>
            <a:r>
              <a:rPr lang="en-US" dirty="0" smtClean="0"/>
              <a:t> 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50292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Python functions can be called using this technique, as in</a:t>
            </a:r>
            <a:endParaRPr lang="tr-TR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tr-TR" dirty="0" err="1" smtClean="0"/>
              <a:t>sumer</a:t>
            </a:r>
            <a:r>
              <a:rPr lang="tr-TR" dirty="0" smtClean="0"/>
              <a:t>(</a:t>
            </a:r>
            <a:r>
              <a:rPr lang="tr-TR" dirty="0" err="1" smtClean="0"/>
              <a:t>length</a:t>
            </a:r>
            <a:r>
              <a:rPr lang="tr-TR" dirty="0" smtClean="0"/>
              <a:t> = </a:t>
            </a:r>
            <a:r>
              <a:rPr lang="tr-TR" dirty="0" err="1" smtClean="0"/>
              <a:t>my</a:t>
            </a:r>
            <a:r>
              <a:rPr lang="tr-TR" dirty="0" smtClean="0"/>
              <a:t>_</a:t>
            </a:r>
            <a:r>
              <a:rPr lang="tr-TR" dirty="0" err="1" smtClean="0"/>
              <a:t>length</a:t>
            </a:r>
            <a:r>
              <a:rPr lang="tr-TR" dirty="0" smtClean="0"/>
              <a:t>, </a:t>
            </a:r>
            <a:r>
              <a:rPr lang="tr-TR" dirty="0" err="1" smtClean="0"/>
              <a:t>list</a:t>
            </a:r>
            <a:r>
              <a:rPr lang="tr-TR" dirty="0" smtClean="0"/>
              <a:t> = </a:t>
            </a:r>
            <a:r>
              <a:rPr lang="tr-TR" dirty="0" err="1" smtClean="0"/>
              <a:t>my</a:t>
            </a:r>
            <a:r>
              <a:rPr lang="tr-TR" dirty="0" smtClean="0"/>
              <a:t>_</a:t>
            </a:r>
            <a:r>
              <a:rPr lang="tr-TR" dirty="0" err="1" smtClean="0"/>
              <a:t>array</a:t>
            </a:r>
            <a:r>
              <a:rPr lang="tr-TR" dirty="0" smtClean="0"/>
              <a:t>,</a:t>
            </a:r>
          </a:p>
          <a:p>
            <a:pPr algn="ctr">
              <a:buNone/>
            </a:pPr>
            <a:r>
              <a:rPr lang="tr-TR" dirty="0" smtClean="0"/>
              <a:t>		</a:t>
            </a:r>
            <a:r>
              <a:rPr lang="tr-TR" dirty="0" err="1" smtClean="0"/>
              <a:t>sum</a:t>
            </a:r>
            <a:r>
              <a:rPr lang="tr-TR" dirty="0" smtClean="0"/>
              <a:t> = </a:t>
            </a:r>
            <a:r>
              <a:rPr lang="tr-TR" dirty="0" err="1" smtClean="0"/>
              <a:t>my</a:t>
            </a:r>
            <a:r>
              <a:rPr lang="tr-TR" dirty="0" smtClean="0"/>
              <a:t>_</a:t>
            </a:r>
            <a:r>
              <a:rPr lang="tr-TR" dirty="0" err="1" smtClean="0"/>
              <a:t>sum</a:t>
            </a:r>
            <a:r>
              <a:rPr lang="tr-TR" dirty="0" smtClean="0"/>
              <a:t>)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err="1" smtClean="0"/>
              <a:t>where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definition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functions</a:t>
            </a: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 algn="ctr">
              <a:buNone/>
            </a:pPr>
            <a:r>
              <a:rPr lang="tr-TR" dirty="0" smtClean="0"/>
              <a:t>def </a:t>
            </a:r>
            <a:r>
              <a:rPr lang="tr-TR" dirty="0" err="1" smtClean="0"/>
              <a:t>sumer</a:t>
            </a:r>
            <a:r>
              <a:rPr lang="tr-TR" dirty="0" smtClean="0"/>
              <a:t>(</a:t>
            </a:r>
            <a:r>
              <a:rPr lang="tr-TR" dirty="0" err="1" smtClean="0"/>
              <a:t>length</a:t>
            </a:r>
            <a:r>
              <a:rPr lang="tr-TR" dirty="0" smtClean="0"/>
              <a:t>, </a:t>
            </a:r>
            <a:r>
              <a:rPr lang="tr-TR" dirty="0" err="1" smtClean="0"/>
              <a:t>list</a:t>
            </a:r>
            <a:r>
              <a:rPr lang="tr-TR" dirty="0" smtClean="0"/>
              <a:t>, </a:t>
            </a:r>
            <a:r>
              <a:rPr lang="tr-TR" dirty="0" err="1" smtClean="0"/>
              <a:t>sum</a:t>
            </a:r>
            <a:r>
              <a:rPr lang="tr-TR" dirty="0" smtClean="0"/>
              <a:t>):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Fundamentals of Subprograms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None/>
            </a:pPr>
            <a:r>
              <a:rPr lang="en-US" dirty="0" smtClean="0"/>
              <a:t>A </a:t>
            </a:r>
            <a:r>
              <a:rPr lang="en-US" i="1" dirty="0" smtClean="0"/>
              <a:t>subprogram</a:t>
            </a:r>
            <a:r>
              <a:rPr lang="en-US" dirty="0" smtClean="0"/>
              <a:t> is </a:t>
            </a:r>
            <a:endParaRPr lang="tr-TR" dirty="0" smtClean="0"/>
          </a:p>
          <a:p>
            <a:pPr algn="ctr" eaLnBrk="1" hangingPunct="1">
              <a:buNone/>
            </a:pPr>
            <a:r>
              <a:rPr lang="en-US" dirty="0" smtClean="0"/>
              <a:t>a </a:t>
            </a:r>
            <a:r>
              <a:rPr lang="tr-TR" dirty="0" err="1" smtClean="0"/>
              <a:t>collections</a:t>
            </a:r>
            <a:r>
              <a:rPr lang="tr-TR" dirty="0" smtClean="0"/>
              <a:t> of </a:t>
            </a:r>
            <a:r>
              <a:rPr lang="tr-TR" dirty="0" err="1" smtClean="0"/>
              <a:t>statements</a:t>
            </a:r>
            <a:endParaRPr lang="tr-TR" dirty="0" smtClean="0"/>
          </a:p>
          <a:p>
            <a:pPr marL="0" indent="0" algn="ctr" eaLnBrk="1" hangingPunct="1">
              <a:buNone/>
            </a:pPr>
            <a:r>
              <a:rPr lang="tr-TR" dirty="0" err="1" smtClean="0"/>
              <a:t>or</a:t>
            </a:r>
            <a:r>
              <a:rPr lang="tr-TR" dirty="0" smtClean="0"/>
              <a:t> a </a:t>
            </a:r>
            <a:r>
              <a:rPr lang="en-US" dirty="0" smtClean="0"/>
              <a:t>program </a:t>
            </a:r>
            <a:endParaRPr lang="tr-TR" dirty="0" smtClean="0"/>
          </a:p>
          <a:p>
            <a:pPr marL="0" indent="0" algn="ctr" eaLnBrk="1" hangingPunct="1">
              <a:buNone/>
            </a:pPr>
            <a:r>
              <a:rPr lang="en-US" dirty="0" smtClean="0"/>
              <a:t>called by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main</a:t>
            </a:r>
            <a:r>
              <a:rPr lang="tr-TR" dirty="0" smtClean="0"/>
              <a:t> program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en-US" dirty="0" smtClean="0"/>
              <a:t>another program </a:t>
            </a:r>
            <a:endParaRPr lang="tr-TR" dirty="0" smtClean="0"/>
          </a:p>
          <a:p>
            <a:pPr marL="0" indent="0" algn="ctr" eaLnBrk="1" hangingPunct="1">
              <a:buNone/>
            </a:pPr>
            <a:r>
              <a:rPr lang="en-US" dirty="0" smtClean="0"/>
              <a:t>to perform a particular task </a:t>
            </a:r>
            <a:endParaRPr lang="tr-TR" dirty="0" smtClean="0"/>
          </a:p>
          <a:p>
            <a:pPr marL="0" indent="0" algn="ctr" eaLnBrk="1" hangingPunct="1">
              <a:buNone/>
            </a:pPr>
            <a:r>
              <a:rPr lang="en-US" dirty="0" smtClean="0"/>
              <a:t>or function </a:t>
            </a:r>
            <a:endParaRPr lang="tr-TR" dirty="0" smtClean="0"/>
          </a:p>
          <a:p>
            <a:pPr marL="0" indent="0" algn="ctr" eaLnBrk="1" hangingPunct="1">
              <a:buNone/>
            </a:pPr>
            <a:r>
              <a:rPr lang="en-US" dirty="0" smtClean="0"/>
              <a:t>for the program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P</a:t>
            </a:r>
            <a:r>
              <a:rPr lang="en-US" dirty="0" err="1" smtClean="0"/>
              <a:t>arameter</a:t>
            </a:r>
            <a:r>
              <a:rPr lang="tr-TR" dirty="0" smtClean="0"/>
              <a:t>s; </a:t>
            </a:r>
            <a:r>
              <a:rPr lang="tr-TR" i="1" dirty="0" err="1" smtClean="0"/>
              <a:t>keyword</a:t>
            </a:r>
            <a:r>
              <a:rPr lang="tr-TR" i="1" dirty="0" smtClean="0"/>
              <a:t> </a:t>
            </a:r>
            <a:r>
              <a:rPr lang="en-US" i="1" dirty="0" smtClean="0"/>
              <a:t>parameter</a:t>
            </a:r>
            <a:r>
              <a:rPr lang="en-US" dirty="0" smtClean="0"/>
              <a:t> 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5029200"/>
          </a:xfrm>
        </p:spPr>
        <p:txBody>
          <a:bodyPr/>
          <a:lstStyle/>
          <a:p>
            <a:pPr>
              <a:buNone/>
            </a:pPr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Python</a:t>
            </a:r>
            <a:r>
              <a:rPr lang="tr-TR" dirty="0" smtClean="0"/>
              <a:t>, k</a:t>
            </a:r>
            <a:r>
              <a:rPr lang="en-US" dirty="0" err="1" smtClean="0"/>
              <a:t>eyword</a:t>
            </a:r>
            <a:r>
              <a:rPr lang="en-US" dirty="0" smtClean="0"/>
              <a:t> and positional parameters can be mixed in a call, as in</a:t>
            </a:r>
            <a:endParaRPr lang="tr-TR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tr-TR" dirty="0" err="1" smtClean="0"/>
              <a:t>sumer</a:t>
            </a:r>
            <a:r>
              <a:rPr lang="tr-TR" dirty="0" smtClean="0"/>
              <a:t> (</a:t>
            </a:r>
            <a:r>
              <a:rPr lang="tr-TR" dirty="0" err="1" smtClean="0"/>
              <a:t>my</a:t>
            </a:r>
            <a:r>
              <a:rPr lang="tr-TR" dirty="0" smtClean="0"/>
              <a:t>_</a:t>
            </a:r>
            <a:r>
              <a:rPr lang="tr-TR" dirty="0" err="1" smtClean="0"/>
              <a:t>length</a:t>
            </a:r>
            <a:r>
              <a:rPr lang="tr-TR" dirty="0" smtClean="0"/>
              <a:t>,  </a:t>
            </a:r>
            <a:r>
              <a:rPr lang="tr-TR" dirty="0" err="1" smtClean="0"/>
              <a:t>sum</a:t>
            </a:r>
            <a:r>
              <a:rPr lang="tr-TR" dirty="0" smtClean="0"/>
              <a:t> = </a:t>
            </a:r>
            <a:r>
              <a:rPr lang="tr-TR" dirty="0" err="1" smtClean="0"/>
              <a:t>my</a:t>
            </a:r>
            <a:r>
              <a:rPr lang="tr-TR" dirty="0" smtClean="0"/>
              <a:t>_</a:t>
            </a:r>
            <a:r>
              <a:rPr lang="tr-TR" dirty="0" err="1" smtClean="0"/>
              <a:t>sum</a:t>
            </a:r>
            <a:r>
              <a:rPr lang="tr-TR" dirty="0" smtClean="0"/>
              <a:t>, </a:t>
            </a:r>
            <a:r>
              <a:rPr lang="tr-TR" dirty="0" err="1" smtClean="0"/>
              <a:t>list</a:t>
            </a:r>
            <a:r>
              <a:rPr lang="tr-TR" dirty="0" smtClean="0"/>
              <a:t> = </a:t>
            </a:r>
            <a:r>
              <a:rPr lang="tr-TR" dirty="0" err="1" smtClean="0"/>
              <a:t>my</a:t>
            </a:r>
            <a:r>
              <a:rPr lang="tr-TR" dirty="0" smtClean="0"/>
              <a:t>_</a:t>
            </a:r>
            <a:r>
              <a:rPr lang="tr-TR" dirty="0" err="1" smtClean="0"/>
              <a:t>array</a:t>
            </a:r>
            <a:r>
              <a:rPr lang="tr-TR" dirty="0" smtClean="0"/>
              <a:t>)</a:t>
            </a:r>
          </a:p>
          <a:p>
            <a:pPr>
              <a:buNone/>
            </a:pPr>
            <a:endParaRPr lang="tr-TR" dirty="0" smtClean="0"/>
          </a:p>
          <a:p>
            <a:pPr algn="just">
              <a:buNone/>
            </a:pPr>
            <a:r>
              <a:rPr lang="en-US" dirty="0" smtClean="0"/>
              <a:t>The only restriction with this approach is that </a:t>
            </a:r>
            <a:r>
              <a:rPr lang="tr-TR" dirty="0" err="1" smtClean="0"/>
              <a:t>the</a:t>
            </a:r>
            <a:r>
              <a:rPr lang="tr-TR" dirty="0" smtClean="0"/>
              <a:t> k</a:t>
            </a:r>
            <a:r>
              <a:rPr lang="en-US" dirty="0" err="1" smtClean="0"/>
              <a:t>eyword</a:t>
            </a:r>
            <a:r>
              <a:rPr lang="en-US" dirty="0" smtClean="0"/>
              <a:t> parameters </a:t>
            </a:r>
            <a:r>
              <a:rPr lang="tr-TR" dirty="0" err="1" smtClean="0"/>
              <a:t>should</a:t>
            </a:r>
            <a:r>
              <a:rPr lang="tr-TR" dirty="0" smtClean="0"/>
              <a:t> be </a:t>
            </a:r>
            <a:r>
              <a:rPr lang="tr-TR" dirty="0" err="1" smtClean="0"/>
              <a:t>after</a:t>
            </a:r>
            <a:r>
              <a:rPr lang="tr-TR" dirty="0" smtClean="0"/>
              <a:t> p</a:t>
            </a:r>
            <a:r>
              <a:rPr lang="en-US" dirty="0" err="1" smtClean="0"/>
              <a:t>ositional</a:t>
            </a:r>
            <a:r>
              <a:rPr lang="tr-TR" dirty="0" smtClean="0"/>
              <a:t> </a:t>
            </a:r>
            <a:r>
              <a:rPr lang="en-US" dirty="0" smtClean="0"/>
              <a:t>parameters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Actual/Formal Parameter Correspondence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876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Positional</a:t>
            </a:r>
          </a:p>
          <a:p>
            <a:pPr lvl="1" eaLnBrk="1" hangingPunct="1"/>
            <a:r>
              <a:rPr lang="en-US" sz="2000" i="1" dirty="0" smtClean="0"/>
              <a:t>Advantage</a:t>
            </a:r>
            <a:r>
              <a:rPr lang="en-US" sz="2000" dirty="0" smtClean="0"/>
              <a:t>: Safe and effective</a:t>
            </a:r>
          </a:p>
          <a:p>
            <a:pPr lvl="1" eaLnBrk="1" hangingPunct="1"/>
            <a:r>
              <a:rPr lang="en-US" sz="2000" i="1" dirty="0" smtClean="0"/>
              <a:t>Disadvantage:</a:t>
            </a:r>
            <a:r>
              <a:rPr lang="en-US" sz="2000" dirty="0" smtClean="0"/>
              <a:t> </a:t>
            </a:r>
            <a:r>
              <a:rPr lang="tr-TR" sz="2000" dirty="0" err="1" smtClean="0"/>
              <a:t>If</a:t>
            </a:r>
            <a:r>
              <a:rPr lang="tr-TR" sz="2000" dirty="0" smtClean="0"/>
              <a:t> </a:t>
            </a:r>
            <a:r>
              <a:rPr lang="en-US" sz="2000" dirty="0" smtClean="0"/>
              <a:t>the parameter lists</a:t>
            </a:r>
            <a:r>
              <a:rPr lang="tr-TR" sz="2000" dirty="0" smtClean="0"/>
              <a:t> </a:t>
            </a:r>
            <a:r>
              <a:rPr lang="tr-TR" sz="2000" dirty="0" err="1" smtClean="0"/>
              <a:t>are</a:t>
            </a:r>
            <a:r>
              <a:rPr lang="tr-TR" sz="2000" dirty="0" smtClean="0"/>
              <a:t> </a:t>
            </a:r>
            <a:r>
              <a:rPr lang="tr-TR" sz="2000" dirty="0" err="1" smtClean="0"/>
              <a:t>long</a:t>
            </a:r>
            <a:r>
              <a:rPr lang="tr-TR" sz="2000" dirty="0" smtClean="0"/>
              <a:t>, </a:t>
            </a:r>
            <a:r>
              <a:rPr lang="en-US" sz="2000" dirty="0" smtClean="0"/>
              <a:t>it is easy for a programmer to make mistakes in</a:t>
            </a:r>
            <a:r>
              <a:rPr lang="tr-TR" sz="2000" dirty="0" smtClean="0"/>
              <a:t> </a:t>
            </a:r>
            <a:r>
              <a:rPr lang="en-US" sz="2000" dirty="0" smtClean="0"/>
              <a:t>the order of actual parameters in the list</a:t>
            </a:r>
          </a:p>
          <a:p>
            <a:pPr eaLnBrk="1" hangingPunct="1"/>
            <a:endParaRPr lang="tr-TR" sz="2400" dirty="0" smtClean="0"/>
          </a:p>
          <a:p>
            <a:pPr eaLnBrk="1" hangingPunct="1"/>
            <a:r>
              <a:rPr lang="en-US" sz="2400" dirty="0" smtClean="0"/>
              <a:t>Keyword</a:t>
            </a:r>
          </a:p>
          <a:p>
            <a:pPr lvl="1" eaLnBrk="1" hangingPunct="1"/>
            <a:r>
              <a:rPr lang="en-US" sz="2000" i="1" dirty="0" smtClean="0"/>
              <a:t>Advantage</a:t>
            </a:r>
            <a:r>
              <a:rPr lang="en-US" sz="2000" dirty="0" smtClean="0"/>
              <a:t>: Parameters can appear in any order, thereby avoiding parameter correspondence errors</a:t>
            </a:r>
          </a:p>
          <a:p>
            <a:pPr lvl="1" eaLnBrk="1" hangingPunct="1"/>
            <a:r>
              <a:rPr lang="en-US" sz="2000" i="1" dirty="0" smtClean="0"/>
              <a:t>Disadvantage</a:t>
            </a:r>
            <a:r>
              <a:rPr lang="en-US" sz="2000" dirty="0" smtClean="0"/>
              <a:t>: User must know the formal parameter’s names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Parameter Default Values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In certain languages (e.g., C++, Python, Ruby, PHP), formal parameters can have default values</a:t>
            </a:r>
            <a:r>
              <a:rPr lang="tr-TR" dirty="0" smtClean="0"/>
              <a:t>, </a:t>
            </a:r>
            <a:r>
              <a:rPr lang="en-US" dirty="0" smtClean="0"/>
              <a:t>if no actual parameter is passed</a:t>
            </a:r>
            <a:r>
              <a:rPr lang="tr-TR" dirty="0" smtClean="0"/>
              <a:t>. </a:t>
            </a:r>
            <a:endParaRPr lang="en-US" dirty="0" smtClean="0"/>
          </a:p>
          <a:p>
            <a:endParaRPr lang="tr-TR" dirty="0" smtClean="0"/>
          </a:p>
          <a:p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Python</a:t>
            </a:r>
            <a:endParaRPr lang="tr-TR" dirty="0" smtClean="0"/>
          </a:p>
          <a:p>
            <a:pPr indent="1352550">
              <a:buNone/>
            </a:pPr>
            <a:r>
              <a:rPr lang="en-US" dirty="0" smtClean="0"/>
              <a:t>def sum( arg1, arg2, arg3=4 ):   </a:t>
            </a:r>
            <a:endParaRPr lang="tr-TR" dirty="0" smtClean="0"/>
          </a:p>
          <a:p>
            <a:pPr indent="1352550">
              <a:buNone/>
            </a:pPr>
            <a:r>
              <a:rPr lang="en-US" dirty="0" smtClean="0"/>
              <a:t>sum( 10, 20 );</a:t>
            </a:r>
            <a:endParaRPr lang="tr-T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Parameter Default Values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6700" lvl="1" indent="-266700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266700" algn="l"/>
              </a:tabLst>
            </a:pPr>
            <a:r>
              <a:rPr lang="en-US" sz="2800" dirty="0" smtClean="0"/>
              <a:t>In C++, default parameters must appear last because parameters are </a:t>
            </a:r>
            <a:r>
              <a:rPr lang="en-US" sz="2800" dirty="0" err="1" smtClean="0"/>
              <a:t>positionally</a:t>
            </a:r>
            <a:r>
              <a:rPr lang="en-US" sz="2800" dirty="0" smtClean="0"/>
              <a:t> associated</a:t>
            </a:r>
            <a:endParaRPr lang="tr-TR" sz="2800" dirty="0" smtClean="0"/>
          </a:p>
          <a:p>
            <a:pPr marL="266700" lvl="1" indent="-266700" eaLnBrk="1" hangingPunct="1">
              <a:lnSpc>
                <a:spcPct val="90000"/>
              </a:lnSpc>
              <a:buFont typeface="Arial" pitchFamily="34" charset="0"/>
              <a:buChar char="•"/>
              <a:tabLst>
                <a:tab pos="266700" algn="l"/>
              </a:tabLst>
            </a:pPr>
            <a:endParaRPr lang="tr-TR" sz="2800" dirty="0" smtClean="0"/>
          </a:p>
          <a:p>
            <a:pPr algn="ctr">
              <a:buNone/>
            </a:pPr>
            <a:r>
              <a:rPr lang="en-US" dirty="0" smtClean="0"/>
              <a:t>float </a:t>
            </a:r>
            <a:r>
              <a:rPr lang="en-US" dirty="0" err="1" smtClean="0"/>
              <a:t>compute_pay</a:t>
            </a:r>
            <a:r>
              <a:rPr lang="en-US" dirty="0" smtClean="0"/>
              <a:t>(float income, float </a:t>
            </a:r>
            <a:r>
              <a:rPr lang="en-US" dirty="0" err="1" smtClean="0"/>
              <a:t>tax_rate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exemptions</a:t>
            </a:r>
            <a:r>
              <a:rPr lang="tr-TR" dirty="0" smtClean="0"/>
              <a:t> = 1)</a:t>
            </a:r>
          </a:p>
          <a:p>
            <a:pPr algn="ctr">
              <a:buNone/>
            </a:pPr>
            <a:endParaRPr lang="tr-TR" dirty="0" smtClean="0"/>
          </a:p>
          <a:p>
            <a:pPr algn="ctr">
              <a:buNone/>
            </a:pPr>
            <a:r>
              <a:rPr lang="tr-TR" dirty="0" smtClean="0"/>
              <a:t>pay = </a:t>
            </a:r>
            <a:r>
              <a:rPr lang="tr-TR" dirty="0" err="1" smtClean="0"/>
              <a:t>compute</a:t>
            </a:r>
            <a:r>
              <a:rPr lang="tr-TR" dirty="0" smtClean="0"/>
              <a:t>_pay(20000.0, 0.15);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Procedures and Functions 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There are two categories of subprograms</a:t>
            </a:r>
          </a:p>
          <a:p>
            <a:pPr lvl="1" eaLnBrk="1" hangingPunct="1"/>
            <a:r>
              <a:rPr lang="en-US" i="1" dirty="0" smtClean="0"/>
              <a:t>Procedures</a:t>
            </a:r>
            <a:r>
              <a:rPr lang="en-US" dirty="0" smtClean="0"/>
              <a:t> are collection of statements that define parameterized computations</a:t>
            </a:r>
            <a:endParaRPr lang="tr-TR" dirty="0" smtClean="0"/>
          </a:p>
          <a:p>
            <a:pPr lvl="2" eaLnBrk="1" hangingPunct="1"/>
            <a:r>
              <a:rPr lang="tr-TR" dirty="0" smtClean="0"/>
              <a:t>Do not </a:t>
            </a:r>
            <a:r>
              <a:rPr lang="tr-TR" dirty="0" err="1" smtClean="0"/>
              <a:t>return</a:t>
            </a:r>
            <a:r>
              <a:rPr lang="tr-TR" dirty="0" smtClean="0"/>
              <a:t> </a:t>
            </a:r>
            <a:r>
              <a:rPr lang="tr-TR" dirty="0" err="1" smtClean="0"/>
              <a:t>values</a:t>
            </a:r>
            <a:endParaRPr lang="tr-TR" dirty="0" smtClean="0"/>
          </a:p>
          <a:p>
            <a:pPr lvl="2" eaLnBrk="1" hangingPunct="1"/>
            <a:r>
              <a:rPr lang="tr-TR" dirty="0" err="1" smtClean="0"/>
              <a:t>Fortran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Ada </a:t>
            </a:r>
            <a:r>
              <a:rPr lang="tr-TR" dirty="0" err="1" smtClean="0"/>
              <a:t>support</a:t>
            </a:r>
            <a:r>
              <a:rPr lang="tr-TR" dirty="0" smtClean="0"/>
              <a:t> </a:t>
            </a:r>
            <a:r>
              <a:rPr lang="tr-TR" dirty="0" err="1" smtClean="0"/>
              <a:t>procedures</a:t>
            </a:r>
            <a:endParaRPr lang="tr-TR" dirty="0" smtClean="0"/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i="1" dirty="0" smtClean="0"/>
              <a:t>Functions</a:t>
            </a:r>
            <a:r>
              <a:rPr lang="en-US" dirty="0" smtClean="0"/>
              <a:t> structurally resemble procedures but are semantically modeled on mathematical functions</a:t>
            </a:r>
          </a:p>
          <a:p>
            <a:pPr lvl="2" eaLnBrk="1" hangingPunct="1"/>
            <a:r>
              <a:rPr lang="tr-TR" dirty="0" err="1" smtClean="0"/>
              <a:t>return</a:t>
            </a:r>
            <a:r>
              <a:rPr lang="tr-TR" dirty="0" smtClean="0"/>
              <a:t> </a:t>
            </a:r>
            <a:r>
              <a:rPr lang="tr-TR" dirty="0" err="1" smtClean="0"/>
              <a:t>values</a:t>
            </a:r>
            <a:endParaRPr lang="tr-TR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Local Referencing Environments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4572000"/>
          </a:xfrm>
        </p:spPr>
        <p:txBody>
          <a:bodyPr/>
          <a:lstStyle/>
          <a:p>
            <a:r>
              <a:rPr lang="en-US" sz="2200" dirty="0" smtClean="0"/>
              <a:t>Variables that are defined inside subprograms are called local</a:t>
            </a:r>
            <a:r>
              <a:rPr lang="tr-TR" sz="2200" dirty="0" smtClean="0"/>
              <a:t> </a:t>
            </a:r>
            <a:r>
              <a:rPr lang="en-US" sz="2200" dirty="0" smtClean="0"/>
              <a:t>variables, their scope is usually the body of the subprogram </a:t>
            </a:r>
            <a:endParaRPr lang="tr-TR" sz="2200" dirty="0" smtClean="0"/>
          </a:p>
          <a:p>
            <a:r>
              <a:rPr lang="en-US" sz="2200" dirty="0" smtClean="0"/>
              <a:t>Local variables can be stack-dynamic</a:t>
            </a:r>
            <a:r>
              <a:rPr lang="tr-TR" sz="2200" dirty="0" smtClean="0"/>
              <a:t>. T</a:t>
            </a:r>
            <a:r>
              <a:rPr lang="en-US" sz="2200" dirty="0" smtClean="0"/>
              <a:t>hey are bound to storage</a:t>
            </a:r>
            <a:r>
              <a:rPr lang="tr-TR" sz="2200" dirty="0" smtClean="0"/>
              <a:t> </a:t>
            </a:r>
            <a:r>
              <a:rPr lang="en-US" sz="2200" dirty="0" smtClean="0"/>
              <a:t>when the subprogram begins execution and are unbound from storage when</a:t>
            </a:r>
            <a:r>
              <a:rPr lang="tr-TR" sz="2200" dirty="0" smtClean="0"/>
              <a:t> </a:t>
            </a:r>
            <a:r>
              <a:rPr lang="tr-TR" sz="2200" dirty="0" err="1" smtClean="0"/>
              <a:t>that</a:t>
            </a:r>
            <a:r>
              <a:rPr lang="tr-TR" sz="2200" dirty="0" smtClean="0"/>
              <a:t> </a:t>
            </a:r>
            <a:r>
              <a:rPr lang="tr-TR" sz="2200" dirty="0" err="1" smtClean="0"/>
              <a:t>execution</a:t>
            </a:r>
            <a:r>
              <a:rPr lang="tr-TR" sz="2200" dirty="0" smtClean="0"/>
              <a:t> </a:t>
            </a:r>
            <a:r>
              <a:rPr lang="tr-TR" sz="2200" dirty="0" err="1" smtClean="0"/>
              <a:t>terminates</a:t>
            </a:r>
            <a:r>
              <a:rPr lang="tr-TR" sz="2200" dirty="0" smtClean="0"/>
              <a:t>.</a:t>
            </a:r>
            <a:r>
              <a:rPr lang="en-US" sz="22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     </a:t>
            </a:r>
            <a:r>
              <a:rPr lang="en-US" sz="2000" dirty="0" smtClean="0"/>
              <a:t>- Advantages</a:t>
            </a:r>
          </a:p>
          <a:p>
            <a:pPr lvl="2" eaLnBrk="1" hangingPunct="1"/>
            <a:r>
              <a:rPr lang="en-US" sz="1900" dirty="0" smtClean="0"/>
              <a:t>Support for recursion</a:t>
            </a:r>
          </a:p>
          <a:p>
            <a:pPr lvl="2" eaLnBrk="1" hangingPunct="1"/>
            <a:r>
              <a:rPr lang="en-US" sz="1900" dirty="0" smtClean="0"/>
              <a:t>Storage for locals is shared among some subprograms</a:t>
            </a:r>
          </a:p>
          <a:p>
            <a:pPr lvl="1" eaLnBrk="1" hangingPunct="1"/>
            <a:r>
              <a:rPr lang="en-US" sz="2000" dirty="0" smtClean="0"/>
              <a:t>Disadvantages</a:t>
            </a:r>
          </a:p>
          <a:p>
            <a:pPr lvl="2" eaLnBrk="1" hangingPunct="1"/>
            <a:r>
              <a:rPr lang="en-US" sz="1900" dirty="0" smtClean="0"/>
              <a:t>Allocation/de-allocation, initialization time</a:t>
            </a:r>
          </a:p>
          <a:p>
            <a:pPr lvl="2" eaLnBrk="1" hangingPunct="1"/>
            <a:r>
              <a:rPr lang="en-US" sz="1900" dirty="0" smtClean="0"/>
              <a:t>Indirect addressing</a:t>
            </a:r>
          </a:p>
          <a:p>
            <a:pPr marL="895350" indent="0"/>
            <a:r>
              <a:rPr lang="en-US" sz="1900" dirty="0" smtClean="0">
                <a:solidFill>
                  <a:srgbClr val="666699"/>
                </a:solidFill>
              </a:rPr>
              <a:t>Subprograms </a:t>
            </a:r>
            <a:r>
              <a:rPr lang="tr-TR" sz="1900" dirty="0" err="1" smtClean="0">
                <a:solidFill>
                  <a:srgbClr val="666699"/>
                </a:solidFill>
              </a:rPr>
              <a:t>cannot</a:t>
            </a:r>
            <a:r>
              <a:rPr lang="tr-TR" sz="1900" dirty="0" smtClean="0">
                <a:solidFill>
                  <a:srgbClr val="666699"/>
                </a:solidFill>
              </a:rPr>
              <a:t> </a:t>
            </a:r>
            <a:r>
              <a:rPr lang="tr-TR" sz="1900" dirty="0" err="1" smtClean="0">
                <a:solidFill>
                  <a:srgbClr val="666699"/>
                </a:solidFill>
              </a:rPr>
              <a:t>retain</a:t>
            </a:r>
            <a:r>
              <a:rPr lang="tr-TR" sz="1900" dirty="0" smtClean="0">
                <a:solidFill>
                  <a:srgbClr val="666699"/>
                </a:solidFill>
              </a:rPr>
              <a:t> </a:t>
            </a:r>
            <a:r>
              <a:rPr lang="en-US" sz="1900" dirty="0" smtClean="0">
                <a:solidFill>
                  <a:srgbClr val="666699"/>
                </a:solidFill>
              </a:rPr>
              <a:t>data values of local variables between calls.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Local Referencing Environments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4572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Local variables can be static</a:t>
            </a:r>
          </a:p>
          <a:p>
            <a:pPr lvl="1" eaLnBrk="1" hangingPunct="1"/>
            <a:r>
              <a:rPr lang="en-US" sz="2000" dirty="0" smtClean="0"/>
              <a:t>Advantages</a:t>
            </a:r>
            <a:r>
              <a:rPr lang="tr-TR" sz="2000" dirty="0" smtClean="0"/>
              <a:t>: </a:t>
            </a:r>
          </a:p>
          <a:p>
            <a:pPr marL="723900" indent="76200"/>
            <a:r>
              <a:rPr lang="tr-TR" sz="2000" dirty="0" smtClean="0"/>
              <a:t>no </a:t>
            </a:r>
            <a:r>
              <a:rPr lang="tr-TR" sz="2000" dirty="0" err="1" smtClean="0"/>
              <a:t>run</a:t>
            </a:r>
            <a:r>
              <a:rPr lang="tr-TR" sz="2000" dirty="0" smtClean="0"/>
              <a:t>-time </a:t>
            </a:r>
            <a:r>
              <a:rPr lang="tr-TR" sz="2000" dirty="0" err="1" smtClean="0"/>
              <a:t>overhead</a:t>
            </a:r>
            <a:r>
              <a:rPr lang="tr-TR" sz="2000" dirty="0" smtClean="0"/>
              <a:t>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allocation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deallocation</a:t>
            </a:r>
            <a:endParaRPr lang="tr-TR" sz="2000" dirty="0" smtClean="0"/>
          </a:p>
          <a:p>
            <a:pPr marL="723900" indent="76200"/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en-US" sz="2000" dirty="0" smtClean="0"/>
              <a:t>data values of local variables between calls</a:t>
            </a:r>
            <a:r>
              <a:rPr lang="tr-TR" sz="2000" dirty="0" smtClean="0"/>
              <a:t>, can be </a:t>
            </a:r>
            <a:r>
              <a:rPr lang="tr-TR" sz="2000" dirty="0" err="1" smtClean="0"/>
              <a:t>retained</a:t>
            </a:r>
            <a:endParaRPr lang="en-US" sz="2000" dirty="0" smtClean="0"/>
          </a:p>
          <a:p>
            <a:pPr marL="723900" indent="76200"/>
            <a:endParaRPr lang="tr-TR" sz="2000" dirty="0" smtClean="0"/>
          </a:p>
          <a:p>
            <a:pPr lvl="1" eaLnBrk="1" hangingPunct="1"/>
            <a:r>
              <a:rPr lang="en-US" sz="2000" dirty="0" smtClean="0"/>
              <a:t>Disadvantages</a:t>
            </a:r>
            <a:r>
              <a:rPr lang="tr-TR" sz="2000" dirty="0" smtClean="0"/>
              <a:t>:</a:t>
            </a:r>
          </a:p>
          <a:p>
            <a:pPr marL="895350" indent="-95250"/>
            <a:r>
              <a:rPr lang="tr-TR" sz="2000" dirty="0" err="1" smtClean="0"/>
              <a:t>inability</a:t>
            </a:r>
            <a:r>
              <a:rPr lang="tr-TR" sz="2000" dirty="0" smtClean="0"/>
              <a:t> </a:t>
            </a:r>
            <a:r>
              <a:rPr lang="tr-TR" sz="2000" dirty="0" err="1" smtClean="0"/>
              <a:t>to</a:t>
            </a:r>
            <a:r>
              <a:rPr lang="tr-TR" sz="2000" dirty="0" smtClean="0"/>
              <a:t> </a:t>
            </a:r>
            <a:r>
              <a:rPr lang="tr-TR" sz="2000" dirty="0" err="1" smtClean="0"/>
              <a:t>support</a:t>
            </a:r>
            <a:r>
              <a:rPr lang="tr-TR" sz="2000" dirty="0" smtClean="0"/>
              <a:t> </a:t>
            </a:r>
            <a:r>
              <a:rPr lang="tr-TR" sz="2000" dirty="0" err="1" smtClean="0"/>
              <a:t>recursion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Local Referencing Environments: Examples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most contemporary languages, locals are stack dynamic</a:t>
            </a:r>
          </a:p>
          <a:p>
            <a:r>
              <a:rPr lang="en-US" dirty="0" smtClean="0"/>
              <a:t>In C-based languages, locals are by default stack dynamic, but can be declared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dirty="0" smtClean="0"/>
              <a:t> </a:t>
            </a:r>
          </a:p>
          <a:p>
            <a:pPr indent="914400">
              <a:buNone/>
            </a:pPr>
            <a:r>
              <a:rPr lang="tr-TR" sz="2400" dirty="0" err="1" smtClean="0"/>
              <a:t>int</a:t>
            </a:r>
            <a:r>
              <a:rPr lang="tr-TR" sz="2400" dirty="0" smtClean="0"/>
              <a:t> </a:t>
            </a:r>
            <a:r>
              <a:rPr lang="tr-TR" sz="2400" dirty="0" err="1" smtClean="0"/>
              <a:t>adder</a:t>
            </a:r>
            <a:r>
              <a:rPr lang="tr-TR" sz="2400" dirty="0" smtClean="0"/>
              <a:t>(</a:t>
            </a:r>
            <a:r>
              <a:rPr lang="tr-TR" sz="2400" dirty="0" err="1" smtClean="0"/>
              <a:t>int</a:t>
            </a:r>
            <a:r>
              <a:rPr lang="tr-TR" sz="2400" dirty="0" smtClean="0"/>
              <a:t> </a:t>
            </a:r>
            <a:r>
              <a:rPr lang="tr-TR" sz="2400" dirty="0" err="1" smtClean="0"/>
              <a:t>list</a:t>
            </a:r>
            <a:r>
              <a:rPr lang="tr-TR" sz="2400" dirty="0" smtClean="0"/>
              <a:t>[], </a:t>
            </a:r>
            <a:r>
              <a:rPr lang="tr-TR" sz="2400" dirty="0" err="1" smtClean="0"/>
              <a:t>int</a:t>
            </a:r>
            <a:r>
              <a:rPr lang="tr-TR" sz="2400" dirty="0" smtClean="0"/>
              <a:t> </a:t>
            </a:r>
            <a:r>
              <a:rPr lang="tr-TR" sz="2400" dirty="0" err="1" smtClean="0"/>
              <a:t>listlen</a:t>
            </a:r>
            <a:r>
              <a:rPr lang="tr-TR" sz="2400" dirty="0" smtClean="0"/>
              <a:t>) {</a:t>
            </a:r>
          </a:p>
          <a:p>
            <a:pPr indent="914400">
              <a:buNone/>
            </a:pPr>
            <a:r>
              <a:rPr lang="tr-TR" sz="2400" dirty="0" err="1" smtClean="0"/>
              <a:t>static</a:t>
            </a:r>
            <a:r>
              <a:rPr lang="tr-TR" sz="2400" dirty="0" smtClean="0"/>
              <a:t> </a:t>
            </a:r>
            <a:r>
              <a:rPr lang="tr-TR" sz="2400" dirty="0" err="1" smtClean="0"/>
              <a:t>int</a:t>
            </a:r>
            <a:r>
              <a:rPr lang="tr-TR" sz="2400" dirty="0" smtClean="0"/>
              <a:t> </a:t>
            </a:r>
            <a:r>
              <a:rPr lang="tr-TR" sz="2400" dirty="0" err="1" smtClean="0"/>
              <a:t>sum</a:t>
            </a:r>
            <a:r>
              <a:rPr lang="tr-TR" sz="2400" dirty="0" smtClean="0"/>
              <a:t> = 0;</a:t>
            </a:r>
          </a:p>
          <a:p>
            <a:pPr indent="914400">
              <a:buNone/>
            </a:pPr>
            <a:r>
              <a:rPr lang="tr-TR" sz="2400" dirty="0" err="1" smtClean="0"/>
              <a:t>int</a:t>
            </a:r>
            <a:r>
              <a:rPr lang="tr-TR" sz="2400" dirty="0" smtClean="0"/>
              <a:t> </a:t>
            </a:r>
            <a:r>
              <a:rPr lang="tr-TR" sz="2400" dirty="0" err="1" smtClean="0"/>
              <a:t>count</a:t>
            </a:r>
            <a:r>
              <a:rPr lang="tr-TR" sz="2400" dirty="0" smtClean="0"/>
              <a:t>;</a:t>
            </a:r>
          </a:p>
          <a:p>
            <a:pPr indent="914400">
              <a:buNone/>
            </a:pPr>
            <a:r>
              <a:rPr lang="en-US" sz="2400" dirty="0" smtClean="0"/>
              <a:t>for (count = 0; count &lt; </a:t>
            </a:r>
            <a:r>
              <a:rPr lang="en-US" sz="2400" dirty="0" err="1" smtClean="0"/>
              <a:t>listlen</a:t>
            </a:r>
            <a:r>
              <a:rPr lang="en-US" sz="2400" dirty="0" smtClean="0"/>
              <a:t>; count ++)</a:t>
            </a:r>
          </a:p>
          <a:p>
            <a:pPr indent="914400">
              <a:buNone/>
            </a:pPr>
            <a:r>
              <a:rPr lang="tr-TR" sz="2400" dirty="0" err="1" smtClean="0"/>
              <a:t>sum</a:t>
            </a:r>
            <a:r>
              <a:rPr lang="tr-TR" sz="2400" dirty="0" smtClean="0"/>
              <a:t> += </a:t>
            </a:r>
            <a:r>
              <a:rPr lang="tr-TR" sz="2400" dirty="0" err="1" smtClean="0"/>
              <a:t>list</a:t>
            </a:r>
            <a:r>
              <a:rPr lang="tr-TR" sz="2400" dirty="0" smtClean="0"/>
              <a:t> [</a:t>
            </a:r>
            <a:r>
              <a:rPr lang="tr-TR" sz="2400" dirty="0" err="1" smtClean="0"/>
              <a:t>count</a:t>
            </a:r>
            <a:r>
              <a:rPr lang="tr-TR" sz="2400" dirty="0" smtClean="0"/>
              <a:t>];</a:t>
            </a:r>
          </a:p>
          <a:p>
            <a:pPr indent="914400">
              <a:buNone/>
            </a:pPr>
            <a:r>
              <a:rPr lang="tr-TR" sz="2400" dirty="0" err="1" smtClean="0"/>
              <a:t>return</a:t>
            </a:r>
            <a:r>
              <a:rPr lang="tr-TR" sz="2400" dirty="0" smtClean="0"/>
              <a:t> </a:t>
            </a:r>
            <a:r>
              <a:rPr lang="tr-TR" sz="2400" dirty="0" err="1" smtClean="0"/>
              <a:t>sum</a:t>
            </a:r>
            <a:r>
              <a:rPr lang="tr-TR" sz="2400" dirty="0" smtClean="0"/>
              <a:t>; 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Local Referencing Environments: Examples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609600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tr-TR" dirty="0" err="1" smtClean="0"/>
              <a:t>Python</a:t>
            </a:r>
            <a:r>
              <a:rPr lang="tr-TR" dirty="0" smtClean="0"/>
              <a:t> it </a:t>
            </a:r>
            <a:r>
              <a:rPr lang="en-US" dirty="0" smtClean="0"/>
              <a:t>can be declared </a:t>
            </a:r>
            <a:r>
              <a:rPr lang="tr-TR" sz="2000" b="1" dirty="0" smtClean="0">
                <a:latin typeface="Courier New" pitchFamily="49" charset="0"/>
                <a:cs typeface="Courier New" pitchFamily="49" charset="0"/>
              </a:rPr>
              <a:t>global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static</a:t>
            </a:r>
            <a:r>
              <a:rPr lang="tr-TR" dirty="0" smtClean="0"/>
              <a:t> </a:t>
            </a:r>
            <a:r>
              <a:rPr lang="tr-TR" dirty="0" err="1" smtClean="0"/>
              <a:t>variables</a:t>
            </a:r>
            <a:endParaRPr lang="tr-TR" dirty="0" smtClean="0"/>
          </a:p>
          <a:p>
            <a:endParaRPr lang="tr-TR" dirty="0" smtClean="0"/>
          </a:p>
          <a:p>
            <a:endParaRPr lang="tr-TR" sz="2400" dirty="0" smtClean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358" y="2438400"/>
            <a:ext cx="422461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953000"/>
            <a:ext cx="30289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15893" y="2362200"/>
            <a:ext cx="4628107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4953000"/>
            <a:ext cx="30099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Nested</a:t>
            </a:r>
            <a:r>
              <a:rPr lang="tr-TR" dirty="0" smtClean="0"/>
              <a:t> </a:t>
            </a:r>
            <a:r>
              <a:rPr lang="tr-TR" dirty="0" err="1" smtClean="0"/>
              <a:t>Subprograms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If</a:t>
            </a:r>
            <a:r>
              <a:rPr lang="tr-TR" dirty="0" smtClean="0"/>
              <a:t> a </a:t>
            </a:r>
            <a:r>
              <a:rPr lang="tr-TR" dirty="0" err="1" smtClean="0"/>
              <a:t>subprogram</a:t>
            </a:r>
            <a:r>
              <a:rPr lang="tr-TR" dirty="0" smtClean="0"/>
              <a:t> is </a:t>
            </a:r>
            <a:r>
              <a:rPr lang="en-US" dirty="0" smtClean="0"/>
              <a:t>needed only within another subprogram, </a:t>
            </a:r>
            <a:r>
              <a:rPr lang="tr-TR" dirty="0" smtClean="0"/>
              <a:t>it </a:t>
            </a:r>
            <a:r>
              <a:rPr lang="tr-TR" dirty="0" err="1" smtClean="0"/>
              <a:t>might</a:t>
            </a:r>
            <a:r>
              <a:rPr lang="tr-TR" dirty="0" smtClean="0"/>
              <a:t> be p</a:t>
            </a:r>
            <a:r>
              <a:rPr lang="en-US" dirty="0" smtClean="0"/>
              <a:t>lace</a:t>
            </a:r>
            <a:r>
              <a:rPr lang="tr-TR" dirty="0" smtClean="0"/>
              <a:t>d </a:t>
            </a:r>
            <a:r>
              <a:rPr lang="en-US" dirty="0" smtClean="0"/>
              <a:t>there and hide it from</a:t>
            </a:r>
            <a:r>
              <a:rPr lang="tr-TR" dirty="0" smtClean="0"/>
              <a:t> </a:t>
            </a:r>
            <a:r>
              <a:rPr lang="en-US" dirty="0" smtClean="0"/>
              <a:t>the rest of the program</a:t>
            </a:r>
            <a:endParaRPr lang="tr-TR" dirty="0" smtClean="0"/>
          </a:p>
          <a:p>
            <a:r>
              <a:rPr lang="tr-TR" dirty="0" err="1" smtClean="0"/>
              <a:t>Many</a:t>
            </a:r>
            <a:r>
              <a:rPr lang="tr-TR" dirty="0" smtClean="0"/>
              <a:t> </a:t>
            </a:r>
            <a:r>
              <a:rPr lang="tr-TR" dirty="0" err="1" smtClean="0"/>
              <a:t>languages</a:t>
            </a:r>
            <a:r>
              <a:rPr lang="tr-TR" dirty="0" smtClean="0"/>
              <a:t>, </a:t>
            </a:r>
            <a:r>
              <a:rPr lang="en-US" dirty="0" smtClean="0"/>
              <a:t>including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C</a:t>
            </a:r>
            <a:r>
              <a:rPr lang="tr-TR" dirty="0" smtClean="0"/>
              <a:t>-</a:t>
            </a:r>
            <a:r>
              <a:rPr lang="tr-TR" dirty="0" err="1" smtClean="0"/>
              <a:t>based</a:t>
            </a:r>
            <a:r>
              <a:rPr lang="tr-TR" dirty="0" smtClean="0"/>
              <a:t> </a:t>
            </a:r>
            <a:r>
              <a:rPr lang="tr-TR" dirty="0" err="1" smtClean="0"/>
              <a:t>ones</a:t>
            </a:r>
            <a:r>
              <a:rPr lang="en-US" dirty="0" smtClean="0"/>
              <a:t> do not allow subprogram nesting</a:t>
            </a:r>
          </a:p>
          <a:p>
            <a:r>
              <a:rPr lang="tr-TR" dirty="0" smtClean="0"/>
              <a:t>S</a:t>
            </a:r>
            <a:r>
              <a:rPr lang="en-US" dirty="0" err="1" smtClean="0"/>
              <a:t>ome</a:t>
            </a:r>
            <a:r>
              <a:rPr lang="en-US" dirty="0" smtClean="0"/>
              <a:t> new languages  JavaScript,</a:t>
            </a:r>
          </a:p>
          <a:p>
            <a:r>
              <a:rPr lang="en-US" dirty="0" smtClean="0"/>
              <a:t>Python, Ruby, </a:t>
            </a:r>
            <a:r>
              <a:rPr lang="en-US" dirty="0" err="1" smtClean="0"/>
              <a:t>Lua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m</a:t>
            </a:r>
            <a:r>
              <a:rPr lang="en-US" dirty="0" err="1" smtClean="0"/>
              <a:t>ost</a:t>
            </a:r>
            <a:r>
              <a:rPr lang="en-US" dirty="0" smtClean="0"/>
              <a:t> functional programming languages allow</a:t>
            </a:r>
            <a:r>
              <a:rPr lang="tr-TR" dirty="0" smtClean="0"/>
              <a:t> </a:t>
            </a:r>
            <a:r>
              <a:rPr lang="tr-TR" dirty="0" err="1" smtClean="0"/>
              <a:t>subprograms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be </a:t>
            </a:r>
            <a:r>
              <a:rPr lang="tr-TR" dirty="0" err="1" smtClean="0"/>
              <a:t>nested</a:t>
            </a:r>
            <a:r>
              <a:rPr lang="tr-TR" dirty="0" smtClean="0"/>
              <a:t>.</a:t>
            </a: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Fundamentals of Subprograms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err="1" smtClean="0"/>
              <a:t>Collections</a:t>
            </a:r>
            <a:r>
              <a:rPr lang="tr-TR" dirty="0" smtClean="0"/>
              <a:t> of </a:t>
            </a:r>
            <a:r>
              <a:rPr lang="tr-TR" dirty="0" err="1" smtClean="0"/>
              <a:t>statements</a:t>
            </a:r>
            <a:endParaRPr lang="tr-TR" dirty="0" smtClean="0"/>
          </a:p>
          <a:p>
            <a:pPr eaLnBrk="1" hangingPunct="1"/>
            <a:r>
              <a:rPr lang="tr-TR" dirty="0" err="1" smtClean="0"/>
              <a:t>Could</a:t>
            </a:r>
            <a:r>
              <a:rPr lang="tr-TR" dirty="0" smtClean="0"/>
              <a:t> </a:t>
            </a:r>
            <a:r>
              <a:rPr lang="en-US" dirty="0" smtClean="0"/>
              <a:t>be performed multiple times</a:t>
            </a:r>
            <a:endParaRPr lang="tr-TR" dirty="0" smtClean="0"/>
          </a:p>
          <a:p>
            <a:pPr eaLnBrk="1" hangingPunct="1"/>
            <a:r>
              <a:rPr lang="tr-TR" dirty="0" err="1" smtClean="0"/>
              <a:t>Reusable</a:t>
            </a:r>
            <a:endParaRPr lang="tr-TR" dirty="0" smtClean="0"/>
          </a:p>
          <a:p>
            <a:pPr eaLnBrk="1" hangingPunct="1"/>
            <a:r>
              <a:rPr lang="tr-TR" dirty="0" smtClean="0"/>
              <a:t>R</a:t>
            </a:r>
            <a:r>
              <a:rPr lang="en-US" dirty="0" err="1" smtClean="0"/>
              <a:t>euse</a:t>
            </a:r>
            <a:r>
              <a:rPr lang="en-US" dirty="0" smtClean="0"/>
              <a:t> is also an abstraction</a:t>
            </a:r>
            <a:endParaRPr lang="tr-TR" dirty="0" smtClean="0"/>
          </a:p>
          <a:p>
            <a:pPr eaLnBrk="1" hangingPunct="1"/>
            <a:r>
              <a:rPr lang="tr-TR" dirty="0" err="1" smtClean="0"/>
              <a:t>Saving</a:t>
            </a:r>
            <a:r>
              <a:rPr lang="tr-TR" dirty="0" smtClean="0"/>
              <a:t> m</a:t>
            </a:r>
            <a:r>
              <a:rPr lang="en-US" dirty="0" err="1" smtClean="0"/>
              <a:t>emory</a:t>
            </a:r>
            <a:r>
              <a:rPr lang="en-US" dirty="0" smtClean="0"/>
              <a:t> space and coding time</a:t>
            </a:r>
            <a:endParaRPr lang="tr-TR" dirty="0" smtClean="0"/>
          </a:p>
          <a:p>
            <a:r>
              <a:rPr lang="tr-TR" dirty="0" smtClean="0"/>
              <a:t>E</a:t>
            </a:r>
            <a:r>
              <a:rPr lang="en-US" dirty="0" err="1" smtClean="0"/>
              <a:t>mphasizing</a:t>
            </a:r>
            <a:r>
              <a:rPr lang="en-US" dirty="0" smtClean="0"/>
              <a:t> its logical structure while hiding the</a:t>
            </a:r>
            <a:r>
              <a:rPr lang="tr-TR" dirty="0" smtClean="0"/>
              <a:t> </a:t>
            </a:r>
            <a:r>
              <a:rPr lang="tr-TR" dirty="0" err="1" smtClean="0"/>
              <a:t>low</a:t>
            </a:r>
            <a:r>
              <a:rPr lang="tr-TR" dirty="0" smtClean="0"/>
              <a:t>-</a:t>
            </a:r>
            <a:r>
              <a:rPr lang="tr-TR" dirty="0" err="1" smtClean="0"/>
              <a:t>level</a:t>
            </a:r>
            <a:r>
              <a:rPr lang="tr-TR" dirty="0" smtClean="0"/>
              <a:t> </a:t>
            </a:r>
            <a:r>
              <a:rPr lang="tr-TR" dirty="0" err="1" smtClean="0"/>
              <a:t>details</a:t>
            </a:r>
            <a:endParaRPr lang="tr-TR" dirty="0" smtClean="0"/>
          </a:p>
          <a:p>
            <a:pPr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Semantic Models of Parameter Passing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 mode</a:t>
            </a:r>
            <a:r>
              <a:rPr lang="tr-TR" dirty="0" smtClean="0"/>
              <a:t>;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parameter</a:t>
            </a:r>
            <a:r>
              <a:rPr lang="tr-TR" dirty="0" smtClean="0"/>
              <a:t> is </a:t>
            </a:r>
            <a:r>
              <a:rPr lang="tr-TR" dirty="0" err="1" smtClean="0"/>
              <a:t>transfered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the subprogram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it is not to be changed by the subprogram</a:t>
            </a:r>
          </a:p>
          <a:p>
            <a:r>
              <a:rPr lang="en-US" dirty="0" smtClean="0"/>
              <a:t>Out mode</a:t>
            </a:r>
            <a:r>
              <a:rPr lang="tr-TR" dirty="0" smtClean="0"/>
              <a:t>; </a:t>
            </a:r>
            <a:r>
              <a:rPr lang="tr-TR" dirty="0" err="1" smtClean="0"/>
              <a:t>there</a:t>
            </a:r>
            <a:r>
              <a:rPr lang="tr-TR" dirty="0" smtClean="0"/>
              <a:t> is no </a:t>
            </a:r>
            <a:r>
              <a:rPr lang="en-US" dirty="0" smtClean="0"/>
              <a:t>initial value for </a:t>
            </a:r>
            <a:r>
              <a:rPr lang="en-US" dirty="0" err="1" smtClean="0"/>
              <a:t>th</a:t>
            </a:r>
            <a:r>
              <a:rPr lang="tr-TR" dirty="0" smtClean="0"/>
              <a:t>e </a:t>
            </a:r>
            <a:r>
              <a:rPr lang="tr-TR" dirty="0" err="1" smtClean="0"/>
              <a:t>parameter</a:t>
            </a:r>
            <a:r>
              <a:rPr lang="tr-TR" dirty="0" smtClean="0"/>
              <a:t> </a:t>
            </a:r>
            <a:r>
              <a:rPr lang="en-US" dirty="0" smtClean="0"/>
              <a:t>and its computed value must be returned to the caller</a:t>
            </a:r>
          </a:p>
          <a:p>
            <a:r>
              <a:rPr lang="en-US" dirty="0" err="1" smtClean="0"/>
              <a:t>Inout</a:t>
            </a:r>
            <a:r>
              <a:rPr lang="en-US" dirty="0" smtClean="0"/>
              <a:t> mode</a:t>
            </a:r>
            <a:r>
              <a:rPr lang="tr-TR" dirty="0" smtClean="0"/>
              <a:t>; </a:t>
            </a:r>
            <a:r>
              <a:rPr lang="en-US" dirty="0" smtClean="0"/>
              <a:t>the subprogram needs the given value of the </a:t>
            </a:r>
            <a:r>
              <a:rPr lang="tr-TR" dirty="0" err="1" smtClean="0"/>
              <a:t>parameter</a:t>
            </a:r>
            <a:r>
              <a:rPr lang="tr-TR" dirty="0" smtClean="0"/>
              <a:t> </a:t>
            </a:r>
            <a:r>
              <a:rPr lang="en-US" dirty="0" smtClean="0"/>
              <a:t>and must</a:t>
            </a:r>
            <a:r>
              <a:rPr lang="tr-TR" dirty="0" smtClean="0"/>
              <a:t> </a:t>
            </a:r>
            <a:r>
              <a:rPr lang="tr-TR" dirty="0" err="1" smtClean="0"/>
              <a:t>return</a:t>
            </a:r>
            <a:r>
              <a:rPr lang="tr-TR" dirty="0" smtClean="0"/>
              <a:t> </a:t>
            </a:r>
            <a:r>
              <a:rPr lang="tr-TR" dirty="0" err="1" smtClean="0"/>
              <a:t>its</a:t>
            </a:r>
            <a:r>
              <a:rPr lang="tr-TR" dirty="0" smtClean="0"/>
              <a:t>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Models of Parameter Passing</a:t>
            </a:r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447800"/>
            <a:ext cx="7353300" cy="458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Conceptual Models of Transfer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two conceptual models of how data transfers take place in</a:t>
            </a:r>
            <a:r>
              <a:rPr lang="tr-TR" dirty="0" smtClean="0"/>
              <a:t> </a:t>
            </a:r>
            <a:r>
              <a:rPr lang="tr-TR" dirty="0" err="1" smtClean="0"/>
              <a:t>parameter</a:t>
            </a:r>
            <a:r>
              <a:rPr lang="tr-TR" dirty="0" smtClean="0"/>
              <a:t> </a:t>
            </a:r>
            <a:r>
              <a:rPr lang="tr-TR" dirty="0" err="1" smtClean="0"/>
              <a:t>transmission</a:t>
            </a:r>
            <a:r>
              <a:rPr lang="tr-TR" dirty="0" smtClean="0"/>
              <a:t>;</a:t>
            </a:r>
          </a:p>
          <a:p>
            <a:pPr lvl="1" eaLnBrk="1" hangingPunct="1"/>
            <a:r>
              <a:rPr lang="tr-TR" sz="2000" dirty="0" smtClean="0"/>
              <a:t>A</a:t>
            </a:r>
            <a:r>
              <a:rPr lang="en-US" sz="2000" dirty="0" smtClean="0"/>
              <a:t>n actual value is copied (to the caller, to the</a:t>
            </a:r>
            <a:r>
              <a:rPr lang="tr-TR" sz="2000" dirty="0" smtClean="0"/>
              <a:t> </a:t>
            </a:r>
            <a:r>
              <a:rPr lang="tr-TR" sz="2000" dirty="0" err="1" smtClean="0"/>
              <a:t>called</a:t>
            </a:r>
            <a:r>
              <a:rPr lang="tr-TR" sz="2000" dirty="0" smtClean="0"/>
              <a:t>, </a:t>
            </a:r>
            <a:r>
              <a:rPr lang="tr-TR" sz="2000" dirty="0" err="1" smtClean="0"/>
              <a:t>or</a:t>
            </a:r>
            <a:r>
              <a:rPr lang="tr-TR" sz="2000" dirty="0" smtClean="0"/>
              <a:t> </a:t>
            </a:r>
            <a:r>
              <a:rPr lang="tr-TR" sz="2000" dirty="0" err="1" smtClean="0"/>
              <a:t>both</a:t>
            </a:r>
            <a:r>
              <a:rPr lang="tr-TR" sz="2000" dirty="0" smtClean="0"/>
              <a:t> </a:t>
            </a:r>
            <a:r>
              <a:rPr lang="tr-TR" sz="2000" dirty="0" err="1" smtClean="0"/>
              <a:t>ways</a:t>
            </a:r>
            <a:r>
              <a:rPr lang="tr-TR" sz="2000" dirty="0" smtClean="0"/>
              <a:t>)</a:t>
            </a:r>
            <a:endParaRPr lang="en-US" sz="2000" dirty="0" smtClean="0"/>
          </a:p>
          <a:p>
            <a:pPr lvl="1" eaLnBrk="1" hangingPunct="1"/>
            <a:r>
              <a:rPr lang="tr-TR" sz="2000" dirty="0" smtClean="0"/>
              <a:t>A</a:t>
            </a:r>
            <a:r>
              <a:rPr lang="en-US" sz="2000" dirty="0" smtClean="0"/>
              <a:t>n access path </a:t>
            </a:r>
            <a:r>
              <a:rPr lang="tr-TR" sz="2000" dirty="0" smtClean="0"/>
              <a:t>(</a:t>
            </a:r>
            <a:r>
              <a:rPr lang="en-US" sz="2000" dirty="0" smtClean="0"/>
              <a:t>a simple pointer or reference</a:t>
            </a:r>
            <a:r>
              <a:rPr lang="tr-TR" sz="2000" dirty="0" smtClean="0"/>
              <a:t>) </a:t>
            </a:r>
            <a:r>
              <a:rPr lang="en-US" sz="2000" dirty="0" smtClean="0"/>
              <a:t>is transmitted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Pass-by-Value (In Mode)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sz="2400" smtClean="0"/>
              <a:t>The value of the actual parameter is used to initialize the corresponding formal parameter</a:t>
            </a:r>
          </a:p>
          <a:p>
            <a:pPr lvl="1" eaLnBrk="1" hangingPunct="1"/>
            <a:r>
              <a:rPr lang="en-US" sz="2000" smtClean="0"/>
              <a:t>Normally implemented by copying</a:t>
            </a:r>
          </a:p>
          <a:p>
            <a:pPr lvl="1" eaLnBrk="1" hangingPunct="1"/>
            <a:r>
              <a:rPr lang="en-US" sz="2000" smtClean="0"/>
              <a:t>Can be implemented by transmitting an access path but not recommended (enforcing write protection is not easy)</a:t>
            </a:r>
          </a:p>
          <a:p>
            <a:pPr lvl="1" eaLnBrk="1" hangingPunct="1"/>
            <a:r>
              <a:rPr lang="en-US" sz="2000" i="1" smtClean="0"/>
              <a:t>Disadvantages</a:t>
            </a:r>
            <a:r>
              <a:rPr lang="en-US" sz="2000" smtClean="0"/>
              <a:t> (if by physical move): additional storage is required (stored twice) and the actual move can be costly (for large parameters)</a:t>
            </a:r>
          </a:p>
          <a:p>
            <a:pPr lvl="1" eaLnBrk="1" hangingPunct="1"/>
            <a:r>
              <a:rPr lang="en-US" sz="2000" i="1" smtClean="0"/>
              <a:t>Disadvantages</a:t>
            </a:r>
            <a:r>
              <a:rPr lang="en-US" sz="2000" smtClean="0"/>
              <a:t> (if by access path method): must write-protect in the called subprogram and accesses cost more (indirect addressing)</a:t>
            </a:r>
          </a:p>
          <a:p>
            <a:pPr lvl="1" eaLnBrk="1" hangingPunct="1"/>
            <a:endParaRPr lang="en-US" sz="200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Pass-by-Result (Out Mode)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53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When a parameter is passed by result, no value is transmitted to the subprogram; the corresponding formal parameter acts as a local variable; its value is transmitted to caller’s actual parameter when control is returned to the caller, by physical move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Require extra storage location and copy operation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Potential problems: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sub(p1, p1); </a:t>
            </a:r>
            <a:r>
              <a:rPr lang="en-US" smtClean="0"/>
              <a:t>whichever formal parameter is copied back will represent the current value of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p1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sub(list[sub], sub); </a:t>
            </a:r>
            <a:r>
              <a:rPr lang="en-US" smtClean="0">
                <a:cs typeface="Courier New" pitchFamily="49" charset="0"/>
              </a:rPr>
              <a:t>Compute address of list[sub] at the beginning of the subprogram or end?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Pass-by-Value-Result (inout Mode)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 combination of pass-by-value and pass-by-result</a:t>
            </a:r>
          </a:p>
          <a:p>
            <a:pPr eaLnBrk="1" hangingPunct="1"/>
            <a:r>
              <a:rPr lang="en-US" sz="3200" smtClean="0"/>
              <a:t>Sometimes called pass-by-copy</a:t>
            </a:r>
          </a:p>
          <a:p>
            <a:pPr eaLnBrk="1" hangingPunct="1"/>
            <a:r>
              <a:rPr lang="en-US" sz="3200" smtClean="0"/>
              <a:t>Formal parameters have local storage</a:t>
            </a:r>
          </a:p>
          <a:p>
            <a:pPr eaLnBrk="1" hangingPunct="1"/>
            <a:r>
              <a:rPr lang="en-US" sz="3200" smtClean="0"/>
              <a:t>Disadvantages:</a:t>
            </a:r>
          </a:p>
          <a:p>
            <a:pPr lvl="1" eaLnBrk="1" hangingPunct="1"/>
            <a:r>
              <a:rPr lang="en-US" sz="2800" smtClean="0"/>
              <a:t>Those of pass-by-result</a:t>
            </a:r>
          </a:p>
          <a:p>
            <a:pPr lvl="1" eaLnBrk="1" hangingPunct="1"/>
            <a:r>
              <a:rPr lang="en-US" sz="2800" smtClean="0"/>
              <a:t>Those of pass-by-value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Pass-by-Reference (Inout Mode)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Pass an access path</a:t>
            </a:r>
          </a:p>
          <a:p>
            <a:pPr eaLnBrk="1" hangingPunct="1"/>
            <a:r>
              <a:rPr lang="en-US" smtClean="0"/>
              <a:t>Also called pass-by-sharing</a:t>
            </a:r>
          </a:p>
          <a:p>
            <a:pPr eaLnBrk="1" hangingPunct="1"/>
            <a:r>
              <a:rPr lang="en-US" smtClean="0"/>
              <a:t>Advantage: Passing process is efficient (no copying and no duplicated storage)</a:t>
            </a:r>
          </a:p>
          <a:p>
            <a:pPr eaLnBrk="1" hangingPunct="1"/>
            <a:r>
              <a:rPr lang="en-US" smtClean="0"/>
              <a:t>Disadvantages</a:t>
            </a:r>
          </a:p>
          <a:p>
            <a:pPr lvl="1" eaLnBrk="1" hangingPunct="1"/>
            <a:r>
              <a:rPr lang="en-US" smtClean="0"/>
              <a:t>Slower accesses (compared to pass-by-value) to formal parameters</a:t>
            </a:r>
          </a:p>
          <a:p>
            <a:pPr lvl="1" eaLnBrk="1" hangingPunct="1"/>
            <a:r>
              <a:rPr lang="en-US" smtClean="0"/>
              <a:t>Potentials for unwanted side effects (collisions)</a:t>
            </a:r>
          </a:p>
          <a:p>
            <a:pPr lvl="1" eaLnBrk="1" hangingPunct="1"/>
            <a:r>
              <a:rPr lang="en-US" smtClean="0"/>
              <a:t>Unwanted aliases (access broadened)</a:t>
            </a:r>
          </a:p>
          <a:p>
            <a:pPr lvl="1" eaLnBrk="1" hangingPunct="1"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fun(total, total);  fun(list[i], list[j];  fun(list[i], i);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8153400" cy="533400"/>
          </a:xfrm>
        </p:spPr>
        <p:txBody>
          <a:bodyPr/>
          <a:lstStyle/>
          <a:p>
            <a:r>
              <a:rPr lang="en-US" dirty="0" smtClean="0"/>
              <a:t>Arrays as Parameters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04800" y="533400"/>
            <a:ext cx="8610600" cy="6324600"/>
          </a:xfrm>
        </p:spPr>
        <p:txBody>
          <a:bodyPr/>
          <a:lstStyle/>
          <a:p>
            <a:pPr>
              <a:buNone/>
            </a:pPr>
            <a:r>
              <a:rPr lang="tr-TR" sz="2400" dirty="0" smtClean="0"/>
              <a:t>#</a:t>
            </a:r>
            <a:r>
              <a:rPr lang="tr-TR" sz="2400" dirty="0" err="1" smtClean="0"/>
              <a:t>include</a:t>
            </a:r>
            <a:r>
              <a:rPr lang="tr-TR" sz="2400" dirty="0" smtClean="0"/>
              <a:t> &lt;</a:t>
            </a:r>
            <a:r>
              <a:rPr lang="tr-TR" sz="2400" dirty="0" err="1" smtClean="0"/>
              <a:t>iostream</a:t>
            </a:r>
            <a:r>
              <a:rPr lang="tr-TR" sz="2400" dirty="0" smtClean="0"/>
              <a:t>&gt;</a:t>
            </a:r>
          </a:p>
          <a:p>
            <a:pPr>
              <a:buNone/>
            </a:pPr>
            <a:r>
              <a:rPr lang="tr-TR" sz="2400" dirty="0" err="1" smtClean="0"/>
              <a:t>int</a:t>
            </a:r>
            <a:r>
              <a:rPr lang="tr-TR" sz="2400" dirty="0" smtClean="0"/>
              <a:t> * fun1(</a:t>
            </a:r>
            <a:r>
              <a:rPr lang="tr-TR" sz="2400" dirty="0" err="1" smtClean="0"/>
              <a:t>int</a:t>
            </a:r>
            <a:r>
              <a:rPr lang="tr-TR" sz="2400" dirty="0" smtClean="0"/>
              <a:t> * ); /* </a:t>
            </a:r>
            <a:r>
              <a:rPr lang="tr-TR" sz="2400" dirty="0" err="1" smtClean="0"/>
              <a:t>prototype</a:t>
            </a:r>
            <a:r>
              <a:rPr lang="tr-TR" sz="2400" dirty="0" smtClean="0"/>
              <a:t> */</a:t>
            </a:r>
          </a:p>
          <a:p>
            <a:pPr>
              <a:buNone/>
            </a:pPr>
            <a:r>
              <a:rPr lang="tr-TR" sz="2400" dirty="0" err="1" smtClean="0"/>
              <a:t>using</a:t>
            </a:r>
            <a:r>
              <a:rPr lang="tr-TR" sz="2400" dirty="0" smtClean="0"/>
              <a:t> </a:t>
            </a:r>
            <a:r>
              <a:rPr lang="tr-TR" sz="2400" dirty="0" err="1" smtClean="0"/>
              <a:t>namespace</a:t>
            </a:r>
            <a:r>
              <a:rPr lang="tr-TR" sz="2400" dirty="0" smtClean="0"/>
              <a:t> </a:t>
            </a:r>
            <a:r>
              <a:rPr lang="tr-TR" sz="2400" dirty="0" err="1" smtClean="0"/>
              <a:t>std</a:t>
            </a:r>
            <a:r>
              <a:rPr lang="tr-TR" sz="2400" dirty="0" smtClean="0"/>
              <a:t>;</a:t>
            </a:r>
          </a:p>
          <a:p>
            <a:pPr>
              <a:buNone/>
            </a:pPr>
            <a:r>
              <a:rPr lang="tr-TR" sz="2400" dirty="0" err="1" smtClean="0"/>
              <a:t>int</a:t>
            </a:r>
            <a:r>
              <a:rPr lang="tr-TR" sz="2400" dirty="0" smtClean="0"/>
              <a:t> </a:t>
            </a:r>
            <a:r>
              <a:rPr lang="tr-TR" sz="2400" dirty="0" err="1" smtClean="0"/>
              <a:t>main</a:t>
            </a:r>
            <a:r>
              <a:rPr lang="tr-TR" sz="2400" dirty="0" smtClean="0"/>
              <a:t> ()</a:t>
            </a:r>
          </a:p>
          <a:p>
            <a:pPr>
              <a:buNone/>
            </a:pPr>
            <a:r>
              <a:rPr lang="tr-TR" sz="2400" dirty="0" smtClean="0"/>
              <a:t>{   </a:t>
            </a:r>
            <a:r>
              <a:rPr lang="tr-TR" sz="2400" dirty="0" err="1" smtClean="0"/>
              <a:t>int</a:t>
            </a:r>
            <a:r>
              <a:rPr lang="tr-TR" sz="2400" dirty="0" smtClean="0"/>
              <a:t> </a:t>
            </a:r>
            <a:r>
              <a:rPr lang="tr-TR" sz="2400" dirty="0" smtClean="0">
                <a:solidFill>
                  <a:srgbClr val="FF0000"/>
                </a:solidFill>
              </a:rPr>
              <a:t>a [5] = {1,2,3,4,5};     </a:t>
            </a:r>
            <a:r>
              <a:rPr lang="tr-TR" sz="2400" dirty="0" err="1" smtClean="0">
                <a:solidFill>
                  <a:srgbClr val="FF0000"/>
                </a:solidFill>
              </a:rPr>
              <a:t>int</a:t>
            </a:r>
            <a:r>
              <a:rPr lang="tr-TR" sz="2400" dirty="0" smtClean="0">
                <a:solidFill>
                  <a:srgbClr val="FF0000"/>
                </a:solidFill>
              </a:rPr>
              <a:t> *</a:t>
            </a:r>
            <a:r>
              <a:rPr lang="tr-TR" sz="2400" dirty="0" err="1" smtClean="0">
                <a:solidFill>
                  <a:srgbClr val="FF0000"/>
                </a:solidFill>
              </a:rPr>
              <a:t>ptr</a:t>
            </a:r>
            <a:r>
              <a:rPr lang="tr-TR" sz="2400" dirty="0" smtClean="0">
                <a:solidFill>
                  <a:srgbClr val="FF0000"/>
                </a:solidFill>
              </a:rPr>
              <a:t>;     </a:t>
            </a:r>
            <a:r>
              <a:rPr lang="tr-TR" sz="2400" dirty="0" err="1" smtClean="0">
                <a:solidFill>
                  <a:srgbClr val="FF0000"/>
                </a:solidFill>
              </a:rPr>
              <a:t>ptr</a:t>
            </a:r>
            <a:r>
              <a:rPr lang="tr-TR" sz="2400" dirty="0" smtClean="0">
                <a:solidFill>
                  <a:srgbClr val="FF0000"/>
                </a:solidFill>
              </a:rPr>
              <a:t>  = a;</a:t>
            </a:r>
          </a:p>
          <a:p>
            <a:pPr>
              <a:buNone/>
            </a:pPr>
            <a:r>
              <a:rPr lang="tr-TR" sz="2400" dirty="0" err="1" smtClean="0"/>
              <a:t>cout</a:t>
            </a:r>
            <a:r>
              <a:rPr lang="tr-TR" sz="2400" dirty="0" smtClean="0"/>
              <a:t>&lt;&lt;“</a:t>
            </a:r>
            <a:r>
              <a:rPr lang="tr-TR" sz="2400" dirty="0" err="1" smtClean="0"/>
              <a:t>main</a:t>
            </a:r>
            <a:r>
              <a:rPr lang="tr-TR" sz="2400" dirty="0" smtClean="0"/>
              <a:t> </a:t>
            </a:r>
            <a:r>
              <a:rPr lang="tr-TR" sz="2400" dirty="0" err="1" smtClean="0"/>
              <a:t>prg</a:t>
            </a:r>
            <a:r>
              <a:rPr lang="tr-TR" sz="2400" dirty="0" smtClean="0"/>
              <a:t> </a:t>
            </a:r>
            <a:r>
              <a:rPr lang="tr-TR" sz="2400" dirty="0" err="1" smtClean="0"/>
              <a:t>array</a:t>
            </a:r>
            <a:r>
              <a:rPr lang="tr-TR" sz="2400" dirty="0" smtClean="0"/>
              <a:t> a </a:t>
            </a:r>
            <a:r>
              <a:rPr lang="tr-TR" sz="2400" dirty="0" err="1" smtClean="0"/>
              <a:t>ptr</a:t>
            </a:r>
            <a:r>
              <a:rPr lang="tr-TR" sz="2400" dirty="0" smtClean="0"/>
              <a:t>="&lt;&lt;</a:t>
            </a:r>
            <a:r>
              <a:rPr lang="tr-TR" sz="2400" dirty="0" err="1" smtClean="0"/>
              <a:t>ptr</a:t>
            </a:r>
            <a:r>
              <a:rPr lang="tr-TR" sz="2400" dirty="0" smtClean="0"/>
              <a:t>&lt;&lt;" *</a:t>
            </a:r>
            <a:r>
              <a:rPr lang="tr-TR" sz="2400" dirty="0" err="1" smtClean="0"/>
              <a:t>ptr</a:t>
            </a:r>
            <a:r>
              <a:rPr lang="tr-TR" sz="2400" dirty="0" smtClean="0"/>
              <a:t>="&lt;&lt; *</a:t>
            </a:r>
            <a:r>
              <a:rPr lang="tr-TR" sz="2400" dirty="0" err="1" smtClean="0"/>
              <a:t>ptr</a:t>
            </a:r>
            <a:r>
              <a:rPr lang="tr-TR" sz="2400" dirty="0" smtClean="0"/>
              <a:t>;</a:t>
            </a:r>
          </a:p>
          <a:p>
            <a:pPr>
              <a:buNone/>
            </a:pPr>
            <a:r>
              <a:rPr lang="tr-TR" sz="2400" dirty="0" err="1" smtClean="0"/>
              <a:t>cout</a:t>
            </a:r>
            <a:r>
              <a:rPr lang="tr-TR" sz="2400" dirty="0" smtClean="0"/>
              <a:t>&lt;&lt;"\n </a:t>
            </a:r>
            <a:r>
              <a:rPr lang="tr-TR" sz="2400" dirty="0" err="1" smtClean="0"/>
              <a:t>function</a:t>
            </a:r>
            <a:r>
              <a:rPr lang="tr-TR" sz="2400" dirty="0" smtClean="0"/>
              <a:t> </a:t>
            </a:r>
            <a:r>
              <a:rPr lang="tr-TR" sz="2400" dirty="0" err="1" smtClean="0"/>
              <a:t>result</a:t>
            </a:r>
            <a:r>
              <a:rPr lang="tr-TR" sz="2400" dirty="0" smtClean="0"/>
              <a:t> : " &lt;&lt;fun1(</a:t>
            </a:r>
            <a:r>
              <a:rPr lang="tr-TR" sz="2400" dirty="0" err="1" smtClean="0"/>
              <a:t>ptr</a:t>
            </a:r>
            <a:r>
              <a:rPr lang="tr-TR" sz="2400" dirty="0" smtClean="0"/>
              <a:t>)&lt;&lt;"\n";</a:t>
            </a:r>
          </a:p>
          <a:p>
            <a:pPr>
              <a:buNone/>
            </a:pPr>
            <a:r>
              <a:rPr lang="tr-TR" sz="2400" dirty="0" err="1" smtClean="0"/>
              <a:t>system</a:t>
            </a:r>
            <a:r>
              <a:rPr lang="tr-TR" sz="2400" dirty="0" smtClean="0"/>
              <a:t>("</a:t>
            </a:r>
            <a:r>
              <a:rPr lang="tr-TR" sz="2400" dirty="0" err="1" smtClean="0"/>
              <a:t>pause</a:t>
            </a:r>
            <a:r>
              <a:rPr lang="tr-TR" sz="2400" dirty="0" smtClean="0"/>
              <a:t>"); }</a:t>
            </a:r>
          </a:p>
          <a:p>
            <a:pPr>
              <a:buNone/>
            </a:pPr>
            <a:r>
              <a:rPr lang="tr-TR" sz="2400" dirty="0" err="1" smtClean="0"/>
              <a:t>int</a:t>
            </a:r>
            <a:r>
              <a:rPr lang="tr-TR" sz="2400" dirty="0" smtClean="0"/>
              <a:t> * fun1(</a:t>
            </a:r>
            <a:r>
              <a:rPr lang="tr-TR" sz="2400" dirty="0" err="1" smtClean="0">
                <a:solidFill>
                  <a:srgbClr val="FF0000"/>
                </a:solidFill>
              </a:rPr>
              <a:t>int</a:t>
            </a:r>
            <a:r>
              <a:rPr lang="tr-TR" sz="2400" dirty="0" smtClean="0">
                <a:solidFill>
                  <a:srgbClr val="FF0000"/>
                </a:solidFill>
              </a:rPr>
              <a:t> * p) { </a:t>
            </a:r>
            <a:r>
              <a:rPr lang="tr-TR" sz="2400" dirty="0" err="1" smtClean="0">
                <a:solidFill>
                  <a:srgbClr val="FF0000"/>
                </a:solidFill>
              </a:rPr>
              <a:t>int</a:t>
            </a:r>
            <a:r>
              <a:rPr lang="tr-TR" sz="2400" dirty="0" smtClean="0">
                <a:solidFill>
                  <a:srgbClr val="FF0000"/>
                </a:solidFill>
              </a:rPr>
              <a:t> a [5], *</a:t>
            </a:r>
            <a:r>
              <a:rPr lang="tr-TR" sz="2400" dirty="0" err="1" smtClean="0">
                <a:solidFill>
                  <a:srgbClr val="FF0000"/>
                </a:solidFill>
              </a:rPr>
              <a:t>ptr</a:t>
            </a:r>
            <a:r>
              <a:rPr lang="tr-TR" sz="2400" dirty="0" smtClean="0">
                <a:solidFill>
                  <a:srgbClr val="FF0000"/>
                </a:solidFill>
              </a:rPr>
              <a:t>; 	</a:t>
            </a:r>
            <a:r>
              <a:rPr lang="tr-TR" sz="2400" dirty="0" err="1" smtClean="0">
                <a:solidFill>
                  <a:srgbClr val="FF0000"/>
                </a:solidFill>
              </a:rPr>
              <a:t>ptr</a:t>
            </a:r>
            <a:r>
              <a:rPr lang="tr-TR" sz="2400" dirty="0" smtClean="0">
                <a:solidFill>
                  <a:srgbClr val="FF0000"/>
                </a:solidFill>
              </a:rPr>
              <a:t>=a;</a:t>
            </a:r>
          </a:p>
          <a:p>
            <a:pPr>
              <a:buNone/>
            </a:pPr>
            <a:r>
              <a:rPr lang="tr-TR" sz="2400" dirty="0" err="1" smtClean="0"/>
              <a:t>cout</a:t>
            </a:r>
            <a:r>
              <a:rPr lang="tr-TR" sz="2400" dirty="0" smtClean="0"/>
              <a:t>&lt;&lt;"\nfun1 </a:t>
            </a:r>
            <a:r>
              <a:rPr lang="tr-TR" sz="2400" dirty="0" err="1" smtClean="0"/>
              <a:t>parameter</a:t>
            </a:r>
            <a:r>
              <a:rPr lang="tr-TR" sz="2400" dirty="0" smtClean="0"/>
              <a:t> p="&lt;&lt;p&lt;&lt;“</a:t>
            </a:r>
            <a:r>
              <a:rPr lang="tr-TR" sz="2400" dirty="0" err="1" smtClean="0"/>
              <a:t>array</a:t>
            </a:r>
            <a:r>
              <a:rPr lang="tr-TR" sz="2400" dirty="0" smtClean="0"/>
              <a:t> a </a:t>
            </a:r>
            <a:r>
              <a:rPr lang="tr-TR" sz="2400" dirty="0" err="1" smtClean="0"/>
              <a:t>ptr</a:t>
            </a:r>
            <a:r>
              <a:rPr lang="tr-TR" sz="2400" dirty="0" smtClean="0"/>
              <a:t>="&lt;&lt; </a:t>
            </a:r>
            <a:r>
              <a:rPr lang="tr-TR" sz="2400" dirty="0" err="1" smtClean="0"/>
              <a:t>ptr</a:t>
            </a:r>
            <a:r>
              <a:rPr lang="tr-TR" sz="2400" dirty="0" smtClean="0"/>
              <a:t>;</a:t>
            </a:r>
          </a:p>
          <a:p>
            <a:pPr>
              <a:buNone/>
            </a:pPr>
            <a:r>
              <a:rPr lang="tr-TR" sz="2400" dirty="0" err="1" smtClean="0"/>
              <a:t>for</a:t>
            </a:r>
            <a:r>
              <a:rPr lang="tr-TR" sz="2400" dirty="0" smtClean="0"/>
              <a:t> (</a:t>
            </a:r>
            <a:r>
              <a:rPr lang="tr-TR" sz="2400" dirty="0" err="1" smtClean="0"/>
              <a:t>int</a:t>
            </a:r>
            <a:r>
              <a:rPr lang="tr-TR" sz="2400" dirty="0" smtClean="0"/>
              <a:t> i=0;i&lt;5;i++)  {</a:t>
            </a:r>
            <a:r>
              <a:rPr lang="tr-TR" sz="2400" dirty="0" smtClean="0">
                <a:solidFill>
                  <a:srgbClr val="FF0000"/>
                </a:solidFill>
              </a:rPr>
              <a:t>  *</a:t>
            </a:r>
            <a:r>
              <a:rPr lang="tr-TR" sz="2400" dirty="0" err="1" smtClean="0">
                <a:solidFill>
                  <a:srgbClr val="FF0000"/>
                </a:solidFill>
              </a:rPr>
              <a:t>ptr</a:t>
            </a:r>
            <a:r>
              <a:rPr lang="tr-TR" sz="2400" dirty="0" smtClean="0">
                <a:solidFill>
                  <a:srgbClr val="FF0000"/>
                </a:solidFill>
              </a:rPr>
              <a:t> = *p+4; </a:t>
            </a:r>
          </a:p>
          <a:p>
            <a:pPr>
              <a:buNone/>
            </a:pPr>
            <a:r>
              <a:rPr lang="tr-TR" sz="2400" dirty="0" err="1" smtClean="0">
                <a:solidFill>
                  <a:srgbClr val="FF0000"/>
                </a:solidFill>
              </a:rPr>
              <a:t>cout</a:t>
            </a:r>
            <a:r>
              <a:rPr lang="tr-TR" sz="2400" dirty="0" smtClean="0">
                <a:solidFill>
                  <a:srgbClr val="FF0000"/>
                </a:solidFill>
              </a:rPr>
              <a:t>&lt;&lt;"\n*p=" &lt;&lt;*p&lt;&lt;“*</a:t>
            </a:r>
            <a:r>
              <a:rPr lang="tr-TR" sz="2400" dirty="0" err="1" smtClean="0">
                <a:solidFill>
                  <a:srgbClr val="FF0000"/>
                </a:solidFill>
              </a:rPr>
              <a:t>ptr</a:t>
            </a:r>
            <a:r>
              <a:rPr lang="tr-TR" sz="2400" dirty="0" smtClean="0">
                <a:solidFill>
                  <a:srgbClr val="FF0000"/>
                </a:solidFill>
              </a:rPr>
              <a:t>=“&lt;&lt;*</a:t>
            </a:r>
            <a:r>
              <a:rPr lang="tr-TR" sz="2400" dirty="0" err="1" smtClean="0">
                <a:solidFill>
                  <a:srgbClr val="FF0000"/>
                </a:solidFill>
              </a:rPr>
              <a:t>ptr</a:t>
            </a:r>
            <a:r>
              <a:rPr lang="tr-TR" sz="2400" dirty="0" smtClean="0">
                <a:solidFill>
                  <a:srgbClr val="FF0000"/>
                </a:solidFill>
              </a:rPr>
              <a:t>&lt;&lt;“a[i]=“&lt;&lt;a[i] ;</a:t>
            </a:r>
          </a:p>
          <a:p>
            <a:pPr>
              <a:buNone/>
            </a:pPr>
            <a:r>
              <a:rPr lang="tr-TR" sz="2400" dirty="0" err="1" smtClean="0">
                <a:solidFill>
                  <a:srgbClr val="FF0000"/>
                </a:solidFill>
              </a:rPr>
              <a:t>ptr</a:t>
            </a:r>
            <a:r>
              <a:rPr lang="tr-TR" sz="2400" dirty="0" smtClean="0">
                <a:solidFill>
                  <a:srgbClr val="FF0000"/>
                </a:solidFill>
              </a:rPr>
              <a:t>++;	 p++;}  	</a:t>
            </a:r>
            <a:r>
              <a:rPr lang="tr-TR" sz="2400" dirty="0" err="1" smtClean="0">
                <a:solidFill>
                  <a:srgbClr val="FF0000"/>
                </a:solidFill>
              </a:rPr>
              <a:t>return</a:t>
            </a:r>
            <a:r>
              <a:rPr lang="tr-TR" sz="2400" dirty="0" smtClean="0">
                <a:solidFill>
                  <a:srgbClr val="FF0000"/>
                </a:solidFill>
              </a:rPr>
              <a:t> </a:t>
            </a:r>
            <a:r>
              <a:rPr lang="tr-TR" sz="2400" dirty="0" err="1" smtClean="0">
                <a:solidFill>
                  <a:srgbClr val="FF0000"/>
                </a:solidFill>
              </a:rPr>
              <a:t>ptr</a:t>
            </a:r>
            <a:r>
              <a:rPr lang="tr-TR" sz="2400" dirty="0" smtClean="0">
                <a:solidFill>
                  <a:srgbClr val="FF0000"/>
                </a:solidFill>
              </a:rPr>
              <a:t>-5</a:t>
            </a:r>
            <a:r>
              <a:rPr lang="tr-TR" sz="2400" dirty="0" smtClean="0"/>
              <a:t>; }</a:t>
            </a:r>
            <a:endParaRPr lang="tr-TR" sz="2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Parameters</a:t>
            </a:r>
            <a:endParaRPr lang="tr-T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1721" y="1676400"/>
            <a:ext cx="87474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Multidimensional Arrays as Parameters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153400" cy="4572000"/>
          </a:xfrm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If a multidimensional array is passed to a subprogram and the subprogram is separately compiled, the compiler needs to know the declared size of that array to build the storage mapping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Fundamentals of Subprograms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None/>
            </a:pPr>
            <a:r>
              <a:rPr lang="tr-TR" dirty="0" smtClean="0"/>
              <a:t>General </a:t>
            </a:r>
            <a:r>
              <a:rPr lang="tr-TR" dirty="0" err="1" smtClean="0"/>
              <a:t>Subprogram</a:t>
            </a:r>
            <a:r>
              <a:rPr lang="tr-TR" dirty="0" smtClean="0"/>
              <a:t> </a:t>
            </a:r>
            <a:r>
              <a:rPr lang="tr-TR" dirty="0" err="1" smtClean="0"/>
              <a:t>Characteristics</a:t>
            </a:r>
            <a:endParaRPr lang="tr-TR" dirty="0" smtClean="0"/>
          </a:p>
          <a:p>
            <a:pPr algn="ctr" eaLnBrk="1" hangingPunct="1">
              <a:buNone/>
            </a:pPr>
            <a:endParaRPr lang="tr-TR" dirty="0" smtClean="0"/>
          </a:p>
          <a:p>
            <a:pPr eaLnBrk="1" hangingPunct="1"/>
            <a:r>
              <a:rPr lang="en-US" dirty="0" smtClean="0"/>
              <a:t>Each subprogram has a single entry point</a:t>
            </a:r>
          </a:p>
          <a:p>
            <a:pPr eaLnBrk="1" hangingPunct="1"/>
            <a:r>
              <a:rPr lang="en-US" dirty="0" smtClean="0"/>
              <a:t>The calling program is suspended during execution of the called subprogram</a:t>
            </a:r>
          </a:p>
          <a:p>
            <a:pPr eaLnBrk="1" hangingPunct="1"/>
            <a:r>
              <a:rPr lang="en-US" dirty="0" smtClean="0"/>
              <a:t>Control always returns to the caller when the called subprogram’s execution terminates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Multidimensional Arrays as Parameters: C and C++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572000"/>
          </a:xfrm>
        </p:spPr>
        <p:txBody>
          <a:bodyPr/>
          <a:lstStyle/>
          <a:p>
            <a:pPr eaLnBrk="1" hangingPunct="1"/>
            <a:r>
              <a:rPr lang="en-US" smtClean="0"/>
              <a:t>Programmer is required to include the declared sizes of all but the first subscript in the actual parameter</a:t>
            </a:r>
          </a:p>
          <a:p>
            <a:pPr eaLnBrk="1" hangingPunct="1"/>
            <a:r>
              <a:rPr lang="en-US" smtClean="0"/>
              <a:t>Disallows writing flexible subprograms</a:t>
            </a:r>
          </a:p>
          <a:p>
            <a:pPr eaLnBrk="1" hangingPunct="1"/>
            <a:r>
              <a:rPr lang="en-US" smtClean="0"/>
              <a:t>Solution: pass a pointer to the array and the sizes of the dimensions as other parameters; the user must include the storage mapping function in terms of the size parameters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Multidimensional Arrays as Parameters: Fortran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smtClean="0"/>
              <a:t>Formal parameters that are arrays have a declaration after the header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/>
              <a:t>For single-dimension arrays, the subscript is irrelevant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/>
              <a:t>For multidimensional arrays, the sizes are sent as parameters and used in the declaration of the formal parameter, so those variables are used in the storage mapping function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Multidimensional Arrays as Parameters: Java and C#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Similar to Ada</a:t>
            </a:r>
          </a:p>
          <a:p>
            <a:pPr eaLnBrk="1" hangingPunct="1"/>
            <a:r>
              <a:rPr lang="en-US" smtClean="0"/>
              <a:t>Arrays are objects; they are all single-dimensioned, but the elements can be arrays</a:t>
            </a:r>
          </a:p>
          <a:p>
            <a:pPr eaLnBrk="1" hangingPunct="1"/>
            <a:r>
              <a:rPr lang="en-US" smtClean="0"/>
              <a:t>Each array inherits a named constant (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mtClean="0"/>
              <a:t> in Java,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mtClean="0"/>
              <a:t> in C#) that is set to the length of the array when the array object is created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Design Considerations for Parameter Passing</a:t>
            </a:r>
            <a:br>
              <a:rPr lang="en-US" sz="3200" smtClean="0"/>
            </a:br>
            <a:endParaRPr lang="en-US" sz="3200" smtClean="0"/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 important considerations</a:t>
            </a:r>
          </a:p>
          <a:p>
            <a:pPr lvl="1" eaLnBrk="1" hangingPunct="1"/>
            <a:r>
              <a:rPr lang="en-US" smtClean="0"/>
              <a:t>Efficiency</a:t>
            </a:r>
          </a:p>
          <a:p>
            <a:pPr lvl="1" eaLnBrk="1" hangingPunct="1"/>
            <a:r>
              <a:rPr lang="en-US" smtClean="0"/>
              <a:t>One-way or two-way data transfer</a:t>
            </a:r>
          </a:p>
          <a:p>
            <a:pPr eaLnBrk="1" hangingPunct="1"/>
            <a:r>
              <a:rPr lang="en-US" smtClean="0"/>
              <a:t>But the above considerations are in conflict</a:t>
            </a:r>
          </a:p>
          <a:p>
            <a:pPr lvl="1" eaLnBrk="1" hangingPunct="1"/>
            <a:r>
              <a:rPr lang="en-US" smtClean="0"/>
              <a:t>Good programming suggest limited access to variables, which means one-way whenever possible</a:t>
            </a:r>
          </a:p>
          <a:p>
            <a:pPr lvl="1" eaLnBrk="1" hangingPunct="1"/>
            <a:r>
              <a:rPr lang="en-US" smtClean="0"/>
              <a:t>But pass-by-reference is more efficient to pass structures of significant size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 Issues for Functions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953000"/>
          </a:xfrm>
        </p:spPr>
        <p:txBody>
          <a:bodyPr/>
          <a:lstStyle/>
          <a:p>
            <a:pPr marL="533400" indent="-533400" eaLnBrk="1" hangingPunct="1"/>
            <a:r>
              <a:rPr lang="en-US" sz="2400" smtClean="0"/>
              <a:t>Are side effects allowed?</a:t>
            </a:r>
          </a:p>
          <a:p>
            <a:pPr marL="914400" lvl="1" indent="-457200" eaLnBrk="1" hangingPunct="1"/>
            <a:r>
              <a:rPr lang="en-US" sz="2000" smtClean="0"/>
              <a:t>Parameters should always be in-mode to reduce side effect (like Ada)</a:t>
            </a:r>
          </a:p>
          <a:p>
            <a:pPr marL="533400" indent="-533400" eaLnBrk="1" hangingPunct="1"/>
            <a:r>
              <a:rPr lang="en-US" sz="2400" smtClean="0"/>
              <a:t>What types of return values are allowed?</a:t>
            </a:r>
          </a:p>
          <a:p>
            <a:pPr marL="914400" lvl="1" indent="-457200" eaLnBrk="1" hangingPunct="1"/>
            <a:r>
              <a:rPr lang="en-US" sz="2000" smtClean="0"/>
              <a:t>Most imperative languages restrict the return types</a:t>
            </a:r>
          </a:p>
          <a:p>
            <a:pPr marL="914400" lvl="1" indent="-457200" eaLnBrk="1" hangingPunct="1"/>
            <a:r>
              <a:rPr lang="en-US" sz="2000" smtClean="0"/>
              <a:t>C allows any type except arrays and functions</a:t>
            </a:r>
          </a:p>
          <a:p>
            <a:pPr marL="914400" lvl="1" indent="-457200" eaLnBrk="1" hangingPunct="1"/>
            <a:r>
              <a:rPr lang="en-US" sz="2000" smtClean="0"/>
              <a:t>C++ is like C but also allows user-defined types</a:t>
            </a:r>
          </a:p>
          <a:p>
            <a:pPr marL="914400" lvl="1" indent="-457200" eaLnBrk="1" hangingPunct="1"/>
            <a:r>
              <a:rPr lang="en-US" sz="2000" smtClean="0"/>
              <a:t>Ada subprograms can return any type (but Ada subprograms are not types, so they cannot be returned)</a:t>
            </a:r>
          </a:p>
          <a:p>
            <a:pPr marL="914400" lvl="1" indent="-457200" eaLnBrk="1" hangingPunct="1"/>
            <a:r>
              <a:rPr lang="en-US" sz="2000" smtClean="0"/>
              <a:t>Java and C# methods can return any type (but because methods are not types, they cannot be returned)</a:t>
            </a:r>
          </a:p>
          <a:p>
            <a:pPr marL="914400" lvl="1" indent="-457200" eaLnBrk="1" hangingPunct="1"/>
            <a:r>
              <a:rPr lang="en-US" sz="2000" smtClean="0"/>
              <a:t>Python and Ruby treat methods as first-class objects, so they can be returned, as well as any other class</a:t>
            </a:r>
          </a:p>
          <a:p>
            <a:pPr marL="914400" lvl="1" indent="-457200" eaLnBrk="1" hangingPunct="1"/>
            <a:r>
              <a:rPr lang="en-US" sz="2000" smtClean="0"/>
              <a:t>Lua allows functions to return multiple values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Subprograms</a:t>
            </a:r>
            <a:r>
              <a:rPr lang="tr-TR" dirty="0" smtClean="0"/>
              <a:t> in </a:t>
            </a:r>
            <a:r>
              <a:rPr lang="tr-TR" dirty="0" err="1" smtClean="0"/>
              <a:t>Python</a:t>
            </a:r>
            <a:endParaRPr lang="en-US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difference</a:t>
            </a:r>
            <a:r>
              <a:rPr lang="tr-TR" dirty="0" smtClean="0"/>
              <a:t> </a:t>
            </a:r>
            <a:r>
              <a:rPr lang="tr-TR" dirty="0" err="1" smtClean="0"/>
              <a:t>than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 </a:t>
            </a:r>
            <a:r>
              <a:rPr lang="en-US" dirty="0" smtClean="0"/>
              <a:t>common programming languages is that function def statements</a:t>
            </a:r>
            <a:r>
              <a:rPr lang="tr-TR" dirty="0" smtClean="0"/>
              <a:t> </a:t>
            </a:r>
            <a:r>
              <a:rPr lang="en-US" dirty="0" smtClean="0"/>
              <a:t>are executable. </a:t>
            </a:r>
            <a:endParaRPr lang="tr-TR" dirty="0" smtClean="0"/>
          </a:p>
          <a:p>
            <a:pPr eaLnBrk="1" hangingPunct="1"/>
            <a:r>
              <a:rPr lang="en-US" dirty="0" smtClean="0"/>
              <a:t>When a def statement is executed, it </a:t>
            </a:r>
            <a:r>
              <a:rPr lang="tr-TR" dirty="0" smtClean="0"/>
              <a:t> a</a:t>
            </a:r>
            <a:r>
              <a:rPr lang="en-US" dirty="0" err="1" smtClean="0"/>
              <a:t>ssigns</a:t>
            </a:r>
            <a:r>
              <a:rPr lang="en-US" dirty="0" smtClean="0"/>
              <a:t> the given name to</a:t>
            </a:r>
            <a:r>
              <a:rPr lang="tr-TR" dirty="0" smtClean="0"/>
              <a:t> </a:t>
            </a:r>
            <a:r>
              <a:rPr lang="en-US" dirty="0" smtClean="0"/>
              <a:t>the given function body. </a:t>
            </a:r>
            <a:endParaRPr lang="tr-TR" dirty="0" smtClean="0"/>
          </a:p>
          <a:p>
            <a:pPr eaLnBrk="1" hangingPunct="1"/>
            <a:r>
              <a:rPr lang="en-US" dirty="0" smtClean="0"/>
              <a:t>Until a function’s def has been executed, the function</a:t>
            </a:r>
            <a:r>
              <a:rPr lang="tr-TR" dirty="0" smtClean="0"/>
              <a:t> </a:t>
            </a:r>
            <a:r>
              <a:rPr lang="tr-TR" dirty="0" err="1" smtClean="0"/>
              <a:t>cannot</a:t>
            </a:r>
            <a:r>
              <a:rPr lang="tr-TR" dirty="0" smtClean="0"/>
              <a:t> be </a:t>
            </a:r>
            <a:r>
              <a:rPr lang="tr-TR" dirty="0" err="1" smtClean="0"/>
              <a:t>called</a:t>
            </a:r>
            <a:r>
              <a:rPr lang="tr-TR" dirty="0" smtClean="0"/>
              <a:t>.</a:t>
            </a:r>
          </a:p>
          <a:p>
            <a:pPr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Subprograms</a:t>
            </a:r>
            <a:r>
              <a:rPr lang="tr-TR" dirty="0" smtClean="0"/>
              <a:t> in </a:t>
            </a:r>
            <a:r>
              <a:rPr lang="tr-TR" dirty="0" err="1" smtClean="0"/>
              <a:t>Python</a:t>
            </a:r>
            <a:endParaRPr lang="en-US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subprogram</a:t>
            </a:r>
            <a:r>
              <a:rPr lang="tr-TR" dirty="0" smtClean="0"/>
              <a:t> </a:t>
            </a:r>
            <a:r>
              <a:rPr lang="tr-TR" dirty="0" err="1" smtClean="0"/>
              <a:t>header</a:t>
            </a:r>
            <a:r>
              <a:rPr lang="tr-TR" dirty="0" smtClean="0"/>
              <a:t>;</a:t>
            </a:r>
          </a:p>
          <a:p>
            <a:pPr eaLnBrk="1" hangingPunct="1">
              <a:buNone/>
            </a:pPr>
            <a:endParaRPr lang="tr-TR" dirty="0" smtClean="0"/>
          </a:p>
          <a:p>
            <a:pPr eaLnBrk="1" hangingPunct="1">
              <a:buNone/>
            </a:pPr>
            <a:r>
              <a:rPr lang="tr-TR" dirty="0" smtClean="0"/>
              <a:t>	def </a:t>
            </a:r>
            <a:r>
              <a:rPr lang="tr-TR" dirty="0" err="1" smtClean="0"/>
              <a:t>functionname</a:t>
            </a:r>
            <a:r>
              <a:rPr lang="tr-TR" dirty="0" smtClean="0"/>
              <a:t>( </a:t>
            </a:r>
            <a:r>
              <a:rPr lang="tr-TR" dirty="0" err="1" smtClean="0"/>
              <a:t>parameters</a:t>
            </a:r>
            <a:r>
              <a:rPr lang="tr-TR" dirty="0" smtClean="0"/>
              <a:t> ): 				</a:t>
            </a:r>
            <a:r>
              <a:rPr lang="tr-TR" dirty="0" err="1" smtClean="0"/>
              <a:t>function</a:t>
            </a:r>
            <a:r>
              <a:rPr lang="tr-TR" dirty="0" smtClean="0"/>
              <a:t>_</a:t>
            </a:r>
            <a:r>
              <a:rPr lang="tr-TR" dirty="0" err="1" smtClean="0"/>
              <a:t>suite</a:t>
            </a:r>
            <a:r>
              <a:rPr lang="tr-TR" dirty="0" smtClean="0"/>
              <a:t> </a:t>
            </a:r>
          </a:p>
          <a:p>
            <a:pPr eaLnBrk="1" hangingPunct="1">
              <a:buNone/>
            </a:pPr>
            <a:r>
              <a:rPr lang="tr-TR" dirty="0" smtClean="0"/>
              <a:t>			</a:t>
            </a:r>
            <a:r>
              <a:rPr lang="tr-TR" dirty="0" err="1" smtClean="0"/>
              <a:t>return</a:t>
            </a:r>
            <a:r>
              <a:rPr lang="tr-TR" dirty="0" smtClean="0"/>
              <a:t> [</a:t>
            </a:r>
            <a:r>
              <a:rPr lang="tr-TR" dirty="0" err="1" smtClean="0"/>
              <a:t>expression</a:t>
            </a:r>
            <a:r>
              <a:rPr lang="tr-TR" dirty="0" smtClean="0"/>
              <a:t>]</a:t>
            </a:r>
          </a:p>
          <a:p>
            <a:pPr eaLnBrk="1" hangingPunct="1">
              <a:buNone/>
            </a:pPr>
            <a:endParaRPr lang="tr-TR" dirty="0" smtClean="0"/>
          </a:p>
          <a:p>
            <a:pPr eaLnBrk="1" hangingPunct="1">
              <a:buNone/>
            </a:pP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subprogram</a:t>
            </a:r>
            <a:r>
              <a:rPr lang="tr-TR" dirty="0" smtClean="0"/>
              <a:t> </a:t>
            </a:r>
            <a:r>
              <a:rPr lang="tr-TR" dirty="0" err="1" smtClean="0"/>
              <a:t>call</a:t>
            </a:r>
            <a:r>
              <a:rPr lang="tr-TR" dirty="0" smtClean="0"/>
              <a:t>;</a:t>
            </a:r>
          </a:p>
          <a:p>
            <a:pPr eaLnBrk="1" hangingPunct="1">
              <a:buNone/>
            </a:pPr>
            <a:r>
              <a:rPr lang="tr-TR" dirty="0" smtClean="0"/>
              <a:t>		</a:t>
            </a:r>
            <a:r>
              <a:rPr lang="tr-TR" dirty="0" err="1" smtClean="0"/>
              <a:t>functionname</a:t>
            </a:r>
            <a:r>
              <a:rPr lang="tr-TR" dirty="0" smtClean="0"/>
              <a:t>( </a:t>
            </a:r>
            <a:r>
              <a:rPr lang="tr-TR" dirty="0" err="1" smtClean="0"/>
              <a:t>parameters</a:t>
            </a:r>
            <a:r>
              <a:rPr lang="tr-TR" dirty="0" smtClean="0"/>
              <a:t> )</a:t>
            </a:r>
          </a:p>
          <a:p>
            <a:pPr eaLnBrk="1" hangingPunct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Subprograms</a:t>
            </a:r>
            <a:r>
              <a:rPr lang="tr-TR" dirty="0" smtClean="0"/>
              <a:t> in </a:t>
            </a:r>
            <a:r>
              <a:rPr lang="tr-TR" dirty="0" err="1" smtClean="0"/>
              <a:t>Python</a:t>
            </a:r>
            <a:endParaRPr lang="en-US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447800"/>
            <a:ext cx="8369576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486400"/>
            <a:ext cx="833510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Subprograms</a:t>
            </a:r>
            <a:r>
              <a:rPr lang="tr-TR" dirty="0" smtClean="0"/>
              <a:t>/</a:t>
            </a:r>
            <a:r>
              <a:rPr lang="tr-TR" dirty="0" err="1" smtClean="0"/>
              <a:t>Functions</a:t>
            </a:r>
            <a:r>
              <a:rPr lang="tr-TR" dirty="0" smtClean="0"/>
              <a:t> in C++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err="1" smtClean="0"/>
              <a:t>Prototype</a:t>
            </a:r>
            <a:endParaRPr lang="tr-TR" dirty="0" smtClean="0"/>
          </a:p>
          <a:p>
            <a:pPr>
              <a:buNone/>
            </a:pPr>
            <a:r>
              <a:rPr lang="en-US" i="1" dirty="0" err="1" smtClean="0"/>
              <a:t>return_type</a:t>
            </a:r>
            <a:r>
              <a:rPr lang="en-US" i="1" dirty="0" smtClean="0"/>
              <a:t> </a:t>
            </a:r>
            <a:r>
              <a:rPr lang="en-US" i="1" dirty="0" err="1" smtClean="0"/>
              <a:t>function_name</a:t>
            </a:r>
            <a:r>
              <a:rPr lang="en-US" i="1" dirty="0" smtClean="0"/>
              <a:t>( </a:t>
            </a:r>
            <a:r>
              <a:rPr lang="tr-TR" i="1" dirty="0" err="1" smtClean="0"/>
              <a:t>type</a:t>
            </a:r>
            <a:r>
              <a:rPr lang="tr-TR" i="1" dirty="0" smtClean="0"/>
              <a:t> </a:t>
            </a:r>
            <a:r>
              <a:rPr lang="en-US" i="1" dirty="0" smtClean="0"/>
              <a:t>parameter) </a:t>
            </a:r>
            <a:endParaRPr lang="tr-TR" i="1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err="1" smtClean="0"/>
              <a:t>Call</a:t>
            </a:r>
            <a:endParaRPr lang="tr-TR" dirty="0" smtClean="0"/>
          </a:p>
          <a:p>
            <a:pPr>
              <a:buNone/>
            </a:pPr>
            <a:r>
              <a:rPr lang="en-US" i="1" dirty="0" err="1" smtClean="0"/>
              <a:t>function_name</a:t>
            </a:r>
            <a:r>
              <a:rPr lang="en-US" i="1" dirty="0" smtClean="0"/>
              <a:t>(parameter)</a:t>
            </a:r>
            <a:r>
              <a:rPr lang="tr-TR" i="1" dirty="0" smtClean="0"/>
              <a:t>;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err="1" smtClean="0"/>
              <a:t>header</a:t>
            </a:r>
            <a:endParaRPr lang="tr-TR" dirty="0" smtClean="0"/>
          </a:p>
          <a:p>
            <a:pPr>
              <a:buNone/>
            </a:pPr>
            <a:r>
              <a:rPr lang="en-US" i="1" dirty="0" err="1" smtClean="0"/>
              <a:t>return_type</a:t>
            </a:r>
            <a:r>
              <a:rPr lang="en-US" i="1" dirty="0" smtClean="0"/>
              <a:t> </a:t>
            </a:r>
            <a:r>
              <a:rPr lang="en-US" i="1" dirty="0" err="1" smtClean="0"/>
              <a:t>function_name</a:t>
            </a:r>
            <a:r>
              <a:rPr lang="en-US" i="1" dirty="0" smtClean="0"/>
              <a:t>( </a:t>
            </a:r>
            <a:r>
              <a:rPr lang="tr-TR" i="1" dirty="0" err="1" smtClean="0"/>
              <a:t>type</a:t>
            </a:r>
            <a:r>
              <a:rPr lang="tr-TR" i="1" dirty="0" smtClean="0"/>
              <a:t> </a:t>
            </a:r>
            <a:r>
              <a:rPr lang="en-US" i="1" dirty="0" smtClean="0"/>
              <a:t>parameter) </a:t>
            </a:r>
            <a:endParaRPr lang="tr-TR" i="1" dirty="0" smtClean="0"/>
          </a:p>
          <a:p>
            <a:pPr>
              <a:buNone/>
            </a:pPr>
            <a:r>
              <a:rPr lang="tr-TR" i="1" dirty="0" smtClean="0"/>
              <a:t>			</a:t>
            </a:r>
            <a:r>
              <a:rPr lang="en-US" i="1" dirty="0" smtClean="0"/>
              <a:t>{ body of the function }</a:t>
            </a:r>
            <a:endParaRPr lang="tr-T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3061</TotalTime>
  <Words>2334</Words>
  <Application>Microsoft Office PowerPoint</Application>
  <PresentationFormat>On-screen Show (4:3)</PresentationFormat>
  <Paragraphs>358</Paragraphs>
  <Slides>54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Courier New</vt:lpstr>
      <vt:lpstr>Lucida Sans Unicode</vt:lpstr>
      <vt:lpstr>Times</vt:lpstr>
      <vt:lpstr>1_sebesta</vt:lpstr>
      <vt:lpstr>Chapter 9</vt:lpstr>
      <vt:lpstr>Fundamentals of Subprograms</vt:lpstr>
      <vt:lpstr>Fundamentals of Subprograms</vt:lpstr>
      <vt:lpstr>Fundamentals of Subprograms</vt:lpstr>
      <vt:lpstr>Fundamentals of Subprograms</vt:lpstr>
      <vt:lpstr>Subprograms in Python</vt:lpstr>
      <vt:lpstr>Subprograms in Python</vt:lpstr>
      <vt:lpstr>Subprograms in Python</vt:lpstr>
      <vt:lpstr>Subprograms/Functions in C++</vt:lpstr>
      <vt:lpstr>Subprograms in C++</vt:lpstr>
      <vt:lpstr>Subprograms in C++</vt:lpstr>
      <vt:lpstr>Subprograms/Functions in JavaScript</vt:lpstr>
      <vt:lpstr>PowerPoint Presentation</vt:lpstr>
      <vt:lpstr>PowerPoint Presentation</vt:lpstr>
      <vt:lpstr>Basic Definitions</vt:lpstr>
      <vt:lpstr>Basic Definitions</vt:lpstr>
      <vt:lpstr>Basic Definitions subprogram declaration </vt:lpstr>
      <vt:lpstr>Basic Definitions; A subprogram header </vt:lpstr>
      <vt:lpstr>Basic Definitions; A subprogram body </vt:lpstr>
      <vt:lpstr>Parameters</vt:lpstr>
      <vt:lpstr>Parameters; nonlocal variables </vt:lpstr>
      <vt:lpstr>Parameters; parameter passing  </vt:lpstr>
      <vt:lpstr>Parameters</vt:lpstr>
      <vt:lpstr>Parameters</vt:lpstr>
      <vt:lpstr>Parameters; formal parameter </vt:lpstr>
      <vt:lpstr>Parameters; actual parameter </vt:lpstr>
      <vt:lpstr>Parameters; positional parameter </vt:lpstr>
      <vt:lpstr>Parameters; keyword parameter </vt:lpstr>
      <vt:lpstr>Parameters; keyword parameter </vt:lpstr>
      <vt:lpstr>Parameters; keyword parameter </vt:lpstr>
      <vt:lpstr>Actual/Formal Parameter Correspondence</vt:lpstr>
      <vt:lpstr>Formal Parameter Default Values</vt:lpstr>
      <vt:lpstr>Formal Parameter Default Values</vt:lpstr>
      <vt:lpstr>Procedures and Functions </vt:lpstr>
      <vt:lpstr>Local Referencing Environments</vt:lpstr>
      <vt:lpstr>Local Referencing Environments</vt:lpstr>
      <vt:lpstr>Local Referencing Environments: Examples</vt:lpstr>
      <vt:lpstr>Local Referencing Environments: Examples</vt:lpstr>
      <vt:lpstr>Nested Subprograms</vt:lpstr>
      <vt:lpstr>Semantic Models of Parameter Passing</vt:lpstr>
      <vt:lpstr>Models of Parameter Passing</vt:lpstr>
      <vt:lpstr>Conceptual Models of Transfer</vt:lpstr>
      <vt:lpstr>Pass-by-Value (In Mode)</vt:lpstr>
      <vt:lpstr>Pass-by-Result (Out Mode)</vt:lpstr>
      <vt:lpstr>Pass-by-Value-Result (inout Mode)</vt:lpstr>
      <vt:lpstr>Pass-by-Reference (Inout Mode)</vt:lpstr>
      <vt:lpstr>Arrays as Parameters</vt:lpstr>
      <vt:lpstr>Arrays as Parameters</vt:lpstr>
      <vt:lpstr>Multidimensional Arrays as Parameters</vt:lpstr>
      <vt:lpstr>Multidimensional Arrays as Parameters: C and C++</vt:lpstr>
      <vt:lpstr>Multidimensional Arrays as Parameters: Fortran</vt:lpstr>
      <vt:lpstr>Multidimensional Arrays as Parameters: Java and C#</vt:lpstr>
      <vt:lpstr>Design Considerations for Parameter Passing </vt:lpstr>
      <vt:lpstr>Design Issues for Functions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Windows User</cp:lastModifiedBy>
  <cp:revision>134</cp:revision>
  <dcterms:created xsi:type="dcterms:W3CDTF">2003-08-01T12:29:19Z</dcterms:created>
  <dcterms:modified xsi:type="dcterms:W3CDTF">2017-04-21T07:02:10Z</dcterms:modified>
</cp:coreProperties>
</file>