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f98cb41c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f98cb41c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f98cb41c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f98cb41c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f98cb41c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f98cb41c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2cefcdf9e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2cefcdf9e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2f2d643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2f2d643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2f2d643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2f2d643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2f2d6437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2f2d6437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2cefcdf9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2cefcdf9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2cefcdf9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2cefcdf9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f947c1d1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f947c1d1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2761851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2761851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7f947c1d1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f947c1d1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2f2d6437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2f2d6437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2f2d6437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2f2d6437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2f2d6437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2f2d6437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72f2d64371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2f2d64371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f947c1d1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f947c1d1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f947c1d1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f947c1d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f947c1d15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f947c1d15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2cefcdf9e_1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2cefcdf9e_1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2cefcdf9e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2cefcdf9e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f947c1d15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f947c1d15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f947c1d1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f947c1d1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f947c1d15_1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f947c1d15_1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2eedabc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2eedabc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4c0a0e4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4c0a0e4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4c0a0e4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4c0a0e4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279a3005b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79a3005b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2cefcdf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2cefcdf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isaaa.org/resources/publications/pocketk/5/default.asp" TargetMode="External"/><Relationship Id="rId4" Type="http://schemas.openxmlformats.org/officeDocument/2006/relationships/hyperlink" Target="https://www.ncbi.nlm.nih.gov/books/NBK537204/" TargetMode="External"/><Relationship Id="rId5" Type="http://schemas.openxmlformats.org/officeDocument/2006/relationships/hyperlink" Target="https://www.dietobio.com/vegetarisme/en/vit_b1.html" TargetMode="External"/><Relationship Id="rId6" Type="http://schemas.openxmlformats.org/officeDocument/2006/relationships/hyperlink" Target="https://www.sciencelearn.org.nz/resources/1899-e-coli-the-biotech-bacterium" TargetMode="External"/><Relationship Id="rId7" Type="http://schemas.openxmlformats.org/officeDocument/2006/relationships/hyperlink" Target="https://www.inquirer.com/health/ecoli-explained-outbreak-romaine-fda-cdc-20191125.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ncbi.nlm.nih.gov/books/NBK216398/" TargetMode="External"/><Relationship Id="rId4" Type="http://schemas.openxmlformats.org/officeDocument/2006/relationships/hyperlink" Target="https://bodell.mtchs.org/OnlineBio/BIOCD/text/chapter13/concept13.3.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www.tmo.gov.tr/Upload/Document/hububat/HububatRaporu2017.pdf" TargetMode="External"/><Relationship Id="rId4" Type="http://schemas.openxmlformats.org/officeDocument/2006/relationships/hyperlink" Target="https://www.intechopen.com/books/b-group-vitamins-current-uses-and-perspectives/the-role-of-thiamine-in-plants-and-current-perspectives-in-crop-improvement" TargetMode="External"/><Relationship Id="rId5" Type="http://schemas.openxmlformats.org/officeDocument/2006/relationships/hyperlink" Target="https://blog.daveasprey.com/sulbutiamine-nootropic-benefi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2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sz="2400">
                <a:solidFill>
                  <a:schemeClr val="accent1"/>
                </a:solidFill>
              </a:rPr>
              <a:t>Production of B1 vitamin-rich Rice by Means of Biotechnology for Crop Nutrient Enrichment</a:t>
            </a:r>
            <a:endParaRPr sz="2400">
              <a:solidFill>
                <a:schemeClr val="accent1"/>
              </a:solidFill>
            </a:endParaRPr>
          </a:p>
        </p:txBody>
      </p:sp>
      <p:sp>
        <p:nvSpPr>
          <p:cNvPr id="87" name="Google Shape;87;p13"/>
          <p:cNvSpPr txBox="1"/>
          <p:nvPr>
            <p:ph idx="1" type="subTitle"/>
          </p:nvPr>
        </p:nvSpPr>
        <p:spPr>
          <a:xfrm>
            <a:off x="5247375" y="3017125"/>
            <a:ext cx="3170100" cy="169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ar">
                <a:solidFill>
                  <a:srgbClr val="000000"/>
                </a:solidFill>
                <a:latin typeface="Times New Roman"/>
                <a:ea typeface="Times New Roman"/>
                <a:cs typeface="Times New Roman"/>
                <a:sym typeface="Times New Roman"/>
              </a:rPr>
              <a:t>Group Number : 13</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ar">
                <a:solidFill>
                  <a:srgbClr val="000000"/>
                </a:solidFill>
                <a:latin typeface="Times New Roman"/>
                <a:ea typeface="Times New Roman"/>
                <a:cs typeface="Times New Roman"/>
                <a:sym typeface="Times New Roman"/>
              </a:rPr>
              <a:t>Green Biotechnology | ENGR 438</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ar">
                <a:solidFill>
                  <a:srgbClr val="000000"/>
                </a:solidFill>
                <a:latin typeface="Times New Roman"/>
                <a:ea typeface="Times New Roman"/>
                <a:cs typeface="Times New Roman"/>
                <a:sym typeface="Times New Roman"/>
              </a:rPr>
              <a:t>Instructor : Prof. Dr. Hatice Gülen</a:t>
            </a:r>
            <a:endParaRPr b="1">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3"/>
          <p:cNvSpPr txBox="1"/>
          <p:nvPr/>
        </p:nvSpPr>
        <p:spPr>
          <a:xfrm>
            <a:off x="911100" y="2937175"/>
            <a:ext cx="3297000" cy="18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600">
                <a:latin typeface="Times New Roman"/>
                <a:ea typeface="Times New Roman"/>
                <a:cs typeface="Times New Roman"/>
                <a:sym typeface="Times New Roman"/>
              </a:rPr>
              <a:t>Group Members : </a:t>
            </a:r>
            <a:endParaRPr sz="1600">
              <a:latin typeface="Times New Roman"/>
              <a:ea typeface="Times New Roman"/>
              <a:cs typeface="Times New Roman"/>
              <a:sym typeface="Times New Roman"/>
            </a:endParaRPr>
          </a:p>
          <a:p>
            <a:pPr indent="0" lvl="0" marL="0" rtl="0" algn="l">
              <a:spcBef>
                <a:spcPts val="0"/>
              </a:spcBef>
              <a:spcAft>
                <a:spcPts val="0"/>
              </a:spcAft>
              <a:buNone/>
            </a:pPr>
            <a:r>
              <a:rPr lang="ar" sz="1600">
                <a:latin typeface="Times New Roman"/>
                <a:ea typeface="Times New Roman"/>
                <a:cs typeface="Times New Roman"/>
                <a:sym typeface="Times New Roman"/>
              </a:rPr>
              <a:t>Dua Türkmen | 116201071</a:t>
            </a:r>
            <a:endParaRPr sz="1600">
              <a:latin typeface="Times New Roman"/>
              <a:ea typeface="Times New Roman"/>
              <a:cs typeface="Times New Roman"/>
              <a:sym typeface="Times New Roman"/>
            </a:endParaRPr>
          </a:p>
          <a:p>
            <a:pPr indent="0" lvl="0" marL="0" rtl="0" algn="l">
              <a:spcBef>
                <a:spcPts val="0"/>
              </a:spcBef>
              <a:spcAft>
                <a:spcPts val="0"/>
              </a:spcAft>
              <a:buNone/>
            </a:pPr>
            <a:r>
              <a:rPr lang="ar" sz="1600">
                <a:latin typeface="Times New Roman"/>
                <a:ea typeface="Times New Roman"/>
                <a:cs typeface="Times New Roman"/>
                <a:sym typeface="Times New Roman"/>
              </a:rPr>
              <a:t>Şeyma Çorbacı | 116201009</a:t>
            </a:r>
            <a:endParaRPr sz="1600">
              <a:latin typeface="Times New Roman"/>
              <a:ea typeface="Times New Roman"/>
              <a:cs typeface="Times New Roman"/>
              <a:sym typeface="Times New Roman"/>
            </a:endParaRPr>
          </a:p>
          <a:p>
            <a:pPr indent="0" lvl="0" marL="0" rtl="0" algn="l">
              <a:spcBef>
                <a:spcPts val="0"/>
              </a:spcBef>
              <a:spcAft>
                <a:spcPts val="0"/>
              </a:spcAft>
              <a:buNone/>
            </a:pPr>
            <a:r>
              <a:rPr lang="ar" sz="1600">
                <a:latin typeface="Times New Roman"/>
                <a:ea typeface="Times New Roman"/>
                <a:cs typeface="Times New Roman"/>
                <a:sym typeface="Times New Roman"/>
              </a:rPr>
              <a:t>Tuğberk Göç | 115200084</a:t>
            </a:r>
            <a:endParaRPr sz="1600">
              <a:latin typeface="Times New Roman"/>
              <a:ea typeface="Times New Roman"/>
              <a:cs typeface="Times New Roman"/>
              <a:sym typeface="Times New Roman"/>
            </a:endParaRPr>
          </a:p>
          <a:p>
            <a:pPr indent="0" lvl="0" marL="0" rtl="0" algn="l">
              <a:spcBef>
                <a:spcPts val="0"/>
              </a:spcBef>
              <a:spcAft>
                <a:spcPts val="0"/>
              </a:spcAft>
              <a:buNone/>
            </a:pPr>
            <a:r>
              <a:rPr lang="ar" sz="1600">
                <a:latin typeface="Times New Roman"/>
                <a:ea typeface="Times New Roman"/>
                <a:cs typeface="Times New Roman"/>
                <a:sym typeface="Times New Roman"/>
              </a:rPr>
              <a:t>Uğurcan Barut| 113206042</a:t>
            </a:r>
            <a:endParaRPr sz="1600">
              <a:latin typeface="Times New Roman"/>
              <a:ea typeface="Times New Roman"/>
              <a:cs typeface="Times New Roman"/>
              <a:sym typeface="Times New Roman"/>
            </a:endParaRPr>
          </a:p>
          <a:p>
            <a:pPr indent="0" lvl="0" marL="0" rtl="0" algn="l">
              <a:spcBef>
                <a:spcPts val="0"/>
              </a:spcBef>
              <a:spcAft>
                <a:spcPts val="0"/>
              </a:spcAft>
              <a:buNone/>
            </a:pPr>
            <a:r>
              <a:rPr lang="ar" sz="1600">
                <a:latin typeface="Times New Roman"/>
                <a:ea typeface="Times New Roman"/>
                <a:cs typeface="Times New Roman"/>
                <a:sym typeface="Times New Roman"/>
              </a:rPr>
              <a:t>Mısra Şimşir | 115203037</a:t>
            </a:r>
            <a:endParaRPr sz="1600">
              <a:latin typeface="Times New Roman"/>
              <a:ea typeface="Times New Roman"/>
              <a:cs typeface="Times New Roman"/>
              <a:sym typeface="Times New Roman"/>
            </a:endParaRPr>
          </a:p>
          <a:p>
            <a:pPr indent="0" lvl="0" marL="0" rtl="0" algn="l">
              <a:spcBef>
                <a:spcPts val="0"/>
              </a:spcBef>
              <a:spcAft>
                <a:spcPts val="0"/>
              </a:spcAft>
              <a:buNone/>
            </a:pPr>
            <a:r>
              <a:rPr lang="ar" sz="1600">
                <a:latin typeface="Times New Roman"/>
                <a:ea typeface="Times New Roman"/>
                <a:cs typeface="Times New Roman"/>
                <a:sym typeface="Times New Roman"/>
              </a:rPr>
              <a:t>Burak Demirel | 115200034</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pic>
        <p:nvPicPr>
          <p:cNvPr id="89" name="Google Shape;89;p13"/>
          <p:cNvPicPr preferRelativeResize="0"/>
          <p:nvPr/>
        </p:nvPicPr>
        <p:blipFill>
          <a:blip r:embed="rId3">
            <a:alphaModFix/>
          </a:blip>
          <a:stretch>
            <a:fillRect/>
          </a:stretch>
        </p:blipFill>
        <p:spPr>
          <a:xfrm>
            <a:off x="3133950" y="0"/>
            <a:ext cx="2113425" cy="44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Why Rice?</a:t>
            </a:r>
            <a:endParaRPr/>
          </a:p>
        </p:txBody>
      </p:sp>
      <p:sp>
        <p:nvSpPr>
          <p:cNvPr id="155" name="Google Shape;155;p22"/>
          <p:cNvSpPr txBox="1"/>
          <p:nvPr>
            <p:ph idx="1" type="body"/>
          </p:nvPr>
        </p:nvSpPr>
        <p:spPr>
          <a:xfrm>
            <a:off x="653100" y="1926100"/>
            <a:ext cx="4083000" cy="2740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ar"/>
              <a:t>Rice is one of the most important and leading food crop in the world. Enhancing the production of such kind of food would be helpful to meet the demands of massively increasing population. for example, in 2012, approximately half of the world’s population (three billion people) depended on the rice as a main food source.</a:t>
            </a:r>
            <a:endParaRPr/>
          </a:p>
        </p:txBody>
      </p:sp>
      <p:pic>
        <p:nvPicPr>
          <p:cNvPr id="156" name="Google Shape;156;p22"/>
          <p:cNvPicPr preferRelativeResize="0"/>
          <p:nvPr/>
        </p:nvPicPr>
        <p:blipFill>
          <a:blip r:embed="rId3">
            <a:alphaModFix/>
          </a:blip>
          <a:stretch>
            <a:fillRect/>
          </a:stretch>
        </p:blipFill>
        <p:spPr>
          <a:xfrm>
            <a:off x="4621200" y="1732250"/>
            <a:ext cx="4450900" cy="2934650"/>
          </a:xfrm>
          <a:prstGeom prst="rect">
            <a:avLst/>
          </a:prstGeom>
          <a:noFill/>
          <a:ln>
            <a:noFill/>
          </a:ln>
        </p:spPr>
      </p:pic>
      <p:sp>
        <p:nvSpPr>
          <p:cNvPr id="157" name="Google Shape;157;p22"/>
          <p:cNvSpPr txBox="1"/>
          <p:nvPr/>
        </p:nvSpPr>
        <p:spPr>
          <a:xfrm>
            <a:off x="4736100" y="4666900"/>
            <a:ext cx="43359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200">
                <a:latin typeface="Lato"/>
                <a:ea typeface="Lato"/>
                <a:cs typeface="Lato"/>
                <a:sym typeface="Lato"/>
              </a:rPr>
              <a:t>Figure: Global rice trade, production, utilization and stocks.</a:t>
            </a:r>
            <a:endParaRPr sz="1200">
              <a:latin typeface="Lato"/>
              <a:ea typeface="Lato"/>
              <a:cs typeface="Lato"/>
              <a:sym typeface="Lato"/>
            </a:endParaRPr>
          </a:p>
        </p:txBody>
      </p:sp>
      <p:sp>
        <p:nvSpPr>
          <p:cNvPr id="158" name="Google Shape;158;p22"/>
          <p:cNvSpPr txBox="1"/>
          <p:nvPr/>
        </p:nvSpPr>
        <p:spPr>
          <a:xfrm>
            <a:off x="374700" y="4741125"/>
            <a:ext cx="12717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accent1"/>
                </a:solidFill>
                <a:latin typeface="Lato"/>
                <a:ea typeface="Lato"/>
                <a:cs typeface="Lato"/>
                <a:sym typeface="Lato"/>
              </a:rPr>
              <a:t>Dua Türkmen</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idx="1" type="body"/>
          </p:nvPr>
        </p:nvSpPr>
        <p:spPr>
          <a:xfrm>
            <a:off x="727650" y="1579275"/>
            <a:ext cx="7688700" cy="3457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ar"/>
              <a:t>Rice can be grown in a different range of locations  under unique climatic conditions, which makes it suitable and easily adopted by different countries around the world.</a:t>
            </a:r>
            <a:endParaRPr/>
          </a:p>
          <a:p>
            <a:pPr indent="0" lvl="0" marL="457200" rtl="0" algn="l">
              <a:lnSpc>
                <a:spcPct val="150000"/>
              </a:lnSpc>
              <a:spcBef>
                <a:spcPts val="1600"/>
              </a:spcBef>
              <a:spcAft>
                <a:spcPts val="0"/>
              </a:spcAft>
              <a:buNone/>
            </a:pPr>
            <a:r>
              <a:rPr lang="ar"/>
              <a:t>Optimum factors of rice cultivation:</a:t>
            </a:r>
            <a:endParaRPr/>
          </a:p>
          <a:p>
            <a:pPr indent="-311150" lvl="0" marL="457200" rtl="0" algn="l">
              <a:lnSpc>
                <a:spcPct val="150000"/>
              </a:lnSpc>
              <a:spcBef>
                <a:spcPts val="1600"/>
              </a:spcBef>
              <a:spcAft>
                <a:spcPts val="0"/>
              </a:spcAft>
              <a:buSzPts val="1300"/>
              <a:buAutoNum type="arabicPeriod"/>
            </a:pPr>
            <a:r>
              <a:rPr lang="ar"/>
              <a:t>Temperature: average between 20°C and 27°C.</a:t>
            </a:r>
            <a:endParaRPr/>
          </a:p>
          <a:p>
            <a:pPr indent="-311150" lvl="0" marL="457200" rtl="0" algn="l">
              <a:lnSpc>
                <a:spcPct val="150000"/>
              </a:lnSpc>
              <a:spcBef>
                <a:spcPts val="0"/>
              </a:spcBef>
              <a:spcAft>
                <a:spcPts val="0"/>
              </a:spcAft>
              <a:buSzPts val="1300"/>
              <a:buAutoNum type="arabicPeriod"/>
            </a:pPr>
            <a:r>
              <a:rPr lang="ar"/>
              <a:t>Rainfall: average annual rainfall between 175—300 cm.</a:t>
            </a:r>
            <a:endParaRPr/>
          </a:p>
          <a:p>
            <a:pPr indent="-311150" lvl="0" marL="457200" rtl="0" algn="l">
              <a:lnSpc>
                <a:spcPct val="150000"/>
              </a:lnSpc>
              <a:spcBef>
                <a:spcPts val="0"/>
              </a:spcBef>
              <a:spcAft>
                <a:spcPts val="0"/>
              </a:spcAft>
              <a:buSzPts val="1300"/>
              <a:buAutoNum type="arabicPeriod"/>
            </a:pPr>
            <a:r>
              <a:rPr lang="ar"/>
              <a:t>Soil: Fertile riverine alluvial soil.</a:t>
            </a:r>
            <a:endParaRPr/>
          </a:p>
          <a:p>
            <a:pPr indent="-311150" lvl="0" marL="457200" rtl="0" algn="l">
              <a:lnSpc>
                <a:spcPct val="150000"/>
              </a:lnSpc>
              <a:spcBef>
                <a:spcPts val="0"/>
              </a:spcBef>
              <a:spcAft>
                <a:spcPts val="0"/>
              </a:spcAft>
              <a:buSzPts val="1300"/>
              <a:buAutoNum type="arabicPeriod"/>
            </a:pPr>
            <a:r>
              <a:rPr lang="ar"/>
              <a:t>Fertilizers: three essential nutrients are required which are nitrogen, phosphorus and potassium.</a:t>
            </a:r>
            <a:endParaRPr/>
          </a:p>
        </p:txBody>
      </p:sp>
      <p:sp>
        <p:nvSpPr>
          <p:cNvPr id="164" name="Google Shape;164;p23"/>
          <p:cNvSpPr txBox="1"/>
          <p:nvPr/>
        </p:nvSpPr>
        <p:spPr>
          <a:xfrm>
            <a:off x="374700" y="4786550"/>
            <a:ext cx="14079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accent1"/>
                </a:solidFill>
                <a:latin typeface="Lato"/>
                <a:ea typeface="Lato"/>
                <a:cs typeface="Lato"/>
                <a:sym typeface="Lato"/>
              </a:rPr>
              <a:t>Dua Türkmen</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idx="1" type="body"/>
          </p:nvPr>
        </p:nvSpPr>
        <p:spPr>
          <a:xfrm>
            <a:off x="2253450" y="4718600"/>
            <a:ext cx="4637100" cy="34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ar" sz="1200"/>
              <a:t>Figure: Top rice producing countries around the world.</a:t>
            </a:r>
            <a:endParaRPr sz="1200"/>
          </a:p>
        </p:txBody>
      </p:sp>
      <p:pic>
        <p:nvPicPr>
          <p:cNvPr id="170" name="Google Shape;170;p24"/>
          <p:cNvPicPr preferRelativeResize="0"/>
          <p:nvPr/>
        </p:nvPicPr>
        <p:blipFill>
          <a:blip r:embed="rId3">
            <a:alphaModFix/>
          </a:blip>
          <a:stretch>
            <a:fillRect/>
          </a:stretch>
        </p:blipFill>
        <p:spPr>
          <a:xfrm>
            <a:off x="794100" y="510850"/>
            <a:ext cx="6801226" cy="4121800"/>
          </a:xfrm>
          <a:prstGeom prst="rect">
            <a:avLst/>
          </a:prstGeom>
          <a:noFill/>
          <a:ln>
            <a:noFill/>
          </a:ln>
        </p:spPr>
      </p:pic>
      <p:sp>
        <p:nvSpPr>
          <p:cNvPr id="171" name="Google Shape;171;p24"/>
          <p:cNvSpPr txBox="1"/>
          <p:nvPr/>
        </p:nvSpPr>
        <p:spPr>
          <a:xfrm>
            <a:off x="306575" y="4831975"/>
            <a:ext cx="14307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accent1"/>
                </a:solidFill>
                <a:latin typeface="Lato"/>
                <a:ea typeface="Lato"/>
                <a:cs typeface="Lato"/>
                <a:sym typeface="Lato"/>
              </a:rPr>
              <a:t>Dua Türkmen</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729450" y="1239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Aims of Producing vitamin B1-rich Rice</a:t>
            </a:r>
            <a:endParaRPr>
              <a:solidFill>
                <a:schemeClr val="dk1"/>
              </a:solidFill>
            </a:endParaRPr>
          </a:p>
        </p:txBody>
      </p:sp>
      <p:sp>
        <p:nvSpPr>
          <p:cNvPr id="177" name="Google Shape;177;p25"/>
          <p:cNvSpPr txBox="1"/>
          <p:nvPr>
            <p:ph idx="1" type="body"/>
          </p:nvPr>
        </p:nvSpPr>
        <p:spPr>
          <a:xfrm>
            <a:off x="729450" y="1925275"/>
            <a:ext cx="7688700" cy="30399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ar"/>
              <a:t>Beef and fish meats are some main sources of vitamin B1. People who live under the poverty line may not be able to afford such kind of food, however, rice is a good kind of food and meanwhile affordable one.</a:t>
            </a:r>
            <a:endParaRPr/>
          </a:p>
          <a:p>
            <a:pPr indent="-311150" lvl="0" marL="457200" rtl="0" algn="l">
              <a:lnSpc>
                <a:spcPct val="150000"/>
              </a:lnSpc>
              <a:spcBef>
                <a:spcPts val="0"/>
              </a:spcBef>
              <a:spcAft>
                <a:spcPts val="0"/>
              </a:spcAft>
              <a:buSzPts val="1300"/>
              <a:buChar char="●"/>
            </a:pPr>
            <a:r>
              <a:rPr lang="ar"/>
              <a:t>Vitamin B1 is a water-soluble vitamin that’s secreted outside the body via urine and human bodies are not able to synthesize it by themselves, therefore, it must be supplied daily via their dietary[</a:t>
            </a:r>
            <a:r>
              <a:rPr lang="ar"/>
              <a:t>3</a:t>
            </a:r>
            <a:r>
              <a:rPr lang="ar"/>
              <a:t>].</a:t>
            </a:r>
            <a:endParaRPr/>
          </a:p>
          <a:p>
            <a:pPr indent="-311150" lvl="0" marL="457200" rtl="0" algn="l">
              <a:lnSpc>
                <a:spcPct val="150000"/>
              </a:lnSpc>
              <a:spcBef>
                <a:spcPts val="0"/>
              </a:spcBef>
              <a:spcAft>
                <a:spcPts val="0"/>
              </a:spcAft>
              <a:buSzPts val="1300"/>
              <a:buChar char="●"/>
            </a:pPr>
            <a:r>
              <a:rPr lang="ar"/>
              <a:t>Vitamin B1 benefits are not just limited to human being! It plays an important role in plant resistance against abiotic and biotic stresses and therefore enhancing their growth, development and productivity.</a:t>
            </a:r>
            <a:endParaRPr/>
          </a:p>
        </p:txBody>
      </p:sp>
      <p:sp>
        <p:nvSpPr>
          <p:cNvPr id="178" name="Google Shape;178;p25"/>
          <p:cNvSpPr txBox="1"/>
          <p:nvPr/>
        </p:nvSpPr>
        <p:spPr>
          <a:xfrm>
            <a:off x="351975" y="4723400"/>
            <a:ext cx="12831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accent1"/>
                </a:solidFill>
                <a:latin typeface="Lato"/>
                <a:ea typeface="Lato"/>
                <a:cs typeface="Lato"/>
                <a:sym typeface="Lato"/>
              </a:rPr>
              <a:t>Dua Türkmen</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Vitamin B1 deficiency</a:t>
            </a:r>
            <a:endParaRPr>
              <a:solidFill>
                <a:schemeClr val="dk1"/>
              </a:solidFill>
            </a:endParaRPr>
          </a:p>
        </p:txBody>
      </p:sp>
      <p:sp>
        <p:nvSpPr>
          <p:cNvPr id="184" name="Google Shape;184;p26"/>
          <p:cNvSpPr txBox="1"/>
          <p:nvPr>
            <p:ph idx="1" type="body"/>
          </p:nvPr>
        </p:nvSpPr>
        <p:spPr>
          <a:xfrm>
            <a:off x="729450" y="1811200"/>
            <a:ext cx="7688700" cy="3219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ar"/>
              <a:t>Vitamin B1 deficiency is considered as a medical condition of low thiamine levels.</a:t>
            </a:r>
            <a:endParaRPr/>
          </a:p>
          <a:p>
            <a:pPr indent="-311150" lvl="0" marL="457200" rtl="0" algn="l">
              <a:lnSpc>
                <a:spcPct val="150000"/>
              </a:lnSpc>
              <a:spcBef>
                <a:spcPts val="0"/>
              </a:spcBef>
              <a:spcAft>
                <a:spcPts val="0"/>
              </a:spcAft>
              <a:buSzPts val="1300"/>
              <a:buChar char="●"/>
            </a:pPr>
            <a:r>
              <a:rPr lang="ar"/>
              <a:t>Thiamine deficiency can be caused by different factors:</a:t>
            </a:r>
            <a:endParaRPr/>
          </a:p>
          <a:p>
            <a:pPr indent="-298450" lvl="1" marL="914400" rtl="0" algn="l">
              <a:lnSpc>
                <a:spcPct val="150000"/>
              </a:lnSpc>
              <a:spcBef>
                <a:spcPts val="0"/>
              </a:spcBef>
              <a:spcAft>
                <a:spcPts val="0"/>
              </a:spcAft>
              <a:buSzPts val="1100"/>
              <a:buChar char="○"/>
            </a:pPr>
            <a:r>
              <a:rPr lang="ar"/>
              <a:t>Poor intake</a:t>
            </a:r>
            <a:endParaRPr/>
          </a:p>
          <a:p>
            <a:pPr indent="-298450" lvl="1" marL="914400" rtl="0" algn="l">
              <a:lnSpc>
                <a:spcPct val="150000"/>
              </a:lnSpc>
              <a:spcBef>
                <a:spcPts val="0"/>
              </a:spcBef>
              <a:spcAft>
                <a:spcPts val="0"/>
              </a:spcAft>
              <a:buSzPts val="1100"/>
              <a:buChar char="○"/>
            </a:pPr>
            <a:r>
              <a:rPr lang="ar"/>
              <a:t>Poor absorption</a:t>
            </a:r>
            <a:endParaRPr/>
          </a:p>
          <a:p>
            <a:pPr indent="-298450" lvl="1" marL="914400" rtl="0" algn="l">
              <a:lnSpc>
                <a:spcPct val="150000"/>
              </a:lnSpc>
              <a:spcBef>
                <a:spcPts val="0"/>
              </a:spcBef>
              <a:spcAft>
                <a:spcPts val="0"/>
              </a:spcAft>
              <a:buSzPts val="1100"/>
              <a:buChar char="○"/>
            </a:pPr>
            <a:r>
              <a:rPr lang="ar"/>
              <a:t>Increased loss of thiamine</a:t>
            </a:r>
            <a:endParaRPr/>
          </a:p>
          <a:p>
            <a:pPr indent="-298450" lvl="1" marL="914400" rtl="0" algn="l">
              <a:lnSpc>
                <a:spcPct val="150000"/>
              </a:lnSpc>
              <a:spcBef>
                <a:spcPts val="0"/>
              </a:spcBef>
              <a:spcAft>
                <a:spcPts val="0"/>
              </a:spcAft>
              <a:buSzPts val="1100"/>
              <a:buChar char="○"/>
            </a:pPr>
            <a:r>
              <a:rPr lang="ar"/>
              <a:t>Increased thiamine utilization such as in the case of pregnancy</a:t>
            </a:r>
            <a:endParaRPr/>
          </a:p>
          <a:p>
            <a:pPr indent="-311150" lvl="0" marL="457200" rtl="0" algn="l">
              <a:lnSpc>
                <a:spcPct val="150000"/>
              </a:lnSpc>
              <a:spcBef>
                <a:spcPts val="0"/>
              </a:spcBef>
              <a:spcAft>
                <a:spcPts val="0"/>
              </a:spcAft>
              <a:buSzPts val="1300"/>
              <a:buChar char="●"/>
            </a:pPr>
            <a:r>
              <a:rPr b="1" lang="ar" u="sng"/>
              <a:t>Beriberi </a:t>
            </a:r>
            <a:r>
              <a:rPr lang="ar"/>
              <a:t>is a severe and chronic form of vitamin B1 deficiency, with to major types:</a:t>
            </a:r>
            <a:endParaRPr/>
          </a:p>
          <a:p>
            <a:pPr indent="-298450" lvl="1" marL="914400" rtl="0" algn="l">
              <a:lnSpc>
                <a:spcPct val="150000"/>
              </a:lnSpc>
              <a:spcBef>
                <a:spcPts val="0"/>
              </a:spcBef>
              <a:spcAft>
                <a:spcPts val="0"/>
              </a:spcAft>
              <a:buSzPts val="1100"/>
              <a:buChar char="○"/>
            </a:pPr>
            <a:r>
              <a:rPr lang="ar"/>
              <a:t>Wet beriberi</a:t>
            </a:r>
            <a:endParaRPr/>
          </a:p>
          <a:p>
            <a:pPr indent="-298450" lvl="1" marL="914400" rtl="0" algn="l">
              <a:lnSpc>
                <a:spcPct val="150000"/>
              </a:lnSpc>
              <a:spcBef>
                <a:spcPts val="0"/>
              </a:spcBef>
              <a:spcAft>
                <a:spcPts val="0"/>
              </a:spcAft>
              <a:buSzPts val="1100"/>
              <a:buChar char="○"/>
            </a:pPr>
            <a:r>
              <a:rPr lang="ar"/>
              <a:t>Dry beriberi [2]</a:t>
            </a:r>
            <a:endParaRPr/>
          </a:p>
          <a:p>
            <a:pPr indent="0" lvl="0" marL="0" rtl="0" algn="l">
              <a:spcBef>
                <a:spcPts val="1600"/>
              </a:spcBef>
              <a:spcAft>
                <a:spcPts val="1600"/>
              </a:spcAft>
              <a:buNone/>
            </a:pPr>
            <a:r>
              <a:t/>
            </a:r>
            <a:endParaRPr/>
          </a:p>
        </p:txBody>
      </p:sp>
      <p:sp>
        <p:nvSpPr>
          <p:cNvPr id="185" name="Google Shape;185;p26"/>
          <p:cNvSpPr txBox="1"/>
          <p:nvPr/>
        </p:nvSpPr>
        <p:spPr>
          <a:xfrm>
            <a:off x="220000" y="4764175"/>
            <a:ext cx="1327500" cy="1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100">
                <a:solidFill>
                  <a:schemeClr val="accent1"/>
                </a:solidFill>
                <a:latin typeface="Lato"/>
                <a:ea typeface="Lato"/>
                <a:cs typeface="Lato"/>
                <a:sym typeface="Lato"/>
              </a:rPr>
              <a:t>Şeyma Çorbacı </a:t>
            </a:r>
            <a:endParaRPr sz="11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AutoNum type="romanUcPeriod"/>
            </a:pPr>
            <a:r>
              <a:rPr lang="ar">
                <a:solidFill>
                  <a:schemeClr val="dk1"/>
                </a:solidFill>
              </a:rPr>
              <a:t>Wet beriberi</a:t>
            </a:r>
            <a:endParaRPr>
              <a:solidFill>
                <a:schemeClr val="dk1"/>
              </a:solidFill>
            </a:endParaRPr>
          </a:p>
        </p:txBody>
      </p:sp>
      <p:sp>
        <p:nvSpPr>
          <p:cNvPr id="191" name="Google Shape;191;p27"/>
          <p:cNvSpPr txBox="1"/>
          <p:nvPr>
            <p:ph idx="1" type="body"/>
          </p:nvPr>
        </p:nvSpPr>
        <p:spPr>
          <a:xfrm>
            <a:off x="729450" y="1995425"/>
            <a:ext cx="4854000" cy="2507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ar" sz="1400"/>
              <a:t>It affects the cardiovascular and the circulatory system.</a:t>
            </a:r>
            <a:endParaRPr sz="1400"/>
          </a:p>
          <a:p>
            <a:pPr indent="-317500" lvl="0" marL="457200" rtl="0" algn="l">
              <a:lnSpc>
                <a:spcPct val="150000"/>
              </a:lnSpc>
              <a:spcBef>
                <a:spcPts val="0"/>
              </a:spcBef>
              <a:spcAft>
                <a:spcPts val="0"/>
              </a:spcAft>
              <a:buSzPts val="1400"/>
              <a:buChar char="●"/>
            </a:pPr>
            <a:r>
              <a:rPr lang="ar" sz="1400"/>
              <a:t>It causes:</a:t>
            </a:r>
            <a:endParaRPr sz="1400"/>
          </a:p>
          <a:p>
            <a:pPr indent="-298450" lvl="1" marL="914400" rtl="0" algn="l">
              <a:lnSpc>
                <a:spcPct val="150000"/>
              </a:lnSpc>
              <a:spcBef>
                <a:spcPts val="0"/>
              </a:spcBef>
              <a:spcAft>
                <a:spcPts val="0"/>
              </a:spcAft>
              <a:buSzPts val="1100"/>
              <a:buChar char="○"/>
            </a:pPr>
            <a:r>
              <a:rPr lang="ar"/>
              <a:t>Failure of heart function.</a:t>
            </a:r>
            <a:endParaRPr/>
          </a:p>
          <a:p>
            <a:pPr indent="-298450" lvl="1" marL="914400" rtl="0" algn="l">
              <a:lnSpc>
                <a:spcPct val="150000"/>
              </a:lnSpc>
              <a:spcBef>
                <a:spcPts val="0"/>
              </a:spcBef>
              <a:spcAft>
                <a:spcPts val="0"/>
              </a:spcAft>
              <a:buSzPts val="1100"/>
              <a:buChar char="○"/>
            </a:pPr>
            <a:r>
              <a:rPr lang="ar"/>
              <a:t>Shortness of </a:t>
            </a:r>
            <a:r>
              <a:rPr lang="ar"/>
              <a:t>b</a:t>
            </a:r>
            <a:r>
              <a:rPr lang="ar"/>
              <a:t>reath.</a:t>
            </a:r>
            <a:endParaRPr/>
          </a:p>
          <a:p>
            <a:pPr indent="-298450" lvl="1" marL="914400" rtl="0" algn="l">
              <a:lnSpc>
                <a:spcPct val="150000"/>
              </a:lnSpc>
              <a:spcBef>
                <a:spcPts val="0"/>
              </a:spcBef>
              <a:spcAft>
                <a:spcPts val="0"/>
              </a:spcAft>
              <a:buSzPts val="1100"/>
              <a:buChar char="○"/>
            </a:pPr>
            <a:r>
              <a:rPr lang="ar"/>
              <a:t>leg swelling [2]</a:t>
            </a:r>
            <a:endParaRPr/>
          </a:p>
        </p:txBody>
      </p:sp>
      <p:pic>
        <p:nvPicPr>
          <p:cNvPr id="192" name="Google Shape;192;p27"/>
          <p:cNvPicPr preferRelativeResize="0"/>
          <p:nvPr/>
        </p:nvPicPr>
        <p:blipFill>
          <a:blip r:embed="rId3">
            <a:alphaModFix/>
          </a:blip>
          <a:stretch>
            <a:fillRect/>
          </a:stretch>
        </p:blipFill>
        <p:spPr>
          <a:xfrm>
            <a:off x="5162400" y="1853850"/>
            <a:ext cx="3255749" cy="2517779"/>
          </a:xfrm>
          <a:prstGeom prst="rect">
            <a:avLst/>
          </a:prstGeom>
          <a:noFill/>
          <a:ln>
            <a:noFill/>
          </a:ln>
        </p:spPr>
      </p:pic>
      <p:sp>
        <p:nvSpPr>
          <p:cNvPr id="193" name="Google Shape;193;p27"/>
          <p:cNvSpPr txBox="1"/>
          <p:nvPr/>
        </p:nvSpPr>
        <p:spPr>
          <a:xfrm>
            <a:off x="508275" y="4513850"/>
            <a:ext cx="14718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100">
                <a:solidFill>
                  <a:schemeClr val="accent1"/>
                </a:solidFill>
                <a:latin typeface="Lato"/>
                <a:ea typeface="Lato"/>
                <a:cs typeface="Lato"/>
                <a:sym typeface="Lato"/>
              </a:rPr>
              <a:t>Şeyma Çorbacı </a:t>
            </a:r>
            <a:endParaRPr sz="11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94" name="Google Shape;194;p27"/>
          <p:cNvSpPr txBox="1"/>
          <p:nvPr/>
        </p:nvSpPr>
        <p:spPr>
          <a:xfrm>
            <a:off x="6054375" y="4282825"/>
            <a:ext cx="1471800" cy="1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000">
                <a:solidFill>
                  <a:schemeClr val="accent1"/>
                </a:solidFill>
                <a:latin typeface="Lato"/>
                <a:ea typeface="Lato"/>
                <a:cs typeface="Lato"/>
                <a:sym typeface="Lato"/>
              </a:rPr>
              <a:t>Figure:  leg swelling.</a:t>
            </a:r>
            <a:endParaRPr sz="10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II. Dry beriberi</a:t>
            </a:r>
            <a:endParaRPr>
              <a:solidFill>
                <a:schemeClr val="dk1"/>
              </a:solidFill>
            </a:endParaRPr>
          </a:p>
        </p:txBody>
      </p:sp>
      <p:sp>
        <p:nvSpPr>
          <p:cNvPr id="200" name="Google Shape;200;p28"/>
          <p:cNvSpPr txBox="1"/>
          <p:nvPr>
            <p:ph idx="1" type="body"/>
          </p:nvPr>
        </p:nvSpPr>
        <p:spPr>
          <a:xfrm>
            <a:off x="729450" y="2078875"/>
            <a:ext cx="42699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ar"/>
              <a:t>It affects the nervous system of the patient.</a:t>
            </a:r>
            <a:endParaRPr/>
          </a:p>
          <a:p>
            <a:pPr indent="-311150" lvl="0" marL="457200" rtl="0" algn="l">
              <a:lnSpc>
                <a:spcPct val="150000"/>
              </a:lnSpc>
              <a:spcBef>
                <a:spcPts val="0"/>
              </a:spcBef>
              <a:spcAft>
                <a:spcPts val="0"/>
              </a:spcAft>
              <a:buSzPts val="1300"/>
              <a:buChar char="●"/>
            </a:pPr>
            <a:r>
              <a:rPr lang="ar"/>
              <a:t>It causes:</a:t>
            </a:r>
            <a:endParaRPr/>
          </a:p>
          <a:p>
            <a:pPr indent="-298450" lvl="1" marL="914400" rtl="0" algn="l">
              <a:lnSpc>
                <a:spcPct val="150000"/>
              </a:lnSpc>
              <a:spcBef>
                <a:spcPts val="0"/>
              </a:spcBef>
              <a:spcAft>
                <a:spcPts val="0"/>
              </a:spcAft>
              <a:buSzPts val="1100"/>
              <a:buChar char="○"/>
            </a:pPr>
            <a:r>
              <a:rPr lang="ar"/>
              <a:t>Difficulty in walking</a:t>
            </a:r>
            <a:endParaRPr/>
          </a:p>
          <a:p>
            <a:pPr indent="-298450" lvl="1" marL="914400" rtl="0" algn="l">
              <a:lnSpc>
                <a:spcPct val="150000"/>
              </a:lnSpc>
              <a:spcBef>
                <a:spcPts val="0"/>
              </a:spcBef>
              <a:spcAft>
                <a:spcPts val="0"/>
              </a:spcAft>
              <a:buSzPts val="1100"/>
              <a:buChar char="○"/>
            </a:pPr>
            <a:r>
              <a:rPr lang="ar"/>
              <a:t>Loss of sense in hands and legs</a:t>
            </a:r>
            <a:endParaRPr/>
          </a:p>
          <a:p>
            <a:pPr indent="-298450" lvl="1" marL="914400" rtl="0" algn="l">
              <a:lnSpc>
                <a:spcPct val="150000"/>
              </a:lnSpc>
              <a:spcBef>
                <a:spcPts val="0"/>
              </a:spcBef>
              <a:spcAft>
                <a:spcPts val="0"/>
              </a:spcAft>
              <a:buSzPts val="1100"/>
              <a:buChar char="○"/>
            </a:pPr>
            <a:r>
              <a:rPr lang="ar"/>
              <a:t>Mental confusion</a:t>
            </a:r>
            <a:endParaRPr/>
          </a:p>
          <a:p>
            <a:pPr indent="-298450" lvl="1" marL="914400" rtl="0" algn="l">
              <a:lnSpc>
                <a:spcPct val="150000"/>
              </a:lnSpc>
              <a:spcBef>
                <a:spcPts val="0"/>
              </a:spcBef>
              <a:spcAft>
                <a:spcPts val="0"/>
              </a:spcAft>
              <a:buSzPts val="1100"/>
              <a:buChar char="○"/>
            </a:pPr>
            <a:r>
              <a:rPr lang="ar"/>
              <a:t>Difficulty to speak</a:t>
            </a:r>
            <a:endParaRPr/>
          </a:p>
          <a:p>
            <a:pPr indent="-298450" lvl="1" marL="914400" rtl="0" algn="l">
              <a:lnSpc>
                <a:spcPct val="150000"/>
              </a:lnSpc>
              <a:spcBef>
                <a:spcPts val="0"/>
              </a:spcBef>
              <a:spcAft>
                <a:spcPts val="0"/>
              </a:spcAft>
              <a:buSzPts val="1100"/>
              <a:buChar char="○"/>
            </a:pPr>
            <a:r>
              <a:rPr lang="ar"/>
              <a:t>Pain [2]</a:t>
            </a:r>
            <a:endParaRPr/>
          </a:p>
        </p:txBody>
      </p:sp>
      <p:pic>
        <p:nvPicPr>
          <p:cNvPr id="201" name="Google Shape;201;p28"/>
          <p:cNvPicPr preferRelativeResize="0"/>
          <p:nvPr/>
        </p:nvPicPr>
        <p:blipFill>
          <a:blip r:embed="rId3">
            <a:alphaModFix/>
          </a:blip>
          <a:stretch>
            <a:fillRect/>
          </a:stretch>
        </p:blipFill>
        <p:spPr>
          <a:xfrm>
            <a:off x="5712475" y="1532425"/>
            <a:ext cx="2359350" cy="3166775"/>
          </a:xfrm>
          <a:prstGeom prst="rect">
            <a:avLst/>
          </a:prstGeom>
          <a:noFill/>
          <a:ln>
            <a:noFill/>
          </a:ln>
        </p:spPr>
      </p:pic>
      <p:sp>
        <p:nvSpPr>
          <p:cNvPr id="202" name="Google Shape;202;p28"/>
          <p:cNvSpPr txBox="1"/>
          <p:nvPr/>
        </p:nvSpPr>
        <p:spPr>
          <a:xfrm>
            <a:off x="348975" y="4642800"/>
            <a:ext cx="1244100" cy="2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100">
                <a:solidFill>
                  <a:schemeClr val="accent1"/>
                </a:solidFill>
                <a:latin typeface="Lato"/>
                <a:ea typeface="Lato"/>
                <a:cs typeface="Lato"/>
                <a:sym typeface="Lato"/>
              </a:rPr>
              <a:t>Şeyma Çorbacı </a:t>
            </a:r>
            <a:endParaRPr sz="11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203" name="Google Shape;203;p28"/>
          <p:cNvSpPr txBox="1"/>
          <p:nvPr/>
        </p:nvSpPr>
        <p:spPr>
          <a:xfrm>
            <a:off x="6076625" y="4749025"/>
            <a:ext cx="1714500" cy="2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000">
                <a:solidFill>
                  <a:schemeClr val="accent1"/>
                </a:solidFill>
                <a:latin typeface="Lato"/>
                <a:ea typeface="Lato"/>
                <a:cs typeface="Lato"/>
                <a:sym typeface="Lato"/>
              </a:rPr>
              <a:t>Figure: Beriberi symptoms.</a:t>
            </a:r>
            <a:endParaRPr sz="10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4940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E.coli bacterium and vitamin B1 production</a:t>
            </a:r>
            <a:endParaRPr>
              <a:solidFill>
                <a:schemeClr val="dk1"/>
              </a:solidFill>
            </a:endParaRPr>
          </a:p>
          <a:p>
            <a:pPr indent="0" lvl="0" marL="0" rtl="0" algn="l">
              <a:spcBef>
                <a:spcPts val="0"/>
              </a:spcBef>
              <a:spcAft>
                <a:spcPts val="0"/>
              </a:spcAft>
              <a:buNone/>
            </a:pPr>
            <a:r>
              <a:t/>
            </a:r>
            <a:endParaRPr/>
          </a:p>
        </p:txBody>
      </p:sp>
      <p:sp>
        <p:nvSpPr>
          <p:cNvPr id="209" name="Google Shape;209;p29"/>
          <p:cNvSpPr txBox="1"/>
          <p:nvPr>
            <p:ph idx="1" type="body"/>
          </p:nvPr>
        </p:nvSpPr>
        <p:spPr>
          <a:xfrm>
            <a:off x="250650" y="1983625"/>
            <a:ext cx="5262300" cy="2845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ar" sz="1400"/>
              <a:t>E. coli is a type of bacteria that live in animal and human bodies.</a:t>
            </a:r>
            <a:endParaRPr sz="1400"/>
          </a:p>
          <a:p>
            <a:pPr indent="-317500" lvl="0" marL="457200" rtl="0" algn="l">
              <a:spcBef>
                <a:spcPts val="0"/>
              </a:spcBef>
              <a:spcAft>
                <a:spcPts val="0"/>
              </a:spcAft>
              <a:buSzPts val="1400"/>
              <a:buChar char="●"/>
            </a:pPr>
            <a:r>
              <a:rPr lang="ar" sz="1400"/>
              <a:t>It has 3000 genes. Among these genes is the ThiM gene, which is responsible for the production of thiamine ( vitamin B1 ) [</a:t>
            </a:r>
            <a:r>
              <a:rPr lang="ar" sz="1400"/>
              <a:t>4</a:t>
            </a:r>
            <a:r>
              <a:rPr lang="ar" sz="1400"/>
              <a:t>].</a:t>
            </a:r>
            <a:endParaRPr sz="1400"/>
          </a:p>
          <a:p>
            <a:pPr indent="-317500" lvl="0" marL="457200" rtl="0" algn="l">
              <a:spcBef>
                <a:spcPts val="0"/>
              </a:spcBef>
              <a:spcAft>
                <a:spcPts val="0"/>
              </a:spcAft>
              <a:buSzPts val="1400"/>
              <a:buChar char="●"/>
            </a:pPr>
            <a:r>
              <a:rPr lang="ar" sz="1400"/>
              <a:t>Reasons of choosing E. coli :</a:t>
            </a:r>
            <a:endParaRPr sz="1400"/>
          </a:p>
          <a:p>
            <a:pPr indent="-317500" lvl="1" marL="914400" rtl="0" algn="l">
              <a:spcBef>
                <a:spcPts val="0"/>
              </a:spcBef>
              <a:spcAft>
                <a:spcPts val="0"/>
              </a:spcAft>
              <a:buSzPts val="1400"/>
              <a:buChar char="○"/>
            </a:pPr>
            <a:r>
              <a:rPr lang="ar" sz="1400"/>
              <a:t>Simple to handle and well-understood.</a:t>
            </a:r>
            <a:endParaRPr sz="1400"/>
          </a:p>
          <a:p>
            <a:pPr indent="-317500" lvl="1" marL="914400" rtl="0" algn="l">
              <a:spcBef>
                <a:spcPts val="0"/>
              </a:spcBef>
              <a:spcAft>
                <a:spcPts val="0"/>
              </a:spcAft>
              <a:buSzPts val="1400"/>
              <a:buChar char="○"/>
            </a:pPr>
            <a:r>
              <a:rPr lang="ar" sz="1400"/>
              <a:t>Ability to produce high levels of the desired product.</a:t>
            </a:r>
            <a:endParaRPr sz="1400"/>
          </a:p>
          <a:p>
            <a:pPr indent="-317500" lvl="1" marL="914400" rtl="0" algn="l">
              <a:spcBef>
                <a:spcPts val="0"/>
              </a:spcBef>
              <a:spcAft>
                <a:spcPts val="0"/>
              </a:spcAft>
              <a:buSzPts val="1400"/>
              <a:buChar char="○"/>
            </a:pPr>
            <a:r>
              <a:rPr lang="ar" sz="1400"/>
              <a:t>Having a similar pathway of thiamine synthesis with plants.</a:t>
            </a:r>
            <a:endParaRPr sz="1400"/>
          </a:p>
          <a:p>
            <a:pPr indent="-317500" lvl="1" marL="914400" rtl="0" algn="l">
              <a:spcBef>
                <a:spcPts val="0"/>
              </a:spcBef>
              <a:spcAft>
                <a:spcPts val="0"/>
              </a:spcAft>
              <a:buSzPts val="1400"/>
              <a:buChar char="○"/>
            </a:pPr>
            <a:r>
              <a:rPr lang="ar" sz="1400"/>
              <a:t>Very widely used in genetic engineering [</a:t>
            </a:r>
            <a:r>
              <a:rPr lang="ar" sz="1400"/>
              <a:t>5</a:t>
            </a:r>
            <a:r>
              <a:rPr lang="ar" sz="1400"/>
              <a:t>].</a:t>
            </a:r>
            <a:endParaRPr sz="1400"/>
          </a:p>
          <a:p>
            <a:pPr indent="0" lvl="0" marL="0" rtl="0" algn="l">
              <a:spcBef>
                <a:spcPts val="1600"/>
              </a:spcBef>
              <a:spcAft>
                <a:spcPts val="1600"/>
              </a:spcAft>
              <a:buNone/>
            </a:pPr>
            <a:r>
              <a:t/>
            </a:r>
            <a:endParaRPr sz="1400"/>
          </a:p>
        </p:txBody>
      </p:sp>
      <p:pic>
        <p:nvPicPr>
          <p:cNvPr id="210" name="Google Shape;210;p29"/>
          <p:cNvPicPr preferRelativeResize="0"/>
          <p:nvPr/>
        </p:nvPicPr>
        <p:blipFill>
          <a:blip r:embed="rId3">
            <a:alphaModFix/>
          </a:blip>
          <a:stretch>
            <a:fillRect/>
          </a:stretch>
        </p:blipFill>
        <p:spPr>
          <a:xfrm>
            <a:off x="5512950" y="2366575"/>
            <a:ext cx="3123425" cy="2079299"/>
          </a:xfrm>
          <a:prstGeom prst="rect">
            <a:avLst/>
          </a:prstGeom>
          <a:noFill/>
          <a:ln>
            <a:noFill/>
          </a:ln>
          <a:effectLst>
            <a:outerShdw blurRad="57150" rotWithShape="0" algn="bl" dir="5400000" dist="19050">
              <a:srgbClr val="000000">
                <a:alpha val="50000"/>
              </a:srgbClr>
            </a:outerShdw>
          </a:effectLst>
        </p:spPr>
      </p:pic>
      <p:sp>
        <p:nvSpPr>
          <p:cNvPr id="211" name="Google Shape;211;p29"/>
          <p:cNvSpPr txBox="1"/>
          <p:nvPr/>
        </p:nvSpPr>
        <p:spPr>
          <a:xfrm>
            <a:off x="6130713" y="4554450"/>
            <a:ext cx="1887900" cy="2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100">
                <a:solidFill>
                  <a:schemeClr val="accent1"/>
                </a:solidFill>
                <a:latin typeface="Lato"/>
                <a:ea typeface="Lato"/>
                <a:cs typeface="Lato"/>
                <a:sym typeface="Lato"/>
              </a:rPr>
              <a:t>Figure 5: E. coli bacteria [5].</a:t>
            </a:r>
            <a:endParaRPr sz="1100">
              <a:solidFill>
                <a:schemeClr val="accent1"/>
              </a:solidFill>
              <a:latin typeface="Lato"/>
              <a:ea typeface="Lato"/>
              <a:cs typeface="Lato"/>
              <a:sym typeface="Lato"/>
            </a:endParaRPr>
          </a:p>
        </p:txBody>
      </p:sp>
      <p:sp>
        <p:nvSpPr>
          <p:cNvPr id="212" name="Google Shape;212;p29"/>
          <p:cNvSpPr txBox="1"/>
          <p:nvPr/>
        </p:nvSpPr>
        <p:spPr>
          <a:xfrm>
            <a:off x="257925" y="4786950"/>
            <a:ext cx="13578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100">
                <a:solidFill>
                  <a:schemeClr val="accent1"/>
                </a:solidFill>
                <a:latin typeface="Lato"/>
                <a:ea typeface="Lato"/>
                <a:cs typeface="Lato"/>
                <a:sym typeface="Lato"/>
              </a:rPr>
              <a:t>Şeyma Çorbacı </a:t>
            </a:r>
            <a:endParaRPr sz="11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414825" y="1185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Production of GM vitamin B1-rich rice</a:t>
            </a:r>
            <a:endParaRPr>
              <a:solidFill>
                <a:schemeClr val="dk1"/>
              </a:solidFill>
            </a:endParaRPr>
          </a:p>
        </p:txBody>
      </p:sp>
      <p:sp>
        <p:nvSpPr>
          <p:cNvPr id="218" name="Google Shape;218;p30"/>
          <p:cNvSpPr txBox="1"/>
          <p:nvPr>
            <p:ph idx="1" type="body"/>
          </p:nvPr>
        </p:nvSpPr>
        <p:spPr>
          <a:xfrm>
            <a:off x="152400" y="1833488"/>
            <a:ext cx="2930700" cy="285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romanUcPeriod"/>
            </a:pPr>
            <a:r>
              <a:rPr lang="ar"/>
              <a:t>I</a:t>
            </a:r>
            <a:r>
              <a:rPr lang="ar" sz="1400"/>
              <a:t>solation of ThiM gene from E. coli.</a:t>
            </a:r>
            <a:endParaRPr sz="1400"/>
          </a:p>
          <a:p>
            <a:pPr indent="-317500" lvl="0" marL="457200" rtl="0" algn="l">
              <a:spcBef>
                <a:spcPts val="0"/>
              </a:spcBef>
              <a:spcAft>
                <a:spcPts val="0"/>
              </a:spcAft>
              <a:buSzPts val="1400"/>
              <a:buAutoNum type="romanUcPeriod"/>
            </a:pPr>
            <a:r>
              <a:rPr lang="ar" sz="1400"/>
              <a:t>Insertion of desired gene into a plasmid ( vector used to transfer DNA ).</a:t>
            </a:r>
            <a:endParaRPr sz="1400"/>
          </a:p>
          <a:p>
            <a:pPr indent="-317500" lvl="0" marL="457200" rtl="0" algn="l">
              <a:spcBef>
                <a:spcPts val="0"/>
              </a:spcBef>
              <a:spcAft>
                <a:spcPts val="0"/>
              </a:spcAft>
              <a:buSzPts val="1400"/>
              <a:buAutoNum type="romanUcPeriod"/>
            </a:pPr>
            <a:r>
              <a:rPr lang="ar" sz="1400"/>
              <a:t>Introducing the ThiM gene containing bacterial cells into rice plant cells.</a:t>
            </a:r>
            <a:endParaRPr sz="1400"/>
          </a:p>
          <a:p>
            <a:pPr indent="-317500" lvl="0" marL="457200" rtl="0" algn="l">
              <a:spcBef>
                <a:spcPts val="0"/>
              </a:spcBef>
              <a:spcAft>
                <a:spcPts val="0"/>
              </a:spcAft>
              <a:buSzPts val="1400"/>
              <a:buAutoNum type="romanUcPeriod"/>
            </a:pPr>
            <a:r>
              <a:rPr lang="ar" sz="1400"/>
              <a:t>Selection and regeneration of ThiM gene containing plant cells </a:t>
            </a:r>
            <a:r>
              <a:rPr lang="ar" sz="1400"/>
              <a:t>[</a:t>
            </a:r>
            <a:r>
              <a:rPr lang="ar" sz="1400"/>
              <a:t>6</a:t>
            </a:r>
            <a:r>
              <a:rPr lang="ar" sz="1400"/>
              <a:t>].</a:t>
            </a:r>
            <a:endParaRPr sz="1400"/>
          </a:p>
        </p:txBody>
      </p:sp>
      <p:pic>
        <p:nvPicPr>
          <p:cNvPr id="219" name="Google Shape;219;p30"/>
          <p:cNvPicPr preferRelativeResize="0"/>
          <p:nvPr/>
        </p:nvPicPr>
        <p:blipFill>
          <a:blip r:embed="rId3">
            <a:alphaModFix/>
          </a:blip>
          <a:stretch>
            <a:fillRect/>
          </a:stretch>
        </p:blipFill>
        <p:spPr>
          <a:xfrm>
            <a:off x="3176927" y="1795277"/>
            <a:ext cx="5967076" cy="2784625"/>
          </a:xfrm>
          <a:prstGeom prst="rect">
            <a:avLst/>
          </a:prstGeom>
          <a:noFill/>
          <a:ln>
            <a:noFill/>
          </a:ln>
        </p:spPr>
      </p:pic>
      <p:sp>
        <p:nvSpPr>
          <p:cNvPr id="220" name="Google Shape;220;p30"/>
          <p:cNvSpPr txBox="1"/>
          <p:nvPr/>
        </p:nvSpPr>
        <p:spPr>
          <a:xfrm>
            <a:off x="4172250" y="4579900"/>
            <a:ext cx="3720900" cy="1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100">
                <a:solidFill>
                  <a:schemeClr val="accent1"/>
                </a:solidFill>
                <a:latin typeface="Lato"/>
                <a:ea typeface="Lato"/>
                <a:cs typeface="Lato"/>
                <a:sym typeface="Lato"/>
              </a:rPr>
              <a:t>Figure 6: Transfer of ThiM gene into rice plant cell [7].</a:t>
            </a:r>
            <a:endParaRPr sz="1100">
              <a:solidFill>
                <a:schemeClr val="accent1"/>
              </a:solidFill>
              <a:latin typeface="Lato"/>
              <a:ea typeface="Lato"/>
              <a:cs typeface="Lato"/>
              <a:sym typeface="Lato"/>
            </a:endParaRPr>
          </a:p>
        </p:txBody>
      </p:sp>
      <p:sp>
        <p:nvSpPr>
          <p:cNvPr id="221" name="Google Shape;221;p30"/>
          <p:cNvSpPr txBox="1"/>
          <p:nvPr/>
        </p:nvSpPr>
        <p:spPr>
          <a:xfrm>
            <a:off x="273100" y="4889725"/>
            <a:ext cx="1198500" cy="1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100">
                <a:solidFill>
                  <a:schemeClr val="accent1"/>
                </a:solidFill>
                <a:latin typeface="Lato"/>
                <a:ea typeface="Lato"/>
                <a:cs typeface="Lato"/>
                <a:sym typeface="Lato"/>
              </a:rPr>
              <a:t>Şeyma Çorbacı </a:t>
            </a:r>
            <a:endParaRPr sz="11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Ethical Concerns About Gene Manipulation</a:t>
            </a:r>
            <a:endParaRPr/>
          </a:p>
        </p:txBody>
      </p:sp>
      <p:sp>
        <p:nvSpPr>
          <p:cNvPr id="227" name="Google Shape;22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b="1" lang="ar" sz="1400" u="sng">
                <a:solidFill>
                  <a:srgbClr val="000000"/>
                </a:solidFill>
              </a:rPr>
              <a:t>Whether GMO products  are necessary or not </a:t>
            </a:r>
            <a:endParaRPr b="1" sz="1400" u="sng">
              <a:solidFill>
                <a:srgbClr val="000000"/>
              </a:solidFill>
            </a:endParaRPr>
          </a:p>
          <a:p>
            <a:pPr indent="0" lvl="0" marL="914400" rtl="0" algn="l">
              <a:spcBef>
                <a:spcPts val="1600"/>
              </a:spcBef>
              <a:spcAft>
                <a:spcPts val="0"/>
              </a:spcAft>
              <a:buNone/>
            </a:pPr>
            <a:r>
              <a:rPr lang="ar"/>
              <a:t>The quantity and quality of products produced through bioengineering increase. For example, if pre-bioengineering production is 60 percent in a field, the amount can increase up to 80 percent with GMOs. The question ethically asked here is whether it is useful to use these products to reduce hunger rates in the world. It is certain that more production will be needed to feed the growing population in the world.</a:t>
            </a:r>
            <a:endParaRPr/>
          </a:p>
          <a:p>
            <a:pPr indent="0" lvl="0" marL="457200" rtl="0" algn="l">
              <a:spcBef>
                <a:spcPts val="1600"/>
              </a:spcBef>
              <a:spcAft>
                <a:spcPts val="0"/>
              </a:spcAft>
              <a:buNone/>
            </a:pPr>
            <a:r>
              <a:t/>
            </a:r>
            <a:endParaRPr>
              <a:solidFill>
                <a:srgbClr val="000000"/>
              </a:solidFill>
            </a:endParaRPr>
          </a:p>
          <a:p>
            <a:pPr indent="0" lvl="0" marL="914400" rtl="0" algn="l">
              <a:spcBef>
                <a:spcPts val="1600"/>
              </a:spcBef>
              <a:spcAft>
                <a:spcPts val="1600"/>
              </a:spcAft>
              <a:buNone/>
            </a:pPr>
            <a:r>
              <a:t/>
            </a:r>
            <a:endParaRPr b="1"/>
          </a:p>
        </p:txBody>
      </p:sp>
      <p:sp>
        <p:nvSpPr>
          <p:cNvPr id="228" name="Google Shape;228;p31"/>
          <p:cNvSpPr txBox="1"/>
          <p:nvPr/>
        </p:nvSpPr>
        <p:spPr>
          <a:xfrm>
            <a:off x="351975" y="4723400"/>
            <a:ext cx="12831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accent1"/>
                </a:solidFill>
                <a:latin typeface="Lato"/>
                <a:ea typeface="Lato"/>
                <a:cs typeface="Lato"/>
                <a:sym typeface="Lato"/>
              </a:rPr>
              <a:t>Mısra Şimşir</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651775" y="605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Outline</a:t>
            </a:r>
            <a:endParaRPr>
              <a:solidFill>
                <a:schemeClr val="dk1"/>
              </a:solidFill>
            </a:endParaRPr>
          </a:p>
        </p:txBody>
      </p:sp>
      <p:sp>
        <p:nvSpPr>
          <p:cNvPr id="95" name="Google Shape;95;p14"/>
          <p:cNvSpPr txBox="1"/>
          <p:nvPr>
            <p:ph idx="1" type="body"/>
          </p:nvPr>
        </p:nvSpPr>
        <p:spPr>
          <a:xfrm>
            <a:off x="594500" y="1141175"/>
            <a:ext cx="7688700" cy="3858600"/>
          </a:xfrm>
          <a:prstGeom prst="rect">
            <a:avLst/>
          </a:prstGeom>
        </p:spPr>
        <p:txBody>
          <a:bodyPr anchorCtr="0" anchor="t" bIns="91425" lIns="91425" spcFirstLastPara="1" rIns="91425" wrap="square" tIns="91425">
            <a:noAutofit/>
          </a:bodyPr>
          <a:lstStyle/>
          <a:p>
            <a:pPr indent="-317500" lvl="0" marL="457200" marR="38100" rtl="0" algn="l">
              <a:lnSpc>
                <a:spcPct val="128571"/>
              </a:lnSpc>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Importance of vitamin B1 for the human body</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Importance of vitamin B1 for the plants</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Advantages of GM crops</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GM crops examples</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Vitamin B1-rich rice</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Why rice?</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Aim of producing vitamin B1-rich rice</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Vitamin B1 deficiency</a:t>
            </a:r>
            <a:endParaRPr sz="1400">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Wet beriberi</a:t>
            </a:r>
            <a:endParaRPr sz="1400">
              <a:solidFill>
                <a:srgbClr val="666666"/>
              </a:solidFill>
              <a:latin typeface="Times New Roman"/>
              <a:ea typeface="Times New Roman"/>
              <a:cs typeface="Times New Roman"/>
              <a:sym typeface="Times New Roman"/>
            </a:endParaRPr>
          </a:p>
          <a:p>
            <a:pPr indent="-317500" lvl="1" marL="9144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Dry beriberi</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E. Coli bacterium and vitamin B1 production</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Production of GM vitamin B1 rich rice</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Ethical concerns about gene manipulation </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Golden rice statistics</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Conclusion</a:t>
            </a:r>
            <a:endParaRPr sz="1400">
              <a:solidFill>
                <a:srgbClr val="666666"/>
              </a:solidFill>
              <a:latin typeface="Times New Roman"/>
              <a:ea typeface="Times New Roman"/>
              <a:cs typeface="Times New Roman"/>
              <a:sym typeface="Times New Roman"/>
            </a:endParaRPr>
          </a:p>
          <a:p>
            <a:pPr indent="-317500" lvl="0" marL="457200" rtl="0" algn="l">
              <a:spcBef>
                <a:spcPts val="0"/>
              </a:spcBef>
              <a:spcAft>
                <a:spcPts val="0"/>
              </a:spcAft>
              <a:buClr>
                <a:srgbClr val="666666"/>
              </a:buClr>
              <a:buSzPts val="1400"/>
              <a:buFont typeface="Times New Roman"/>
              <a:buChar char="●"/>
            </a:pPr>
            <a:r>
              <a:rPr lang="ar" sz="1400">
                <a:solidFill>
                  <a:srgbClr val="666666"/>
                </a:solidFill>
                <a:latin typeface="Times New Roman"/>
                <a:ea typeface="Times New Roman"/>
                <a:cs typeface="Times New Roman"/>
                <a:sym typeface="Times New Roman"/>
              </a:rPr>
              <a:t>References</a:t>
            </a:r>
            <a:endParaRPr sz="1400">
              <a:solidFill>
                <a:srgbClr val="666666"/>
              </a:solidFill>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Ethical Concerns About Gene Manipulation</a:t>
            </a:r>
            <a:endParaRPr/>
          </a:p>
        </p:txBody>
      </p:sp>
      <p:sp>
        <p:nvSpPr>
          <p:cNvPr id="234" name="Google Shape;234;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ar" sz="1400">
                <a:solidFill>
                  <a:srgbClr val="000000"/>
                </a:solidFill>
              </a:rPr>
              <a:t>2.</a:t>
            </a:r>
            <a:r>
              <a:rPr b="1" lang="ar" sz="1400" u="sng">
                <a:solidFill>
                  <a:srgbClr val="000000"/>
                </a:solidFill>
              </a:rPr>
              <a:t> 	Violation of Human Rights</a:t>
            </a:r>
            <a:endParaRPr/>
          </a:p>
          <a:p>
            <a:pPr indent="-311150" lvl="0" marL="457200" rtl="0" algn="l">
              <a:spcBef>
                <a:spcPts val="1600"/>
              </a:spcBef>
              <a:spcAft>
                <a:spcPts val="0"/>
              </a:spcAft>
              <a:buSzPts val="1300"/>
              <a:buChar char="❏"/>
            </a:pPr>
            <a:r>
              <a:rPr lang="ar"/>
              <a:t>V</a:t>
            </a:r>
            <a:r>
              <a:rPr lang="ar"/>
              <a:t>iolation of the consumer right to choose because GMO products can not be </a:t>
            </a:r>
            <a:r>
              <a:rPr lang="ar"/>
              <a:t>separated</a:t>
            </a:r>
            <a:r>
              <a:rPr lang="ar"/>
              <a:t> from their natural counterparts.</a:t>
            </a:r>
            <a:endParaRPr/>
          </a:p>
          <a:p>
            <a:pPr indent="-311150" lvl="0" marL="457200" rtl="0" algn="l">
              <a:spcBef>
                <a:spcPts val="0"/>
              </a:spcBef>
              <a:spcAft>
                <a:spcPts val="0"/>
              </a:spcAft>
              <a:buSzPts val="1300"/>
              <a:buChar char="❏"/>
            </a:pPr>
            <a:r>
              <a:rPr lang="ar"/>
              <a:t>Violation of religious rights because some belief groups want to avoid fruits and vegetables with insects, animals  genes.</a:t>
            </a:r>
            <a:endParaRPr/>
          </a:p>
          <a:p>
            <a:pPr indent="-311150" lvl="0" marL="457200" rtl="0" algn="l">
              <a:spcBef>
                <a:spcPts val="0"/>
              </a:spcBef>
              <a:spcAft>
                <a:spcPts val="0"/>
              </a:spcAft>
              <a:buSzPts val="1300"/>
              <a:buChar char="❏"/>
            </a:pPr>
            <a:r>
              <a:rPr lang="ar"/>
              <a:t>Vegetarians can oppose fruits and vegetables that contain animal genes.</a:t>
            </a:r>
            <a:endParaRPr/>
          </a:p>
        </p:txBody>
      </p:sp>
      <p:sp>
        <p:nvSpPr>
          <p:cNvPr id="235" name="Google Shape;235;p32"/>
          <p:cNvSpPr txBox="1"/>
          <p:nvPr/>
        </p:nvSpPr>
        <p:spPr>
          <a:xfrm>
            <a:off x="351975" y="4723400"/>
            <a:ext cx="12831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accent1"/>
                </a:solidFill>
                <a:latin typeface="Lato"/>
                <a:ea typeface="Lato"/>
                <a:cs typeface="Lato"/>
                <a:sym typeface="Lato"/>
              </a:rPr>
              <a:t>Mısra Şimşir</a:t>
            </a: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Why we have chosen rice instead of others</a:t>
            </a:r>
            <a:endParaRPr/>
          </a:p>
          <a:p>
            <a:pPr indent="0" lvl="0" marL="0" rtl="0" algn="l">
              <a:spcBef>
                <a:spcPts val="0"/>
              </a:spcBef>
              <a:spcAft>
                <a:spcPts val="0"/>
              </a:spcAft>
              <a:buNone/>
            </a:pPr>
            <a:r>
              <a:t/>
            </a:r>
            <a:endParaRPr/>
          </a:p>
        </p:txBody>
      </p:sp>
      <p:sp>
        <p:nvSpPr>
          <p:cNvPr id="241" name="Google Shape;241;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t>We are going to be showing them as two parts which are supported by evidences. </a:t>
            </a:r>
            <a:endParaRPr/>
          </a:p>
          <a:p>
            <a:pPr indent="-311150" lvl="0" marL="457200" rtl="0" algn="l">
              <a:spcBef>
                <a:spcPts val="1600"/>
              </a:spcBef>
              <a:spcAft>
                <a:spcPts val="0"/>
              </a:spcAft>
              <a:buSzPts val="1300"/>
              <a:buAutoNum type="arabicPeriod"/>
            </a:pPr>
            <a:r>
              <a:rPr lang="ar"/>
              <a:t>Comparison of Rice, Bulgur and Barley</a:t>
            </a:r>
            <a:endParaRPr/>
          </a:p>
          <a:p>
            <a:pPr indent="-298450" lvl="1" marL="914400" rtl="0" algn="l">
              <a:spcBef>
                <a:spcPts val="0"/>
              </a:spcBef>
              <a:spcAft>
                <a:spcPts val="0"/>
              </a:spcAft>
              <a:buSzPts val="1100"/>
              <a:buAutoNum type="arabicPeriod"/>
            </a:pPr>
            <a:r>
              <a:rPr lang="ar"/>
              <a:t>Statistics 01 - Rice Production and Consumption</a:t>
            </a:r>
            <a:endParaRPr/>
          </a:p>
          <a:p>
            <a:pPr indent="-298450" lvl="1" marL="914400" rtl="0" algn="l">
              <a:spcBef>
                <a:spcPts val="0"/>
              </a:spcBef>
              <a:spcAft>
                <a:spcPts val="0"/>
              </a:spcAft>
              <a:buSzPts val="1100"/>
              <a:buAutoNum type="arabicPeriod"/>
            </a:pPr>
            <a:r>
              <a:rPr lang="ar"/>
              <a:t>Statistics 02 - Barley Production and Consumption</a:t>
            </a:r>
            <a:endParaRPr/>
          </a:p>
          <a:p>
            <a:pPr indent="-298450" lvl="1" marL="914400" rtl="0" algn="l">
              <a:spcBef>
                <a:spcPts val="0"/>
              </a:spcBef>
              <a:spcAft>
                <a:spcPts val="0"/>
              </a:spcAft>
              <a:buSzPts val="1100"/>
              <a:buAutoNum type="arabicPeriod"/>
            </a:pPr>
            <a:r>
              <a:rPr lang="ar"/>
              <a:t>Statistics 03 - Wheat Production and Consumption</a:t>
            </a:r>
            <a:endParaRPr/>
          </a:p>
          <a:p>
            <a:pPr indent="-311150" lvl="0" marL="457200" rtl="0" algn="l">
              <a:spcBef>
                <a:spcPts val="0"/>
              </a:spcBef>
              <a:spcAft>
                <a:spcPts val="0"/>
              </a:spcAft>
              <a:buSzPts val="1300"/>
              <a:buAutoNum type="arabicPeriod"/>
            </a:pPr>
            <a:r>
              <a:rPr lang="ar"/>
              <a:t>Golden Rice Statistics in Asia-</a:t>
            </a:r>
            <a:r>
              <a:rPr lang="ar"/>
              <a:t>Pacific</a:t>
            </a:r>
            <a:r>
              <a:rPr lang="ar"/>
              <a:t> Region Countries</a:t>
            </a:r>
            <a:endParaRPr/>
          </a:p>
        </p:txBody>
      </p:sp>
      <p:sp>
        <p:nvSpPr>
          <p:cNvPr id="242" name="Google Shape;242;p33"/>
          <p:cNvSpPr txBox="1"/>
          <p:nvPr/>
        </p:nvSpPr>
        <p:spPr>
          <a:xfrm>
            <a:off x="6165975" y="4758750"/>
            <a:ext cx="28377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600">
                <a:solidFill>
                  <a:schemeClr val="accent1"/>
                </a:solidFill>
                <a:latin typeface="Lato"/>
                <a:ea typeface="Lato"/>
                <a:cs typeface="Lato"/>
                <a:sym typeface="Lato"/>
              </a:rPr>
              <a:t>Tuğberk Göç - Burak Demirel</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Statistics 01</a:t>
            </a:r>
            <a:endParaRPr/>
          </a:p>
        </p:txBody>
      </p:sp>
      <p:sp>
        <p:nvSpPr>
          <p:cNvPr id="248" name="Google Shape;248;p34"/>
          <p:cNvSpPr txBox="1"/>
          <p:nvPr>
            <p:ph idx="1" type="body"/>
          </p:nvPr>
        </p:nvSpPr>
        <p:spPr>
          <a:xfrm>
            <a:off x="304950" y="2078875"/>
            <a:ext cx="1991400" cy="2703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ar"/>
              <a:t>According to  TMO (Toprak Mahsülleri Ofisi), rice production and consumption represents really huge number all around the world.</a:t>
            </a:r>
            <a:endParaRPr/>
          </a:p>
        </p:txBody>
      </p:sp>
      <p:pic>
        <p:nvPicPr>
          <p:cNvPr id="249" name="Google Shape;249;p34"/>
          <p:cNvPicPr preferRelativeResize="0"/>
          <p:nvPr/>
        </p:nvPicPr>
        <p:blipFill rotWithShape="1">
          <a:blip r:embed="rId3">
            <a:alphaModFix/>
          </a:blip>
          <a:srcRect b="7201" l="3056" r="2896" t="7568"/>
          <a:stretch/>
        </p:blipFill>
        <p:spPr>
          <a:xfrm>
            <a:off x="2530025" y="2350800"/>
            <a:ext cx="6110948" cy="2703899"/>
          </a:xfrm>
          <a:prstGeom prst="rect">
            <a:avLst/>
          </a:prstGeom>
          <a:noFill/>
          <a:ln>
            <a:noFill/>
          </a:ln>
        </p:spPr>
      </p:pic>
      <p:sp>
        <p:nvSpPr>
          <p:cNvPr id="250" name="Google Shape;250;p34"/>
          <p:cNvSpPr txBox="1"/>
          <p:nvPr/>
        </p:nvSpPr>
        <p:spPr>
          <a:xfrm>
            <a:off x="2594550" y="1963800"/>
            <a:ext cx="4522800" cy="3870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ar" sz="1100">
                <a:solidFill>
                  <a:srgbClr val="666666"/>
                </a:solidFill>
                <a:latin typeface="Lato"/>
                <a:ea typeface="Lato"/>
                <a:cs typeface="Lato"/>
                <a:sym typeface="Lato"/>
              </a:rPr>
              <a:t>Figure 7: </a:t>
            </a:r>
            <a:r>
              <a:rPr lang="ar" sz="1100">
                <a:solidFill>
                  <a:srgbClr val="666666"/>
                </a:solidFill>
              </a:rPr>
              <a:t>World Rice Balance Graph (million tons) [13]</a:t>
            </a:r>
            <a:endParaRPr sz="1100">
              <a:solidFill>
                <a:srgbClr val="666666"/>
              </a:solidFill>
            </a:endParaRPr>
          </a:p>
        </p:txBody>
      </p:sp>
      <p:sp>
        <p:nvSpPr>
          <p:cNvPr id="251" name="Google Shape;251;p34"/>
          <p:cNvSpPr txBox="1"/>
          <p:nvPr/>
        </p:nvSpPr>
        <p:spPr>
          <a:xfrm>
            <a:off x="6306300" y="499200"/>
            <a:ext cx="28377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600">
                <a:solidFill>
                  <a:schemeClr val="accent1"/>
                </a:solidFill>
                <a:latin typeface="Lato"/>
                <a:ea typeface="Lato"/>
                <a:cs typeface="Lato"/>
                <a:sym typeface="Lato"/>
              </a:rPr>
              <a:t>Tuğberk Göç - Burak Demirel</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Statistics 02</a:t>
            </a:r>
            <a:endParaRPr/>
          </a:p>
        </p:txBody>
      </p:sp>
      <p:sp>
        <p:nvSpPr>
          <p:cNvPr id="257" name="Google Shape;257;p35"/>
          <p:cNvSpPr txBox="1"/>
          <p:nvPr>
            <p:ph idx="1" type="body"/>
          </p:nvPr>
        </p:nvSpPr>
        <p:spPr>
          <a:xfrm>
            <a:off x="304950" y="2078875"/>
            <a:ext cx="1991400" cy="27039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ar"/>
              <a:t>According to TMO (Toprak Mahsülleri Ofisi), barley production and consumption represents also really huge number. However, in comparison with rice, it is clearly seen that the number of </a:t>
            </a:r>
            <a:r>
              <a:rPr b="1" lang="ar"/>
              <a:t>Rice</a:t>
            </a:r>
            <a:r>
              <a:rPr lang="ar"/>
              <a:t> production and consumption is higher than </a:t>
            </a:r>
            <a:r>
              <a:rPr b="1" lang="ar"/>
              <a:t>Barley</a:t>
            </a:r>
            <a:r>
              <a:rPr lang="ar"/>
              <a:t>.</a:t>
            </a:r>
            <a:endParaRPr/>
          </a:p>
        </p:txBody>
      </p:sp>
      <p:sp>
        <p:nvSpPr>
          <p:cNvPr id="258" name="Google Shape;258;p35"/>
          <p:cNvSpPr txBox="1"/>
          <p:nvPr/>
        </p:nvSpPr>
        <p:spPr>
          <a:xfrm>
            <a:off x="2594550" y="1963800"/>
            <a:ext cx="4522800" cy="3870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ar" sz="1100">
                <a:solidFill>
                  <a:srgbClr val="666666"/>
                </a:solidFill>
                <a:latin typeface="Lato"/>
                <a:ea typeface="Lato"/>
                <a:cs typeface="Lato"/>
                <a:sym typeface="Lato"/>
              </a:rPr>
              <a:t>Figure 8: </a:t>
            </a:r>
            <a:r>
              <a:rPr lang="ar" sz="1100">
                <a:solidFill>
                  <a:srgbClr val="666666"/>
                </a:solidFill>
              </a:rPr>
              <a:t>World Barley Balance Graph (million tons) [13]</a:t>
            </a:r>
            <a:endParaRPr sz="1100">
              <a:solidFill>
                <a:srgbClr val="666666"/>
              </a:solidFill>
            </a:endParaRPr>
          </a:p>
        </p:txBody>
      </p:sp>
      <p:pic>
        <p:nvPicPr>
          <p:cNvPr id="259" name="Google Shape;259;p35"/>
          <p:cNvPicPr preferRelativeResize="0"/>
          <p:nvPr/>
        </p:nvPicPr>
        <p:blipFill>
          <a:blip r:embed="rId3">
            <a:alphaModFix/>
          </a:blip>
          <a:stretch>
            <a:fillRect/>
          </a:stretch>
        </p:blipFill>
        <p:spPr>
          <a:xfrm>
            <a:off x="2594550" y="2350800"/>
            <a:ext cx="5980150" cy="2487900"/>
          </a:xfrm>
          <a:prstGeom prst="rect">
            <a:avLst/>
          </a:prstGeom>
          <a:noFill/>
          <a:ln>
            <a:noFill/>
          </a:ln>
        </p:spPr>
      </p:pic>
      <p:sp>
        <p:nvSpPr>
          <p:cNvPr id="260" name="Google Shape;260;p35"/>
          <p:cNvSpPr txBox="1"/>
          <p:nvPr/>
        </p:nvSpPr>
        <p:spPr>
          <a:xfrm>
            <a:off x="6306300" y="499200"/>
            <a:ext cx="28377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600">
                <a:solidFill>
                  <a:schemeClr val="accent1"/>
                </a:solidFill>
                <a:latin typeface="Lato"/>
                <a:ea typeface="Lato"/>
                <a:cs typeface="Lato"/>
                <a:sym typeface="Lato"/>
              </a:rPr>
              <a:t>Tuğberk Göç - Burak Demirel</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Statistics 03</a:t>
            </a:r>
            <a:endParaRPr/>
          </a:p>
        </p:txBody>
      </p:sp>
      <p:sp>
        <p:nvSpPr>
          <p:cNvPr id="266" name="Google Shape;266;p36"/>
          <p:cNvSpPr txBox="1"/>
          <p:nvPr>
            <p:ph idx="1" type="body"/>
          </p:nvPr>
        </p:nvSpPr>
        <p:spPr>
          <a:xfrm>
            <a:off x="296875" y="1963800"/>
            <a:ext cx="2418600" cy="2838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ar">
                <a:latin typeface="Arial"/>
                <a:ea typeface="Arial"/>
                <a:cs typeface="Arial"/>
                <a:sym typeface="Arial"/>
              </a:rPr>
              <a:t>According to  TMO (Toprak Mahsülleri Ofisi), wheat production and consumption is higher than others. But, our comparison has to be with bulgur which is a type of wheat. Thus, these values are decreased because of different varieties. Our assumption </a:t>
            </a:r>
            <a:r>
              <a:rPr b="1" lang="ar">
                <a:latin typeface="Arial"/>
                <a:ea typeface="Arial"/>
                <a:cs typeface="Arial"/>
                <a:sym typeface="Arial"/>
              </a:rPr>
              <a:t>rice</a:t>
            </a:r>
            <a:r>
              <a:rPr lang="ar">
                <a:latin typeface="Arial"/>
                <a:ea typeface="Arial"/>
                <a:cs typeface="Arial"/>
                <a:sym typeface="Arial"/>
              </a:rPr>
              <a:t> production and consumption is going to be bigger than </a:t>
            </a:r>
            <a:r>
              <a:rPr b="1" lang="ar">
                <a:latin typeface="Arial"/>
                <a:ea typeface="Arial"/>
                <a:cs typeface="Arial"/>
                <a:sym typeface="Arial"/>
              </a:rPr>
              <a:t>bulgur</a:t>
            </a:r>
            <a:r>
              <a:rPr lang="ar">
                <a:latin typeface="Arial"/>
                <a:ea typeface="Arial"/>
                <a:cs typeface="Arial"/>
                <a:sym typeface="Arial"/>
              </a:rPr>
              <a:t> production and consumption.</a:t>
            </a:r>
            <a:endParaRPr/>
          </a:p>
        </p:txBody>
      </p:sp>
      <p:sp>
        <p:nvSpPr>
          <p:cNvPr id="267" name="Google Shape;267;p36"/>
          <p:cNvSpPr txBox="1"/>
          <p:nvPr/>
        </p:nvSpPr>
        <p:spPr>
          <a:xfrm>
            <a:off x="2763175" y="1963800"/>
            <a:ext cx="4522800" cy="387000"/>
          </a:xfrm>
          <a:prstGeom prst="rect">
            <a:avLst/>
          </a:prstGeom>
          <a:noFill/>
          <a:ln>
            <a:noFill/>
          </a:ln>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None/>
            </a:pPr>
            <a:r>
              <a:rPr lang="ar" sz="1100">
                <a:solidFill>
                  <a:srgbClr val="666666"/>
                </a:solidFill>
                <a:latin typeface="Lato"/>
                <a:ea typeface="Lato"/>
                <a:cs typeface="Lato"/>
                <a:sym typeface="Lato"/>
              </a:rPr>
              <a:t>Figure 9: </a:t>
            </a:r>
            <a:r>
              <a:rPr lang="ar" sz="1100">
                <a:solidFill>
                  <a:srgbClr val="666666"/>
                </a:solidFill>
              </a:rPr>
              <a:t>World Wheat Balance Graph (million tons) [13]</a:t>
            </a:r>
            <a:endParaRPr sz="1100">
              <a:solidFill>
                <a:srgbClr val="666666"/>
              </a:solidFill>
            </a:endParaRPr>
          </a:p>
        </p:txBody>
      </p:sp>
      <p:pic>
        <p:nvPicPr>
          <p:cNvPr id="268" name="Google Shape;268;p36"/>
          <p:cNvPicPr preferRelativeResize="0"/>
          <p:nvPr/>
        </p:nvPicPr>
        <p:blipFill>
          <a:blip r:embed="rId3">
            <a:alphaModFix/>
          </a:blip>
          <a:stretch>
            <a:fillRect/>
          </a:stretch>
        </p:blipFill>
        <p:spPr>
          <a:xfrm>
            <a:off x="2763175" y="2350800"/>
            <a:ext cx="5551925" cy="2553075"/>
          </a:xfrm>
          <a:prstGeom prst="rect">
            <a:avLst/>
          </a:prstGeom>
          <a:noFill/>
          <a:ln>
            <a:noFill/>
          </a:ln>
        </p:spPr>
      </p:pic>
      <p:sp>
        <p:nvSpPr>
          <p:cNvPr id="269" name="Google Shape;269;p36"/>
          <p:cNvSpPr txBox="1"/>
          <p:nvPr/>
        </p:nvSpPr>
        <p:spPr>
          <a:xfrm>
            <a:off x="6306300" y="499200"/>
            <a:ext cx="28377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600">
                <a:solidFill>
                  <a:schemeClr val="accent1"/>
                </a:solidFill>
                <a:latin typeface="Lato"/>
                <a:ea typeface="Lato"/>
                <a:cs typeface="Lato"/>
                <a:sym typeface="Lato"/>
              </a:rPr>
              <a:t>Tuğberk Göç - Burak Demirel</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Golden Rice Statistics</a:t>
            </a:r>
            <a:endParaRPr>
              <a:solidFill>
                <a:schemeClr val="dk1"/>
              </a:solidFill>
            </a:endParaRPr>
          </a:p>
          <a:p>
            <a:pPr indent="0" lvl="0" marL="0" rtl="0" algn="l">
              <a:spcBef>
                <a:spcPts val="0"/>
              </a:spcBef>
              <a:spcAft>
                <a:spcPts val="0"/>
              </a:spcAft>
              <a:buNone/>
            </a:pPr>
            <a:r>
              <a:t/>
            </a:r>
            <a:endParaRPr/>
          </a:p>
        </p:txBody>
      </p:sp>
      <p:pic>
        <p:nvPicPr>
          <p:cNvPr id="275" name="Google Shape;275;p37"/>
          <p:cNvPicPr preferRelativeResize="0"/>
          <p:nvPr/>
        </p:nvPicPr>
        <p:blipFill>
          <a:blip r:embed="rId3">
            <a:alphaModFix/>
          </a:blip>
          <a:stretch>
            <a:fillRect/>
          </a:stretch>
        </p:blipFill>
        <p:spPr>
          <a:xfrm>
            <a:off x="4571850" y="1655875"/>
            <a:ext cx="4343400" cy="3112800"/>
          </a:xfrm>
          <a:prstGeom prst="rect">
            <a:avLst/>
          </a:prstGeom>
          <a:noFill/>
          <a:ln>
            <a:noFill/>
          </a:ln>
        </p:spPr>
      </p:pic>
      <p:sp>
        <p:nvSpPr>
          <p:cNvPr id="276" name="Google Shape;276;p37"/>
          <p:cNvSpPr txBox="1"/>
          <p:nvPr>
            <p:ph idx="1" type="body"/>
          </p:nvPr>
        </p:nvSpPr>
        <p:spPr>
          <a:xfrm>
            <a:off x="729450" y="1796875"/>
            <a:ext cx="3842400" cy="2971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ar" sz="1200">
                <a:solidFill>
                  <a:srgbClr val="666666"/>
                </a:solidFill>
                <a:highlight>
                  <a:srgbClr val="FFFFFF"/>
                </a:highlight>
              </a:rPr>
              <a:t>More than 90 percent of the world’s rice is created and expended in the Asia-Pacific Region. With developing prosperity, per capita rice consumption has begun to decrease in the middle and high income Asian countries but among the poor Asian population rice consumption has developed. Since 1950 the growth rate for rice consumption has kept pace with the demand through increases in yield rather than increases in expansion of farmland. The world rice supply has gone from 261 million tonnes in 1950 to 573 million tonnes in 1997 (Papademetriou, 2000). A measure of this achievement is reflected by the fall in the cost of rice on the planet markets.</a:t>
            </a:r>
            <a:endParaRPr sz="1200">
              <a:solidFill>
                <a:srgbClr val="666666"/>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
        <p:nvSpPr>
          <p:cNvPr id="277" name="Google Shape;277;p37"/>
          <p:cNvSpPr txBox="1"/>
          <p:nvPr/>
        </p:nvSpPr>
        <p:spPr>
          <a:xfrm>
            <a:off x="4630575" y="1044925"/>
            <a:ext cx="38424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100">
                <a:solidFill>
                  <a:srgbClr val="666666"/>
                </a:solidFill>
                <a:latin typeface="Lato"/>
                <a:ea typeface="Lato"/>
                <a:cs typeface="Lato"/>
                <a:sym typeface="Lato"/>
              </a:rPr>
              <a:t>Figure 10: </a:t>
            </a:r>
            <a:r>
              <a:rPr lang="ar" sz="1100">
                <a:solidFill>
                  <a:srgbClr val="666666"/>
                </a:solidFill>
                <a:latin typeface="Lato"/>
                <a:ea typeface="Lato"/>
                <a:cs typeface="Lato"/>
                <a:sym typeface="Lato"/>
              </a:rPr>
              <a:t>Rice Production and Consumption</a:t>
            </a:r>
            <a:r>
              <a:rPr lang="ar" sz="1100">
                <a:solidFill>
                  <a:srgbClr val="666666"/>
                </a:solidFill>
                <a:latin typeface="Lato"/>
                <a:ea typeface="Lato"/>
                <a:cs typeface="Lato"/>
                <a:sym typeface="Lato"/>
              </a:rPr>
              <a:t> </a:t>
            </a:r>
            <a:r>
              <a:rPr lang="ar" sz="1100">
                <a:solidFill>
                  <a:srgbClr val="666666"/>
                </a:solidFill>
                <a:highlight>
                  <a:srgbClr val="FFFFFF"/>
                </a:highlight>
                <a:latin typeface="Lato"/>
                <a:ea typeface="Lato"/>
                <a:cs typeface="Lato"/>
                <a:sym typeface="Lato"/>
              </a:rPr>
              <a:t>(Introduction - Sustainability of Rice Production 2020) [8]</a:t>
            </a:r>
            <a:r>
              <a:rPr lang="ar" sz="1100">
                <a:solidFill>
                  <a:srgbClr val="666666"/>
                </a:solidFill>
                <a:latin typeface="Lato"/>
                <a:ea typeface="Lato"/>
                <a:cs typeface="Lato"/>
                <a:sym typeface="Lato"/>
              </a:rPr>
              <a:t>.</a:t>
            </a:r>
            <a:endParaRPr sz="1100">
              <a:solidFill>
                <a:srgbClr val="666666"/>
              </a:solidFill>
              <a:latin typeface="Lato"/>
              <a:ea typeface="Lato"/>
              <a:cs typeface="Lato"/>
              <a:sym typeface="Lato"/>
            </a:endParaRPr>
          </a:p>
        </p:txBody>
      </p:sp>
      <p:sp>
        <p:nvSpPr>
          <p:cNvPr id="278" name="Google Shape;278;p37"/>
          <p:cNvSpPr txBox="1"/>
          <p:nvPr/>
        </p:nvSpPr>
        <p:spPr>
          <a:xfrm>
            <a:off x="6241800" y="4768675"/>
            <a:ext cx="28377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600">
                <a:solidFill>
                  <a:schemeClr val="accent1"/>
                </a:solidFill>
                <a:latin typeface="Lato"/>
                <a:ea typeface="Lato"/>
                <a:cs typeface="Lato"/>
                <a:sym typeface="Lato"/>
              </a:rPr>
              <a:t>Tuğberk Göç - Burak Demirel</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8"/>
          <p:cNvSpPr txBox="1"/>
          <p:nvPr>
            <p:ph idx="4294967295" type="title"/>
          </p:nvPr>
        </p:nvSpPr>
        <p:spPr>
          <a:xfrm>
            <a:off x="646450" y="1471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sz="2600">
                <a:solidFill>
                  <a:schemeClr val="dk1"/>
                </a:solidFill>
              </a:rPr>
              <a:t>Solution for countries which are don’t eat meat</a:t>
            </a:r>
            <a:endParaRPr sz="2600">
              <a:solidFill>
                <a:schemeClr val="dk1"/>
              </a:solidFill>
            </a:endParaRPr>
          </a:p>
          <a:p>
            <a:pPr indent="0" lvl="0" marL="0" rtl="0" algn="l">
              <a:spcBef>
                <a:spcPts val="0"/>
              </a:spcBef>
              <a:spcAft>
                <a:spcPts val="0"/>
              </a:spcAft>
              <a:buNone/>
            </a:pPr>
            <a:r>
              <a:t/>
            </a:r>
            <a:endParaRPr/>
          </a:p>
        </p:txBody>
      </p:sp>
      <p:sp>
        <p:nvSpPr>
          <p:cNvPr id="284" name="Google Shape;284;p38"/>
          <p:cNvSpPr txBox="1"/>
          <p:nvPr/>
        </p:nvSpPr>
        <p:spPr>
          <a:xfrm>
            <a:off x="4788425" y="4598275"/>
            <a:ext cx="3690900" cy="3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100">
                <a:solidFill>
                  <a:srgbClr val="666666"/>
                </a:solidFill>
                <a:latin typeface="Lato"/>
                <a:ea typeface="Lato"/>
                <a:cs typeface="Lato"/>
                <a:sym typeface="Lato"/>
              </a:rPr>
              <a:t>Figure 11: India Meat Consumption </a:t>
            </a:r>
            <a:r>
              <a:rPr lang="ar" sz="1100">
                <a:solidFill>
                  <a:srgbClr val="666666"/>
                </a:solidFill>
                <a:highlight>
                  <a:srgbClr val="FFFFFF"/>
                </a:highlight>
                <a:latin typeface="Lato"/>
                <a:ea typeface="Lato"/>
                <a:cs typeface="Lato"/>
                <a:sym typeface="Lato"/>
              </a:rPr>
              <a:t>(Chandra 2020) </a:t>
            </a:r>
            <a:r>
              <a:rPr lang="ar" sz="1100">
                <a:solidFill>
                  <a:srgbClr val="666666"/>
                </a:solidFill>
                <a:latin typeface="Lato"/>
                <a:ea typeface="Lato"/>
                <a:cs typeface="Lato"/>
                <a:sym typeface="Lato"/>
              </a:rPr>
              <a:t>[9].</a:t>
            </a:r>
            <a:endParaRPr sz="1100">
              <a:solidFill>
                <a:srgbClr val="666666"/>
              </a:solidFill>
              <a:latin typeface="Lato"/>
              <a:ea typeface="Lato"/>
              <a:cs typeface="Lato"/>
              <a:sym typeface="Lato"/>
            </a:endParaRPr>
          </a:p>
        </p:txBody>
      </p:sp>
      <p:sp>
        <p:nvSpPr>
          <p:cNvPr id="285" name="Google Shape;285;p38"/>
          <p:cNvSpPr txBox="1"/>
          <p:nvPr>
            <p:ph idx="4294967295" type="body"/>
          </p:nvPr>
        </p:nvSpPr>
        <p:spPr>
          <a:xfrm>
            <a:off x="403050" y="2136025"/>
            <a:ext cx="3690900" cy="28452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ar" sz="1400"/>
              <a:t>Poor countries cannot eat meat enough in order to move their life. They eat rice rather than meat. Thus, People don’t meet their  vitamin B need. </a:t>
            </a:r>
            <a:endParaRPr sz="1400"/>
          </a:p>
          <a:p>
            <a:pPr indent="-317500" lvl="0" marL="457200" rtl="0" algn="just">
              <a:spcBef>
                <a:spcPts val="0"/>
              </a:spcBef>
              <a:spcAft>
                <a:spcPts val="0"/>
              </a:spcAft>
              <a:buSzPts val="1400"/>
              <a:buChar char="●"/>
            </a:pPr>
            <a:r>
              <a:rPr lang="ar" sz="1400"/>
              <a:t>Indians don’t eat some kind of meats because of their religion belief. However,  they consume rice instead.</a:t>
            </a:r>
            <a:endParaRPr sz="1400"/>
          </a:p>
          <a:p>
            <a:pPr indent="-317500" lvl="0" marL="457200" rtl="0" algn="just">
              <a:spcBef>
                <a:spcPts val="0"/>
              </a:spcBef>
              <a:spcAft>
                <a:spcPts val="0"/>
              </a:spcAft>
              <a:buSzPts val="1400"/>
              <a:buChar char="●"/>
            </a:pPr>
            <a:r>
              <a:rPr lang="ar" sz="1400"/>
              <a:t>Golden rice can be reach in every countries and people can take vitamin B1.</a:t>
            </a:r>
            <a:endParaRPr sz="1400"/>
          </a:p>
          <a:p>
            <a:pPr indent="0" lvl="0" marL="0" rtl="0" algn="l">
              <a:spcBef>
                <a:spcPts val="1600"/>
              </a:spcBef>
              <a:spcAft>
                <a:spcPts val="1600"/>
              </a:spcAft>
              <a:buNone/>
            </a:pPr>
            <a:r>
              <a:t/>
            </a:r>
            <a:endParaRPr sz="1400"/>
          </a:p>
        </p:txBody>
      </p:sp>
      <p:pic>
        <p:nvPicPr>
          <p:cNvPr id="286" name="Google Shape;286;p38"/>
          <p:cNvPicPr preferRelativeResize="0"/>
          <p:nvPr/>
        </p:nvPicPr>
        <p:blipFill>
          <a:blip r:embed="rId3">
            <a:alphaModFix/>
          </a:blip>
          <a:stretch>
            <a:fillRect/>
          </a:stretch>
        </p:blipFill>
        <p:spPr>
          <a:xfrm>
            <a:off x="4235675" y="2100537"/>
            <a:ext cx="4854025" cy="2403450"/>
          </a:xfrm>
          <a:prstGeom prst="rect">
            <a:avLst/>
          </a:prstGeom>
          <a:noFill/>
          <a:ln>
            <a:noFill/>
          </a:ln>
        </p:spPr>
      </p:pic>
      <p:sp>
        <p:nvSpPr>
          <p:cNvPr id="287" name="Google Shape;287;p38"/>
          <p:cNvSpPr txBox="1"/>
          <p:nvPr/>
        </p:nvSpPr>
        <p:spPr>
          <a:xfrm>
            <a:off x="6165975" y="4758750"/>
            <a:ext cx="28377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600">
                <a:solidFill>
                  <a:schemeClr val="accent1"/>
                </a:solidFill>
                <a:latin typeface="Lato"/>
                <a:ea typeface="Lato"/>
                <a:cs typeface="Lato"/>
                <a:sym typeface="Lato"/>
              </a:rPr>
              <a:t>Tuğberk Göç - Burak Demirel</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9"/>
          <p:cNvSpPr txBox="1"/>
          <p:nvPr>
            <p:ph type="ctrTitle"/>
          </p:nvPr>
        </p:nvSpPr>
        <p:spPr>
          <a:xfrm>
            <a:off x="729450" y="1322450"/>
            <a:ext cx="7688100" cy="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sz="2600">
                <a:solidFill>
                  <a:schemeClr val="dk1"/>
                </a:solidFill>
              </a:rPr>
              <a:t>Conclusion</a:t>
            </a:r>
            <a:endParaRPr sz="2600">
              <a:solidFill>
                <a:schemeClr val="dk1"/>
              </a:solidFill>
            </a:endParaRPr>
          </a:p>
          <a:p>
            <a:pPr indent="0" lvl="0" marL="0" rtl="0" algn="l">
              <a:spcBef>
                <a:spcPts val="0"/>
              </a:spcBef>
              <a:spcAft>
                <a:spcPts val="0"/>
              </a:spcAft>
              <a:buNone/>
            </a:pPr>
            <a:r>
              <a:t/>
            </a:r>
            <a:endParaRPr/>
          </a:p>
        </p:txBody>
      </p:sp>
      <p:sp>
        <p:nvSpPr>
          <p:cNvPr id="293" name="Google Shape;293;p39"/>
          <p:cNvSpPr txBox="1"/>
          <p:nvPr>
            <p:ph idx="1" type="subTitle"/>
          </p:nvPr>
        </p:nvSpPr>
        <p:spPr>
          <a:xfrm>
            <a:off x="729625" y="2140600"/>
            <a:ext cx="7688100" cy="199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ar"/>
              <a:t>According to our solutions, human beings might think that this product of B1 vitamin-rich rice is essential to move on our life as a </a:t>
            </a:r>
            <a:r>
              <a:rPr lang="ar"/>
              <a:t>healthy person to overcome some diseases which can even cause death. Also, it is easy to reach from everyone else in terms of price, production and so on comparing to others which are wheat and bulgur. Thus, in order to meet our vitamin needs, this product will help a lot, especially in selected countries which we have mentioned before as Asia-Pacific Region countries. </a:t>
            </a:r>
            <a:endParaRPr/>
          </a:p>
        </p:txBody>
      </p:sp>
      <p:sp>
        <p:nvSpPr>
          <p:cNvPr id="294" name="Google Shape;294;p39"/>
          <p:cNvSpPr txBox="1"/>
          <p:nvPr/>
        </p:nvSpPr>
        <p:spPr>
          <a:xfrm>
            <a:off x="6165975" y="4758750"/>
            <a:ext cx="28377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1600">
                <a:solidFill>
                  <a:schemeClr val="accent1"/>
                </a:solidFill>
                <a:latin typeface="Lato"/>
                <a:ea typeface="Lato"/>
                <a:cs typeface="Lato"/>
                <a:sym typeface="Lato"/>
              </a:rPr>
              <a:t>Tuğberk Göç - Burak Demirel</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References </a:t>
            </a:r>
            <a:endParaRPr>
              <a:solidFill>
                <a:schemeClr val="dk1"/>
              </a:solidFill>
            </a:endParaRPr>
          </a:p>
        </p:txBody>
      </p:sp>
      <p:sp>
        <p:nvSpPr>
          <p:cNvPr id="300" name="Google Shape;300;p40"/>
          <p:cNvSpPr txBox="1"/>
          <p:nvPr>
            <p:ph idx="1" type="body"/>
          </p:nvPr>
        </p:nvSpPr>
        <p:spPr>
          <a:xfrm>
            <a:off x="727650" y="1853850"/>
            <a:ext cx="76887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t>[</a:t>
            </a:r>
            <a:r>
              <a:rPr lang="ar"/>
              <a:t>1]:</a:t>
            </a:r>
            <a:r>
              <a:rPr lang="ar" sz="1200">
                <a:solidFill>
                  <a:srgbClr val="333333"/>
                </a:solidFill>
                <a:highlight>
                  <a:schemeClr val="lt1"/>
                </a:highlight>
                <a:latin typeface="Times New Roman"/>
                <a:ea typeface="Times New Roman"/>
                <a:cs typeface="Times New Roman"/>
                <a:sym typeface="Times New Roman"/>
              </a:rPr>
              <a:t>(n.d.) Retrieved from </a:t>
            </a:r>
            <a:r>
              <a:rPr lang="ar" sz="1100" u="sng">
                <a:solidFill>
                  <a:schemeClr val="accent5"/>
                </a:solidFill>
                <a:latin typeface="Arial"/>
                <a:ea typeface="Arial"/>
                <a:cs typeface="Arial"/>
                <a:sym typeface="Arial"/>
                <a:hlinkClick r:id="rId3"/>
              </a:rPr>
              <a:t>https://www.isaaa.org/resources/publications/pocketk/5/default.asp</a:t>
            </a:r>
            <a:endParaRPr/>
          </a:p>
          <a:p>
            <a:pPr indent="0" lvl="0" marL="0" rtl="0" algn="l">
              <a:spcBef>
                <a:spcPts val="1600"/>
              </a:spcBef>
              <a:spcAft>
                <a:spcPts val="0"/>
              </a:spcAft>
              <a:buNone/>
            </a:pPr>
            <a:r>
              <a:rPr lang="ar"/>
              <a:t>[2]: </a:t>
            </a:r>
            <a:r>
              <a:rPr lang="ar" sz="1200">
                <a:solidFill>
                  <a:srgbClr val="333333"/>
                </a:solidFill>
                <a:highlight>
                  <a:schemeClr val="lt1"/>
                </a:highlight>
                <a:latin typeface="Times New Roman"/>
                <a:ea typeface="Times New Roman"/>
                <a:cs typeface="Times New Roman"/>
                <a:sym typeface="Times New Roman"/>
              </a:rPr>
              <a:t>Wiley, K. D. (2019, December 29). Vitamin B1 Thiamine Deficiency (Beriberi). Retrieved from </a:t>
            </a:r>
            <a:r>
              <a:rPr lang="ar" sz="1200" u="sng">
                <a:solidFill>
                  <a:schemeClr val="accent5"/>
                </a:solidFill>
                <a:highlight>
                  <a:schemeClr val="lt1"/>
                </a:highlight>
                <a:latin typeface="Times New Roman"/>
                <a:ea typeface="Times New Roman"/>
                <a:cs typeface="Times New Roman"/>
                <a:sym typeface="Times New Roman"/>
                <a:hlinkClick r:id="rId4"/>
              </a:rPr>
              <a:t>https://www.ncbi.nlm.nih.gov/books/NBK537204/</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ar" sz="1200">
                <a:solidFill>
                  <a:srgbClr val="333333"/>
                </a:solidFill>
                <a:highlight>
                  <a:srgbClr val="FFFFFF"/>
                </a:highlight>
                <a:latin typeface="Times New Roman"/>
                <a:ea typeface="Times New Roman"/>
                <a:cs typeface="Times New Roman"/>
                <a:sym typeface="Times New Roman"/>
              </a:rPr>
              <a:t>[</a:t>
            </a:r>
            <a:r>
              <a:rPr lang="ar" sz="1200">
                <a:solidFill>
                  <a:srgbClr val="333333"/>
                </a:solidFill>
                <a:highlight>
                  <a:srgbClr val="FFFFFF"/>
                </a:highlight>
                <a:latin typeface="Times New Roman"/>
                <a:ea typeface="Times New Roman"/>
                <a:cs typeface="Times New Roman"/>
                <a:sym typeface="Times New Roman"/>
              </a:rPr>
              <a:t>3</a:t>
            </a:r>
            <a:r>
              <a:rPr lang="ar" sz="1200">
                <a:solidFill>
                  <a:srgbClr val="333333"/>
                </a:solidFill>
                <a:highlight>
                  <a:srgbClr val="FFFFFF"/>
                </a:highlight>
                <a:latin typeface="Times New Roman"/>
                <a:ea typeface="Times New Roman"/>
                <a:cs typeface="Times New Roman"/>
                <a:sym typeface="Times New Roman"/>
              </a:rPr>
              <a:t>]: (n.d.). Retrieved April 6, 2020, from </a:t>
            </a:r>
            <a:r>
              <a:rPr lang="ar" sz="1200" u="sng">
                <a:solidFill>
                  <a:schemeClr val="hlink"/>
                </a:solidFill>
                <a:highlight>
                  <a:srgbClr val="FFFFFF"/>
                </a:highlight>
                <a:latin typeface="Times New Roman"/>
                <a:ea typeface="Times New Roman"/>
                <a:cs typeface="Times New Roman"/>
                <a:sym typeface="Times New Roman"/>
                <a:hlinkClick r:id="rId5"/>
              </a:rPr>
              <a:t>https://www.dietobio.com/vegetarisme/en/vit_b1.html</a:t>
            </a:r>
            <a:r>
              <a:rPr lang="ar" sz="1200">
                <a:solidFill>
                  <a:srgbClr val="333333"/>
                </a:solidFill>
                <a:highlight>
                  <a:srgbClr val="FFFFFF"/>
                </a:highlight>
                <a:latin typeface="Times New Roman"/>
                <a:ea typeface="Times New Roman"/>
                <a:cs typeface="Times New Roman"/>
                <a:sym typeface="Times New Roman"/>
              </a:rPr>
              <a:t>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ar" sz="1200">
                <a:solidFill>
                  <a:srgbClr val="333333"/>
                </a:solidFill>
                <a:highlight>
                  <a:srgbClr val="FFFFFF"/>
                </a:highlight>
                <a:latin typeface="Times New Roman"/>
                <a:ea typeface="Times New Roman"/>
                <a:cs typeface="Times New Roman"/>
                <a:sym typeface="Times New Roman"/>
              </a:rPr>
              <a:t>[4]: E. coli – the biotech bacterium. (n.d.). Retrieved from </a:t>
            </a:r>
            <a:r>
              <a:rPr lang="ar" sz="1200" u="sng">
                <a:solidFill>
                  <a:schemeClr val="hlink"/>
                </a:solidFill>
                <a:highlight>
                  <a:srgbClr val="FFFFFF"/>
                </a:highlight>
                <a:latin typeface="Times New Roman"/>
                <a:ea typeface="Times New Roman"/>
                <a:cs typeface="Times New Roman"/>
                <a:sym typeface="Times New Roman"/>
                <a:hlinkClick r:id="rId6"/>
              </a:rPr>
              <a:t>https://www.sciencelearn.org.nz/resources/1899-e-coli-the-biotech-bacterium</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ar"/>
              <a:t>[5]: </a:t>
            </a:r>
            <a:r>
              <a:rPr lang="ar" sz="1200">
                <a:solidFill>
                  <a:srgbClr val="333333"/>
                </a:solidFill>
                <a:highlight>
                  <a:schemeClr val="lt1"/>
                </a:highlight>
                <a:latin typeface="Times New Roman"/>
                <a:ea typeface="Times New Roman"/>
                <a:cs typeface="Times New Roman"/>
                <a:sym typeface="Times New Roman"/>
              </a:rPr>
              <a:t>McCullough, M. (2019, November 25). E. coli: What you need to know. Retrieved from </a:t>
            </a:r>
            <a:r>
              <a:rPr lang="ar" sz="1200" u="sng">
                <a:solidFill>
                  <a:schemeClr val="accent5"/>
                </a:solidFill>
                <a:highlight>
                  <a:schemeClr val="lt1"/>
                </a:highlight>
                <a:latin typeface="Times New Roman"/>
                <a:ea typeface="Times New Roman"/>
                <a:cs typeface="Times New Roman"/>
                <a:sym typeface="Times New Roman"/>
                <a:hlinkClick r:id="rId7"/>
              </a:rPr>
              <a:t>https://www.inquirer.com/health/ecoli-explained-outbreak-romaine-fda-cdc-20191125.html</a:t>
            </a:r>
            <a:endParaRPr sz="1200">
              <a:solidFill>
                <a:srgbClr val="333333"/>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References</a:t>
            </a:r>
            <a:endParaRPr>
              <a:solidFill>
                <a:schemeClr val="dk1"/>
              </a:solidFill>
            </a:endParaRPr>
          </a:p>
        </p:txBody>
      </p:sp>
      <p:sp>
        <p:nvSpPr>
          <p:cNvPr id="306" name="Google Shape;306;p41"/>
          <p:cNvSpPr txBox="1"/>
          <p:nvPr>
            <p:ph idx="1" type="body"/>
          </p:nvPr>
        </p:nvSpPr>
        <p:spPr>
          <a:xfrm>
            <a:off x="729450" y="1972650"/>
            <a:ext cx="7688700" cy="24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sz="1200">
                <a:solidFill>
                  <a:srgbClr val="333333"/>
                </a:solidFill>
                <a:highlight>
                  <a:schemeClr val="lt1"/>
                </a:highlight>
                <a:latin typeface="Times New Roman"/>
                <a:ea typeface="Times New Roman"/>
                <a:cs typeface="Times New Roman"/>
                <a:sym typeface="Times New Roman"/>
              </a:rPr>
              <a:t>[6]: National Research Council (US) Board on Agriculture. (1984, January 1). Gene Transfer. Retrieved from </a:t>
            </a:r>
            <a:r>
              <a:rPr lang="ar" sz="1200" u="sng">
                <a:solidFill>
                  <a:schemeClr val="accent5"/>
                </a:solidFill>
                <a:highlight>
                  <a:schemeClr val="lt1"/>
                </a:highlight>
                <a:latin typeface="Times New Roman"/>
                <a:ea typeface="Times New Roman"/>
                <a:cs typeface="Times New Roman"/>
                <a:sym typeface="Times New Roman"/>
                <a:hlinkClick r:id="rId3"/>
              </a:rPr>
              <a:t>https://www.ncbi.nlm.nih.gov/books/NBK216398/</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ar" sz="1200">
                <a:solidFill>
                  <a:srgbClr val="333333"/>
                </a:solidFill>
                <a:highlight>
                  <a:srgbClr val="FFFFFF"/>
                </a:highlight>
                <a:latin typeface="Times New Roman"/>
                <a:ea typeface="Times New Roman"/>
                <a:cs typeface="Times New Roman"/>
                <a:sym typeface="Times New Roman"/>
              </a:rPr>
              <a:t>[7]: (n.d.). Retrieved from </a:t>
            </a:r>
            <a:r>
              <a:rPr lang="ar" sz="1200" u="sng">
                <a:solidFill>
                  <a:schemeClr val="hlink"/>
                </a:solidFill>
                <a:highlight>
                  <a:srgbClr val="FFFFFF"/>
                </a:highlight>
                <a:latin typeface="Times New Roman"/>
                <a:ea typeface="Times New Roman"/>
                <a:cs typeface="Times New Roman"/>
                <a:sym typeface="Times New Roman"/>
                <a:hlinkClick r:id="rId4"/>
              </a:rPr>
              <a:t>https://bodell.mtchs.org/OnlineBio/BIOCD/text/chapter13/concept13.3.html</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ar" sz="1200">
                <a:solidFill>
                  <a:srgbClr val="333333"/>
                </a:solidFill>
                <a:highlight>
                  <a:srgbClr val="FFFFFF"/>
                </a:highlight>
                <a:latin typeface="Times New Roman"/>
                <a:ea typeface="Times New Roman"/>
                <a:cs typeface="Times New Roman"/>
                <a:sym typeface="Times New Roman"/>
              </a:rPr>
              <a:t>[8]: </a:t>
            </a:r>
            <a:r>
              <a:rPr lang="ar" sz="1200">
                <a:solidFill>
                  <a:srgbClr val="000000"/>
                </a:solidFill>
                <a:highlight>
                  <a:srgbClr val="FFFFFF"/>
                </a:highlight>
                <a:latin typeface="Times New Roman"/>
                <a:ea typeface="Times New Roman"/>
                <a:cs typeface="Times New Roman"/>
                <a:sym typeface="Times New Roman"/>
              </a:rPr>
              <a:t>Introduction - Sustainability of Rice Production (2020) </a:t>
            </a:r>
            <a:r>
              <a:rPr i="1" lang="ar" sz="1200">
                <a:solidFill>
                  <a:srgbClr val="000000"/>
                </a:solidFill>
                <a:highlight>
                  <a:srgbClr val="FFFFFF"/>
                </a:highlight>
                <a:latin typeface="Times New Roman"/>
                <a:ea typeface="Times New Roman"/>
                <a:cs typeface="Times New Roman"/>
                <a:sym typeface="Times New Roman"/>
              </a:rPr>
              <a:t>Introduction - Sustainability of Rice Production</a:t>
            </a:r>
            <a:r>
              <a:rPr lang="ar" sz="1200">
                <a:solidFill>
                  <a:srgbClr val="000000"/>
                </a:solidFill>
                <a:highlight>
                  <a:srgbClr val="FFFFFF"/>
                </a:highlight>
                <a:latin typeface="Times New Roman"/>
                <a:ea typeface="Times New Roman"/>
                <a:cs typeface="Times New Roman"/>
                <a:sym typeface="Times New Roman"/>
              </a:rPr>
              <a:t> [online] available from &lt;https://sites.google.com/a/cornell.edu/bee3299_sustainability-of-rice-production/board-minutes&gt; [7 April 2020]</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ar" sz="1200">
                <a:solidFill>
                  <a:srgbClr val="333333"/>
                </a:solidFill>
                <a:highlight>
                  <a:schemeClr val="lt1"/>
                </a:highlight>
                <a:latin typeface="Times New Roman"/>
                <a:ea typeface="Times New Roman"/>
                <a:cs typeface="Times New Roman"/>
                <a:sym typeface="Times New Roman"/>
              </a:rPr>
              <a:t>[9]:</a:t>
            </a:r>
            <a:r>
              <a:rPr lang="ar" sz="1100">
                <a:solidFill>
                  <a:srgbClr val="333333"/>
                </a:solidFill>
                <a:latin typeface="Arial"/>
                <a:ea typeface="Arial"/>
                <a:cs typeface="Arial"/>
                <a:sym typeface="Arial"/>
              </a:rPr>
              <a:t> </a:t>
            </a:r>
            <a:r>
              <a:rPr lang="ar" sz="1200">
                <a:solidFill>
                  <a:srgbClr val="000000"/>
                </a:solidFill>
                <a:highlight>
                  <a:schemeClr val="lt1"/>
                </a:highlight>
                <a:latin typeface="Times New Roman"/>
                <a:ea typeface="Times New Roman"/>
                <a:cs typeface="Times New Roman"/>
                <a:sym typeface="Times New Roman"/>
              </a:rPr>
              <a:t>Chandra, R. (2020) </a:t>
            </a:r>
            <a:r>
              <a:rPr i="1" lang="ar" sz="1200">
                <a:solidFill>
                  <a:srgbClr val="000000"/>
                </a:solidFill>
                <a:highlight>
                  <a:schemeClr val="lt1"/>
                </a:highlight>
                <a:latin typeface="Times New Roman"/>
                <a:ea typeface="Times New Roman"/>
                <a:cs typeface="Times New Roman"/>
                <a:sym typeface="Times New Roman"/>
              </a:rPr>
              <a:t>Read at Home: How This Venture Capital Company Missed the Chance to Invest in BookMyShow</a:t>
            </a:r>
            <a:r>
              <a:rPr lang="ar" sz="1200">
                <a:solidFill>
                  <a:srgbClr val="000000"/>
                </a:solidFill>
                <a:highlight>
                  <a:schemeClr val="lt1"/>
                </a:highlight>
                <a:latin typeface="Times New Roman"/>
                <a:ea typeface="Times New Roman"/>
                <a:cs typeface="Times New Roman"/>
                <a:sym typeface="Times New Roman"/>
              </a:rPr>
              <a:t> [online] available from &lt;https://scroll.in/article/958323/read-at-home-how-this-venture-capital-company-missed-the-chance-to-invest-in-bookmyshow&gt; [7 April 2020]</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025" y="670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Introduction</a:t>
            </a:r>
            <a:endParaRPr>
              <a:solidFill>
                <a:schemeClr val="dk1"/>
              </a:solidFill>
            </a:endParaRPr>
          </a:p>
        </p:txBody>
      </p:sp>
      <p:sp>
        <p:nvSpPr>
          <p:cNvPr id="101" name="Google Shape;101;p15"/>
          <p:cNvSpPr txBox="1"/>
          <p:nvPr>
            <p:ph idx="1" type="body"/>
          </p:nvPr>
        </p:nvSpPr>
        <p:spPr>
          <a:xfrm>
            <a:off x="0" y="1564375"/>
            <a:ext cx="5065800" cy="3852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900"/>
              </a:spcBef>
              <a:spcAft>
                <a:spcPts val="0"/>
              </a:spcAft>
              <a:buSzPts val="1400"/>
              <a:buChar char="●"/>
            </a:pPr>
            <a:r>
              <a:rPr lang="ar" sz="1400"/>
              <a:t>Vitamine B1(Thiamin), helps prevent complications in the nervous system, brain, muscles, heart, stomach, and intestines. It is also involved in the flow of electrolytes into and out of muscle and nerve cells.</a:t>
            </a:r>
            <a:endParaRPr sz="1400"/>
          </a:p>
          <a:p>
            <a:pPr indent="-317500" lvl="0" marL="457200" rtl="0" algn="l">
              <a:lnSpc>
                <a:spcPct val="115000"/>
              </a:lnSpc>
              <a:spcBef>
                <a:spcPts val="0"/>
              </a:spcBef>
              <a:spcAft>
                <a:spcPts val="0"/>
              </a:spcAft>
              <a:buSzPts val="1400"/>
              <a:buChar char="●"/>
            </a:pPr>
            <a:r>
              <a:rPr lang="ar" sz="1400"/>
              <a:t>Helps prevent diseases such as beriberi</a:t>
            </a:r>
            <a:endParaRPr sz="1400"/>
          </a:p>
          <a:p>
            <a:pPr indent="-317500" lvl="0" marL="457200" rtl="0" algn="l">
              <a:lnSpc>
                <a:spcPct val="115000"/>
              </a:lnSpc>
              <a:spcBef>
                <a:spcPts val="0"/>
              </a:spcBef>
              <a:spcAft>
                <a:spcPts val="0"/>
              </a:spcAft>
              <a:buSzPts val="1400"/>
              <a:buFont typeface="Arial"/>
              <a:buChar char="●"/>
            </a:pPr>
            <a:r>
              <a:rPr lang="ar" sz="1400">
                <a:latin typeface="Arial"/>
                <a:ea typeface="Arial"/>
                <a:cs typeface="Arial"/>
                <a:sym typeface="Arial"/>
              </a:rPr>
              <a:t>Some athletes use thiamin to help improve their performance.</a:t>
            </a:r>
            <a:endParaRPr sz="1400">
              <a:latin typeface="Arial"/>
              <a:ea typeface="Arial"/>
              <a:cs typeface="Arial"/>
              <a:sym typeface="Arial"/>
            </a:endParaRPr>
          </a:p>
          <a:p>
            <a:pPr indent="-317500" lvl="0" marL="457200" rtl="0" algn="l">
              <a:lnSpc>
                <a:spcPct val="115000"/>
              </a:lnSpc>
              <a:spcBef>
                <a:spcPts val="0"/>
              </a:spcBef>
              <a:spcAft>
                <a:spcPts val="0"/>
              </a:spcAft>
              <a:buSzPts val="1400"/>
              <a:buChar char="●"/>
            </a:pPr>
            <a:r>
              <a:rPr lang="ar" sz="1400">
                <a:highlight>
                  <a:srgbClr val="FFFFFF"/>
                </a:highlight>
              </a:rPr>
              <a:t>Necessary for the proper functioning of the digestive system. </a:t>
            </a:r>
            <a:endParaRPr sz="1400">
              <a:highlight>
                <a:srgbClr val="FFFFFF"/>
              </a:highlight>
            </a:endParaRPr>
          </a:p>
          <a:p>
            <a:pPr indent="-317500" lvl="0" marL="457200" rtl="0" algn="l">
              <a:lnSpc>
                <a:spcPct val="177272"/>
              </a:lnSpc>
              <a:spcBef>
                <a:spcPts val="0"/>
              </a:spcBef>
              <a:spcAft>
                <a:spcPts val="0"/>
              </a:spcAft>
              <a:buSzPts val="1400"/>
              <a:buChar char="●"/>
            </a:pPr>
            <a:r>
              <a:rPr lang="ar" sz="1400">
                <a:highlight>
                  <a:schemeClr val="lt1"/>
                </a:highlight>
              </a:rPr>
              <a:t>May lower the risk of developing cataracts. </a:t>
            </a:r>
            <a:endParaRPr sz="1400">
              <a:highlight>
                <a:srgbClr val="FFFFFF"/>
              </a:highlight>
            </a:endParaRPr>
          </a:p>
          <a:p>
            <a:pPr indent="0" lvl="0" marL="0" rtl="0" algn="l">
              <a:lnSpc>
                <a:spcPct val="177272"/>
              </a:lnSpc>
              <a:spcBef>
                <a:spcPts val="1900"/>
              </a:spcBef>
              <a:spcAft>
                <a:spcPts val="0"/>
              </a:spcAft>
              <a:buNone/>
            </a:pPr>
            <a:r>
              <a:rPr lang="ar" sz="1400">
                <a:solidFill>
                  <a:srgbClr val="000000"/>
                </a:solidFill>
                <a:highlight>
                  <a:srgbClr val="FFFFFF"/>
                </a:highlight>
              </a:rPr>
              <a:t> </a:t>
            </a:r>
            <a:endParaRPr sz="1400">
              <a:solidFill>
                <a:srgbClr val="000000"/>
              </a:solidFill>
              <a:highlight>
                <a:srgbClr val="FFFFFF"/>
              </a:highlight>
            </a:endParaRPr>
          </a:p>
          <a:p>
            <a:pPr indent="0" lvl="0" marL="0" rtl="0" algn="l">
              <a:lnSpc>
                <a:spcPct val="177272"/>
              </a:lnSpc>
              <a:spcBef>
                <a:spcPts val="1900"/>
              </a:spcBef>
              <a:spcAft>
                <a:spcPts val="0"/>
              </a:spcAft>
              <a:buNone/>
            </a:pPr>
            <a:r>
              <a:t/>
            </a:r>
            <a:endParaRPr sz="1400">
              <a:solidFill>
                <a:srgbClr val="000000"/>
              </a:solidFill>
              <a:highlight>
                <a:srgbClr val="FFFFFF"/>
              </a:highlight>
            </a:endParaRPr>
          </a:p>
          <a:p>
            <a:pPr indent="0" lvl="0" marL="0" rtl="0" algn="l">
              <a:lnSpc>
                <a:spcPct val="177272"/>
              </a:lnSpc>
              <a:spcBef>
                <a:spcPts val="1900"/>
              </a:spcBef>
              <a:spcAft>
                <a:spcPts val="0"/>
              </a:spcAft>
              <a:buNone/>
            </a:pPr>
            <a:r>
              <a:t/>
            </a:r>
            <a:endParaRPr sz="1400">
              <a:solidFill>
                <a:srgbClr val="000000"/>
              </a:solidFill>
            </a:endParaRPr>
          </a:p>
          <a:p>
            <a:pPr indent="0" lvl="0" marL="0" rtl="0" algn="l">
              <a:lnSpc>
                <a:spcPct val="177272"/>
              </a:lnSpc>
              <a:spcBef>
                <a:spcPts val="1900"/>
              </a:spcBef>
              <a:spcAft>
                <a:spcPts val="0"/>
              </a:spcAft>
              <a:buNone/>
            </a:pPr>
            <a:r>
              <a:t/>
            </a:r>
            <a:endParaRPr sz="1400">
              <a:solidFill>
                <a:srgbClr val="000000"/>
              </a:solidFill>
            </a:endParaRPr>
          </a:p>
          <a:p>
            <a:pPr indent="0" lvl="0" marL="0" rtl="0" algn="l">
              <a:lnSpc>
                <a:spcPct val="177272"/>
              </a:lnSpc>
              <a:spcBef>
                <a:spcPts val="1900"/>
              </a:spcBef>
              <a:spcAft>
                <a:spcPts val="0"/>
              </a:spcAft>
              <a:buNone/>
            </a:pPr>
            <a:r>
              <a:t/>
            </a:r>
            <a:endParaRPr sz="1350">
              <a:solidFill>
                <a:srgbClr val="FF0000"/>
              </a:solidFill>
              <a:latin typeface="Arial"/>
              <a:ea typeface="Arial"/>
              <a:cs typeface="Arial"/>
              <a:sym typeface="Arial"/>
            </a:endParaRPr>
          </a:p>
          <a:p>
            <a:pPr indent="0" lvl="0" marL="0" rtl="0" algn="l">
              <a:spcBef>
                <a:spcPts val="1900"/>
              </a:spcBef>
              <a:spcAft>
                <a:spcPts val="1600"/>
              </a:spcAft>
              <a:buNone/>
            </a:pPr>
            <a:r>
              <a:t/>
            </a:r>
            <a:endParaRPr/>
          </a:p>
        </p:txBody>
      </p:sp>
      <p:pic>
        <p:nvPicPr>
          <p:cNvPr id="102" name="Google Shape;102;p15"/>
          <p:cNvPicPr preferRelativeResize="0"/>
          <p:nvPr/>
        </p:nvPicPr>
        <p:blipFill>
          <a:blip r:embed="rId3">
            <a:alphaModFix/>
          </a:blip>
          <a:stretch>
            <a:fillRect/>
          </a:stretch>
        </p:blipFill>
        <p:spPr>
          <a:xfrm>
            <a:off x="5191625" y="1595425"/>
            <a:ext cx="3538875" cy="2654149"/>
          </a:xfrm>
          <a:prstGeom prst="rect">
            <a:avLst/>
          </a:prstGeom>
          <a:noFill/>
          <a:ln>
            <a:noFill/>
          </a:ln>
        </p:spPr>
      </p:pic>
      <p:sp>
        <p:nvSpPr>
          <p:cNvPr id="103" name="Google Shape;103;p15"/>
          <p:cNvSpPr txBox="1"/>
          <p:nvPr/>
        </p:nvSpPr>
        <p:spPr>
          <a:xfrm>
            <a:off x="257925" y="1304850"/>
            <a:ext cx="34671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ar" sz="1200">
                <a:solidFill>
                  <a:schemeClr val="dk1"/>
                </a:solidFill>
                <a:latin typeface="Raleway"/>
                <a:ea typeface="Raleway"/>
                <a:cs typeface="Raleway"/>
                <a:sym typeface="Raleway"/>
              </a:rPr>
              <a:t>Importance of vitamin B1 for the human body</a:t>
            </a:r>
            <a:endParaRPr sz="1200">
              <a:latin typeface="Lato"/>
              <a:ea typeface="Lato"/>
              <a:cs typeface="Lato"/>
              <a:sym typeface="Lato"/>
            </a:endParaRPr>
          </a:p>
        </p:txBody>
      </p:sp>
      <p:sp>
        <p:nvSpPr>
          <p:cNvPr id="104" name="Google Shape;104;p15"/>
          <p:cNvSpPr txBox="1"/>
          <p:nvPr/>
        </p:nvSpPr>
        <p:spPr>
          <a:xfrm>
            <a:off x="100450" y="4608300"/>
            <a:ext cx="3000000" cy="535200"/>
          </a:xfrm>
          <a:prstGeom prst="rect">
            <a:avLst/>
          </a:prstGeom>
          <a:noFill/>
          <a:ln>
            <a:noFill/>
          </a:ln>
        </p:spPr>
        <p:txBody>
          <a:bodyPr anchorCtr="0" anchor="t" bIns="91425" lIns="91425" spcFirstLastPara="1" rIns="91425" wrap="square" tIns="91425">
            <a:noAutofit/>
          </a:bodyPr>
          <a:lstStyle/>
          <a:p>
            <a:pPr indent="0" lvl="0" marL="457200" marR="38100" rtl="0" algn="l">
              <a:lnSpc>
                <a:spcPct val="115000"/>
              </a:lnSpc>
              <a:spcBef>
                <a:spcPts val="0"/>
              </a:spcBef>
              <a:spcAft>
                <a:spcPts val="0"/>
              </a:spcAft>
              <a:buNone/>
            </a:pPr>
            <a:r>
              <a:rPr lang="ar">
                <a:solidFill>
                  <a:schemeClr val="accent1"/>
                </a:solidFill>
                <a:highlight>
                  <a:srgbClr val="F8F9FA"/>
                </a:highlight>
                <a:latin typeface="Lato"/>
                <a:ea typeface="Lato"/>
                <a:cs typeface="Lato"/>
                <a:sym typeface="Lato"/>
              </a:rPr>
              <a:t>Uğurcan Barut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References</a:t>
            </a:r>
            <a:endParaRPr/>
          </a:p>
        </p:txBody>
      </p:sp>
      <p:sp>
        <p:nvSpPr>
          <p:cNvPr id="312" name="Google Shape;312;p42"/>
          <p:cNvSpPr txBox="1"/>
          <p:nvPr>
            <p:ph idx="1" type="body"/>
          </p:nvPr>
        </p:nvSpPr>
        <p:spPr>
          <a:xfrm>
            <a:off x="729450" y="1853850"/>
            <a:ext cx="7688700" cy="27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sz="1200">
                <a:solidFill>
                  <a:srgbClr val="333333"/>
                </a:solidFill>
                <a:highlight>
                  <a:srgbClr val="FFFFFF"/>
                </a:highlight>
                <a:latin typeface="Times New Roman"/>
                <a:ea typeface="Times New Roman"/>
                <a:cs typeface="Times New Roman"/>
                <a:sym typeface="Times New Roman"/>
              </a:rPr>
              <a:t>[10]: </a:t>
            </a:r>
            <a:r>
              <a:rPr lang="ar" sz="1200">
                <a:solidFill>
                  <a:srgbClr val="000000"/>
                </a:solidFill>
                <a:highlight>
                  <a:srgbClr val="FFFFFF"/>
                </a:highlight>
                <a:latin typeface="Times New Roman"/>
                <a:ea typeface="Times New Roman"/>
                <a:cs typeface="Times New Roman"/>
                <a:sym typeface="Times New Roman"/>
              </a:rPr>
              <a:t>TMO (2017b) </a:t>
            </a:r>
            <a:r>
              <a:rPr i="1" lang="ar" sz="1200">
                <a:solidFill>
                  <a:srgbClr val="000000"/>
                </a:solidFill>
                <a:highlight>
                  <a:srgbClr val="FFFFFF"/>
                </a:highlight>
                <a:latin typeface="Times New Roman"/>
                <a:ea typeface="Times New Roman"/>
                <a:cs typeface="Times New Roman"/>
                <a:sym typeface="Times New Roman"/>
              </a:rPr>
              <a:t>Hububat Raporu</a:t>
            </a:r>
            <a:r>
              <a:rPr lang="ar" sz="1200">
                <a:solidFill>
                  <a:srgbClr val="000000"/>
                </a:solidFill>
                <a:highlight>
                  <a:srgbClr val="FFFFFF"/>
                </a:highlight>
                <a:latin typeface="Times New Roman"/>
                <a:ea typeface="Times New Roman"/>
                <a:cs typeface="Times New Roman"/>
                <a:sym typeface="Times New Roman"/>
              </a:rPr>
              <a:t> [online] available from &lt;</a:t>
            </a:r>
            <a:r>
              <a:rPr lang="ar" sz="1200" u="sng">
                <a:solidFill>
                  <a:schemeClr val="hlink"/>
                </a:solidFill>
                <a:highlight>
                  <a:srgbClr val="FFFFFF"/>
                </a:highlight>
                <a:latin typeface="Times New Roman"/>
                <a:ea typeface="Times New Roman"/>
                <a:cs typeface="Times New Roman"/>
                <a:sym typeface="Times New Roman"/>
                <a:hlinkClick r:id="rId3"/>
              </a:rPr>
              <a:t>http://www.tmo.gov.tr/Upload/Document/hububat/HububatRaporu2017.pdf</a:t>
            </a:r>
            <a:r>
              <a:rPr lang="ar" sz="1200">
                <a:solidFill>
                  <a:srgbClr val="000000"/>
                </a:solidFill>
                <a:highlight>
                  <a:srgbClr val="FFFFFF"/>
                </a:highlight>
                <a:latin typeface="Times New Roman"/>
                <a:ea typeface="Times New Roman"/>
                <a:cs typeface="Times New Roman"/>
                <a:sym typeface="Times New Roman"/>
              </a:rPr>
              <a:t>&gt;</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ar" sz="1200">
                <a:solidFill>
                  <a:srgbClr val="333333"/>
                </a:solidFill>
                <a:highlight>
                  <a:schemeClr val="lt1"/>
                </a:highlight>
                <a:latin typeface="Times New Roman"/>
                <a:ea typeface="Times New Roman"/>
                <a:cs typeface="Times New Roman"/>
                <a:sym typeface="Times New Roman"/>
              </a:rPr>
              <a:t>[11]:Subki, A., Abidin, A. A. Z., Norhana, Z., &amp; Yusof, B. (2018, September 26). The Role of Thiamine in Plants and Current Perspectives in Crop Improvement. Retrieved from </a:t>
            </a:r>
            <a:r>
              <a:rPr lang="ar" sz="1200" u="sng">
                <a:solidFill>
                  <a:schemeClr val="accent5"/>
                </a:solidFill>
                <a:highlight>
                  <a:schemeClr val="lt1"/>
                </a:highlight>
                <a:latin typeface="Times New Roman"/>
                <a:ea typeface="Times New Roman"/>
                <a:cs typeface="Times New Roman"/>
                <a:sym typeface="Times New Roman"/>
                <a:hlinkClick r:id="rId4"/>
              </a:rPr>
              <a:t>https://www.intechopen.com/books/b-group-vitamins-current-uses-and-perspectives/the-role-of-thiamine-in-plants-and-current-perspectives-in-crop-improvement</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ar" sz="1200">
                <a:solidFill>
                  <a:srgbClr val="333333"/>
                </a:solidFill>
                <a:highlight>
                  <a:schemeClr val="lt1"/>
                </a:highlight>
                <a:latin typeface="Times New Roman"/>
                <a:ea typeface="Times New Roman"/>
                <a:cs typeface="Times New Roman"/>
                <a:sym typeface="Times New Roman"/>
              </a:rPr>
              <a:t>[12]:</a:t>
            </a:r>
            <a:r>
              <a:rPr lang="ar" sz="1100" u="sng">
                <a:solidFill>
                  <a:schemeClr val="hlink"/>
                </a:solidFill>
                <a:latin typeface="Arial"/>
                <a:ea typeface="Arial"/>
                <a:cs typeface="Arial"/>
                <a:sym typeface="Arial"/>
                <a:hlinkClick r:id="rId5"/>
              </a:rPr>
              <a:t>https://blog.daveasprey.com/sulbutiamine-nootropic-benefits/</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0"/>
              </a:spcAft>
              <a:buNone/>
            </a:pPr>
            <a:r>
              <a:rPr lang="ar" sz="1200">
                <a:solidFill>
                  <a:srgbClr val="000000"/>
                </a:solidFill>
                <a:highlight>
                  <a:srgbClr val="FFFFFF"/>
                </a:highlight>
                <a:latin typeface="Times New Roman"/>
                <a:ea typeface="Times New Roman"/>
                <a:cs typeface="Times New Roman"/>
                <a:sym typeface="Times New Roman"/>
              </a:rPr>
              <a:t>‌</a:t>
            </a:r>
            <a:endParaRPr sz="12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600"/>
              </a:spcAft>
              <a:buNone/>
            </a:pPr>
            <a:r>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94525" y="63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sz="1800">
                <a:solidFill>
                  <a:schemeClr val="dk1"/>
                </a:solidFill>
              </a:rPr>
              <a:t>Importance for the plants</a:t>
            </a:r>
            <a:endParaRPr sz="1800">
              <a:solidFill>
                <a:schemeClr val="dk1"/>
              </a:solidFill>
            </a:endParaRPr>
          </a:p>
        </p:txBody>
      </p:sp>
      <p:sp>
        <p:nvSpPr>
          <p:cNvPr id="110" name="Google Shape;110;p16"/>
          <p:cNvSpPr txBox="1"/>
          <p:nvPr>
            <p:ph idx="1" type="body"/>
          </p:nvPr>
        </p:nvSpPr>
        <p:spPr>
          <a:xfrm>
            <a:off x="0" y="1254250"/>
            <a:ext cx="6810600" cy="32967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ar" sz="1400"/>
              <a:t>Thiamine is known  to have its role as a  cofactor for important metabolic activities.</a:t>
            </a:r>
            <a:endParaRPr sz="1400"/>
          </a:p>
          <a:p>
            <a:pPr indent="-317500" lvl="0" marL="457200" marR="38100" rtl="0" algn="l">
              <a:lnSpc>
                <a:spcPct val="115000"/>
              </a:lnSpc>
              <a:spcBef>
                <a:spcPts val="0"/>
              </a:spcBef>
              <a:spcAft>
                <a:spcPts val="0"/>
              </a:spcAft>
              <a:buSzPts val="1400"/>
              <a:buChar char="●"/>
            </a:pPr>
            <a:r>
              <a:rPr lang="ar" sz="1400">
                <a:highlight>
                  <a:srgbClr val="F8F9FA"/>
                </a:highlight>
              </a:rPr>
              <a:t>An important regulator that plays an important role in which the plant is the primary regulator.</a:t>
            </a:r>
            <a:endParaRPr sz="1400">
              <a:highlight>
                <a:srgbClr val="F8F9FA"/>
              </a:highlight>
            </a:endParaRPr>
          </a:p>
          <a:p>
            <a:pPr indent="0" lvl="0" marL="457200" marR="38100" rtl="0" algn="l">
              <a:lnSpc>
                <a:spcPct val="115000"/>
              </a:lnSpc>
              <a:spcBef>
                <a:spcPts val="0"/>
              </a:spcBef>
              <a:spcAft>
                <a:spcPts val="0"/>
              </a:spcAft>
              <a:buNone/>
            </a:pPr>
            <a:r>
              <a:t/>
            </a:r>
            <a:endParaRPr sz="1400">
              <a:highlight>
                <a:srgbClr val="F8F9FA"/>
              </a:highlight>
            </a:endParaRPr>
          </a:p>
          <a:p>
            <a:pPr indent="-317500" lvl="0" marL="457200" marR="38100" rtl="0" algn="l">
              <a:lnSpc>
                <a:spcPct val="115000"/>
              </a:lnSpc>
              <a:spcBef>
                <a:spcPts val="0"/>
              </a:spcBef>
              <a:spcAft>
                <a:spcPts val="0"/>
              </a:spcAft>
              <a:buSzPts val="1400"/>
              <a:buChar char="●"/>
            </a:pPr>
            <a:r>
              <a:rPr lang="ar" sz="1400">
                <a:highlight>
                  <a:srgbClr val="F8F9FA"/>
                </a:highlight>
              </a:rPr>
              <a:t>Living organisms require the active form of thiamine, known as thiamine pyrophosphate (TPP) to act as an important cofactor.</a:t>
            </a:r>
            <a:endParaRPr sz="1400">
              <a:highlight>
                <a:srgbClr val="F8F9FA"/>
              </a:highlight>
            </a:endParaRPr>
          </a:p>
          <a:p>
            <a:pPr indent="0" lvl="0" marL="457200" marR="38100" rtl="0" algn="l">
              <a:lnSpc>
                <a:spcPct val="115000"/>
              </a:lnSpc>
              <a:spcBef>
                <a:spcPts val="0"/>
              </a:spcBef>
              <a:spcAft>
                <a:spcPts val="0"/>
              </a:spcAft>
              <a:buNone/>
            </a:pPr>
            <a:r>
              <a:t/>
            </a:r>
            <a:endParaRPr sz="1400">
              <a:highlight>
                <a:srgbClr val="F8F9FA"/>
              </a:highlight>
            </a:endParaRPr>
          </a:p>
          <a:p>
            <a:pPr indent="-317500" lvl="0" marL="457200" marR="38100" rtl="0" algn="l">
              <a:lnSpc>
                <a:spcPct val="115000"/>
              </a:lnSpc>
              <a:spcBef>
                <a:spcPts val="0"/>
              </a:spcBef>
              <a:spcAft>
                <a:spcPts val="0"/>
              </a:spcAft>
              <a:buSzPts val="1400"/>
              <a:buChar char="●"/>
            </a:pPr>
            <a:r>
              <a:rPr lang="ar" sz="1400">
                <a:highlight>
                  <a:srgbClr val="F8F9FA"/>
                </a:highlight>
              </a:rPr>
              <a:t>TPP is an essential component in many metabolic activities such as acetyl-CoA biosynthesis, amino acid biosynthesis, Krebs cycle and Calvin cycle.</a:t>
            </a:r>
            <a:endParaRPr sz="1400">
              <a:highlight>
                <a:srgbClr val="F8F9FA"/>
              </a:highlight>
            </a:endParaRPr>
          </a:p>
          <a:p>
            <a:pPr indent="0" lvl="0" marL="457200" marR="38100" rtl="0" algn="l">
              <a:lnSpc>
                <a:spcPct val="115000"/>
              </a:lnSpc>
              <a:spcBef>
                <a:spcPts val="0"/>
              </a:spcBef>
              <a:spcAft>
                <a:spcPts val="0"/>
              </a:spcAft>
              <a:buNone/>
            </a:pPr>
            <a:r>
              <a:t/>
            </a:r>
            <a:endParaRPr sz="1400">
              <a:highlight>
                <a:srgbClr val="F8F9FA"/>
              </a:highlight>
            </a:endParaRPr>
          </a:p>
          <a:p>
            <a:pPr indent="-317500" lvl="0" marL="457200" marR="38100" rtl="0" algn="l">
              <a:lnSpc>
                <a:spcPct val="115000"/>
              </a:lnSpc>
              <a:spcBef>
                <a:spcPts val="0"/>
              </a:spcBef>
              <a:spcAft>
                <a:spcPts val="0"/>
              </a:spcAft>
              <a:buSzPts val="1400"/>
              <a:buChar char="●"/>
            </a:pPr>
            <a:r>
              <a:rPr lang="ar" sz="1400">
                <a:highlight>
                  <a:srgbClr val="F8F9FA"/>
                </a:highlight>
              </a:rPr>
              <a:t>Benefits to plants by stimulating root growth of vitamin B-1 or reducing transplant shock. </a:t>
            </a:r>
            <a:endParaRPr sz="1400">
              <a:highlight>
                <a:srgbClr val="F8F9FA"/>
              </a:highlight>
            </a:endParaRPr>
          </a:p>
          <a:p>
            <a:pPr indent="0" lvl="0" marL="457200" marR="38100" rtl="0" algn="l">
              <a:lnSpc>
                <a:spcPct val="115000"/>
              </a:lnSpc>
              <a:spcBef>
                <a:spcPts val="0"/>
              </a:spcBef>
              <a:spcAft>
                <a:spcPts val="0"/>
              </a:spcAft>
              <a:buNone/>
            </a:pPr>
            <a:r>
              <a:t/>
            </a:r>
            <a:endParaRPr sz="1400">
              <a:highlight>
                <a:srgbClr val="F8F9FA"/>
              </a:highlight>
            </a:endParaRPr>
          </a:p>
          <a:p>
            <a:pPr indent="0" lvl="0" marL="0" marR="38100" rtl="0" algn="l">
              <a:lnSpc>
                <a:spcPct val="128571"/>
              </a:lnSpc>
              <a:spcBef>
                <a:spcPts val="0"/>
              </a:spcBef>
              <a:spcAft>
                <a:spcPts val="0"/>
              </a:spcAft>
              <a:buNone/>
            </a:pPr>
            <a:r>
              <a:t/>
            </a:r>
            <a:endParaRPr sz="1400">
              <a:solidFill>
                <a:srgbClr val="000000"/>
              </a:solidFill>
              <a:highlight>
                <a:srgbClr val="F8F9FA"/>
              </a:highlight>
            </a:endParaRPr>
          </a:p>
          <a:p>
            <a:pPr indent="0" lvl="0" marL="0" marR="38100" rtl="0" algn="l">
              <a:lnSpc>
                <a:spcPct val="128571"/>
              </a:lnSpc>
              <a:spcBef>
                <a:spcPts val="0"/>
              </a:spcBef>
              <a:spcAft>
                <a:spcPts val="0"/>
              </a:spcAft>
              <a:buNone/>
            </a:pPr>
            <a:r>
              <a:t/>
            </a:r>
            <a:endParaRPr>
              <a:solidFill>
                <a:srgbClr val="222222"/>
              </a:solidFill>
              <a:highlight>
                <a:srgbClr val="F8F9FA"/>
              </a:highlight>
            </a:endParaRPr>
          </a:p>
          <a:p>
            <a:pPr indent="0" lvl="0" marL="0" rtl="0" algn="l">
              <a:spcBef>
                <a:spcPts val="1200"/>
              </a:spcBef>
              <a:spcAft>
                <a:spcPts val="0"/>
              </a:spcAft>
              <a:buNone/>
            </a:pPr>
            <a:r>
              <a:t/>
            </a:r>
            <a:endParaRPr>
              <a:solidFill>
                <a:srgbClr val="222222"/>
              </a:solidFill>
              <a:highlight>
                <a:srgbClr val="F8F9FA"/>
              </a:highlight>
            </a:endParaRPr>
          </a:p>
          <a:p>
            <a:pPr indent="0" lvl="0" marL="0" marR="38100" rtl="0" algn="l">
              <a:lnSpc>
                <a:spcPct val="128571"/>
              </a:lnSpc>
              <a:spcBef>
                <a:spcPts val="1200"/>
              </a:spcBef>
              <a:spcAft>
                <a:spcPts val="0"/>
              </a:spcAft>
              <a:buNone/>
            </a:pPr>
            <a:r>
              <a:t/>
            </a:r>
            <a:endParaRPr>
              <a:solidFill>
                <a:srgbClr val="222222"/>
              </a:solidFill>
              <a:highlight>
                <a:srgbClr val="F8F9FA"/>
              </a:highlight>
            </a:endParaRPr>
          </a:p>
          <a:p>
            <a:pPr indent="0" lvl="0" marL="0" rtl="0" algn="l">
              <a:spcBef>
                <a:spcPts val="0"/>
              </a:spcBef>
              <a:spcAft>
                <a:spcPts val="1600"/>
              </a:spcAft>
              <a:buNone/>
            </a:pPr>
            <a:r>
              <a:t/>
            </a:r>
            <a:endParaRPr/>
          </a:p>
        </p:txBody>
      </p:sp>
      <p:sp>
        <p:nvSpPr>
          <p:cNvPr id="111" name="Google Shape;111;p16"/>
          <p:cNvSpPr txBox="1"/>
          <p:nvPr/>
        </p:nvSpPr>
        <p:spPr>
          <a:xfrm>
            <a:off x="0" y="4636125"/>
            <a:ext cx="3000000" cy="535200"/>
          </a:xfrm>
          <a:prstGeom prst="rect">
            <a:avLst/>
          </a:prstGeom>
          <a:noFill/>
          <a:ln>
            <a:noFill/>
          </a:ln>
        </p:spPr>
        <p:txBody>
          <a:bodyPr anchorCtr="0" anchor="t" bIns="91425" lIns="91425" spcFirstLastPara="1" rIns="91425" wrap="square" tIns="91425">
            <a:noAutofit/>
          </a:bodyPr>
          <a:lstStyle/>
          <a:p>
            <a:pPr indent="0" lvl="0" marL="457200" marR="38100" rtl="0" algn="l">
              <a:lnSpc>
                <a:spcPct val="115000"/>
              </a:lnSpc>
              <a:spcBef>
                <a:spcPts val="0"/>
              </a:spcBef>
              <a:spcAft>
                <a:spcPts val="0"/>
              </a:spcAft>
              <a:buNone/>
            </a:pPr>
            <a:r>
              <a:rPr lang="ar">
                <a:solidFill>
                  <a:schemeClr val="accent1"/>
                </a:solidFill>
                <a:highlight>
                  <a:srgbClr val="F8F9FA"/>
                </a:highlight>
                <a:latin typeface="Lato"/>
                <a:ea typeface="Lato"/>
                <a:cs typeface="Lato"/>
                <a:sym typeface="Lato"/>
              </a:rPr>
              <a:t>Uğurcan Barut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Advantages of G</a:t>
            </a:r>
            <a:r>
              <a:rPr lang="ar">
                <a:solidFill>
                  <a:schemeClr val="dk1"/>
                </a:solidFill>
              </a:rPr>
              <a:t>M crops </a:t>
            </a:r>
            <a:endParaRPr/>
          </a:p>
        </p:txBody>
      </p:sp>
      <p:sp>
        <p:nvSpPr>
          <p:cNvPr id="117" name="Google Shape;117;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ar"/>
              <a:t>More tolerant and resistant crops  to disease or drought </a:t>
            </a:r>
            <a:endParaRPr/>
          </a:p>
          <a:p>
            <a:pPr indent="-311150" lvl="0" marL="457200" rtl="0" algn="l">
              <a:spcBef>
                <a:spcPts val="0"/>
              </a:spcBef>
              <a:spcAft>
                <a:spcPts val="0"/>
              </a:spcAft>
              <a:buSzPts val="1300"/>
              <a:buChar char="●"/>
            </a:pPr>
            <a:r>
              <a:rPr lang="ar"/>
              <a:t>Lower costs with  producing larger amounts </a:t>
            </a:r>
            <a:endParaRPr/>
          </a:p>
          <a:p>
            <a:pPr indent="-311150" lvl="0" marL="457200" rtl="0" algn="l">
              <a:spcBef>
                <a:spcPts val="0"/>
              </a:spcBef>
              <a:spcAft>
                <a:spcPts val="0"/>
              </a:spcAft>
              <a:buSzPts val="1300"/>
              <a:buChar char="●"/>
            </a:pPr>
            <a:r>
              <a:rPr lang="ar"/>
              <a:t>Increased crop yields </a:t>
            </a:r>
            <a:endParaRPr/>
          </a:p>
          <a:p>
            <a:pPr indent="-311150" lvl="0" marL="457200" rtl="0" algn="l">
              <a:spcBef>
                <a:spcPts val="0"/>
              </a:spcBef>
              <a:spcAft>
                <a:spcPts val="0"/>
              </a:spcAft>
              <a:buSzPts val="1300"/>
              <a:buChar char="●"/>
            </a:pPr>
            <a:r>
              <a:rPr lang="ar"/>
              <a:t>More nutritious foods in terms of vitamin and mineral </a:t>
            </a:r>
            <a:endParaRPr/>
          </a:p>
          <a:p>
            <a:pPr indent="-311150" lvl="0" marL="457200" rtl="0" algn="l">
              <a:spcBef>
                <a:spcPts val="0"/>
              </a:spcBef>
              <a:spcAft>
                <a:spcPts val="0"/>
              </a:spcAft>
              <a:buSzPts val="1300"/>
              <a:buChar char="●"/>
            </a:pPr>
            <a:r>
              <a:rPr lang="ar"/>
              <a:t>New products with enhanced quality and taste</a:t>
            </a:r>
            <a:endParaRPr/>
          </a:p>
          <a:p>
            <a:pPr indent="-311150" lvl="0" marL="457200" rtl="0" algn="l">
              <a:spcBef>
                <a:spcPts val="0"/>
              </a:spcBef>
              <a:spcAft>
                <a:spcPts val="0"/>
              </a:spcAft>
              <a:buSzPts val="1300"/>
              <a:buChar char="●"/>
            </a:pPr>
            <a:r>
              <a:rPr lang="ar"/>
              <a:t>More resistant plants  to insects </a:t>
            </a:r>
            <a:endParaRPr/>
          </a:p>
          <a:p>
            <a:pPr indent="-311150" lvl="0" marL="457200" rtl="0" algn="l">
              <a:spcBef>
                <a:spcPts val="0"/>
              </a:spcBef>
              <a:spcAft>
                <a:spcPts val="0"/>
              </a:spcAft>
              <a:buSzPts val="1300"/>
              <a:buChar char="●"/>
            </a:pPr>
            <a:r>
              <a:rPr lang="ar"/>
              <a:t>Increase farmers income because of increased efficiency and enhanced productivity</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8" name="Google Shape;118;p17"/>
          <p:cNvPicPr preferRelativeResize="0"/>
          <p:nvPr/>
        </p:nvPicPr>
        <p:blipFill>
          <a:blip r:embed="rId3">
            <a:alphaModFix/>
          </a:blip>
          <a:stretch>
            <a:fillRect/>
          </a:stretch>
        </p:blipFill>
        <p:spPr>
          <a:xfrm rot="-1311358">
            <a:off x="7132662" y="2627953"/>
            <a:ext cx="2240703" cy="2240695"/>
          </a:xfrm>
          <a:prstGeom prst="rect">
            <a:avLst/>
          </a:prstGeom>
          <a:noFill/>
          <a:ln>
            <a:noFill/>
          </a:ln>
        </p:spPr>
      </p:pic>
      <p:sp>
        <p:nvSpPr>
          <p:cNvPr id="119" name="Google Shape;119;p17"/>
          <p:cNvSpPr txBox="1"/>
          <p:nvPr/>
        </p:nvSpPr>
        <p:spPr>
          <a:xfrm>
            <a:off x="351975" y="4723400"/>
            <a:ext cx="12831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accent1"/>
                </a:solidFill>
                <a:latin typeface="Lato"/>
                <a:ea typeface="Lato"/>
                <a:cs typeface="Lato"/>
                <a:sym typeface="Lato"/>
              </a:rPr>
              <a:t>Mısra Şimşir</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Advantages of GM crops</a:t>
            </a:r>
            <a:endParaRPr/>
          </a:p>
        </p:txBody>
      </p:sp>
      <p:sp>
        <p:nvSpPr>
          <p:cNvPr id="125" name="Google Shape;125;p18"/>
          <p:cNvSpPr txBox="1"/>
          <p:nvPr>
            <p:ph idx="1" type="body"/>
          </p:nvPr>
        </p:nvSpPr>
        <p:spPr>
          <a:xfrm>
            <a:off x="799575" y="1853850"/>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ar" sz="900">
                <a:solidFill>
                  <a:srgbClr val="000000"/>
                </a:solidFill>
                <a:latin typeface="Times New Roman"/>
                <a:ea typeface="Times New Roman"/>
                <a:cs typeface="Times New Roman"/>
                <a:sym typeface="Times New Roman"/>
              </a:rPr>
              <a:t>  </a:t>
            </a:r>
            <a:r>
              <a:rPr lang="ar" sz="1400">
                <a:solidFill>
                  <a:srgbClr val="000000"/>
                </a:solidFill>
                <a:latin typeface="Times New Roman"/>
                <a:ea typeface="Times New Roman"/>
                <a:cs typeface="Times New Roman"/>
                <a:sym typeface="Times New Roman"/>
              </a:rPr>
              <a:t>Farmer’s Income</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pic>
        <p:nvPicPr>
          <p:cNvPr id="126" name="Google Shape;126;p18"/>
          <p:cNvPicPr preferRelativeResize="0"/>
          <p:nvPr/>
        </p:nvPicPr>
        <p:blipFill>
          <a:blip r:embed="rId3">
            <a:alphaModFix/>
          </a:blip>
          <a:stretch>
            <a:fillRect/>
          </a:stretch>
        </p:blipFill>
        <p:spPr>
          <a:xfrm>
            <a:off x="911413" y="2447175"/>
            <a:ext cx="5762625" cy="2095500"/>
          </a:xfrm>
          <a:prstGeom prst="rect">
            <a:avLst/>
          </a:prstGeom>
          <a:noFill/>
          <a:ln>
            <a:noFill/>
          </a:ln>
        </p:spPr>
      </p:pic>
      <p:sp>
        <p:nvSpPr>
          <p:cNvPr id="127" name="Google Shape;127;p18"/>
          <p:cNvSpPr txBox="1"/>
          <p:nvPr/>
        </p:nvSpPr>
        <p:spPr>
          <a:xfrm>
            <a:off x="351975" y="4723400"/>
            <a:ext cx="12831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accent1"/>
                </a:solidFill>
                <a:latin typeface="Lato"/>
                <a:ea typeface="Lato"/>
                <a:cs typeface="Lato"/>
                <a:sym typeface="Lato"/>
              </a:rPr>
              <a:t>Mısra Şimşir</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Advantages of GM crops</a:t>
            </a:r>
            <a:endParaRPr/>
          </a:p>
        </p:txBody>
      </p:sp>
      <p:sp>
        <p:nvSpPr>
          <p:cNvPr id="133" name="Google Shape;133;p19"/>
          <p:cNvSpPr txBox="1"/>
          <p:nvPr>
            <p:ph idx="1" type="body"/>
          </p:nvPr>
        </p:nvSpPr>
        <p:spPr>
          <a:xfrm>
            <a:off x="729450" y="16979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ar" sz="1400">
                <a:solidFill>
                  <a:srgbClr val="000000"/>
                </a:solidFill>
                <a:latin typeface="Times New Roman"/>
                <a:ea typeface="Times New Roman"/>
                <a:cs typeface="Times New Roman"/>
                <a:sym typeface="Times New Roman"/>
              </a:rPr>
              <a:t>Pesticide Use</a:t>
            </a:r>
            <a:endParaRPr sz="1500"/>
          </a:p>
        </p:txBody>
      </p:sp>
      <p:pic>
        <p:nvPicPr>
          <p:cNvPr id="134" name="Google Shape;134;p19"/>
          <p:cNvPicPr preferRelativeResize="0"/>
          <p:nvPr/>
        </p:nvPicPr>
        <p:blipFill>
          <a:blip r:embed="rId3">
            <a:alphaModFix/>
          </a:blip>
          <a:stretch>
            <a:fillRect/>
          </a:stretch>
        </p:blipFill>
        <p:spPr>
          <a:xfrm>
            <a:off x="729438" y="2251150"/>
            <a:ext cx="5762625" cy="2400300"/>
          </a:xfrm>
          <a:prstGeom prst="rect">
            <a:avLst/>
          </a:prstGeom>
          <a:noFill/>
          <a:ln>
            <a:noFill/>
          </a:ln>
        </p:spPr>
      </p:pic>
      <p:sp>
        <p:nvSpPr>
          <p:cNvPr id="135" name="Google Shape;135;p19"/>
          <p:cNvSpPr txBox="1"/>
          <p:nvPr/>
        </p:nvSpPr>
        <p:spPr>
          <a:xfrm>
            <a:off x="351975" y="4723400"/>
            <a:ext cx="12831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accent1"/>
                </a:solidFill>
                <a:latin typeface="Lato"/>
                <a:ea typeface="Lato"/>
                <a:cs typeface="Lato"/>
                <a:sym typeface="Lato"/>
              </a:rPr>
              <a:t>Mısra Şimşir</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727650" y="1242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GM crops examples</a:t>
            </a:r>
            <a:endParaRPr>
              <a:solidFill>
                <a:schemeClr val="dk1"/>
              </a:solidFill>
            </a:endParaRPr>
          </a:p>
        </p:txBody>
      </p:sp>
      <p:pic>
        <p:nvPicPr>
          <p:cNvPr id="141" name="Google Shape;141;p20"/>
          <p:cNvPicPr preferRelativeResize="0"/>
          <p:nvPr/>
        </p:nvPicPr>
        <p:blipFill>
          <a:blip r:embed="rId3">
            <a:alphaModFix/>
          </a:blip>
          <a:stretch>
            <a:fillRect/>
          </a:stretch>
        </p:blipFill>
        <p:spPr>
          <a:xfrm>
            <a:off x="152400" y="2044475"/>
            <a:ext cx="8839200" cy="276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727650" y="1239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dk1"/>
                </a:solidFill>
              </a:rPr>
              <a:t>Vitamin B1</a:t>
            </a:r>
            <a:r>
              <a:rPr lang="ar">
                <a:solidFill>
                  <a:schemeClr val="dk1"/>
                </a:solidFill>
              </a:rPr>
              <a:t>-rich Rice</a:t>
            </a:r>
            <a:endParaRPr>
              <a:solidFill>
                <a:schemeClr val="dk1"/>
              </a:solidFill>
            </a:endParaRPr>
          </a:p>
        </p:txBody>
      </p:sp>
      <p:sp>
        <p:nvSpPr>
          <p:cNvPr id="147" name="Google Shape;147;p21"/>
          <p:cNvSpPr txBox="1"/>
          <p:nvPr>
            <p:ph idx="1" type="body"/>
          </p:nvPr>
        </p:nvSpPr>
        <p:spPr>
          <a:xfrm>
            <a:off x="5540900" y="2078875"/>
            <a:ext cx="28773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ar" sz="1400"/>
              <a:t>In the case of our GM rice, a specific exogenous gene (ThiM), taken from E.coli bacterium, will be inserted into the DNA of the rice in order to get a new variety rich with vitamin B1.</a:t>
            </a:r>
            <a:endParaRPr/>
          </a:p>
        </p:txBody>
      </p:sp>
      <p:pic>
        <p:nvPicPr>
          <p:cNvPr id="148" name="Google Shape;148;p21"/>
          <p:cNvPicPr preferRelativeResize="0"/>
          <p:nvPr/>
        </p:nvPicPr>
        <p:blipFill>
          <a:blip r:embed="rId3">
            <a:alphaModFix/>
          </a:blip>
          <a:stretch>
            <a:fillRect/>
          </a:stretch>
        </p:blipFill>
        <p:spPr>
          <a:xfrm>
            <a:off x="818475" y="1892725"/>
            <a:ext cx="4085766" cy="3064324"/>
          </a:xfrm>
          <a:prstGeom prst="rect">
            <a:avLst/>
          </a:prstGeom>
          <a:noFill/>
          <a:ln>
            <a:noFill/>
          </a:ln>
        </p:spPr>
      </p:pic>
      <p:sp>
        <p:nvSpPr>
          <p:cNvPr id="149" name="Google Shape;149;p21"/>
          <p:cNvSpPr txBox="1"/>
          <p:nvPr/>
        </p:nvSpPr>
        <p:spPr>
          <a:xfrm>
            <a:off x="7527900" y="4791350"/>
            <a:ext cx="16161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a:solidFill>
                  <a:schemeClr val="accent1"/>
                </a:solidFill>
                <a:latin typeface="Lato"/>
                <a:ea typeface="Lato"/>
                <a:cs typeface="Lato"/>
                <a:sym typeface="Lato"/>
              </a:rPr>
              <a:t>Dua </a:t>
            </a:r>
            <a:r>
              <a:rPr lang="ar">
                <a:solidFill>
                  <a:schemeClr val="accent1"/>
                </a:solidFill>
                <a:latin typeface="Lato"/>
                <a:ea typeface="Lato"/>
                <a:cs typeface="Lato"/>
                <a:sym typeface="Lato"/>
              </a:rPr>
              <a:t>Türkmen</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