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8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859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08329" y="751464"/>
            <a:ext cx="5239341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0278" y="3351141"/>
            <a:ext cx="9835443" cy="327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859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8721" y="7780520"/>
            <a:ext cx="8223884" cy="11430"/>
          </a:xfrm>
          <a:custGeom>
            <a:avLst/>
            <a:gdLst/>
            <a:ahLst/>
            <a:cxnLst/>
            <a:rect l="l" t="t" r="r" b="b"/>
            <a:pathLst>
              <a:path w="8223884" h="11429">
                <a:moveTo>
                  <a:pt x="0" y="0"/>
                </a:moveTo>
                <a:lnTo>
                  <a:pt x="8223467" y="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5129" y="514341"/>
            <a:ext cx="70262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Factory Method</a:t>
            </a:r>
            <a:r>
              <a:rPr spc="-260" dirty="0"/>
              <a:t> </a:t>
            </a:r>
            <a:r>
              <a:rPr spc="-10" dirty="0"/>
              <a:t>Pattern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4192" y="745681"/>
            <a:ext cx="28079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C</a:t>
            </a:r>
            <a:r>
              <a:rPr spc="150" dirty="0"/>
              <a:t>on</a:t>
            </a:r>
            <a:r>
              <a:rPr spc="85" dirty="0"/>
              <a:t>c</a:t>
            </a:r>
            <a:r>
              <a:rPr spc="65" dirty="0"/>
              <a:t>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2096149"/>
            <a:ext cx="8562340" cy="553656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51790" indent="-339090">
              <a:lnSpc>
                <a:spcPct val="100000"/>
              </a:lnSpc>
              <a:spcBef>
                <a:spcPts val="1565"/>
              </a:spcBef>
              <a:buClr>
                <a:srgbClr val="F45D00"/>
              </a:buClr>
              <a:buSzPct val="74242"/>
              <a:buFont typeface="Trebuchet MS"/>
              <a:buChar char="▪"/>
              <a:tabLst>
                <a:tab pos="351155" algn="l"/>
                <a:tab pos="351790" algn="l"/>
              </a:tabLst>
            </a:pPr>
            <a:r>
              <a:rPr sz="3300" spc="5" dirty="0">
                <a:solidFill>
                  <a:srgbClr val="58595B"/>
                </a:solidFill>
                <a:latin typeface="Calibri"/>
                <a:cs typeface="Calibri"/>
              </a:rPr>
              <a:t>Doesn’t </a:t>
            </a:r>
            <a:r>
              <a:rPr sz="3300" spc="50" dirty="0">
                <a:solidFill>
                  <a:srgbClr val="58595B"/>
                </a:solidFill>
                <a:latin typeface="Calibri"/>
                <a:cs typeface="Calibri"/>
              </a:rPr>
              <a:t>expose </a:t>
            </a:r>
            <a:r>
              <a:rPr sz="3300" spc="25" dirty="0">
                <a:solidFill>
                  <a:srgbClr val="58595B"/>
                </a:solidFill>
                <a:latin typeface="Calibri"/>
                <a:cs typeface="Calibri"/>
              </a:rPr>
              <a:t>instantiation</a:t>
            </a:r>
            <a:r>
              <a:rPr sz="3300" spc="-21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85" dirty="0">
                <a:solidFill>
                  <a:srgbClr val="58595B"/>
                </a:solidFill>
                <a:latin typeface="Calibri"/>
                <a:cs typeface="Calibri"/>
              </a:rPr>
              <a:t>logic</a:t>
            </a:r>
            <a:endParaRPr sz="3300">
              <a:latin typeface="Calibri"/>
              <a:cs typeface="Calibri"/>
            </a:endParaRPr>
          </a:p>
          <a:p>
            <a:pPr marL="351790" indent="-339090">
              <a:lnSpc>
                <a:spcPct val="100000"/>
              </a:lnSpc>
              <a:spcBef>
                <a:spcPts val="1465"/>
              </a:spcBef>
              <a:buClr>
                <a:srgbClr val="F45D00"/>
              </a:buClr>
              <a:buSzPct val="74242"/>
              <a:buFont typeface="Trebuchet MS"/>
              <a:buChar char="▪"/>
              <a:tabLst>
                <a:tab pos="351155" algn="l"/>
                <a:tab pos="351790" algn="l"/>
              </a:tabLst>
            </a:pPr>
            <a:r>
              <a:rPr sz="3300" dirty="0">
                <a:solidFill>
                  <a:srgbClr val="58595B"/>
                </a:solidFill>
                <a:latin typeface="Calibri"/>
                <a:cs typeface="Calibri"/>
              </a:rPr>
              <a:t>Defer </a:t>
            </a:r>
            <a:r>
              <a:rPr sz="3300" spc="15" dirty="0">
                <a:solidFill>
                  <a:srgbClr val="58595B"/>
                </a:solidFill>
                <a:latin typeface="Calibri"/>
                <a:cs typeface="Calibri"/>
              </a:rPr>
              <a:t>to</a:t>
            </a:r>
            <a:r>
              <a:rPr sz="3300" spc="-10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35" dirty="0">
                <a:solidFill>
                  <a:srgbClr val="58595B"/>
                </a:solidFill>
                <a:latin typeface="Calibri"/>
                <a:cs typeface="Calibri"/>
              </a:rPr>
              <a:t>subclasses</a:t>
            </a:r>
            <a:endParaRPr sz="3300">
              <a:latin typeface="Calibri"/>
              <a:cs typeface="Calibri"/>
            </a:endParaRPr>
          </a:p>
          <a:p>
            <a:pPr marL="351790" indent="-339090">
              <a:lnSpc>
                <a:spcPct val="100000"/>
              </a:lnSpc>
              <a:spcBef>
                <a:spcPts val="1460"/>
              </a:spcBef>
              <a:buClr>
                <a:srgbClr val="F45D00"/>
              </a:buClr>
              <a:buSzPct val="74242"/>
              <a:buFont typeface="Trebuchet MS"/>
              <a:buChar char="▪"/>
              <a:tabLst>
                <a:tab pos="351155" algn="l"/>
                <a:tab pos="351790" algn="l"/>
              </a:tabLst>
            </a:pPr>
            <a:r>
              <a:rPr sz="3300" spc="90" dirty="0">
                <a:solidFill>
                  <a:srgbClr val="58595B"/>
                </a:solidFill>
                <a:latin typeface="Calibri"/>
                <a:cs typeface="Calibri"/>
              </a:rPr>
              <a:t>Common</a:t>
            </a:r>
            <a:r>
              <a:rPr sz="3300" spc="-5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10" dirty="0">
                <a:solidFill>
                  <a:srgbClr val="58595B"/>
                </a:solidFill>
                <a:latin typeface="Calibri"/>
                <a:cs typeface="Calibri"/>
              </a:rPr>
              <a:t>interface</a:t>
            </a:r>
            <a:endParaRPr sz="3300">
              <a:latin typeface="Calibri"/>
              <a:cs typeface="Calibri"/>
            </a:endParaRPr>
          </a:p>
          <a:p>
            <a:pPr marL="351790" indent="-339090">
              <a:lnSpc>
                <a:spcPct val="100000"/>
              </a:lnSpc>
              <a:spcBef>
                <a:spcPts val="1465"/>
              </a:spcBef>
              <a:buClr>
                <a:srgbClr val="F45D00"/>
              </a:buClr>
              <a:buSzPct val="74242"/>
              <a:buFont typeface="Trebuchet MS"/>
              <a:buChar char="▪"/>
              <a:tabLst>
                <a:tab pos="351155" algn="l"/>
                <a:tab pos="351790" algn="l"/>
              </a:tabLst>
            </a:pPr>
            <a:r>
              <a:rPr sz="3300" spc="45" dirty="0">
                <a:solidFill>
                  <a:srgbClr val="58595B"/>
                </a:solidFill>
                <a:latin typeface="Calibri"/>
                <a:cs typeface="Calibri"/>
              </a:rPr>
              <a:t>Specified </a:t>
            </a:r>
            <a:r>
              <a:rPr sz="3300" spc="85" dirty="0">
                <a:solidFill>
                  <a:srgbClr val="58595B"/>
                </a:solidFill>
                <a:latin typeface="Calibri"/>
                <a:cs typeface="Calibri"/>
              </a:rPr>
              <a:t>by </a:t>
            </a:r>
            <a:r>
              <a:rPr sz="3300" spc="-5" dirty="0">
                <a:solidFill>
                  <a:srgbClr val="58595B"/>
                </a:solidFill>
                <a:latin typeface="Calibri"/>
                <a:cs typeface="Calibri"/>
              </a:rPr>
              <a:t>architecture, </a:t>
            </a:r>
            <a:r>
              <a:rPr sz="3300" spc="50" dirty="0">
                <a:solidFill>
                  <a:srgbClr val="58595B"/>
                </a:solidFill>
                <a:latin typeface="Calibri"/>
                <a:cs typeface="Calibri"/>
              </a:rPr>
              <a:t>implemented </a:t>
            </a:r>
            <a:r>
              <a:rPr sz="3300" spc="85" dirty="0">
                <a:solidFill>
                  <a:srgbClr val="58595B"/>
                </a:solidFill>
                <a:latin typeface="Calibri"/>
                <a:cs typeface="Calibri"/>
              </a:rPr>
              <a:t>by</a:t>
            </a:r>
            <a:r>
              <a:rPr sz="3300" spc="-42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300" spc="5" dirty="0">
                <a:solidFill>
                  <a:srgbClr val="58595B"/>
                </a:solidFill>
                <a:latin typeface="Calibri"/>
                <a:cs typeface="Calibri"/>
              </a:rPr>
              <a:t>user</a:t>
            </a:r>
            <a:endParaRPr sz="3300">
              <a:latin typeface="Calibri"/>
              <a:cs typeface="Calibri"/>
            </a:endParaRPr>
          </a:p>
          <a:p>
            <a:pPr marL="351790" indent="-339090">
              <a:lnSpc>
                <a:spcPct val="100000"/>
              </a:lnSpc>
              <a:spcBef>
                <a:spcPts val="1465"/>
              </a:spcBef>
              <a:buClr>
                <a:srgbClr val="F45D00"/>
              </a:buClr>
              <a:buSzPct val="74242"/>
              <a:buFont typeface="Trebuchet MS"/>
              <a:buChar char="▪"/>
              <a:tabLst>
                <a:tab pos="351155" algn="l"/>
                <a:tab pos="351790" algn="l"/>
              </a:tabLst>
            </a:pPr>
            <a:r>
              <a:rPr sz="3300" spc="20" dirty="0">
                <a:solidFill>
                  <a:srgbClr val="58595B"/>
                </a:solidFill>
                <a:latin typeface="Calibri"/>
                <a:cs typeface="Calibri"/>
              </a:rPr>
              <a:t>Examples:</a:t>
            </a:r>
            <a:endParaRPr sz="3300">
              <a:latin typeface="Calibri"/>
              <a:cs typeface="Calibri"/>
            </a:endParaRPr>
          </a:p>
          <a:p>
            <a:pPr marL="732790" lvl="1" indent="-339090">
              <a:lnSpc>
                <a:spcPct val="100000"/>
              </a:lnSpc>
              <a:spcBef>
                <a:spcPts val="1465"/>
              </a:spcBef>
              <a:buClr>
                <a:srgbClr val="F45D00"/>
              </a:buClr>
              <a:buSzPct val="74242"/>
              <a:buFont typeface="Trebuchet MS"/>
              <a:buChar char="▪"/>
              <a:tabLst>
                <a:tab pos="732155" algn="l"/>
                <a:tab pos="732790" algn="l"/>
              </a:tabLst>
            </a:pPr>
            <a:r>
              <a:rPr sz="3300" spc="35" dirty="0">
                <a:solidFill>
                  <a:srgbClr val="58595B"/>
                </a:solidFill>
                <a:latin typeface="Calibri"/>
                <a:cs typeface="Calibri"/>
              </a:rPr>
              <a:t>Calendar</a:t>
            </a:r>
            <a:endParaRPr sz="3300">
              <a:latin typeface="Calibri"/>
              <a:cs typeface="Calibri"/>
            </a:endParaRPr>
          </a:p>
          <a:p>
            <a:pPr marL="732790" lvl="1" indent="-339090">
              <a:lnSpc>
                <a:spcPct val="100000"/>
              </a:lnSpc>
              <a:spcBef>
                <a:spcPts val="1465"/>
              </a:spcBef>
              <a:buClr>
                <a:srgbClr val="F45D00"/>
              </a:buClr>
              <a:buSzPct val="74242"/>
              <a:buFont typeface="Trebuchet MS"/>
              <a:buChar char="▪"/>
              <a:tabLst>
                <a:tab pos="732155" algn="l"/>
                <a:tab pos="732790" algn="l"/>
              </a:tabLst>
            </a:pPr>
            <a:r>
              <a:rPr sz="3300" spc="30" dirty="0">
                <a:solidFill>
                  <a:srgbClr val="58595B"/>
                </a:solidFill>
                <a:latin typeface="Calibri"/>
                <a:cs typeface="Calibri"/>
              </a:rPr>
              <a:t>ResourceBundle</a:t>
            </a:r>
            <a:endParaRPr sz="3300">
              <a:latin typeface="Calibri"/>
              <a:cs typeface="Calibri"/>
            </a:endParaRPr>
          </a:p>
          <a:p>
            <a:pPr marL="732790" lvl="1" indent="-339090">
              <a:lnSpc>
                <a:spcPct val="100000"/>
              </a:lnSpc>
              <a:spcBef>
                <a:spcPts val="1460"/>
              </a:spcBef>
              <a:buClr>
                <a:srgbClr val="F45D00"/>
              </a:buClr>
              <a:buSzPct val="74242"/>
              <a:buFont typeface="Trebuchet MS"/>
              <a:buChar char="▪"/>
              <a:tabLst>
                <a:tab pos="732155" algn="l"/>
                <a:tab pos="732790" algn="l"/>
              </a:tabLst>
            </a:pPr>
            <a:r>
              <a:rPr sz="3300" spc="30" dirty="0">
                <a:solidFill>
                  <a:srgbClr val="58595B"/>
                </a:solidFill>
                <a:latin typeface="Calibri"/>
                <a:cs typeface="Calibri"/>
              </a:rPr>
              <a:t>NumberFormat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53600" y="2159000"/>
            <a:ext cx="4826000" cy="482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2900" y="2336799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60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0980" marR="5080">
              <a:lnSpc>
                <a:spcPct val="133300"/>
              </a:lnSpc>
              <a:spcBef>
                <a:spcPts val="100"/>
              </a:spcBef>
            </a:pPr>
            <a:r>
              <a:rPr spc="30" dirty="0"/>
              <a:t>Factory </a:t>
            </a:r>
            <a:r>
              <a:rPr spc="15" dirty="0"/>
              <a:t>is </a:t>
            </a:r>
            <a:r>
              <a:rPr spc="45" dirty="0"/>
              <a:t>responsible </a:t>
            </a:r>
            <a:r>
              <a:rPr spc="-40" dirty="0"/>
              <a:t>for</a:t>
            </a:r>
            <a:r>
              <a:rPr spc="-330" dirty="0"/>
              <a:t> </a:t>
            </a:r>
            <a:r>
              <a:rPr spc="30" dirty="0"/>
              <a:t>lifecycle  </a:t>
            </a:r>
            <a:r>
              <a:rPr spc="114" dirty="0"/>
              <a:t>Common</a:t>
            </a:r>
            <a:r>
              <a:rPr spc="-65" dirty="0"/>
              <a:t> </a:t>
            </a:r>
            <a:r>
              <a:rPr spc="15" dirty="0"/>
              <a:t>Interface</a:t>
            </a:r>
          </a:p>
          <a:p>
            <a:pPr marL="2760980" marR="801370">
              <a:lnSpc>
                <a:spcPct val="133300"/>
              </a:lnSpc>
            </a:pPr>
            <a:r>
              <a:rPr spc="35" dirty="0"/>
              <a:t>Concrete </a:t>
            </a:r>
            <a:r>
              <a:rPr spc="40" dirty="0"/>
              <a:t>Classes  </a:t>
            </a:r>
            <a:r>
              <a:rPr spc="15" dirty="0"/>
              <a:t>Parameterized </a:t>
            </a:r>
            <a:r>
              <a:rPr spc="-10" dirty="0"/>
              <a:t>create</a:t>
            </a:r>
            <a:r>
              <a:rPr spc="-185" dirty="0"/>
              <a:t> </a:t>
            </a:r>
            <a:r>
              <a:rPr spc="80"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7606" y="751464"/>
            <a:ext cx="209486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D</a:t>
            </a:r>
            <a:r>
              <a:rPr spc="130" dirty="0"/>
              <a:t>esig</a:t>
            </a:r>
            <a:r>
              <a:rPr spc="165" dirty="0"/>
              <a:t>n</a:t>
            </a:r>
          </a:p>
        </p:txBody>
      </p:sp>
      <p:sp>
        <p:nvSpPr>
          <p:cNvPr id="6" name="object 6"/>
          <p:cNvSpPr/>
          <p:nvPr/>
        </p:nvSpPr>
        <p:spPr>
          <a:xfrm>
            <a:off x="901700" y="2311400"/>
            <a:ext cx="36322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4543" y="1958802"/>
            <a:ext cx="989965" cy="690880"/>
          </a:xfrm>
          <a:custGeom>
            <a:avLst/>
            <a:gdLst/>
            <a:ahLst/>
            <a:cxnLst/>
            <a:rect l="l" t="t" r="r" b="b"/>
            <a:pathLst>
              <a:path w="989964" h="690880">
                <a:moveTo>
                  <a:pt x="254853" y="248531"/>
                </a:moveTo>
                <a:lnTo>
                  <a:pt x="0" y="690463"/>
                </a:lnTo>
                <a:lnTo>
                  <a:pt x="506265" y="627616"/>
                </a:lnTo>
                <a:lnTo>
                  <a:pt x="420785" y="498726"/>
                </a:lnTo>
                <a:lnTo>
                  <a:pt x="603694" y="377419"/>
                </a:lnTo>
                <a:lnTo>
                  <a:pt x="340333" y="377419"/>
                </a:lnTo>
                <a:lnTo>
                  <a:pt x="254853" y="248531"/>
                </a:lnTo>
                <a:close/>
              </a:path>
              <a:path w="989964" h="690880">
                <a:moveTo>
                  <a:pt x="909413" y="0"/>
                </a:moveTo>
                <a:lnTo>
                  <a:pt x="340333" y="377419"/>
                </a:lnTo>
                <a:lnTo>
                  <a:pt x="603694" y="377419"/>
                </a:lnTo>
                <a:lnTo>
                  <a:pt x="989865" y="121307"/>
                </a:lnTo>
                <a:lnTo>
                  <a:pt x="9094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4543" y="1958802"/>
            <a:ext cx="989965" cy="690880"/>
          </a:xfrm>
          <a:custGeom>
            <a:avLst/>
            <a:gdLst/>
            <a:ahLst/>
            <a:cxnLst/>
            <a:rect l="l" t="t" r="r" b="b"/>
            <a:pathLst>
              <a:path w="989964" h="690880">
                <a:moveTo>
                  <a:pt x="340332" y="377419"/>
                </a:moveTo>
                <a:lnTo>
                  <a:pt x="254852" y="248530"/>
                </a:lnTo>
                <a:lnTo>
                  <a:pt x="0" y="690462"/>
                </a:lnTo>
                <a:lnTo>
                  <a:pt x="506265" y="627615"/>
                </a:lnTo>
                <a:lnTo>
                  <a:pt x="420784" y="498726"/>
                </a:lnTo>
                <a:lnTo>
                  <a:pt x="989865" y="121307"/>
                </a:lnTo>
                <a:lnTo>
                  <a:pt x="909413" y="0"/>
                </a:lnTo>
                <a:lnTo>
                  <a:pt x="340332" y="377419"/>
                </a:lnTo>
                <a:close/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9091" y="4256002"/>
            <a:ext cx="1022985" cy="633730"/>
          </a:xfrm>
          <a:custGeom>
            <a:avLst/>
            <a:gdLst/>
            <a:ahLst/>
            <a:cxnLst/>
            <a:rect l="l" t="t" r="r" b="b"/>
            <a:pathLst>
              <a:path w="1022985" h="633729">
                <a:moveTo>
                  <a:pt x="649448" y="291691"/>
                </a:moveTo>
                <a:lnTo>
                  <a:pt x="358801" y="291691"/>
                </a:lnTo>
                <a:lnTo>
                  <a:pt x="949854" y="633677"/>
                </a:lnTo>
                <a:lnTo>
                  <a:pt x="1022753" y="507687"/>
                </a:lnTo>
                <a:lnTo>
                  <a:pt x="649448" y="291691"/>
                </a:lnTo>
                <a:close/>
              </a:path>
              <a:path w="1022985" h="633729">
                <a:moveTo>
                  <a:pt x="0" y="0"/>
                </a:moveTo>
                <a:lnTo>
                  <a:pt x="281346" y="425555"/>
                </a:lnTo>
                <a:lnTo>
                  <a:pt x="358801" y="291691"/>
                </a:lnTo>
                <a:lnTo>
                  <a:pt x="649448" y="291691"/>
                </a:lnTo>
                <a:lnTo>
                  <a:pt x="431700" y="165700"/>
                </a:lnTo>
                <a:lnTo>
                  <a:pt x="509156" y="31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9092" y="4256003"/>
            <a:ext cx="1022985" cy="633730"/>
          </a:xfrm>
          <a:custGeom>
            <a:avLst/>
            <a:gdLst/>
            <a:ahLst/>
            <a:cxnLst/>
            <a:rect l="l" t="t" r="r" b="b"/>
            <a:pathLst>
              <a:path w="1022985" h="633729">
                <a:moveTo>
                  <a:pt x="431701" y="165700"/>
                </a:moveTo>
                <a:lnTo>
                  <a:pt x="509156" y="31835"/>
                </a:lnTo>
                <a:lnTo>
                  <a:pt x="0" y="0"/>
                </a:lnTo>
                <a:lnTo>
                  <a:pt x="281346" y="425556"/>
                </a:lnTo>
                <a:lnTo>
                  <a:pt x="358802" y="291690"/>
                </a:lnTo>
                <a:lnTo>
                  <a:pt x="949854" y="633678"/>
                </a:lnTo>
                <a:lnTo>
                  <a:pt x="1022753" y="507687"/>
                </a:lnTo>
                <a:lnTo>
                  <a:pt x="431701" y="165700"/>
                </a:lnTo>
                <a:close/>
              </a:path>
            </a:pathLst>
          </a:custGeom>
          <a:ln w="25399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1323" y="5171902"/>
            <a:ext cx="993775" cy="684530"/>
          </a:xfrm>
          <a:custGeom>
            <a:avLst/>
            <a:gdLst/>
            <a:ahLst/>
            <a:cxnLst/>
            <a:rect l="l" t="t" r="r" b="b"/>
            <a:pathLst>
              <a:path w="993775" h="684529">
                <a:moveTo>
                  <a:pt x="257733" y="244251"/>
                </a:moveTo>
                <a:lnTo>
                  <a:pt x="0" y="684509"/>
                </a:lnTo>
                <a:lnTo>
                  <a:pt x="506665" y="624969"/>
                </a:lnTo>
                <a:lnTo>
                  <a:pt x="422028" y="495524"/>
                </a:lnTo>
                <a:lnTo>
                  <a:pt x="608356" y="373694"/>
                </a:lnTo>
                <a:lnTo>
                  <a:pt x="342370" y="373694"/>
                </a:lnTo>
                <a:lnTo>
                  <a:pt x="257733" y="244251"/>
                </a:lnTo>
                <a:close/>
              </a:path>
              <a:path w="993775" h="684529">
                <a:moveTo>
                  <a:pt x="913903" y="0"/>
                </a:moveTo>
                <a:lnTo>
                  <a:pt x="342370" y="373694"/>
                </a:lnTo>
                <a:lnTo>
                  <a:pt x="608356" y="373694"/>
                </a:lnTo>
                <a:lnTo>
                  <a:pt x="993561" y="121829"/>
                </a:lnTo>
                <a:lnTo>
                  <a:pt x="9139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1323" y="5171902"/>
            <a:ext cx="993775" cy="684530"/>
          </a:xfrm>
          <a:custGeom>
            <a:avLst/>
            <a:gdLst/>
            <a:ahLst/>
            <a:cxnLst/>
            <a:rect l="l" t="t" r="r" b="b"/>
            <a:pathLst>
              <a:path w="993775" h="684529">
                <a:moveTo>
                  <a:pt x="342369" y="373694"/>
                </a:moveTo>
                <a:lnTo>
                  <a:pt x="257733" y="244250"/>
                </a:lnTo>
                <a:lnTo>
                  <a:pt x="0" y="684509"/>
                </a:lnTo>
                <a:lnTo>
                  <a:pt x="506664" y="624969"/>
                </a:lnTo>
                <a:lnTo>
                  <a:pt x="422027" y="495524"/>
                </a:lnTo>
                <a:lnTo>
                  <a:pt x="993561" y="121829"/>
                </a:lnTo>
                <a:lnTo>
                  <a:pt x="913903" y="0"/>
                </a:lnTo>
                <a:lnTo>
                  <a:pt x="342369" y="373694"/>
                </a:lnTo>
                <a:close/>
              </a:path>
            </a:pathLst>
          </a:custGeom>
          <a:ln w="25399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8784" y="780085"/>
            <a:ext cx="8573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solidFill>
                  <a:srgbClr val="FFFFFF"/>
                </a:solidFill>
              </a:rPr>
              <a:t>Everyday </a:t>
            </a:r>
            <a:r>
              <a:rPr spc="100" dirty="0">
                <a:solidFill>
                  <a:srgbClr val="FFFFFF"/>
                </a:solidFill>
              </a:rPr>
              <a:t>Example </a:t>
            </a:r>
            <a:r>
              <a:rPr dirty="0">
                <a:solidFill>
                  <a:srgbClr val="FFFFFF"/>
                </a:solidFill>
              </a:rPr>
              <a:t>-</a:t>
            </a:r>
            <a:r>
              <a:rPr spc="-459" dirty="0">
                <a:solidFill>
                  <a:srgbClr val="FFFFFF"/>
                </a:solidFill>
              </a:rPr>
              <a:t> </a:t>
            </a:r>
            <a:r>
              <a:rPr spc="70" dirty="0">
                <a:solidFill>
                  <a:srgbClr val="FFFFFF"/>
                </a:solidFill>
              </a:rPr>
              <a:t>Calendar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9775" y="3951313"/>
            <a:ext cx="9996805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CFF"/>
                </a:solidFill>
                <a:latin typeface="Consolas"/>
                <a:cs typeface="Consolas"/>
              </a:rPr>
              <a:t>Calendar cal =</a:t>
            </a:r>
            <a:r>
              <a:rPr sz="2800" spc="-20" dirty="0">
                <a:solidFill>
                  <a:srgbClr val="FFFC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FFFCFF"/>
                </a:solidFill>
                <a:latin typeface="Consolas"/>
                <a:cs typeface="Consolas"/>
              </a:rPr>
              <a:t>Calendar.getInstance();</a:t>
            </a:r>
            <a:endParaRPr sz="2800">
              <a:latin typeface="Consolas"/>
              <a:cs typeface="Consolas"/>
            </a:endParaRPr>
          </a:p>
          <a:p>
            <a:pPr marL="12700" marR="5080">
              <a:lnSpc>
                <a:spcPct val="196400"/>
              </a:lnSpc>
            </a:pPr>
            <a:r>
              <a:rPr sz="2800" dirty="0">
                <a:solidFill>
                  <a:srgbClr val="FFFCFF"/>
                </a:solidFill>
                <a:latin typeface="Consolas"/>
                <a:cs typeface="Consolas"/>
              </a:rPr>
              <a:t>System.</a:t>
            </a:r>
            <a:r>
              <a:rPr sz="2800" dirty="0">
                <a:solidFill>
                  <a:srgbClr val="0326CC"/>
                </a:solidFill>
                <a:latin typeface="Consolas"/>
                <a:cs typeface="Consolas"/>
              </a:rPr>
              <a:t>out</a:t>
            </a:r>
            <a:r>
              <a:rPr sz="2800" dirty="0">
                <a:solidFill>
                  <a:srgbClr val="FFFCFF"/>
                </a:solidFill>
                <a:latin typeface="Consolas"/>
                <a:cs typeface="Consolas"/>
              </a:rPr>
              <a:t>.println(cal);  System.</a:t>
            </a:r>
            <a:r>
              <a:rPr sz="2800" dirty="0">
                <a:solidFill>
                  <a:srgbClr val="0326CC"/>
                </a:solidFill>
                <a:latin typeface="Consolas"/>
                <a:cs typeface="Consolas"/>
              </a:rPr>
              <a:t>out</a:t>
            </a:r>
            <a:r>
              <a:rPr sz="2800" dirty="0">
                <a:solidFill>
                  <a:srgbClr val="FFFCFF"/>
                </a:solidFill>
                <a:latin typeface="Consolas"/>
                <a:cs typeface="Consolas"/>
              </a:rPr>
              <a:t>.println(cal.get(Calendar.DAY_OF_MONTH));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06300" y="5156200"/>
            <a:ext cx="1333500" cy="227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74757" y="780085"/>
            <a:ext cx="4741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Exercise</a:t>
            </a:r>
            <a:r>
              <a:rPr spc="-114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Factory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2776" y="2715849"/>
            <a:ext cx="5041900" cy="408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64360">
              <a:lnSpc>
                <a:spcPct val="1333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4000" spc="70" dirty="0">
                <a:solidFill>
                  <a:srgbClr val="FFFFFF"/>
                </a:solidFill>
                <a:latin typeface="Calibri"/>
                <a:cs typeface="Calibri"/>
              </a:rPr>
              <a:t>Pages 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ct val="133300"/>
              </a:lnSpc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4000" spc="35" dirty="0">
                <a:solidFill>
                  <a:srgbClr val="FFFFFF"/>
                </a:solidFill>
                <a:latin typeface="Calibri"/>
                <a:cs typeface="Calibri"/>
              </a:rPr>
              <a:t>Concrete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40" dirty="0">
                <a:solidFill>
                  <a:srgbClr val="FFFFFF"/>
                </a:solidFill>
                <a:latin typeface="Calibri"/>
                <a:cs typeface="Calibri"/>
              </a:rPr>
              <a:t>Classes 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30" dirty="0">
                <a:solidFill>
                  <a:srgbClr val="FFFFFF"/>
                </a:solidFill>
                <a:latin typeface="Calibri"/>
                <a:cs typeface="Calibri"/>
              </a:rPr>
              <a:t>Factory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4000" spc="90" dirty="0">
                <a:solidFill>
                  <a:srgbClr val="FFFFFF"/>
                </a:solidFill>
                <a:latin typeface="Calibri"/>
                <a:cs typeface="Calibri"/>
              </a:rPr>
              <a:t>Enum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4441" y="780085"/>
            <a:ext cx="19621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</a:t>
            </a:r>
            <a:r>
              <a:rPr spc="5" dirty="0"/>
              <a:t>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335" y="2074681"/>
            <a:ext cx="179705" cy="17399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335" y="2156754"/>
            <a:ext cx="3369945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sz="3200" spc="60" dirty="0">
                <a:solidFill>
                  <a:srgbClr val="58595B"/>
                </a:solidFill>
                <a:latin typeface="Calibri"/>
                <a:cs typeface="Calibri"/>
              </a:rPr>
              <a:t>Complexity  </a:t>
            </a:r>
            <a:r>
              <a:rPr sz="3200" spc="25" dirty="0">
                <a:solidFill>
                  <a:srgbClr val="58595B"/>
                </a:solidFill>
                <a:latin typeface="Calibri"/>
                <a:cs typeface="Calibri"/>
              </a:rPr>
              <a:t>Creation </a:t>
            </a:r>
            <a:r>
              <a:rPr sz="3200" spc="50" dirty="0">
                <a:solidFill>
                  <a:srgbClr val="58595B"/>
                </a:solidFill>
                <a:latin typeface="Calibri"/>
                <a:cs typeface="Calibri"/>
              </a:rPr>
              <a:t>in</a:t>
            </a:r>
            <a:r>
              <a:rPr sz="3200" spc="-18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45" dirty="0">
                <a:solidFill>
                  <a:srgbClr val="58595B"/>
                </a:solidFill>
                <a:latin typeface="Calibri"/>
                <a:cs typeface="Calibri"/>
              </a:rPr>
              <a:t>subclass  </a:t>
            </a:r>
            <a:r>
              <a:rPr sz="3200" spc="40" dirty="0">
                <a:solidFill>
                  <a:srgbClr val="58595B"/>
                </a:solidFill>
                <a:latin typeface="Calibri"/>
                <a:cs typeface="Calibri"/>
              </a:rPr>
              <a:t>Refactoring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8200" y="2438400"/>
            <a:ext cx="55372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931" y="762883"/>
            <a:ext cx="25368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58595B"/>
                </a:solidFill>
              </a:rPr>
              <a:t>Contrast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051" y="2285844"/>
            <a:ext cx="6544945" cy="3869054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3700" spc="80" dirty="0">
                <a:solidFill>
                  <a:srgbClr val="F26722"/>
                </a:solidFill>
                <a:latin typeface="Calibri"/>
                <a:cs typeface="Calibri"/>
              </a:rPr>
              <a:t>Singleton</a:t>
            </a:r>
            <a:endParaRPr sz="3700">
              <a:latin typeface="Calibri"/>
              <a:cs typeface="Calibri"/>
            </a:endParaRPr>
          </a:p>
          <a:p>
            <a:pPr marL="440690" indent="-381000">
              <a:lnSpc>
                <a:spcPct val="100000"/>
              </a:lnSpc>
              <a:spcBef>
                <a:spcPts val="129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40690" algn="l"/>
                <a:tab pos="441325" algn="l"/>
              </a:tabLst>
            </a:pPr>
            <a:r>
              <a:rPr sz="3700" spc="20" dirty="0">
                <a:solidFill>
                  <a:srgbClr val="58595B"/>
                </a:solidFill>
                <a:latin typeface="Calibri"/>
                <a:cs typeface="Calibri"/>
              </a:rPr>
              <a:t>Returns </a:t>
            </a:r>
            <a:r>
              <a:rPr sz="3700" spc="40" dirty="0">
                <a:solidFill>
                  <a:srgbClr val="58595B"/>
                </a:solidFill>
                <a:latin typeface="Calibri"/>
                <a:cs typeface="Calibri"/>
              </a:rPr>
              <a:t>same</a:t>
            </a:r>
            <a:r>
              <a:rPr sz="3700" spc="-14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40" dirty="0">
                <a:solidFill>
                  <a:srgbClr val="58595B"/>
                </a:solidFill>
                <a:latin typeface="Calibri"/>
                <a:cs typeface="Calibri"/>
              </a:rPr>
              <a:t>instance</a:t>
            </a:r>
            <a:endParaRPr sz="3700">
              <a:latin typeface="Calibri"/>
              <a:cs typeface="Calibri"/>
            </a:endParaRPr>
          </a:p>
          <a:p>
            <a:pPr marL="831850" marR="5080" lvl="1" indent="-391160">
              <a:lnSpc>
                <a:spcPts val="4400"/>
              </a:lnSpc>
              <a:spcBef>
                <a:spcPts val="54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3700" spc="70" dirty="0">
                <a:solidFill>
                  <a:srgbClr val="58595B"/>
                </a:solidFill>
                <a:latin typeface="Calibri"/>
                <a:cs typeface="Calibri"/>
              </a:rPr>
              <a:t>One </a:t>
            </a:r>
            <a:r>
              <a:rPr sz="3700" spc="30" dirty="0">
                <a:solidFill>
                  <a:srgbClr val="58595B"/>
                </a:solidFill>
                <a:latin typeface="Calibri"/>
                <a:cs typeface="Calibri"/>
              </a:rPr>
              <a:t>constructor </a:t>
            </a:r>
            <a:r>
              <a:rPr sz="3700" spc="75" dirty="0">
                <a:solidFill>
                  <a:srgbClr val="58595B"/>
                </a:solidFill>
                <a:latin typeface="Calibri"/>
                <a:cs typeface="Calibri"/>
              </a:rPr>
              <a:t>method </a:t>
            </a:r>
            <a:r>
              <a:rPr sz="3700" dirty="0">
                <a:solidFill>
                  <a:srgbClr val="58595B"/>
                </a:solidFill>
                <a:latin typeface="Calibri"/>
                <a:cs typeface="Calibri"/>
              </a:rPr>
              <a:t>-</a:t>
            </a:r>
            <a:r>
              <a:rPr sz="3700" spc="-41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90" dirty="0">
                <a:solidFill>
                  <a:srgbClr val="58595B"/>
                </a:solidFill>
                <a:latin typeface="Calibri"/>
                <a:cs typeface="Calibri"/>
              </a:rPr>
              <a:t>no  </a:t>
            </a:r>
            <a:r>
              <a:rPr sz="3700" spc="60" dirty="0">
                <a:solidFill>
                  <a:srgbClr val="58595B"/>
                </a:solidFill>
                <a:latin typeface="Calibri"/>
                <a:cs typeface="Calibri"/>
              </a:rPr>
              <a:t>args</a:t>
            </a:r>
            <a:endParaRPr sz="3700">
              <a:latin typeface="Calibri"/>
              <a:cs typeface="Calibri"/>
            </a:endParaRPr>
          </a:p>
          <a:p>
            <a:pPr marL="440690" indent="-381000">
              <a:lnSpc>
                <a:spcPct val="100000"/>
              </a:lnSpc>
              <a:spcBef>
                <a:spcPts val="22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40690" algn="l"/>
                <a:tab pos="441325" algn="l"/>
              </a:tabLst>
            </a:pPr>
            <a:r>
              <a:rPr sz="3700" spc="60" dirty="0">
                <a:solidFill>
                  <a:srgbClr val="58595B"/>
                </a:solidFill>
                <a:latin typeface="Calibri"/>
                <a:cs typeface="Calibri"/>
              </a:rPr>
              <a:t>No</a:t>
            </a:r>
            <a:r>
              <a:rPr sz="3700" spc="-6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10" dirty="0">
                <a:solidFill>
                  <a:srgbClr val="58595B"/>
                </a:solidFill>
                <a:latin typeface="Calibri"/>
                <a:cs typeface="Calibri"/>
              </a:rPr>
              <a:t>Interface</a:t>
            </a:r>
            <a:endParaRPr sz="3700">
              <a:latin typeface="Calibri"/>
              <a:cs typeface="Calibri"/>
            </a:endParaRPr>
          </a:p>
          <a:p>
            <a:pPr marL="440690" indent="-38100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40690" algn="l"/>
                <a:tab pos="441325" algn="l"/>
              </a:tabLst>
            </a:pPr>
            <a:r>
              <a:rPr sz="3700" spc="60" dirty="0">
                <a:solidFill>
                  <a:srgbClr val="58595B"/>
                </a:solidFill>
                <a:latin typeface="Calibri"/>
                <a:cs typeface="Calibri"/>
              </a:rPr>
              <a:t>No</a:t>
            </a:r>
            <a:r>
              <a:rPr sz="3700" spc="-6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55" dirty="0">
                <a:solidFill>
                  <a:srgbClr val="58595B"/>
                </a:solidFill>
                <a:latin typeface="Calibri"/>
                <a:cs typeface="Calibri"/>
              </a:rPr>
              <a:t>Subclasses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3258" y="2285844"/>
            <a:ext cx="6755765" cy="447865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3700" spc="25" dirty="0">
                <a:solidFill>
                  <a:srgbClr val="F26722"/>
                </a:solidFill>
                <a:latin typeface="Calibri"/>
                <a:cs typeface="Calibri"/>
              </a:rPr>
              <a:t>Factory</a:t>
            </a:r>
            <a:endParaRPr sz="3700">
              <a:latin typeface="Calibri"/>
              <a:cs typeface="Calibri"/>
            </a:endParaRPr>
          </a:p>
          <a:p>
            <a:pPr marL="436880" indent="-391160">
              <a:lnSpc>
                <a:spcPct val="100000"/>
              </a:lnSpc>
              <a:spcBef>
                <a:spcPts val="129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spc="20" dirty="0">
                <a:solidFill>
                  <a:srgbClr val="58595B"/>
                </a:solidFill>
                <a:latin typeface="Calibri"/>
                <a:cs typeface="Calibri"/>
              </a:rPr>
              <a:t>Returns </a:t>
            </a:r>
            <a:r>
              <a:rPr sz="3700" spc="30" dirty="0">
                <a:solidFill>
                  <a:srgbClr val="58595B"/>
                </a:solidFill>
                <a:latin typeface="Calibri"/>
                <a:cs typeface="Calibri"/>
              </a:rPr>
              <a:t>various</a:t>
            </a:r>
            <a:r>
              <a:rPr sz="3700" spc="-1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35" dirty="0">
                <a:solidFill>
                  <a:srgbClr val="58595B"/>
                </a:solidFill>
                <a:latin typeface="Calibri"/>
                <a:cs typeface="Calibri"/>
              </a:rPr>
              <a:t>instances</a:t>
            </a:r>
            <a:endParaRPr sz="3700">
              <a:latin typeface="Calibri"/>
              <a:cs typeface="Calibri"/>
            </a:endParaRPr>
          </a:p>
          <a:p>
            <a:pPr marL="807720" lvl="1" indent="-38100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807720" algn="l"/>
                <a:tab pos="808355" algn="l"/>
              </a:tabLst>
            </a:pPr>
            <a:r>
              <a:rPr sz="3700" spc="15" dirty="0">
                <a:solidFill>
                  <a:srgbClr val="58595B"/>
                </a:solidFill>
                <a:latin typeface="Calibri"/>
                <a:cs typeface="Calibri"/>
              </a:rPr>
              <a:t>Multiple</a:t>
            </a:r>
            <a:r>
              <a:rPr sz="3700" spc="-6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30" dirty="0">
                <a:solidFill>
                  <a:srgbClr val="58595B"/>
                </a:solidFill>
                <a:latin typeface="Calibri"/>
                <a:cs typeface="Calibri"/>
              </a:rPr>
              <a:t>constructors</a:t>
            </a:r>
            <a:endParaRPr sz="3700">
              <a:latin typeface="Calibri"/>
              <a:cs typeface="Calibri"/>
            </a:endParaRPr>
          </a:p>
          <a:p>
            <a:pPr marL="436880" indent="-39116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spc="10" dirty="0">
                <a:solidFill>
                  <a:srgbClr val="58595B"/>
                </a:solidFill>
                <a:latin typeface="Calibri"/>
                <a:cs typeface="Calibri"/>
              </a:rPr>
              <a:t>Interface</a:t>
            </a:r>
            <a:r>
              <a:rPr sz="3700" spc="-6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45" dirty="0">
                <a:solidFill>
                  <a:srgbClr val="58595B"/>
                </a:solidFill>
                <a:latin typeface="Calibri"/>
                <a:cs typeface="Calibri"/>
              </a:rPr>
              <a:t>driven</a:t>
            </a:r>
            <a:endParaRPr sz="3700">
              <a:latin typeface="Calibri"/>
              <a:cs typeface="Calibri"/>
            </a:endParaRPr>
          </a:p>
          <a:p>
            <a:pPr marL="436880" indent="-39116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spc="55" dirty="0">
                <a:solidFill>
                  <a:srgbClr val="58595B"/>
                </a:solidFill>
                <a:latin typeface="Calibri"/>
                <a:cs typeface="Calibri"/>
              </a:rPr>
              <a:t>Subclasses</a:t>
            </a:r>
            <a:endParaRPr sz="3700">
              <a:latin typeface="Calibri"/>
              <a:cs typeface="Calibri"/>
            </a:endParaRPr>
          </a:p>
          <a:p>
            <a:pPr marL="436880" marR="5080" indent="-391160">
              <a:lnSpc>
                <a:spcPts val="4400"/>
              </a:lnSpc>
              <a:spcBef>
                <a:spcPts val="54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spc="65" dirty="0">
                <a:solidFill>
                  <a:srgbClr val="58595B"/>
                </a:solidFill>
                <a:latin typeface="Calibri"/>
                <a:cs typeface="Calibri"/>
              </a:rPr>
              <a:t>Adaptable </a:t>
            </a:r>
            <a:r>
              <a:rPr sz="3700" spc="20" dirty="0">
                <a:solidFill>
                  <a:srgbClr val="58595B"/>
                </a:solidFill>
                <a:latin typeface="Calibri"/>
                <a:cs typeface="Calibri"/>
              </a:rPr>
              <a:t>to </a:t>
            </a:r>
            <a:r>
              <a:rPr sz="3700" spc="40" dirty="0">
                <a:solidFill>
                  <a:srgbClr val="58595B"/>
                </a:solidFill>
                <a:latin typeface="Calibri"/>
                <a:cs typeface="Calibri"/>
              </a:rPr>
              <a:t>environment</a:t>
            </a:r>
            <a:r>
              <a:rPr sz="3700" spc="-29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25" dirty="0">
                <a:solidFill>
                  <a:srgbClr val="58595B"/>
                </a:solidFill>
                <a:latin typeface="Calibri"/>
                <a:cs typeface="Calibri"/>
              </a:rPr>
              <a:t>more  easily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2900" y="2336799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60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59121" y="2944741"/>
            <a:ext cx="5547360" cy="327660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413384" indent="-400685">
              <a:lnSpc>
                <a:spcPct val="100000"/>
              </a:lnSpc>
              <a:spcBef>
                <a:spcPts val="1700"/>
              </a:spcBef>
              <a:buChar char="•"/>
              <a:tabLst>
                <a:tab pos="413384" algn="l"/>
                <a:tab pos="414020" algn="l"/>
              </a:tabLst>
            </a:pPr>
            <a:r>
              <a:rPr sz="4000" spc="-10" dirty="0">
                <a:solidFill>
                  <a:srgbClr val="58595B"/>
                </a:solidFill>
                <a:latin typeface="Calibri"/>
                <a:cs typeface="Calibri"/>
              </a:rPr>
              <a:t>Parameter</a:t>
            </a:r>
            <a:r>
              <a:rPr sz="4000" spc="-6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4000" spc="55" dirty="0">
                <a:solidFill>
                  <a:srgbClr val="58595B"/>
                </a:solidFill>
                <a:latin typeface="Calibri"/>
                <a:cs typeface="Calibri"/>
              </a:rPr>
              <a:t>Driven</a:t>
            </a:r>
            <a:endParaRPr sz="4000">
              <a:latin typeface="Calibri"/>
              <a:cs typeface="Calibri"/>
            </a:endParaRPr>
          </a:p>
          <a:p>
            <a:pPr marL="413384" indent="-400685">
              <a:lnSpc>
                <a:spcPct val="100000"/>
              </a:lnSpc>
              <a:spcBef>
                <a:spcPts val="1600"/>
              </a:spcBef>
              <a:buChar char="•"/>
              <a:tabLst>
                <a:tab pos="413384" algn="l"/>
                <a:tab pos="414020" algn="l"/>
              </a:tabLst>
            </a:pPr>
            <a:r>
              <a:rPr sz="4000" spc="60" dirty="0">
                <a:solidFill>
                  <a:srgbClr val="58595B"/>
                </a:solidFill>
                <a:latin typeface="Calibri"/>
                <a:cs typeface="Calibri"/>
              </a:rPr>
              <a:t>Solves </a:t>
            </a:r>
            <a:r>
              <a:rPr sz="4000" spc="85" dirty="0">
                <a:solidFill>
                  <a:srgbClr val="58595B"/>
                </a:solidFill>
                <a:latin typeface="Calibri"/>
                <a:cs typeface="Calibri"/>
              </a:rPr>
              <a:t>complex</a:t>
            </a:r>
            <a:r>
              <a:rPr sz="4000" spc="-21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4000" spc="20" dirty="0">
                <a:solidFill>
                  <a:srgbClr val="58595B"/>
                </a:solidFill>
                <a:latin typeface="Calibri"/>
                <a:cs typeface="Calibri"/>
              </a:rPr>
              <a:t>creation</a:t>
            </a:r>
            <a:endParaRPr sz="4000">
              <a:latin typeface="Calibri"/>
              <a:cs typeface="Calibri"/>
            </a:endParaRPr>
          </a:p>
          <a:p>
            <a:pPr marL="413384" indent="-400685">
              <a:lnSpc>
                <a:spcPct val="100000"/>
              </a:lnSpc>
              <a:spcBef>
                <a:spcPts val="1600"/>
              </a:spcBef>
              <a:buChar char="•"/>
              <a:tabLst>
                <a:tab pos="413384" algn="l"/>
                <a:tab pos="414020" algn="l"/>
              </a:tabLst>
            </a:pPr>
            <a:r>
              <a:rPr sz="4000" spc="130" dirty="0">
                <a:solidFill>
                  <a:srgbClr val="58595B"/>
                </a:solidFill>
                <a:latin typeface="Calibri"/>
                <a:cs typeface="Calibri"/>
              </a:rPr>
              <a:t>A </a:t>
            </a:r>
            <a:r>
              <a:rPr sz="4000" spc="5" dirty="0">
                <a:solidFill>
                  <a:srgbClr val="58595B"/>
                </a:solidFill>
                <a:latin typeface="Calibri"/>
                <a:cs typeface="Calibri"/>
              </a:rPr>
              <a:t>little</a:t>
            </a:r>
            <a:r>
              <a:rPr sz="4000" spc="-254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4000" spc="85" dirty="0">
                <a:solidFill>
                  <a:srgbClr val="58595B"/>
                </a:solidFill>
                <a:latin typeface="Calibri"/>
                <a:cs typeface="Calibri"/>
              </a:rPr>
              <a:t>complex</a:t>
            </a:r>
            <a:endParaRPr sz="4000">
              <a:latin typeface="Calibri"/>
              <a:cs typeface="Calibri"/>
            </a:endParaRPr>
          </a:p>
          <a:p>
            <a:pPr marL="413384" indent="-400685">
              <a:lnSpc>
                <a:spcPct val="100000"/>
              </a:lnSpc>
              <a:spcBef>
                <a:spcPts val="1600"/>
              </a:spcBef>
              <a:buChar char="•"/>
              <a:tabLst>
                <a:tab pos="413384" algn="l"/>
                <a:tab pos="414020" algn="l"/>
              </a:tabLst>
            </a:pPr>
            <a:r>
              <a:rPr sz="4000" spc="65" dirty="0">
                <a:solidFill>
                  <a:srgbClr val="58595B"/>
                </a:solidFill>
                <a:latin typeface="Calibri"/>
                <a:cs typeface="Calibri"/>
              </a:rPr>
              <a:t>Opposite </a:t>
            </a:r>
            <a:r>
              <a:rPr sz="4000" spc="15" dirty="0">
                <a:solidFill>
                  <a:srgbClr val="58595B"/>
                </a:solidFill>
                <a:latin typeface="Calibri"/>
                <a:cs typeface="Calibri"/>
              </a:rPr>
              <a:t>of </a:t>
            </a:r>
            <a:r>
              <a:rPr sz="4000" spc="10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4000" spc="-29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4000" spc="90" dirty="0">
                <a:solidFill>
                  <a:srgbClr val="58595B"/>
                </a:solidFill>
                <a:latin typeface="Calibri"/>
                <a:cs typeface="Calibri"/>
              </a:rPr>
              <a:t>Singleton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Factory</a:t>
            </a:r>
            <a:r>
              <a:rPr spc="-125" dirty="0"/>
              <a:t> </a:t>
            </a:r>
            <a:r>
              <a:rPr spc="120" dirty="0"/>
              <a:t>Summary</a:t>
            </a:r>
          </a:p>
        </p:txBody>
      </p:sp>
      <p:sp>
        <p:nvSpPr>
          <p:cNvPr id="6" name="object 6"/>
          <p:cNvSpPr/>
          <p:nvPr/>
        </p:nvSpPr>
        <p:spPr>
          <a:xfrm>
            <a:off x="1701800" y="3810000"/>
            <a:ext cx="3136900" cy="311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4621" y="3804354"/>
            <a:ext cx="3138805" cy="3115945"/>
          </a:xfrm>
          <a:custGeom>
            <a:avLst/>
            <a:gdLst/>
            <a:ahLst/>
            <a:cxnLst/>
            <a:rect l="l" t="t" r="r" b="b"/>
            <a:pathLst>
              <a:path w="3138804" h="3115945">
                <a:moveTo>
                  <a:pt x="0" y="0"/>
                </a:moveTo>
                <a:lnTo>
                  <a:pt x="0" y="3115866"/>
                </a:lnTo>
                <a:lnTo>
                  <a:pt x="3138487" y="3115866"/>
                </a:lnTo>
                <a:lnTo>
                  <a:pt x="313848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Consolas</vt:lpstr>
      <vt:lpstr>Trebuchet MS</vt:lpstr>
      <vt:lpstr>Office Theme</vt:lpstr>
      <vt:lpstr>Factory Method Pattern</vt:lpstr>
      <vt:lpstr>Concepts</vt:lpstr>
      <vt:lpstr>Design</vt:lpstr>
      <vt:lpstr>Everyday Example - Calendar</vt:lpstr>
      <vt:lpstr>Exercise Factory</vt:lpstr>
      <vt:lpstr>Pitfalls</vt:lpstr>
      <vt:lpstr>Contrast</vt:lpstr>
      <vt:lpstr>Factory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 Pattern</dc:title>
  <cp:lastModifiedBy>Tuğberk Göç</cp:lastModifiedBy>
  <cp:revision>1</cp:revision>
  <dcterms:created xsi:type="dcterms:W3CDTF">2019-01-04T23:36:49Z</dcterms:created>
  <dcterms:modified xsi:type="dcterms:W3CDTF">2019-01-04T23:38:31Z</dcterms:modified>
</cp:coreProperties>
</file>