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306300" y="5156200"/>
            <a:ext cx="13335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4285" y="780085"/>
            <a:ext cx="552742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95B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552" y="751464"/>
            <a:ext cx="598889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3393" y="2944741"/>
            <a:ext cx="10789213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95B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21" y="7780520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7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92394" y="514341"/>
            <a:ext cx="5271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Prototype</a:t>
            </a:r>
            <a:r>
              <a:rPr spc="-425" dirty="0"/>
              <a:t> </a:t>
            </a:r>
            <a:r>
              <a:rPr spc="35" dirty="0"/>
              <a:t>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3900" y="2349500"/>
            <a:ext cx="6019800" cy="5651500"/>
          </a:xfrm>
          <a:custGeom>
            <a:avLst/>
            <a:gdLst/>
            <a:ahLst/>
            <a:cxnLst/>
            <a:rect l="l" t="t" r="r" b="b"/>
            <a:pathLst>
              <a:path w="6019800" h="5651500">
                <a:moveTo>
                  <a:pt x="0" y="0"/>
                </a:moveTo>
                <a:lnTo>
                  <a:pt x="6019800" y="0"/>
                </a:lnTo>
                <a:lnTo>
                  <a:pt x="6019800" y="5651500"/>
                </a:lnTo>
                <a:lnTo>
                  <a:pt x="0" y="5651500"/>
                </a:lnTo>
                <a:lnTo>
                  <a:pt x="0" y="0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57077" y="4121765"/>
            <a:ext cx="3559175" cy="14541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ts val="3800"/>
              </a:lnSpc>
              <a:spcBef>
                <a:spcPts val="5"/>
              </a:spcBef>
            </a:pPr>
            <a:r>
              <a:rPr sz="3200" spc="20" dirty="0">
                <a:solidFill>
                  <a:srgbClr val="535353"/>
                </a:solidFill>
                <a:latin typeface="Gill Sans MT"/>
                <a:cs typeface="Gill Sans MT"/>
              </a:rPr>
              <a:t>Drag </a:t>
            </a:r>
            <a:r>
              <a:rPr sz="3200" spc="40" dirty="0">
                <a:solidFill>
                  <a:srgbClr val="535353"/>
                </a:solidFill>
                <a:latin typeface="Gill Sans MT"/>
                <a:cs typeface="Gill Sans MT"/>
              </a:rPr>
              <a:t>picture </a:t>
            </a:r>
            <a:r>
              <a:rPr sz="3200" spc="-20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3200" spc="70" dirty="0">
                <a:solidFill>
                  <a:srgbClr val="535353"/>
                </a:solidFill>
                <a:latin typeface="Gill Sans MT"/>
                <a:cs typeface="Gill Sans MT"/>
              </a:rPr>
              <a:t>placeholder </a:t>
            </a:r>
            <a:r>
              <a:rPr sz="3200" spc="-114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3200" spc="25" dirty="0">
                <a:solidFill>
                  <a:srgbClr val="535353"/>
                </a:solidFill>
                <a:latin typeface="Gill Sans MT"/>
                <a:cs typeface="Gill Sans MT"/>
              </a:rPr>
              <a:t>click  </a:t>
            </a:r>
            <a:r>
              <a:rPr sz="3200" spc="55" dirty="0">
                <a:solidFill>
                  <a:srgbClr val="535353"/>
                </a:solidFill>
                <a:latin typeface="Gill Sans MT"/>
                <a:cs typeface="Gill Sans MT"/>
              </a:rPr>
              <a:t>icon</a:t>
            </a:r>
            <a:r>
              <a:rPr sz="3200" spc="-2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-20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32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170" dirty="0">
                <a:solidFill>
                  <a:srgbClr val="535353"/>
                </a:solidFill>
                <a:latin typeface="Gill Sans MT"/>
                <a:cs typeface="Gill Sans MT"/>
              </a:rPr>
              <a:t>add</a:t>
            </a:r>
            <a:r>
              <a:rPr sz="32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17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320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114" dirty="0">
                <a:solidFill>
                  <a:srgbClr val="535353"/>
                </a:solidFill>
                <a:latin typeface="Gill Sans MT"/>
                <a:cs typeface="Gill Sans MT"/>
              </a:rPr>
              <a:t>graphic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4192" y="745681"/>
            <a:ext cx="2807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C</a:t>
            </a:r>
            <a:r>
              <a:rPr spc="120" dirty="0"/>
              <a:t>on</a:t>
            </a:r>
            <a:r>
              <a:rPr spc="65" dirty="0"/>
              <a:t>c</a:t>
            </a:r>
            <a:r>
              <a:rPr spc="140" dirty="0"/>
              <a:t>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300" y="2060874"/>
            <a:ext cx="7562850" cy="53594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6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20" dirty="0">
                <a:solidFill>
                  <a:srgbClr val="58595B"/>
                </a:solidFill>
                <a:latin typeface="Gill Sans MT"/>
                <a:cs typeface="Gill Sans MT"/>
              </a:rPr>
              <a:t>Avoids </a:t>
            </a:r>
            <a:r>
              <a:rPr sz="3700" spc="35" dirty="0">
                <a:solidFill>
                  <a:srgbClr val="58595B"/>
                </a:solidFill>
                <a:latin typeface="Gill Sans MT"/>
                <a:cs typeface="Gill Sans MT"/>
              </a:rPr>
              <a:t>costly</a:t>
            </a:r>
            <a:r>
              <a:rPr sz="3700" spc="-51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30" dirty="0">
                <a:solidFill>
                  <a:srgbClr val="58595B"/>
                </a:solidFill>
                <a:latin typeface="Gill Sans MT"/>
                <a:cs typeface="Gill Sans MT"/>
              </a:rPr>
              <a:t>creation</a:t>
            </a:r>
            <a:endParaRPr sz="37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20" dirty="0">
                <a:solidFill>
                  <a:srgbClr val="58595B"/>
                </a:solidFill>
                <a:latin typeface="Gill Sans MT"/>
                <a:cs typeface="Gill Sans MT"/>
              </a:rPr>
              <a:t>Avoids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145" dirty="0">
                <a:solidFill>
                  <a:srgbClr val="58595B"/>
                </a:solidFill>
                <a:latin typeface="Gill Sans MT"/>
                <a:cs typeface="Gill Sans MT"/>
              </a:rPr>
              <a:t>subclassing</a:t>
            </a:r>
            <a:endParaRPr sz="37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40" dirty="0">
                <a:solidFill>
                  <a:srgbClr val="58595B"/>
                </a:solidFill>
                <a:latin typeface="Gill Sans MT"/>
                <a:cs typeface="Gill Sans MT"/>
              </a:rPr>
              <a:t>Typically doesn’t</a:t>
            </a:r>
            <a:r>
              <a:rPr sz="3700" spc="-54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75" dirty="0">
                <a:solidFill>
                  <a:srgbClr val="58595B"/>
                </a:solidFill>
                <a:latin typeface="Gill Sans MT"/>
                <a:cs typeface="Gill Sans MT"/>
              </a:rPr>
              <a:t>use“new”</a:t>
            </a:r>
            <a:endParaRPr sz="37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dirty="0">
                <a:solidFill>
                  <a:srgbClr val="58595B"/>
                </a:solidFill>
                <a:latin typeface="Gill Sans MT"/>
                <a:cs typeface="Gill Sans MT"/>
              </a:rPr>
              <a:t>Often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60" dirty="0">
                <a:solidFill>
                  <a:srgbClr val="58595B"/>
                </a:solidFill>
                <a:latin typeface="Gill Sans MT"/>
                <a:cs typeface="Gill Sans MT"/>
              </a:rPr>
              <a:t>utilizes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200" dirty="0">
                <a:solidFill>
                  <a:srgbClr val="58595B"/>
                </a:solidFill>
                <a:latin typeface="Gill Sans MT"/>
                <a:cs typeface="Gill Sans MT"/>
              </a:rPr>
              <a:t>an</a:t>
            </a:r>
            <a:r>
              <a:rPr sz="3700" spc="-24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60" dirty="0">
                <a:solidFill>
                  <a:srgbClr val="58595B"/>
                </a:solidFill>
                <a:latin typeface="Gill Sans MT"/>
                <a:cs typeface="Gill Sans MT"/>
              </a:rPr>
              <a:t>Interface</a:t>
            </a:r>
            <a:endParaRPr sz="37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60" dirty="0">
                <a:solidFill>
                  <a:srgbClr val="58595B"/>
                </a:solidFill>
                <a:latin typeface="Gill Sans MT"/>
                <a:cs typeface="Gill Sans MT"/>
              </a:rPr>
              <a:t>Usually</a:t>
            </a:r>
            <a:r>
              <a:rPr sz="37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130" dirty="0">
                <a:solidFill>
                  <a:srgbClr val="58595B"/>
                </a:solidFill>
                <a:latin typeface="Gill Sans MT"/>
                <a:cs typeface="Gill Sans MT"/>
              </a:rPr>
              <a:t>implemented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75" dirty="0">
                <a:solidFill>
                  <a:srgbClr val="58595B"/>
                </a:solidFill>
                <a:latin typeface="Gill Sans MT"/>
                <a:cs typeface="Gill Sans MT"/>
              </a:rPr>
              <a:t>with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200" dirty="0">
                <a:solidFill>
                  <a:srgbClr val="58595B"/>
                </a:solidFill>
                <a:latin typeface="Gill Sans MT"/>
                <a:cs typeface="Gill Sans MT"/>
              </a:rPr>
              <a:t>a</a:t>
            </a:r>
            <a:r>
              <a:rPr sz="37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40" dirty="0">
                <a:solidFill>
                  <a:srgbClr val="58595B"/>
                </a:solidFill>
                <a:latin typeface="Gill Sans MT"/>
                <a:cs typeface="Gill Sans MT"/>
              </a:rPr>
              <a:t>Registry</a:t>
            </a:r>
            <a:endParaRPr sz="37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75" dirty="0">
                <a:solidFill>
                  <a:srgbClr val="58595B"/>
                </a:solidFill>
                <a:latin typeface="Gill Sans MT"/>
                <a:cs typeface="Gill Sans MT"/>
              </a:rPr>
              <a:t>Example:</a:t>
            </a:r>
            <a:endParaRPr sz="3700">
              <a:latin typeface="Gill Sans MT"/>
              <a:cs typeface="Gill Sans MT"/>
            </a:endParaRPr>
          </a:p>
          <a:p>
            <a:pPr marL="774700" lvl="1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774065" algn="l"/>
                <a:tab pos="774700" algn="l"/>
              </a:tabLst>
            </a:pPr>
            <a:r>
              <a:rPr sz="3700" spc="45" dirty="0">
                <a:solidFill>
                  <a:srgbClr val="58595B"/>
                </a:solidFill>
                <a:latin typeface="Gill Sans MT"/>
                <a:cs typeface="Gill Sans MT"/>
              </a:rPr>
              <a:t>java.lang.Object#clone()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7600" y="2540000"/>
            <a:ext cx="5232400" cy="521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21" y="2538341"/>
            <a:ext cx="906081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5145">
              <a:lnSpc>
                <a:spcPct val="133300"/>
              </a:lnSpc>
              <a:spcBef>
                <a:spcPts val="100"/>
              </a:spcBef>
            </a:pPr>
            <a:r>
              <a:rPr sz="4000" spc="-30" dirty="0">
                <a:solidFill>
                  <a:srgbClr val="58595B"/>
                </a:solidFill>
                <a:latin typeface="Gill Sans MT"/>
                <a:cs typeface="Gill Sans MT"/>
              </a:rPr>
              <a:t>Clone </a:t>
            </a:r>
            <a:r>
              <a:rPr sz="4000" spc="245" dirty="0">
                <a:solidFill>
                  <a:srgbClr val="58595B"/>
                </a:solidFill>
                <a:latin typeface="Gill Sans MT"/>
                <a:cs typeface="Gill Sans MT"/>
              </a:rPr>
              <a:t>/ </a:t>
            </a:r>
            <a:r>
              <a:rPr sz="4000" spc="55" dirty="0">
                <a:solidFill>
                  <a:srgbClr val="58595B"/>
                </a:solidFill>
                <a:latin typeface="Gill Sans MT"/>
                <a:cs typeface="Gill Sans MT"/>
              </a:rPr>
              <a:t>Cloneable  </a:t>
            </a:r>
            <a:r>
              <a:rPr sz="4000" spc="20" dirty="0">
                <a:solidFill>
                  <a:srgbClr val="58595B"/>
                </a:solidFill>
                <a:latin typeface="Gill Sans MT"/>
                <a:cs typeface="Gill Sans MT"/>
              </a:rPr>
              <a:t>Avoids</a:t>
            </a:r>
            <a:r>
              <a:rPr sz="4000" spc="-29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35" dirty="0">
                <a:solidFill>
                  <a:srgbClr val="58595B"/>
                </a:solidFill>
                <a:latin typeface="Gill Sans MT"/>
                <a:cs typeface="Gill Sans MT"/>
              </a:rPr>
              <a:t>keyword“new”</a:t>
            </a:r>
            <a:endParaRPr sz="4000">
              <a:latin typeface="Gill Sans MT"/>
              <a:cs typeface="Gill Sans MT"/>
            </a:endParaRPr>
          </a:p>
          <a:p>
            <a:pPr marL="12700" marR="5080">
              <a:lnSpc>
                <a:spcPct val="133300"/>
              </a:lnSpc>
            </a:pPr>
            <a:r>
              <a:rPr sz="4000" spc="120" dirty="0">
                <a:solidFill>
                  <a:srgbClr val="58595B"/>
                </a:solidFill>
                <a:latin typeface="Gill Sans MT"/>
                <a:cs typeface="Gill Sans MT"/>
              </a:rPr>
              <a:t>Although </a:t>
            </a:r>
            <a:r>
              <a:rPr sz="4000" spc="220" dirty="0">
                <a:solidFill>
                  <a:srgbClr val="58595B"/>
                </a:solidFill>
                <a:latin typeface="Gill Sans MT"/>
                <a:cs typeface="Gill Sans MT"/>
              </a:rPr>
              <a:t>a </a:t>
            </a:r>
            <a:r>
              <a:rPr sz="4000" spc="30" dirty="0">
                <a:solidFill>
                  <a:srgbClr val="58595B"/>
                </a:solidFill>
                <a:latin typeface="Gill Sans MT"/>
                <a:cs typeface="Gill Sans MT"/>
              </a:rPr>
              <a:t>copy, </a:t>
            </a:r>
            <a:r>
              <a:rPr sz="4000" spc="140" dirty="0">
                <a:solidFill>
                  <a:srgbClr val="58595B"/>
                </a:solidFill>
                <a:latin typeface="Gill Sans MT"/>
                <a:cs typeface="Gill Sans MT"/>
              </a:rPr>
              <a:t>each </a:t>
            </a:r>
            <a:r>
              <a:rPr sz="4000" spc="105" dirty="0">
                <a:solidFill>
                  <a:srgbClr val="58595B"/>
                </a:solidFill>
                <a:latin typeface="Gill Sans MT"/>
                <a:cs typeface="Gill Sans MT"/>
              </a:rPr>
              <a:t>instance </a:t>
            </a:r>
            <a:r>
              <a:rPr sz="4000" spc="170" dirty="0">
                <a:solidFill>
                  <a:srgbClr val="58595B"/>
                </a:solidFill>
                <a:latin typeface="Gill Sans MT"/>
                <a:cs typeface="Gill Sans MT"/>
              </a:rPr>
              <a:t>unique  </a:t>
            </a:r>
            <a:r>
              <a:rPr sz="4000" spc="-60" dirty="0">
                <a:solidFill>
                  <a:srgbClr val="58595B"/>
                </a:solidFill>
                <a:latin typeface="Gill Sans MT"/>
                <a:cs typeface="Gill Sans MT"/>
              </a:rPr>
              <a:t>Costly </a:t>
            </a:r>
            <a:r>
              <a:rPr sz="4000" spc="40" dirty="0">
                <a:solidFill>
                  <a:srgbClr val="58595B"/>
                </a:solidFill>
                <a:latin typeface="Gill Sans MT"/>
                <a:cs typeface="Gill Sans MT"/>
              </a:rPr>
              <a:t>construction </a:t>
            </a:r>
            <a:r>
              <a:rPr sz="4000" spc="65" dirty="0">
                <a:solidFill>
                  <a:srgbClr val="58595B"/>
                </a:solidFill>
                <a:latin typeface="Gill Sans MT"/>
                <a:cs typeface="Gill Sans MT"/>
              </a:rPr>
              <a:t>not </a:t>
            </a:r>
            <a:r>
              <a:rPr sz="4000" spc="175" dirty="0">
                <a:solidFill>
                  <a:srgbClr val="58595B"/>
                </a:solidFill>
                <a:latin typeface="Gill Sans MT"/>
                <a:cs typeface="Gill Sans MT"/>
              </a:rPr>
              <a:t>handled </a:t>
            </a:r>
            <a:r>
              <a:rPr sz="4000" spc="185" dirty="0">
                <a:solidFill>
                  <a:srgbClr val="58595B"/>
                </a:solidFill>
                <a:latin typeface="Gill Sans MT"/>
                <a:cs typeface="Gill Sans MT"/>
              </a:rPr>
              <a:t>by </a:t>
            </a:r>
            <a:r>
              <a:rPr sz="4000" spc="70" dirty="0">
                <a:solidFill>
                  <a:srgbClr val="58595B"/>
                </a:solidFill>
                <a:latin typeface="Gill Sans MT"/>
                <a:cs typeface="Gill Sans MT"/>
              </a:rPr>
              <a:t>client  </a:t>
            </a:r>
            <a:r>
              <a:rPr sz="4000" spc="-35" dirty="0">
                <a:solidFill>
                  <a:srgbClr val="58595B"/>
                </a:solidFill>
                <a:latin typeface="Gill Sans MT"/>
                <a:cs typeface="Gill Sans MT"/>
              </a:rPr>
              <a:t>Can</a:t>
            </a:r>
            <a:r>
              <a:rPr sz="40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45" dirty="0">
                <a:solidFill>
                  <a:srgbClr val="58595B"/>
                </a:solidFill>
                <a:latin typeface="Gill Sans MT"/>
                <a:cs typeface="Gill Sans MT"/>
              </a:rPr>
              <a:t>still</a:t>
            </a:r>
            <a:r>
              <a:rPr sz="40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65" dirty="0">
                <a:solidFill>
                  <a:srgbClr val="58595B"/>
                </a:solidFill>
                <a:latin typeface="Gill Sans MT"/>
                <a:cs typeface="Gill Sans MT"/>
              </a:rPr>
              <a:t>utilize</a:t>
            </a:r>
            <a:r>
              <a:rPr sz="40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55" dirty="0">
                <a:solidFill>
                  <a:srgbClr val="58595B"/>
                </a:solidFill>
                <a:latin typeface="Gill Sans MT"/>
                <a:cs typeface="Gill Sans MT"/>
              </a:rPr>
              <a:t>parameters</a:t>
            </a:r>
            <a:r>
              <a:rPr sz="40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-60" dirty="0">
                <a:solidFill>
                  <a:srgbClr val="58595B"/>
                </a:solidFill>
                <a:latin typeface="Gill Sans MT"/>
                <a:cs typeface="Gill Sans MT"/>
              </a:rPr>
              <a:t>for</a:t>
            </a:r>
            <a:r>
              <a:rPr sz="4000" spc="-26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40" dirty="0">
                <a:solidFill>
                  <a:srgbClr val="58595B"/>
                </a:solidFill>
                <a:latin typeface="Gill Sans MT"/>
                <a:cs typeface="Gill Sans MT"/>
              </a:rPr>
              <a:t>construction  </a:t>
            </a:r>
            <a:r>
              <a:rPr sz="4000" spc="105" dirty="0">
                <a:solidFill>
                  <a:srgbClr val="58595B"/>
                </a:solidFill>
                <a:latin typeface="Gill Sans MT"/>
                <a:cs typeface="Gill Sans MT"/>
              </a:rPr>
              <a:t>Shallow</a:t>
            </a:r>
            <a:r>
              <a:rPr sz="4000" spc="-41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-25" dirty="0">
                <a:solidFill>
                  <a:srgbClr val="58595B"/>
                </a:solidFill>
                <a:latin typeface="Gill Sans MT"/>
                <a:cs typeface="Gill Sans MT"/>
              </a:rPr>
              <a:t>VS</a:t>
            </a:r>
            <a:r>
              <a:rPr sz="4000" spc="-26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30" dirty="0">
                <a:solidFill>
                  <a:srgbClr val="58595B"/>
                </a:solidFill>
                <a:latin typeface="Gill Sans MT"/>
                <a:cs typeface="Gill Sans MT"/>
              </a:rPr>
              <a:t>Deep</a:t>
            </a:r>
            <a:r>
              <a:rPr sz="4000" spc="-26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4000" spc="-50" dirty="0">
                <a:solidFill>
                  <a:srgbClr val="58595B"/>
                </a:solidFill>
                <a:latin typeface="Gill Sans MT"/>
                <a:cs typeface="Gill Sans MT"/>
              </a:rPr>
              <a:t>Copy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7606" y="751464"/>
            <a:ext cx="209486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D</a:t>
            </a:r>
            <a:r>
              <a:rPr spc="240" dirty="0"/>
              <a:t>esi</a:t>
            </a:r>
            <a:r>
              <a:rPr spc="250" dirty="0"/>
              <a:t>g</a:t>
            </a:r>
            <a:r>
              <a:rPr spc="305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825500" y="3873500"/>
            <a:ext cx="36703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1775" y="780085"/>
            <a:ext cx="97878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FFFFFF"/>
                </a:solidFill>
              </a:rPr>
              <a:t>Everyday</a:t>
            </a:r>
            <a:r>
              <a:rPr spc="-380" dirty="0">
                <a:solidFill>
                  <a:srgbClr val="FFFFFF"/>
                </a:solidFill>
              </a:rPr>
              <a:t> </a:t>
            </a:r>
            <a:r>
              <a:rPr spc="140" dirty="0">
                <a:solidFill>
                  <a:srgbClr val="FFFFFF"/>
                </a:solidFill>
              </a:rPr>
              <a:t>Example</a:t>
            </a:r>
            <a:r>
              <a:rPr spc="-375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-</a:t>
            </a:r>
            <a:r>
              <a:rPr spc="-3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Object</a:t>
            </a:r>
            <a:r>
              <a:rPr spc="-37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Clone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5" y="1927931"/>
            <a:ext cx="14166215" cy="631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public class Statement implements Cloneable</a:t>
            </a:r>
            <a:r>
              <a:rPr sz="2800" spc="-20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926465" marR="5080" indent="-457200">
              <a:lnSpc>
                <a:spcPts val="3300"/>
              </a:lnSpc>
            </a:pP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public Statement(String sql, List&lt;String&gt; parameters, Record record)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{ 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this.sql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sql;</a:t>
            </a:r>
            <a:endParaRPr sz="2800">
              <a:latin typeface="Consolas"/>
              <a:cs typeface="Consolas"/>
            </a:endParaRPr>
          </a:p>
          <a:p>
            <a:pPr marL="926465" marR="7562215">
              <a:lnSpc>
                <a:spcPts val="3300"/>
              </a:lnSpc>
            </a:pP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this.parameters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=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parameters;  this.record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record;</a:t>
            </a:r>
            <a:endParaRPr sz="2800">
              <a:latin typeface="Consolas"/>
              <a:cs typeface="Consolas"/>
            </a:endParaRPr>
          </a:p>
          <a:p>
            <a:pPr marL="469265">
              <a:lnSpc>
                <a:spcPts val="3200"/>
              </a:lnSpc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926465" marR="8605520" indent="-457200">
              <a:lnSpc>
                <a:spcPts val="3300"/>
              </a:lnSpc>
            </a:pP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public Statement clone()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{ 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try</a:t>
            </a:r>
            <a:r>
              <a:rPr sz="2800" spc="-10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383665">
              <a:lnSpc>
                <a:spcPts val="3170"/>
              </a:lnSpc>
            </a:pP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return (Statement)</a:t>
            </a:r>
            <a:r>
              <a:rPr sz="2800" spc="-10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super.clone();</a:t>
            </a:r>
            <a:endParaRPr sz="2800">
              <a:latin typeface="Consolas"/>
              <a:cs typeface="Consolas"/>
            </a:endParaRPr>
          </a:p>
          <a:p>
            <a:pPr marL="926465" marR="5216525">
              <a:lnSpc>
                <a:spcPts val="3300"/>
              </a:lnSpc>
              <a:spcBef>
                <a:spcPts val="130"/>
              </a:spcBef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}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catch (CloneNotSupportedException e) {}  return</a:t>
            </a:r>
            <a:r>
              <a:rPr sz="2800" spc="-10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3F4F4"/>
                </a:solidFill>
                <a:latin typeface="Consolas"/>
                <a:cs typeface="Consolas"/>
              </a:rPr>
              <a:t>null;</a:t>
            </a:r>
            <a:endParaRPr sz="2800">
              <a:latin typeface="Consolas"/>
              <a:cs typeface="Consolas"/>
            </a:endParaRPr>
          </a:p>
          <a:p>
            <a:pPr marL="469265">
              <a:lnSpc>
                <a:spcPts val="3170"/>
              </a:lnSpc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29"/>
              </a:lnSpc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Exercise</a:t>
            </a:r>
            <a:r>
              <a:rPr spc="-425" dirty="0"/>
              <a:t> </a:t>
            </a:r>
            <a:r>
              <a:rPr spc="25" dirty="0"/>
              <a:t>Prototype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2776" y="3528649"/>
            <a:ext cx="56610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4000" spc="-85" dirty="0">
                <a:solidFill>
                  <a:srgbClr val="FFFFFF"/>
                </a:solidFill>
                <a:latin typeface="Gill Sans MT"/>
                <a:cs typeface="Gill Sans MT"/>
              </a:rPr>
              <a:t>Create </a:t>
            </a:r>
            <a:r>
              <a:rPr sz="4000" spc="15" dirty="0">
                <a:solidFill>
                  <a:srgbClr val="FFFFFF"/>
                </a:solidFill>
                <a:latin typeface="Gill Sans MT"/>
                <a:cs typeface="Gill Sans MT"/>
              </a:rPr>
              <a:t>Prototype  </a:t>
            </a:r>
            <a:r>
              <a:rPr sz="4000" spc="20" dirty="0">
                <a:solidFill>
                  <a:srgbClr val="FFFFFF"/>
                </a:solidFill>
                <a:latin typeface="Gill Sans MT"/>
                <a:cs typeface="Gill Sans MT"/>
              </a:rPr>
              <a:t>Demonstrate </a:t>
            </a:r>
            <a:r>
              <a:rPr sz="4000" spc="90" dirty="0">
                <a:solidFill>
                  <a:srgbClr val="FFFFFF"/>
                </a:solidFill>
                <a:latin typeface="Gill Sans MT"/>
                <a:cs typeface="Gill Sans MT"/>
              </a:rPr>
              <a:t>shallow</a:t>
            </a:r>
            <a:r>
              <a:rPr sz="4000" spc="-6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Gill Sans MT"/>
                <a:cs typeface="Gill Sans MT"/>
              </a:rPr>
              <a:t>copy  </a:t>
            </a:r>
            <a:r>
              <a:rPr sz="4000" spc="-85" dirty="0">
                <a:solidFill>
                  <a:srgbClr val="FFFFFF"/>
                </a:solidFill>
                <a:latin typeface="Gill Sans MT"/>
                <a:cs typeface="Gill Sans MT"/>
              </a:rPr>
              <a:t>Create </a:t>
            </a:r>
            <a:r>
              <a:rPr sz="4000" spc="80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4000" spc="2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000" spc="-8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45" dirty="0">
                <a:solidFill>
                  <a:srgbClr val="FFFFFF"/>
                </a:solidFill>
                <a:latin typeface="Gill Sans MT"/>
                <a:cs typeface="Gill Sans MT"/>
              </a:rPr>
              <a:t>Registry</a:t>
            </a:r>
            <a:endParaRPr sz="4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441" y="780085"/>
            <a:ext cx="1962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</a:t>
            </a:r>
            <a:r>
              <a:rPr spc="120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35" y="2074681"/>
            <a:ext cx="179705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335" y="3994920"/>
            <a:ext cx="17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335" y="2156754"/>
            <a:ext cx="564896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3200" spc="80" dirty="0">
                <a:solidFill>
                  <a:srgbClr val="58595B"/>
                </a:solidFill>
                <a:latin typeface="Gill Sans MT"/>
                <a:cs typeface="Gill Sans MT"/>
              </a:rPr>
              <a:t>Sometimes</a:t>
            </a:r>
            <a:r>
              <a:rPr sz="3200" spc="-22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50" dirty="0">
                <a:solidFill>
                  <a:srgbClr val="58595B"/>
                </a:solidFill>
                <a:latin typeface="Gill Sans MT"/>
                <a:cs typeface="Gill Sans MT"/>
              </a:rPr>
              <a:t>not</a:t>
            </a:r>
            <a:r>
              <a:rPr sz="3200" spc="-22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20" dirty="0">
                <a:solidFill>
                  <a:srgbClr val="58595B"/>
                </a:solidFill>
                <a:latin typeface="Gill Sans MT"/>
                <a:cs typeface="Gill Sans MT"/>
              </a:rPr>
              <a:t>clear</a:t>
            </a:r>
            <a:r>
              <a:rPr sz="3200" spc="-22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114" dirty="0">
                <a:solidFill>
                  <a:srgbClr val="58595B"/>
                </a:solidFill>
                <a:latin typeface="Gill Sans MT"/>
                <a:cs typeface="Gill Sans MT"/>
              </a:rPr>
              <a:t>when</a:t>
            </a:r>
            <a:r>
              <a:rPr sz="3200" spc="-22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-20" dirty="0">
                <a:solidFill>
                  <a:srgbClr val="58595B"/>
                </a:solidFill>
                <a:latin typeface="Gill Sans MT"/>
                <a:cs typeface="Gill Sans MT"/>
              </a:rPr>
              <a:t>to</a:t>
            </a:r>
            <a:r>
              <a:rPr sz="3200" spc="-22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85" dirty="0">
                <a:solidFill>
                  <a:srgbClr val="58595B"/>
                </a:solidFill>
                <a:latin typeface="Gill Sans MT"/>
                <a:cs typeface="Gill Sans MT"/>
              </a:rPr>
              <a:t>use  </a:t>
            </a:r>
            <a:r>
              <a:rPr sz="3200" spc="15" dirty="0">
                <a:solidFill>
                  <a:srgbClr val="58595B"/>
                </a:solidFill>
                <a:latin typeface="Gill Sans MT"/>
                <a:cs typeface="Gill Sans MT"/>
              </a:rPr>
              <a:t>Used </a:t>
            </a:r>
            <a:r>
              <a:rPr sz="3200" spc="65" dirty="0">
                <a:solidFill>
                  <a:srgbClr val="58595B"/>
                </a:solidFill>
                <a:latin typeface="Gill Sans MT"/>
                <a:cs typeface="Gill Sans MT"/>
              </a:rPr>
              <a:t>with</a:t>
            </a:r>
            <a:r>
              <a:rPr sz="3200" spc="-67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58595B"/>
                </a:solidFill>
                <a:latin typeface="Gill Sans MT"/>
                <a:cs typeface="Gill Sans MT"/>
              </a:rPr>
              <a:t>other </a:t>
            </a:r>
            <a:r>
              <a:rPr sz="3200" spc="50" dirty="0">
                <a:solidFill>
                  <a:srgbClr val="58595B"/>
                </a:solidFill>
                <a:latin typeface="Gill Sans MT"/>
                <a:cs typeface="Gill Sans MT"/>
              </a:rPr>
              <a:t>patterns</a:t>
            </a:r>
            <a:endParaRPr sz="3200">
              <a:latin typeface="Gill Sans MT"/>
              <a:cs typeface="Gill Sans MT"/>
            </a:endParaRPr>
          </a:p>
          <a:p>
            <a:pPr marL="393700" indent="-381000">
              <a:lnSpc>
                <a:spcPct val="100000"/>
              </a:lnSpc>
              <a:spcBef>
                <a:spcPts val="660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200" spc="35" dirty="0">
                <a:solidFill>
                  <a:srgbClr val="58595B"/>
                </a:solidFill>
                <a:latin typeface="Gill Sans MT"/>
                <a:cs typeface="Gill Sans MT"/>
              </a:rPr>
              <a:t>Registry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spc="80" dirty="0">
                <a:solidFill>
                  <a:srgbClr val="58595B"/>
                </a:solidFill>
                <a:latin typeface="Gill Sans MT"/>
                <a:cs typeface="Gill Sans MT"/>
              </a:rPr>
              <a:t>Shallow</a:t>
            </a:r>
            <a:r>
              <a:rPr sz="3200" spc="-33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-20" dirty="0">
                <a:solidFill>
                  <a:srgbClr val="58595B"/>
                </a:solidFill>
                <a:latin typeface="Gill Sans MT"/>
                <a:cs typeface="Gill Sans MT"/>
              </a:rPr>
              <a:t>VS</a:t>
            </a:r>
            <a:r>
              <a:rPr sz="3200" spc="-21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25" dirty="0">
                <a:solidFill>
                  <a:srgbClr val="58595B"/>
                </a:solidFill>
                <a:latin typeface="Gill Sans MT"/>
                <a:cs typeface="Gill Sans MT"/>
              </a:rPr>
              <a:t>Deep</a:t>
            </a:r>
            <a:r>
              <a:rPr sz="3200" spc="-22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200" spc="-40" dirty="0">
                <a:solidFill>
                  <a:srgbClr val="58595B"/>
                </a:solidFill>
                <a:latin typeface="Gill Sans MT"/>
                <a:cs typeface="Gill Sans MT"/>
              </a:rPr>
              <a:t>Copy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8200" y="2438400"/>
            <a:ext cx="553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931" y="762883"/>
            <a:ext cx="253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C</a:t>
            </a:r>
            <a:r>
              <a:rPr spc="150" dirty="0"/>
              <a:t>o</a:t>
            </a:r>
            <a:r>
              <a:rPr spc="110" dirty="0"/>
              <a:t>n</a:t>
            </a:r>
            <a:r>
              <a:rPr spc="-185" dirty="0"/>
              <a:t>t</a:t>
            </a:r>
            <a:r>
              <a:rPr spc="-250" dirty="0"/>
              <a:t>r</a:t>
            </a:r>
            <a:r>
              <a:rPr spc="120" dirty="0"/>
              <a:t>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1" y="2285844"/>
            <a:ext cx="6015355" cy="33102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15" dirty="0">
                <a:solidFill>
                  <a:srgbClr val="F26722"/>
                </a:solidFill>
                <a:latin typeface="Gill Sans MT"/>
                <a:cs typeface="Gill Sans MT"/>
              </a:rPr>
              <a:t>Prototype</a:t>
            </a:r>
            <a:endParaRPr sz="3700">
              <a:latin typeface="Gill Sans MT"/>
              <a:cs typeface="Gill Sans MT"/>
            </a:endParaRPr>
          </a:p>
          <a:p>
            <a:pPr marL="440690" indent="-38100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65" dirty="0">
                <a:solidFill>
                  <a:srgbClr val="58595B"/>
                </a:solidFill>
                <a:latin typeface="Gill Sans MT"/>
                <a:cs typeface="Gill Sans MT"/>
              </a:rPr>
              <a:t>Lighter </a:t>
            </a:r>
            <a:r>
              <a:rPr sz="3700" spc="135" dirty="0">
                <a:solidFill>
                  <a:srgbClr val="58595B"/>
                </a:solidFill>
                <a:latin typeface="Gill Sans MT"/>
                <a:cs typeface="Gill Sans MT"/>
              </a:rPr>
              <a:t>weight</a:t>
            </a:r>
            <a:r>
              <a:rPr sz="3700" spc="-59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40" dirty="0">
                <a:solidFill>
                  <a:srgbClr val="58595B"/>
                </a:solidFill>
                <a:latin typeface="Gill Sans MT"/>
                <a:cs typeface="Gill Sans MT"/>
              </a:rPr>
              <a:t>construction</a:t>
            </a:r>
            <a:endParaRPr sz="3700">
              <a:latin typeface="Gill Sans MT"/>
              <a:cs typeface="Gill Sans MT"/>
            </a:endParaRPr>
          </a:p>
          <a:p>
            <a:pPr marL="821690" lvl="1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3700" spc="-50" dirty="0">
                <a:solidFill>
                  <a:srgbClr val="58595B"/>
                </a:solidFill>
                <a:latin typeface="Gill Sans MT"/>
                <a:cs typeface="Gill Sans MT"/>
              </a:rPr>
              <a:t>Copy </a:t>
            </a:r>
            <a:r>
              <a:rPr sz="3700" spc="-55" dirty="0">
                <a:solidFill>
                  <a:srgbClr val="58595B"/>
                </a:solidFill>
                <a:latin typeface="Gill Sans MT"/>
                <a:cs typeface="Gill Sans MT"/>
              </a:rPr>
              <a:t>Constructor </a:t>
            </a:r>
            <a:r>
              <a:rPr sz="3700" spc="-135" dirty="0">
                <a:solidFill>
                  <a:srgbClr val="58595B"/>
                </a:solidFill>
                <a:latin typeface="Gill Sans MT"/>
                <a:cs typeface="Gill Sans MT"/>
              </a:rPr>
              <a:t>or</a:t>
            </a:r>
            <a:r>
              <a:rPr sz="3700" spc="-66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-30" dirty="0">
                <a:solidFill>
                  <a:srgbClr val="58595B"/>
                </a:solidFill>
                <a:latin typeface="Gill Sans MT"/>
                <a:cs typeface="Gill Sans MT"/>
              </a:rPr>
              <a:t>Clone</a:t>
            </a:r>
            <a:endParaRPr sz="3700">
              <a:latin typeface="Gill Sans MT"/>
              <a:cs typeface="Gill Sans MT"/>
            </a:endParaRPr>
          </a:p>
          <a:p>
            <a:pPr marL="44069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95" dirty="0">
                <a:solidFill>
                  <a:srgbClr val="58595B"/>
                </a:solidFill>
                <a:latin typeface="Gill Sans MT"/>
                <a:cs typeface="Gill Sans MT"/>
              </a:rPr>
              <a:t>Shallow </a:t>
            </a:r>
            <a:r>
              <a:rPr sz="3700" spc="-135" dirty="0">
                <a:solidFill>
                  <a:srgbClr val="58595B"/>
                </a:solidFill>
                <a:latin typeface="Gill Sans MT"/>
                <a:cs typeface="Gill Sans MT"/>
              </a:rPr>
              <a:t>or</a:t>
            </a:r>
            <a:r>
              <a:rPr sz="3700" spc="-59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25" dirty="0">
                <a:solidFill>
                  <a:srgbClr val="58595B"/>
                </a:solidFill>
                <a:latin typeface="Gill Sans MT"/>
                <a:cs typeface="Gill Sans MT"/>
              </a:rPr>
              <a:t>Deep</a:t>
            </a:r>
            <a:endParaRPr sz="3700">
              <a:latin typeface="Gill Sans MT"/>
              <a:cs typeface="Gill Sans MT"/>
            </a:endParaRPr>
          </a:p>
          <a:p>
            <a:pPr marL="44069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-50" dirty="0">
                <a:solidFill>
                  <a:srgbClr val="58595B"/>
                </a:solidFill>
                <a:latin typeface="Gill Sans MT"/>
                <a:cs typeface="Gill Sans MT"/>
              </a:rPr>
              <a:t>Copy </a:t>
            </a:r>
            <a:r>
              <a:rPr sz="3700" spc="70" dirty="0">
                <a:solidFill>
                  <a:srgbClr val="58595B"/>
                </a:solidFill>
                <a:latin typeface="Gill Sans MT"/>
                <a:cs typeface="Gill Sans MT"/>
              </a:rPr>
              <a:t>of</a:t>
            </a:r>
            <a:r>
              <a:rPr sz="3700" spc="-445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60" dirty="0">
                <a:solidFill>
                  <a:srgbClr val="58595B"/>
                </a:solidFill>
                <a:latin typeface="Gill Sans MT"/>
                <a:cs typeface="Gill Sans MT"/>
              </a:rPr>
              <a:t>itself</a:t>
            </a:r>
            <a:endParaRPr sz="37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258" y="2285844"/>
            <a:ext cx="4996180" cy="33102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10" dirty="0">
                <a:solidFill>
                  <a:srgbClr val="F26722"/>
                </a:solidFill>
                <a:latin typeface="Gill Sans MT"/>
                <a:cs typeface="Gill Sans MT"/>
              </a:rPr>
              <a:t>Factory</a:t>
            </a:r>
            <a:endParaRPr sz="3700">
              <a:latin typeface="Gill Sans MT"/>
              <a:cs typeface="Gill Sans MT"/>
            </a:endParaRPr>
          </a:p>
          <a:p>
            <a:pPr marL="426720" indent="-38100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55" dirty="0">
                <a:solidFill>
                  <a:srgbClr val="58595B"/>
                </a:solidFill>
                <a:latin typeface="Gill Sans MT"/>
                <a:cs typeface="Gill Sans MT"/>
              </a:rPr>
              <a:t>Flexible</a:t>
            </a:r>
            <a:r>
              <a:rPr sz="37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5" dirty="0">
                <a:solidFill>
                  <a:srgbClr val="58595B"/>
                </a:solidFill>
                <a:latin typeface="Gill Sans MT"/>
                <a:cs typeface="Gill Sans MT"/>
              </a:rPr>
              <a:t>Objects</a:t>
            </a:r>
            <a:endParaRPr sz="3700">
              <a:latin typeface="Gill Sans MT"/>
              <a:cs typeface="Gill Sans MT"/>
            </a:endParaRPr>
          </a:p>
          <a:p>
            <a:pPr marL="807720" lvl="1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07720" algn="l"/>
                <a:tab pos="808355" algn="l"/>
              </a:tabLst>
            </a:pPr>
            <a:r>
              <a:rPr sz="3700" spc="95" dirty="0">
                <a:solidFill>
                  <a:srgbClr val="58595B"/>
                </a:solidFill>
                <a:latin typeface="Gill Sans MT"/>
                <a:cs typeface="Gill Sans MT"/>
              </a:rPr>
              <a:t>Multiple</a:t>
            </a:r>
            <a:r>
              <a:rPr sz="37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-5" dirty="0">
                <a:solidFill>
                  <a:srgbClr val="58595B"/>
                </a:solidFill>
                <a:latin typeface="Gill Sans MT"/>
                <a:cs typeface="Gill Sans MT"/>
              </a:rPr>
              <a:t>constructors</a:t>
            </a:r>
            <a:endParaRPr sz="3700">
              <a:latin typeface="Gill Sans MT"/>
              <a:cs typeface="Gill Sans MT"/>
            </a:endParaRPr>
          </a:p>
          <a:p>
            <a:pPr marL="42672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-60" dirty="0">
                <a:solidFill>
                  <a:srgbClr val="58595B"/>
                </a:solidFill>
                <a:latin typeface="Gill Sans MT"/>
                <a:cs typeface="Gill Sans MT"/>
              </a:rPr>
              <a:t>Concrete</a:t>
            </a:r>
            <a:r>
              <a:rPr sz="3700" spc="-254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90" dirty="0">
                <a:solidFill>
                  <a:srgbClr val="58595B"/>
                </a:solidFill>
                <a:latin typeface="Gill Sans MT"/>
                <a:cs typeface="Gill Sans MT"/>
              </a:rPr>
              <a:t>Instance</a:t>
            </a:r>
            <a:endParaRPr sz="3700">
              <a:latin typeface="Gill Sans MT"/>
              <a:cs typeface="Gill Sans MT"/>
            </a:endParaRPr>
          </a:p>
          <a:p>
            <a:pPr marL="42672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-5" dirty="0">
                <a:solidFill>
                  <a:srgbClr val="58595B"/>
                </a:solidFill>
                <a:latin typeface="Gill Sans MT"/>
                <a:cs typeface="Gill Sans MT"/>
              </a:rPr>
              <a:t>Fresh</a:t>
            </a:r>
            <a:r>
              <a:rPr sz="3700" spc="-250" dirty="0">
                <a:solidFill>
                  <a:srgbClr val="58595B"/>
                </a:solidFill>
                <a:latin typeface="Gill Sans MT"/>
                <a:cs typeface="Gill Sans MT"/>
              </a:rPr>
              <a:t> </a:t>
            </a:r>
            <a:r>
              <a:rPr sz="3700" spc="90" dirty="0">
                <a:solidFill>
                  <a:srgbClr val="58595B"/>
                </a:solidFill>
                <a:latin typeface="Gill Sans MT"/>
                <a:cs typeface="Gill Sans MT"/>
              </a:rPr>
              <a:t>Instance</a:t>
            </a:r>
            <a:endParaRPr sz="3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638550" indent="-400685">
              <a:lnSpc>
                <a:spcPct val="100000"/>
              </a:lnSpc>
              <a:spcBef>
                <a:spcPts val="1700"/>
              </a:spcBef>
              <a:buChar char="•"/>
              <a:tabLst>
                <a:tab pos="3639185" algn="l"/>
                <a:tab pos="3639820" algn="l"/>
              </a:tabLst>
            </a:pPr>
            <a:r>
              <a:rPr spc="35" dirty="0"/>
              <a:t>Guarantee </a:t>
            </a:r>
            <a:r>
              <a:rPr spc="170" dirty="0"/>
              <a:t>unique</a:t>
            </a:r>
            <a:r>
              <a:rPr spc="-575" dirty="0"/>
              <a:t> </a:t>
            </a:r>
            <a:r>
              <a:rPr spc="105" dirty="0"/>
              <a:t>instance</a:t>
            </a:r>
          </a:p>
          <a:p>
            <a:pPr marL="3638550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3639185" algn="l"/>
                <a:tab pos="3639820" algn="l"/>
              </a:tabLst>
            </a:pPr>
            <a:r>
              <a:rPr dirty="0"/>
              <a:t>Often </a:t>
            </a:r>
            <a:r>
              <a:rPr spc="15" dirty="0"/>
              <a:t>refactored</a:t>
            </a:r>
            <a:r>
              <a:rPr spc="-535" dirty="0"/>
              <a:t> </a:t>
            </a:r>
            <a:r>
              <a:rPr spc="135" dirty="0"/>
              <a:t>in</a:t>
            </a:r>
          </a:p>
          <a:p>
            <a:pPr marL="3638550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3639185" algn="l"/>
                <a:tab pos="3639820" algn="l"/>
              </a:tabLst>
            </a:pPr>
            <a:r>
              <a:rPr spc="-35" dirty="0"/>
              <a:t>Can</a:t>
            </a:r>
            <a:r>
              <a:rPr spc="-275" dirty="0"/>
              <a:t> </a:t>
            </a:r>
            <a:r>
              <a:rPr spc="160" dirty="0"/>
              <a:t>help</a:t>
            </a:r>
            <a:r>
              <a:rPr spc="-275" dirty="0"/>
              <a:t> </a:t>
            </a:r>
            <a:r>
              <a:rPr spc="80" dirty="0"/>
              <a:t>with</a:t>
            </a:r>
            <a:r>
              <a:rPr spc="-275" dirty="0"/>
              <a:t> </a:t>
            </a:r>
            <a:r>
              <a:rPr spc="75" dirty="0"/>
              <a:t>performance</a:t>
            </a:r>
            <a:r>
              <a:rPr spc="-275" dirty="0"/>
              <a:t> </a:t>
            </a:r>
            <a:r>
              <a:rPr spc="80" dirty="0"/>
              <a:t>issues</a:t>
            </a:r>
          </a:p>
          <a:p>
            <a:pPr marL="3638550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3639185" algn="l"/>
                <a:tab pos="3639820" algn="l"/>
              </a:tabLst>
            </a:pPr>
            <a:r>
              <a:rPr spc="-70" dirty="0"/>
              <a:t>Don’t</a:t>
            </a:r>
            <a:r>
              <a:rPr spc="-275" dirty="0"/>
              <a:t> </a:t>
            </a:r>
            <a:r>
              <a:rPr spc="110" dirty="0"/>
              <a:t>always</a:t>
            </a:r>
            <a:r>
              <a:rPr spc="-270" dirty="0"/>
              <a:t> </a:t>
            </a:r>
            <a:r>
              <a:rPr spc="204" dirty="0"/>
              <a:t>jump</a:t>
            </a:r>
            <a:r>
              <a:rPr spc="-270" dirty="0"/>
              <a:t> </a:t>
            </a:r>
            <a:r>
              <a:rPr spc="-25" dirty="0"/>
              <a:t>to</a:t>
            </a:r>
            <a:r>
              <a:rPr spc="-270" dirty="0"/>
              <a:t> </a:t>
            </a:r>
            <a:r>
              <a:rPr spc="220" dirty="0"/>
              <a:t>a</a:t>
            </a:r>
            <a:r>
              <a:rPr spc="-270" dirty="0"/>
              <a:t> </a:t>
            </a:r>
            <a:r>
              <a:rPr spc="15" dirty="0"/>
              <a:t>Factory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Prototype</a:t>
            </a:r>
            <a:r>
              <a:rPr spc="-445" dirty="0"/>
              <a:t> </a:t>
            </a:r>
            <a:r>
              <a:rPr spc="204" dirty="0"/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21" y="3804354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6"/>
                </a:lnTo>
                <a:lnTo>
                  <a:pt x="3138487" y="3115866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Consolas</vt:lpstr>
      <vt:lpstr>Gill Sans MT</vt:lpstr>
      <vt:lpstr>Times New Roman</vt:lpstr>
      <vt:lpstr>Trebuchet MS</vt:lpstr>
      <vt:lpstr>Office Theme</vt:lpstr>
      <vt:lpstr>Prototype Pattern</vt:lpstr>
      <vt:lpstr>Concepts</vt:lpstr>
      <vt:lpstr>Design</vt:lpstr>
      <vt:lpstr>Everyday Example - Object Clone</vt:lpstr>
      <vt:lpstr>Exercise Prototype</vt:lpstr>
      <vt:lpstr>Pitfalls</vt:lpstr>
      <vt:lpstr>Contrast</vt:lpstr>
      <vt:lpstr>Prototype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cp:lastModifiedBy>Tuğberk Göç</cp:lastModifiedBy>
  <cp:revision>1</cp:revision>
  <dcterms:created xsi:type="dcterms:W3CDTF">2019-01-04T23:36:34Z</dcterms:created>
  <dcterms:modified xsi:type="dcterms:W3CDTF">2019-01-04T23:38:15Z</dcterms:modified>
</cp:coreProperties>
</file>