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5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46700" y="1562100"/>
            <a:ext cx="55626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04902" y="751458"/>
            <a:ext cx="3846194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19" y="7780515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5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5528" y="3951846"/>
            <a:ext cx="5930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58595B"/>
                </a:solidFill>
                <a:latin typeface="Trebuchet MS"/>
                <a:cs typeface="Trebuchet MS"/>
              </a:rPr>
              <a:t>Introduction </a:t>
            </a:r>
            <a:r>
              <a:rPr sz="4000" spc="-405" dirty="0">
                <a:solidFill>
                  <a:srgbClr val="58595B"/>
                </a:solidFill>
                <a:latin typeface="Trebuchet MS"/>
                <a:cs typeface="Trebuchet MS"/>
              </a:rPr>
              <a:t>&amp;</a:t>
            </a:r>
            <a:r>
              <a:rPr sz="4000" spc="-70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4000" spc="-155" dirty="0">
                <a:solidFill>
                  <a:srgbClr val="58595B"/>
                </a:solidFill>
                <a:latin typeface="Trebuchet MS"/>
                <a:cs typeface="Trebuchet MS"/>
              </a:rPr>
              <a:t>Prerequisites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1911" y="514337"/>
            <a:ext cx="10152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Design</a:t>
            </a:r>
            <a:r>
              <a:rPr spc="-1250" dirty="0"/>
              <a:t> </a:t>
            </a:r>
            <a:r>
              <a:rPr spc="-240" dirty="0"/>
              <a:t>Patterns </a:t>
            </a:r>
            <a:r>
              <a:rPr spc="-120" dirty="0"/>
              <a:t>in </a:t>
            </a:r>
            <a:r>
              <a:rPr spc="-420" dirty="0"/>
              <a:t>Java: </a:t>
            </a:r>
            <a:r>
              <a:rPr spc="-220" dirty="0"/>
              <a:t>Creational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2" y="2336800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9119" y="2944736"/>
            <a:ext cx="5709285" cy="408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2855">
              <a:lnSpc>
                <a:spcPct val="133300"/>
              </a:lnSpc>
              <a:spcBef>
                <a:spcPts val="100"/>
              </a:spcBef>
            </a:pPr>
            <a:r>
              <a:rPr sz="4000" spc="-75" dirty="0">
                <a:solidFill>
                  <a:srgbClr val="58595B"/>
                </a:solidFill>
                <a:latin typeface="Trebuchet MS"/>
                <a:cs typeface="Trebuchet MS"/>
              </a:rPr>
              <a:t>Communication  </a:t>
            </a:r>
            <a:r>
              <a:rPr sz="4000" spc="5" dirty="0">
                <a:solidFill>
                  <a:srgbClr val="58595B"/>
                </a:solidFill>
                <a:latin typeface="Trebuchet MS"/>
                <a:cs typeface="Trebuchet MS"/>
              </a:rPr>
              <a:t>Common</a:t>
            </a:r>
            <a:r>
              <a:rPr sz="4000" spc="-58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4000" spc="-114" dirty="0">
                <a:solidFill>
                  <a:srgbClr val="58595B"/>
                </a:solidFill>
                <a:latin typeface="Trebuchet MS"/>
                <a:cs typeface="Trebuchet MS"/>
              </a:rPr>
              <a:t>Vocabulary  </a:t>
            </a:r>
            <a:r>
              <a:rPr sz="4000" spc="-130" dirty="0">
                <a:solidFill>
                  <a:srgbClr val="58595B"/>
                </a:solidFill>
                <a:latin typeface="Trebuchet MS"/>
                <a:cs typeface="Trebuchet MS"/>
              </a:rPr>
              <a:t>Abstract </a:t>
            </a:r>
            <a:r>
              <a:rPr sz="4000" spc="-185" dirty="0">
                <a:solidFill>
                  <a:srgbClr val="58595B"/>
                </a:solidFill>
                <a:latin typeface="Trebuchet MS"/>
                <a:cs typeface="Trebuchet MS"/>
              </a:rPr>
              <a:t>Topic  </a:t>
            </a:r>
            <a:r>
              <a:rPr sz="4000" spc="-155" dirty="0">
                <a:solidFill>
                  <a:srgbClr val="58595B"/>
                </a:solidFill>
                <a:latin typeface="Trebuchet MS"/>
                <a:cs typeface="Trebuchet MS"/>
              </a:rPr>
              <a:t>Revisit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-5" dirty="0">
                <a:solidFill>
                  <a:srgbClr val="58595B"/>
                </a:solidFill>
                <a:latin typeface="Trebuchet MS"/>
                <a:cs typeface="Trebuchet MS"/>
              </a:rPr>
              <a:t>More</a:t>
            </a:r>
            <a:r>
              <a:rPr sz="4000" spc="-37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4000" spc="-95" dirty="0">
                <a:solidFill>
                  <a:srgbClr val="58595B"/>
                </a:solidFill>
                <a:latin typeface="Trebuchet MS"/>
                <a:cs typeface="Trebuchet MS"/>
              </a:rPr>
              <a:t>than</a:t>
            </a:r>
            <a:r>
              <a:rPr sz="4000" spc="-37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4000" spc="-195" dirty="0">
                <a:solidFill>
                  <a:srgbClr val="58595B"/>
                </a:solidFill>
                <a:latin typeface="Trebuchet MS"/>
                <a:cs typeface="Trebuchet MS"/>
              </a:rPr>
              <a:t>just</a:t>
            </a:r>
            <a:r>
              <a:rPr sz="4000" spc="-36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4000" spc="-175" dirty="0">
                <a:solidFill>
                  <a:srgbClr val="58595B"/>
                </a:solidFill>
                <a:latin typeface="Trebuchet MS"/>
                <a:cs typeface="Trebuchet MS"/>
              </a:rPr>
              <a:t>a</a:t>
            </a:r>
            <a:r>
              <a:rPr sz="4000" spc="-37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4000" spc="-110" dirty="0">
                <a:solidFill>
                  <a:srgbClr val="58595B"/>
                </a:solidFill>
                <a:latin typeface="Trebuchet MS"/>
                <a:cs typeface="Trebuchet MS"/>
              </a:rPr>
              <a:t>Singleton!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62761" y="751458"/>
            <a:ext cx="13442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</a:t>
            </a:r>
            <a:r>
              <a:rPr spc="-70" dirty="0"/>
              <a:t>h</a:t>
            </a:r>
            <a:r>
              <a:rPr spc="-125" dirty="0"/>
              <a:t>y</a:t>
            </a:r>
          </a:p>
        </p:txBody>
      </p:sp>
      <p:sp>
        <p:nvSpPr>
          <p:cNvPr id="6" name="object 6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4619" y="3804361"/>
            <a:ext cx="3138805" cy="3115945"/>
          </a:xfrm>
          <a:custGeom>
            <a:avLst/>
            <a:gdLst/>
            <a:ahLst/>
            <a:cxnLst/>
            <a:rect l="l" t="t" r="r" b="b"/>
            <a:pathLst>
              <a:path w="3138804" h="3115945">
                <a:moveTo>
                  <a:pt x="0" y="0"/>
                </a:moveTo>
                <a:lnTo>
                  <a:pt x="0" y="3115868"/>
                </a:lnTo>
                <a:lnTo>
                  <a:pt x="3138487" y="3115868"/>
                </a:lnTo>
                <a:lnTo>
                  <a:pt x="31384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8764" y="4174159"/>
            <a:ext cx="0" cy="1493520"/>
          </a:xfrm>
          <a:custGeom>
            <a:avLst/>
            <a:gdLst/>
            <a:ahLst/>
            <a:cxnLst/>
            <a:rect l="l" t="t" r="r" b="b"/>
            <a:pathLst>
              <a:path h="1493520">
                <a:moveTo>
                  <a:pt x="0" y="0"/>
                </a:moveTo>
                <a:lnTo>
                  <a:pt x="1" y="149318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93133" y="4174159"/>
            <a:ext cx="0" cy="1493520"/>
          </a:xfrm>
          <a:custGeom>
            <a:avLst/>
            <a:gdLst/>
            <a:ahLst/>
            <a:cxnLst/>
            <a:rect l="l" t="t" r="r" b="b"/>
            <a:pathLst>
              <a:path h="1493520">
                <a:moveTo>
                  <a:pt x="0" y="0"/>
                </a:moveTo>
                <a:lnTo>
                  <a:pt x="1" y="149318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6005" y="762889"/>
            <a:ext cx="4483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Pattern</a:t>
            </a:r>
            <a:r>
              <a:rPr spc="-545" dirty="0"/>
              <a:t> </a:t>
            </a:r>
            <a:r>
              <a:rPr spc="-80" dirty="0"/>
              <a:t>Groups</a:t>
            </a:r>
          </a:p>
        </p:txBody>
      </p:sp>
      <p:sp>
        <p:nvSpPr>
          <p:cNvPr id="5" name="object 5"/>
          <p:cNvSpPr/>
          <p:nvPr/>
        </p:nvSpPr>
        <p:spPr>
          <a:xfrm>
            <a:off x="559316" y="3870388"/>
            <a:ext cx="4611928" cy="2126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2300" y="3911606"/>
            <a:ext cx="4483100" cy="1993900"/>
          </a:xfrm>
          <a:prstGeom prst="rect">
            <a:avLst/>
          </a:prstGeom>
          <a:solidFill>
            <a:srgbClr val="F26722"/>
          </a:solidFill>
          <a:ln w="25400">
            <a:solidFill>
              <a:srgbClr val="F45D00"/>
            </a:solidFill>
          </a:ln>
        </p:spPr>
        <p:txBody>
          <a:bodyPr vert="horz" wrap="square" lIns="0" tIns="528955" rIns="0" bIns="0" rtlCol="0">
            <a:spAutoFit/>
          </a:bodyPr>
          <a:lstStyle/>
          <a:p>
            <a:pPr marL="890269">
              <a:lnSpc>
                <a:spcPct val="100000"/>
              </a:lnSpc>
              <a:spcBef>
                <a:spcPts val="4165"/>
              </a:spcBef>
            </a:pPr>
            <a:r>
              <a:rPr sz="5000" spc="-195" dirty="0">
                <a:solidFill>
                  <a:srgbClr val="FFFFFF"/>
                </a:solidFill>
                <a:latin typeface="Trebuchet MS"/>
                <a:cs typeface="Trebuchet MS"/>
              </a:rPr>
              <a:t>Creational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31103" y="3881501"/>
            <a:ext cx="4589703" cy="2103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86443" y="3905256"/>
            <a:ext cx="4483100" cy="2006600"/>
          </a:xfrm>
          <a:prstGeom prst="rect">
            <a:avLst/>
          </a:prstGeom>
          <a:solidFill>
            <a:srgbClr val="9CCB42"/>
          </a:solidFill>
          <a:ln w="3175">
            <a:solidFill>
              <a:srgbClr val="6F9647"/>
            </a:solidFill>
          </a:ln>
        </p:spPr>
        <p:txBody>
          <a:bodyPr vert="horz" wrap="square" lIns="0" tIns="535305" rIns="0" bIns="0" rtlCol="0">
            <a:spAutoFit/>
          </a:bodyPr>
          <a:lstStyle/>
          <a:p>
            <a:pPr marL="942975">
              <a:lnSpc>
                <a:spcPct val="100000"/>
              </a:lnSpc>
              <a:spcBef>
                <a:spcPts val="4215"/>
              </a:spcBef>
            </a:pPr>
            <a:r>
              <a:rPr sz="5000" spc="-190" dirty="0">
                <a:solidFill>
                  <a:srgbClr val="FFFFFF"/>
                </a:solidFill>
                <a:latin typeface="Trebuchet MS"/>
                <a:cs typeface="Trebuchet MS"/>
              </a:rPr>
              <a:t>Structural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93348" y="3883088"/>
            <a:ext cx="4586528" cy="2100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50600" y="3911600"/>
            <a:ext cx="4483100" cy="1993900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528955" rIns="0" bIns="0" rtlCol="0">
            <a:spAutoFit/>
          </a:bodyPr>
          <a:lstStyle/>
          <a:p>
            <a:pPr marL="845185">
              <a:lnSpc>
                <a:spcPct val="100000"/>
              </a:lnSpc>
              <a:spcBef>
                <a:spcPts val="4165"/>
              </a:spcBef>
            </a:pPr>
            <a:r>
              <a:rPr sz="5000" spc="-165" dirty="0">
                <a:solidFill>
                  <a:srgbClr val="FFFFFF"/>
                </a:solidFill>
                <a:latin typeface="Trebuchet MS"/>
                <a:cs typeface="Trebuchet MS"/>
              </a:rPr>
              <a:t>Behavioral</a:t>
            </a:r>
            <a:endParaRPr sz="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1202" y="745680"/>
            <a:ext cx="15938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W</a:t>
            </a:r>
            <a:r>
              <a:rPr spc="-100" dirty="0"/>
              <a:t>h</a:t>
            </a:r>
            <a:r>
              <a:rPr spc="-125" dirty="0"/>
              <a:t>a</a:t>
            </a:r>
            <a:r>
              <a:rPr spc="-37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2060879"/>
            <a:ext cx="3500120" cy="383540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6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55" dirty="0">
                <a:solidFill>
                  <a:srgbClr val="58595B"/>
                </a:solidFill>
                <a:latin typeface="Trebuchet MS"/>
                <a:cs typeface="Trebuchet MS"/>
              </a:rPr>
              <a:t>Singleton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125" dirty="0">
                <a:solidFill>
                  <a:srgbClr val="58595B"/>
                </a:solidFill>
                <a:latin typeface="Trebuchet MS"/>
                <a:cs typeface="Trebuchet MS"/>
              </a:rPr>
              <a:t>Builder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114" dirty="0">
                <a:solidFill>
                  <a:srgbClr val="58595B"/>
                </a:solidFill>
                <a:latin typeface="Trebuchet MS"/>
                <a:cs typeface="Trebuchet MS"/>
              </a:rPr>
              <a:t>Prototype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150" dirty="0">
                <a:solidFill>
                  <a:srgbClr val="58595B"/>
                </a:solidFill>
                <a:latin typeface="Trebuchet MS"/>
                <a:cs typeface="Trebuchet MS"/>
              </a:rPr>
              <a:t>Factory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135" dirty="0">
                <a:solidFill>
                  <a:srgbClr val="58595B"/>
                </a:solidFill>
                <a:latin typeface="Trebuchet MS"/>
                <a:cs typeface="Trebuchet MS"/>
              </a:rPr>
              <a:t>AbstractFactory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2900" y="2768600"/>
            <a:ext cx="64643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2" y="745680"/>
            <a:ext cx="13982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H</a:t>
            </a:r>
            <a:r>
              <a:rPr spc="-15" dirty="0"/>
              <a:t>o</a:t>
            </a:r>
            <a:r>
              <a:rPr spc="-50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2060879"/>
            <a:ext cx="4705985" cy="612140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6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90" dirty="0">
                <a:solidFill>
                  <a:srgbClr val="58595B"/>
                </a:solidFill>
                <a:latin typeface="Trebuchet MS"/>
                <a:cs typeface="Trebuchet MS"/>
              </a:rPr>
              <a:t>Overview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80" dirty="0">
                <a:solidFill>
                  <a:srgbClr val="58595B"/>
                </a:solidFill>
                <a:latin typeface="Trebuchet MS"/>
                <a:cs typeface="Trebuchet MS"/>
              </a:rPr>
              <a:t>Concepts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5" dirty="0">
                <a:solidFill>
                  <a:srgbClr val="58595B"/>
                </a:solidFill>
                <a:latin typeface="Trebuchet MS"/>
                <a:cs typeface="Trebuchet MS"/>
              </a:rPr>
              <a:t>Design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140" dirty="0">
                <a:solidFill>
                  <a:srgbClr val="58595B"/>
                </a:solidFill>
                <a:latin typeface="Trebuchet MS"/>
                <a:cs typeface="Trebuchet MS"/>
              </a:rPr>
              <a:t>Live</a:t>
            </a:r>
            <a:r>
              <a:rPr sz="3700" spc="-340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700" spc="-114" dirty="0">
                <a:solidFill>
                  <a:srgbClr val="58595B"/>
                </a:solidFill>
                <a:latin typeface="Trebuchet MS"/>
                <a:cs typeface="Trebuchet MS"/>
              </a:rPr>
              <a:t>example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120" dirty="0">
                <a:solidFill>
                  <a:srgbClr val="58595B"/>
                </a:solidFill>
                <a:latin typeface="Trebuchet MS"/>
                <a:cs typeface="Trebuchet MS"/>
              </a:rPr>
              <a:t>Demo, </a:t>
            </a:r>
            <a:r>
              <a:rPr sz="3700" spc="-75" dirty="0">
                <a:solidFill>
                  <a:srgbClr val="58595B"/>
                </a:solidFill>
                <a:latin typeface="Trebuchet MS"/>
                <a:cs typeface="Trebuchet MS"/>
              </a:rPr>
              <a:t>code your</a:t>
            </a:r>
            <a:r>
              <a:rPr sz="3700" spc="-869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3700" spc="5" dirty="0">
                <a:solidFill>
                  <a:srgbClr val="58595B"/>
                </a:solidFill>
                <a:latin typeface="Trebuchet MS"/>
                <a:cs typeface="Trebuchet MS"/>
              </a:rPr>
              <a:t>own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190" dirty="0">
                <a:solidFill>
                  <a:srgbClr val="58595B"/>
                </a:solidFill>
                <a:latin typeface="Trebuchet MS"/>
                <a:cs typeface="Trebuchet MS"/>
              </a:rPr>
              <a:t>Pitfalls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125" dirty="0">
                <a:solidFill>
                  <a:srgbClr val="58595B"/>
                </a:solidFill>
                <a:latin typeface="Trebuchet MS"/>
                <a:cs typeface="Trebuchet MS"/>
              </a:rPr>
              <a:t>Contrast</a:t>
            </a:r>
            <a:endParaRPr sz="37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Char char="▪"/>
              <a:tabLst>
                <a:tab pos="393700" algn="l"/>
              </a:tabLst>
            </a:pPr>
            <a:r>
              <a:rPr sz="3700" spc="-45" dirty="0">
                <a:solidFill>
                  <a:srgbClr val="58595B"/>
                </a:solidFill>
                <a:latin typeface="Trebuchet MS"/>
                <a:cs typeface="Trebuchet MS"/>
              </a:rPr>
              <a:t>Summary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15700" y="2514600"/>
            <a:ext cx="35179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2" y="2336800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9119" y="3757536"/>
            <a:ext cx="4395470" cy="165100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4000" spc="-220" dirty="0">
                <a:solidFill>
                  <a:srgbClr val="58595B"/>
                </a:solidFill>
                <a:latin typeface="Trebuchet MS"/>
                <a:cs typeface="Trebuchet MS"/>
              </a:rPr>
              <a:t>Java</a:t>
            </a:r>
            <a:r>
              <a:rPr sz="4000" spc="-36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4000" spc="120" dirty="0">
                <a:solidFill>
                  <a:srgbClr val="58595B"/>
                </a:solidFill>
                <a:latin typeface="Trebuchet MS"/>
                <a:cs typeface="Trebuchet MS"/>
              </a:rPr>
              <a:t>7+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-145" dirty="0">
                <a:solidFill>
                  <a:srgbClr val="58595B"/>
                </a:solidFill>
                <a:latin typeface="Trebuchet MS"/>
                <a:cs typeface="Trebuchet MS"/>
              </a:rPr>
              <a:t>Eclipse </a:t>
            </a:r>
            <a:r>
              <a:rPr sz="4000" spc="-100" dirty="0">
                <a:solidFill>
                  <a:srgbClr val="58595B"/>
                </a:solidFill>
                <a:latin typeface="Trebuchet MS"/>
                <a:cs typeface="Trebuchet MS"/>
              </a:rPr>
              <a:t>or </a:t>
            </a:r>
            <a:r>
              <a:rPr sz="4000" spc="-15" dirty="0">
                <a:solidFill>
                  <a:srgbClr val="58595B"/>
                </a:solidFill>
                <a:latin typeface="Trebuchet MS"/>
                <a:cs typeface="Trebuchet MS"/>
              </a:rPr>
              <a:t>Spring</a:t>
            </a:r>
            <a:r>
              <a:rPr sz="4000" spc="-885" dirty="0">
                <a:solidFill>
                  <a:srgbClr val="58595B"/>
                </a:solidFill>
                <a:latin typeface="Trebuchet MS"/>
                <a:cs typeface="Trebuchet MS"/>
              </a:rPr>
              <a:t> </a:t>
            </a:r>
            <a:r>
              <a:rPr sz="4000" spc="-90" dirty="0">
                <a:solidFill>
                  <a:srgbClr val="58595B"/>
                </a:solidFill>
                <a:latin typeface="Trebuchet MS"/>
                <a:cs typeface="Trebuchet MS"/>
              </a:rPr>
              <a:t>STS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Prerequisites</a:t>
            </a:r>
          </a:p>
        </p:txBody>
      </p:sp>
      <p:sp>
        <p:nvSpPr>
          <p:cNvPr id="6" name="object 6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4619" y="3804361"/>
            <a:ext cx="3138805" cy="3115945"/>
          </a:xfrm>
          <a:custGeom>
            <a:avLst/>
            <a:gdLst/>
            <a:ahLst/>
            <a:cxnLst/>
            <a:rect l="l" t="t" r="r" b="b"/>
            <a:pathLst>
              <a:path w="3138804" h="3115945">
                <a:moveTo>
                  <a:pt x="0" y="0"/>
                </a:moveTo>
                <a:lnTo>
                  <a:pt x="0" y="3115868"/>
                </a:lnTo>
                <a:lnTo>
                  <a:pt x="3138487" y="3115868"/>
                </a:lnTo>
                <a:lnTo>
                  <a:pt x="31384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Trebuchet MS</vt:lpstr>
      <vt:lpstr>Office Theme</vt:lpstr>
      <vt:lpstr>Design Patterns in Java: Creational</vt:lpstr>
      <vt:lpstr>Why</vt:lpstr>
      <vt:lpstr>Pattern Groups</vt:lpstr>
      <vt:lpstr>What</vt:lpstr>
      <vt:lpstr>How</vt:lpstr>
      <vt:lpstr>Prerequisites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Java: Creational</dc:title>
  <cp:lastModifiedBy>Tuğberk Göç</cp:lastModifiedBy>
  <cp:revision>1</cp:revision>
  <dcterms:created xsi:type="dcterms:W3CDTF">2019-01-04T23:34:07Z</dcterms:created>
  <dcterms:modified xsi:type="dcterms:W3CDTF">2019-01-04T23:35:10Z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2019-01-04T00:00:00Z</vt:filetime>
  </property>
</Properties>
</file>