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5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95B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13900" y="2349500"/>
            <a:ext cx="6019800" cy="5651500"/>
          </a:xfrm>
          <a:custGeom>
            <a:avLst/>
            <a:gdLst/>
            <a:ahLst/>
            <a:cxnLst/>
            <a:rect l="l" t="t" r="r" b="b"/>
            <a:pathLst>
              <a:path w="6019800" h="5651500">
                <a:moveTo>
                  <a:pt x="0" y="0"/>
                </a:moveTo>
                <a:lnTo>
                  <a:pt x="6019800" y="0"/>
                </a:lnTo>
                <a:lnTo>
                  <a:pt x="6019800" y="5651500"/>
                </a:lnTo>
                <a:lnTo>
                  <a:pt x="0" y="5651500"/>
                </a:lnTo>
                <a:lnTo>
                  <a:pt x="0" y="0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2089735"/>
            <a:ext cx="6135370" cy="556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58595B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9398" y="751464"/>
            <a:ext cx="589720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6668" y="2944741"/>
            <a:ext cx="9182663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8595B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21" y="7780520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7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38622" y="514341"/>
            <a:ext cx="51790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Singleton</a:t>
            </a:r>
            <a:r>
              <a:rPr spc="-409" dirty="0"/>
              <a:t> </a:t>
            </a:r>
            <a:r>
              <a:rPr spc="35" dirty="0"/>
              <a:t>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3900" y="4089558"/>
            <a:ext cx="601980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42695" marR="1209675" algn="ctr">
              <a:lnSpc>
                <a:spcPts val="3800"/>
              </a:lnSpc>
              <a:spcBef>
                <a:spcPts val="260"/>
              </a:spcBef>
            </a:pPr>
            <a:r>
              <a:rPr sz="3200" spc="20" dirty="0">
                <a:solidFill>
                  <a:srgbClr val="535353"/>
                </a:solidFill>
                <a:latin typeface="Gill Sans MT"/>
                <a:cs typeface="Gill Sans MT"/>
              </a:rPr>
              <a:t>Drag </a:t>
            </a:r>
            <a:r>
              <a:rPr sz="3200" spc="40" dirty="0">
                <a:solidFill>
                  <a:srgbClr val="535353"/>
                </a:solidFill>
                <a:latin typeface="Gill Sans MT"/>
                <a:cs typeface="Gill Sans MT"/>
              </a:rPr>
              <a:t>picture </a:t>
            </a:r>
            <a:r>
              <a:rPr sz="3200" spc="-20" dirty="0">
                <a:solidFill>
                  <a:srgbClr val="535353"/>
                </a:solidFill>
                <a:latin typeface="Gill Sans MT"/>
                <a:cs typeface="Gill Sans MT"/>
              </a:rPr>
              <a:t>to  </a:t>
            </a:r>
            <a:r>
              <a:rPr sz="3200" spc="70" dirty="0">
                <a:solidFill>
                  <a:srgbClr val="535353"/>
                </a:solidFill>
                <a:latin typeface="Gill Sans MT"/>
                <a:cs typeface="Gill Sans MT"/>
              </a:rPr>
              <a:t>placeholder </a:t>
            </a:r>
            <a:r>
              <a:rPr sz="3200" spc="-114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3200" spc="25" dirty="0">
                <a:solidFill>
                  <a:srgbClr val="535353"/>
                </a:solidFill>
                <a:latin typeface="Gill Sans MT"/>
                <a:cs typeface="Gill Sans MT"/>
              </a:rPr>
              <a:t>click  </a:t>
            </a:r>
            <a:r>
              <a:rPr sz="3200" spc="55" dirty="0">
                <a:solidFill>
                  <a:srgbClr val="535353"/>
                </a:solidFill>
                <a:latin typeface="Gill Sans MT"/>
                <a:cs typeface="Gill Sans MT"/>
              </a:rPr>
              <a:t>icon</a:t>
            </a:r>
            <a:r>
              <a:rPr sz="3200" spc="-2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-20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320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170" dirty="0">
                <a:solidFill>
                  <a:srgbClr val="535353"/>
                </a:solidFill>
                <a:latin typeface="Gill Sans MT"/>
                <a:cs typeface="Gill Sans MT"/>
              </a:rPr>
              <a:t>add</a:t>
            </a:r>
            <a:r>
              <a:rPr sz="320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17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320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114" dirty="0">
                <a:solidFill>
                  <a:srgbClr val="535353"/>
                </a:solidFill>
                <a:latin typeface="Gill Sans MT"/>
                <a:cs typeface="Gill Sans MT"/>
              </a:rPr>
              <a:t>graphic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4192" y="745681"/>
            <a:ext cx="2807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C</a:t>
            </a:r>
            <a:r>
              <a:rPr spc="120" dirty="0"/>
              <a:t>on</a:t>
            </a:r>
            <a:r>
              <a:rPr spc="65" dirty="0"/>
              <a:t>c</a:t>
            </a:r>
            <a:r>
              <a:rPr spc="140" dirty="0"/>
              <a:t>epts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530"/>
              </a:spcBef>
              <a:buClr>
                <a:srgbClr val="F45D00"/>
              </a:buClr>
              <a:buSzPct val="74626"/>
              <a:buFont typeface="Trebuchet MS"/>
              <a:buChar char="▪"/>
              <a:tabLst>
                <a:tab pos="358775" algn="l"/>
                <a:tab pos="359410" algn="l"/>
              </a:tabLst>
            </a:pPr>
            <a:r>
              <a:rPr sz="3350" spc="-20" dirty="0"/>
              <a:t>Only</a:t>
            </a:r>
            <a:r>
              <a:rPr sz="3350" spc="-225" dirty="0"/>
              <a:t> </a:t>
            </a:r>
            <a:r>
              <a:rPr sz="3350" spc="90" dirty="0"/>
              <a:t>one</a:t>
            </a:r>
            <a:r>
              <a:rPr sz="3350" spc="-225" dirty="0"/>
              <a:t> </a:t>
            </a:r>
            <a:r>
              <a:rPr sz="3350" spc="95" dirty="0"/>
              <a:t>instance</a:t>
            </a:r>
            <a:r>
              <a:rPr sz="3350" spc="-225" dirty="0"/>
              <a:t> </a:t>
            </a:r>
            <a:r>
              <a:rPr sz="3350" spc="40" dirty="0"/>
              <a:t>created</a:t>
            </a:r>
            <a:endParaRPr sz="3350"/>
          </a:p>
          <a:p>
            <a:pPr marL="359410" indent="-346710">
              <a:lnSpc>
                <a:spcPct val="100000"/>
              </a:lnSpc>
              <a:spcBef>
                <a:spcPts val="1435"/>
              </a:spcBef>
              <a:buClr>
                <a:srgbClr val="F45D00"/>
              </a:buClr>
              <a:buSzPct val="74626"/>
              <a:buFont typeface="Trebuchet MS"/>
              <a:buChar char="▪"/>
              <a:tabLst>
                <a:tab pos="358775" algn="l"/>
                <a:tab pos="359410" algn="l"/>
              </a:tabLst>
            </a:pPr>
            <a:r>
              <a:rPr sz="3350" spc="35" dirty="0"/>
              <a:t>Guarantees</a:t>
            </a:r>
            <a:r>
              <a:rPr sz="3350" spc="-229" dirty="0"/>
              <a:t> </a:t>
            </a:r>
            <a:r>
              <a:rPr sz="3350" spc="-5" dirty="0"/>
              <a:t>control</a:t>
            </a:r>
            <a:r>
              <a:rPr sz="3350" spc="-225" dirty="0"/>
              <a:t> </a:t>
            </a:r>
            <a:r>
              <a:rPr sz="3350" spc="70" dirty="0"/>
              <a:t>of</a:t>
            </a:r>
            <a:r>
              <a:rPr sz="3350" spc="-229" dirty="0"/>
              <a:t> </a:t>
            </a:r>
            <a:r>
              <a:rPr sz="3350" spc="190" dirty="0"/>
              <a:t>a</a:t>
            </a:r>
            <a:r>
              <a:rPr sz="3350" spc="-225" dirty="0"/>
              <a:t> </a:t>
            </a:r>
            <a:r>
              <a:rPr sz="3350" spc="-15" dirty="0"/>
              <a:t>resource</a:t>
            </a:r>
            <a:endParaRPr sz="3350"/>
          </a:p>
          <a:p>
            <a:pPr marL="359410" indent="-346710">
              <a:lnSpc>
                <a:spcPct val="100000"/>
              </a:lnSpc>
              <a:spcBef>
                <a:spcPts val="1440"/>
              </a:spcBef>
              <a:buClr>
                <a:srgbClr val="F45D00"/>
              </a:buClr>
              <a:buSzPct val="74626"/>
              <a:buFont typeface="Trebuchet MS"/>
              <a:buChar char="▪"/>
              <a:tabLst>
                <a:tab pos="358775" algn="l"/>
                <a:tab pos="359410" algn="l"/>
              </a:tabLst>
            </a:pPr>
            <a:r>
              <a:rPr sz="3350" spc="65" dirty="0"/>
              <a:t>Lazily</a:t>
            </a:r>
            <a:r>
              <a:rPr sz="3350" spc="-225" dirty="0"/>
              <a:t> </a:t>
            </a:r>
            <a:r>
              <a:rPr sz="3350" spc="114" dirty="0"/>
              <a:t>loaded</a:t>
            </a:r>
            <a:endParaRPr sz="3350"/>
          </a:p>
          <a:p>
            <a:pPr marL="359410" indent="-346710">
              <a:lnSpc>
                <a:spcPct val="100000"/>
              </a:lnSpc>
              <a:spcBef>
                <a:spcPts val="1435"/>
              </a:spcBef>
              <a:buClr>
                <a:srgbClr val="F45D00"/>
              </a:buClr>
              <a:buSzPct val="74626"/>
              <a:buFont typeface="Trebuchet MS"/>
              <a:buChar char="▪"/>
              <a:tabLst>
                <a:tab pos="358775" algn="l"/>
                <a:tab pos="359410" algn="l"/>
              </a:tabLst>
            </a:pPr>
            <a:r>
              <a:rPr sz="3350" spc="70" dirty="0"/>
              <a:t>Examples:</a:t>
            </a:r>
            <a:endParaRPr sz="3350"/>
          </a:p>
          <a:p>
            <a:pPr marL="740410" lvl="1" indent="-346710">
              <a:lnSpc>
                <a:spcPct val="100000"/>
              </a:lnSpc>
              <a:spcBef>
                <a:spcPts val="1435"/>
              </a:spcBef>
              <a:buClr>
                <a:srgbClr val="F45D00"/>
              </a:buClr>
              <a:buSzPct val="74626"/>
              <a:buFont typeface="Trebuchet MS"/>
              <a:buChar char="▪"/>
              <a:tabLst>
                <a:tab pos="739775" algn="l"/>
                <a:tab pos="740410" algn="l"/>
              </a:tabLst>
            </a:pPr>
            <a:r>
              <a:rPr sz="3350" spc="70" dirty="0">
                <a:solidFill>
                  <a:srgbClr val="58595B"/>
                </a:solidFill>
                <a:latin typeface="Gill Sans MT"/>
                <a:cs typeface="Gill Sans MT"/>
              </a:rPr>
              <a:t>Runtime</a:t>
            </a:r>
            <a:endParaRPr sz="3350">
              <a:latin typeface="Gill Sans MT"/>
              <a:cs typeface="Gill Sans MT"/>
            </a:endParaRPr>
          </a:p>
          <a:p>
            <a:pPr marL="740410" lvl="1" indent="-346710">
              <a:lnSpc>
                <a:spcPct val="100000"/>
              </a:lnSpc>
              <a:spcBef>
                <a:spcPts val="1435"/>
              </a:spcBef>
              <a:buClr>
                <a:srgbClr val="F45D00"/>
              </a:buClr>
              <a:buSzPct val="74626"/>
              <a:buFont typeface="Trebuchet MS"/>
              <a:buChar char="▪"/>
              <a:tabLst>
                <a:tab pos="739775" algn="l"/>
                <a:tab pos="740410" algn="l"/>
              </a:tabLst>
            </a:pPr>
            <a:r>
              <a:rPr sz="3350" spc="105" dirty="0">
                <a:solidFill>
                  <a:srgbClr val="58595B"/>
                </a:solidFill>
                <a:latin typeface="Gill Sans MT"/>
                <a:cs typeface="Gill Sans MT"/>
              </a:rPr>
              <a:t>Logger</a:t>
            </a:r>
            <a:endParaRPr sz="3350">
              <a:latin typeface="Gill Sans MT"/>
              <a:cs typeface="Gill Sans MT"/>
            </a:endParaRPr>
          </a:p>
          <a:p>
            <a:pPr marL="740410" lvl="1" indent="-346710">
              <a:lnSpc>
                <a:spcPct val="100000"/>
              </a:lnSpc>
              <a:spcBef>
                <a:spcPts val="1435"/>
              </a:spcBef>
              <a:buClr>
                <a:srgbClr val="F45D00"/>
              </a:buClr>
              <a:buSzPct val="74626"/>
              <a:buFont typeface="Trebuchet MS"/>
              <a:buChar char="▪"/>
              <a:tabLst>
                <a:tab pos="739775" algn="l"/>
                <a:tab pos="740410" algn="l"/>
              </a:tabLst>
            </a:pPr>
            <a:r>
              <a:rPr sz="3350" spc="140" dirty="0">
                <a:solidFill>
                  <a:srgbClr val="58595B"/>
                </a:solidFill>
                <a:latin typeface="Gill Sans MT"/>
                <a:cs typeface="Gill Sans MT"/>
              </a:rPr>
              <a:t>Spring</a:t>
            </a:r>
            <a:r>
              <a:rPr sz="3350" spc="-22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350" spc="90" dirty="0">
                <a:solidFill>
                  <a:srgbClr val="58595B"/>
                </a:solidFill>
                <a:latin typeface="Gill Sans MT"/>
                <a:cs typeface="Gill Sans MT"/>
              </a:rPr>
              <a:t>Beans</a:t>
            </a:r>
            <a:endParaRPr sz="3350">
              <a:latin typeface="Gill Sans MT"/>
              <a:cs typeface="Gill Sans MT"/>
            </a:endParaRPr>
          </a:p>
          <a:p>
            <a:pPr marL="740410" lvl="1" indent="-346710">
              <a:lnSpc>
                <a:spcPct val="100000"/>
              </a:lnSpc>
              <a:spcBef>
                <a:spcPts val="1440"/>
              </a:spcBef>
              <a:buClr>
                <a:srgbClr val="F45D00"/>
              </a:buClr>
              <a:buSzPct val="74626"/>
              <a:buFont typeface="Trebuchet MS"/>
              <a:buChar char="▪"/>
              <a:tabLst>
                <a:tab pos="739775" algn="l"/>
                <a:tab pos="740410" algn="l"/>
              </a:tabLst>
            </a:pPr>
            <a:r>
              <a:rPr sz="3350" spc="20" dirty="0">
                <a:solidFill>
                  <a:srgbClr val="58595B"/>
                </a:solidFill>
                <a:latin typeface="Gill Sans MT"/>
                <a:cs typeface="Gill Sans MT"/>
              </a:rPr>
              <a:t>Graphic</a:t>
            </a:r>
            <a:r>
              <a:rPr sz="3350" spc="-22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350" spc="130" dirty="0">
                <a:solidFill>
                  <a:srgbClr val="58595B"/>
                </a:solidFill>
                <a:latin typeface="Gill Sans MT"/>
                <a:cs typeface="Gill Sans MT"/>
              </a:rPr>
              <a:t>Managers</a:t>
            </a:r>
            <a:endParaRPr sz="33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07600" y="2540000"/>
            <a:ext cx="5219700" cy="521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121" y="2538341"/>
            <a:ext cx="854900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1039">
              <a:lnSpc>
                <a:spcPct val="133300"/>
              </a:lnSpc>
              <a:spcBef>
                <a:spcPts val="100"/>
              </a:spcBef>
            </a:pPr>
            <a:r>
              <a:rPr sz="4000" spc="-30" dirty="0">
                <a:solidFill>
                  <a:srgbClr val="58595B"/>
                </a:solidFill>
                <a:latin typeface="Gill Sans MT"/>
                <a:cs typeface="Gill Sans MT"/>
              </a:rPr>
              <a:t>Class</a:t>
            </a:r>
            <a:r>
              <a:rPr sz="4000" spc="-28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50" dirty="0">
                <a:solidFill>
                  <a:srgbClr val="58595B"/>
                </a:solidFill>
                <a:latin typeface="Gill Sans MT"/>
                <a:cs typeface="Gill Sans MT"/>
              </a:rPr>
              <a:t>is</a:t>
            </a:r>
            <a:r>
              <a:rPr sz="4000" spc="-28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75" dirty="0">
                <a:solidFill>
                  <a:srgbClr val="58595B"/>
                </a:solidFill>
                <a:latin typeface="Gill Sans MT"/>
                <a:cs typeface="Gill Sans MT"/>
              </a:rPr>
              <a:t>responsible</a:t>
            </a:r>
            <a:r>
              <a:rPr sz="4000" spc="-28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-60" dirty="0">
                <a:solidFill>
                  <a:srgbClr val="58595B"/>
                </a:solidFill>
                <a:latin typeface="Gill Sans MT"/>
                <a:cs typeface="Gill Sans MT"/>
              </a:rPr>
              <a:t>for</a:t>
            </a:r>
            <a:r>
              <a:rPr sz="4000" spc="-28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80" dirty="0">
                <a:solidFill>
                  <a:srgbClr val="58595B"/>
                </a:solidFill>
                <a:latin typeface="Gill Sans MT"/>
                <a:cs typeface="Gill Sans MT"/>
              </a:rPr>
              <a:t>lifecycle  </a:t>
            </a:r>
            <a:r>
              <a:rPr sz="4000" spc="65" dirty="0">
                <a:solidFill>
                  <a:srgbClr val="58595B"/>
                </a:solidFill>
                <a:latin typeface="Gill Sans MT"/>
                <a:cs typeface="Gill Sans MT"/>
              </a:rPr>
              <a:t>Static </a:t>
            </a:r>
            <a:r>
              <a:rPr sz="4000" spc="135" dirty="0">
                <a:solidFill>
                  <a:srgbClr val="58595B"/>
                </a:solidFill>
                <a:latin typeface="Gill Sans MT"/>
                <a:cs typeface="Gill Sans MT"/>
              </a:rPr>
              <a:t>in</a:t>
            </a:r>
            <a:r>
              <a:rPr sz="4000" spc="-60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60" dirty="0">
                <a:solidFill>
                  <a:srgbClr val="58595B"/>
                </a:solidFill>
                <a:latin typeface="Gill Sans MT"/>
                <a:cs typeface="Gill Sans MT"/>
              </a:rPr>
              <a:t>nature</a:t>
            </a:r>
            <a:endParaRPr sz="4000">
              <a:latin typeface="Gill Sans MT"/>
              <a:cs typeface="Gill Sans MT"/>
            </a:endParaRPr>
          </a:p>
          <a:p>
            <a:pPr marL="12700" marR="3539490">
              <a:lnSpc>
                <a:spcPct val="133300"/>
              </a:lnSpc>
            </a:pPr>
            <a:r>
              <a:rPr sz="4000" spc="-15" dirty="0">
                <a:solidFill>
                  <a:srgbClr val="58595B"/>
                </a:solidFill>
                <a:latin typeface="Gill Sans MT"/>
                <a:cs typeface="Gill Sans MT"/>
              </a:rPr>
              <a:t>Needs</a:t>
            </a:r>
            <a:r>
              <a:rPr sz="4000" spc="-28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-25" dirty="0">
                <a:solidFill>
                  <a:srgbClr val="58595B"/>
                </a:solidFill>
                <a:latin typeface="Gill Sans MT"/>
                <a:cs typeface="Gill Sans MT"/>
              </a:rPr>
              <a:t>to</a:t>
            </a:r>
            <a:r>
              <a:rPr sz="4000" spc="-28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180" dirty="0">
                <a:solidFill>
                  <a:srgbClr val="58595B"/>
                </a:solidFill>
                <a:latin typeface="Gill Sans MT"/>
                <a:cs typeface="Gill Sans MT"/>
              </a:rPr>
              <a:t>be</a:t>
            </a:r>
            <a:r>
              <a:rPr sz="4000" spc="-28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70" dirty="0">
                <a:solidFill>
                  <a:srgbClr val="58595B"/>
                </a:solidFill>
                <a:latin typeface="Gill Sans MT"/>
                <a:cs typeface="Gill Sans MT"/>
              </a:rPr>
              <a:t>thread</a:t>
            </a:r>
            <a:r>
              <a:rPr sz="4000" spc="-28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114" dirty="0">
                <a:solidFill>
                  <a:srgbClr val="58595B"/>
                </a:solidFill>
                <a:latin typeface="Gill Sans MT"/>
                <a:cs typeface="Gill Sans MT"/>
              </a:rPr>
              <a:t>safe  </a:t>
            </a:r>
            <a:r>
              <a:rPr sz="4000" spc="30" dirty="0">
                <a:solidFill>
                  <a:srgbClr val="58595B"/>
                </a:solidFill>
                <a:latin typeface="Gill Sans MT"/>
                <a:cs typeface="Gill Sans MT"/>
              </a:rPr>
              <a:t>Private</a:t>
            </a:r>
            <a:r>
              <a:rPr sz="4000" spc="-27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105" dirty="0">
                <a:solidFill>
                  <a:srgbClr val="58595B"/>
                </a:solidFill>
                <a:latin typeface="Gill Sans MT"/>
                <a:cs typeface="Gill Sans MT"/>
              </a:rPr>
              <a:t>instance</a:t>
            </a:r>
            <a:endParaRPr sz="4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30" dirty="0">
                <a:solidFill>
                  <a:srgbClr val="58595B"/>
                </a:solidFill>
                <a:latin typeface="Gill Sans MT"/>
                <a:cs typeface="Gill Sans MT"/>
              </a:rPr>
              <a:t>Private</a:t>
            </a:r>
            <a:r>
              <a:rPr sz="4000" spc="-27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-5" dirty="0">
                <a:solidFill>
                  <a:srgbClr val="58595B"/>
                </a:solidFill>
                <a:latin typeface="Gill Sans MT"/>
                <a:cs typeface="Gill Sans MT"/>
              </a:rPr>
              <a:t>constructor</a:t>
            </a:r>
            <a:endParaRPr sz="4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-254" dirty="0">
                <a:solidFill>
                  <a:srgbClr val="58595B"/>
                </a:solidFill>
                <a:latin typeface="Gill Sans MT"/>
                <a:cs typeface="Gill Sans MT"/>
              </a:rPr>
              <a:t>No </a:t>
            </a:r>
            <a:r>
              <a:rPr sz="4000" spc="55" dirty="0">
                <a:solidFill>
                  <a:srgbClr val="58595B"/>
                </a:solidFill>
                <a:latin typeface="Gill Sans MT"/>
                <a:cs typeface="Gill Sans MT"/>
              </a:rPr>
              <a:t>parameters </a:t>
            </a:r>
            <a:r>
              <a:rPr sz="4000" spc="30" dirty="0">
                <a:solidFill>
                  <a:srgbClr val="58595B"/>
                </a:solidFill>
                <a:latin typeface="Gill Sans MT"/>
                <a:cs typeface="Gill Sans MT"/>
              </a:rPr>
              <a:t>required </a:t>
            </a:r>
            <a:r>
              <a:rPr sz="4000" spc="-60" dirty="0">
                <a:solidFill>
                  <a:srgbClr val="58595B"/>
                </a:solidFill>
                <a:latin typeface="Gill Sans MT"/>
                <a:cs typeface="Gill Sans MT"/>
              </a:rPr>
              <a:t>for</a:t>
            </a:r>
            <a:r>
              <a:rPr sz="4000" spc="-8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40" dirty="0">
                <a:solidFill>
                  <a:srgbClr val="58595B"/>
                </a:solidFill>
                <a:latin typeface="Gill Sans MT"/>
                <a:cs typeface="Gill Sans MT"/>
              </a:rPr>
              <a:t>construction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7606" y="751464"/>
            <a:ext cx="209486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D</a:t>
            </a:r>
            <a:r>
              <a:rPr spc="240" dirty="0"/>
              <a:t>esi</a:t>
            </a:r>
            <a:r>
              <a:rPr spc="250" dirty="0"/>
              <a:t>g</a:t>
            </a:r>
            <a:r>
              <a:rPr spc="305" dirty="0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76200" y="3797300"/>
            <a:ext cx="53340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381" y="3581437"/>
            <a:ext cx="1075055" cy="1513840"/>
          </a:xfrm>
          <a:custGeom>
            <a:avLst/>
            <a:gdLst/>
            <a:ahLst/>
            <a:cxnLst/>
            <a:rect l="l" t="t" r="r" b="b"/>
            <a:pathLst>
              <a:path w="1075055" h="1513839">
                <a:moveTo>
                  <a:pt x="392780" y="797403"/>
                </a:moveTo>
                <a:lnTo>
                  <a:pt x="249925" y="699337"/>
                </a:lnTo>
                <a:lnTo>
                  <a:pt x="0" y="1513655"/>
                </a:lnTo>
                <a:lnTo>
                  <a:pt x="670087" y="987766"/>
                </a:lnTo>
                <a:lnTo>
                  <a:pt x="527232" y="889700"/>
                </a:lnTo>
                <a:lnTo>
                  <a:pt x="1074627" y="92297"/>
                </a:lnTo>
                <a:lnTo>
                  <a:pt x="940175" y="0"/>
                </a:lnTo>
                <a:lnTo>
                  <a:pt x="392780" y="797403"/>
                </a:lnTo>
                <a:close/>
              </a:path>
            </a:pathLst>
          </a:custGeom>
          <a:ln w="25399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6141" y="5877720"/>
            <a:ext cx="1303020" cy="1330325"/>
          </a:xfrm>
          <a:custGeom>
            <a:avLst/>
            <a:gdLst/>
            <a:ahLst/>
            <a:cxnLst/>
            <a:rect l="l" t="t" r="r" b="b"/>
            <a:pathLst>
              <a:path w="1303020" h="1330325">
                <a:moveTo>
                  <a:pt x="626540" y="524157"/>
                </a:moveTo>
                <a:lnTo>
                  <a:pt x="750434" y="403018"/>
                </a:lnTo>
                <a:lnTo>
                  <a:pt x="0" y="0"/>
                </a:lnTo>
                <a:lnTo>
                  <a:pt x="386038" y="759309"/>
                </a:lnTo>
                <a:lnTo>
                  <a:pt x="509933" y="638170"/>
                </a:lnTo>
                <a:lnTo>
                  <a:pt x="1186118" y="1329738"/>
                </a:lnTo>
                <a:lnTo>
                  <a:pt x="1302725" y="1215725"/>
                </a:lnTo>
                <a:lnTo>
                  <a:pt x="626540" y="524157"/>
                </a:lnTo>
                <a:close/>
              </a:path>
            </a:pathLst>
          </a:custGeom>
          <a:ln w="25399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8671" y="780085"/>
            <a:ext cx="96735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FFFFFF"/>
                </a:solidFill>
              </a:rPr>
              <a:t>Everyday</a:t>
            </a:r>
            <a:r>
              <a:rPr spc="-380" dirty="0">
                <a:solidFill>
                  <a:srgbClr val="FFFFFF"/>
                </a:solidFill>
              </a:rPr>
              <a:t> </a:t>
            </a:r>
            <a:r>
              <a:rPr spc="140" dirty="0">
                <a:solidFill>
                  <a:srgbClr val="FFFFFF"/>
                </a:solidFill>
              </a:rPr>
              <a:t>Example</a:t>
            </a:r>
            <a:r>
              <a:rPr spc="-380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-</a:t>
            </a:r>
            <a:r>
              <a:rPr spc="-375" dirty="0">
                <a:solidFill>
                  <a:srgbClr val="FFFFFF"/>
                </a:solidFill>
              </a:rPr>
              <a:t> </a:t>
            </a:r>
            <a:r>
              <a:rPr spc="105" dirty="0">
                <a:solidFill>
                  <a:srgbClr val="FFFFFF"/>
                </a:solidFill>
              </a:rPr>
              <a:t>Runtime</a:t>
            </a:r>
            <a:r>
              <a:rPr spc="-380" dirty="0">
                <a:solidFill>
                  <a:srgbClr val="FFFFFF"/>
                </a:solidFill>
              </a:rPr>
              <a:t> </a:t>
            </a:r>
            <a:r>
              <a:rPr spc="140" dirty="0">
                <a:solidFill>
                  <a:srgbClr val="FFFFFF"/>
                </a:solidFill>
              </a:rPr>
              <a:t>Env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75" y="2274913"/>
            <a:ext cx="10065385" cy="548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Runtime singletonRuntime =</a:t>
            </a:r>
            <a:r>
              <a:rPr sz="2800" spc="-50" dirty="0">
                <a:solidFill>
                  <a:srgbClr val="FFFC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Runtime.getRuntime();</a:t>
            </a:r>
            <a:endParaRPr sz="2800">
              <a:latin typeface="Consolas"/>
              <a:cs typeface="Consolas"/>
            </a:endParaRPr>
          </a:p>
          <a:p>
            <a:pPr marL="12700" marR="2810510">
              <a:lnSpc>
                <a:spcPct val="196400"/>
              </a:lnSpc>
            </a:pP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singletonRuntime.gc();  System.out.println(singletonRuntime);</a:t>
            </a:r>
            <a:endParaRPr sz="2800">
              <a:latin typeface="Consolas"/>
              <a:cs typeface="Consolas"/>
            </a:endParaRPr>
          </a:p>
          <a:p>
            <a:pPr marL="12700" marR="852169">
              <a:lnSpc>
                <a:spcPct val="196400"/>
              </a:lnSpc>
            </a:pP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Runtime anotherInstance =</a:t>
            </a:r>
            <a:r>
              <a:rPr sz="2800" spc="-100" dirty="0">
                <a:solidFill>
                  <a:srgbClr val="FFFC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Runtime.getRuntime();  System.out.println(anotherInstance);  if(singletonRuntime == anotherInstance)</a:t>
            </a:r>
            <a:r>
              <a:rPr sz="2800" spc="-35" dirty="0">
                <a:solidFill>
                  <a:srgbClr val="FFFC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469900">
              <a:lnSpc>
                <a:spcPts val="3270"/>
              </a:lnSpc>
            </a:pP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System.out.println(“They are the same</a:t>
            </a:r>
            <a:r>
              <a:rPr sz="2800" spc="-100" dirty="0">
                <a:solidFill>
                  <a:srgbClr val="FFFC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instance”);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29"/>
              </a:lnSpc>
            </a:pP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06300" y="5156200"/>
            <a:ext cx="13335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5827" y="780085"/>
            <a:ext cx="53994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FFFFFF"/>
                </a:solidFill>
              </a:rPr>
              <a:t>Exercise</a:t>
            </a:r>
            <a:r>
              <a:rPr spc="-409" dirty="0">
                <a:solidFill>
                  <a:srgbClr val="FFFFFF"/>
                </a:solidFill>
              </a:rPr>
              <a:t> </a:t>
            </a:r>
            <a:r>
              <a:rPr spc="195" dirty="0">
                <a:solidFill>
                  <a:srgbClr val="FFFFFF"/>
                </a:solidFill>
              </a:rPr>
              <a:t>Singleton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2776" y="2817449"/>
            <a:ext cx="6634480" cy="388620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4000" spc="-85" dirty="0">
                <a:solidFill>
                  <a:srgbClr val="FFFFFF"/>
                </a:solidFill>
                <a:latin typeface="Gill Sans MT"/>
                <a:cs typeface="Gill Sans MT"/>
              </a:rPr>
              <a:t>Create</a:t>
            </a:r>
            <a:r>
              <a:rPr sz="4000" spc="-2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40" dirty="0">
                <a:solidFill>
                  <a:srgbClr val="FFFFFF"/>
                </a:solidFill>
                <a:latin typeface="Gill Sans MT"/>
                <a:cs typeface="Gill Sans MT"/>
              </a:rPr>
              <a:t>Singleton</a:t>
            </a:r>
            <a:endParaRPr sz="4000">
              <a:latin typeface="Gill Sans MT"/>
              <a:cs typeface="Gill Sans MT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4000" spc="20" dirty="0">
                <a:solidFill>
                  <a:srgbClr val="FFFFFF"/>
                </a:solidFill>
                <a:latin typeface="Gill Sans MT"/>
                <a:cs typeface="Gill Sans MT"/>
              </a:rPr>
              <a:t>Demonstrate</a:t>
            </a:r>
            <a:r>
              <a:rPr sz="4000" spc="-2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00" dirty="0">
                <a:solidFill>
                  <a:srgbClr val="FFFFFF"/>
                </a:solidFill>
                <a:latin typeface="Gill Sans MT"/>
                <a:cs typeface="Gill Sans MT"/>
              </a:rPr>
              <a:t>only</a:t>
            </a:r>
            <a:r>
              <a:rPr sz="4000" spc="-2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95" dirty="0">
                <a:solidFill>
                  <a:srgbClr val="FFFFFF"/>
                </a:solidFill>
                <a:latin typeface="Gill Sans MT"/>
                <a:cs typeface="Gill Sans MT"/>
              </a:rPr>
              <a:t>one</a:t>
            </a:r>
            <a:r>
              <a:rPr sz="4000" spc="-2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05" dirty="0">
                <a:solidFill>
                  <a:srgbClr val="FFFFFF"/>
                </a:solidFill>
                <a:latin typeface="Gill Sans MT"/>
                <a:cs typeface="Gill Sans MT"/>
              </a:rPr>
              <a:t>instance  </a:t>
            </a:r>
            <a:r>
              <a:rPr sz="4000" spc="40" dirty="0">
                <a:solidFill>
                  <a:srgbClr val="FFFFFF"/>
                </a:solidFill>
                <a:latin typeface="Gill Sans MT"/>
                <a:cs typeface="Gill Sans MT"/>
              </a:rPr>
              <a:t>created</a:t>
            </a:r>
            <a:endParaRPr sz="4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100" dirty="0">
                <a:solidFill>
                  <a:srgbClr val="FFFFFF"/>
                </a:solidFill>
                <a:latin typeface="Gill Sans MT"/>
                <a:cs typeface="Gill Sans MT"/>
              </a:rPr>
              <a:t>Lazy</a:t>
            </a:r>
            <a:r>
              <a:rPr sz="4000" spc="-2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95" dirty="0">
                <a:solidFill>
                  <a:srgbClr val="FFFFFF"/>
                </a:solidFill>
                <a:latin typeface="Gill Sans MT"/>
                <a:cs typeface="Gill Sans MT"/>
              </a:rPr>
              <a:t>Loaded</a:t>
            </a:r>
            <a:endParaRPr sz="4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Thread </a:t>
            </a:r>
            <a:r>
              <a:rPr sz="4000" spc="114" dirty="0">
                <a:solidFill>
                  <a:srgbClr val="FFFFFF"/>
                </a:solidFill>
                <a:latin typeface="Gill Sans MT"/>
                <a:cs typeface="Gill Sans MT"/>
              </a:rPr>
              <a:t>safe</a:t>
            </a:r>
            <a:r>
              <a:rPr sz="4000" spc="-5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55" dirty="0">
                <a:solidFill>
                  <a:srgbClr val="FFFFFF"/>
                </a:solidFill>
                <a:latin typeface="Gill Sans MT"/>
                <a:cs typeface="Gill Sans MT"/>
              </a:rPr>
              <a:t>operation</a:t>
            </a:r>
            <a:endParaRPr sz="4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4441" y="780085"/>
            <a:ext cx="1962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</a:t>
            </a:r>
            <a:r>
              <a:rPr spc="120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335" y="2074681"/>
            <a:ext cx="179705" cy="2882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335" y="2156754"/>
            <a:ext cx="609663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6860">
              <a:lnSpc>
                <a:spcPct val="117200"/>
              </a:lnSpc>
              <a:spcBef>
                <a:spcPts val="100"/>
              </a:spcBef>
            </a:pPr>
            <a:r>
              <a:rPr sz="3200" dirty="0">
                <a:solidFill>
                  <a:srgbClr val="58595B"/>
                </a:solidFill>
                <a:latin typeface="Gill Sans MT"/>
                <a:cs typeface="Gill Sans MT"/>
              </a:rPr>
              <a:t>Often </a:t>
            </a:r>
            <a:r>
              <a:rPr sz="3200" spc="45" dirty="0">
                <a:solidFill>
                  <a:srgbClr val="58595B"/>
                </a:solidFill>
                <a:latin typeface="Gill Sans MT"/>
                <a:cs typeface="Gill Sans MT"/>
              </a:rPr>
              <a:t>overused  </a:t>
            </a:r>
            <a:r>
              <a:rPr sz="3200" spc="35" dirty="0">
                <a:solidFill>
                  <a:srgbClr val="58595B"/>
                </a:solidFill>
                <a:latin typeface="Gill Sans MT"/>
                <a:cs typeface="Gill Sans MT"/>
              </a:rPr>
              <a:t>Difficult</a:t>
            </a:r>
            <a:r>
              <a:rPr sz="3200" spc="-23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-20" dirty="0">
                <a:solidFill>
                  <a:srgbClr val="58595B"/>
                </a:solidFill>
                <a:latin typeface="Gill Sans MT"/>
                <a:cs typeface="Gill Sans MT"/>
              </a:rPr>
              <a:t>to</a:t>
            </a:r>
            <a:r>
              <a:rPr sz="3200" spc="-23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95" dirty="0">
                <a:solidFill>
                  <a:srgbClr val="58595B"/>
                </a:solidFill>
                <a:latin typeface="Gill Sans MT"/>
                <a:cs typeface="Gill Sans MT"/>
              </a:rPr>
              <a:t>unit</a:t>
            </a:r>
            <a:r>
              <a:rPr sz="3200" spc="-23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15" dirty="0">
                <a:solidFill>
                  <a:srgbClr val="58595B"/>
                </a:solidFill>
                <a:latin typeface="Gill Sans MT"/>
                <a:cs typeface="Gill Sans MT"/>
              </a:rPr>
              <a:t>test</a:t>
            </a:r>
            <a:endParaRPr sz="3200">
              <a:latin typeface="Gill Sans MT"/>
              <a:cs typeface="Gill Sans MT"/>
            </a:endParaRPr>
          </a:p>
          <a:p>
            <a:pPr marL="12700" marR="5080">
              <a:lnSpc>
                <a:spcPct val="117200"/>
              </a:lnSpc>
            </a:pPr>
            <a:r>
              <a:rPr sz="3200" spc="60" dirty="0">
                <a:solidFill>
                  <a:srgbClr val="58595B"/>
                </a:solidFill>
                <a:latin typeface="Gill Sans MT"/>
                <a:cs typeface="Gill Sans MT"/>
              </a:rPr>
              <a:t>If </a:t>
            </a:r>
            <a:r>
              <a:rPr sz="3200" spc="50" dirty="0">
                <a:solidFill>
                  <a:srgbClr val="58595B"/>
                </a:solidFill>
                <a:latin typeface="Gill Sans MT"/>
                <a:cs typeface="Gill Sans MT"/>
              </a:rPr>
              <a:t>not </a:t>
            </a:r>
            <a:r>
              <a:rPr sz="3200" spc="35" dirty="0">
                <a:solidFill>
                  <a:srgbClr val="58595B"/>
                </a:solidFill>
                <a:latin typeface="Gill Sans MT"/>
                <a:cs typeface="Gill Sans MT"/>
              </a:rPr>
              <a:t>careful, </a:t>
            </a:r>
            <a:r>
              <a:rPr sz="3200" spc="50" dirty="0">
                <a:solidFill>
                  <a:srgbClr val="58595B"/>
                </a:solidFill>
                <a:latin typeface="Gill Sans MT"/>
                <a:cs typeface="Gill Sans MT"/>
              </a:rPr>
              <a:t>not </a:t>
            </a:r>
            <a:r>
              <a:rPr sz="3200" spc="55" dirty="0">
                <a:solidFill>
                  <a:srgbClr val="58595B"/>
                </a:solidFill>
                <a:latin typeface="Gill Sans MT"/>
                <a:cs typeface="Gill Sans MT"/>
              </a:rPr>
              <a:t>thread-safe  </a:t>
            </a:r>
            <a:r>
              <a:rPr sz="3200" spc="80" dirty="0">
                <a:solidFill>
                  <a:srgbClr val="58595B"/>
                </a:solidFill>
                <a:latin typeface="Gill Sans MT"/>
                <a:cs typeface="Gill Sans MT"/>
              </a:rPr>
              <a:t>Sometimes </a:t>
            </a:r>
            <a:r>
              <a:rPr sz="3200" spc="90" dirty="0">
                <a:solidFill>
                  <a:srgbClr val="58595B"/>
                </a:solidFill>
                <a:latin typeface="Gill Sans MT"/>
                <a:cs typeface="Gill Sans MT"/>
              </a:rPr>
              <a:t>confused </a:t>
            </a:r>
            <a:r>
              <a:rPr sz="3200" spc="-50" dirty="0">
                <a:solidFill>
                  <a:srgbClr val="58595B"/>
                </a:solidFill>
                <a:latin typeface="Gill Sans MT"/>
                <a:cs typeface="Gill Sans MT"/>
              </a:rPr>
              <a:t>for </a:t>
            </a:r>
            <a:r>
              <a:rPr sz="3200" spc="10" dirty="0">
                <a:solidFill>
                  <a:srgbClr val="58595B"/>
                </a:solidFill>
                <a:latin typeface="Gill Sans MT"/>
                <a:cs typeface="Gill Sans MT"/>
              </a:rPr>
              <a:t>Factory  </a:t>
            </a:r>
            <a:r>
              <a:rPr sz="3200" spc="45" dirty="0">
                <a:solidFill>
                  <a:srgbClr val="58595B"/>
                </a:solidFill>
                <a:latin typeface="Gill Sans MT"/>
                <a:cs typeface="Gill Sans MT"/>
              </a:rPr>
              <a:t>java.util.Calendar </a:t>
            </a:r>
            <a:r>
              <a:rPr sz="3200" spc="40" dirty="0">
                <a:solidFill>
                  <a:srgbClr val="58595B"/>
                </a:solidFill>
                <a:latin typeface="Gill Sans MT"/>
                <a:cs typeface="Gill Sans MT"/>
              </a:rPr>
              <a:t>is </a:t>
            </a:r>
            <a:r>
              <a:rPr sz="3200" spc="-415" dirty="0">
                <a:solidFill>
                  <a:srgbClr val="58595B"/>
                </a:solidFill>
                <a:latin typeface="Gill Sans MT"/>
                <a:cs typeface="Gill Sans MT"/>
              </a:rPr>
              <a:t>NOT </a:t>
            </a:r>
            <a:r>
              <a:rPr sz="3200" spc="175" dirty="0">
                <a:solidFill>
                  <a:srgbClr val="58595B"/>
                </a:solidFill>
                <a:latin typeface="Gill Sans MT"/>
                <a:cs typeface="Gill Sans MT"/>
              </a:rPr>
              <a:t>a</a:t>
            </a:r>
            <a:r>
              <a:rPr sz="3200" spc="-56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110" dirty="0">
                <a:solidFill>
                  <a:srgbClr val="58595B"/>
                </a:solidFill>
                <a:latin typeface="Gill Sans MT"/>
                <a:cs typeface="Gill Sans MT"/>
              </a:rPr>
              <a:t>Singleton</a:t>
            </a:r>
            <a:endParaRPr sz="3200">
              <a:latin typeface="Gill Sans MT"/>
              <a:cs typeface="Gill Sans MT"/>
            </a:endParaRPr>
          </a:p>
          <a:p>
            <a:pPr marL="393700" indent="-381000">
              <a:lnSpc>
                <a:spcPct val="100000"/>
              </a:lnSpc>
              <a:spcBef>
                <a:spcPts val="660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200" spc="10" dirty="0">
                <a:solidFill>
                  <a:srgbClr val="58595B"/>
                </a:solidFill>
                <a:latin typeface="Gill Sans MT"/>
                <a:cs typeface="Gill Sans MT"/>
              </a:rPr>
              <a:t>Prototype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8200" y="2438400"/>
            <a:ext cx="5537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931" y="762883"/>
            <a:ext cx="253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C</a:t>
            </a:r>
            <a:r>
              <a:rPr spc="150" dirty="0"/>
              <a:t>o</a:t>
            </a:r>
            <a:r>
              <a:rPr spc="110" dirty="0"/>
              <a:t>n</a:t>
            </a:r>
            <a:r>
              <a:rPr spc="-185" dirty="0"/>
              <a:t>t</a:t>
            </a:r>
            <a:r>
              <a:rPr spc="-250" dirty="0"/>
              <a:t>r</a:t>
            </a:r>
            <a:r>
              <a:rPr spc="120" dirty="0"/>
              <a:t>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1" y="2285844"/>
            <a:ext cx="6544945" cy="32594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130" dirty="0">
                <a:solidFill>
                  <a:srgbClr val="F26722"/>
                </a:solidFill>
                <a:latin typeface="Gill Sans MT"/>
                <a:cs typeface="Gill Sans MT"/>
              </a:rPr>
              <a:t>Singleton</a:t>
            </a:r>
            <a:endParaRPr sz="3700">
              <a:latin typeface="Gill Sans MT"/>
              <a:cs typeface="Gill Sans MT"/>
            </a:endParaRPr>
          </a:p>
          <a:p>
            <a:pPr marL="440690" indent="-38100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dirty="0">
                <a:solidFill>
                  <a:srgbClr val="58595B"/>
                </a:solidFill>
                <a:latin typeface="Gill Sans MT"/>
                <a:cs typeface="Gill Sans MT"/>
              </a:rPr>
              <a:t>Returns </a:t>
            </a:r>
            <a:r>
              <a:rPr sz="3700" spc="140" dirty="0">
                <a:solidFill>
                  <a:srgbClr val="58595B"/>
                </a:solidFill>
                <a:latin typeface="Gill Sans MT"/>
                <a:cs typeface="Gill Sans MT"/>
              </a:rPr>
              <a:t>same</a:t>
            </a:r>
            <a:r>
              <a:rPr sz="3700" spc="-49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95" dirty="0">
                <a:solidFill>
                  <a:srgbClr val="58595B"/>
                </a:solidFill>
                <a:latin typeface="Gill Sans MT"/>
                <a:cs typeface="Gill Sans MT"/>
              </a:rPr>
              <a:t>instance</a:t>
            </a:r>
            <a:endParaRPr sz="3700">
              <a:latin typeface="Gill Sans MT"/>
              <a:cs typeface="Gill Sans MT"/>
            </a:endParaRPr>
          </a:p>
          <a:p>
            <a:pPr marL="831850" marR="5080" lvl="1" indent="-391160">
              <a:lnSpc>
                <a:spcPts val="4400"/>
              </a:lnSpc>
              <a:spcBef>
                <a:spcPts val="54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3700" spc="-75" dirty="0">
                <a:solidFill>
                  <a:srgbClr val="58595B"/>
                </a:solidFill>
                <a:latin typeface="Gill Sans MT"/>
                <a:cs typeface="Gill Sans MT"/>
              </a:rPr>
              <a:t>One</a:t>
            </a:r>
            <a:r>
              <a:rPr sz="37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-5" dirty="0">
                <a:solidFill>
                  <a:srgbClr val="58595B"/>
                </a:solidFill>
                <a:latin typeface="Gill Sans MT"/>
                <a:cs typeface="Gill Sans MT"/>
              </a:rPr>
              <a:t>constructor</a:t>
            </a:r>
            <a:r>
              <a:rPr sz="37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114" dirty="0">
                <a:solidFill>
                  <a:srgbClr val="58595B"/>
                </a:solidFill>
                <a:latin typeface="Gill Sans MT"/>
                <a:cs typeface="Gill Sans MT"/>
              </a:rPr>
              <a:t>method</a:t>
            </a:r>
            <a:r>
              <a:rPr sz="37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-65" dirty="0">
                <a:solidFill>
                  <a:srgbClr val="58595B"/>
                </a:solidFill>
                <a:latin typeface="Gill Sans MT"/>
                <a:cs typeface="Gill Sans MT"/>
              </a:rPr>
              <a:t>-</a:t>
            </a:r>
            <a:r>
              <a:rPr sz="37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95" dirty="0">
                <a:solidFill>
                  <a:srgbClr val="58595B"/>
                </a:solidFill>
                <a:latin typeface="Gill Sans MT"/>
                <a:cs typeface="Gill Sans MT"/>
              </a:rPr>
              <a:t>no  </a:t>
            </a:r>
            <a:r>
              <a:rPr sz="3700" spc="110" dirty="0">
                <a:solidFill>
                  <a:srgbClr val="58595B"/>
                </a:solidFill>
                <a:latin typeface="Gill Sans MT"/>
                <a:cs typeface="Gill Sans MT"/>
              </a:rPr>
              <a:t>args</a:t>
            </a:r>
            <a:endParaRPr sz="3700">
              <a:latin typeface="Gill Sans MT"/>
              <a:cs typeface="Gill Sans MT"/>
            </a:endParaRPr>
          </a:p>
          <a:p>
            <a:pPr marL="440690" indent="-381000">
              <a:lnSpc>
                <a:spcPct val="100000"/>
              </a:lnSpc>
              <a:spcBef>
                <a:spcPts val="22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-235" dirty="0">
                <a:solidFill>
                  <a:srgbClr val="58595B"/>
                </a:solidFill>
                <a:latin typeface="Gill Sans MT"/>
                <a:cs typeface="Gill Sans MT"/>
              </a:rPr>
              <a:t>No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60" dirty="0">
                <a:solidFill>
                  <a:srgbClr val="58595B"/>
                </a:solidFill>
                <a:latin typeface="Gill Sans MT"/>
                <a:cs typeface="Gill Sans MT"/>
              </a:rPr>
              <a:t>Interface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3258" y="2285844"/>
            <a:ext cx="6755765" cy="38690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10" dirty="0">
                <a:solidFill>
                  <a:srgbClr val="F26722"/>
                </a:solidFill>
                <a:latin typeface="Gill Sans MT"/>
                <a:cs typeface="Gill Sans MT"/>
              </a:rPr>
              <a:t>Factory</a:t>
            </a:r>
            <a:endParaRPr sz="3700">
              <a:latin typeface="Gill Sans MT"/>
              <a:cs typeface="Gill Sans MT"/>
            </a:endParaRPr>
          </a:p>
          <a:p>
            <a:pPr marL="436880" indent="-39116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dirty="0">
                <a:solidFill>
                  <a:srgbClr val="58595B"/>
                </a:solidFill>
                <a:latin typeface="Gill Sans MT"/>
                <a:cs typeface="Gill Sans MT"/>
              </a:rPr>
              <a:t>Returns </a:t>
            </a:r>
            <a:r>
              <a:rPr sz="3700" spc="50" dirty="0">
                <a:solidFill>
                  <a:srgbClr val="58595B"/>
                </a:solidFill>
                <a:latin typeface="Gill Sans MT"/>
                <a:cs typeface="Gill Sans MT"/>
              </a:rPr>
              <a:t>various</a:t>
            </a:r>
            <a:r>
              <a:rPr sz="3700" spc="-49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90" dirty="0">
                <a:solidFill>
                  <a:srgbClr val="58595B"/>
                </a:solidFill>
                <a:latin typeface="Gill Sans MT"/>
                <a:cs typeface="Gill Sans MT"/>
              </a:rPr>
              <a:t>instances</a:t>
            </a:r>
            <a:endParaRPr sz="3700">
              <a:latin typeface="Gill Sans MT"/>
              <a:cs typeface="Gill Sans MT"/>
            </a:endParaRPr>
          </a:p>
          <a:p>
            <a:pPr marL="807720" lvl="1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807720" algn="l"/>
                <a:tab pos="808355" algn="l"/>
              </a:tabLst>
            </a:pPr>
            <a:r>
              <a:rPr sz="3700" spc="95" dirty="0">
                <a:solidFill>
                  <a:srgbClr val="58595B"/>
                </a:solidFill>
                <a:latin typeface="Gill Sans MT"/>
                <a:cs typeface="Gill Sans MT"/>
              </a:rPr>
              <a:t>Multiple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-5" dirty="0">
                <a:solidFill>
                  <a:srgbClr val="58595B"/>
                </a:solidFill>
                <a:latin typeface="Gill Sans MT"/>
                <a:cs typeface="Gill Sans MT"/>
              </a:rPr>
              <a:t>constructors</a:t>
            </a:r>
            <a:endParaRPr sz="3700">
              <a:latin typeface="Gill Sans MT"/>
              <a:cs typeface="Gill Sans MT"/>
            </a:endParaRPr>
          </a:p>
          <a:p>
            <a:pPr marL="436880" indent="-39116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60" dirty="0">
                <a:solidFill>
                  <a:srgbClr val="58595B"/>
                </a:solidFill>
                <a:latin typeface="Gill Sans MT"/>
                <a:cs typeface="Gill Sans MT"/>
              </a:rPr>
              <a:t>Interface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65" dirty="0">
                <a:solidFill>
                  <a:srgbClr val="58595B"/>
                </a:solidFill>
                <a:latin typeface="Gill Sans MT"/>
                <a:cs typeface="Gill Sans MT"/>
              </a:rPr>
              <a:t>driven</a:t>
            </a:r>
            <a:endParaRPr sz="3700">
              <a:latin typeface="Gill Sans MT"/>
              <a:cs typeface="Gill Sans MT"/>
            </a:endParaRPr>
          </a:p>
          <a:p>
            <a:pPr marL="436880" marR="5080" indent="-391160">
              <a:lnSpc>
                <a:spcPts val="4400"/>
              </a:lnSpc>
              <a:spcBef>
                <a:spcPts val="54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110" dirty="0">
                <a:solidFill>
                  <a:srgbClr val="58595B"/>
                </a:solidFill>
                <a:latin typeface="Gill Sans MT"/>
                <a:cs typeface="Gill Sans MT"/>
              </a:rPr>
              <a:t>Adaptable</a:t>
            </a:r>
            <a:r>
              <a:rPr sz="3700" spc="-26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-25" dirty="0">
                <a:solidFill>
                  <a:srgbClr val="58595B"/>
                </a:solidFill>
                <a:latin typeface="Gill Sans MT"/>
                <a:cs typeface="Gill Sans MT"/>
              </a:rPr>
              <a:t>to</a:t>
            </a:r>
            <a:r>
              <a:rPr sz="37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75" dirty="0">
                <a:solidFill>
                  <a:srgbClr val="58595B"/>
                </a:solidFill>
                <a:latin typeface="Gill Sans MT"/>
                <a:cs typeface="Gill Sans MT"/>
              </a:rPr>
              <a:t>environment</a:t>
            </a:r>
            <a:r>
              <a:rPr sz="37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dirty="0">
                <a:solidFill>
                  <a:srgbClr val="58595B"/>
                </a:solidFill>
                <a:latin typeface="Gill Sans MT"/>
                <a:cs typeface="Gill Sans MT"/>
              </a:rPr>
              <a:t>more  </a:t>
            </a:r>
            <a:r>
              <a:rPr sz="3700" spc="90" dirty="0">
                <a:solidFill>
                  <a:srgbClr val="58595B"/>
                </a:solidFill>
                <a:latin typeface="Gill Sans MT"/>
                <a:cs typeface="Gill Sans MT"/>
              </a:rPr>
              <a:t>easily</a:t>
            </a:r>
            <a:endParaRPr sz="3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2835275" indent="-400685">
              <a:lnSpc>
                <a:spcPct val="100000"/>
              </a:lnSpc>
              <a:spcBef>
                <a:spcPts val="1700"/>
              </a:spcBef>
              <a:buChar char="•"/>
              <a:tabLst>
                <a:tab pos="2835910" algn="l"/>
                <a:tab pos="2836545" algn="l"/>
              </a:tabLst>
            </a:pPr>
            <a:r>
              <a:rPr spc="35" dirty="0"/>
              <a:t>Guarantee </a:t>
            </a:r>
            <a:r>
              <a:rPr spc="95" dirty="0"/>
              <a:t>one</a:t>
            </a:r>
            <a:r>
              <a:rPr spc="-575" dirty="0"/>
              <a:t> </a:t>
            </a:r>
            <a:r>
              <a:rPr spc="105" dirty="0"/>
              <a:t>instance</a:t>
            </a:r>
          </a:p>
          <a:p>
            <a:pPr marL="2835275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2835910" algn="l"/>
                <a:tab pos="2836545" algn="l"/>
              </a:tabLst>
            </a:pPr>
            <a:r>
              <a:rPr spc="90" dirty="0"/>
              <a:t>Easy </a:t>
            </a:r>
            <a:r>
              <a:rPr spc="-25" dirty="0"/>
              <a:t>to</a:t>
            </a:r>
            <a:r>
              <a:rPr spc="-630" dirty="0"/>
              <a:t> </a:t>
            </a:r>
            <a:r>
              <a:rPr spc="140" dirty="0"/>
              <a:t>implement</a:t>
            </a:r>
          </a:p>
          <a:p>
            <a:pPr marL="2835275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2835910" algn="l"/>
                <a:tab pos="2836545" algn="l"/>
              </a:tabLst>
            </a:pPr>
            <a:r>
              <a:rPr spc="80" dirty="0"/>
              <a:t>Solves</a:t>
            </a:r>
            <a:r>
              <a:rPr spc="-285" dirty="0"/>
              <a:t> </a:t>
            </a:r>
            <a:r>
              <a:rPr spc="220" dirty="0"/>
              <a:t>a</a:t>
            </a:r>
            <a:r>
              <a:rPr spc="-285" dirty="0"/>
              <a:t> </a:t>
            </a:r>
            <a:r>
              <a:rPr spc="60" dirty="0"/>
              <a:t>well</a:t>
            </a:r>
            <a:r>
              <a:rPr spc="-285" dirty="0"/>
              <a:t> </a:t>
            </a:r>
            <a:r>
              <a:rPr spc="150" dirty="0"/>
              <a:t>defined</a:t>
            </a:r>
            <a:r>
              <a:rPr spc="-285" dirty="0"/>
              <a:t> </a:t>
            </a:r>
            <a:r>
              <a:rPr spc="90" dirty="0"/>
              <a:t>problem</a:t>
            </a:r>
          </a:p>
          <a:p>
            <a:pPr marL="2835275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2835910" algn="l"/>
                <a:tab pos="2836545" algn="l"/>
              </a:tabLst>
            </a:pPr>
            <a:r>
              <a:rPr spc="-70" dirty="0"/>
              <a:t>Don’t </a:t>
            </a:r>
            <a:r>
              <a:rPr spc="165" dirty="0"/>
              <a:t>abuse</a:t>
            </a:r>
            <a:r>
              <a:rPr spc="-470" dirty="0"/>
              <a:t> </a:t>
            </a:r>
            <a:r>
              <a:rPr spc="25" dirty="0"/>
              <a:t>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Singleton</a:t>
            </a:r>
            <a:r>
              <a:rPr spc="-430" dirty="0"/>
              <a:t> </a:t>
            </a:r>
            <a:r>
              <a:rPr spc="204" dirty="0"/>
              <a:t>Summary</a:t>
            </a:r>
          </a:p>
        </p:txBody>
      </p:sp>
      <p:sp>
        <p:nvSpPr>
          <p:cNvPr id="6" name="object 6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4621" y="3804354"/>
            <a:ext cx="3138805" cy="3115945"/>
          </a:xfrm>
          <a:custGeom>
            <a:avLst/>
            <a:gdLst/>
            <a:ahLst/>
            <a:cxnLst/>
            <a:rect l="l" t="t" r="r" b="b"/>
            <a:pathLst>
              <a:path w="3138804" h="3115945">
                <a:moveTo>
                  <a:pt x="0" y="0"/>
                </a:moveTo>
                <a:lnTo>
                  <a:pt x="0" y="3115866"/>
                </a:lnTo>
                <a:lnTo>
                  <a:pt x="3138487" y="3115866"/>
                </a:lnTo>
                <a:lnTo>
                  <a:pt x="31384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Consolas</vt:lpstr>
      <vt:lpstr>Gill Sans MT</vt:lpstr>
      <vt:lpstr>Trebuchet MS</vt:lpstr>
      <vt:lpstr>Office Theme</vt:lpstr>
      <vt:lpstr>Singleton Pattern</vt:lpstr>
      <vt:lpstr>Concepts</vt:lpstr>
      <vt:lpstr>Design</vt:lpstr>
      <vt:lpstr>Everyday Example - Runtime Env</vt:lpstr>
      <vt:lpstr>Exercise Singleton</vt:lpstr>
      <vt:lpstr>Pitfalls</vt:lpstr>
      <vt:lpstr>Contrast</vt:lpstr>
      <vt:lpstr>Singleton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cp:lastModifiedBy>Tuğberk Göç</cp:lastModifiedBy>
  <cp:revision>1</cp:revision>
  <dcterms:created xsi:type="dcterms:W3CDTF">2019-01-04T23:35:43Z</dcterms:created>
  <dcterms:modified xsi:type="dcterms:W3CDTF">2019-01-04T23:37:43Z</dcterms:modified>
</cp:coreProperties>
</file>