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337" y="751464"/>
            <a:ext cx="5149324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9663" y="2944741"/>
            <a:ext cx="12056673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859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21" y="7780520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7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12713" y="514341"/>
            <a:ext cx="4431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Builder</a:t>
            </a:r>
            <a:r>
              <a:rPr spc="-145" dirty="0"/>
              <a:t> </a:t>
            </a:r>
            <a:r>
              <a:rPr spc="-10" dirty="0"/>
              <a:t>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192" y="745681"/>
            <a:ext cx="28079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C</a:t>
            </a:r>
            <a:r>
              <a:rPr spc="150" dirty="0"/>
              <a:t>on</a:t>
            </a:r>
            <a:r>
              <a:rPr spc="85" dirty="0"/>
              <a:t>c</a:t>
            </a:r>
            <a:r>
              <a:rPr spc="65" dirty="0"/>
              <a:t>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2121803"/>
            <a:ext cx="5133975" cy="42894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21310" indent="-308610">
              <a:lnSpc>
                <a:spcPct val="100000"/>
              </a:lnSpc>
              <a:spcBef>
                <a:spcPts val="12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20675" algn="l"/>
                <a:tab pos="321310" algn="l"/>
              </a:tabLst>
            </a:pPr>
            <a:r>
              <a:rPr sz="3000" spc="45" dirty="0">
                <a:solidFill>
                  <a:srgbClr val="58595B"/>
                </a:solidFill>
                <a:latin typeface="Calibri"/>
                <a:cs typeface="Calibri"/>
              </a:rPr>
              <a:t>Handles </a:t>
            </a:r>
            <a:r>
              <a:rPr sz="3000" spc="65" dirty="0">
                <a:solidFill>
                  <a:srgbClr val="58595B"/>
                </a:solidFill>
                <a:latin typeface="Calibri"/>
                <a:cs typeface="Calibri"/>
              </a:rPr>
              <a:t>complex</a:t>
            </a:r>
            <a:r>
              <a:rPr sz="3000" spc="-21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58595B"/>
                </a:solidFill>
                <a:latin typeface="Calibri"/>
                <a:cs typeface="Calibri"/>
              </a:rPr>
              <a:t>constructors</a:t>
            </a:r>
            <a:endParaRPr sz="3000">
              <a:latin typeface="Calibri"/>
              <a:cs typeface="Calibri"/>
            </a:endParaRPr>
          </a:p>
          <a:p>
            <a:pPr marL="321310" indent="-308610">
              <a:lnSpc>
                <a:spcPct val="100000"/>
              </a:lnSpc>
              <a:spcBef>
                <a:spcPts val="11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20675" algn="l"/>
                <a:tab pos="321310" algn="l"/>
              </a:tabLst>
            </a:pPr>
            <a:r>
              <a:rPr sz="3000" spc="65" dirty="0">
                <a:solidFill>
                  <a:srgbClr val="58595B"/>
                </a:solidFill>
                <a:latin typeface="Calibri"/>
                <a:cs typeface="Calibri"/>
              </a:rPr>
              <a:t>Large </a:t>
            </a:r>
            <a:r>
              <a:rPr sz="3000" spc="55" dirty="0">
                <a:solidFill>
                  <a:srgbClr val="58595B"/>
                </a:solidFill>
                <a:latin typeface="Calibri"/>
                <a:cs typeface="Calibri"/>
              </a:rPr>
              <a:t>number </a:t>
            </a:r>
            <a:r>
              <a:rPr sz="3000" spc="10" dirty="0">
                <a:solidFill>
                  <a:srgbClr val="58595B"/>
                </a:solidFill>
                <a:latin typeface="Calibri"/>
                <a:cs typeface="Calibri"/>
              </a:rPr>
              <a:t>of</a:t>
            </a:r>
            <a:r>
              <a:rPr sz="3000" spc="-27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58595B"/>
                </a:solidFill>
                <a:latin typeface="Calibri"/>
                <a:cs typeface="Calibri"/>
              </a:rPr>
              <a:t>parameters</a:t>
            </a:r>
            <a:endParaRPr sz="3000">
              <a:latin typeface="Calibri"/>
              <a:cs typeface="Calibri"/>
            </a:endParaRPr>
          </a:p>
          <a:p>
            <a:pPr marL="321310" indent="-308610">
              <a:lnSpc>
                <a:spcPct val="100000"/>
              </a:lnSpc>
              <a:spcBef>
                <a:spcPts val="11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20675" algn="l"/>
                <a:tab pos="321310" algn="l"/>
              </a:tabLst>
            </a:pPr>
            <a:r>
              <a:rPr sz="3000" spc="40" dirty="0">
                <a:solidFill>
                  <a:srgbClr val="58595B"/>
                </a:solidFill>
                <a:latin typeface="Calibri"/>
                <a:cs typeface="Calibri"/>
              </a:rPr>
              <a:t>Immutability</a:t>
            </a:r>
            <a:endParaRPr sz="3000">
              <a:latin typeface="Calibri"/>
              <a:cs typeface="Calibri"/>
            </a:endParaRPr>
          </a:p>
          <a:p>
            <a:pPr marL="321310" indent="-308610">
              <a:lnSpc>
                <a:spcPct val="100000"/>
              </a:lnSpc>
              <a:spcBef>
                <a:spcPts val="1200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320675" algn="l"/>
                <a:tab pos="321310" algn="l"/>
              </a:tabLst>
            </a:pPr>
            <a:r>
              <a:rPr sz="3000" spc="20" dirty="0">
                <a:solidFill>
                  <a:srgbClr val="58595B"/>
                </a:solidFill>
                <a:latin typeface="Calibri"/>
                <a:cs typeface="Calibri"/>
              </a:rPr>
              <a:t>Examples:</a:t>
            </a:r>
            <a:endParaRPr sz="3000">
              <a:latin typeface="Calibri"/>
              <a:cs typeface="Calibri"/>
            </a:endParaRPr>
          </a:p>
          <a:p>
            <a:pPr marL="702310" lvl="1" indent="-308610">
              <a:lnSpc>
                <a:spcPct val="100000"/>
              </a:lnSpc>
              <a:spcBef>
                <a:spcPts val="11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701675" algn="l"/>
                <a:tab pos="702310" algn="l"/>
              </a:tabLst>
            </a:pPr>
            <a:r>
              <a:rPr sz="3000" spc="40" dirty="0">
                <a:solidFill>
                  <a:srgbClr val="58595B"/>
                </a:solidFill>
                <a:latin typeface="Calibri"/>
                <a:cs typeface="Calibri"/>
              </a:rPr>
              <a:t>StringBuilder</a:t>
            </a:r>
            <a:endParaRPr sz="3000">
              <a:latin typeface="Calibri"/>
              <a:cs typeface="Calibri"/>
            </a:endParaRPr>
          </a:p>
          <a:p>
            <a:pPr marL="702310" lvl="1" indent="-308610">
              <a:lnSpc>
                <a:spcPct val="100000"/>
              </a:lnSpc>
              <a:spcBef>
                <a:spcPts val="11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701675" algn="l"/>
                <a:tab pos="702310" algn="l"/>
              </a:tabLst>
            </a:pPr>
            <a:r>
              <a:rPr sz="3000" spc="45" dirty="0">
                <a:solidFill>
                  <a:srgbClr val="58595B"/>
                </a:solidFill>
                <a:latin typeface="Calibri"/>
                <a:cs typeface="Calibri"/>
              </a:rPr>
              <a:t>DocumentBuilder</a:t>
            </a:r>
            <a:endParaRPr sz="3000">
              <a:latin typeface="Calibri"/>
              <a:cs typeface="Calibri"/>
            </a:endParaRPr>
          </a:p>
          <a:p>
            <a:pPr marL="702310" lvl="1" indent="-308610">
              <a:lnSpc>
                <a:spcPct val="100000"/>
              </a:lnSpc>
              <a:spcBef>
                <a:spcPts val="1195"/>
              </a:spcBef>
              <a:buClr>
                <a:srgbClr val="F45D00"/>
              </a:buClr>
              <a:buSzPct val="75000"/>
              <a:buFont typeface="Trebuchet MS"/>
              <a:buChar char="▪"/>
              <a:tabLst>
                <a:tab pos="701675" algn="l"/>
                <a:tab pos="702310" algn="l"/>
              </a:tabLst>
            </a:pPr>
            <a:r>
              <a:rPr sz="3000" spc="15" dirty="0">
                <a:solidFill>
                  <a:srgbClr val="58595B"/>
                </a:solidFill>
                <a:latin typeface="Calibri"/>
                <a:cs typeface="Calibri"/>
              </a:rPr>
              <a:t>Locale.Builder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5200" y="2425700"/>
            <a:ext cx="2997200" cy="5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121" y="2944741"/>
            <a:ext cx="8691880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240">
              <a:lnSpc>
                <a:spcPct val="133300"/>
              </a:lnSpc>
              <a:spcBef>
                <a:spcPts val="100"/>
              </a:spcBef>
            </a:pPr>
            <a:r>
              <a:rPr sz="4000" spc="45" dirty="0">
                <a:solidFill>
                  <a:srgbClr val="58595B"/>
                </a:solidFill>
                <a:latin typeface="Calibri"/>
                <a:cs typeface="Calibri"/>
              </a:rPr>
              <a:t>Flexibility </a:t>
            </a:r>
            <a:r>
              <a:rPr sz="4000" spc="15" dirty="0">
                <a:solidFill>
                  <a:srgbClr val="58595B"/>
                </a:solidFill>
                <a:latin typeface="Calibri"/>
                <a:cs typeface="Calibri"/>
              </a:rPr>
              <a:t>over </a:t>
            </a:r>
            <a:r>
              <a:rPr sz="4000" spc="75" dirty="0">
                <a:solidFill>
                  <a:srgbClr val="58595B"/>
                </a:solidFill>
                <a:latin typeface="Calibri"/>
                <a:cs typeface="Calibri"/>
              </a:rPr>
              <a:t>telescoping</a:t>
            </a:r>
            <a:r>
              <a:rPr sz="4000" spc="-26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constructors  </a:t>
            </a:r>
            <a:r>
              <a:rPr sz="4000" spc="30" dirty="0">
                <a:solidFill>
                  <a:srgbClr val="58595B"/>
                </a:solidFill>
                <a:latin typeface="Calibri"/>
                <a:cs typeface="Calibri"/>
              </a:rPr>
              <a:t>Static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inner</a:t>
            </a:r>
            <a:r>
              <a:rPr sz="4000" spc="-1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class</a:t>
            </a:r>
            <a:endParaRPr sz="4000">
              <a:latin typeface="Calibri"/>
              <a:cs typeface="Calibri"/>
            </a:endParaRPr>
          </a:p>
          <a:p>
            <a:pPr marL="12700" marR="817880">
              <a:lnSpc>
                <a:spcPct val="133300"/>
              </a:lnSpc>
            </a:pPr>
            <a:r>
              <a:rPr sz="4000" spc="45" dirty="0">
                <a:solidFill>
                  <a:srgbClr val="58595B"/>
                </a:solidFill>
                <a:latin typeface="Calibri"/>
                <a:cs typeface="Calibri"/>
              </a:rPr>
              <a:t>Calls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appropriate constructor  </a:t>
            </a:r>
            <a:r>
              <a:rPr sz="4000" spc="55" dirty="0">
                <a:solidFill>
                  <a:srgbClr val="58595B"/>
                </a:solidFill>
                <a:latin typeface="Calibri"/>
                <a:cs typeface="Calibri"/>
              </a:rPr>
              <a:t>Negates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the </a:t>
            </a:r>
            <a:r>
              <a:rPr sz="4000" spc="75" dirty="0">
                <a:solidFill>
                  <a:srgbClr val="58595B"/>
                </a:solidFill>
                <a:latin typeface="Calibri"/>
                <a:cs typeface="Calibri"/>
              </a:rPr>
              <a:t>need </a:t>
            </a:r>
            <a:r>
              <a:rPr sz="4000" spc="-40" dirty="0">
                <a:solidFill>
                  <a:srgbClr val="58595B"/>
                </a:solidFill>
                <a:latin typeface="Calibri"/>
                <a:cs typeface="Calibri"/>
              </a:rPr>
              <a:t>for </a:t>
            </a:r>
            <a:r>
              <a:rPr sz="4000" spc="80" dirty="0">
                <a:solidFill>
                  <a:srgbClr val="58595B"/>
                </a:solidFill>
                <a:latin typeface="Calibri"/>
                <a:cs typeface="Calibri"/>
              </a:rPr>
              <a:t>exposed</a:t>
            </a:r>
            <a:r>
              <a:rPr sz="4000" spc="-45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58595B"/>
                </a:solidFill>
                <a:latin typeface="Calibri"/>
                <a:cs typeface="Calibri"/>
              </a:rPr>
              <a:t>setters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70" dirty="0">
                <a:solidFill>
                  <a:srgbClr val="58595B"/>
                </a:solidFill>
                <a:latin typeface="Calibri"/>
                <a:cs typeface="Calibri"/>
              </a:rPr>
              <a:t>Java </a:t>
            </a:r>
            <a:r>
              <a:rPr sz="4000" spc="60" dirty="0">
                <a:solidFill>
                  <a:srgbClr val="58595B"/>
                </a:solidFill>
                <a:latin typeface="Calibri"/>
                <a:cs typeface="Calibri"/>
              </a:rPr>
              <a:t>1.5+ </a:t>
            </a:r>
            <a:r>
              <a:rPr sz="4000" spc="75" dirty="0">
                <a:solidFill>
                  <a:srgbClr val="58595B"/>
                </a:solidFill>
                <a:latin typeface="Calibri"/>
                <a:cs typeface="Calibri"/>
              </a:rPr>
              <a:t>can </a:t>
            </a:r>
            <a:r>
              <a:rPr sz="4000" spc="15" dirty="0">
                <a:solidFill>
                  <a:srgbClr val="58595B"/>
                </a:solidFill>
                <a:latin typeface="Calibri"/>
                <a:cs typeface="Calibri"/>
              </a:rPr>
              <a:t>take </a:t>
            </a:r>
            <a:r>
              <a:rPr sz="4000" spc="80" dirty="0">
                <a:solidFill>
                  <a:srgbClr val="58595B"/>
                </a:solidFill>
                <a:latin typeface="Calibri"/>
                <a:cs typeface="Calibri"/>
              </a:rPr>
              <a:t>advantage</a:t>
            </a:r>
            <a:r>
              <a:rPr sz="4000" spc="-6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4000" spc="15" dirty="0">
                <a:solidFill>
                  <a:srgbClr val="58595B"/>
                </a:solidFill>
                <a:latin typeface="Calibri"/>
                <a:cs typeface="Calibri"/>
              </a:rPr>
              <a:t>of </a:t>
            </a:r>
            <a:r>
              <a:rPr sz="4000" spc="35" dirty="0">
                <a:solidFill>
                  <a:srgbClr val="58595B"/>
                </a:solidFill>
                <a:latin typeface="Calibri"/>
                <a:cs typeface="Calibri"/>
              </a:rPr>
              <a:t>Generics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606" y="751464"/>
            <a:ext cx="209486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</a:t>
            </a:r>
            <a:r>
              <a:rPr spc="130" dirty="0"/>
              <a:t>esig</a:t>
            </a:r>
            <a:r>
              <a:rPr spc="165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749300" y="1943100"/>
            <a:ext cx="39751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1818" y="780085"/>
            <a:ext cx="9807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FFFFFF"/>
                </a:solidFill>
              </a:rPr>
              <a:t>Everyday </a:t>
            </a:r>
            <a:r>
              <a:rPr spc="100" dirty="0">
                <a:solidFill>
                  <a:srgbClr val="FFFFFF"/>
                </a:solidFill>
              </a:rPr>
              <a:t>Example 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spc="-409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StringBuilder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775" y="2274913"/>
            <a:ext cx="10977880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StringBuilder builder = new</a:t>
            </a:r>
            <a:r>
              <a:rPr sz="2800" spc="-25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StringBuilder();</a:t>
            </a: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ct val="196400"/>
              </a:lnSpc>
            </a:pP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builder.append("This is an example ");  builder.append("of the builder pattern. ");  builder.append("It has methods to append ");  builder.append("almost anything we want to a String.</a:t>
            </a:r>
            <a:r>
              <a:rPr sz="2800" spc="-100" dirty="0">
                <a:solidFill>
                  <a:srgbClr val="F3F4F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F3F4F4"/>
                </a:solidFill>
                <a:latin typeface="Consolas"/>
                <a:cs typeface="Consolas"/>
              </a:rPr>
              <a:t>");  builder.append(42);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06300" y="5156200"/>
            <a:ext cx="13335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9918" y="780085"/>
            <a:ext cx="46513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Exercise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Builder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2776" y="3122249"/>
            <a:ext cx="8229600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4000" spc="40" dirty="0">
                <a:solidFill>
                  <a:srgbClr val="FFFFFF"/>
                </a:solidFill>
                <a:latin typeface="Calibri"/>
                <a:cs typeface="Calibri"/>
              </a:rPr>
              <a:t>Demonstrate </a:t>
            </a:r>
            <a:r>
              <a:rPr sz="4000" spc="80" dirty="0">
                <a:solidFill>
                  <a:srgbClr val="FFFFFF"/>
                </a:solidFill>
                <a:latin typeface="Calibri"/>
                <a:cs typeface="Calibri"/>
              </a:rPr>
              <a:t>Exposed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Setters  </a:t>
            </a:r>
            <a:r>
              <a:rPr sz="4000" spc="40" dirty="0">
                <a:solidFill>
                  <a:srgbClr val="FFFFFF"/>
                </a:solidFill>
                <a:latin typeface="Calibri"/>
                <a:cs typeface="Calibri"/>
              </a:rPr>
              <a:t>Demonstrate </a:t>
            </a:r>
            <a:r>
              <a:rPr sz="4000" spc="55" dirty="0">
                <a:solidFill>
                  <a:srgbClr val="FFFFFF"/>
                </a:solidFill>
                <a:latin typeface="Calibri"/>
                <a:cs typeface="Calibri"/>
              </a:rPr>
              <a:t>Telescoping</a:t>
            </a:r>
            <a:r>
              <a:rPr sz="4000" spc="-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Calibri"/>
                <a:cs typeface="Calibri"/>
              </a:rPr>
              <a:t>Constructors 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30" dirty="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4000" spc="55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4000" spc="6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4441" y="780085"/>
            <a:ext cx="1962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5" dirty="0"/>
              <a:t>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335" y="2074681"/>
            <a:ext cx="179705" cy="28829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5" y="2156754"/>
            <a:ext cx="383349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735">
              <a:lnSpc>
                <a:spcPct val="117200"/>
              </a:lnSpc>
              <a:spcBef>
                <a:spcPts val="100"/>
              </a:spcBef>
            </a:pPr>
            <a:r>
              <a:rPr sz="3200" spc="50" dirty="0">
                <a:solidFill>
                  <a:srgbClr val="58595B"/>
                </a:solidFill>
                <a:latin typeface="Calibri"/>
                <a:cs typeface="Calibri"/>
              </a:rPr>
              <a:t>Immutable  </a:t>
            </a:r>
            <a:r>
              <a:rPr sz="3200" spc="20" dirty="0">
                <a:solidFill>
                  <a:srgbClr val="58595B"/>
                </a:solidFill>
                <a:latin typeface="Calibri"/>
                <a:cs typeface="Calibri"/>
              </a:rPr>
              <a:t>Inner </a:t>
            </a:r>
            <a:r>
              <a:rPr sz="3200" spc="10" dirty="0">
                <a:solidFill>
                  <a:srgbClr val="58595B"/>
                </a:solidFill>
                <a:latin typeface="Calibri"/>
                <a:cs typeface="Calibri"/>
              </a:rPr>
              <a:t>static</a:t>
            </a:r>
            <a:r>
              <a:rPr sz="3200" spc="-1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58595B"/>
                </a:solidFill>
                <a:latin typeface="Calibri"/>
                <a:cs typeface="Calibri"/>
              </a:rPr>
              <a:t>class  </a:t>
            </a:r>
            <a:r>
              <a:rPr sz="3200" spc="85" dirty="0">
                <a:solidFill>
                  <a:srgbClr val="58595B"/>
                </a:solidFill>
                <a:latin typeface="Calibri"/>
                <a:cs typeface="Calibri"/>
              </a:rPr>
              <a:t>Designed </a:t>
            </a:r>
            <a:r>
              <a:rPr sz="3200" spc="-20" dirty="0">
                <a:solidFill>
                  <a:srgbClr val="58595B"/>
                </a:solidFill>
                <a:latin typeface="Calibri"/>
                <a:cs typeface="Calibri"/>
              </a:rPr>
              <a:t>first  </a:t>
            </a:r>
            <a:r>
              <a:rPr sz="3200" spc="60" dirty="0">
                <a:solidFill>
                  <a:srgbClr val="58595B"/>
                </a:solidFill>
                <a:latin typeface="Calibri"/>
                <a:cs typeface="Calibri"/>
              </a:rPr>
              <a:t>Complexity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spc="20" dirty="0">
                <a:solidFill>
                  <a:srgbClr val="58595B"/>
                </a:solidFill>
                <a:latin typeface="Calibri"/>
                <a:cs typeface="Calibri"/>
              </a:rPr>
              <a:t>Method </a:t>
            </a:r>
            <a:r>
              <a:rPr sz="3200" dirty="0">
                <a:solidFill>
                  <a:srgbClr val="58595B"/>
                </a:solidFill>
                <a:latin typeface="Calibri"/>
                <a:cs typeface="Calibri"/>
              </a:rPr>
              <a:t>returns</a:t>
            </a:r>
            <a:r>
              <a:rPr sz="3200" spc="-15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200" spc="55" dirty="0">
                <a:solidFill>
                  <a:srgbClr val="58595B"/>
                </a:solidFill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8200" y="2438400"/>
            <a:ext cx="553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931" y="762883"/>
            <a:ext cx="25368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Contrast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1" y="2285844"/>
            <a:ext cx="6379210" cy="33102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25" dirty="0">
                <a:solidFill>
                  <a:srgbClr val="F26722"/>
                </a:solidFill>
                <a:latin typeface="Calibri"/>
                <a:cs typeface="Calibri"/>
              </a:rPr>
              <a:t>Builder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Handles </a:t>
            </a:r>
            <a:r>
              <a:rPr sz="3700" spc="80" dirty="0">
                <a:solidFill>
                  <a:srgbClr val="58595B"/>
                </a:solidFill>
                <a:latin typeface="Calibri"/>
                <a:cs typeface="Calibri"/>
              </a:rPr>
              <a:t>complex</a:t>
            </a:r>
            <a:r>
              <a:rPr sz="3700" spc="-2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constructors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No </a:t>
            </a:r>
            <a:r>
              <a:rPr sz="3700" spc="15" dirty="0">
                <a:solidFill>
                  <a:srgbClr val="58595B"/>
                </a:solidFill>
                <a:latin typeface="Calibri"/>
                <a:cs typeface="Calibri"/>
              </a:rPr>
              <a:t>interface</a:t>
            </a:r>
            <a:r>
              <a:rPr sz="3700" spc="-18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required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85" dirty="0">
                <a:solidFill>
                  <a:srgbClr val="58595B"/>
                </a:solidFill>
                <a:latin typeface="Calibri"/>
                <a:cs typeface="Calibri"/>
              </a:rPr>
              <a:t>Can be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a </a:t>
            </a:r>
            <a:r>
              <a:rPr sz="3700" spc="5" dirty="0">
                <a:solidFill>
                  <a:srgbClr val="58595B"/>
                </a:solidFill>
                <a:latin typeface="Calibri"/>
                <a:cs typeface="Calibri"/>
              </a:rPr>
              <a:t>separate</a:t>
            </a:r>
            <a:r>
              <a:rPr sz="3700" spc="-409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class</a:t>
            </a:r>
            <a:endParaRPr sz="3700">
              <a:latin typeface="Calibri"/>
              <a:cs typeface="Calibri"/>
            </a:endParaRPr>
          </a:p>
          <a:p>
            <a:pPr marL="440690" indent="-381000">
              <a:lnSpc>
                <a:spcPct val="100000"/>
              </a:lnSpc>
              <a:spcBef>
                <a:spcPts val="36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40690" algn="l"/>
                <a:tab pos="441325" algn="l"/>
              </a:tabLst>
            </a:pPr>
            <a:r>
              <a:rPr sz="3700" spc="-45" dirty="0">
                <a:solidFill>
                  <a:srgbClr val="58595B"/>
                </a:solidFill>
                <a:latin typeface="Calibri"/>
                <a:cs typeface="Calibri"/>
              </a:rPr>
              <a:t>Works </a:t>
            </a:r>
            <a:r>
              <a:rPr sz="3700" spc="45" dirty="0">
                <a:solidFill>
                  <a:srgbClr val="58595B"/>
                </a:solidFill>
                <a:latin typeface="Calibri"/>
                <a:cs typeface="Calibri"/>
              </a:rPr>
              <a:t>with </a:t>
            </a:r>
            <a:r>
              <a:rPr sz="3700" spc="100" dirty="0">
                <a:solidFill>
                  <a:srgbClr val="58595B"/>
                </a:solidFill>
                <a:latin typeface="Calibri"/>
                <a:cs typeface="Calibri"/>
              </a:rPr>
              <a:t>legacy</a:t>
            </a:r>
            <a:r>
              <a:rPr sz="3700" spc="-18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75" dirty="0">
                <a:solidFill>
                  <a:srgbClr val="58595B"/>
                </a:solidFill>
                <a:latin typeface="Calibri"/>
                <a:cs typeface="Calibri"/>
              </a:rPr>
              <a:t>code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8" y="2285844"/>
            <a:ext cx="6594475" cy="38182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700" spc="25" dirty="0">
                <a:solidFill>
                  <a:srgbClr val="F26722"/>
                </a:solidFill>
                <a:latin typeface="Calibri"/>
                <a:cs typeface="Calibri"/>
              </a:rPr>
              <a:t>Prototype</a:t>
            </a:r>
            <a:endParaRPr sz="3700">
              <a:latin typeface="Calibri"/>
              <a:cs typeface="Calibri"/>
            </a:endParaRPr>
          </a:p>
          <a:p>
            <a:pPr marL="436880" indent="-391160">
              <a:lnSpc>
                <a:spcPct val="100000"/>
              </a:lnSpc>
              <a:spcBef>
                <a:spcPts val="129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Implemented </a:t>
            </a:r>
            <a:r>
              <a:rPr sz="3700" spc="50" dirty="0">
                <a:solidFill>
                  <a:srgbClr val="58595B"/>
                </a:solidFill>
                <a:latin typeface="Calibri"/>
                <a:cs typeface="Calibri"/>
              </a:rPr>
              <a:t>around </a:t>
            </a:r>
            <a:r>
              <a:rPr sz="3700" spc="10" dirty="0">
                <a:solidFill>
                  <a:srgbClr val="58595B"/>
                </a:solidFill>
                <a:latin typeface="Calibri"/>
                <a:cs typeface="Calibri"/>
              </a:rPr>
              <a:t>a</a:t>
            </a:r>
            <a:r>
              <a:rPr sz="3700" spc="-295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clone</a:t>
            </a:r>
            <a:endParaRPr sz="3700">
              <a:latin typeface="Calibri"/>
              <a:cs typeface="Calibri"/>
            </a:endParaRPr>
          </a:p>
          <a:p>
            <a:pPr marL="436880" marR="1662430" indent="-391160">
              <a:lnSpc>
                <a:spcPts val="4400"/>
              </a:lnSpc>
              <a:spcBef>
                <a:spcPts val="54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Avoids </a:t>
            </a:r>
            <a:r>
              <a:rPr sz="3700" spc="85" dirty="0">
                <a:solidFill>
                  <a:srgbClr val="58595B"/>
                </a:solidFill>
                <a:latin typeface="Calibri"/>
                <a:cs typeface="Calibri"/>
              </a:rPr>
              <a:t>calling</a:t>
            </a:r>
            <a:r>
              <a:rPr sz="3700" spc="-24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80" dirty="0">
                <a:solidFill>
                  <a:srgbClr val="58595B"/>
                </a:solidFill>
                <a:latin typeface="Calibri"/>
                <a:cs typeface="Calibri"/>
              </a:rPr>
              <a:t>complex  </a:t>
            </a:r>
            <a:r>
              <a:rPr sz="3700" spc="30" dirty="0">
                <a:solidFill>
                  <a:srgbClr val="58595B"/>
                </a:solidFill>
                <a:latin typeface="Calibri"/>
                <a:cs typeface="Calibri"/>
              </a:rPr>
              <a:t>constructors</a:t>
            </a:r>
            <a:endParaRPr sz="3700">
              <a:latin typeface="Calibri"/>
              <a:cs typeface="Calibri"/>
            </a:endParaRPr>
          </a:p>
          <a:p>
            <a:pPr marL="436880" marR="5080" indent="-391160">
              <a:lnSpc>
                <a:spcPts val="4400"/>
              </a:lnSpc>
              <a:spcBef>
                <a:spcPts val="400"/>
              </a:spcBef>
              <a:buClr>
                <a:srgbClr val="F26722"/>
              </a:buClr>
              <a:buSzPct val="74324"/>
              <a:buFont typeface="Trebuchet MS"/>
              <a:buChar char="▪"/>
              <a:tabLst>
                <a:tab pos="426720" algn="l"/>
                <a:tab pos="427355" algn="l"/>
              </a:tabLst>
            </a:pP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Diﬃcult </a:t>
            </a:r>
            <a:r>
              <a:rPr sz="3700" spc="20" dirty="0">
                <a:solidFill>
                  <a:srgbClr val="58595B"/>
                </a:solidFill>
                <a:latin typeface="Calibri"/>
                <a:cs typeface="Calibri"/>
              </a:rPr>
              <a:t>to </a:t>
            </a:r>
            <a:r>
              <a:rPr sz="3700" spc="60" dirty="0">
                <a:solidFill>
                  <a:srgbClr val="58595B"/>
                </a:solidFill>
                <a:latin typeface="Calibri"/>
                <a:cs typeface="Calibri"/>
              </a:rPr>
              <a:t>implement in</a:t>
            </a:r>
            <a:r>
              <a:rPr sz="3700" spc="-42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sz="3700" spc="100" dirty="0">
                <a:solidFill>
                  <a:srgbClr val="58595B"/>
                </a:solidFill>
                <a:latin typeface="Calibri"/>
                <a:cs typeface="Calibri"/>
              </a:rPr>
              <a:t>legacy  </a:t>
            </a:r>
            <a:r>
              <a:rPr sz="3700" spc="75" dirty="0">
                <a:solidFill>
                  <a:srgbClr val="58595B"/>
                </a:solidFill>
                <a:latin typeface="Calibri"/>
                <a:cs typeface="Calibri"/>
              </a:rPr>
              <a:t>code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2900" y="2336799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272280" indent="-400685">
              <a:lnSpc>
                <a:spcPct val="100000"/>
              </a:lnSpc>
              <a:spcBef>
                <a:spcPts val="1700"/>
              </a:spcBef>
              <a:buChar char="•"/>
              <a:tabLst>
                <a:tab pos="4272915" algn="l"/>
                <a:tab pos="4273550" algn="l"/>
              </a:tabLst>
            </a:pPr>
            <a:r>
              <a:rPr spc="15" dirty="0"/>
              <a:t>Creative </a:t>
            </a:r>
            <a:r>
              <a:rPr spc="35" dirty="0"/>
              <a:t>way </a:t>
            </a:r>
            <a:r>
              <a:rPr spc="20" dirty="0"/>
              <a:t>to </a:t>
            </a:r>
            <a:r>
              <a:rPr spc="50" dirty="0"/>
              <a:t>deal with</a:t>
            </a:r>
            <a:r>
              <a:rPr spc="-440" dirty="0"/>
              <a:t> </a:t>
            </a:r>
            <a:r>
              <a:rPr spc="70" dirty="0"/>
              <a:t>complexity</a:t>
            </a:r>
          </a:p>
          <a:p>
            <a:pPr marL="427228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272915" algn="l"/>
                <a:tab pos="4273550" algn="l"/>
              </a:tabLst>
            </a:pPr>
            <a:r>
              <a:rPr spc="30" dirty="0"/>
              <a:t>Easy </a:t>
            </a:r>
            <a:r>
              <a:rPr spc="20" dirty="0"/>
              <a:t>to</a:t>
            </a:r>
            <a:r>
              <a:rPr spc="-155" dirty="0"/>
              <a:t> </a:t>
            </a:r>
            <a:r>
              <a:rPr spc="65" dirty="0"/>
              <a:t>implement</a:t>
            </a:r>
          </a:p>
          <a:p>
            <a:pPr marL="427228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272915" algn="l"/>
                <a:tab pos="4273550" algn="l"/>
              </a:tabLst>
            </a:pPr>
            <a:r>
              <a:rPr spc="25" dirty="0"/>
              <a:t>Few</a:t>
            </a:r>
            <a:r>
              <a:rPr spc="-65" dirty="0"/>
              <a:t> </a:t>
            </a:r>
            <a:r>
              <a:rPr spc="50" dirty="0"/>
              <a:t>drawbacks</a:t>
            </a:r>
          </a:p>
          <a:p>
            <a:pPr marL="4272280" indent="-400685">
              <a:lnSpc>
                <a:spcPct val="100000"/>
              </a:lnSpc>
              <a:spcBef>
                <a:spcPts val="1600"/>
              </a:spcBef>
              <a:buChar char="•"/>
              <a:tabLst>
                <a:tab pos="4272915" algn="l"/>
                <a:tab pos="4273550" algn="l"/>
              </a:tabLst>
            </a:pPr>
            <a:r>
              <a:rPr spc="95" dirty="0"/>
              <a:t>Can </a:t>
            </a:r>
            <a:r>
              <a:rPr spc="-10" dirty="0"/>
              <a:t>refactor </a:t>
            </a:r>
            <a:r>
              <a:rPr spc="65" dirty="0"/>
              <a:t>in </a:t>
            </a:r>
            <a:r>
              <a:rPr spc="50" dirty="0"/>
              <a:t>with </a:t>
            </a:r>
            <a:r>
              <a:rPr spc="5" dirty="0"/>
              <a:t>separate</a:t>
            </a:r>
            <a:r>
              <a:rPr spc="-505" dirty="0"/>
              <a:t> </a:t>
            </a:r>
            <a:r>
              <a:rPr spc="35"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Builder</a:t>
            </a:r>
            <a:r>
              <a:rPr spc="-125" dirty="0"/>
              <a:t> </a:t>
            </a:r>
            <a:r>
              <a:rPr spc="120" dirty="0"/>
              <a:t>Summary</a:t>
            </a:r>
          </a:p>
        </p:txBody>
      </p:sp>
      <p:sp>
        <p:nvSpPr>
          <p:cNvPr id="6" name="object 6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4621" y="3804354"/>
            <a:ext cx="3138805" cy="3115945"/>
          </a:xfrm>
          <a:custGeom>
            <a:avLst/>
            <a:gdLst/>
            <a:ahLst/>
            <a:cxnLst/>
            <a:rect l="l" t="t" r="r" b="b"/>
            <a:pathLst>
              <a:path w="3138804" h="3115945">
                <a:moveTo>
                  <a:pt x="0" y="0"/>
                </a:moveTo>
                <a:lnTo>
                  <a:pt x="0" y="3115866"/>
                </a:lnTo>
                <a:lnTo>
                  <a:pt x="3138487" y="3115866"/>
                </a:lnTo>
                <a:lnTo>
                  <a:pt x="31384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Consolas</vt:lpstr>
      <vt:lpstr>Trebuchet MS</vt:lpstr>
      <vt:lpstr>Office Theme</vt:lpstr>
      <vt:lpstr>Builder Pattern</vt:lpstr>
      <vt:lpstr>Concepts</vt:lpstr>
      <vt:lpstr>Design</vt:lpstr>
      <vt:lpstr>Everyday Example - StringBuilder</vt:lpstr>
      <vt:lpstr>Exercise Builder</vt:lpstr>
      <vt:lpstr>Pitfalls</vt:lpstr>
      <vt:lpstr>Contrast</vt:lpstr>
      <vt:lpstr>Builder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cp:lastModifiedBy>Tuğberk Göç</cp:lastModifiedBy>
  <cp:revision>1</cp:revision>
  <dcterms:created xsi:type="dcterms:W3CDTF">2019-01-04T23:36:13Z</dcterms:created>
  <dcterms:modified xsi:type="dcterms:W3CDTF">2019-01-04T23:38:00Z</dcterms:modified>
</cp:coreProperties>
</file>