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3449" y="751464"/>
            <a:ext cx="772910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0278" y="2538341"/>
            <a:ext cx="9835443" cy="490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28721" y="7780520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7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2596" y="514341"/>
            <a:ext cx="701103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AbstractFactory</a:t>
            </a:r>
            <a:r>
              <a:rPr spc="-140" dirty="0"/>
              <a:t> </a:t>
            </a:r>
            <a:r>
              <a:rPr spc="-10" dirty="0"/>
              <a:t>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800" y="2159000"/>
            <a:ext cx="48260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4192" y="745681"/>
            <a:ext cx="28079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C</a:t>
            </a:r>
            <a:r>
              <a:rPr spc="150" dirty="0"/>
              <a:t>on</a:t>
            </a:r>
            <a:r>
              <a:rPr spc="85" dirty="0"/>
              <a:t>c</a:t>
            </a:r>
            <a:r>
              <a:rPr spc="65" dirty="0"/>
              <a:t>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300" y="2060874"/>
            <a:ext cx="5354955" cy="535940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6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25" dirty="0">
                <a:solidFill>
                  <a:srgbClr val="58595B"/>
                </a:solidFill>
                <a:latin typeface="Calibri"/>
                <a:cs typeface="Calibri"/>
              </a:rPr>
              <a:t>Factory </a:t>
            </a:r>
            <a:r>
              <a:rPr sz="3700" spc="15" dirty="0">
                <a:solidFill>
                  <a:srgbClr val="58595B"/>
                </a:solidFill>
                <a:latin typeface="Calibri"/>
                <a:cs typeface="Calibri"/>
              </a:rPr>
              <a:t>of</a:t>
            </a:r>
            <a:r>
              <a:rPr sz="3700" spc="-14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10" dirty="0">
                <a:solidFill>
                  <a:srgbClr val="58595B"/>
                </a:solidFill>
                <a:latin typeface="Calibri"/>
                <a:cs typeface="Calibri"/>
              </a:rPr>
              <a:t>Factories</a:t>
            </a:r>
            <a:endParaRPr sz="37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25" dirty="0">
                <a:solidFill>
                  <a:srgbClr val="58595B"/>
                </a:solidFill>
                <a:latin typeface="Calibri"/>
                <a:cs typeface="Calibri"/>
              </a:rPr>
              <a:t>Factory </a:t>
            </a:r>
            <a:r>
              <a:rPr sz="3700" spc="15" dirty="0">
                <a:solidFill>
                  <a:srgbClr val="58595B"/>
                </a:solidFill>
                <a:latin typeface="Calibri"/>
                <a:cs typeface="Calibri"/>
              </a:rPr>
              <a:t>of </a:t>
            </a:r>
            <a:r>
              <a:rPr sz="3700" dirty="0">
                <a:solidFill>
                  <a:srgbClr val="58595B"/>
                </a:solidFill>
                <a:latin typeface="Calibri"/>
                <a:cs typeface="Calibri"/>
              </a:rPr>
              <a:t>related</a:t>
            </a:r>
            <a:r>
              <a:rPr sz="3700" spc="-22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55" dirty="0">
                <a:solidFill>
                  <a:srgbClr val="58595B"/>
                </a:solidFill>
                <a:latin typeface="Calibri"/>
                <a:cs typeface="Calibri"/>
              </a:rPr>
              <a:t>objects</a:t>
            </a:r>
            <a:endParaRPr sz="37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105" dirty="0">
                <a:solidFill>
                  <a:srgbClr val="58595B"/>
                </a:solidFill>
                <a:latin typeface="Calibri"/>
                <a:cs typeface="Calibri"/>
              </a:rPr>
              <a:t>Common</a:t>
            </a:r>
            <a:r>
              <a:rPr sz="3700" spc="-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10" dirty="0">
                <a:solidFill>
                  <a:srgbClr val="58595B"/>
                </a:solidFill>
                <a:latin typeface="Calibri"/>
                <a:cs typeface="Calibri"/>
              </a:rPr>
              <a:t>Interface</a:t>
            </a:r>
            <a:endParaRPr sz="37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5" dirty="0">
                <a:solidFill>
                  <a:srgbClr val="58595B"/>
                </a:solidFill>
                <a:latin typeface="Calibri"/>
                <a:cs typeface="Calibri"/>
              </a:rPr>
              <a:t>Defer </a:t>
            </a:r>
            <a:r>
              <a:rPr sz="3700" spc="20" dirty="0">
                <a:solidFill>
                  <a:srgbClr val="58595B"/>
                </a:solidFill>
                <a:latin typeface="Calibri"/>
                <a:cs typeface="Calibri"/>
              </a:rPr>
              <a:t>to</a:t>
            </a:r>
            <a:r>
              <a:rPr sz="3700" spc="-12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55" dirty="0">
                <a:solidFill>
                  <a:srgbClr val="58595B"/>
                </a:solidFill>
                <a:latin typeface="Calibri"/>
                <a:cs typeface="Calibri"/>
              </a:rPr>
              <a:t>Subclasses</a:t>
            </a:r>
            <a:endParaRPr sz="37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393065" algn="l"/>
                <a:tab pos="393700" algn="l"/>
              </a:tabLst>
            </a:pPr>
            <a:r>
              <a:rPr sz="3700" spc="25" dirty="0">
                <a:solidFill>
                  <a:srgbClr val="58595B"/>
                </a:solidFill>
                <a:latin typeface="Calibri"/>
                <a:cs typeface="Calibri"/>
              </a:rPr>
              <a:t>Examples:</a:t>
            </a:r>
            <a:endParaRPr sz="3700">
              <a:latin typeface="Calibri"/>
              <a:cs typeface="Calibri"/>
            </a:endParaRPr>
          </a:p>
          <a:p>
            <a:pPr marL="774700" lvl="1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774065" algn="l"/>
                <a:tab pos="774700" algn="l"/>
              </a:tabLst>
            </a:pPr>
            <a:r>
              <a:rPr sz="3700" spc="55" dirty="0">
                <a:solidFill>
                  <a:srgbClr val="58595B"/>
                </a:solidFill>
                <a:latin typeface="Calibri"/>
                <a:cs typeface="Calibri"/>
              </a:rPr>
              <a:t>DocumentBuilder</a:t>
            </a:r>
            <a:endParaRPr sz="3700">
              <a:latin typeface="Calibri"/>
              <a:cs typeface="Calibri"/>
            </a:endParaRPr>
          </a:p>
          <a:p>
            <a:pPr marL="774700" lvl="1" indent="-381000">
              <a:lnSpc>
                <a:spcPct val="100000"/>
              </a:lnSpc>
              <a:spcBef>
                <a:spcPts val="1560"/>
              </a:spcBef>
              <a:buClr>
                <a:srgbClr val="F45D00"/>
              </a:buClr>
              <a:buSzPct val="74324"/>
              <a:buFont typeface="Trebuchet MS"/>
              <a:buChar char="▪"/>
              <a:tabLst>
                <a:tab pos="774065" algn="l"/>
                <a:tab pos="774700" algn="l"/>
              </a:tabLst>
            </a:pPr>
            <a:r>
              <a:rPr sz="3700" spc="15" dirty="0">
                <a:solidFill>
                  <a:srgbClr val="58595B"/>
                </a:solidFill>
                <a:latin typeface="Calibri"/>
                <a:cs typeface="Calibri"/>
              </a:rPr>
              <a:t>Frameworks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0980" marR="5080">
              <a:lnSpc>
                <a:spcPct val="133300"/>
              </a:lnSpc>
              <a:spcBef>
                <a:spcPts val="100"/>
              </a:spcBef>
            </a:pPr>
            <a:r>
              <a:rPr spc="50" dirty="0"/>
              <a:t>Groups </a:t>
            </a:r>
            <a:r>
              <a:rPr spc="10" dirty="0"/>
              <a:t>Factories </a:t>
            </a:r>
            <a:r>
              <a:rPr spc="55" dirty="0"/>
              <a:t>together  </a:t>
            </a:r>
            <a:r>
              <a:rPr spc="30" dirty="0"/>
              <a:t>Factory </a:t>
            </a:r>
            <a:r>
              <a:rPr spc="15" dirty="0"/>
              <a:t>is </a:t>
            </a:r>
            <a:r>
              <a:rPr spc="45" dirty="0"/>
              <a:t>responsible </a:t>
            </a:r>
            <a:r>
              <a:rPr spc="-40" dirty="0"/>
              <a:t>for</a:t>
            </a:r>
            <a:r>
              <a:rPr spc="-330" dirty="0"/>
              <a:t> </a:t>
            </a:r>
            <a:r>
              <a:rPr spc="30" dirty="0"/>
              <a:t>lifecycle  </a:t>
            </a:r>
            <a:r>
              <a:rPr spc="114" dirty="0"/>
              <a:t>Common</a:t>
            </a:r>
            <a:r>
              <a:rPr spc="-65" dirty="0"/>
              <a:t> </a:t>
            </a:r>
            <a:r>
              <a:rPr spc="15" dirty="0"/>
              <a:t>Interface</a:t>
            </a:r>
          </a:p>
          <a:p>
            <a:pPr marL="2760980" marR="801370">
              <a:lnSpc>
                <a:spcPct val="133300"/>
              </a:lnSpc>
            </a:pPr>
            <a:r>
              <a:rPr spc="35" dirty="0"/>
              <a:t>Concrete </a:t>
            </a:r>
            <a:r>
              <a:rPr spc="40" dirty="0"/>
              <a:t>Classes  </a:t>
            </a:r>
            <a:r>
              <a:rPr spc="15" dirty="0"/>
              <a:t>Parameterized </a:t>
            </a:r>
            <a:r>
              <a:rPr spc="-10" dirty="0"/>
              <a:t>create</a:t>
            </a:r>
            <a:r>
              <a:rPr spc="-185" dirty="0"/>
              <a:t> </a:t>
            </a:r>
            <a:r>
              <a:rPr spc="80" dirty="0"/>
              <a:t>method  </a:t>
            </a:r>
            <a:r>
              <a:rPr spc="75" dirty="0"/>
              <a:t>Composition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7606" y="751464"/>
            <a:ext cx="209486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D</a:t>
            </a:r>
            <a:r>
              <a:rPr spc="130" dirty="0"/>
              <a:t>esig</a:t>
            </a:r>
            <a:r>
              <a:rPr spc="165" dirty="0"/>
              <a:t>n</a:t>
            </a:r>
          </a:p>
        </p:txBody>
      </p:sp>
      <p:sp>
        <p:nvSpPr>
          <p:cNvPr id="6" name="object 6"/>
          <p:cNvSpPr/>
          <p:nvPr/>
        </p:nvSpPr>
        <p:spPr>
          <a:xfrm>
            <a:off x="622300" y="673100"/>
            <a:ext cx="4241800" cy="779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9455" y="4421163"/>
            <a:ext cx="1593215" cy="927100"/>
          </a:xfrm>
          <a:custGeom>
            <a:avLst/>
            <a:gdLst/>
            <a:ahLst/>
            <a:cxnLst/>
            <a:rect l="l" t="t" r="r" b="b"/>
            <a:pathLst>
              <a:path w="1593214" h="927100">
                <a:moveTo>
                  <a:pt x="516757" y="567647"/>
                </a:moveTo>
                <a:lnTo>
                  <a:pt x="452918" y="453386"/>
                </a:lnTo>
                <a:lnTo>
                  <a:pt x="0" y="926921"/>
                </a:lnTo>
                <a:lnTo>
                  <a:pt x="640680" y="789447"/>
                </a:lnTo>
                <a:lnTo>
                  <a:pt x="576841" y="675187"/>
                </a:lnTo>
                <a:lnTo>
                  <a:pt x="1592831" y="107539"/>
                </a:lnTo>
                <a:lnTo>
                  <a:pt x="1532747" y="0"/>
                </a:lnTo>
                <a:lnTo>
                  <a:pt x="516757" y="567647"/>
                </a:lnTo>
                <a:close/>
              </a:path>
            </a:pathLst>
          </a:custGeom>
          <a:ln w="25399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4669" y="1932845"/>
            <a:ext cx="1593215" cy="927100"/>
          </a:xfrm>
          <a:custGeom>
            <a:avLst/>
            <a:gdLst/>
            <a:ahLst/>
            <a:cxnLst/>
            <a:rect l="l" t="t" r="r" b="b"/>
            <a:pathLst>
              <a:path w="1593214" h="927100">
                <a:moveTo>
                  <a:pt x="516757" y="567647"/>
                </a:moveTo>
                <a:lnTo>
                  <a:pt x="452918" y="453386"/>
                </a:lnTo>
                <a:lnTo>
                  <a:pt x="0" y="926921"/>
                </a:lnTo>
                <a:lnTo>
                  <a:pt x="640680" y="789447"/>
                </a:lnTo>
                <a:lnTo>
                  <a:pt x="576841" y="675186"/>
                </a:lnTo>
                <a:lnTo>
                  <a:pt x="1592831" y="107539"/>
                </a:lnTo>
                <a:lnTo>
                  <a:pt x="1532748" y="0"/>
                </a:lnTo>
                <a:lnTo>
                  <a:pt x="516757" y="567647"/>
                </a:lnTo>
                <a:close/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6208" y="432883"/>
            <a:ext cx="1593215" cy="927100"/>
          </a:xfrm>
          <a:custGeom>
            <a:avLst/>
            <a:gdLst/>
            <a:ahLst/>
            <a:cxnLst/>
            <a:rect l="l" t="t" r="r" b="b"/>
            <a:pathLst>
              <a:path w="1593214" h="927100">
                <a:moveTo>
                  <a:pt x="516757" y="567647"/>
                </a:moveTo>
                <a:lnTo>
                  <a:pt x="452918" y="453386"/>
                </a:lnTo>
                <a:lnTo>
                  <a:pt x="0" y="926921"/>
                </a:lnTo>
                <a:lnTo>
                  <a:pt x="640680" y="789447"/>
                </a:lnTo>
                <a:lnTo>
                  <a:pt x="576841" y="675186"/>
                </a:lnTo>
                <a:lnTo>
                  <a:pt x="1592831" y="107539"/>
                </a:lnTo>
                <a:lnTo>
                  <a:pt x="1532748" y="0"/>
                </a:lnTo>
                <a:lnTo>
                  <a:pt x="516757" y="567647"/>
                </a:lnTo>
                <a:close/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773" y="780085"/>
            <a:ext cx="13375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FFFFFF"/>
                </a:solidFill>
              </a:rPr>
              <a:t>Everyday </a:t>
            </a:r>
            <a:r>
              <a:rPr spc="100" dirty="0">
                <a:solidFill>
                  <a:srgbClr val="FFFFFF"/>
                </a:solidFill>
              </a:rPr>
              <a:t>Example </a:t>
            </a:r>
            <a:r>
              <a:rPr dirty="0">
                <a:solidFill>
                  <a:srgbClr val="FFFFFF"/>
                </a:solidFill>
              </a:rPr>
              <a:t>-</a:t>
            </a:r>
            <a:r>
              <a:rPr spc="-455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DocumentBuilderFactory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775" y="2694013"/>
            <a:ext cx="12346940" cy="2547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4502785">
              <a:lnSpc>
                <a:spcPts val="3300"/>
              </a:lnSpc>
              <a:spcBef>
                <a:spcPts val="260"/>
              </a:spcBef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DocumentBuilderFactory abstractFactory</a:t>
            </a:r>
            <a:r>
              <a:rPr sz="2800" spc="-1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=  DocumentBuilderFactory.newInstance();</a:t>
            </a:r>
            <a:endParaRPr sz="2800">
              <a:latin typeface="Consolas"/>
              <a:cs typeface="Consolas"/>
            </a:endParaRPr>
          </a:p>
          <a:p>
            <a:pPr marL="12700" marR="5080">
              <a:lnSpc>
                <a:spcPts val="6600"/>
              </a:lnSpc>
              <a:spcBef>
                <a:spcPts val="660"/>
              </a:spcBef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DocumentBuilder factory =</a:t>
            </a:r>
            <a:r>
              <a:rPr sz="2800" spc="-1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abstractFactory.newDocumentBuilder();  Document doc =</a:t>
            </a:r>
            <a:r>
              <a:rPr sz="2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factory.parse(bais);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06300" y="5156200"/>
            <a:ext cx="13335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9801" y="780085"/>
            <a:ext cx="7231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Exercise</a:t>
            </a:r>
            <a:r>
              <a:rPr spc="-11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AbstractFactory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2776" y="3122249"/>
            <a:ext cx="3975735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4000" spc="9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4000" spc="-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35" dirty="0">
                <a:solidFill>
                  <a:srgbClr val="FFFFFF"/>
                </a:solidFill>
                <a:latin typeface="Calibri"/>
                <a:cs typeface="Calibri"/>
              </a:rPr>
              <a:t>Walkthrough  AbstractFactory  </a:t>
            </a:r>
            <a:r>
              <a:rPr sz="4000" spc="30" dirty="0">
                <a:solidFill>
                  <a:srgbClr val="FFFFFF"/>
                </a:solidFill>
                <a:latin typeface="Calibri"/>
                <a:cs typeface="Calibri"/>
              </a:rPr>
              <a:t>Factory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4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4441" y="780085"/>
            <a:ext cx="1962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spc="5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335" y="2074681"/>
            <a:ext cx="179705" cy="2882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335" y="2156754"/>
            <a:ext cx="4041140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0175">
              <a:lnSpc>
                <a:spcPct val="117200"/>
              </a:lnSpc>
              <a:spcBef>
                <a:spcPts val="100"/>
              </a:spcBef>
            </a:pPr>
            <a:r>
              <a:rPr sz="3200" spc="60" dirty="0">
                <a:solidFill>
                  <a:srgbClr val="58595B"/>
                </a:solidFill>
                <a:latin typeface="Calibri"/>
                <a:cs typeface="Calibri"/>
              </a:rPr>
              <a:t>Complexity  </a:t>
            </a:r>
            <a:r>
              <a:rPr sz="3200" spc="35" dirty="0">
                <a:solidFill>
                  <a:srgbClr val="58595B"/>
                </a:solidFill>
                <a:latin typeface="Calibri"/>
                <a:cs typeface="Calibri"/>
              </a:rPr>
              <a:t>Runtime</a:t>
            </a:r>
            <a:r>
              <a:rPr sz="3200" spc="-12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40" dirty="0">
                <a:solidFill>
                  <a:srgbClr val="58595B"/>
                </a:solidFill>
                <a:latin typeface="Calibri"/>
                <a:cs typeface="Calibri"/>
              </a:rPr>
              <a:t>switch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7200"/>
              </a:lnSpc>
            </a:pPr>
            <a:r>
              <a:rPr sz="3200" spc="-10" dirty="0">
                <a:solidFill>
                  <a:srgbClr val="58595B"/>
                </a:solidFill>
                <a:latin typeface="Calibri"/>
                <a:cs typeface="Calibri"/>
              </a:rPr>
              <a:t>Pattern </a:t>
            </a:r>
            <a:r>
              <a:rPr sz="3200" spc="45" dirty="0">
                <a:solidFill>
                  <a:srgbClr val="58595B"/>
                </a:solidFill>
                <a:latin typeface="Calibri"/>
                <a:cs typeface="Calibri"/>
              </a:rPr>
              <a:t>within </a:t>
            </a:r>
            <a:r>
              <a:rPr sz="3200" spc="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3200" spc="-204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58595B"/>
                </a:solidFill>
                <a:latin typeface="Calibri"/>
                <a:cs typeface="Calibri"/>
              </a:rPr>
              <a:t>pattern  </a:t>
            </a:r>
            <a:r>
              <a:rPr sz="3200" spc="30" dirty="0">
                <a:solidFill>
                  <a:srgbClr val="58595B"/>
                </a:solidFill>
                <a:latin typeface="Calibri"/>
                <a:cs typeface="Calibri"/>
              </a:rPr>
              <a:t>Problem</a:t>
            </a:r>
            <a:r>
              <a:rPr sz="3200" spc="-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58595B"/>
                </a:solidFill>
                <a:latin typeface="Calibri"/>
                <a:cs typeface="Calibri"/>
              </a:rPr>
              <a:t>specific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spc="15" dirty="0">
                <a:solidFill>
                  <a:srgbClr val="58595B"/>
                </a:solidFill>
                <a:latin typeface="Calibri"/>
                <a:cs typeface="Calibri"/>
              </a:rPr>
              <a:t>Starts </a:t>
            </a:r>
            <a:r>
              <a:rPr sz="3200" spc="10" dirty="0">
                <a:solidFill>
                  <a:srgbClr val="58595B"/>
                </a:solidFill>
                <a:latin typeface="Calibri"/>
                <a:cs typeface="Calibri"/>
              </a:rPr>
              <a:t>as </a:t>
            </a:r>
            <a:r>
              <a:rPr sz="3200" spc="5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3200" spc="-17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58595B"/>
                </a:solidFill>
                <a:latin typeface="Calibri"/>
                <a:cs typeface="Calibri"/>
              </a:rPr>
              <a:t>Factory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8200" y="2438400"/>
            <a:ext cx="5537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931" y="762883"/>
            <a:ext cx="253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Contrast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1" y="2285844"/>
            <a:ext cx="6769734" cy="38690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25" dirty="0">
                <a:solidFill>
                  <a:srgbClr val="F26722"/>
                </a:solidFill>
                <a:latin typeface="Calibri"/>
                <a:cs typeface="Calibri"/>
              </a:rPr>
              <a:t>Factory</a:t>
            </a:r>
            <a:endParaRPr sz="3700">
              <a:latin typeface="Calibri"/>
              <a:cs typeface="Calibri"/>
            </a:endParaRPr>
          </a:p>
          <a:p>
            <a:pPr marL="450850" indent="-39116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20" dirty="0">
                <a:solidFill>
                  <a:srgbClr val="58595B"/>
                </a:solidFill>
                <a:latin typeface="Calibri"/>
                <a:cs typeface="Calibri"/>
              </a:rPr>
              <a:t>Returns </a:t>
            </a:r>
            <a:r>
              <a:rPr sz="3700" spc="30" dirty="0">
                <a:solidFill>
                  <a:srgbClr val="58595B"/>
                </a:solidFill>
                <a:latin typeface="Calibri"/>
                <a:cs typeface="Calibri"/>
              </a:rPr>
              <a:t>various</a:t>
            </a:r>
            <a:r>
              <a:rPr sz="3700" spc="-13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35" dirty="0">
                <a:solidFill>
                  <a:srgbClr val="58595B"/>
                </a:solidFill>
                <a:latin typeface="Calibri"/>
                <a:cs typeface="Calibri"/>
              </a:rPr>
              <a:t>instances</a:t>
            </a:r>
            <a:endParaRPr sz="3700">
              <a:latin typeface="Calibri"/>
              <a:cs typeface="Calibri"/>
            </a:endParaRPr>
          </a:p>
          <a:p>
            <a:pPr marL="821690" lvl="1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3700" spc="15" dirty="0">
                <a:solidFill>
                  <a:srgbClr val="58595B"/>
                </a:solidFill>
                <a:latin typeface="Calibri"/>
                <a:cs typeface="Calibri"/>
              </a:rPr>
              <a:t>Multiple</a:t>
            </a:r>
            <a:r>
              <a:rPr sz="3700" spc="-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30" dirty="0">
                <a:solidFill>
                  <a:srgbClr val="58595B"/>
                </a:solidFill>
                <a:latin typeface="Calibri"/>
                <a:cs typeface="Calibri"/>
              </a:rPr>
              <a:t>constructors</a:t>
            </a:r>
            <a:endParaRPr sz="3700">
              <a:latin typeface="Calibri"/>
              <a:cs typeface="Calibri"/>
            </a:endParaRPr>
          </a:p>
          <a:p>
            <a:pPr marL="450850" indent="-39116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10" dirty="0">
                <a:solidFill>
                  <a:srgbClr val="58595B"/>
                </a:solidFill>
                <a:latin typeface="Calibri"/>
                <a:cs typeface="Calibri"/>
              </a:rPr>
              <a:t>Interface</a:t>
            </a:r>
            <a:r>
              <a:rPr sz="3700" spc="-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45" dirty="0">
                <a:solidFill>
                  <a:srgbClr val="58595B"/>
                </a:solidFill>
                <a:latin typeface="Calibri"/>
                <a:cs typeface="Calibri"/>
              </a:rPr>
              <a:t>driven</a:t>
            </a:r>
            <a:endParaRPr sz="3700">
              <a:latin typeface="Calibri"/>
              <a:cs typeface="Calibri"/>
            </a:endParaRPr>
          </a:p>
          <a:p>
            <a:pPr marL="450850" marR="5080" indent="-391160">
              <a:lnSpc>
                <a:spcPts val="4400"/>
              </a:lnSpc>
              <a:spcBef>
                <a:spcPts val="54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65" dirty="0">
                <a:solidFill>
                  <a:srgbClr val="58595B"/>
                </a:solidFill>
                <a:latin typeface="Calibri"/>
                <a:cs typeface="Calibri"/>
              </a:rPr>
              <a:t>Adaptable </a:t>
            </a:r>
            <a:r>
              <a:rPr sz="3700" spc="20" dirty="0">
                <a:solidFill>
                  <a:srgbClr val="58595B"/>
                </a:solidFill>
                <a:latin typeface="Calibri"/>
                <a:cs typeface="Calibri"/>
              </a:rPr>
              <a:t>to </a:t>
            </a:r>
            <a:r>
              <a:rPr sz="3700" spc="40" dirty="0">
                <a:solidFill>
                  <a:srgbClr val="58595B"/>
                </a:solidFill>
                <a:latin typeface="Calibri"/>
                <a:cs typeface="Calibri"/>
              </a:rPr>
              <a:t>environment</a:t>
            </a:r>
            <a:r>
              <a:rPr sz="3700" spc="-29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25" dirty="0">
                <a:solidFill>
                  <a:srgbClr val="58595B"/>
                </a:solidFill>
                <a:latin typeface="Calibri"/>
                <a:cs typeface="Calibri"/>
              </a:rPr>
              <a:t>more  easily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3258" y="2285844"/>
            <a:ext cx="5947410" cy="33102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30" dirty="0">
                <a:solidFill>
                  <a:srgbClr val="F26722"/>
                </a:solidFill>
                <a:latin typeface="Calibri"/>
                <a:cs typeface="Calibri"/>
              </a:rPr>
              <a:t>AbstractFactory</a:t>
            </a:r>
            <a:endParaRPr sz="3700">
              <a:latin typeface="Calibri"/>
              <a:cs typeface="Calibri"/>
            </a:endParaRPr>
          </a:p>
          <a:p>
            <a:pPr marL="426720" indent="-38100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Implemented </a:t>
            </a:r>
            <a:r>
              <a:rPr sz="3700" spc="45" dirty="0">
                <a:solidFill>
                  <a:srgbClr val="58595B"/>
                </a:solidFill>
                <a:latin typeface="Calibri"/>
                <a:cs typeface="Calibri"/>
              </a:rPr>
              <a:t>with </a:t>
            </a:r>
            <a:r>
              <a:rPr sz="3700" spc="10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3700" spc="-32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25" dirty="0">
                <a:solidFill>
                  <a:srgbClr val="58595B"/>
                </a:solidFill>
                <a:latin typeface="Calibri"/>
                <a:cs typeface="Calibri"/>
              </a:rPr>
              <a:t>Factory</a:t>
            </a:r>
            <a:endParaRPr sz="3700">
              <a:latin typeface="Calibri"/>
              <a:cs typeface="Calibri"/>
            </a:endParaRPr>
          </a:p>
          <a:p>
            <a:pPr marL="42672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65" dirty="0">
                <a:solidFill>
                  <a:srgbClr val="58595B"/>
                </a:solidFill>
                <a:latin typeface="Calibri"/>
                <a:cs typeface="Calibri"/>
              </a:rPr>
              <a:t>Hides </a:t>
            </a:r>
            <a:r>
              <a:rPr sz="3700" spc="35" dirty="0">
                <a:solidFill>
                  <a:srgbClr val="58595B"/>
                </a:solidFill>
                <a:latin typeface="Calibri"/>
                <a:cs typeface="Calibri"/>
              </a:rPr>
              <a:t>the</a:t>
            </a:r>
            <a:r>
              <a:rPr sz="3700" spc="-18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25" dirty="0">
                <a:solidFill>
                  <a:srgbClr val="58595B"/>
                </a:solidFill>
                <a:latin typeface="Calibri"/>
                <a:cs typeface="Calibri"/>
              </a:rPr>
              <a:t>Factory</a:t>
            </a:r>
            <a:endParaRPr sz="3700">
              <a:latin typeface="Calibri"/>
              <a:cs typeface="Calibri"/>
            </a:endParaRPr>
          </a:p>
          <a:p>
            <a:pPr marL="42672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35" dirty="0">
                <a:solidFill>
                  <a:srgbClr val="58595B"/>
                </a:solidFill>
                <a:latin typeface="Calibri"/>
                <a:cs typeface="Calibri"/>
              </a:rPr>
              <a:t>Abstracts</a:t>
            </a:r>
            <a:r>
              <a:rPr sz="3700" spc="-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40" dirty="0">
                <a:solidFill>
                  <a:srgbClr val="58595B"/>
                </a:solidFill>
                <a:latin typeface="Calibri"/>
                <a:cs typeface="Calibri"/>
              </a:rPr>
              <a:t>Environment</a:t>
            </a:r>
            <a:endParaRPr sz="3700">
              <a:latin typeface="Calibri"/>
              <a:cs typeface="Calibri"/>
            </a:endParaRPr>
          </a:p>
          <a:p>
            <a:pPr marL="42672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20" dirty="0">
                <a:solidFill>
                  <a:srgbClr val="58595B"/>
                </a:solidFill>
                <a:latin typeface="Calibri"/>
                <a:cs typeface="Calibri"/>
              </a:rPr>
              <a:t>Built </a:t>
            </a:r>
            <a:r>
              <a:rPr sz="3700" spc="80" dirty="0">
                <a:solidFill>
                  <a:srgbClr val="58595B"/>
                </a:solidFill>
                <a:latin typeface="Calibri"/>
                <a:cs typeface="Calibri"/>
              </a:rPr>
              <a:t>through</a:t>
            </a:r>
            <a:r>
              <a:rPr sz="3700" spc="-14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70" dirty="0">
                <a:solidFill>
                  <a:srgbClr val="58595B"/>
                </a:solidFill>
                <a:latin typeface="Calibri"/>
                <a:cs typeface="Calibri"/>
              </a:rPr>
              <a:t>Composition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9121" y="2944741"/>
            <a:ext cx="5797550" cy="327660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413384" indent="-400685">
              <a:lnSpc>
                <a:spcPct val="100000"/>
              </a:lnSpc>
              <a:spcBef>
                <a:spcPts val="1700"/>
              </a:spcBef>
              <a:buChar char="•"/>
              <a:tabLst>
                <a:tab pos="413384" algn="l"/>
                <a:tab pos="414020" algn="l"/>
              </a:tabLst>
            </a:pPr>
            <a:r>
              <a:rPr sz="4000" spc="55" dirty="0">
                <a:solidFill>
                  <a:srgbClr val="58595B"/>
                </a:solidFill>
                <a:latin typeface="Calibri"/>
                <a:cs typeface="Calibri"/>
              </a:rPr>
              <a:t>Group </a:t>
            </a:r>
            <a:r>
              <a:rPr sz="4000" spc="15" dirty="0">
                <a:solidFill>
                  <a:srgbClr val="58595B"/>
                </a:solidFill>
                <a:latin typeface="Calibri"/>
                <a:cs typeface="Calibri"/>
              </a:rPr>
              <a:t>of </a:t>
            </a:r>
            <a:r>
              <a:rPr sz="4000" spc="20" dirty="0">
                <a:solidFill>
                  <a:srgbClr val="58595B"/>
                </a:solidFill>
                <a:latin typeface="Calibri"/>
                <a:cs typeface="Calibri"/>
              </a:rPr>
              <a:t>similar</a:t>
            </a:r>
            <a:r>
              <a:rPr sz="4000" spc="-29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10" dirty="0">
                <a:solidFill>
                  <a:srgbClr val="58595B"/>
                </a:solidFill>
                <a:latin typeface="Calibri"/>
                <a:cs typeface="Calibri"/>
              </a:rPr>
              <a:t>Factories</a:t>
            </a:r>
            <a:endParaRPr sz="40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413384" algn="l"/>
                <a:tab pos="414020" algn="l"/>
              </a:tabLst>
            </a:pPr>
            <a:r>
              <a:rPr sz="4000" spc="95" dirty="0">
                <a:solidFill>
                  <a:srgbClr val="58595B"/>
                </a:solidFill>
                <a:latin typeface="Calibri"/>
                <a:cs typeface="Calibri"/>
              </a:rPr>
              <a:t>Complex</a:t>
            </a:r>
            <a:endParaRPr sz="40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413384" algn="l"/>
                <a:tab pos="414020" algn="l"/>
              </a:tabLst>
            </a:pPr>
            <a:r>
              <a:rPr sz="4000" spc="65" dirty="0">
                <a:solidFill>
                  <a:srgbClr val="58595B"/>
                </a:solidFill>
                <a:latin typeface="Calibri"/>
                <a:cs typeface="Calibri"/>
              </a:rPr>
              <a:t>Heavy</a:t>
            </a:r>
            <a:r>
              <a:rPr sz="4000" spc="-6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40" dirty="0">
                <a:solidFill>
                  <a:srgbClr val="58595B"/>
                </a:solidFill>
                <a:latin typeface="Calibri"/>
                <a:cs typeface="Calibri"/>
              </a:rPr>
              <a:t>abstraction</a:t>
            </a:r>
            <a:endParaRPr sz="40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413384" algn="l"/>
                <a:tab pos="414020" algn="l"/>
              </a:tabLst>
            </a:pPr>
            <a:r>
              <a:rPr sz="4000" spc="20" dirty="0">
                <a:solidFill>
                  <a:srgbClr val="58595B"/>
                </a:solidFill>
                <a:latin typeface="Calibri"/>
                <a:cs typeface="Calibri"/>
              </a:rPr>
              <a:t>Framework</a:t>
            </a:r>
            <a:r>
              <a:rPr sz="4000" spc="-6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20" dirty="0">
                <a:solidFill>
                  <a:srgbClr val="58595B"/>
                </a:solidFill>
                <a:latin typeface="Calibri"/>
                <a:cs typeface="Calibri"/>
              </a:rPr>
              <a:t>pattern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AbstractFactory</a:t>
            </a:r>
            <a:r>
              <a:rPr spc="-120" dirty="0"/>
              <a:t> </a:t>
            </a:r>
            <a:r>
              <a:rPr spc="120" dirty="0"/>
              <a:t>Summary</a:t>
            </a:r>
          </a:p>
        </p:txBody>
      </p:sp>
      <p:sp>
        <p:nvSpPr>
          <p:cNvPr id="6" name="object 6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4621" y="3804354"/>
            <a:ext cx="3138805" cy="3115945"/>
          </a:xfrm>
          <a:custGeom>
            <a:avLst/>
            <a:gdLst/>
            <a:ahLst/>
            <a:cxnLst/>
            <a:rect l="l" t="t" r="r" b="b"/>
            <a:pathLst>
              <a:path w="3138804" h="3115945">
                <a:moveTo>
                  <a:pt x="0" y="0"/>
                </a:moveTo>
                <a:lnTo>
                  <a:pt x="0" y="3115866"/>
                </a:lnTo>
                <a:lnTo>
                  <a:pt x="3138487" y="3115866"/>
                </a:lnTo>
                <a:lnTo>
                  <a:pt x="31384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Consolas</vt:lpstr>
      <vt:lpstr>Trebuchet MS</vt:lpstr>
      <vt:lpstr>Office Theme</vt:lpstr>
      <vt:lpstr>AbstractFactory Pattern</vt:lpstr>
      <vt:lpstr>Concepts</vt:lpstr>
      <vt:lpstr>Design</vt:lpstr>
      <vt:lpstr>Everyday Example - DocumentBuilderFactory</vt:lpstr>
      <vt:lpstr>Exercise AbstractFactory</vt:lpstr>
      <vt:lpstr>Pitfalls</vt:lpstr>
      <vt:lpstr>Contrast</vt:lpstr>
      <vt:lpstr>AbstractFactory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AbstractFactory Pattern</dc:title>
  <cp:lastModifiedBy>Tuğberk Göç</cp:lastModifiedBy>
  <cp:revision>1</cp:revision>
  <dcterms:created xsi:type="dcterms:W3CDTF">2019-01-04T23:37:03Z</dcterms:created>
  <dcterms:modified xsi:type="dcterms:W3CDTF">2019-01-04T23:38:47Z</dcterms:modified>
</cp:coreProperties>
</file>