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Nunito SemiBold"/>
      <p:regular r:id="rId34"/>
      <p:bold r:id="rId35"/>
      <p:italic r:id="rId36"/>
      <p:boldItalic r:id="rId37"/>
    </p:embeddedFont>
    <p:embeddedFont>
      <p:font typeface="Nunito"/>
      <p:regular r:id="rId38"/>
      <p:bold r:id="rId39"/>
      <p:italic r:id="rId40"/>
      <p:boldItalic r:id="rId41"/>
    </p:embeddedFont>
    <p:embeddedFont>
      <p:font typeface="Amatic SC"/>
      <p:regular r:id="rId42"/>
      <p:bold r:id="rId43"/>
    </p:embeddedFont>
    <p:embeddedFont>
      <p:font typeface="Merriweather Light"/>
      <p:regular r:id="rId44"/>
      <p:bold r:id="rId45"/>
      <p:italic r:id="rId46"/>
      <p:boldItalic r:id="rId47"/>
    </p:embeddedFont>
    <p:embeddedFont>
      <p:font typeface="Maven Pro SemiBold"/>
      <p:regular r:id="rId48"/>
      <p:bold r:id="rId49"/>
    </p:embeddedFont>
    <p:embeddedFont>
      <p:font typeface="Maven Pro"/>
      <p:regular r:id="rId50"/>
      <p:bold r:id="rId51"/>
    </p:embeddedFont>
    <p:embeddedFont>
      <p:font typeface="Roboto Mono"/>
      <p:regular r:id="rId52"/>
      <p:bold r:id="rId53"/>
      <p:italic r:id="rId54"/>
      <p:boldItalic r:id="rId55"/>
    </p:embeddedFont>
    <p:embeddedFont>
      <p:font typeface="Merriweather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60" roundtripDataSignature="AMtx7mhV3/4fVFbB0JFr9rAsoKVr5efj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40864B3-D187-4C7B-8935-715F0E583E7E}">
  <a:tblStyle styleId="{140864B3-D187-4C7B-8935-715F0E583E7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italic.fntdata"/><Relationship Id="rId42" Type="http://schemas.openxmlformats.org/officeDocument/2006/relationships/font" Target="fonts/AmaticSC-regular.fntdata"/><Relationship Id="rId41" Type="http://schemas.openxmlformats.org/officeDocument/2006/relationships/font" Target="fonts/Nunito-boldItalic.fntdata"/><Relationship Id="rId44" Type="http://schemas.openxmlformats.org/officeDocument/2006/relationships/font" Target="fonts/MerriweatherLight-regular.fntdata"/><Relationship Id="rId43" Type="http://schemas.openxmlformats.org/officeDocument/2006/relationships/font" Target="fonts/AmaticSC-bold.fntdata"/><Relationship Id="rId46" Type="http://schemas.openxmlformats.org/officeDocument/2006/relationships/font" Target="fonts/MerriweatherLight-italic.fntdata"/><Relationship Id="rId45" Type="http://schemas.openxmlformats.org/officeDocument/2006/relationships/font" Target="fonts/Merriweather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MavenProSemiBold-regular.fntdata"/><Relationship Id="rId47" Type="http://schemas.openxmlformats.org/officeDocument/2006/relationships/font" Target="fonts/MerriweatherLight-boldItalic.fntdata"/><Relationship Id="rId49" Type="http://schemas.openxmlformats.org/officeDocument/2006/relationships/font" Target="fonts/MavenProSemiBo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font" Target="fonts/NunitoSemiBold-bold.fntdata"/><Relationship Id="rId34" Type="http://schemas.openxmlformats.org/officeDocument/2006/relationships/font" Target="fonts/NunitoSemiBold-regular.fntdata"/><Relationship Id="rId37" Type="http://schemas.openxmlformats.org/officeDocument/2006/relationships/font" Target="fonts/NunitoSemiBold-boldItalic.fntdata"/><Relationship Id="rId36" Type="http://schemas.openxmlformats.org/officeDocument/2006/relationships/font" Target="fonts/NunitoSemiBold-italic.fntdata"/><Relationship Id="rId39" Type="http://schemas.openxmlformats.org/officeDocument/2006/relationships/font" Target="fonts/Nunito-bold.fntdata"/><Relationship Id="rId38" Type="http://schemas.openxmlformats.org/officeDocument/2006/relationships/font" Target="fonts/Nunito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customschemas.google.com/relationships/presentationmetadata" Target="meta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avenPro-bold.fntdata"/><Relationship Id="rId50" Type="http://schemas.openxmlformats.org/officeDocument/2006/relationships/font" Target="fonts/MavenPro-regular.fntdata"/><Relationship Id="rId53" Type="http://schemas.openxmlformats.org/officeDocument/2006/relationships/font" Target="fonts/RobotoMono-bold.fntdata"/><Relationship Id="rId52" Type="http://schemas.openxmlformats.org/officeDocument/2006/relationships/font" Target="fonts/RobotoMono-regular.fntdata"/><Relationship Id="rId11" Type="http://schemas.openxmlformats.org/officeDocument/2006/relationships/slide" Target="slides/slide5.xml"/><Relationship Id="rId55" Type="http://schemas.openxmlformats.org/officeDocument/2006/relationships/font" Target="fonts/RobotoMono-boldItalic.fntdata"/><Relationship Id="rId10" Type="http://schemas.openxmlformats.org/officeDocument/2006/relationships/slide" Target="slides/slide4.xml"/><Relationship Id="rId54" Type="http://schemas.openxmlformats.org/officeDocument/2006/relationships/font" Target="fonts/RobotoMono-italic.fntdata"/><Relationship Id="rId13" Type="http://schemas.openxmlformats.org/officeDocument/2006/relationships/slide" Target="slides/slide7.xml"/><Relationship Id="rId57" Type="http://schemas.openxmlformats.org/officeDocument/2006/relationships/font" Target="fonts/Merriweather-bold.fntdata"/><Relationship Id="rId12" Type="http://schemas.openxmlformats.org/officeDocument/2006/relationships/slide" Target="slides/slide6.xml"/><Relationship Id="rId56" Type="http://schemas.openxmlformats.org/officeDocument/2006/relationships/font" Target="fonts/Merriweather-regular.fntdata"/><Relationship Id="rId15" Type="http://schemas.openxmlformats.org/officeDocument/2006/relationships/slide" Target="slides/slide9.xml"/><Relationship Id="rId59" Type="http://schemas.openxmlformats.org/officeDocument/2006/relationships/font" Target="fonts/Merriweather-boldItalic.fntdata"/><Relationship Id="rId14" Type="http://schemas.openxmlformats.org/officeDocument/2006/relationships/slide" Target="slides/slide8.xml"/><Relationship Id="rId58" Type="http://schemas.openxmlformats.org/officeDocument/2006/relationships/font" Target="fonts/Merriweather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9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9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29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9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9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9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9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9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9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9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9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9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9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9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9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9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9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9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9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9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29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9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9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9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29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9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9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9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9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9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9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9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9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9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38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38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3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3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3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3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3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3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3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3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38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3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38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3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3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3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3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38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3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3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3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38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38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38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38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38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3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38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38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38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38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38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38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38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38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38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3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38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38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38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38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38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38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38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38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38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3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38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38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38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38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38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38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38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38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38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3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38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38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38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38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38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38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38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38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38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3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38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38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38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38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38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38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38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38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38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3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38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38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38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38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38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38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38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38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38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3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38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8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8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38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38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38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38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38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38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38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38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38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38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38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38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38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38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38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3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38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38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38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38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38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38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38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38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38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38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38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38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38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38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38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38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38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38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3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38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3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3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31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3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31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31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31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31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31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31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31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31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31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3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31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31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31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31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31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31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31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31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31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3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31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31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31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31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31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31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31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31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31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3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3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3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3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32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3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3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3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3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3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34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34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35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35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3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3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35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35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35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35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35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35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35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35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3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3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3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36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36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36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3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37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37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3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6.jpg"/><Relationship Id="rId4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hyperlink" Target="https://www.kaggle.com/code/arcfahad/ml-project-distilbert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kaggle.com/code/arcfahad/ml-project-enssamble/notebook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competitions/llm-detect-ai-generated-text/overview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idx="1" type="subTitle"/>
          </p:nvPr>
        </p:nvSpPr>
        <p:spPr>
          <a:xfrm>
            <a:off x="469150" y="1453988"/>
            <a:ext cx="14334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Presented by</a:t>
            </a:r>
            <a:endParaRPr/>
          </a:p>
        </p:txBody>
      </p:sp>
      <p:sp>
        <p:nvSpPr>
          <p:cNvPr id="278" name="Google Shape;278;p1"/>
          <p:cNvSpPr/>
          <p:nvPr/>
        </p:nvSpPr>
        <p:spPr>
          <a:xfrm>
            <a:off x="673749" y="2012025"/>
            <a:ext cx="1228800" cy="1234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279" name="Google Shape;27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4225" y="1903650"/>
            <a:ext cx="1332000" cy="1336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80" name="Google Shape;280;p1"/>
          <p:cNvSpPr txBox="1"/>
          <p:nvPr/>
        </p:nvSpPr>
        <p:spPr>
          <a:xfrm>
            <a:off x="622150" y="3293350"/>
            <a:ext cx="1332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Abdullah Al Fahad</a:t>
            </a:r>
            <a:endParaRPr b="0" i="0" sz="1300" u="none" cap="none" strike="noStrike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Student ID: 1805033</a:t>
            </a:r>
            <a:endParaRPr b="0" i="0" sz="1300" u="none" cap="none" strike="noStrike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Section: A2</a:t>
            </a:r>
            <a:endParaRPr b="0" i="0" sz="1300" u="none" cap="none" strike="noStrike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Level: 4  Term: 2</a:t>
            </a:r>
            <a:endParaRPr b="0" i="0" sz="1300" u="none" cap="none" strike="noStrike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81" name="Google Shape;281;p1"/>
          <p:cNvSpPr txBox="1"/>
          <p:nvPr/>
        </p:nvSpPr>
        <p:spPr>
          <a:xfrm>
            <a:off x="2761175" y="3293350"/>
            <a:ext cx="1118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Siam Al Mujadded</a:t>
            </a:r>
            <a:endParaRPr b="0" i="0" sz="1300" u="none" cap="none" strike="noStrike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Student ID: 1805051</a:t>
            </a:r>
            <a:endParaRPr b="0" i="0" sz="1300" u="none" cap="none" strike="noStrike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Section: A2</a:t>
            </a:r>
            <a:endParaRPr b="0" i="0" sz="1500" u="none" cap="none" strike="noStrike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Level: 4  Term: 2</a:t>
            </a:r>
            <a:endParaRPr b="0" i="0" sz="1300" u="none" cap="none" strike="noStrike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82" name="Google Shape;282;p1"/>
          <p:cNvSpPr txBox="1"/>
          <p:nvPr/>
        </p:nvSpPr>
        <p:spPr>
          <a:xfrm>
            <a:off x="261150" y="350400"/>
            <a:ext cx="7070700" cy="11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CSE 472 Machine Learning</a:t>
            </a:r>
            <a:endParaRPr b="0" i="0" sz="21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LLM - Detect AI Generated Text</a:t>
            </a:r>
            <a:endParaRPr b="0" i="0" sz="21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pic>
        <p:nvPicPr>
          <p:cNvPr id="283" name="Google Shape;283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9" y="2012025"/>
            <a:ext cx="1228800" cy="1234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0"/>
          <p:cNvSpPr txBox="1"/>
          <p:nvPr/>
        </p:nvSpPr>
        <p:spPr>
          <a:xfrm>
            <a:off x="2031175" y="501675"/>
            <a:ext cx="417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Dataset bar plot</a:t>
            </a:r>
            <a:endParaRPr b="0" i="0" sz="17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1" name="Google Shape;34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7675" y="1184425"/>
            <a:ext cx="4660700" cy="30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1"/>
          <p:cNvSpPr txBox="1"/>
          <p:nvPr/>
        </p:nvSpPr>
        <p:spPr>
          <a:xfrm>
            <a:off x="2021300" y="428975"/>
            <a:ext cx="417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Results and graphs</a:t>
            </a:r>
            <a:endParaRPr b="0" i="0" sz="17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7" name="Google Shape;34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984688"/>
            <a:ext cx="4398975" cy="317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5175" y="984700"/>
            <a:ext cx="4479225" cy="317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3075" y="1435400"/>
            <a:ext cx="5003725" cy="3566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4" name="Google Shape;354;p12"/>
          <p:cNvGraphicFramePr/>
          <p:nvPr/>
        </p:nvGraphicFramePr>
        <p:xfrm>
          <a:off x="389425" y="9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{140864B3-D187-4C7B-8935-715F0E583E7E}</a:tableStyleId>
              </a:tblPr>
              <a:tblGrid>
                <a:gridCol w="1523450"/>
                <a:gridCol w="1523450"/>
                <a:gridCol w="1523450"/>
                <a:gridCol w="1523450"/>
                <a:gridCol w="1919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3C40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Loss</a:t>
                      </a:r>
                      <a:endParaRPr b="1" sz="14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3C40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Accuracy</a:t>
                      </a:r>
                      <a:endParaRPr b="1" sz="14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3C40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Validation loss</a:t>
                      </a:r>
                      <a:endParaRPr b="1" sz="14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3C40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Validation Accuracy</a:t>
                      </a:r>
                      <a:endParaRPr b="1" sz="14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3C40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Train</a:t>
                      </a:r>
                      <a:endParaRPr b="1" sz="14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3C40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0.2449</a:t>
                      </a:r>
                      <a:endParaRPr b="1" sz="14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3C40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0.90</a:t>
                      </a:r>
                      <a:endParaRPr b="1" sz="14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3C40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0.21</a:t>
                      </a:r>
                      <a:endParaRPr b="1" sz="14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3C40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0.92</a:t>
                      </a:r>
                      <a:endParaRPr b="1" sz="14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3C40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Test</a:t>
                      </a:r>
                      <a:endParaRPr b="1" sz="14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3C40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0.2123</a:t>
                      </a:r>
                      <a:endParaRPr b="1" sz="14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3C40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0.9207</a:t>
                      </a:r>
                      <a:endParaRPr b="1" sz="14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3"/>
          <p:cNvSpPr txBox="1"/>
          <p:nvPr>
            <p:ph type="title"/>
          </p:nvPr>
        </p:nvSpPr>
        <p:spPr>
          <a:xfrm>
            <a:off x="1296525" y="1114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2839"/>
              <a:buNone/>
            </a:pPr>
            <a:r>
              <a:rPr lang="en">
                <a:solidFill>
                  <a:schemeClr val="lt1"/>
                </a:solidFill>
              </a:rPr>
              <a:t>DistilBERT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97280"/>
              <a:buNone/>
            </a:pPr>
            <a:r>
              <a:t/>
            </a:r>
            <a:endParaRPr sz="1577">
              <a:solidFill>
                <a:schemeClr val="lt1"/>
              </a:solidFill>
            </a:endParaRPr>
          </a:p>
        </p:txBody>
      </p:sp>
      <p:pic>
        <p:nvPicPr>
          <p:cNvPr id="360" name="Google Shape;36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538" y="3212375"/>
            <a:ext cx="8162925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13"/>
          <p:cNvSpPr txBox="1"/>
          <p:nvPr/>
        </p:nvSpPr>
        <p:spPr>
          <a:xfrm>
            <a:off x="490550" y="1573175"/>
            <a:ext cx="8163000" cy="16392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7B0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b="0" i="0" lang="en" sz="1050" u="none" cap="none" strike="noStrike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construct_encodings(x, tkzr, trucation</a:t>
            </a:r>
            <a:r>
              <a:rPr b="0" i="0" lang="en" sz="1050" u="none" cap="none" strike="noStrike">
                <a:solidFill>
                  <a:srgbClr val="055BE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050" u="sng" cap="none" strike="noStrike">
                <a:solidFill>
                  <a:srgbClr val="3D7E7E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b="0" i="0" lang="en" sz="1050" u="none" cap="none" strike="noStrike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, padding</a:t>
            </a:r>
            <a:r>
              <a:rPr b="0" i="0" lang="en" sz="1050" u="none" cap="none" strike="noStrike">
                <a:solidFill>
                  <a:srgbClr val="055BE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050" u="sng" cap="none" strike="noStrike">
                <a:solidFill>
                  <a:srgbClr val="3D7E7E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b="0" i="0" lang="en" sz="1050" u="none" cap="none" strike="noStrike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b="0" i="0" sz="1050" u="none" cap="none" strike="noStrike">
              <a:solidFill>
                <a:srgbClr val="3C4043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" sz="1050" u="none" cap="none" strike="noStrike">
                <a:solidFill>
                  <a:srgbClr val="007B0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0" i="0" lang="en" sz="1050" u="none" cap="none" strike="noStrike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tkzr(x, truncation</a:t>
            </a:r>
            <a:r>
              <a:rPr b="0" i="0" lang="en" sz="1050" u="none" cap="none" strike="noStrike">
                <a:solidFill>
                  <a:srgbClr val="055BE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050" u="none" cap="none" strike="noStrike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trucation, padding</a:t>
            </a:r>
            <a:r>
              <a:rPr b="0" i="0" lang="en" sz="1050" u="none" cap="none" strike="noStrike">
                <a:solidFill>
                  <a:srgbClr val="055BE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050" u="none" cap="none" strike="noStrike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padding)</a:t>
            </a:r>
            <a:endParaRPr b="0" i="0" sz="1050" u="none" cap="none" strike="noStrike">
              <a:solidFill>
                <a:srgbClr val="3C4043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3C4043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7B0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b="0" i="0" lang="en" sz="1050" u="none" cap="none" strike="noStrike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construct_tfdataset(encodings, y</a:t>
            </a:r>
            <a:r>
              <a:rPr b="0" i="0" lang="en" sz="1050" u="none" cap="none" strike="noStrike">
                <a:solidFill>
                  <a:srgbClr val="055BE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050" u="sng" cap="none" strike="noStrike">
                <a:solidFill>
                  <a:srgbClr val="3D7E7E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r>
              <a:rPr b="0" i="0" lang="en" sz="1050" u="none" cap="none" strike="noStrike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b="0" i="0" sz="1050" u="none" cap="none" strike="noStrike">
              <a:solidFill>
                <a:srgbClr val="3C4043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" sz="1050" u="none" cap="none" strike="noStrike">
                <a:solidFill>
                  <a:srgbClr val="007B0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b="0" i="0" lang="en" sz="1050" u="none" cap="none" strike="noStrike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y:</a:t>
            </a:r>
            <a:endParaRPr b="0" i="0" sz="1050" u="none" cap="none" strike="noStrike">
              <a:solidFill>
                <a:srgbClr val="3C4043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en" sz="1050" u="none" cap="none" strike="noStrike">
                <a:solidFill>
                  <a:srgbClr val="007B0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0" i="0" lang="en" sz="1050" u="none" cap="none" strike="noStrike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tf</a:t>
            </a:r>
            <a:r>
              <a:rPr b="0" i="0" lang="en" sz="1050" u="none" cap="none" strike="noStrike">
                <a:solidFill>
                  <a:srgbClr val="055BE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050" u="sng" cap="none" strike="noStrike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b="0" i="0" lang="en" sz="1050" u="none" cap="none" strike="noStrike">
                <a:solidFill>
                  <a:srgbClr val="055BE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050" u="sng" cap="none" strike="noStrike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Dataset</a:t>
            </a:r>
            <a:r>
              <a:rPr b="0" i="0" lang="en" sz="1050" u="none" cap="none" strike="noStrike">
                <a:solidFill>
                  <a:srgbClr val="055BE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050" u="sng" cap="none" strike="noStrike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from_tensor_slices</a:t>
            </a:r>
            <a:r>
              <a:rPr b="0" i="0" lang="en" sz="1050" u="none" cap="none" strike="noStrike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((</a:t>
            </a:r>
            <a:r>
              <a:rPr b="0" i="0" lang="en" sz="1050" u="sng" cap="none" strike="noStrike">
                <a:solidFill>
                  <a:srgbClr val="00800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dict</a:t>
            </a:r>
            <a:r>
              <a:rPr b="0" i="0" lang="en" sz="1050" u="none" cap="none" strike="noStrike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(encodings),y))</a:t>
            </a:r>
            <a:endParaRPr b="0" i="0" sz="1050" u="none" cap="none" strike="noStrike">
              <a:solidFill>
                <a:srgbClr val="3C4043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" sz="1050" u="none" cap="none" strike="noStrike">
                <a:solidFill>
                  <a:srgbClr val="007B0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b="0" i="0" lang="en" sz="1050" u="none" cap="none" strike="noStrike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b="0" i="0" sz="1050" u="none" cap="none" strike="noStrike">
              <a:solidFill>
                <a:srgbClr val="3C4043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1" lang="en" sz="1050" u="none" cap="none" strike="noStrike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# this case is used when making predictions on unseen samples after training</a:t>
            </a:r>
            <a:endParaRPr b="0" i="0" sz="1050" u="none" cap="none" strike="noStrike">
              <a:solidFill>
                <a:srgbClr val="3C4043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en" sz="1050" u="none" cap="none" strike="noStrike">
                <a:solidFill>
                  <a:srgbClr val="007B0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0" i="0" lang="en" sz="1050" u="none" cap="none" strike="noStrike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tf</a:t>
            </a:r>
            <a:r>
              <a:rPr b="0" i="0" lang="en" sz="1050" u="none" cap="none" strike="noStrike">
                <a:solidFill>
                  <a:srgbClr val="055BE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050" u="sng" cap="none" strike="noStrike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b="0" i="0" lang="en" sz="1050" u="none" cap="none" strike="noStrike">
                <a:solidFill>
                  <a:srgbClr val="055BE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050" u="sng" cap="none" strike="noStrike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Dataset</a:t>
            </a:r>
            <a:r>
              <a:rPr b="0" i="0" lang="en" sz="1050" u="none" cap="none" strike="noStrike">
                <a:solidFill>
                  <a:srgbClr val="055BE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050" u="sng" cap="none" strike="noStrike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from_tensor_slices</a:t>
            </a:r>
            <a:r>
              <a:rPr b="0" i="0" lang="en" sz="1050" u="none" cap="none" strike="noStrike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050" u="sng" cap="none" strike="noStrike">
                <a:solidFill>
                  <a:srgbClr val="00800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dict</a:t>
            </a:r>
            <a:r>
              <a:rPr b="0" i="0" lang="en" sz="1050" u="none" cap="none" strike="noStrike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(encodings))</a:t>
            </a:r>
            <a:endParaRPr b="0" i="0" sz="1050" u="none" cap="none" strike="noStrike">
              <a:solidFill>
                <a:srgbClr val="3C4043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2" name="Google Shape;362;p13"/>
          <p:cNvSpPr txBox="1"/>
          <p:nvPr/>
        </p:nvSpPr>
        <p:spPr>
          <a:xfrm>
            <a:off x="490550" y="1110725"/>
            <a:ext cx="9699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sng" cap="none" strike="noStrike">
                <a:solidFill>
                  <a:srgbClr val="055BE0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notebook</a:t>
            </a:r>
            <a:endParaRPr b="0" i="0" sz="1300" u="none" cap="none" strike="noStrike">
              <a:solidFill>
                <a:srgbClr val="055BE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4"/>
          <p:cNvSpPr txBox="1"/>
          <p:nvPr>
            <p:ph type="title"/>
          </p:nvPr>
        </p:nvSpPr>
        <p:spPr>
          <a:xfrm>
            <a:off x="809375" y="690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688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lt1"/>
                </a:solidFill>
              </a:rPr>
              <a:t>Train test dataset stat</a:t>
            </a:r>
            <a:endParaRPr sz="1577">
              <a:solidFill>
                <a:schemeClr val="lt1"/>
              </a:solidFill>
            </a:endParaRPr>
          </a:p>
        </p:txBody>
      </p:sp>
      <p:pic>
        <p:nvPicPr>
          <p:cNvPr id="368" name="Google Shape;3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550" y="1026800"/>
            <a:ext cx="3622574" cy="28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87600" y="1008625"/>
            <a:ext cx="3526750" cy="285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4"/>
          <p:cNvSpPr txBox="1"/>
          <p:nvPr/>
        </p:nvSpPr>
        <p:spPr>
          <a:xfrm>
            <a:off x="1621425" y="683475"/>
            <a:ext cx="720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For train test							For Validation data</a:t>
            </a:r>
            <a:endParaRPr b="0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5" name="Google Shape;375;p15"/>
          <p:cNvGraphicFramePr/>
          <p:nvPr/>
        </p:nvGraphicFramePr>
        <p:xfrm>
          <a:off x="702500" y="324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{140864B3-D187-4C7B-8935-715F0E583E7E}</a:tableStyleId>
              </a:tblPr>
              <a:tblGrid>
                <a:gridCol w="1523450"/>
                <a:gridCol w="1523450"/>
                <a:gridCol w="1523450"/>
                <a:gridCol w="1523450"/>
                <a:gridCol w="1919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3C40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3e-5</a:t>
                      </a:r>
                      <a:endParaRPr b="1" sz="14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3C40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Loss</a:t>
                      </a:r>
                      <a:endParaRPr b="1" sz="14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3C40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Accuracy</a:t>
                      </a:r>
                      <a:endParaRPr b="1" sz="14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3C40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Validation loss</a:t>
                      </a:r>
                      <a:endParaRPr b="1" sz="14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3C40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Validation Accuracy</a:t>
                      </a:r>
                      <a:endParaRPr b="1" sz="14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3C40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Train</a:t>
                      </a:r>
                      <a:endParaRPr b="1" sz="14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3C40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0.0016</a:t>
                      </a:r>
                      <a:endParaRPr b="1" sz="14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3C40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0.99</a:t>
                      </a:r>
                      <a:endParaRPr b="1" sz="14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3C40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0.14</a:t>
                      </a:r>
                      <a:endParaRPr b="1" sz="14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3C40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0.85</a:t>
                      </a:r>
                      <a:endParaRPr b="1" sz="14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3C40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Test</a:t>
                      </a:r>
                      <a:endParaRPr b="1" sz="14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3C40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0.0152</a:t>
                      </a:r>
                      <a:endParaRPr b="1" sz="14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3C40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0.99</a:t>
                      </a:r>
                      <a:endParaRPr b="1" sz="14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6" name="Google Shape;376;p15"/>
          <p:cNvGraphicFramePr/>
          <p:nvPr/>
        </p:nvGraphicFramePr>
        <p:xfrm>
          <a:off x="702500" y="84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{140864B3-D187-4C7B-8935-715F0E583E7E}</a:tableStyleId>
              </a:tblPr>
              <a:tblGrid>
                <a:gridCol w="1523450"/>
                <a:gridCol w="1523450"/>
                <a:gridCol w="1523450"/>
                <a:gridCol w="1523450"/>
                <a:gridCol w="1919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3C40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0.005</a:t>
                      </a:r>
                      <a:endParaRPr b="1" sz="14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3C40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Loss</a:t>
                      </a:r>
                      <a:endParaRPr b="1" sz="14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3C40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Accuracy</a:t>
                      </a:r>
                      <a:endParaRPr b="1" sz="14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3C40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Validation loss</a:t>
                      </a:r>
                      <a:endParaRPr b="1" sz="14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3C40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Validation Accuracy</a:t>
                      </a:r>
                      <a:endParaRPr b="1" sz="14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3C40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Train</a:t>
                      </a:r>
                      <a:endParaRPr b="1" sz="14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3C40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0.6935 </a:t>
                      </a:r>
                      <a:endParaRPr b="1" sz="14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3C40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0.4994</a:t>
                      </a:r>
                      <a:endParaRPr b="1" sz="14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3C40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0.6939</a:t>
                      </a:r>
                      <a:endParaRPr b="1" sz="14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3C40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0.5000</a:t>
                      </a:r>
                      <a:endParaRPr b="1" sz="14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3C40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Test</a:t>
                      </a:r>
                      <a:endParaRPr b="1" sz="14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3C40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0.69</a:t>
                      </a:r>
                      <a:endParaRPr b="1" sz="14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3C40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0.50</a:t>
                      </a:r>
                      <a:endParaRPr b="1" sz="14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"/>
          <p:cNvSpPr txBox="1"/>
          <p:nvPr>
            <p:ph type="title"/>
          </p:nvPr>
        </p:nvSpPr>
        <p:spPr>
          <a:xfrm>
            <a:off x="1296525" y="1114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688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lt1"/>
                </a:solidFill>
              </a:rPr>
              <a:t>Results and Graphs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577">
              <a:solidFill>
                <a:schemeClr val="lt1"/>
              </a:solidFill>
            </a:endParaRPr>
          </a:p>
        </p:txBody>
      </p:sp>
      <p:pic>
        <p:nvPicPr>
          <p:cNvPr id="382" name="Google Shape;3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450" y="999500"/>
            <a:ext cx="4396550" cy="311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999500"/>
            <a:ext cx="4396550" cy="311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6100" y="724825"/>
            <a:ext cx="4196024" cy="369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8"/>
          <p:cNvSpPr txBox="1"/>
          <p:nvPr/>
        </p:nvSpPr>
        <p:spPr>
          <a:xfrm>
            <a:off x="2181575" y="558775"/>
            <a:ext cx="261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Ensembling </a:t>
            </a:r>
            <a:endParaRPr b="1" i="0" sz="25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94" name="Google Shape;394;p18"/>
          <p:cNvSpPr txBox="1"/>
          <p:nvPr/>
        </p:nvSpPr>
        <p:spPr>
          <a:xfrm>
            <a:off x="846450" y="1426200"/>
            <a:ext cx="7451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Three methods are used</a:t>
            </a:r>
            <a:endParaRPr b="0" i="0" sz="21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1.Ensembling averaging two models' predictions</a:t>
            </a:r>
            <a:endParaRPr b="0" i="0" sz="21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2.Ensembling using voting</a:t>
            </a:r>
            <a:endParaRPr b="0" i="0" sz="21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3.Ensembling using stacking</a:t>
            </a:r>
            <a:endParaRPr b="0" i="0" sz="21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95" name="Google Shape;395;p18"/>
          <p:cNvSpPr txBox="1"/>
          <p:nvPr/>
        </p:nvSpPr>
        <p:spPr>
          <a:xfrm>
            <a:off x="962275" y="1128175"/>
            <a:ext cx="9699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sng" cap="none" strike="noStrike">
                <a:solidFill>
                  <a:srgbClr val="055BE0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notebook</a:t>
            </a:r>
            <a:endParaRPr b="0" i="0" sz="1300" u="none" cap="none" strike="noStrike">
              <a:solidFill>
                <a:srgbClr val="055BE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9"/>
          <p:cNvSpPr txBox="1"/>
          <p:nvPr/>
        </p:nvSpPr>
        <p:spPr>
          <a:xfrm>
            <a:off x="2568125" y="239200"/>
            <a:ext cx="3639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Dataset in Ensemble</a:t>
            </a:r>
            <a:endParaRPr b="1" i="0" sz="25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401" name="Google Shape;401;p19"/>
          <p:cNvGrpSpPr/>
          <p:nvPr/>
        </p:nvGrpSpPr>
        <p:grpSpPr>
          <a:xfrm>
            <a:off x="1831523" y="1128203"/>
            <a:ext cx="5113108" cy="3813307"/>
            <a:chOff x="614125" y="1265150"/>
            <a:chExt cx="4803295" cy="3710525"/>
          </a:xfrm>
        </p:grpSpPr>
        <p:pic>
          <p:nvPicPr>
            <p:cNvPr id="402" name="Google Shape;402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4125" y="1265150"/>
              <a:ext cx="4803295" cy="3710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3" name="Google Shape;403;p19"/>
            <p:cNvSpPr txBox="1"/>
            <p:nvPr/>
          </p:nvSpPr>
          <p:spPr>
            <a:xfrm>
              <a:off x="1770700" y="2422175"/>
              <a:ext cx="10500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50"/>
                <a:buFont typeface="Arial"/>
                <a:buNone/>
              </a:pPr>
              <a:r>
                <a:rPr b="1" i="0" lang="en" sz="215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25567</a:t>
              </a:r>
              <a:endPara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04" name="Google Shape;404;p19"/>
            <p:cNvSpPr txBox="1"/>
            <p:nvPr/>
          </p:nvSpPr>
          <p:spPr>
            <a:xfrm>
              <a:off x="3825250" y="2422175"/>
              <a:ext cx="10500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50"/>
                <a:buFont typeface="Arial"/>
                <a:buNone/>
              </a:pPr>
              <a:r>
                <a:rPr b="1" i="0" lang="en" sz="215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25567</a:t>
              </a:r>
              <a:endPara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"/>
          <p:cNvSpPr txBox="1"/>
          <p:nvPr>
            <p:ph type="title"/>
          </p:nvPr>
        </p:nvSpPr>
        <p:spPr>
          <a:xfrm>
            <a:off x="1303800" y="627600"/>
            <a:ext cx="70305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lt1"/>
                </a:solidFill>
              </a:rPr>
              <a:t>Based on: AI Generated Text detection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2839"/>
              <a:buNone/>
            </a:pPr>
            <a:r>
              <a:rPr lang="en">
                <a:solidFill>
                  <a:schemeClr val="lt1"/>
                </a:solidFill>
              </a:rPr>
              <a:t>Competition Link: </a:t>
            </a:r>
            <a:r>
              <a:rPr b="0" lang="en" sz="1877">
                <a:solidFill>
                  <a:schemeClr val="lt1"/>
                </a:solidFill>
                <a:highlight>
                  <a:srgbClr val="666666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LLM - Detect AI Generated Text | Kaggle</a:t>
            </a:r>
            <a:r>
              <a:rPr lang="en">
                <a:solidFill>
                  <a:schemeClr val="lt1"/>
                </a:solidFill>
              </a:rPr>
              <a:t>				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89" name="Google Shape;289;p2"/>
          <p:cNvSpPr txBox="1"/>
          <p:nvPr/>
        </p:nvSpPr>
        <p:spPr>
          <a:xfrm>
            <a:off x="1567350" y="2257700"/>
            <a:ext cx="60093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Problem: </a:t>
            </a:r>
            <a:r>
              <a:rPr b="0" i="0" lang="en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competition challenges participants to develop a machine learning model that can accurately detect whether an essay was written by a student or an LLM. The competition dataset comprises a mix of student-written essays and essays generated by a variety of LLMs.</a:t>
            </a:r>
            <a:endParaRPr b="0" i="0" sz="22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0"/>
          <p:cNvSpPr txBox="1"/>
          <p:nvPr/>
        </p:nvSpPr>
        <p:spPr>
          <a:xfrm>
            <a:off x="2135925" y="573975"/>
            <a:ext cx="5219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Averaging two models' predictions</a:t>
            </a:r>
            <a:endParaRPr b="1" i="0" sz="25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10" name="Google Shape;410;p20"/>
          <p:cNvSpPr/>
          <p:nvPr/>
        </p:nvSpPr>
        <p:spPr>
          <a:xfrm>
            <a:off x="355475" y="315300"/>
            <a:ext cx="1293600" cy="5079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Method-1</a:t>
            </a:r>
            <a:endParaRPr b="0" i="0" sz="1400" u="none" cap="none" strike="noStrike">
              <a:solidFill>
                <a:srgbClr val="000000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411" name="Google Shape;411;p20"/>
          <p:cNvSpPr/>
          <p:nvPr/>
        </p:nvSpPr>
        <p:spPr>
          <a:xfrm>
            <a:off x="2817588" y="1511225"/>
            <a:ext cx="1171800" cy="51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BERT</a:t>
            </a:r>
            <a:endParaRPr b="0" i="0" sz="1400" u="none" cap="none" strike="noStrike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412" name="Google Shape;412;p20"/>
          <p:cNvSpPr/>
          <p:nvPr/>
        </p:nvSpPr>
        <p:spPr>
          <a:xfrm>
            <a:off x="5154613" y="1511225"/>
            <a:ext cx="1171800" cy="51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DistilBERT</a:t>
            </a:r>
            <a:endParaRPr b="0" i="0" sz="1400" u="none" cap="none" strike="noStrike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413" name="Google Shape;413;p20"/>
          <p:cNvSpPr/>
          <p:nvPr/>
        </p:nvSpPr>
        <p:spPr>
          <a:xfrm>
            <a:off x="3304438" y="2561275"/>
            <a:ext cx="1949125" cy="684775"/>
          </a:xfrm>
          <a:prstGeom prst="flowChartInputOutpu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Average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14" name="Google Shape;414;p20"/>
          <p:cNvCxnSpPr>
            <a:stCxn id="411" idx="2"/>
            <a:endCxn id="413" idx="1"/>
          </p:cNvCxnSpPr>
          <p:nvPr/>
        </p:nvCxnSpPr>
        <p:spPr>
          <a:xfrm>
            <a:off x="3403488" y="2028725"/>
            <a:ext cx="875400" cy="532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5" name="Google Shape;415;p20"/>
          <p:cNvCxnSpPr>
            <a:stCxn id="412" idx="2"/>
            <a:endCxn id="413" idx="0"/>
          </p:cNvCxnSpPr>
          <p:nvPr/>
        </p:nvCxnSpPr>
        <p:spPr>
          <a:xfrm flipH="1">
            <a:off x="4473913" y="2028725"/>
            <a:ext cx="1266600" cy="532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6" name="Google Shape;416;p20"/>
          <p:cNvSpPr/>
          <p:nvPr/>
        </p:nvSpPr>
        <p:spPr>
          <a:xfrm>
            <a:off x="3540939" y="3864325"/>
            <a:ext cx="1293600" cy="53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Final Output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17" name="Google Shape;417;p20"/>
          <p:cNvCxnSpPr>
            <a:stCxn id="413" idx="4"/>
            <a:endCxn id="416" idx="0"/>
          </p:cNvCxnSpPr>
          <p:nvPr/>
        </p:nvCxnSpPr>
        <p:spPr>
          <a:xfrm flipH="1">
            <a:off x="4187801" y="3246050"/>
            <a:ext cx="91200" cy="618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1"/>
          <p:cNvSpPr txBox="1"/>
          <p:nvPr/>
        </p:nvSpPr>
        <p:spPr>
          <a:xfrm>
            <a:off x="2135925" y="315300"/>
            <a:ext cx="5219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Averaging two models' predictions</a:t>
            </a:r>
            <a:endParaRPr b="1" i="0" sz="25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23" name="Google Shape;423;p21"/>
          <p:cNvSpPr/>
          <p:nvPr/>
        </p:nvSpPr>
        <p:spPr>
          <a:xfrm>
            <a:off x="355475" y="315300"/>
            <a:ext cx="1293600" cy="5079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Method-1</a:t>
            </a:r>
            <a:endParaRPr b="0" i="0" sz="1400" u="none" cap="none" strike="noStrike">
              <a:solidFill>
                <a:srgbClr val="000000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424" name="Google Shape;4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525" y="1039750"/>
            <a:ext cx="7430951" cy="36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>
            <a:off x="355475" y="315300"/>
            <a:ext cx="1293600" cy="5079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Method-1</a:t>
            </a:r>
            <a:endParaRPr b="0" i="0" sz="1400" u="none" cap="none" strike="noStrike">
              <a:solidFill>
                <a:srgbClr val="000000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430" name="Google Shape;43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0450" y="405525"/>
            <a:ext cx="5040276" cy="44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22"/>
          <p:cNvSpPr txBox="1"/>
          <p:nvPr/>
        </p:nvSpPr>
        <p:spPr>
          <a:xfrm>
            <a:off x="730450" y="220197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Accuracy: 88.17%</a:t>
            </a:r>
            <a:endParaRPr b="1" i="0" sz="22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3"/>
          <p:cNvSpPr txBox="1"/>
          <p:nvPr/>
        </p:nvSpPr>
        <p:spPr>
          <a:xfrm>
            <a:off x="2135925" y="573975"/>
            <a:ext cx="5219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Voting Technique</a:t>
            </a:r>
            <a:endParaRPr b="1" i="0" sz="25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37" name="Google Shape;437;p23"/>
          <p:cNvSpPr/>
          <p:nvPr/>
        </p:nvSpPr>
        <p:spPr>
          <a:xfrm>
            <a:off x="355475" y="315300"/>
            <a:ext cx="1293600" cy="5079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Method-2</a:t>
            </a:r>
            <a:endParaRPr b="0" i="0" sz="1400" u="none" cap="none" strike="noStrike">
              <a:solidFill>
                <a:srgbClr val="000000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438" name="Google Shape;43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9575" y="1307025"/>
            <a:ext cx="6544850" cy="33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0450" y="432159"/>
            <a:ext cx="5040276" cy="4433166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24"/>
          <p:cNvSpPr/>
          <p:nvPr/>
        </p:nvSpPr>
        <p:spPr>
          <a:xfrm>
            <a:off x="355475" y="315300"/>
            <a:ext cx="1293600" cy="5079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Method-2</a:t>
            </a:r>
            <a:endParaRPr b="0" i="0" sz="1400" u="none" cap="none" strike="noStrike">
              <a:solidFill>
                <a:srgbClr val="000000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30450" y="220197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Accuracy: 84.82%</a:t>
            </a:r>
            <a:endParaRPr b="1" i="0" sz="22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5"/>
          <p:cNvSpPr txBox="1"/>
          <p:nvPr/>
        </p:nvSpPr>
        <p:spPr>
          <a:xfrm>
            <a:off x="2135925" y="573975"/>
            <a:ext cx="5219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Stacking Technique</a:t>
            </a:r>
            <a:endParaRPr b="1" i="0" sz="21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51" name="Google Shape;451;p25"/>
          <p:cNvSpPr/>
          <p:nvPr/>
        </p:nvSpPr>
        <p:spPr>
          <a:xfrm>
            <a:off x="355475" y="315300"/>
            <a:ext cx="1293600" cy="5079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Method-3</a:t>
            </a:r>
            <a:endParaRPr b="0" i="0" sz="1400" u="none" cap="none" strike="noStrike">
              <a:solidFill>
                <a:srgbClr val="000000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452" name="Google Shape;452;p25"/>
          <p:cNvSpPr/>
          <p:nvPr/>
        </p:nvSpPr>
        <p:spPr>
          <a:xfrm>
            <a:off x="1649075" y="1684875"/>
            <a:ext cx="5448000" cy="252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53" name="Google Shape;45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6575" y="1801238"/>
            <a:ext cx="5121300" cy="22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6"/>
          <p:cNvSpPr/>
          <p:nvPr/>
        </p:nvSpPr>
        <p:spPr>
          <a:xfrm>
            <a:off x="355475" y="315300"/>
            <a:ext cx="1293600" cy="5079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Method-3</a:t>
            </a:r>
            <a:endParaRPr b="0" i="0" sz="1400" u="none" cap="none" strike="noStrike">
              <a:solidFill>
                <a:srgbClr val="000000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459" name="Google Shape;459;p26"/>
          <p:cNvSpPr txBox="1"/>
          <p:nvPr/>
        </p:nvSpPr>
        <p:spPr>
          <a:xfrm>
            <a:off x="730450" y="2201975"/>
            <a:ext cx="272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Accuracy: 94.39%</a:t>
            </a:r>
            <a:endParaRPr b="1" i="0" sz="22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60" name="Google Shape;46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0450" y="432150"/>
            <a:ext cx="5040276" cy="44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7"/>
          <p:cNvSpPr txBox="1"/>
          <p:nvPr>
            <p:ph type="title"/>
          </p:nvPr>
        </p:nvSpPr>
        <p:spPr>
          <a:xfrm>
            <a:off x="2349900" y="332975"/>
            <a:ext cx="4296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lt1"/>
                </a:solidFill>
              </a:rPr>
              <a:t>Final Result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466" name="Google Shape;466;p27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{140864B3-D187-4C7B-8935-715F0E583E7E}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" sz="1900" u="none" cap="none" strike="noStrike">
                          <a:solidFill>
                            <a:srgbClr val="3C40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Average</a:t>
                      </a:r>
                      <a:endParaRPr b="1" sz="19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" sz="1900" u="none" cap="none" strike="noStrike">
                          <a:solidFill>
                            <a:srgbClr val="3C40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Voting</a:t>
                      </a:r>
                      <a:endParaRPr b="1" sz="19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" sz="1900" u="none" cap="none" strike="noStrike">
                          <a:solidFill>
                            <a:srgbClr val="3C40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Stack</a:t>
                      </a:r>
                      <a:endParaRPr b="1" sz="19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" sz="1900" u="none" cap="none" strike="noStrike">
                          <a:solidFill>
                            <a:srgbClr val="3C40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88.17%</a:t>
                      </a:r>
                      <a:endParaRPr b="1" sz="19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" sz="1900" u="none" cap="none" strike="noStrike">
                          <a:solidFill>
                            <a:srgbClr val="3C40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84.82%</a:t>
                      </a:r>
                      <a:endParaRPr b="1" sz="19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" sz="1900" u="none" cap="none" strike="noStrike">
                          <a:solidFill>
                            <a:srgbClr val="3C40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94.39%</a:t>
                      </a:r>
                      <a:endParaRPr b="1" sz="1900" u="none" cap="none" strike="noStrike">
                        <a:solidFill>
                          <a:srgbClr val="3C40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4043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"/>
          <p:cNvSpPr txBox="1"/>
          <p:nvPr/>
        </p:nvSpPr>
        <p:spPr>
          <a:xfrm>
            <a:off x="1567350" y="1590000"/>
            <a:ext cx="60093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Overview: </a:t>
            </a:r>
            <a:r>
              <a:rPr b="0" i="0" lang="en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LLMs are trained on a massive dataset of text and code, which means that they are able to generate text that is very similar to human-written text. For example, students could use LLMs to generate essays that are not their own, missing crucial learning keystones. We want to build a model to identify which essay was written by middle and high school students, and which was written using a large language model.</a:t>
            </a:r>
            <a:endParaRPr b="0" i="0" sz="27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"/>
          <p:cNvSpPr txBox="1"/>
          <p:nvPr/>
        </p:nvSpPr>
        <p:spPr>
          <a:xfrm>
            <a:off x="1472675" y="284475"/>
            <a:ext cx="4178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Datasets used:</a:t>
            </a:r>
            <a:endParaRPr b="1" i="0" sz="20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AutoNum type="arabicPeriod"/>
            </a:pPr>
            <a:r>
              <a:rPr b="0" i="0" lang="en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DAIGT V2 Train Dataset </a:t>
            </a:r>
            <a:endParaRPr b="0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Details</a:t>
            </a:r>
            <a:endParaRPr b="0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0" name="Google Shape;30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8413" y="1386450"/>
            <a:ext cx="5832675" cy="11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"/>
          <p:cNvSpPr txBox="1"/>
          <p:nvPr/>
        </p:nvSpPr>
        <p:spPr>
          <a:xfrm>
            <a:off x="1472675" y="2807525"/>
            <a:ext cx="4178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b="0" i="0" lang="en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2. 	DAIGT Proper Train Dataset</a:t>
            </a:r>
            <a:endParaRPr b="0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	Details</a:t>
            </a:r>
            <a:endParaRPr b="0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2" name="Google Shape;30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675" y="3543075"/>
            <a:ext cx="5832650" cy="12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"/>
          <p:cNvSpPr txBox="1"/>
          <p:nvPr/>
        </p:nvSpPr>
        <p:spPr>
          <a:xfrm>
            <a:off x="1835400" y="246675"/>
            <a:ext cx="4178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3. 	DAIGT | External Dataset</a:t>
            </a:r>
            <a:endParaRPr b="0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	Details</a:t>
            </a:r>
            <a:endParaRPr b="0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	</a:t>
            </a:r>
            <a:r>
              <a:rPr b="0" i="0" lang="en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All the texts are human generated.</a:t>
            </a:r>
            <a:endParaRPr b="0" i="0" sz="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8" name="Google Shape;30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400" y="1074775"/>
            <a:ext cx="5339326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5"/>
          <p:cNvSpPr txBox="1"/>
          <p:nvPr/>
        </p:nvSpPr>
        <p:spPr>
          <a:xfrm>
            <a:off x="1835400" y="2328725"/>
            <a:ext cx="4178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4.	ArguGPT</a:t>
            </a:r>
            <a:endParaRPr b="0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Details</a:t>
            </a:r>
            <a:endParaRPr b="0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ArguGPT is a balanced corpus of 4,038 argumentative essays generated by 7 GPT models in response to essay prompts from three sources: (1) in-class or homework exercises, (2) TOEFL and (3) GRE writing tasks.</a:t>
            </a:r>
            <a:endParaRPr b="0" i="0" sz="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0" name="Google Shape;31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5400" y="3711925"/>
            <a:ext cx="5339324" cy="97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"/>
          <p:cNvSpPr txBox="1"/>
          <p:nvPr/>
        </p:nvSpPr>
        <p:spPr>
          <a:xfrm>
            <a:off x="929075" y="232100"/>
            <a:ext cx="193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Methodology:</a:t>
            </a:r>
            <a:endParaRPr b="0" i="0" sz="20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6" name="Google Shape;3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85375"/>
            <a:ext cx="8839201" cy="2090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7"/>
          <p:cNvSpPr txBox="1"/>
          <p:nvPr>
            <p:ph type="title"/>
          </p:nvPr>
        </p:nvSpPr>
        <p:spPr>
          <a:xfrm>
            <a:off x="1289250" y="10415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2800"/>
              <a:buNone/>
            </a:pPr>
            <a:r>
              <a:rPr lang="en">
                <a:solidFill>
                  <a:schemeClr val="lt1"/>
                </a:solidFill>
              </a:rPr>
              <a:t>BERT</a:t>
            </a:r>
            <a:endParaRPr sz="1911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22" name="Google Shape;32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5650" y="1226625"/>
            <a:ext cx="5708025" cy="32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600" y="1272425"/>
            <a:ext cx="8899700" cy="2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8"/>
          <p:cNvSpPr txBox="1"/>
          <p:nvPr/>
        </p:nvSpPr>
        <p:spPr>
          <a:xfrm>
            <a:off x="1461475" y="559875"/>
            <a:ext cx="417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Generated using tensorflow.keras.utils.plot_model</a:t>
            </a:r>
            <a:endParaRPr b="0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9"/>
          <p:cNvGrpSpPr/>
          <p:nvPr/>
        </p:nvGrpSpPr>
        <p:grpSpPr>
          <a:xfrm>
            <a:off x="218525" y="1760975"/>
            <a:ext cx="8750100" cy="1476000"/>
            <a:chOff x="218525" y="1760975"/>
            <a:chExt cx="8750100" cy="1476000"/>
          </a:xfrm>
        </p:grpSpPr>
        <p:sp>
          <p:nvSpPr>
            <p:cNvPr id="334" name="Google Shape;334;p9"/>
            <p:cNvSpPr/>
            <p:nvPr/>
          </p:nvSpPr>
          <p:spPr>
            <a:xfrm>
              <a:off x="218525" y="1760975"/>
              <a:ext cx="8750100" cy="1476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335" name="Google Shape;335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5025" y="2055900"/>
              <a:ext cx="8268324" cy="7469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